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34"/>
  </p:notesMasterIdLst>
  <p:sldIdLst>
    <p:sldId id="350" r:id="rId2"/>
    <p:sldId id="366" r:id="rId3"/>
    <p:sldId id="367" r:id="rId4"/>
    <p:sldId id="368" r:id="rId5"/>
    <p:sldId id="369" r:id="rId6"/>
    <p:sldId id="370" r:id="rId7"/>
    <p:sldId id="371" r:id="rId8"/>
    <p:sldId id="372" r:id="rId9"/>
    <p:sldId id="373" r:id="rId10"/>
    <p:sldId id="380" r:id="rId11"/>
    <p:sldId id="381" r:id="rId12"/>
    <p:sldId id="382" r:id="rId13"/>
    <p:sldId id="383" r:id="rId14"/>
    <p:sldId id="384" r:id="rId15"/>
    <p:sldId id="385" r:id="rId16"/>
    <p:sldId id="386" r:id="rId17"/>
    <p:sldId id="387" r:id="rId18"/>
    <p:sldId id="388" r:id="rId19"/>
    <p:sldId id="389" r:id="rId20"/>
    <p:sldId id="390" r:id="rId21"/>
    <p:sldId id="391" r:id="rId22"/>
    <p:sldId id="392" r:id="rId23"/>
    <p:sldId id="393" r:id="rId24"/>
    <p:sldId id="394" r:id="rId25"/>
    <p:sldId id="395" r:id="rId26"/>
    <p:sldId id="396" r:id="rId27"/>
    <p:sldId id="374" r:id="rId28"/>
    <p:sldId id="377" r:id="rId29"/>
    <p:sldId id="378" r:id="rId30"/>
    <p:sldId id="375" r:id="rId31"/>
    <p:sldId id="379" r:id="rId32"/>
    <p:sldId id="37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FF"/>
    <a:srgbClr val="FFFFCC"/>
    <a:srgbClr val="008000"/>
    <a:srgbClr val="FFFF99"/>
    <a:srgbClr val="99CCFF"/>
    <a:srgbClr val="FF99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2" autoAdjust="0"/>
  </p:normalViewPr>
  <p:slideViewPr>
    <p:cSldViewPr>
      <p:cViewPr varScale="1">
        <p:scale>
          <a:sx n="62" d="100"/>
          <a:sy n="62" d="100"/>
        </p:scale>
        <p:origin x="-90" y="-150"/>
      </p:cViewPr>
      <p:guideLst>
        <p:guide orient="horz" pos="2160"/>
        <p:guide pos="3840"/>
      </p:guideLst>
    </p:cSldViewPr>
  </p:slideViewPr>
  <p:notesTextViewPr>
    <p:cViewPr>
      <p:scale>
        <a:sx n="100" d="100"/>
        <a:sy n="100" d="100"/>
      </p:scale>
      <p:origin x="0" y="0"/>
    </p:cViewPr>
  </p:notesTextViewPr>
  <p:sorterViewPr>
    <p:cViewPr>
      <p:scale>
        <a:sx n="80" d="100"/>
        <a:sy n="80" d="100"/>
      </p:scale>
      <p:origin x="0" y="2118"/>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CE5E6D-278C-4CB1-BBF6-A07489571E88}" type="datetimeFigureOut">
              <a:rPr lang="en-US" smtClean="0"/>
              <a:pPr/>
              <a:t>6/21/2021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BEFD21-AE42-4F52-B12A-B7E645D57532}" type="slidenum">
              <a:rPr lang="en-US" smtClean="0"/>
              <a:pPr/>
              <a:t>‹#›</a:t>
            </a:fld>
            <a:endParaRPr lang="en-US"/>
          </a:p>
        </p:txBody>
      </p:sp>
    </p:spTree>
    <p:extLst>
      <p:ext uri="{BB962C8B-B14F-4D97-AF65-F5344CB8AC3E}">
        <p14:creationId xmlns="" xmlns:p14="http://schemas.microsoft.com/office/powerpoint/2010/main" val="300158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cstate="print">
              <a:extLst>
                <a:ext uri="{28A0092B-C50C-407E-A947-70E740481C1C}">
                  <a14:useLocalDpi xmlns=""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cstate="print">
              <a:extLst>
                <a:ext uri="{28A0092B-C50C-407E-A947-70E740481C1C}">
                  <a14:useLocalDpi xmlns=""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B425A19-349A-48F3-9334-C810D880493E}" type="datetimeFigureOut">
              <a:rPr lang="en-US" smtClean="0"/>
              <a:pPr/>
              <a:t>6/21/2021</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97099474-7286-4D4B-852D-085AF434F65B}" type="slidenum">
              <a:rPr lang="en-US" smtClean="0"/>
              <a:pPr/>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2125521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425A19-349A-48F3-9334-C810D880493E}" type="datetimeFigureOut">
              <a:rPr lang="en-US" smtClean="0"/>
              <a:pPr/>
              <a:t>6/21/2021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099474-7286-4D4B-852D-085AF434F65B}" type="slidenum">
              <a:rPr lang="en-US" smtClean="0"/>
              <a:pPr/>
              <a:t>‹#›</a:t>
            </a:fld>
            <a:endParaRPr lang="en-US"/>
          </a:p>
        </p:txBody>
      </p:sp>
    </p:spTree>
    <p:extLst>
      <p:ext uri="{BB962C8B-B14F-4D97-AF65-F5344CB8AC3E}">
        <p14:creationId xmlns="" xmlns:p14="http://schemas.microsoft.com/office/powerpoint/2010/main" val="2154016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425A19-349A-48F3-9334-C810D880493E}" type="datetimeFigureOut">
              <a:rPr lang="en-US" smtClean="0"/>
              <a:pPr/>
              <a:t>6/21/2021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99474-7286-4D4B-852D-085AF434F65B}" type="slidenum">
              <a:rPr lang="en-US" smtClean="0"/>
              <a:pPr/>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1271157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425A19-349A-48F3-9334-C810D880493E}" type="datetimeFigureOut">
              <a:rPr lang="en-US" smtClean="0"/>
              <a:pPr/>
              <a:t>6/21/2021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99474-7286-4D4B-852D-085AF434F65B}" type="slidenum">
              <a:rPr lang="en-US" smtClean="0"/>
              <a:pPr/>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631046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425A19-349A-48F3-9334-C810D880493E}" type="datetimeFigureOut">
              <a:rPr lang="en-US" smtClean="0"/>
              <a:pPr/>
              <a:t>6/21/2021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99474-7286-4D4B-852D-085AF434F65B}" type="slidenum">
              <a:rPr lang="en-US" smtClean="0"/>
              <a:pPr/>
              <a:t>‹#›</a:t>
            </a:fld>
            <a:endParaRPr lang="en-US"/>
          </a:p>
        </p:txBody>
      </p:sp>
    </p:spTree>
    <p:extLst>
      <p:ext uri="{BB962C8B-B14F-4D97-AF65-F5344CB8AC3E}">
        <p14:creationId xmlns="" xmlns:p14="http://schemas.microsoft.com/office/powerpoint/2010/main" val="16005384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425A19-349A-48F3-9334-C810D880493E}" type="datetimeFigureOut">
              <a:rPr lang="en-US" smtClean="0"/>
              <a:pPr/>
              <a:t>6/21/2021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99474-7286-4D4B-852D-085AF434F65B}" type="slidenum">
              <a:rPr lang="en-US" smtClean="0"/>
              <a:pPr/>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38743459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425A19-349A-48F3-9334-C810D880493E}" type="datetimeFigureOut">
              <a:rPr lang="en-US" smtClean="0"/>
              <a:pPr/>
              <a:t>6/21/2021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99474-7286-4D4B-852D-085AF434F65B}" type="slidenum">
              <a:rPr lang="en-US" smtClean="0"/>
              <a:pPr/>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131797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425A19-349A-48F3-9334-C810D880493E}" type="datetimeFigureOut">
              <a:rPr lang="en-US" smtClean="0"/>
              <a:pPr/>
              <a:t>6/21/2021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99474-7286-4D4B-852D-085AF434F65B}" type="slidenum">
              <a:rPr lang="en-US" smtClean="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38223410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425A19-349A-48F3-9334-C810D880493E}" type="datetimeFigureOut">
              <a:rPr lang="en-US" smtClean="0"/>
              <a:pPr/>
              <a:t>6/21/2021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99474-7286-4D4B-852D-085AF434F65B}" type="slidenum">
              <a:rPr lang="en-US" smtClean="0"/>
              <a:pPr/>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381167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425A19-349A-48F3-9334-C810D880493E}" type="datetimeFigureOut">
              <a:rPr lang="en-US" smtClean="0"/>
              <a:pPr/>
              <a:t>6/21/2021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99474-7286-4D4B-852D-085AF434F65B}" type="slidenum">
              <a:rPr lang="en-US" smtClean="0"/>
              <a:pPr/>
              <a:t>‹#›</a:t>
            </a:fld>
            <a:endParaRPr lang="en-US"/>
          </a:p>
        </p:txBody>
      </p:sp>
    </p:spTree>
    <p:extLst>
      <p:ext uri="{BB962C8B-B14F-4D97-AF65-F5344CB8AC3E}">
        <p14:creationId xmlns="" xmlns:p14="http://schemas.microsoft.com/office/powerpoint/2010/main" val="3115776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425A19-349A-48F3-9334-C810D880493E}" type="datetimeFigureOut">
              <a:rPr lang="en-US" smtClean="0"/>
              <a:pPr/>
              <a:t>6/21/2021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99474-7286-4D4B-852D-085AF434F65B}" type="slidenum">
              <a:rPr lang="en-US" smtClean="0"/>
              <a:pPr/>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2000559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B425A19-349A-48F3-9334-C810D880493E}" type="datetimeFigureOut">
              <a:rPr lang="en-US" smtClean="0"/>
              <a:pPr/>
              <a:t>6/21/2021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099474-7286-4D4B-852D-085AF434F65B}" type="slidenum">
              <a:rPr lang="en-US" smtClean="0"/>
              <a:pPr/>
              <a:t>‹#›</a:t>
            </a:fld>
            <a:endParaRPr lang="en-US"/>
          </a:p>
        </p:txBody>
      </p:sp>
    </p:spTree>
    <p:extLst>
      <p:ext uri="{BB962C8B-B14F-4D97-AF65-F5344CB8AC3E}">
        <p14:creationId xmlns="" xmlns:p14="http://schemas.microsoft.com/office/powerpoint/2010/main" val="2392808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B425A19-349A-48F3-9334-C810D880493E}" type="datetimeFigureOut">
              <a:rPr lang="en-US" smtClean="0"/>
              <a:pPr/>
              <a:t>6/21/2021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099474-7286-4D4B-852D-085AF434F65B}" type="slidenum">
              <a:rPr lang="en-US" smtClean="0"/>
              <a:pPr/>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2454799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B425A19-349A-48F3-9334-C810D880493E}" type="datetimeFigureOut">
              <a:rPr lang="en-US" smtClean="0"/>
              <a:pPr/>
              <a:t>6/21/2021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099474-7286-4D4B-852D-085AF434F65B}" type="slidenum">
              <a:rPr lang="en-US" smtClean="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847911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425A19-349A-48F3-9334-C810D880493E}" type="datetimeFigureOut">
              <a:rPr lang="en-US" smtClean="0"/>
              <a:pPr/>
              <a:t>6/21/2021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099474-7286-4D4B-852D-085AF434F65B}" type="slidenum">
              <a:rPr lang="en-US" smtClean="0"/>
              <a:pPr/>
              <a:t>‹#›</a:t>
            </a:fld>
            <a:endParaRPr lang="en-US"/>
          </a:p>
        </p:txBody>
      </p:sp>
    </p:spTree>
    <p:extLst>
      <p:ext uri="{BB962C8B-B14F-4D97-AF65-F5344CB8AC3E}">
        <p14:creationId xmlns="" xmlns:p14="http://schemas.microsoft.com/office/powerpoint/2010/main" val="3901778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425A19-349A-48F3-9334-C810D880493E}" type="datetimeFigureOut">
              <a:rPr lang="en-US" smtClean="0"/>
              <a:pPr/>
              <a:t>6/21/2021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099474-7286-4D4B-852D-085AF434F65B}" type="slidenum">
              <a:rPr lang="en-US" smtClean="0"/>
              <a:pPr/>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487724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425A19-349A-48F3-9334-C810D880493E}" type="datetimeFigureOut">
              <a:rPr lang="en-US" smtClean="0"/>
              <a:pPr/>
              <a:t>6/21/2021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099474-7286-4D4B-852D-085AF434F65B}" type="slidenum">
              <a:rPr lang="en-US" smtClean="0"/>
              <a:pPr/>
              <a:t>‹#›</a:t>
            </a:fld>
            <a:endParaRPr lang="en-US"/>
          </a:p>
        </p:txBody>
      </p:sp>
    </p:spTree>
    <p:extLst>
      <p:ext uri="{BB962C8B-B14F-4D97-AF65-F5344CB8AC3E}">
        <p14:creationId xmlns="" xmlns:p14="http://schemas.microsoft.com/office/powerpoint/2010/main" val="2652439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cstate="print">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cstate="print">
              <a:extLst>
                <a:ext uri="{28A0092B-C50C-407E-A947-70E740481C1C}">
                  <a14:useLocalDpi xmlns=""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cstate="print">
              <a:extLst>
                <a:ext uri="{28A0092B-C50C-407E-A947-70E740481C1C}">
                  <a14:useLocalDpi xmlns=""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B425A19-349A-48F3-9334-C810D880493E}" type="datetimeFigureOut">
              <a:rPr lang="en-US" smtClean="0"/>
              <a:pPr/>
              <a:t>6/21/2021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7099474-7286-4D4B-852D-085AF434F65B}" type="slidenum">
              <a:rPr lang="en-US" smtClean="0"/>
              <a:pPr/>
              <a:t>‹#›</a:t>
            </a:fld>
            <a:endParaRPr lang="en-US"/>
          </a:p>
        </p:txBody>
      </p:sp>
    </p:spTree>
    <p:extLst>
      <p:ext uri="{BB962C8B-B14F-4D97-AF65-F5344CB8AC3E}">
        <p14:creationId xmlns="" xmlns:p14="http://schemas.microsoft.com/office/powerpoint/2010/main" val="2590578365"/>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3.gif"/><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8" Type="http://schemas.openxmlformats.org/officeDocument/2006/relationships/image" Target="../media/image13.gif"/><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oogle Shape;84;p1"/>
          <p:cNvGrpSpPr/>
          <p:nvPr/>
        </p:nvGrpSpPr>
        <p:grpSpPr>
          <a:xfrm>
            <a:off x="76256" y="112129"/>
            <a:ext cx="685745" cy="6517271"/>
            <a:chOff x="14626" y="14712"/>
            <a:chExt cx="538808" cy="6386089"/>
          </a:xfrm>
        </p:grpSpPr>
        <p:pic>
          <p:nvPicPr>
            <p:cNvPr id="5" name="Google Shape;85;p1"/>
            <p:cNvPicPr preferRelativeResize="0"/>
            <p:nvPr/>
          </p:nvPicPr>
          <p:blipFill rotWithShape="1">
            <a:blip r:embed="rId2" cstate="print">
              <a:alphaModFix/>
            </a:blip>
            <a:srcRect/>
            <a:stretch/>
          </p:blipFill>
          <p:spPr>
            <a:xfrm>
              <a:off x="14626" y="14712"/>
              <a:ext cx="538808" cy="846471"/>
            </a:xfrm>
            <a:prstGeom prst="rect">
              <a:avLst/>
            </a:prstGeom>
            <a:noFill/>
            <a:ln w="9525" cap="flat" cmpd="sng">
              <a:solidFill>
                <a:srgbClr val="0000FF"/>
              </a:solidFill>
              <a:prstDash val="solid"/>
              <a:miter lim="800000"/>
              <a:headEnd type="none" w="sm" len="sm"/>
              <a:tailEnd type="none" w="sm" len="sm"/>
            </a:ln>
          </p:spPr>
        </p:pic>
        <p:sp>
          <p:nvSpPr>
            <p:cNvPr id="6" name="Google Shape;86;p1"/>
            <p:cNvSpPr txBox="1"/>
            <p:nvPr/>
          </p:nvSpPr>
          <p:spPr>
            <a:xfrm rot="16198651">
              <a:off x="-2620687" y="3474451"/>
              <a:ext cx="5562512" cy="29016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b="1" i="0" u="none" strike="noStrike" cap="none" dirty="0">
                  <a:solidFill>
                    <a:schemeClr val="lt1"/>
                  </a:solidFill>
                  <a:latin typeface="Century Gothic"/>
                  <a:ea typeface="Century Gothic"/>
                  <a:cs typeface="Century Gothic"/>
                  <a:sym typeface="Century Gothic"/>
                </a:rPr>
                <a:t>Vishwakarma  Institute  of  Technology</a:t>
              </a:r>
              <a:endParaRPr sz="2400" dirty="0"/>
            </a:p>
          </p:txBody>
        </p:sp>
        <p:sp>
          <p:nvSpPr>
            <p:cNvPr id="7" name="Google Shape;87;p1"/>
            <p:cNvSpPr txBox="1"/>
            <p:nvPr/>
          </p:nvSpPr>
          <p:spPr>
            <a:xfrm rot="16200000">
              <a:off x="-2348767" y="3498601"/>
              <a:ext cx="5562602" cy="241797"/>
            </a:xfrm>
            <a:prstGeom prst="rect">
              <a:avLst/>
            </a:prstGeom>
            <a:solidFill>
              <a:srgbClr val="FFFF99"/>
            </a:solidFill>
            <a:ln w="9525" cap="flat" cmpd="sng">
              <a:solidFill>
                <a:srgbClr val="00206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i="0" u="none" strike="noStrike" cap="none" dirty="0">
                  <a:solidFill>
                    <a:srgbClr val="002060"/>
                  </a:solidFill>
                  <a:latin typeface="Century Gothic"/>
                  <a:ea typeface="Century Gothic"/>
                  <a:cs typeface="Century Gothic"/>
                  <a:sym typeface="Century Gothic"/>
                </a:rPr>
                <a:t>FY - Department of Engineering, Sciences and Humanities</a:t>
              </a:r>
              <a:endParaRPr sz="2400" dirty="0"/>
            </a:p>
          </p:txBody>
        </p:sp>
      </p:grpSp>
      <p:pic>
        <p:nvPicPr>
          <p:cNvPr id="1028" name="Picture 4" descr="D:\Harshavardhan\datafolder\hmksave\hmk vit\VIT 2018-20\AY 20202021 New Robotics Course\02 MAR 20202021 Second Term May 2021 onwards\Images\MuC 8051 Chip.jpg"/>
          <p:cNvPicPr>
            <a:picLocks noChangeAspect="1" noChangeArrowheads="1"/>
          </p:cNvPicPr>
          <p:nvPr/>
        </p:nvPicPr>
        <p:blipFill>
          <a:blip r:embed="rId3" cstate="print"/>
          <a:srcRect/>
          <a:stretch>
            <a:fillRect/>
          </a:stretch>
        </p:blipFill>
        <p:spPr bwMode="auto">
          <a:xfrm>
            <a:off x="838200" y="3617048"/>
            <a:ext cx="4572000" cy="2555152"/>
          </a:xfrm>
          <a:prstGeom prst="rect">
            <a:avLst/>
          </a:prstGeom>
          <a:noFill/>
          <a:ln>
            <a:solidFill>
              <a:srgbClr val="0000FF"/>
            </a:solidFill>
          </a:ln>
        </p:spPr>
      </p:pic>
      <p:pic>
        <p:nvPicPr>
          <p:cNvPr id="1029" name="Picture 5" descr="D:\Harshavardhan\datafolder\hmksave\hmk vit\VIT 2018-20\AY 20202021 New Robotics Course\02 MAR 20202021 Second Term May 2021 onwards\Images\MuC 8051 Pin Out.jpg"/>
          <p:cNvPicPr>
            <a:picLocks noChangeAspect="1" noChangeArrowheads="1"/>
          </p:cNvPicPr>
          <p:nvPr/>
        </p:nvPicPr>
        <p:blipFill>
          <a:blip r:embed="rId4" cstate="print"/>
          <a:srcRect/>
          <a:stretch>
            <a:fillRect/>
          </a:stretch>
        </p:blipFill>
        <p:spPr bwMode="auto">
          <a:xfrm>
            <a:off x="5562600" y="304800"/>
            <a:ext cx="2638730" cy="3695700"/>
          </a:xfrm>
          <a:prstGeom prst="rect">
            <a:avLst/>
          </a:prstGeom>
          <a:noFill/>
          <a:ln>
            <a:solidFill>
              <a:srgbClr val="0000FF"/>
            </a:solidFill>
          </a:ln>
        </p:spPr>
      </p:pic>
      <p:pic>
        <p:nvPicPr>
          <p:cNvPr id="2" name="Picture 2" descr="D:\Harshavardhan\datafolder\hmksave\hmk vit\VIT 2018-20\AY 20202021 New Robotics Course\02 MAR 20202021 Second Term May 2021 onwards\Images\TRF Rudra 2019 2.jpg"/>
          <p:cNvPicPr>
            <a:picLocks noChangeAspect="1" noChangeArrowheads="1"/>
          </p:cNvPicPr>
          <p:nvPr/>
        </p:nvPicPr>
        <p:blipFill>
          <a:blip r:embed="rId5" cstate="print"/>
          <a:srcRect/>
          <a:stretch>
            <a:fillRect/>
          </a:stretch>
        </p:blipFill>
        <p:spPr bwMode="auto">
          <a:xfrm>
            <a:off x="838201" y="228600"/>
            <a:ext cx="4876800" cy="3171825"/>
          </a:xfrm>
          <a:prstGeom prst="rect">
            <a:avLst/>
          </a:prstGeom>
          <a:noFill/>
        </p:spPr>
      </p:pic>
      <p:pic>
        <p:nvPicPr>
          <p:cNvPr id="4" name="Picture 3" descr="D:\Harshavardhan\datafolder\hmksave\hmk vit\VIT 2018-20\AY 20202021 New Robotics Course\02 MAR 20202021 Second Term May 2021 onwards\Images\Clcok crystal 4.jpg"/>
          <p:cNvPicPr>
            <a:picLocks noChangeAspect="1" noChangeArrowheads="1"/>
          </p:cNvPicPr>
          <p:nvPr/>
        </p:nvPicPr>
        <p:blipFill>
          <a:blip r:embed="rId6" cstate="print"/>
          <a:srcRect/>
          <a:stretch>
            <a:fillRect/>
          </a:stretch>
        </p:blipFill>
        <p:spPr bwMode="auto">
          <a:xfrm>
            <a:off x="8305800" y="533400"/>
            <a:ext cx="3438525" cy="2544897"/>
          </a:xfrm>
          <a:prstGeom prst="rect">
            <a:avLst/>
          </a:prstGeom>
          <a:noFill/>
        </p:spPr>
      </p:pic>
      <p:pic>
        <p:nvPicPr>
          <p:cNvPr id="10" name="Picture 4" descr="D:\Harshavardhan\datafolder\hmksave\hmk vit\VIT 2018-20\AY 20202021 New Robotics Course\02 MAR 20202021 Second Term May 2021 onwards\Images\cmos logic levels inputs - Copy.jpg"/>
          <p:cNvPicPr>
            <a:picLocks noChangeAspect="1" noChangeArrowheads="1"/>
          </p:cNvPicPr>
          <p:nvPr/>
        </p:nvPicPr>
        <p:blipFill>
          <a:blip r:embed="rId7" cstate="print"/>
          <a:srcRect/>
          <a:stretch>
            <a:fillRect/>
          </a:stretch>
        </p:blipFill>
        <p:spPr bwMode="auto">
          <a:xfrm>
            <a:off x="8763000" y="2971800"/>
            <a:ext cx="2847975" cy="3423182"/>
          </a:xfrm>
          <a:prstGeom prst="rect">
            <a:avLst/>
          </a:prstGeom>
          <a:noFill/>
        </p:spPr>
      </p:pic>
      <p:pic>
        <p:nvPicPr>
          <p:cNvPr id="11" name="Picture 5" descr="D:\Harshavardhan\datafolder\hmksave\hmk vit\VIT 2018-20\AY 20202021 New Robotics Course\02 MAR 20202021 Second Term May 2021 onwards\Images\TTL logic levels - Copy.gif"/>
          <p:cNvPicPr>
            <a:picLocks noChangeAspect="1" noChangeArrowheads="1"/>
          </p:cNvPicPr>
          <p:nvPr/>
        </p:nvPicPr>
        <p:blipFill>
          <a:blip r:embed="rId8" cstate="print"/>
          <a:srcRect/>
          <a:stretch>
            <a:fillRect/>
          </a:stretch>
        </p:blipFill>
        <p:spPr bwMode="auto">
          <a:xfrm>
            <a:off x="5791200" y="3046950"/>
            <a:ext cx="3067050" cy="3077626"/>
          </a:xfrm>
          <a:prstGeom prst="rect">
            <a:avLst/>
          </a:prstGeom>
          <a:noFill/>
        </p:spPr>
      </p:pic>
      <p:sp>
        <p:nvSpPr>
          <p:cNvPr id="8" name="Rectangle 7"/>
          <p:cNvSpPr/>
          <p:nvPr/>
        </p:nvSpPr>
        <p:spPr>
          <a:xfrm rot="21009311">
            <a:off x="2691063" y="1864528"/>
            <a:ext cx="6886075" cy="2657184"/>
          </a:xfrm>
          <a:prstGeom prst="rect">
            <a:avLst/>
          </a:prstGeom>
          <a:solidFill>
            <a:srgbClr val="FFFFCC"/>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solidFill>
                  <a:srgbClr val="FF0000"/>
                </a:solidFill>
                <a:latin typeface="Arial" pitchFamily="34" charset="0"/>
                <a:ea typeface="Verdana" pitchFamily="34" charset="0"/>
                <a:cs typeface="Arial" pitchFamily="34" charset="0"/>
              </a:rPr>
              <a:t>Micro Controllers – 2.3</a:t>
            </a:r>
            <a:endParaRPr lang="en-US" sz="6000" b="1" dirty="0" smtClean="0">
              <a:solidFill>
                <a:srgbClr val="FF0000"/>
              </a:solidFill>
              <a:latin typeface="Arial" pitchFamily="34" charset="0"/>
              <a:ea typeface="Verdana" pitchFamily="34" charset="0"/>
              <a:cs typeface="Arial" pitchFamily="34" charset="0"/>
            </a:endParaRPr>
          </a:p>
          <a:p>
            <a:pPr algn="ctr"/>
            <a:r>
              <a:rPr lang="en-US" sz="5400" b="1" dirty="0" smtClean="0">
                <a:solidFill>
                  <a:srgbClr val="0000FF"/>
                </a:solidFill>
                <a:latin typeface="Arial" pitchFamily="34" charset="0"/>
                <a:ea typeface="Verdana" pitchFamily="34" charset="0"/>
                <a:cs typeface="Arial" pitchFamily="34" charset="0"/>
              </a:rPr>
              <a:t>8051 continued ….</a:t>
            </a:r>
          </a:p>
          <a:p>
            <a:pPr algn="ctr"/>
            <a:r>
              <a:rPr lang="en-US" sz="3600" b="1" dirty="0" smtClean="0">
                <a:solidFill>
                  <a:schemeClr val="accent3">
                    <a:lumMod val="50000"/>
                  </a:schemeClr>
                </a:solidFill>
                <a:latin typeface="Arial" pitchFamily="34" charset="0"/>
                <a:ea typeface="Verdana" pitchFamily="34" charset="0"/>
                <a:cs typeface="Arial" pitchFamily="34" charset="0"/>
              </a:rPr>
              <a:t>FY – </a:t>
            </a:r>
            <a:r>
              <a:rPr lang="en-US" sz="3600" b="1" dirty="0" err="1" smtClean="0">
                <a:solidFill>
                  <a:schemeClr val="accent3">
                    <a:lumMod val="50000"/>
                  </a:schemeClr>
                </a:solidFill>
                <a:latin typeface="Arial" pitchFamily="34" charset="0"/>
                <a:ea typeface="Verdana" pitchFamily="34" charset="0"/>
                <a:cs typeface="Arial" pitchFamily="34" charset="0"/>
              </a:rPr>
              <a:t>DESH</a:t>
            </a:r>
            <a:r>
              <a:rPr lang="en-US" sz="3600" b="1" dirty="0" smtClean="0">
                <a:solidFill>
                  <a:schemeClr val="accent3">
                    <a:lumMod val="50000"/>
                  </a:schemeClr>
                </a:solidFill>
                <a:latin typeface="Arial" pitchFamily="34" charset="0"/>
                <a:ea typeface="Verdana" pitchFamily="34" charset="0"/>
                <a:cs typeface="Arial" pitchFamily="34" charset="0"/>
              </a:rPr>
              <a:t> – </a:t>
            </a:r>
            <a:r>
              <a:rPr lang="en-US" sz="3600" b="1" dirty="0" err="1" smtClean="0">
                <a:solidFill>
                  <a:schemeClr val="accent3">
                    <a:lumMod val="50000"/>
                  </a:schemeClr>
                </a:solidFill>
                <a:latin typeface="Arial" pitchFamily="34" charset="0"/>
                <a:ea typeface="Verdana" pitchFamily="34" charset="0"/>
                <a:cs typeface="Arial" pitchFamily="34" charset="0"/>
              </a:rPr>
              <a:t>VIT</a:t>
            </a:r>
            <a:endParaRPr lang="en-US" sz="3200" b="1" dirty="0" smtClean="0">
              <a:solidFill>
                <a:schemeClr val="accent3">
                  <a:lumMod val="50000"/>
                </a:schemeClr>
              </a:solidFill>
              <a:latin typeface="Arial" pitchFamily="34" charset="0"/>
              <a:ea typeface="Verdana" pitchFamily="34" charset="0"/>
              <a:cs typeface="Arial" pitchFamily="34" charset="0"/>
            </a:endParaRPr>
          </a:p>
          <a:p>
            <a:pPr algn="ctr"/>
            <a:endParaRPr lang="en-US" sz="900" b="1" dirty="0">
              <a:solidFill>
                <a:srgbClr val="FF0000"/>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31" presetClass="entr" presetSubtype="0" fill="hold" nodeType="afterEffect">
                                  <p:stCondLst>
                                    <p:cond delay="0"/>
                                  </p:stCondLst>
                                  <p:iterate type="lt">
                                    <p:tmPct val="5000"/>
                                  </p:iterate>
                                  <p:childTnLst>
                                    <p:set>
                                      <p:cBhvr>
                                        <p:cTn id="13" dur="1" fill="hold">
                                          <p:stCondLst>
                                            <p:cond delay="0"/>
                                          </p:stCondLst>
                                        </p:cTn>
                                        <p:tgtEl>
                                          <p:spTgt spid="1029"/>
                                        </p:tgtEl>
                                        <p:attrNameLst>
                                          <p:attrName>style.visibility</p:attrName>
                                        </p:attrNameLst>
                                      </p:cBhvr>
                                      <p:to>
                                        <p:strVal val="visible"/>
                                      </p:to>
                                    </p:set>
                                    <p:anim calcmode="lin" valueType="num">
                                      <p:cBhvr>
                                        <p:cTn id="14" dur="1000" fill="hold"/>
                                        <p:tgtEl>
                                          <p:spTgt spid="1029"/>
                                        </p:tgtEl>
                                        <p:attrNameLst>
                                          <p:attrName>ppt_w</p:attrName>
                                        </p:attrNameLst>
                                      </p:cBhvr>
                                      <p:tavLst>
                                        <p:tav tm="0">
                                          <p:val>
                                            <p:fltVal val="0"/>
                                          </p:val>
                                        </p:tav>
                                        <p:tav tm="100000">
                                          <p:val>
                                            <p:strVal val="#ppt_w"/>
                                          </p:val>
                                        </p:tav>
                                      </p:tavLst>
                                    </p:anim>
                                    <p:anim calcmode="lin" valueType="num">
                                      <p:cBhvr>
                                        <p:cTn id="15" dur="1000" fill="hold"/>
                                        <p:tgtEl>
                                          <p:spTgt spid="1029"/>
                                        </p:tgtEl>
                                        <p:attrNameLst>
                                          <p:attrName>ppt_h</p:attrName>
                                        </p:attrNameLst>
                                      </p:cBhvr>
                                      <p:tavLst>
                                        <p:tav tm="0">
                                          <p:val>
                                            <p:fltVal val="0"/>
                                          </p:val>
                                        </p:tav>
                                        <p:tav tm="100000">
                                          <p:val>
                                            <p:strVal val="#ppt_h"/>
                                          </p:val>
                                        </p:tav>
                                      </p:tavLst>
                                    </p:anim>
                                    <p:anim calcmode="lin" valueType="num">
                                      <p:cBhvr>
                                        <p:cTn id="16" dur="1000" fill="hold"/>
                                        <p:tgtEl>
                                          <p:spTgt spid="1029"/>
                                        </p:tgtEl>
                                        <p:attrNameLst>
                                          <p:attrName>style.rotation</p:attrName>
                                        </p:attrNameLst>
                                      </p:cBhvr>
                                      <p:tavLst>
                                        <p:tav tm="0">
                                          <p:val>
                                            <p:fltVal val="90"/>
                                          </p:val>
                                        </p:tav>
                                        <p:tav tm="100000">
                                          <p:val>
                                            <p:fltVal val="0"/>
                                          </p:val>
                                        </p:tav>
                                      </p:tavLst>
                                    </p:anim>
                                    <p:animEffect transition="in" filter="fade">
                                      <p:cBhvr>
                                        <p:cTn id="17" dur="1000"/>
                                        <p:tgtEl>
                                          <p:spTgt spid="1029"/>
                                        </p:tgtEl>
                                      </p:cBhvr>
                                    </p:animEffect>
                                  </p:childTnLst>
                                </p:cTn>
                              </p:par>
                            </p:childTnLst>
                          </p:cTn>
                        </p:par>
                        <p:par>
                          <p:cTn id="18" fill="hold">
                            <p:stCondLst>
                              <p:cond delay="2000"/>
                            </p:stCondLst>
                            <p:childTnLst>
                              <p:par>
                                <p:cTn id="19" presetID="31" presetClass="entr" presetSubtype="0" fill="hold" nodeType="afterEffect">
                                  <p:stCondLst>
                                    <p:cond delay="0"/>
                                  </p:stCondLst>
                                  <p:iterate type="lt">
                                    <p:tmPct val="5000"/>
                                  </p:iterate>
                                  <p:childTnLst>
                                    <p:set>
                                      <p:cBhvr>
                                        <p:cTn id="20" dur="1" fill="hold">
                                          <p:stCondLst>
                                            <p:cond delay="0"/>
                                          </p:stCondLst>
                                        </p:cTn>
                                        <p:tgtEl>
                                          <p:spTgt spid="4"/>
                                        </p:tgtEl>
                                        <p:attrNameLst>
                                          <p:attrName>style.visibility</p:attrName>
                                        </p:attrNameLst>
                                      </p:cBhvr>
                                      <p:to>
                                        <p:strVal val="visible"/>
                                      </p:to>
                                    </p:set>
                                    <p:anim calcmode="lin" valueType="num">
                                      <p:cBhvr>
                                        <p:cTn id="21" dur="1000" fill="hold"/>
                                        <p:tgtEl>
                                          <p:spTgt spid="4"/>
                                        </p:tgtEl>
                                        <p:attrNameLst>
                                          <p:attrName>ppt_w</p:attrName>
                                        </p:attrNameLst>
                                      </p:cBhvr>
                                      <p:tavLst>
                                        <p:tav tm="0">
                                          <p:val>
                                            <p:fltVal val="0"/>
                                          </p:val>
                                        </p:tav>
                                        <p:tav tm="100000">
                                          <p:val>
                                            <p:strVal val="#ppt_w"/>
                                          </p:val>
                                        </p:tav>
                                      </p:tavLst>
                                    </p:anim>
                                    <p:anim calcmode="lin" valueType="num">
                                      <p:cBhvr>
                                        <p:cTn id="22" dur="1000" fill="hold"/>
                                        <p:tgtEl>
                                          <p:spTgt spid="4"/>
                                        </p:tgtEl>
                                        <p:attrNameLst>
                                          <p:attrName>ppt_h</p:attrName>
                                        </p:attrNameLst>
                                      </p:cBhvr>
                                      <p:tavLst>
                                        <p:tav tm="0">
                                          <p:val>
                                            <p:fltVal val="0"/>
                                          </p:val>
                                        </p:tav>
                                        <p:tav tm="100000">
                                          <p:val>
                                            <p:strVal val="#ppt_h"/>
                                          </p:val>
                                        </p:tav>
                                      </p:tavLst>
                                    </p:anim>
                                    <p:anim calcmode="lin" valueType="num">
                                      <p:cBhvr>
                                        <p:cTn id="23" dur="1000" fill="hold"/>
                                        <p:tgtEl>
                                          <p:spTgt spid="4"/>
                                        </p:tgtEl>
                                        <p:attrNameLst>
                                          <p:attrName>style.rotation</p:attrName>
                                        </p:attrNameLst>
                                      </p:cBhvr>
                                      <p:tavLst>
                                        <p:tav tm="0">
                                          <p:val>
                                            <p:fltVal val="90"/>
                                          </p:val>
                                        </p:tav>
                                        <p:tav tm="100000">
                                          <p:val>
                                            <p:fltVal val="0"/>
                                          </p:val>
                                        </p:tav>
                                      </p:tavLst>
                                    </p:anim>
                                    <p:animEffect transition="in" filter="fade">
                                      <p:cBhvr>
                                        <p:cTn id="24" dur="1000"/>
                                        <p:tgtEl>
                                          <p:spTgt spid="4"/>
                                        </p:tgtEl>
                                      </p:cBhvr>
                                    </p:animEffect>
                                  </p:childTnLst>
                                </p:cTn>
                              </p:par>
                            </p:childTnLst>
                          </p:cTn>
                        </p:par>
                        <p:par>
                          <p:cTn id="25" fill="hold">
                            <p:stCondLst>
                              <p:cond delay="3000"/>
                            </p:stCondLst>
                            <p:childTnLst>
                              <p:par>
                                <p:cTn id="26" presetID="31" presetClass="entr" presetSubtype="0" fill="hold" nodeType="afterEffect">
                                  <p:stCondLst>
                                    <p:cond delay="0"/>
                                  </p:stCondLst>
                                  <p:iterate type="lt">
                                    <p:tmPct val="5000"/>
                                  </p:iterate>
                                  <p:childTnLst>
                                    <p:set>
                                      <p:cBhvr>
                                        <p:cTn id="27" dur="1" fill="hold">
                                          <p:stCondLst>
                                            <p:cond delay="0"/>
                                          </p:stCondLst>
                                        </p:cTn>
                                        <p:tgtEl>
                                          <p:spTgt spid="10"/>
                                        </p:tgtEl>
                                        <p:attrNameLst>
                                          <p:attrName>style.visibility</p:attrName>
                                        </p:attrNameLst>
                                      </p:cBhvr>
                                      <p:to>
                                        <p:strVal val="visible"/>
                                      </p:to>
                                    </p:set>
                                    <p:anim calcmode="lin" valueType="num">
                                      <p:cBhvr>
                                        <p:cTn id="28" dur="1000" fill="hold"/>
                                        <p:tgtEl>
                                          <p:spTgt spid="10"/>
                                        </p:tgtEl>
                                        <p:attrNameLst>
                                          <p:attrName>ppt_w</p:attrName>
                                        </p:attrNameLst>
                                      </p:cBhvr>
                                      <p:tavLst>
                                        <p:tav tm="0">
                                          <p:val>
                                            <p:fltVal val="0"/>
                                          </p:val>
                                        </p:tav>
                                        <p:tav tm="100000">
                                          <p:val>
                                            <p:strVal val="#ppt_w"/>
                                          </p:val>
                                        </p:tav>
                                      </p:tavLst>
                                    </p:anim>
                                    <p:anim calcmode="lin" valueType="num">
                                      <p:cBhvr>
                                        <p:cTn id="29" dur="1000" fill="hold"/>
                                        <p:tgtEl>
                                          <p:spTgt spid="10"/>
                                        </p:tgtEl>
                                        <p:attrNameLst>
                                          <p:attrName>ppt_h</p:attrName>
                                        </p:attrNameLst>
                                      </p:cBhvr>
                                      <p:tavLst>
                                        <p:tav tm="0">
                                          <p:val>
                                            <p:fltVal val="0"/>
                                          </p:val>
                                        </p:tav>
                                        <p:tav tm="100000">
                                          <p:val>
                                            <p:strVal val="#ppt_h"/>
                                          </p:val>
                                        </p:tav>
                                      </p:tavLst>
                                    </p:anim>
                                    <p:anim calcmode="lin" valueType="num">
                                      <p:cBhvr>
                                        <p:cTn id="30" dur="1000" fill="hold"/>
                                        <p:tgtEl>
                                          <p:spTgt spid="10"/>
                                        </p:tgtEl>
                                        <p:attrNameLst>
                                          <p:attrName>style.rotation</p:attrName>
                                        </p:attrNameLst>
                                      </p:cBhvr>
                                      <p:tavLst>
                                        <p:tav tm="0">
                                          <p:val>
                                            <p:fltVal val="90"/>
                                          </p:val>
                                        </p:tav>
                                        <p:tav tm="100000">
                                          <p:val>
                                            <p:fltVal val="0"/>
                                          </p:val>
                                        </p:tav>
                                      </p:tavLst>
                                    </p:anim>
                                    <p:animEffect transition="in" filter="fade">
                                      <p:cBhvr>
                                        <p:cTn id="31" dur="1000"/>
                                        <p:tgtEl>
                                          <p:spTgt spid="10"/>
                                        </p:tgtEl>
                                      </p:cBhvr>
                                    </p:animEffect>
                                  </p:childTnLst>
                                </p:cTn>
                              </p:par>
                            </p:childTnLst>
                          </p:cTn>
                        </p:par>
                        <p:par>
                          <p:cTn id="32" fill="hold">
                            <p:stCondLst>
                              <p:cond delay="4000"/>
                            </p:stCondLst>
                            <p:childTnLst>
                              <p:par>
                                <p:cTn id="33" presetID="31" presetClass="entr" presetSubtype="0" fill="hold" nodeType="afterEffect">
                                  <p:stCondLst>
                                    <p:cond delay="0"/>
                                  </p:stCondLst>
                                  <p:iterate type="lt">
                                    <p:tmPct val="5000"/>
                                  </p:iterate>
                                  <p:childTnLst>
                                    <p:set>
                                      <p:cBhvr>
                                        <p:cTn id="34" dur="1" fill="hold">
                                          <p:stCondLst>
                                            <p:cond delay="0"/>
                                          </p:stCondLst>
                                        </p:cTn>
                                        <p:tgtEl>
                                          <p:spTgt spid="11"/>
                                        </p:tgtEl>
                                        <p:attrNameLst>
                                          <p:attrName>style.visibility</p:attrName>
                                        </p:attrNameLst>
                                      </p:cBhvr>
                                      <p:to>
                                        <p:strVal val="visible"/>
                                      </p:to>
                                    </p:set>
                                    <p:anim calcmode="lin" valueType="num">
                                      <p:cBhvr>
                                        <p:cTn id="35" dur="1000" fill="hold"/>
                                        <p:tgtEl>
                                          <p:spTgt spid="11"/>
                                        </p:tgtEl>
                                        <p:attrNameLst>
                                          <p:attrName>ppt_w</p:attrName>
                                        </p:attrNameLst>
                                      </p:cBhvr>
                                      <p:tavLst>
                                        <p:tav tm="0">
                                          <p:val>
                                            <p:fltVal val="0"/>
                                          </p:val>
                                        </p:tav>
                                        <p:tav tm="100000">
                                          <p:val>
                                            <p:strVal val="#ppt_w"/>
                                          </p:val>
                                        </p:tav>
                                      </p:tavLst>
                                    </p:anim>
                                    <p:anim calcmode="lin" valueType="num">
                                      <p:cBhvr>
                                        <p:cTn id="36" dur="1000" fill="hold"/>
                                        <p:tgtEl>
                                          <p:spTgt spid="11"/>
                                        </p:tgtEl>
                                        <p:attrNameLst>
                                          <p:attrName>ppt_h</p:attrName>
                                        </p:attrNameLst>
                                      </p:cBhvr>
                                      <p:tavLst>
                                        <p:tav tm="0">
                                          <p:val>
                                            <p:fltVal val="0"/>
                                          </p:val>
                                        </p:tav>
                                        <p:tav tm="100000">
                                          <p:val>
                                            <p:strVal val="#ppt_h"/>
                                          </p:val>
                                        </p:tav>
                                      </p:tavLst>
                                    </p:anim>
                                    <p:anim calcmode="lin" valueType="num">
                                      <p:cBhvr>
                                        <p:cTn id="37" dur="1000" fill="hold"/>
                                        <p:tgtEl>
                                          <p:spTgt spid="11"/>
                                        </p:tgtEl>
                                        <p:attrNameLst>
                                          <p:attrName>style.rotation</p:attrName>
                                        </p:attrNameLst>
                                      </p:cBhvr>
                                      <p:tavLst>
                                        <p:tav tm="0">
                                          <p:val>
                                            <p:fltVal val="90"/>
                                          </p:val>
                                        </p:tav>
                                        <p:tav tm="100000">
                                          <p:val>
                                            <p:fltVal val="0"/>
                                          </p:val>
                                        </p:tav>
                                      </p:tavLst>
                                    </p:anim>
                                    <p:animEffect transition="in" filter="fade">
                                      <p:cBhvr>
                                        <p:cTn id="38" dur="1000"/>
                                        <p:tgtEl>
                                          <p:spTgt spid="11"/>
                                        </p:tgtEl>
                                      </p:cBhvr>
                                    </p:animEffect>
                                  </p:childTnLst>
                                </p:cTn>
                              </p:par>
                            </p:childTnLst>
                          </p:cTn>
                        </p:par>
                        <p:par>
                          <p:cTn id="39" fill="hold">
                            <p:stCondLst>
                              <p:cond delay="5000"/>
                            </p:stCondLst>
                            <p:childTnLst>
                              <p:par>
                                <p:cTn id="40" presetID="31" presetClass="entr" presetSubtype="0" fill="hold" nodeType="afterEffect">
                                  <p:stCondLst>
                                    <p:cond delay="0"/>
                                  </p:stCondLst>
                                  <p:iterate type="lt">
                                    <p:tmPct val="5000"/>
                                  </p:iterate>
                                  <p:childTnLst>
                                    <p:set>
                                      <p:cBhvr>
                                        <p:cTn id="41" dur="1" fill="hold">
                                          <p:stCondLst>
                                            <p:cond delay="0"/>
                                          </p:stCondLst>
                                        </p:cTn>
                                        <p:tgtEl>
                                          <p:spTgt spid="1028"/>
                                        </p:tgtEl>
                                        <p:attrNameLst>
                                          <p:attrName>style.visibility</p:attrName>
                                        </p:attrNameLst>
                                      </p:cBhvr>
                                      <p:to>
                                        <p:strVal val="visible"/>
                                      </p:to>
                                    </p:set>
                                    <p:anim calcmode="lin" valueType="num">
                                      <p:cBhvr>
                                        <p:cTn id="42" dur="1000" fill="hold"/>
                                        <p:tgtEl>
                                          <p:spTgt spid="1028"/>
                                        </p:tgtEl>
                                        <p:attrNameLst>
                                          <p:attrName>ppt_w</p:attrName>
                                        </p:attrNameLst>
                                      </p:cBhvr>
                                      <p:tavLst>
                                        <p:tav tm="0">
                                          <p:val>
                                            <p:fltVal val="0"/>
                                          </p:val>
                                        </p:tav>
                                        <p:tav tm="100000">
                                          <p:val>
                                            <p:strVal val="#ppt_w"/>
                                          </p:val>
                                        </p:tav>
                                      </p:tavLst>
                                    </p:anim>
                                    <p:anim calcmode="lin" valueType="num">
                                      <p:cBhvr>
                                        <p:cTn id="43" dur="1000" fill="hold"/>
                                        <p:tgtEl>
                                          <p:spTgt spid="1028"/>
                                        </p:tgtEl>
                                        <p:attrNameLst>
                                          <p:attrName>ppt_h</p:attrName>
                                        </p:attrNameLst>
                                      </p:cBhvr>
                                      <p:tavLst>
                                        <p:tav tm="0">
                                          <p:val>
                                            <p:fltVal val="0"/>
                                          </p:val>
                                        </p:tav>
                                        <p:tav tm="100000">
                                          <p:val>
                                            <p:strVal val="#ppt_h"/>
                                          </p:val>
                                        </p:tav>
                                      </p:tavLst>
                                    </p:anim>
                                    <p:anim calcmode="lin" valueType="num">
                                      <p:cBhvr>
                                        <p:cTn id="44" dur="1000" fill="hold"/>
                                        <p:tgtEl>
                                          <p:spTgt spid="1028"/>
                                        </p:tgtEl>
                                        <p:attrNameLst>
                                          <p:attrName>style.rotation</p:attrName>
                                        </p:attrNameLst>
                                      </p:cBhvr>
                                      <p:tavLst>
                                        <p:tav tm="0">
                                          <p:val>
                                            <p:fltVal val="90"/>
                                          </p:val>
                                        </p:tav>
                                        <p:tav tm="100000">
                                          <p:val>
                                            <p:fltVal val="0"/>
                                          </p:val>
                                        </p:tav>
                                      </p:tavLst>
                                    </p:anim>
                                    <p:animEffect transition="in" filter="fade">
                                      <p:cBhvr>
                                        <p:cTn id="45" dur="1000"/>
                                        <p:tgtEl>
                                          <p:spTgt spid="1028"/>
                                        </p:tgtEl>
                                      </p:cBhvr>
                                    </p:animEffect>
                                  </p:childTnLst>
                                </p:cTn>
                              </p:par>
                            </p:childTnLst>
                          </p:cTn>
                        </p:par>
                        <p:par>
                          <p:cTn id="46" fill="hold">
                            <p:stCondLst>
                              <p:cond delay="6000"/>
                            </p:stCondLst>
                            <p:childTnLst>
                              <p:par>
                                <p:cTn id="47" presetID="49" presetClass="entr" presetSubtype="0" decel="100000" fill="hold" grpId="0" nodeType="after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p:cTn id="49" dur="2000" fill="hold"/>
                                        <p:tgtEl>
                                          <p:spTgt spid="8"/>
                                        </p:tgtEl>
                                        <p:attrNameLst>
                                          <p:attrName>ppt_w</p:attrName>
                                        </p:attrNameLst>
                                      </p:cBhvr>
                                      <p:tavLst>
                                        <p:tav tm="0">
                                          <p:val>
                                            <p:fltVal val="0"/>
                                          </p:val>
                                        </p:tav>
                                        <p:tav tm="100000">
                                          <p:val>
                                            <p:strVal val="#ppt_w"/>
                                          </p:val>
                                        </p:tav>
                                      </p:tavLst>
                                    </p:anim>
                                    <p:anim calcmode="lin" valueType="num">
                                      <p:cBhvr>
                                        <p:cTn id="50" dur="2000" fill="hold"/>
                                        <p:tgtEl>
                                          <p:spTgt spid="8"/>
                                        </p:tgtEl>
                                        <p:attrNameLst>
                                          <p:attrName>ppt_h</p:attrName>
                                        </p:attrNameLst>
                                      </p:cBhvr>
                                      <p:tavLst>
                                        <p:tav tm="0">
                                          <p:val>
                                            <p:fltVal val="0"/>
                                          </p:val>
                                        </p:tav>
                                        <p:tav tm="100000">
                                          <p:val>
                                            <p:strVal val="#ppt_h"/>
                                          </p:val>
                                        </p:tav>
                                      </p:tavLst>
                                    </p:anim>
                                    <p:anim calcmode="lin" valueType="num">
                                      <p:cBhvr>
                                        <p:cTn id="51" dur="2000" fill="hold"/>
                                        <p:tgtEl>
                                          <p:spTgt spid="8"/>
                                        </p:tgtEl>
                                        <p:attrNameLst>
                                          <p:attrName>style.rotation</p:attrName>
                                        </p:attrNameLst>
                                      </p:cBhvr>
                                      <p:tavLst>
                                        <p:tav tm="0">
                                          <p:val>
                                            <p:fltVal val="360"/>
                                          </p:val>
                                        </p:tav>
                                        <p:tav tm="100000">
                                          <p:val>
                                            <p:fltVal val="0"/>
                                          </p:val>
                                        </p:tav>
                                      </p:tavLst>
                                    </p:anim>
                                    <p:animEffect transition="in" filter="fade">
                                      <p:cBhvr>
                                        <p:cTn id="5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0549" y="1669774"/>
            <a:ext cx="8847151" cy="2318600"/>
          </a:xfrm>
          <a:solidFill>
            <a:srgbClr val="003399"/>
          </a:solidFill>
        </p:spPr>
        <p:txBody>
          <a:bodyPr anchor="ctr">
            <a:noAutofit/>
          </a:bodyPr>
          <a:lstStyle/>
          <a:p>
            <a:pPr algn="ctr"/>
            <a:r>
              <a:rPr lang="en-US" sz="5100" dirty="0" smtClean="0">
                <a:solidFill>
                  <a:srgbClr val="FFFF00"/>
                </a:solidFill>
              </a:rPr>
              <a:t>8051 </a:t>
            </a:r>
            <a:r>
              <a:rPr lang="en-US" sz="5100" dirty="0">
                <a:solidFill>
                  <a:srgbClr val="FFFF00"/>
                </a:solidFill>
              </a:rPr>
              <a:t>Microcontroller </a:t>
            </a:r>
            <a:r>
              <a:rPr lang="en-US" sz="5100" dirty="0" smtClean="0">
                <a:solidFill>
                  <a:srgbClr val="FFFF00"/>
                </a:solidFill>
              </a:rPr>
              <a:t>Special function registers </a:t>
            </a:r>
            <a:br>
              <a:rPr lang="en-US" sz="5100" dirty="0" smtClean="0">
                <a:solidFill>
                  <a:srgbClr val="FFFF00"/>
                </a:solidFill>
              </a:rPr>
            </a:br>
            <a:r>
              <a:rPr lang="en-US" sz="5100" b="1" dirty="0" smtClean="0">
                <a:solidFill>
                  <a:srgbClr val="FFCCCC"/>
                </a:solidFill>
              </a:rPr>
              <a:t>SFRs</a:t>
            </a:r>
            <a:endParaRPr lang="en-US" sz="5100" b="1" dirty="0">
              <a:solidFill>
                <a:srgbClr val="FFCCCC"/>
              </a:solidFill>
            </a:endParaRPr>
          </a:p>
        </p:txBody>
      </p:sp>
      <p:sp>
        <p:nvSpPr>
          <p:cNvPr id="4" name="Slide Number Placeholder 3"/>
          <p:cNvSpPr>
            <a:spLocks noGrp="1"/>
          </p:cNvSpPr>
          <p:nvPr>
            <p:ph type="sldNum" sz="quarter" idx="12"/>
          </p:nvPr>
        </p:nvSpPr>
        <p:spPr/>
        <p:txBody>
          <a:bodyPr/>
          <a:lstStyle/>
          <a:p>
            <a:fld id="{2A1DA5FF-75DA-451F-B4D8-C51B547A3591}" type="slidenum">
              <a:rPr lang="en-IN" smtClean="0"/>
              <a:pPr/>
              <a:t>10</a:t>
            </a:fld>
            <a:endParaRPr lang="en-IN"/>
          </a:p>
        </p:txBody>
      </p:sp>
      <p:grpSp>
        <p:nvGrpSpPr>
          <p:cNvPr id="3" name="Google Shape;84;p1"/>
          <p:cNvGrpSpPr/>
          <p:nvPr/>
        </p:nvGrpSpPr>
        <p:grpSpPr>
          <a:xfrm>
            <a:off x="76256" y="102418"/>
            <a:ext cx="685745" cy="6745871"/>
            <a:chOff x="14626" y="14712"/>
            <a:chExt cx="538808" cy="6386090"/>
          </a:xfrm>
        </p:grpSpPr>
        <p:pic>
          <p:nvPicPr>
            <p:cNvPr id="6" name="Google Shape;85;p1"/>
            <p:cNvPicPr preferRelativeResize="0"/>
            <p:nvPr/>
          </p:nvPicPr>
          <p:blipFill rotWithShape="1">
            <a:blip r:embed="rId2" cstate="print">
              <a:alphaModFix/>
            </a:blip>
            <a:srcRect/>
            <a:stretch/>
          </p:blipFill>
          <p:spPr>
            <a:xfrm>
              <a:off x="14626" y="14712"/>
              <a:ext cx="538808" cy="846471"/>
            </a:xfrm>
            <a:prstGeom prst="rect">
              <a:avLst/>
            </a:prstGeom>
            <a:noFill/>
            <a:ln w="9525" cap="flat" cmpd="sng">
              <a:noFill/>
              <a:prstDash val="solid"/>
              <a:miter lim="800000"/>
              <a:headEnd type="none" w="sm" len="sm"/>
              <a:tailEnd type="none" w="sm" len="sm"/>
            </a:ln>
          </p:spPr>
        </p:pic>
        <p:sp>
          <p:nvSpPr>
            <p:cNvPr id="7" name="Google Shape;86;p1"/>
            <p:cNvSpPr txBox="1"/>
            <p:nvPr/>
          </p:nvSpPr>
          <p:spPr>
            <a:xfrm rot="16198651">
              <a:off x="-2620687" y="3474451"/>
              <a:ext cx="5562512" cy="290162"/>
            </a:xfrm>
            <a:prstGeom prst="rect">
              <a:avLst/>
            </a:prstGeom>
            <a:solidFill>
              <a:srgbClr val="000080"/>
            </a:solidFill>
            <a:ln>
              <a:noFill/>
            </a:ln>
          </p:spPr>
          <p:txBody>
            <a:bodyPr spcFirstLastPara="1" wrap="square" lIns="91425" tIns="45700" rIns="91425" bIns="45700" anchor="t" anchorCtr="0">
              <a:spAutoFit/>
            </a:bodyPr>
            <a:lstStyle/>
            <a:p>
              <a:pPr algn="ctr"/>
              <a:r>
                <a:rPr lang="en-US" b="1" i="0" u="none" strike="noStrike" cap="none" dirty="0">
                  <a:solidFill>
                    <a:schemeClr val="lt1"/>
                  </a:solidFill>
                  <a:latin typeface="Century Gothic"/>
                  <a:ea typeface="Century Gothic"/>
                  <a:cs typeface="Century Gothic"/>
                  <a:sym typeface="Century Gothic"/>
                </a:rPr>
                <a:t>Vishwakarma  Institute  of  Technology</a:t>
              </a:r>
              <a:endParaRPr sz="2400" dirty="0"/>
            </a:p>
          </p:txBody>
        </p:sp>
        <p:sp>
          <p:nvSpPr>
            <p:cNvPr id="8" name="Google Shape;87;p1"/>
            <p:cNvSpPr txBox="1"/>
            <p:nvPr/>
          </p:nvSpPr>
          <p:spPr>
            <a:xfrm rot="16200000">
              <a:off x="-2348768" y="3498603"/>
              <a:ext cx="5562602" cy="241796"/>
            </a:xfrm>
            <a:prstGeom prst="rect">
              <a:avLst/>
            </a:prstGeom>
            <a:solidFill>
              <a:srgbClr val="FFFF99"/>
            </a:solidFill>
            <a:ln w="9525" cap="flat" cmpd="sng">
              <a:noFill/>
              <a:prstDash val="solid"/>
              <a:miter lim="800000"/>
              <a:headEnd type="none" w="sm" len="sm"/>
              <a:tailEnd type="none" w="sm" len="sm"/>
            </a:ln>
          </p:spPr>
          <p:txBody>
            <a:bodyPr spcFirstLastPara="1" wrap="square" lIns="91425" tIns="45700" rIns="91425" bIns="45700" anchor="t" anchorCtr="0">
              <a:spAutoFit/>
            </a:bodyPr>
            <a:lstStyle/>
            <a:p>
              <a:pPr algn="ctr"/>
              <a:r>
                <a:rPr lang="en-US" sz="1400" b="1" dirty="0">
                  <a:solidFill>
                    <a:srgbClr val="002060"/>
                  </a:solidFill>
                  <a:latin typeface="Century Gothic"/>
                  <a:ea typeface="Century Gothic"/>
                  <a:cs typeface="Century Gothic"/>
                  <a:sym typeface="Century Gothic"/>
                </a:rPr>
                <a:t>FY - Department of Engineering, Sciences and Humanities</a:t>
              </a:r>
              <a:endParaRPr sz="2400" dirty="0"/>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9302048" cy="626063"/>
          </a:xfrm>
          <a:solidFill>
            <a:srgbClr val="000099"/>
          </a:solidFill>
        </p:spPr>
        <p:txBody>
          <a:bodyPr>
            <a:noAutofit/>
          </a:bodyPr>
          <a:lstStyle/>
          <a:p>
            <a:r>
              <a:rPr lang="en-US" sz="4100" dirty="0">
                <a:solidFill>
                  <a:srgbClr val="FFFF00"/>
                </a:solidFill>
              </a:rPr>
              <a:t>Special Function Registers (SFRs)</a:t>
            </a:r>
          </a:p>
        </p:txBody>
      </p:sp>
      <p:sp>
        <p:nvSpPr>
          <p:cNvPr id="3" name="Content Placeholder 2"/>
          <p:cNvSpPr>
            <a:spLocks noGrp="1"/>
          </p:cNvSpPr>
          <p:nvPr>
            <p:ph sz="quarter" idx="1"/>
          </p:nvPr>
        </p:nvSpPr>
        <p:spPr>
          <a:xfrm>
            <a:off x="838200" y="763639"/>
            <a:ext cx="11275548" cy="6028850"/>
          </a:xfrm>
          <a:solidFill>
            <a:schemeClr val="accent1">
              <a:lumMod val="20000"/>
              <a:lumOff val="80000"/>
            </a:schemeClr>
          </a:solidFill>
        </p:spPr>
        <p:txBody>
          <a:bodyPr>
            <a:noAutofit/>
          </a:bodyPr>
          <a:lstStyle/>
          <a:p>
            <a:pPr>
              <a:lnSpc>
                <a:spcPct val="100000"/>
              </a:lnSpc>
            </a:pPr>
            <a:r>
              <a:rPr lang="en-US" sz="2300" b="1" dirty="0"/>
              <a:t>In 8051 microcontroller there are certain registers which use the RAM addresses from </a:t>
            </a:r>
            <a:r>
              <a:rPr lang="en-US" sz="2300" b="1" dirty="0" smtClean="0"/>
              <a:t>80H </a:t>
            </a:r>
            <a:r>
              <a:rPr lang="en-US" sz="2300" b="1" dirty="0"/>
              <a:t>to </a:t>
            </a:r>
            <a:r>
              <a:rPr lang="en-US" sz="2300" b="1" dirty="0" smtClean="0"/>
              <a:t>FFH </a:t>
            </a:r>
            <a:r>
              <a:rPr lang="en-US" sz="2300" b="1" dirty="0"/>
              <a:t>and they are meant for certain specific operations</a:t>
            </a:r>
            <a:r>
              <a:rPr lang="en-US" sz="2300" b="1" dirty="0" smtClean="0"/>
              <a:t>. (Upper 128 bytes). </a:t>
            </a:r>
            <a:endParaRPr lang="en-US" sz="2300" b="1" dirty="0"/>
          </a:p>
          <a:p>
            <a:pPr>
              <a:lnSpc>
                <a:spcPct val="100000"/>
              </a:lnSpc>
            </a:pPr>
            <a:r>
              <a:rPr lang="en-US" sz="2300" b="1" dirty="0"/>
              <a:t>These registers are called Special function registers (SFRs).</a:t>
            </a:r>
          </a:p>
          <a:p>
            <a:pPr>
              <a:lnSpc>
                <a:spcPct val="100000"/>
              </a:lnSpc>
            </a:pPr>
            <a:r>
              <a:rPr lang="en-US" sz="2300" b="1" dirty="0"/>
              <a:t>Some of these registers are bit and byte addressable</a:t>
            </a:r>
            <a:r>
              <a:rPr lang="en-US" sz="2300" b="1" dirty="0" smtClean="0"/>
              <a:t>.</a:t>
            </a:r>
          </a:p>
          <a:p>
            <a:pPr>
              <a:lnSpc>
                <a:spcPct val="100000"/>
              </a:lnSpc>
            </a:pPr>
            <a:r>
              <a:rPr lang="en-US" sz="2300" b="1" dirty="0" smtClean="0"/>
              <a:t>Some of SFRs are related to I/O ports (P0,P1,P2 and P3) and some are meant for control operations (TCON,SCON, PCON..) and remaining are the auxiliary SFRs.</a:t>
            </a:r>
          </a:p>
          <a:p>
            <a:pPr>
              <a:lnSpc>
                <a:spcPct val="100000"/>
              </a:lnSpc>
            </a:pPr>
            <a:r>
              <a:rPr lang="en-US" sz="2300" b="1" dirty="0" smtClean="0"/>
              <a:t>SFRs Memory addresses are only direct addressable. Even though some of the addresses between 80H and FFH are not assigned to any SFR, they cannot be used as additional RAM area.</a:t>
            </a:r>
          </a:p>
          <a:p>
            <a:pPr>
              <a:lnSpc>
                <a:spcPct val="100000"/>
              </a:lnSpc>
            </a:pPr>
            <a:r>
              <a:rPr lang="en-US" sz="2300" b="1" dirty="0" smtClean="0"/>
              <a:t>Out of these 128 Memory Locations (80H to FFH), there are only 21 locations that are actually assigned to SFRs. </a:t>
            </a:r>
          </a:p>
          <a:p>
            <a:pPr>
              <a:lnSpc>
                <a:spcPct val="100000"/>
              </a:lnSpc>
            </a:pPr>
            <a:r>
              <a:rPr lang="en-US" sz="2300" b="1" dirty="0" smtClean="0"/>
              <a:t>Each SFR has one Byte Address and also a unique name which specifies its purpose. Since the SFRs are a part of the Internal RAM Structure, you can access SFRs as if you access the Internal RAM.</a:t>
            </a:r>
          </a:p>
          <a:p>
            <a:pPr>
              <a:lnSpc>
                <a:spcPct val="100000"/>
              </a:lnSpc>
            </a:pPr>
            <a:endParaRPr lang="en-US" sz="2300" b="1" dirty="0"/>
          </a:p>
        </p:txBody>
      </p:sp>
      <p:grpSp>
        <p:nvGrpSpPr>
          <p:cNvPr id="4" name="Google Shape;84;p1"/>
          <p:cNvGrpSpPr/>
          <p:nvPr/>
        </p:nvGrpSpPr>
        <p:grpSpPr>
          <a:xfrm>
            <a:off x="76257" y="102418"/>
            <a:ext cx="685744" cy="6745872"/>
            <a:chOff x="14626" y="14712"/>
            <a:chExt cx="538808" cy="6386091"/>
          </a:xfrm>
        </p:grpSpPr>
        <p:pic>
          <p:nvPicPr>
            <p:cNvPr id="5" name="Google Shape;85;p1"/>
            <p:cNvPicPr preferRelativeResize="0"/>
            <p:nvPr/>
          </p:nvPicPr>
          <p:blipFill rotWithShape="1">
            <a:blip r:embed="rId2" cstate="print">
              <a:alphaModFix/>
            </a:blip>
            <a:srcRect/>
            <a:stretch/>
          </p:blipFill>
          <p:spPr>
            <a:xfrm>
              <a:off x="14626" y="14712"/>
              <a:ext cx="538808" cy="846471"/>
            </a:xfrm>
            <a:prstGeom prst="rect">
              <a:avLst/>
            </a:prstGeom>
            <a:noFill/>
            <a:ln w="9525" cap="flat" cmpd="sng">
              <a:noFill/>
              <a:prstDash val="solid"/>
              <a:miter lim="800000"/>
              <a:headEnd type="none" w="sm" len="sm"/>
              <a:tailEnd type="none" w="sm" len="sm"/>
            </a:ln>
          </p:spPr>
        </p:pic>
        <p:sp>
          <p:nvSpPr>
            <p:cNvPr id="6" name="Google Shape;86;p1"/>
            <p:cNvSpPr txBox="1"/>
            <p:nvPr/>
          </p:nvSpPr>
          <p:spPr>
            <a:xfrm rot="16198651">
              <a:off x="-2620687" y="3474451"/>
              <a:ext cx="5562512" cy="290162"/>
            </a:xfrm>
            <a:prstGeom prst="rect">
              <a:avLst/>
            </a:prstGeom>
            <a:solidFill>
              <a:srgbClr val="000080"/>
            </a:solidFill>
            <a:ln>
              <a:noFill/>
            </a:ln>
          </p:spPr>
          <p:txBody>
            <a:bodyPr spcFirstLastPara="1" wrap="square" lIns="91425" tIns="45700" rIns="91425" bIns="45700" anchor="t" anchorCtr="0">
              <a:spAutoFit/>
            </a:bodyPr>
            <a:lstStyle/>
            <a:p>
              <a:pPr algn="ctr"/>
              <a:r>
                <a:rPr lang="en-US" b="1" i="0" u="none" strike="noStrike" cap="none" dirty="0">
                  <a:solidFill>
                    <a:schemeClr val="lt1"/>
                  </a:solidFill>
                  <a:latin typeface="Century Gothic"/>
                  <a:ea typeface="Century Gothic"/>
                  <a:cs typeface="Century Gothic"/>
                  <a:sym typeface="Century Gothic"/>
                </a:rPr>
                <a:t>Vishwakarma  Institute  of  Technology</a:t>
              </a:r>
              <a:endParaRPr sz="2400" dirty="0"/>
            </a:p>
          </p:txBody>
        </p:sp>
        <p:sp>
          <p:nvSpPr>
            <p:cNvPr id="7" name="Google Shape;87;p1"/>
            <p:cNvSpPr txBox="1"/>
            <p:nvPr/>
          </p:nvSpPr>
          <p:spPr>
            <a:xfrm rot="16200000">
              <a:off x="-2348767" y="3498603"/>
              <a:ext cx="5562602" cy="241797"/>
            </a:xfrm>
            <a:prstGeom prst="rect">
              <a:avLst/>
            </a:prstGeom>
            <a:solidFill>
              <a:srgbClr val="FFFF99"/>
            </a:solidFill>
            <a:ln w="9525" cap="flat" cmpd="sng">
              <a:noFill/>
              <a:prstDash val="solid"/>
              <a:miter lim="800000"/>
              <a:headEnd type="none" w="sm" len="sm"/>
              <a:tailEnd type="none" w="sm" len="sm"/>
            </a:ln>
          </p:spPr>
          <p:txBody>
            <a:bodyPr spcFirstLastPara="1" wrap="square" lIns="91425" tIns="45700" rIns="91425" bIns="45700" anchor="t" anchorCtr="0">
              <a:spAutoFit/>
            </a:bodyPr>
            <a:lstStyle/>
            <a:p>
              <a:pPr algn="ctr"/>
              <a:r>
                <a:rPr lang="en-US" sz="1400" b="1" dirty="0">
                  <a:solidFill>
                    <a:srgbClr val="002060"/>
                  </a:solidFill>
                  <a:latin typeface="Century Gothic"/>
                  <a:ea typeface="Century Gothic"/>
                  <a:cs typeface="Century Gothic"/>
                  <a:sym typeface="Century Gothic"/>
                </a:rPr>
                <a:t>FY - Department of Engineering, Sciences and Humanities</a:t>
              </a:r>
              <a:endParaRPr sz="2400" dirty="0"/>
            </a:p>
          </p:txBody>
        </p:sp>
      </p:grpSp>
      <p:sp>
        <p:nvSpPr>
          <p:cNvPr id="8" name="Slide Number Placeholder 7"/>
          <p:cNvSpPr>
            <a:spLocks noGrp="1"/>
          </p:cNvSpPr>
          <p:nvPr>
            <p:ph type="sldNum" sz="quarter" idx="12"/>
          </p:nvPr>
        </p:nvSpPr>
        <p:spPr/>
        <p:txBody>
          <a:bodyPr/>
          <a:lstStyle/>
          <a:p>
            <a:fld id="{2A1DA5FF-75DA-451F-B4D8-C51B547A3591}" type="slidenum">
              <a:rPr lang="en-IN" smtClean="0"/>
              <a:pPr/>
              <a:t>11</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up)">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up)">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up)">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up)">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up)">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up)">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up)">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ipe(up)">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Grp="1" noChangeAspect="1" noChangeArrowheads="1"/>
          </p:cNvPicPr>
          <p:nvPr>
            <p:ph sz="quarter" idx="1"/>
          </p:nvPr>
        </p:nvPicPr>
        <p:blipFill>
          <a:blip r:embed="rId2" cstate="print"/>
          <a:srcRect/>
          <a:stretch>
            <a:fillRect/>
          </a:stretch>
        </p:blipFill>
        <p:spPr bwMode="auto">
          <a:xfrm>
            <a:off x="1566741" y="896181"/>
            <a:ext cx="9329859" cy="5292566"/>
          </a:xfrm>
          <a:prstGeom prst="rect">
            <a:avLst/>
          </a:prstGeom>
          <a:noFill/>
          <a:ln w="9525">
            <a:noFill/>
            <a:miter lim="800000"/>
            <a:headEnd/>
            <a:tailEnd/>
          </a:ln>
          <a:effectLst/>
        </p:spPr>
      </p:pic>
      <p:sp>
        <p:nvSpPr>
          <p:cNvPr id="3" name="Slide Number Placeholder 2">
            <a:extLst>
              <a:ext uri="{FF2B5EF4-FFF2-40B4-BE49-F238E27FC236}">
                <a16:creationId xmlns="" xmlns:a16="http://schemas.microsoft.com/office/drawing/2014/main" id="{8CE168A0-9A73-47D6-8D1D-8F47C5DA2D41}"/>
              </a:ext>
            </a:extLst>
          </p:cNvPr>
          <p:cNvSpPr>
            <a:spLocks noGrp="1"/>
          </p:cNvSpPr>
          <p:nvPr>
            <p:ph type="sldNum" sz="quarter" idx="12"/>
          </p:nvPr>
        </p:nvSpPr>
        <p:spPr/>
        <p:txBody>
          <a:bodyPr/>
          <a:lstStyle/>
          <a:p>
            <a:fld id="{97099474-7286-4D4B-852D-085AF434F65B}" type="slidenum">
              <a:rPr lang="en-US" smtClean="0"/>
              <a:pPr/>
              <a:t>12</a:t>
            </a:fld>
            <a:endParaRPr lang="en-US"/>
          </a:p>
        </p:txBody>
      </p:sp>
      <p:grpSp>
        <p:nvGrpSpPr>
          <p:cNvPr id="2" name="Google Shape;84;p1"/>
          <p:cNvGrpSpPr/>
          <p:nvPr/>
        </p:nvGrpSpPr>
        <p:grpSpPr>
          <a:xfrm>
            <a:off x="76257" y="102418"/>
            <a:ext cx="685744" cy="6745872"/>
            <a:chOff x="14626" y="14712"/>
            <a:chExt cx="538808" cy="6386091"/>
          </a:xfrm>
        </p:grpSpPr>
        <p:pic>
          <p:nvPicPr>
            <p:cNvPr id="5" name="Google Shape;85;p1"/>
            <p:cNvPicPr preferRelativeResize="0"/>
            <p:nvPr/>
          </p:nvPicPr>
          <p:blipFill rotWithShape="1">
            <a:blip r:embed="rId3" cstate="print">
              <a:alphaModFix/>
            </a:blip>
            <a:srcRect/>
            <a:stretch/>
          </p:blipFill>
          <p:spPr>
            <a:xfrm>
              <a:off x="14626" y="14712"/>
              <a:ext cx="538808" cy="846471"/>
            </a:xfrm>
            <a:prstGeom prst="rect">
              <a:avLst/>
            </a:prstGeom>
            <a:noFill/>
            <a:ln w="9525" cap="flat" cmpd="sng">
              <a:noFill/>
              <a:prstDash val="solid"/>
              <a:miter lim="800000"/>
              <a:headEnd type="none" w="sm" len="sm"/>
              <a:tailEnd type="none" w="sm" len="sm"/>
            </a:ln>
          </p:spPr>
        </p:pic>
        <p:sp>
          <p:nvSpPr>
            <p:cNvPr id="6" name="Google Shape;86;p1"/>
            <p:cNvSpPr txBox="1"/>
            <p:nvPr/>
          </p:nvSpPr>
          <p:spPr>
            <a:xfrm rot="16198651">
              <a:off x="-2620687" y="3474451"/>
              <a:ext cx="5562512" cy="290162"/>
            </a:xfrm>
            <a:prstGeom prst="rect">
              <a:avLst/>
            </a:prstGeom>
            <a:solidFill>
              <a:srgbClr val="000080"/>
            </a:solidFill>
            <a:ln>
              <a:noFill/>
            </a:ln>
          </p:spPr>
          <p:txBody>
            <a:bodyPr spcFirstLastPara="1" wrap="square" lIns="91425" tIns="45700" rIns="91425" bIns="45700" anchor="t" anchorCtr="0">
              <a:spAutoFit/>
            </a:bodyPr>
            <a:lstStyle/>
            <a:p>
              <a:pPr algn="ctr"/>
              <a:r>
                <a:rPr lang="en-US" b="1" i="0" u="none" strike="noStrike" cap="none" dirty="0">
                  <a:solidFill>
                    <a:schemeClr val="lt1"/>
                  </a:solidFill>
                  <a:latin typeface="Century Gothic"/>
                  <a:ea typeface="Century Gothic"/>
                  <a:cs typeface="Century Gothic"/>
                  <a:sym typeface="Century Gothic"/>
                </a:rPr>
                <a:t>Vishwakarma  Institute  of  Technology</a:t>
              </a:r>
              <a:endParaRPr sz="2400" dirty="0"/>
            </a:p>
          </p:txBody>
        </p:sp>
        <p:sp>
          <p:nvSpPr>
            <p:cNvPr id="7" name="Google Shape;87;p1"/>
            <p:cNvSpPr txBox="1"/>
            <p:nvPr/>
          </p:nvSpPr>
          <p:spPr>
            <a:xfrm rot="16200000">
              <a:off x="-2348767" y="3498603"/>
              <a:ext cx="5562602" cy="241797"/>
            </a:xfrm>
            <a:prstGeom prst="rect">
              <a:avLst/>
            </a:prstGeom>
            <a:solidFill>
              <a:srgbClr val="FFFF99"/>
            </a:solidFill>
            <a:ln w="9525" cap="flat" cmpd="sng">
              <a:noFill/>
              <a:prstDash val="solid"/>
              <a:miter lim="800000"/>
              <a:headEnd type="none" w="sm" len="sm"/>
              <a:tailEnd type="none" w="sm" len="sm"/>
            </a:ln>
          </p:spPr>
          <p:txBody>
            <a:bodyPr spcFirstLastPara="1" wrap="square" lIns="91425" tIns="45700" rIns="91425" bIns="45700" anchor="t" anchorCtr="0">
              <a:spAutoFit/>
            </a:bodyPr>
            <a:lstStyle/>
            <a:p>
              <a:pPr algn="ctr"/>
              <a:r>
                <a:rPr lang="en-US" sz="1400" b="1" dirty="0">
                  <a:solidFill>
                    <a:srgbClr val="002060"/>
                  </a:solidFill>
                  <a:latin typeface="Century Gothic"/>
                  <a:ea typeface="Century Gothic"/>
                  <a:cs typeface="Century Gothic"/>
                  <a:sym typeface="Century Gothic"/>
                </a:rPr>
                <a:t>FY - Department of Engineering, Sciences and Humanities</a:t>
              </a:r>
              <a:endParaRPr sz="2400" dirty="0"/>
            </a:p>
          </p:txBody>
        </p:sp>
      </p:grpSp>
      <p:grpSp>
        <p:nvGrpSpPr>
          <p:cNvPr id="4" name="Group 11"/>
          <p:cNvGrpSpPr/>
          <p:nvPr/>
        </p:nvGrpSpPr>
        <p:grpSpPr>
          <a:xfrm>
            <a:off x="10070631" y="5247871"/>
            <a:ext cx="912759" cy="828911"/>
            <a:chOff x="7537071" y="4460686"/>
            <a:chExt cx="684569" cy="690759"/>
          </a:xfrm>
        </p:grpSpPr>
        <p:sp>
          <p:nvSpPr>
            <p:cNvPr id="8" name="TextBox 7"/>
            <p:cNvSpPr txBox="1"/>
            <p:nvPr/>
          </p:nvSpPr>
          <p:spPr>
            <a:xfrm>
              <a:off x="7561692" y="4460686"/>
              <a:ext cx="572493" cy="307777"/>
            </a:xfrm>
            <a:prstGeom prst="rect">
              <a:avLst/>
            </a:prstGeom>
            <a:solidFill>
              <a:schemeClr val="bg1"/>
            </a:solidFill>
          </p:spPr>
          <p:txBody>
            <a:bodyPr wrap="square" rtlCol="0">
              <a:spAutoFit/>
            </a:bodyPr>
            <a:lstStyle/>
            <a:p>
              <a:r>
                <a:rPr lang="en-US" b="1" dirty="0" smtClean="0">
                  <a:latin typeface="Times New Roman" pitchFamily="18" charset="0"/>
                  <a:cs typeface="Times New Roman" pitchFamily="18" charset="0"/>
                </a:rPr>
                <a:t>0A0</a:t>
              </a:r>
              <a:endParaRPr lang="en-US" b="1" dirty="0">
                <a:latin typeface="Times New Roman" pitchFamily="18" charset="0"/>
                <a:cs typeface="Times New Roman" pitchFamily="18" charset="0"/>
              </a:endParaRPr>
            </a:p>
          </p:txBody>
        </p:sp>
        <p:sp>
          <p:nvSpPr>
            <p:cNvPr id="9" name="TextBox 8"/>
            <p:cNvSpPr txBox="1"/>
            <p:nvPr/>
          </p:nvSpPr>
          <p:spPr>
            <a:xfrm>
              <a:off x="7537071" y="4843668"/>
              <a:ext cx="684569" cy="307777"/>
            </a:xfrm>
            <a:prstGeom prst="rect">
              <a:avLst/>
            </a:prstGeom>
            <a:solidFill>
              <a:schemeClr val="bg1"/>
            </a:solidFill>
          </p:spPr>
          <p:txBody>
            <a:bodyPr wrap="square" rtlCol="0">
              <a:spAutoFit/>
            </a:bodyPr>
            <a:lstStyle/>
            <a:p>
              <a:r>
                <a:rPr lang="en-US" b="1" dirty="0" smtClean="0">
                  <a:latin typeface="Times New Roman" pitchFamily="18" charset="0"/>
                  <a:cs typeface="Times New Roman" pitchFamily="18" charset="0"/>
                </a:rPr>
                <a:t>0B0</a:t>
              </a:r>
              <a:endParaRPr lang="en-US" b="1" dirty="0">
                <a:latin typeface="Times New Roman" pitchFamily="18" charset="0"/>
                <a:cs typeface="Times New Roman" pitchFamily="18" charset="0"/>
              </a:endParaRPr>
            </a:p>
          </p:txBody>
        </p:sp>
      </p:grpSp>
      <p:sp>
        <p:nvSpPr>
          <p:cNvPr id="11" name="Title 1"/>
          <p:cNvSpPr>
            <a:spLocks noGrp="1"/>
          </p:cNvSpPr>
          <p:nvPr>
            <p:ph type="title"/>
          </p:nvPr>
        </p:nvSpPr>
        <p:spPr>
          <a:xfrm>
            <a:off x="1600200" y="258313"/>
            <a:ext cx="8992699" cy="539749"/>
          </a:xfrm>
          <a:solidFill>
            <a:srgbClr val="000099"/>
          </a:solidFill>
        </p:spPr>
        <p:txBody>
          <a:bodyPr>
            <a:noAutofit/>
          </a:bodyPr>
          <a:lstStyle/>
          <a:p>
            <a:r>
              <a:rPr lang="en-US" sz="4100" dirty="0">
                <a:solidFill>
                  <a:srgbClr val="FFFF00"/>
                </a:solidFill>
              </a:rPr>
              <a:t>Special Function Registers (SFRs)</a:t>
            </a:r>
          </a:p>
        </p:txBody>
      </p:sp>
      <p:sp>
        <p:nvSpPr>
          <p:cNvPr id="13" name="TextBox 12"/>
          <p:cNvSpPr txBox="1"/>
          <p:nvPr/>
        </p:nvSpPr>
        <p:spPr>
          <a:xfrm>
            <a:off x="1367608" y="6287888"/>
            <a:ext cx="10421512" cy="441536"/>
          </a:xfrm>
          <a:prstGeom prst="rect">
            <a:avLst/>
          </a:prstGeom>
          <a:solidFill>
            <a:schemeClr val="accent5">
              <a:lumMod val="20000"/>
              <a:lumOff val="80000"/>
            </a:schemeClr>
          </a:solidFill>
        </p:spPr>
        <p:txBody>
          <a:bodyPr wrap="square" lIns="117226" tIns="58613" rIns="117226" bIns="58613" rtlCol="0">
            <a:spAutoFit/>
          </a:bodyPr>
          <a:lstStyle/>
          <a:p>
            <a:r>
              <a:rPr lang="en-US" sz="2100" b="1" dirty="0" smtClean="0">
                <a:solidFill>
                  <a:srgbClr val="CC0099"/>
                </a:solidFill>
              </a:rPr>
              <a:t>* Marked registers are bit and byte addressable, other registers are only byte addressable </a:t>
            </a:r>
            <a:endParaRPr lang="en-US" sz="2100" b="1" dirty="0">
              <a:solidFill>
                <a:srgbClr val="CC0099"/>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Grp="1" noChangeAspect="1" noChangeArrowheads="1"/>
          </p:cNvPicPr>
          <p:nvPr>
            <p:ph sz="quarter" idx="1"/>
          </p:nvPr>
        </p:nvPicPr>
        <p:blipFill>
          <a:blip r:embed="rId2" cstate="print"/>
          <a:srcRect/>
          <a:stretch>
            <a:fillRect/>
          </a:stretch>
        </p:blipFill>
        <p:spPr bwMode="auto">
          <a:xfrm>
            <a:off x="1887109" y="858244"/>
            <a:ext cx="9456753" cy="5284205"/>
          </a:xfrm>
          <a:prstGeom prst="rect">
            <a:avLst/>
          </a:prstGeom>
          <a:noFill/>
          <a:ln w="9525">
            <a:noFill/>
            <a:miter lim="800000"/>
            <a:headEnd/>
            <a:tailEnd/>
          </a:ln>
          <a:effectLst/>
        </p:spPr>
      </p:pic>
      <p:sp>
        <p:nvSpPr>
          <p:cNvPr id="3" name="Slide Number Placeholder 2">
            <a:extLst>
              <a:ext uri="{FF2B5EF4-FFF2-40B4-BE49-F238E27FC236}">
                <a16:creationId xmlns="" xmlns:a16="http://schemas.microsoft.com/office/drawing/2014/main" id="{37002C61-4809-4C68-A385-9221F74BD6B3}"/>
              </a:ext>
            </a:extLst>
          </p:cNvPr>
          <p:cNvSpPr>
            <a:spLocks noGrp="1"/>
          </p:cNvSpPr>
          <p:nvPr>
            <p:ph type="sldNum" sz="quarter" idx="12"/>
          </p:nvPr>
        </p:nvSpPr>
        <p:spPr/>
        <p:txBody>
          <a:bodyPr/>
          <a:lstStyle/>
          <a:p>
            <a:fld id="{97099474-7286-4D4B-852D-085AF434F65B}" type="slidenum">
              <a:rPr lang="en-US" smtClean="0"/>
              <a:pPr/>
              <a:t>13</a:t>
            </a:fld>
            <a:endParaRPr lang="en-US"/>
          </a:p>
        </p:txBody>
      </p:sp>
      <p:grpSp>
        <p:nvGrpSpPr>
          <p:cNvPr id="2" name="Google Shape;84;p1"/>
          <p:cNvGrpSpPr/>
          <p:nvPr/>
        </p:nvGrpSpPr>
        <p:grpSpPr>
          <a:xfrm>
            <a:off x="76257" y="102418"/>
            <a:ext cx="685744" cy="6745872"/>
            <a:chOff x="14626" y="14712"/>
            <a:chExt cx="538808" cy="6386091"/>
          </a:xfrm>
        </p:grpSpPr>
        <p:pic>
          <p:nvPicPr>
            <p:cNvPr id="5" name="Google Shape;85;p1"/>
            <p:cNvPicPr preferRelativeResize="0"/>
            <p:nvPr/>
          </p:nvPicPr>
          <p:blipFill rotWithShape="1">
            <a:blip r:embed="rId3" cstate="print">
              <a:alphaModFix/>
            </a:blip>
            <a:srcRect/>
            <a:stretch/>
          </p:blipFill>
          <p:spPr>
            <a:xfrm>
              <a:off x="14626" y="14712"/>
              <a:ext cx="538808" cy="846471"/>
            </a:xfrm>
            <a:prstGeom prst="rect">
              <a:avLst/>
            </a:prstGeom>
            <a:noFill/>
            <a:ln w="9525" cap="flat" cmpd="sng">
              <a:noFill/>
              <a:prstDash val="solid"/>
              <a:miter lim="800000"/>
              <a:headEnd type="none" w="sm" len="sm"/>
              <a:tailEnd type="none" w="sm" len="sm"/>
            </a:ln>
          </p:spPr>
        </p:pic>
        <p:sp>
          <p:nvSpPr>
            <p:cNvPr id="6" name="Google Shape;86;p1"/>
            <p:cNvSpPr txBox="1"/>
            <p:nvPr/>
          </p:nvSpPr>
          <p:spPr>
            <a:xfrm rot="16198651">
              <a:off x="-2620687" y="3474451"/>
              <a:ext cx="5562512" cy="290162"/>
            </a:xfrm>
            <a:prstGeom prst="rect">
              <a:avLst/>
            </a:prstGeom>
            <a:solidFill>
              <a:srgbClr val="000080"/>
            </a:solidFill>
            <a:ln>
              <a:noFill/>
            </a:ln>
          </p:spPr>
          <p:txBody>
            <a:bodyPr spcFirstLastPara="1" wrap="square" lIns="91425" tIns="45700" rIns="91425" bIns="45700" anchor="t" anchorCtr="0">
              <a:spAutoFit/>
            </a:bodyPr>
            <a:lstStyle/>
            <a:p>
              <a:pPr algn="ctr"/>
              <a:r>
                <a:rPr lang="en-US" b="1" i="0" u="none" strike="noStrike" cap="none" dirty="0">
                  <a:solidFill>
                    <a:schemeClr val="lt1"/>
                  </a:solidFill>
                  <a:latin typeface="Century Gothic"/>
                  <a:ea typeface="Century Gothic"/>
                  <a:cs typeface="Century Gothic"/>
                  <a:sym typeface="Century Gothic"/>
                </a:rPr>
                <a:t>Vishwakarma  Institute  of  Technology</a:t>
              </a:r>
              <a:endParaRPr sz="2400" dirty="0"/>
            </a:p>
          </p:txBody>
        </p:sp>
        <p:sp>
          <p:nvSpPr>
            <p:cNvPr id="7" name="Google Shape;87;p1"/>
            <p:cNvSpPr txBox="1"/>
            <p:nvPr/>
          </p:nvSpPr>
          <p:spPr>
            <a:xfrm rot="16200000">
              <a:off x="-2348767" y="3498603"/>
              <a:ext cx="5562602" cy="241797"/>
            </a:xfrm>
            <a:prstGeom prst="rect">
              <a:avLst/>
            </a:prstGeom>
            <a:solidFill>
              <a:srgbClr val="FFFF99"/>
            </a:solidFill>
            <a:ln w="9525" cap="flat" cmpd="sng">
              <a:noFill/>
              <a:prstDash val="solid"/>
              <a:miter lim="800000"/>
              <a:headEnd type="none" w="sm" len="sm"/>
              <a:tailEnd type="none" w="sm" len="sm"/>
            </a:ln>
          </p:spPr>
          <p:txBody>
            <a:bodyPr spcFirstLastPara="1" wrap="square" lIns="91425" tIns="45700" rIns="91425" bIns="45700" anchor="t" anchorCtr="0">
              <a:spAutoFit/>
            </a:bodyPr>
            <a:lstStyle/>
            <a:p>
              <a:pPr algn="ctr"/>
              <a:r>
                <a:rPr lang="en-US" sz="1400" b="1" dirty="0">
                  <a:solidFill>
                    <a:srgbClr val="002060"/>
                  </a:solidFill>
                  <a:latin typeface="Century Gothic"/>
                  <a:ea typeface="Century Gothic"/>
                  <a:cs typeface="Century Gothic"/>
                  <a:sym typeface="Century Gothic"/>
                </a:rPr>
                <a:t>FY - Department of Engineering, Sciences and Humanities</a:t>
              </a:r>
              <a:endParaRPr sz="2400" dirty="0"/>
            </a:p>
          </p:txBody>
        </p:sp>
      </p:grpSp>
      <p:sp>
        <p:nvSpPr>
          <p:cNvPr id="8" name="Title 1"/>
          <p:cNvSpPr>
            <a:spLocks noGrp="1"/>
          </p:cNvSpPr>
          <p:nvPr>
            <p:ph type="title"/>
          </p:nvPr>
        </p:nvSpPr>
        <p:spPr>
          <a:xfrm>
            <a:off x="1907304" y="258313"/>
            <a:ext cx="9247457" cy="539749"/>
          </a:xfrm>
          <a:solidFill>
            <a:srgbClr val="000099"/>
          </a:solidFill>
        </p:spPr>
        <p:txBody>
          <a:bodyPr>
            <a:noAutofit/>
          </a:bodyPr>
          <a:lstStyle/>
          <a:p>
            <a:r>
              <a:rPr lang="en-US" sz="4100" dirty="0">
                <a:solidFill>
                  <a:srgbClr val="FFFF00"/>
                </a:solidFill>
              </a:rPr>
              <a:t>Special Function Registers (SFRs)</a:t>
            </a:r>
          </a:p>
        </p:txBody>
      </p:sp>
      <p:sp>
        <p:nvSpPr>
          <p:cNvPr id="9" name="TextBox 8"/>
          <p:cNvSpPr txBox="1"/>
          <p:nvPr/>
        </p:nvSpPr>
        <p:spPr>
          <a:xfrm>
            <a:off x="1155581" y="6202018"/>
            <a:ext cx="10421512" cy="441536"/>
          </a:xfrm>
          <a:prstGeom prst="rect">
            <a:avLst/>
          </a:prstGeom>
          <a:solidFill>
            <a:schemeClr val="accent5">
              <a:lumMod val="20000"/>
              <a:lumOff val="80000"/>
            </a:schemeClr>
          </a:solidFill>
        </p:spPr>
        <p:txBody>
          <a:bodyPr wrap="square" lIns="117226" tIns="58613" rIns="117226" bIns="58613" rtlCol="0">
            <a:spAutoFit/>
          </a:bodyPr>
          <a:lstStyle/>
          <a:p>
            <a:r>
              <a:rPr lang="en-US" sz="2100" b="1" dirty="0" smtClean="0">
                <a:solidFill>
                  <a:srgbClr val="CC0099"/>
                </a:solidFill>
              </a:rPr>
              <a:t>* Marked registers are bit and byte addressable, other registers are only byte addressable </a:t>
            </a:r>
            <a:endParaRPr lang="en-US" sz="2100" b="1" dirty="0">
              <a:solidFill>
                <a:srgbClr val="CC0099"/>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7C61CFCA-288F-43D6-887F-158394B4C957}"/>
              </a:ext>
            </a:extLst>
          </p:cNvPr>
          <p:cNvSpPr txBox="1"/>
          <p:nvPr/>
        </p:nvSpPr>
        <p:spPr>
          <a:xfrm>
            <a:off x="838200" y="2887869"/>
            <a:ext cx="10627541" cy="2334362"/>
          </a:xfrm>
          <a:prstGeom prst="rect">
            <a:avLst/>
          </a:prstGeom>
          <a:solidFill>
            <a:schemeClr val="accent1">
              <a:lumMod val="20000"/>
              <a:lumOff val="80000"/>
            </a:schemeClr>
          </a:solidFill>
        </p:spPr>
        <p:txBody>
          <a:bodyPr wrap="square" lIns="117226" tIns="58613" rIns="117226" bIns="58613" rtlCol="0">
            <a:spAutoFit/>
          </a:bodyPr>
          <a:lstStyle/>
          <a:p>
            <a:pPr algn="ctr" defTabSz="879196" eaLnBrk="0" fontAlgn="base" hangingPunct="0">
              <a:spcBef>
                <a:spcPct val="0"/>
              </a:spcBef>
              <a:spcAft>
                <a:spcPct val="0"/>
              </a:spcAft>
            </a:pPr>
            <a:r>
              <a:rPr lang="en-US" altLang="en-US" b="1" dirty="0" smtClean="0">
                <a:solidFill>
                  <a:srgbClr val="CC0099"/>
                </a:solidFill>
                <a:ea typeface="Times New Roman" panose="02020603050405020304" pitchFamily="18" charset="0"/>
                <a:cs typeface="Arial" panose="020B0604020202020204" pitchFamily="34" charset="0"/>
              </a:rPr>
              <a:t>The most important of all special function register is accumulator which is also known as ACC or A. </a:t>
            </a:r>
          </a:p>
          <a:p>
            <a:pPr defTabSz="879196" eaLnBrk="0" fontAlgn="base" hangingPunct="0">
              <a:spcBef>
                <a:spcPct val="0"/>
              </a:spcBef>
              <a:spcAft>
                <a:spcPct val="0"/>
              </a:spcAft>
              <a:buFont typeface="Arial" pitchFamily="34" charset="0"/>
              <a:buChar char="•"/>
            </a:pPr>
            <a:r>
              <a:rPr lang="en-US" altLang="en-US" b="1" dirty="0" smtClean="0">
                <a:solidFill>
                  <a:srgbClr val="0000FF"/>
                </a:solidFill>
                <a:ea typeface="Times New Roman" panose="02020603050405020304" pitchFamily="18" charset="0"/>
                <a:cs typeface="Arial" panose="020B0604020202020204" pitchFamily="34" charset="0"/>
              </a:rPr>
              <a:t>The Accumulator holds the result of most of arithmetic and logic operations.</a:t>
            </a:r>
            <a:r>
              <a:rPr lang="en-US" altLang="en-US" b="1" dirty="0" smtClean="0">
                <a:solidFill>
                  <a:srgbClr val="333333"/>
                </a:solidFill>
                <a:ea typeface="Times New Roman" panose="02020603050405020304" pitchFamily="18" charset="0"/>
                <a:cs typeface="Arial" panose="020B0604020202020204" pitchFamily="34" charset="0"/>
              </a:rPr>
              <a:t> </a:t>
            </a:r>
          </a:p>
          <a:p>
            <a:pPr defTabSz="879196" eaLnBrk="0" fontAlgn="base" hangingPunct="0">
              <a:lnSpc>
                <a:spcPct val="150000"/>
              </a:lnSpc>
              <a:spcBef>
                <a:spcPct val="0"/>
              </a:spcBef>
              <a:spcAft>
                <a:spcPct val="0"/>
              </a:spcAft>
              <a:buFont typeface="Arial" pitchFamily="34" charset="0"/>
              <a:buChar char="•"/>
            </a:pPr>
            <a:r>
              <a:rPr lang="en-US" altLang="en-US" b="1" dirty="0" smtClean="0">
                <a:solidFill>
                  <a:srgbClr val="0000FF"/>
                </a:solidFill>
                <a:ea typeface="Times New Roman" panose="02020603050405020304" pitchFamily="18" charset="0"/>
                <a:cs typeface="Arial" panose="020B0604020202020204" pitchFamily="34" charset="0"/>
              </a:rPr>
              <a:t>To </a:t>
            </a:r>
            <a:r>
              <a:rPr lang="en-US" altLang="en-US" b="1" dirty="0">
                <a:solidFill>
                  <a:srgbClr val="0000FF"/>
                </a:solidFill>
                <a:ea typeface="Times New Roman" panose="02020603050405020304" pitchFamily="18" charset="0"/>
                <a:cs typeface="Arial" panose="020B0604020202020204" pitchFamily="34" charset="0"/>
              </a:rPr>
              <a:t>access the first bit </a:t>
            </a:r>
            <a:r>
              <a:rPr lang="en-US" altLang="en-US" b="1" dirty="0" smtClean="0">
                <a:solidFill>
                  <a:srgbClr val="0000FF"/>
                </a:solidFill>
                <a:ea typeface="Times New Roman" panose="02020603050405020304" pitchFamily="18" charset="0"/>
                <a:cs typeface="Arial" panose="020B0604020202020204" pitchFamily="34" charset="0"/>
              </a:rPr>
              <a:t>(bit </a:t>
            </a:r>
            <a:r>
              <a:rPr lang="en-US" altLang="en-US" b="1" dirty="0">
                <a:solidFill>
                  <a:srgbClr val="0000FF"/>
                </a:solidFill>
                <a:ea typeface="Times New Roman" panose="02020603050405020304" pitchFamily="18" charset="0"/>
                <a:cs typeface="Arial" panose="020B0604020202020204" pitchFamily="34" charset="0"/>
              </a:rPr>
              <a:t>0) or to access accumulator as a single byte (all 8 bits at </a:t>
            </a:r>
            <a:r>
              <a:rPr lang="en-US" altLang="en-US" b="1" dirty="0" smtClean="0">
                <a:solidFill>
                  <a:srgbClr val="0000FF"/>
                </a:solidFill>
                <a:ea typeface="Times New Roman" panose="02020603050405020304" pitchFamily="18" charset="0"/>
                <a:cs typeface="Arial" panose="020B0604020202020204" pitchFamily="34" charset="0"/>
              </a:rPr>
              <a:t>once), A is accessed by direct addressing and its physical </a:t>
            </a:r>
            <a:r>
              <a:rPr lang="en-US" altLang="en-US" b="1" dirty="0">
                <a:solidFill>
                  <a:srgbClr val="0000FF"/>
                </a:solidFill>
                <a:ea typeface="Times New Roman" panose="02020603050405020304" pitchFamily="18" charset="0"/>
                <a:cs typeface="Arial" panose="020B0604020202020204" pitchFamily="34" charset="0"/>
              </a:rPr>
              <a:t>address </a:t>
            </a:r>
            <a:r>
              <a:rPr lang="en-US" altLang="en-US" b="1" dirty="0" smtClean="0">
                <a:solidFill>
                  <a:srgbClr val="0000FF"/>
                </a:solidFill>
                <a:ea typeface="Times New Roman" panose="02020603050405020304" pitchFamily="18" charset="0"/>
                <a:cs typeface="Arial" panose="020B0604020202020204" pitchFamily="34" charset="0"/>
              </a:rPr>
              <a:t>is E0H</a:t>
            </a:r>
            <a:r>
              <a:rPr lang="en-US" altLang="en-US" b="1" dirty="0">
                <a:solidFill>
                  <a:srgbClr val="0000FF"/>
                </a:solidFill>
                <a:ea typeface="Times New Roman" panose="02020603050405020304" pitchFamily="18" charset="0"/>
                <a:cs typeface="Arial" panose="020B0604020202020204" pitchFamily="34" charset="0"/>
              </a:rPr>
              <a:t>. </a:t>
            </a:r>
            <a:endParaRPr lang="en-US" altLang="en-US" b="1" dirty="0" smtClean="0">
              <a:solidFill>
                <a:srgbClr val="0000FF"/>
              </a:solidFill>
              <a:ea typeface="Times New Roman" panose="02020603050405020304" pitchFamily="18" charset="0"/>
              <a:cs typeface="Arial" panose="020B0604020202020204" pitchFamily="34" charset="0"/>
            </a:endParaRPr>
          </a:p>
          <a:p>
            <a:pPr defTabSz="879196" eaLnBrk="0" fontAlgn="base" hangingPunct="0">
              <a:lnSpc>
                <a:spcPct val="150000"/>
              </a:lnSpc>
              <a:spcBef>
                <a:spcPct val="0"/>
              </a:spcBef>
              <a:spcAft>
                <a:spcPct val="0"/>
              </a:spcAft>
              <a:buFont typeface="Arial" pitchFamily="34" charset="0"/>
              <a:buChar char="•"/>
            </a:pPr>
            <a:r>
              <a:rPr lang="en-US" altLang="en-US" b="1" dirty="0" smtClean="0">
                <a:solidFill>
                  <a:srgbClr val="0000FF"/>
                </a:solidFill>
                <a:ea typeface="Times New Roman" panose="02020603050405020304" pitchFamily="18" charset="0"/>
                <a:cs typeface="Arial" panose="020B0604020202020204" pitchFamily="34" charset="0"/>
              </a:rPr>
              <a:t> Accumulator is </a:t>
            </a:r>
            <a:r>
              <a:rPr lang="en-US" altLang="en-US" b="1" i="1" dirty="0" smtClean="0">
                <a:solidFill>
                  <a:srgbClr val="CC0099"/>
                </a:solidFill>
                <a:ea typeface="Times New Roman" panose="02020603050405020304" pitchFamily="18" charset="0"/>
                <a:cs typeface="Arial" panose="020B0604020202020204" pitchFamily="34" charset="0"/>
              </a:rPr>
              <a:t>both byte and bit addressable</a:t>
            </a:r>
            <a:r>
              <a:rPr lang="en-US" altLang="en-US" b="1" i="1" dirty="0" smtClean="0">
                <a:solidFill>
                  <a:srgbClr val="0000FF"/>
                </a:solidFill>
                <a:ea typeface="Times New Roman" panose="02020603050405020304" pitchFamily="18" charset="0"/>
                <a:cs typeface="Arial" panose="020B0604020202020204" pitchFamily="34" charset="0"/>
              </a:rPr>
              <a:t>.</a:t>
            </a:r>
            <a:r>
              <a:rPr lang="en-US" altLang="en-US" b="1" dirty="0" smtClean="0">
                <a:solidFill>
                  <a:srgbClr val="0000FF"/>
                </a:solidFill>
                <a:ea typeface="Times New Roman" panose="02020603050405020304" pitchFamily="18" charset="0"/>
                <a:cs typeface="Arial" panose="020B0604020202020204" pitchFamily="34" charset="0"/>
              </a:rPr>
              <a:t> If </a:t>
            </a:r>
            <a:r>
              <a:rPr lang="en-US" altLang="en-US" b="1" dirty="0">
                <a:solidFill>
                  <a:srgbClr val="0000FF"/>
                </a:solidFill>
                <a:ea typeface="Times New Roman" panose="02020603050405020304" pitchFamily="18" charset="0"/>
                <a:cs typeface="Arial" panose="020B0604020202020204" pitchFamily="34" charset="0"/>
              </a:rPr>
              <a:t>you want to access the second bit </a:t>
            </a:r>
            <a:r>
              <a:rPr lang="en-US" altLang="en-US" b="1" dirty="0" smtClean="0">
                <a:solidFill>
                  <a:srgbClr val="0000FF"/>
                </a:solidFill>
                <a:ea typeface="Times New Roman" panose="02020603050405020304" pitchFamily="18" charset="0"/>
                <a:cs typeface="Arial" panose="020B0604020202020204" pitchFamily="34" charset="0"/>
              </a:rPr>
              <a:t>(bit </a:t>
            </a:r>
            <a:r>
              <a:rPr lang="en-US" altLang="en-US" b="1" dirty="0">
                <a:solidFill>
                  <a:srgbClr val="0000FF"/>
                </a:solidFill>
                <a:ea typeface="Times New Roman" panose="02020603050405020304" pitchFamily="18" charset="0"/>
                <a:cs typeface="Arial" panose="020B0604020202020204" pitchFamily="34" charset="0"/>
              </a:rPr>
              <a:t>1), you may use E1H and for third bit E2H and so on</a:t>
            </a:r>
            <a:r>
              <a:rPr lang="en-US" altLang="en-US" b="1" dirty="0" smtClean="0">
                <a:solidFill>
                  <a:srgbClr val="0000FF"/>
                </a:solidFill>
                <a:ea typeface="Times New Roman" panose="02020603050405020304" pitchFamily="18" charset="0"/>
                <a:cs typeface="Arial" panose="020B0604020202020204" pitchFamily="34" charset="0"/>
              </a:rPr>
              <a:t>.</a:t>
            </a:r>
            <a:endParaRPr lang="en-US" altLang="en-US" b="1" dirty="0">
              <a:solidFill>
                <a:srgbClr val="0000FF"/>
              </a:solidFill>
            </a:endParaRPr>
          </a:p>
        </p:txBody>
      </p:sp>
      <p:grpSp>
        <p:nvGrpSpPr>
          <p:cNvPr id="2" name="Google Shape;84;p1"/>
          <p:cNvGrpSpPr/>
          <p:nvPr/>
        </p:nvGrpSpPr>
        <p:grpSpPr>
          <a:xfrm>
            <a:off x="76257" y="102418"/>
            <a:ext cx="685744" cy="6745872"/>
            <a:chOff x="14626" y="14712"/>
            <a:chExt cx="538808" cy="6386091"/>
          </a:xfrm>
        </p:grpSpPr>
        <p:pic>
          <p:nvPicPr>
            <p:cNvPr id="8" name="Google Shape;85;p1"/>
            <p:cNvPicPr preferRelativeResize="0"/>
            <p:nvPr/>
          </p:nvPicPr>
          <p:blipFill rotWithShape="1">
            <a:blip r:embed="rId2" cstate="print">
              <a:alphaModFix/>
            </a:blip>
            <a:srcRect/>
            <a:stretch/>
          </p:blipFill>
          <p:spPr>
            <a:xfrm>
              <a:off x="14626" y="14712"/>
              <a:ext cx="538808" cy="846471"/>
            </a:xfrm>
            <a:prstGeom prst="rect">
              <a:avLst/>
            </a:prstGeom>
            <a:noFill/>
            <a:ln w="9525" cap="flat" cmpd="sng">
              <a:noFill/>
              <a:prstDash val="solid"/>
              <a:miter lim="800000"/>
              <a:headEnd type="none" w="sm" len="sm"/>
              <a:tailEnd type="none" w="sm" len="sm"/>
            </a:ln>
          </p:spPr>
        </p:pic>
        <p:sp>
          <p:nvSpPr>
            <p:cNvPr id="9" name="Google Shape;86;p1"/>
            <p:cNvSpPr txBox="1"/>
            <p:nvPr/>
          </p:nvSpPr>
          <p:spPr>
            <a:xfrm rot="16198651">
              <a:off x="-2620687" y="3474451"/>
              <a:ext cx="5562512" cy="290162"/>
            </a:xfrm>
            <a:prstGeom prst="rect">
              <a:avLst/>
            </a:prstGeom>
            <a:solidFill>
              <a:srgbClr val="000080"/>
            </a:solidFill>
            <a:ln>
              <a:noFill/>
            </a:ln>
          </p:spPr>
          <p:txBody>
            <a:bodyPr spcFirstLastPara="1" wrap="square" lIns="91425" tIns="45700" rIns="91425" bIns="45700" anchor="t" anchorCtr="0">
              <a:spAutoFit/>
            </a:bodyPr>
            <a:lstStyle/>
            <a:p>
              <a:pPr algn="ctr"/>
              <a:r>
                <a:rPr lang="en-US" b="1" i="0" u="none" strike="noStrike" cap="none" dirty="0">
                  <a:solidFill>
                    <a:schemeClr val="lt1"/>
                  </a:solidFill>
                  <a:latin typeface="Century Gothic"/>
                  <a:ea typeface="Century Gothic"/>
                  <a:cs typeface="Century Gothic"/>
                  <a:sym typeface="Century Gothic"/>
                </a:rPr>
                <a:t>Vishwakarma  Institute  of  Technology</a:t>
              </a:r>
              <a:endParaRPr sz="2400" dirty="0"/>
            </a:p>
          </p:txBody>
        </p:sp>
        <p:sp>
          <p:nvSpPr>
            <p:cNvPr id="10" name="Google Shape;87;p1"/>
            <p:cNvSpPr txBox="1"/>
            <p:nvPr/>
          </p:nvSpPr>
          <p:spPr>
            <a:xfrm rot="16200000">
              <a:off x="-2348767" y="3498603"/>
              <a:ext cx="5562602" cy="241797"/>
            </a:xfrm>
            <a:prstGeom prst="rect">
              <a:avLst/>
            </a:prstGeom>
            <a:solidFill>
              <a:srgbClr val="FFFF99"/>
            </a:solidFill>
            <a:ln w="9525" cap="flat" cmpd="sng">
              <a:noFill/>
              <a:prstDash val="solid"/>
              <a:miter lim="800000"/>
              <a:headEnd type="none" w="sm" len="sm"/>
              <a:tailEnd type="none" w="sm" len="sm"/>
            </a:ln>
          </p:spPr>
          <p:txBody>
            <a:bodyPr spcFirstLastPara="1" wrap="square" lIns="91425" tIns="45700" rIns="91425" bIns="45700" anchor="t" anchorCtr="0">
              <a:spAutoFit/>
            </a:bodyPr>
            <a:lstStyle/>
            <a:p>
              <a:pPr algn="ctr"/>
              <a:r>
                <a:rPr lang="en-US" sz="1400" b="1" dirty="0">
                  <a:solidFill>
                    <a:srgbClr val="002060"/>
                  </a:solidFill>
                  <a:latin typeface="Century Gothic"/>
                  <a:ea typeface="Century Gothic"/>
                  <a:cs typeface="Century Gothic"/>
                  <a:sym typeface="Century Gothic"/>
                </a:rPr>
                <a:t>FY - Department of Engineering, Sciences and Humanities</a:t>
              </a:r>
              <a:endParaRPr sz="2400" dirty="0"/>
            </a:p>
          </p:txBody>
        </p:sp>
      </p:grpSp>
      <p:sp>
        <p:nvSpPr>
          <p:cNvPr id="11" name="Slide Number Placeholder 10"/>
          <p:cNvSpPr>
            <a:spLocks noGrp="1"/>
          </p:cNvSpPr>
          <p:nvPr>
            <p:ph type="sldNum" sz="quarter" idx="12"/>
          </p:nvPr>
        </p:nvSpPr>
        <p:spPr>
          <a:xfrm>
            <a:off x="8610600" y="6065041"/>
            <a:ext cx="2362200" cy="365125"/>
          </a:xfrm>
          <a:ln>
            <a:noFill/>
          </a:ln>
        </p:spPr>
        <p:txBody>
          <a:bodyPr/>
          <a:lstStyle/>
          <a:p>
            <a:fld id="{2A1DA5FF-75DA-451F-B4D8-C51B547A3591}" type="slidenum">
              <a:rPr lang="en-IN" smtClean="0"/>
              <a:pPr/>
              <a:t>14</a:t>
            </a:fld>
            <a:endParaRPr lang="en-IN"/>
          </a:p>
        </p:txBody>
      </p:sp>
      <p:sp>
        <p:nvSpPr>
          <p:cNvPr id="15" name="Title 1">
            <a:extLst>
              <a:ext uri="{FF2B5EF4-FFF2-40B4-BE49-F238E27FC236}">
                <a16:creationId xmlns="" xmlns:a16="http://schemas.microsoft.com/office/drawing/2014/main" id="{38BFD14A-7162-482E-AE4D-069AE082F77C}"/>
              </a:ext>
            </a:extLst>
          </p:cNvPr>
          <p:cNvSpPr>
            <a:spLocks noGrp="1"/>
          </p:cNvSpPr>
          <p:nvPr>
            <p:ph type="title"/>
          </p:nvPr>
        </p:nvSpPr>
        <p:spPr>
          <a:xfrm>
            <a:off x="1019033" y="207698"/>
            <a:ext cx="10954603" cy="559428"/>
          </a:xfrm>
          <a:solidFill>
            <a:srgbClr val="000099"/>
          </a:solidFill>
        </p:spPr>
        <p:txBody>
          <a:bodyPr>
            <a:noAutofit/>
          </a:bodyPr>
          <a:lstStyle/>
          <a:p>
            <a:pPr algn="ctr"/>
            <a:r>
              <a:rPr lang="en-US" sz="3600" b="1" dirty="0" smtClean="0">
                <a:solidFill>
                  <a:srgbClr val="FFFFCC"/>
                </a:solidFill>
              </a:rPr>
              <a:t>1) SFR Register – Accumulator </a:t>
            </a:r>
            <a:r>
              <a:rPr lang="en-US" sz="3600" b="1" dirty="0">
                <a:solidFill>
                  <a:srgbClr val="FFFFCC"/>
                </a:solidFill>
              </a:rPr>
              <a:t>or </a:t>
            </a:r>
            <a:r>
              <a:rPr lang="en-US" sz="3600" b="1" dirty="0" smtClean="0">
                <a:solidFill>
                  <a:srgbClr val="FFFFCC"/>
                </a:solidFill>
              </a:rPr>
              <a:t>A – E0H</a:t>
            </a:r>
            <a:endParaRPr lang="en-IN" sz="3600" b="1" dirty="0">
              <a:solidFill>
                <a:srgbClr val="FFFFCC"/>
              </a:solidFill>
            </a:endParaRPr>
          </a:p>
        </p:txBody>
      </p:sp>
      <p:sp>
        <p:nvSpPr>
          <p:cNvPr id="12" name="TextBox 11"/>
          <p:cNvSpPr txBox="1"/>
          <p:nvPr/>
        </p:nvSpPr>
        <p:spPr>
          <a:xfrm>
            <a:off x="10283675" y="1536187"/>
            <a:ext cx="1075113" cy="518480"/>
          </a:xfrm>
          <a:prstGeom prst="rect">
            <a:avLst/>
          </a:prstGeom>
          <a:noFill/>
        </p:spPr>
        <p:txBody>
          <a:bodyPr wrap="none" lIns="117226" tIns="58613" rIns="117226" bIns="58613" rtlCol="0">
            <a:spAutoFit/>
          </a:bodyPr>
          <a:lstStyle/>
          <a:p>
            <a:r>
              <a:rPr lang="en-US" sz="2600" b="1" dirty="0" smtClean="0">
                <a:solidFill>
                  <a:srgbClr val="FFFF00"/>
                </a:solidFill>
              </a:rPr>
              <a:t>0E0H</a:t>
            </a:r>
            <a:endParaRPr lang="en-US" sz="2600" b="1" dirty="0">
              <a:solidFill>
                <a:srgbClr val="FFFF00"/>
              </a:solidFill>
            </a:endParaRPr>
          </a:p>
        </p:txBody>
      </p:sp>
      <p:sp>
        <p:nvSpPr>
          <p:cNvPr id="13" name="TextBox 12"/>
          <p:cNvSpPr txBox="1"/>
          <p:nvPr/>
        </p:nvSpPr>
        <p:spPr>
          <a:xfrm>
            <a:off x="2058514" y="1948036"/>
            <a:ext cx="8131533" cy="918590"/>
          </a:xfrm>
          <a:prstGeom prst="rect">
            <a:avLst/>
          </a:prstGeom>
          <a:noFill/>
        </p:spPr>
        <p:txBody>
          <a:bodyPr wrap="square" lIns="117226" tIns="58613" rIns="117226" bIns="58613" rtlCol="0">
            <a:spAutoFit/>
          </a:bodyPr>
          <a:lstStyle/>
          <a:p>
            <a:r>
              <a:rPr lang="en-US" sz="2600" b="1" dirty="0" smtClean="0">
                <a:solidFill>
                  <a:srgbClr val="FFFF00"/>
                </a:solidFill>
              </a:rPr>
              <a:t>   E7        E6        E5         E4		E3	     E2	   E1		E0 </a:t>
            </a:r>
            <a:endParaRPr lang="en-US" sz="2600" b="1" dirty="0">
              <a:solidFill>
                <a:srgbClr val="FFFF00"/>
              </a:solidFill>
            </a:endParaRPr>
          </a:p>
        </p:txBody>
      </p:sp>
      <p:sp>
        <p:nvSpPr>
          <p:cNvPr id="14" name="TextBox 13"/>
          <p:cNvSpPr txBox="1"/>
          <p:nvPr/>
        </p:nvSpPr>
        <p:spPr>
          <a:xfrm>
            <a:off x="1880056" y="1148125"/>
            <a:ext cx="8308216" cy="395370"/>
          </a:xfrm>
          <a:prstGeom prst="rect">
            <a:avLst/>
          </a:prstGeom>
          <a:noFill/>
        </p:spPr>
        <p:txBody>
          <a:bodyPr wrap="square" lIns="117226" tIns="58613" rIns="117226" bIns="58613" rtlCol="0">
            <a:spAutoFit/>
          </a:bodyPr>
          <a:lstStyle/>
          <a:p>
            <a:r>
              <a:rPr lang="en-US" b="1" dirty="0" smtClean="0">
                <a:solidFill>
                  <a:srgbClr val="FFFF00"/>
                </a:solidFill>
              </a:rPr>
              <a:t>   ACC.7	ACC.6       ACC.5 	    ACC.4         ACC.3           ACC.2     ACC.1        ACC.0 </a:t>
            </a:r>
            <a:endParaRPr lang="en-US" b="1" dirty="0">
              <a:solidFill>
                <a:srgbClr val="FFFF00"/>
              </a:solidFill>
            </a:endParaRPr>
          </a:p>
        </p:txBody>
      </p:sp>
      <p:graphicFrame>
        <p:nvGraphicFramePr>
          <p:cNvPr id="18" name="Table 17"/>
          <p:cNvGraphicFramePr>
            <a:graphicFrameLocks noGrp="1"/>
          </p:cNvGraphicFramePr>
          <p:nvPr/>
        </p:nvGraphicFramePr>
        <p:xfrm>
          <a:off x="2075667" y="1553374"/>
          <a:ext cx="8128000" cy="445008"/>
        </p:xfrm>
        <a:graphic>
          <a:graphicData uri="http://schemas.openxmlformats.org/drawingml/2006/table">
            <a:tbl>
              <a:tblPr firstRow="1" bandRow="1">
                <a:tableStyleId>{46F890A9-2807-4EBB-B81D-B2AA78EC7F39}</a:tableStyleId>
              </a:tblPr>
              <a:tblGrid>
                <a:gridCol w="1016000"/>
                <a:gridCol w="1016000"/>
                <a:gridCol w="1016000"/>
                <a:gridCol w="1016000"/>
                <a:gridCol w="1016000"/>
                <a:gridCol w="1016000"/>
                <a:gridCol w="1016000"/>
                <a:gridCol w="1016000"/>
              </a:tblGrid>
              <a:tr h="445008">
                <a:tc>
                  <a:txBody>
                    <a:bodyPr/>
                    <a:lstStyle/>
                    <a:p>
                      <a:pPr algn="ctr"/>
                      <a:r>
                        <a:rPr lang="en-US" sz="2200" dirty="0" smtClean="0">
                          <a:solidFill>
                            <a:srgbClr val="FF0000"/>
                          </a:solidFill>
                        </a:rPr>
                        <a:t>Bit7</a:t>
                      </a:r>
                      <a:endParaRPr lang="en-US" sz="2200" dirty="0">
                        <a:solidFill>
                          <a:srgbClr val="FF0000"/>
                        </a:solidFill>
                      </a:endParaRPr>
                    </a:p>
                  </a:txBody>
                  <a:tcPr marL="121920" marR="121920" marT="54864" marB="548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solidFill>
                            <a:srgbClr val="FF0000"/>
                          </a:solidFill>
                        </a:rPr>
                        <a:t>Bit6</a:t>
                      </a:r>
                      <a:endParaRPr lang="en-US" sz="2200" dirty="0">
                        <a:solidFill>
                          <a:srgbClr val="FF0000"/>
                        </a:solidFill>
                      </a:endParaRPr>
                    </a:p>
                  </a:txBody>
                  <a:tcPr marL="121920" marR="121920" marT="54864" marB="548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solidFill>
                            <a:srgbClr val="FF0000"/>
                          </a:solidFill>
                        </a:rPr>
                        <a:t>Bit5</a:t>
                      </a:r>
                      <a:endParaRPr lang="en-US" sz="2200" dirty="0">
                        <a:solidFill>
                          <a:srgbClr val="FF0000"/>
                        </a:solidFill>
                      </a:endParaRPr>
                    </a:p>
                  </a:txBody>
                  <a:tcPr marL="121920" marR="121920" marT="54864" marB="548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solidFill>
                            <a:srgbClr val="FF0000"/>
                          </a:solidFill>
                        </a:rPr>
                        <a:t>Bit4</a:t>
                      </a:r>
                      <a:endParaRPr lang="en-US" sz="2200" dirty="0">
                        <a:solidFill>
                          <a:srgbClr val="FF0000"/>
                        </a:solidFill>
                      </a:endParaRPr>
                    </a:p>
                  </a:txBody>
                  <a:tcPr marL="121920" marR="121920" marT="54864" marB="548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solidFill>
                            <a:srgbClr val="FF0000"/>
                          </a:solidFill>
                        </a:rPr>
                        <a:t>Bit3</a:t>
                      </a:r>
                      <a:endParaRPr lang="en-US" sz="2200" dirty="0">
                        <a:solidFill>
                          <a:srgbClr val="FF0000"/>
                        </a:solidFill>
                      </a:endParaRPr>
                    </a:p>
                  </a:txBody>
                  <a:tcPr marL="121920" marR="121920" marT="54864" marB="548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solidFill>
                            <a:srgbClr val="FF0000"/>
                          </a:solidFill>
                        </a:rPr>
                        <a:t>Bit2</a:t>
                      </a:r>
                      <a:endParaRPr lang="en-US" sz="2200" dirty="0">
                        <a:solidFill>
                          <a:srgbClr val="FF0000"/>
                        </a:solidFill>
                      </a:endParaRPr>
                    </a:p>
                  </a:txBody>
                  <a:tcPr marL="121920" marR="121920" marT="54864" marB="548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solidFill>
                            <a:srgbClr val="FF0000"/>
                          </a:solidFill>
                        </a:rPr>
                        <a:t>Bit1</a:t>
                      </a:r>
                      <a:endParaRPr lang="en-US" sz="2200" dirty="0">
                        <a:solidFill>
                          <a:srgbClr val="FF0000"/>
                        </a:solidFill>
                      </a:endParaRPr>
                    </a:p>
                  </a:txBody>
                  <a:tcPr marL="121920" marR="121920" marT="54864" marB="548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solidFill>
                            <a:srgbClr val="FF0000"/>
                          </a:solidFill>
                        </a:rPr>
                        <a:t>Bit0</a:t>
                      </a:r>
                      <a:endParaRPr lang="en-US" sz="2200" dirty="0">
                        <a:solidFill>
                          <a:srgbClr val="FF0000"/>
                        </a:solidFill>
                      </a:endParaRPr>
                    </a:p>
                  </a:txBody>
                  <a:tcPr marL="121920" marR="121920" marT="54864" marB="548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r>
            </a:tbl>
          </a:graphicData>
        </a:graphic>
      </p:graphicFrame>
    </p:spTree>
    <p:extLst>
      <p:ext uri="{BB962C8B-B14F-4D97-AF65-F5344CB8AC3E}">
        <p14:creationId xmlns="" xmlns:p14="http://schemas.microsoft.com/office/powerpoint/2010/main" val="1544868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2"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C1806F33-4888-41E0-856F-35DE64A22613}"/>
              </a:ext>
            </a:extLst>
          </p:cNvPr>
          <p:cNvSpPr>
            <a:spLocks noChangeArrowheads="1"/>
          </p:cNvSpPr>
          <p:nvPr/>
        </p:nvSpPr>
        <p:spPr bwMode="auto">
          <a:xfrm>
            <a:off x="1171829" y="2775015"/>
            <a:ext cx="10724644" cy="2997267"/>
          </a:xfrm>
          <a:prstGeom prst="rect">
            <a:avLst/>
          </a:prstGeom>
          <a:solidFill>
            <a:schemeClr val="accent1">
              <a:lumMod val="20000"/>
              <a:lumOff val="80000"/>
            </a:schemeClr>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87920" tIns="43960" rIns="87920" bIns="43960" numCol="1" anchor="ctr" anchorCtr="0" compatLnSpc="1">
            <a:prstTxWarp prst="textNoShape">
              <a:avLst/>
            </a:prstTxWarp>
            <a:spAutoFit/>
          </a:bodyPr>
          <a:lstStyle/>
          <a:p>
            <a:pPr algn="just" defTabSz="879196" eaLnBrk="0" fontAlgn="base" hangingPunct="0">
              <a:lnSpc>
                <a:spcPct val="150000"/>
              </a:lnSpc>
              <a:spcBef>
                <a:spcPct val="0"/>
              </a:spcBef>
              <a:spcAft>
                <a:spcPct val="0"/>
              </a:spcAft>
            </a:pPr>
            <a:r>
              <a:rPr lang="en-US" altLang="en-US" b="1" dirty="0" smtClean="0">
                <a:solidFill>
                  <a:srgbClr val="CC0099"/>
                </a:solidFill>
                <a:ea typeface="Times New Roman" panose="02020603050405020304" pitchFamily="18" charset="0"/>
                <a:cs typeface="Arial" panose="020B0604020202020204" pitchFamily="34" charset="0"/>
              </a:rPr>
              <a:t>Bit and byte addressable</a:t>
            </a:r>
          </a:p>
          <a:p>
            <a:pPr algn="just" defTabSz="879196" eaLnBrk="0" fontAlgn="base" hangingPunct="0">
              <a:lnSpc>
                <a:spcPct val="150000"/>
              </a:lnSpc>
              <a:spcBef>
                <a:spcPct val="0"/>
              </a:spcBef>
              <a:spcAft>
                <a:spcPct val="0"/>
              </a:spcAft>
            </a:pPr>
            <a:r>
              <a:rPr lang="en-US" altLang="en-US" dirty="0" smtClean="0">
                <a:solidFill>
                  <a:srgbClr val="333333"/>
                </a:solidFill>
                <a:ea typeface="Times New Roman" panose="02020603050405020304" pitchFamily="18" charset="0"/>
                <a:cs typeface="Arial" panose="020B0604020202020204" pitchFamily="34" charset="0"/>
              </a:rPr>
              <a:t>The </a:t>
            </a:r>
            <a:r>
              <a:rPr lang="en-US" altLang="en-US" dirty="0">
                <a:solidFill>
                  <a:srgbClr val="333333"/>
                </a:solidFill>
                <a:ea typeface="Times New Roman" panose="02020603050405020304" pitchFamily="18" charset="0"/>
                <a:cs typeface="Arial" panose="020B0604020202020204" pitchFamily="34" charset="0"/>
              </a:rPr>
              <a:t>major purpose of this register is in executing multiplication and division. </a:t>
            </a:r>
          </a:p>
          <a:p>
            <a:pPr algn="just" eaLnBrk="0" fontAlgn="base" hangingPunct="0">
              <a:lnSpc>
                <a:spcPct val="150000"/>
              </a:lnSpc>
              <a:spcBef>
                <a:spcPct val="0"/>
              </a:spcBef>
              <a:spcAft>
                <a:spcPct val="0"/>
              </a:spcAft>
            </a:pPr>
            <a:r>
              <a:rPr lang="en-US" altLang="en-US" dirty="0" smtClean="0">
                <a:solidFill>
                  <a:srgbClr val="333333"/>
                </a:solidFill>
                <a:ea typeface="Times New Roman" panose="02020603050405020304" pitchFamily="18" charset="0"/>
                <a:cs typeface="Arial" panose="020B0604020202020204" pitchFamily="34" charset="0"/>
              </a:rPr>
              <a:t>The </a:t>
            </a:r>
            <a:r>
              <a:rPr lang="en-US" altLang="en-US" dirty="0">
                <a:solidFill>
                  <a:srgbClr val="333333"/>
                </a:solidFill>
                <a:ea typeface="Times New Roman" panose="02020603050405020304" pitchFamily="18" charset="0"/>
                <a:cs typeface="Arial" panose="020B0604020202020204" pitchFamily="34" charset="0"/>
              </a:rPr>
              <a:t>8051 micro controller has a single instruction for multiplication</a:t>
            </a:r>
            <a:r>
              <a:rPr lang="en-US" altLang="en-US" b="1" dirty="0">
                <a:solidFill>
                  <a:srgbClr val="333333"/>
                </a:solidFill>
                <a:ea typeface="Times New Roman" panose="02020603050405020304" pitchFamily="18" charset="0"/>
                <a:cs typeface="Arial" panose="020B0604020202020204" pitchFamily="34" charset="0"/>
              </a:rPr>
              <a:t> (MUL)</a:t>
            </a:r>
            <a:r>
              <a:rPr lang="en-US" altLang="en-US" dirty="0">
                <a:solidFill>
                  <a:srgbClr val="333333"/>
                </a:solidFill>
                <a:ea typeface="Times New Roman" panose="02020603050405020304" pitchFamily="18" charset="0"/>
                <a:cs typeface="Arial" panose="020B0604020202020204" pitchFamily="34" charset="0"/>
              </a:rPr>
              <a:t> and division </a:t>
            </a:r>
            <a:r>
              <a:rPr lang="en-US" altLang="en-US" b="1" dirty="0">
                <a:solidFill>
                  <a:srgbClr val="333333"/>
                </a:solidFill>
                <a:ea typeface="Times New Roman" panose="02020603050405020304" pitchFamily="18" charset="0"/>
                <a:cs typeface="Arial" panose="020B0604020202020204" pitchFamily="34" charset="0"/>
              </a:rPr>
              <a:t>(DIV)</a:t>
            </a:r>
            <a:r>
              <a:rPr lang="en-US" altLang="en-US" dirty="0">
                <a:solidFill>
                  <a:srgbClr val="333333"/>
                </a:solidFill>
                <a:ea typeface="Times New Roman" panose="02020603050405020304" pitchFamily="18" charset="0"/>
                <a:cs typeface="Arial" panose="020B0604020202020204" pitchFamily="34" charset="0"/>
              </a:rPr>
              <a:t>. </a:t>
            </a:r>
            <a:r>
              <a:rPr lang="en-US" altLang="en-US" b="1" dirty="0" smtClean="0">
                <a:solidFill>
                  <a:srgbClr val="333333"/>
                </a:solidFill>
                <a:ea typeface="Times New Roman" panose="02020603050405020304" pitchFamily="18" charset="0"/>
                <a:cs typeface="Arial" panose="020B0604020202020204" pitchFamily="34" charset="0"/>
              </a:rPr>
              <a:t>Ex: MUL A,B</a:t>
            </a:r>
            <a:r>
              <a:rPr lang="en-US" altLang="en-US" dirty="0" smtClean="0">
                <a:solidFill>
                  <a:srgbClr val="333333"/>
                </a:solidFill>
                <a:ea typeface="Times New Roman" panose="02020603050405020304" pitchFamily="18" charset="0"/>
                <a:cs typeface="Arial" panose="020B0604020202020204" pitchFamily="34" charset="0"/>
              </a:rPr>
              <a:t>  – When this instruction is executed, data inside A and data inside B is multiplied and answer is stored in A.</a:t>
            </a:r>
            <a:endParaRPr lang="en-US" altLang="en-US" dirty="0" smtClean="0"/>
          </a:p>
          <a:p>
            <a:pPr algn="just" eaLnBrk="0" fontAlgn="base" hangingPunct="0">
              <a:lnSpc>
                <a:spcPct val="150000"/>
              </a:lnSpc>
              <a:spcBef>
                <a:spcPct val="0"/>
              </a:spcBef>
              <a:spcAft>
                <a:spcPct val="0"/>
              </a:spcAft>
            </a:pPr>
            <a:r>
              <a:rPr lang="en-US" altLang="en-US" b="1" dirty="0" smtClean="0">
                <a:solidFill>
                  <a:srgbClr val="0000FF"/>
                </a:solidFill>
                <a:ea typeface="Times New Roman" panose="02020603050405020304" pitchFamily="18" charset="0"/>
                <a:cs typeface="Arial" panose="020B0604020202020204" pitchFamily="34" charset="0"/>
              </a:rPr>
              <a:t>Note</a:t>
            </a:r>
            <a:r>
              <a:rPr lang="en-US" altLang="en-US" b="1" dirty="0" smtClean="0">
                <a:solidFill>
                  <a:srgbClr val="0000FF"/>
                </a:solidFill>
                <a:ea typeface="Times New Roman" panose="02020603050405020304" pitchFamily="18" charset="0"/>
                <a:cs typeface="Arial" panose="020B0604020202020204" pitchFamily="34" charset="0"/>
              </a:rPr>
              <a:t>:</a:t>
            </a:r>
            <a:r>
              <a:rPr lang="en-US" altLang="en-US" dirty="0" smtClean="0">
                <a:solidFill>
                  <a:srgbClr val="333333"/>
                </a:solidFill>
                <a:ea typeface="Times New Roman" panose="02020603050405020304" pitchFamily="18" charset="0"/>
                <a:cs typeface="Arial" panose="020B0604020202020204" pitchFamily="34" charset="0"/>
              </a:rPr>
              <a:t> For MUL and DIV instructions, it is necessary that the two operands must be in A and B. Register B is also byte addressable and bit addressable. To access bit o or to access all 8 bits (as a single byte), physical address F0 is used. To access bit 1 you may use F1 and so on. </a:t>
            </a:r>
            <a:endParaRPr lang="en-US" altLang="en-US" dirty="0"/>
          </a:p>
        </p:txBody>
      </p:sp>
      <p:grpSp>
        <p:nvGrpSpPr>
          <p:cNvPr id="2" name="Google Shape;84;p1"/>
          <p:cNvGrpSpPr/>
          <p:nvPr/>
        </p:nvGrpSpPr>
        <p:grpSpPr>
          <a:xfrm>
            <a:off x="76257" y="102418"/>
            <a:ext cx="685744" cy="6745872"/>
            <a:chOff x="14626" y="14712"/>
            <a:chExt cx="538808" cy="6386091"/>
          </a:xfrm>
        </p:grpSpPr>
        <p:pic>
          <p:nvPicPr>
            <p:cNvPr id="4" name="Google Shape;85;p1"/>
            <p:cNvPicPr preferRelativeResize="0"/>
            <p:nvPr/>
          </p:nvPicPr>
          <p:blipFill rotWithShape="1">
            <a:blip r:embed="rId2" cstate="print">
              <a:alphaModFix/>
            </a:blip>
            <a:srcRect/>
            <a:stretch/>
          </p:blipFill>
          <p:spPr>
            <a:xfrm>
              <a:off x="14626" y="14712"/>
              <a:ext cx="538808" cy="846471"/>
            </a:xfrm>
            <a:prstGeom prst="rect">
              <a:avLst/>
            </a:prstGeom>
            <a:noFill/>
            <a:ln w="9525" cap="flat" cmpd="sng">
              <a:noFill/>
              <a:prstDash val="solid"/>
              <a:miter lim="800000"/>
              <a:headEnd type="none" w="sm" len="sm"/>
              <a:tailEnd type="none" w="sm" len="sm"/>
            </a:ln>
          </p:spPr>
        </p:pic>
        <p:sp>
          <p:nvSpPr>
            <p:cNvPr id="5" name="Google Shape;86;p1"/>
            <p:cNvSpPr txBox="1"/>
            <p:nvPr/>
          </p:nvSpPr>
          <p:spPr>
            <a:xfrm rot="16198651">
              <a:off x="-2620687" y="3474451"/>
              <a:ext cx="5562512" cy="290162"/>
            </a:xfrm>
            <a:prstGeom prst="rect">
              <a:avLst/>
            </a:prstGeom>
            <a:solidFill>
              <a:srgbClr val="000080"/>
            </a:solidFill>
            <a:ln>
              <a:noFill/>
            </a:ln>
          </p:spPr>
          <p:txBody>
            <a:bodyPr spcFirstLastPara="1" wrap="square" lIns="91425" tIns="45700" rIns="91425" bIns="45700" anchor="t" anchorCtr="0">
              <a:spAutoFit/>
            </a:bodyPr>
            <a:lstStyle/>
            <a:p>
              <a:pPr algn="ctr"/>
              <a:r>
                <a:rPr lang="en-US" b="1" i="0" u="none" strike="noStrike" cap="none" dirty="0">
                  <a:solidFill>
                    <a:schemeClr val="lt1"/>
                  </a:solidFill>
                  <a:latin typeface="Century Gothic"/>
                  <a:ea typeface="Century Gothic"/>
                  <a:cs typeface="Century Gothic"/>
                  <a:sym typeface="Century Gothic"/>
                </a:rPr>
                <a:t>Vishwakarma  Institute  of  Technology</a:t>
              </a:r>
              <a:endParaRPr sz="2400" dirty="0"/>
            </a:p>
          </p:txBody>
        </p:sp>
        <p:sp>
          <p:nvSpPr>
            <p:cNvPr id="7" name="Google Shape;87;p1"/>
            <p:cNvSpPr txBox="1"/>
            <p:nvPr/>
          </p:nvSpPr>
          <p:spPr>
            <a:xfrm rot="16200000">
              <a:off x="-2348767" y="3498603"/>
              <a:ext cx="5562602" cy="241797"/>
            </a:xfrm>
            <a:prstGeom prst="rect">
              <a:avLst/>
            </a:prstGeom>
            <a:solidFill>
              <a:srgbClr val="FFFF99"/>
            </a:solidFill>
            <a:ln w="9525" cap="flat" cmpd="sng">
              <a:noFill/>
              <a:prstDash val="solid"/>
              <a:miter lim="800000"/>
              <a:headEnd type="none" w="sm" len="sm"/>
              <a:tailEnd type="none" w="sm" len="sm"/>
            </a:ln>
          </p:spPr>
          <p:txBody>
            <a:bodyPr spcFirstLastPara="1" wrap="square" lIns="91425" tIns="45700" rIns="91425" bIns="45700" anchor="t" anchorCtr="0">
              <a:spAutoFit/>
            </a:bodyPr>
            <a:lstStyle/>
            <a:p>
              <a:pPr algn="ctr"/>
              <a:r>
                <a:rPr lang="en-US" sz="1400" b="1" dirty="0">
                  <a:solidFill>
                    <a:srgbClr val="002060"/>
                  </a:solidFill>
                  <a:latin typeface="Century Gothic"/>
                  <a:ea typeface="Century Gothic"/>
                  <a:cs typeface="Century Gothic"/>
                  <a:sym typeface="Century Gothic"/>
                </a:rPr>
                <a:t>FY - Department of Engineering, Sciences and Humanities</a:t>
              </a:r>
              <a:endParaRPr sz="2400" dirty="0"/>
            </a:p>
          </p:txBody>
        </p:sp>
      </p:grpSp>
      <p:sp>
        <p:nvSpPr>
          <p:cNvPr id="8" name="Slide Number Placeholder 7"/>
          <p:cNvSpPr>
            <a:spLocks noGrp="1"/>
          </p:cNvSpPr>
          <p:nvPr>
            <p:ph type="sldNum" sz="quarter" idx="12"/>
          </p:nvPr>
        </p:nvSpPr>
        <p:spPr/>
        <p:txBody>
          <a:bodyPr/>
          <a:lstStyle/>
          <a:p>
            <a:fld id="{2A1DA5FF-75DA-451F-B4D8-C51B547A3591}" type="slidenum">
              <a:rPr lang="en-IN" smtClean="0"/>
              <a:pPr/>
              <a:t>15</a:t>
            </a:fld>
            <a:endParaRPr lang="en-IN"/>
          </a:p>
        </p:txBody>
      </p:sp>
      <p:sp>
        <p:nvSpPr>
          <p:cNvPr id="10" name="Rectangle 9"/>
          <p:cNvSpPr/>
          <p:nvPr/>
        </p:nvSpPr>
        <p:spPr>
          <a:xfrm>
            <a:off x="3268357" y="69187"/>
            <a:ext cx="5830151" cy="749313"/>
          </a:xfrm>
          <a:prstGeom prst="rect">
            <a:avLst/>
          </a:prstGeom>
          <a:solidFill>
            <a:srgbClr val="000099"/>
          </a:solidFill>
        </p:spPr>
        <p:txBody>
          <a:bodyPr wrap="square" lIns="117226" tIns="58613" rIns="117226" bIns="58613">
            <a:spAutoFit/>
          </a:bodyPr>
          <a:lstStyle/>
          <a:p>
            <a:pPr defTabSz="879196" eaLnBrk="0" fontAlgn="base" hangingPunct="0">
              <a:spcBef>
                <a:spcPct val="0"/>
              </a:spcBef>
              <a:spcAft>
                <a:spcPct val="0"/>
              </a:spcAft>
            </a:pPr>
            <a:r>
              <a:rPr lang="en-US" altLang="en-US" sz="4100" b="1" dirty="0" smtClean="0">
                <a:solidFill>
                  <a:schemeClr val="accent4">
                    <a:lumMod val="20000"/>
                    <a:lumOff val="80000"/>
                  </a:schemeClr>
                </a:solidFill>
                <a:ea typeface="Times New Roman" panose="02020603050405020304" pitchFamily="18" charset="0"/>
                <a:cs typeface="Arial" panose="020B0604020202020204" pitchFamily="34" charset="0"/>
              </a:rPr>
              <a:t>2) SFR--Register B: F0H</a:t>
            </a:r>
          </a:p>
        </p:txBody>
      </p:sp>
      <p:sp>
        <p:nvSpPr>
          <p:cNvPr id="14" name="TextBox 13"/>
          <p:cNvSpPr txBox="1"/>
          <p:nvPr/>
        </p:nvSpPr>
        <p:spPr>
          <a:xfrm>
            <a:off x="10082242" y="1137569"/>
            <a:ext cx="1044655" cy="518480"/>
          </a:xfrm>
          <a:prstGeom prst="rect">
            <a:avLst/>
          </a:prstGeom>
          <a:noFill/>
        </p:spPr>
        <p:txBody>
          <a:bodyPr wrap="none" lIns="117226" tIns="58613" rIns="117226" bIns="58613" rtlCol="0">
            <a:spAutoFit/>
          </a:bodyPr>
          <a:lstStyle/>
          <a:p>
            <a:r>
              <a:rPr lang="en-US" sz="2600" b="1" dirty="0" smtClean="0">
                <a:solidFill>
                  <a:srgbClr val="FFFF00"/>
                </a:solidFill>
              </a:rPr>
              <a:t>0F0H</a:t>
            </a:r>
            <a:endParaRPr lang="en-US" sz="2600" b="1" dirty="0">
              <a:solidFill>
                <a:srgbClr val="FFFF00"/>
              </a:solidFill>
            </a:endParaRPr>
          </a:p>
        </p:txBody>
      </p:sp>
      <p:sp>
        <p:nvSpPr>
          <p:cNvPr id="15" name="TextBox 14"/>
          <p:cNvSpPr txBox="1"/>
          <p:nvPr/>
        </p:nvSpPr>
        <p:spPr>
          <a:xfrm>
            <a:off x="1857080" y="1549417"/>
            <a:ext cx="8131533" cy="918590"/>
          </a:xfrm>
          <a:prstGeom prst="rect">
            <a:avLst/>
          </a:prstGeom>
          <a:noFill/>
        </p:spPr>
        <p:txBody>
          <a:bodyPr wrap="square" lIns="117226" tIns="58613" rIns="117226" bIns="58613" rtlCol="0">
            <a:spAutoFit/>
          </a:bodyPr>
          <a:lstStyle/>
          <a:p>
            <a:r>
              <a:rPr lang="en-US" sz="2600" dirty="0" smtClean="0">
                <a:solidFill>
                  <a:srgbClr val="FFFF00"/>
                </a:solidFill>
              </a:rPr>
              <a:t>   F7        F6        F5         F4		F3	     F2	   F1		F0 </a:t>
            </a:r>
            <a:endParaRPr lang="en-US" sz="2600" dirty="0">
              <a:solidFill>
                <a:srgbClr val="FFFF00"/>
              </a:solidFill>
            </a:endParaRPr>
          </a:p>
        </p:txBody>
      </p:sp>
      <p:sp>
        <p:nvSpPr>
          <p:cNvPr id="16" name="TextBox 15"/>
          <p:cNvSpPr txBox="1"/>
          <p:nvPr/>
        </p:nvSpPr>
        <p:spPr>
          <a:xfrm>
            <a:off x="1678623" y="749506"/>
            <a:ext cx="8308216" cy="395370"/>
          </a:xfrm>
          <a:prstGeom prst="rect">
            <a:avLst/>
          </a:prstGeom>
          <a:noFill/>
        </p:spPr>
        <p:txBody>
          <a:bodyPr wrap="square" lIns="117226" tIns="58613" rIns="117226" bIns="58613" rtlCol="0">
            <a:spAutoFit/>
          </a:bodyPr>
          <a:lstStyle/>
          <a:p>
            <a:r>
              <a:rPr lang="en-US" dirty="0" smtClean="0">
                <a:solidFill>
                  <a:srgbClr val="FFFF00"/>
                </a:solidFill>
              </a:rPr>
              <a:t>        B.7	  B.6              B.5 	      B.4              B.3              B.2            B.1             B.0 </a:t>
            </a:r>
            <a:endParaRPr lang="en-US" dirty="0">
              <a:solidFill>
                <a:srgbClr val="FFFF00"/>
              </a:solidFill>
            </a:endParaRPr>
          </a:p>
        </p:txBody>
      </p:sp>
      <p:graphicFrame>
        <p:nvGraphicFramePr>
          <p:cNvPr id="17" name="Table 16"/>
          <p:cNvGraphicFramePr>
            <a:graphicFrameLocks noGrp="1"/>
          </p:cNvGraphicFramePr>
          <p:nvPr/>
        </p:nvGraphicFramePr>
        <p:xfrm>
          <a:off x="1810633" y="1145212"/>
          <a:ext cx="8128000" cy="445008"/>
        </p:xfrm>
        <a:graphic>
          <a:graphicData uri="http://schemas.openxmlformats.org/drawingml/2006/table">
            <a:tbl>
              <a:tblPr firstRow="1" bandRow="1">
                <a:tableStyleId>{46F890A9-2807-4EBB-B81D-B2AA78EC7F39}</a:tableStyleId>
              </a:tblPr>
              <a:tblGrid>
                <a:gridCol w="1016000"/>
                <a:gridCol w="1016000"/>
                <a:gridCol w="1016000"/>
                <a:gridCol w="1016000"/>
                <a:gridCol w="1016000"/>
                <a:gridCol w="1016000"/>
                <a:gridCol w="1016000"/>
                <a:gridCol w="1016000"/>
              </a:tblGrid>
              <a:tr h="445008">
                <a:tc>
                  <a:txBody>
                    <a:bodyPr/>
                    <a:lstStyle/>
                    <a:p>
                      <a:pPr algn="ctr"/>
                      <a:r>
                        <a:rPr lang="en-US" sz="2200" dirty="0" smtClean="0"/>
                        <a:t>Bit7</a:t>
                      </a:r>
                      <a:endParaRPr lang="en-US" sz="2200" dirty="0"/>
                    </a:p>
                  </a:txBody>
                  <a:tcPr marL="121920" marR="121920" marT="54864" marB="548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2200" dirty="0" smtClean="0"/>
                        <a:t>Bit6</a:t>
                      </a:r>
                      <a:endParaRPr lang="en-US" sz="2200" dirty="0"/>
                    </a:p>
                  </a:txBody>
                  <a:tcPr marL="121920" marR="121920" marT="54864" marB="548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2200" dirty="0" smtClean="0"/>
                        <a:t>Bit5</a:t>
                      </a:r>
                      <a:endParaRPr lang="en-US" sz="2200" dirty="0"/>
                    </a:p>
                  </a:txBody>
                  <a:tcPr marL="121920" marR="121920" marT="54864" marB="548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dirty="0" smtClean="0"/>
                        <a:t>Bit4</a:t>
                      </a:r>
                      <a:endParaRPr lang="en-US" sz="2200" dirty="0"/>
                    </a:p>
                  </a:txBody>
                  <a:tcPr marL="121920" marR="121920" marT="54864" marB="548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dirty="0" smtClean="0"/>
                        <a:t>Bit3</a:t>
                      </a:r>
                      <a:endParaRPr lang="en-US" sz="2200" dirty="0"/>
                    </a:p>
                  </a:txBody>
                  <a:tcPr marL="121920" marR="121920" marT="54864" marB="548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2200" dirty="0" smtClean="0"/>
                        <a:t>Bit2</a:t>
                      </a:r>
                      <a:endParaRPr lang="en-US" sz="2200" dirty="0"/>
                    </a:p>
                  </a:txBody>
                  <a:tcPr marL="121920" marR="121920" marT="54864" marB="548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2200" dirty="0" smtClean="0"/>
                        <a:t>Bit1</a:t>
                      </a:r>
                      <a:endParaRPr lang="en-US" sz="2200" dirty="0"/>
                    </a:p>
                  </a:txBody>
                  <a:tcPr marL="121920" marR="121920" marT="54864" marB="548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dirty="0" smtClean="0"/>
                        <a:t>Bit0</a:t>
                      </a:r>
                      <a:endParaRPr lang="en-US" sz="2200" dirty="0"/>
                    </a:p>
                  </a:txBody>
                  <a:tcPr marL="121920" marR="121920" marT="54864" marB="548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1087176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wipe(up)">
                                      <p:cBhvr>
                                        <p:cTn id="7" dur="500"/>
                                        <p:tgtEl>
                                          <p:spTgt spid="6">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up)">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wipe(up)">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wipe(up)">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wipe(up)">
                                      <p:cBhvr>
                                        <p:cTn id="2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2"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079C9ED-9708-4835-848F-BB6AD1587560}"/>
              </a:ext>
            </a:extLst>
          </p:cNvPr>
          <p:cNvSpPr>
            <a:spLocks noGrp="1"/>
          </p:cNvSpPr>
          <p:nvPr>
            <p:ph idx="1"/>
          </p:nvPr>
        </p:nvSpPr>
        <p:spPr>
          <a:xfrm>
            <a:off x="1017767" y="1576323"/>
            <a:ext cx="10877384" cy="5134279"/>
          </a:xfrm>
          <a:solidFill>
            <a:schemeClr val="tx2">
              <a:lumMod val="20000"/>
              <a:lumOff val="80000"/>
            </a:schemeClr>
          </a:solidFill>
        </p:spPr>
        <p:txBody>
          <a:bodyPr>
            <a:noAutofit/>
          </a:bodyPr>
          <a:lstStyle/>
          <a:p>
            <a:pPr>
              <a:lnSpc>
                <a:spcPct val="150000"/>
              </a:lnSpc>
            </a:pPr>
            <a:r>
              <a:rPr lang="en-IN" sz="2300" b="1" dirty="0" smtClean="0">
                <a:cs typeface="Arial" pitchFamily="34" charset="0"/>
              </a:rPr>
              <a:t>Stack </a:t>
            </a:r>
            <a:r>
              <a:rPr lang="en-IN" sz="2300" b="1" dirty="0">
                <a:cs typeface="Arial" pitchFamily="34" charset="0"/>
              </a:rPr>
              <a:t>pointer represents a pointer to the system stack. </a:t>
            </a:r>
          </a:p>
          <a:p>
            <a:pPr>
              <a:lnSpc>
                <a:spcPct val="150000"/>
              </a:lnSpc>
            </a:pPr>
            <a:r>
              <a:rPr lang="en-IN" sz="2300" b="1" dirty="0">
                <a:cs typeface="Arial" pitchFamily="34" charset="0"/>
              </a:rPr>
              <a:t>Stack pointer is an 8 bit register, the direct address of </a:t>
            </a:r>
            <a:r>
              <a:rPr lang="en-IN" sz="2300" b="1" dirty="0">
                <a:solidFill>
                  <a:srgbClr val="C00000"/>
                </a:solidFill>
                <a:cs typeface="Arial" pitchFamily="34" charset="0"/>
              </a:rPr>
              <a:t>SP is 81H </a:t>
            </a:r>
            <a:r>
              <a:rPr lang="en-IN" sz="2300" b="1" dirty="0">
                <a:cs typeface="Arial" pitchFamily="34" charset="0"/>
              </a:rPr>
              <a:t>and it is only byte addressable, which means you </a:t>
            </a:r>
            <a:r>
              <a:rPr lang="en-IN" sz="2300" b="1" dirty="0" smtClean="0">
                <a:cs typeface="Arial" pitchFamily="34" charset="0"/>
              </a:rPr>
              <a:t>cannot </a:t>
            </a:r>
            <a:r>
              <a:rPr lang="en-IN" sz="2300" b="1" dirty="0">
                <a:cs typeface="Arial" pitchFamily="34" charset="0"/>
              </a:rPr>
              <a:t>access individual bits of stack pointer. </a:t>
            </a:r>
            <a:endParaRPr lang="en-IN" sz="2300" b="1" dirty="0" smtClean="0">
              <a:cs typeface="Arial" pitchFamily="34" charset="0"/>
            </a:endParaRPr>
          </a:p>
          <a:p>
            <a:pPr>
              <a:lnSpc>
                <a:spcPct val="150000"/>
              </a:lnSpc>
            </a:pPr>
            <a:r>
              <a:rPr lang="en-IN" sz="2300" b="1" dirty="0" smtClean="0">
                <a:cs typeface="Arial" pitchFamily="34" charset="0"/>
              </a:rPr>
              <a:t>The content of the stack pointer points to the last stored location of system stack. To store something new in system stack, the SP must be incremented by 1 first and then execute the “store” command.</a:t>
            </a:r>
          </a:p>
          <a:p>
            <a:pPr>
              <a:lnSpc>
                <a:spcPct val="150000"/>
              </a:lnSpc>
            </a:pPr>
            <a:r>
              <a:rPr lang="en-IN" sz="2300" b="1" dirty="0" smtClean="0">
                <a:solidFill>
                  <a:srgbClr val="0033CC"/>
                </a:solidFill>
                <a:cs typeface="Arial" pitchFamily="34" charset="0"/>
              </a:rPr>
              <a:t>Usually after a system reset SP is initialized as 07H </a:t>
            </a:r>
            <a:r>
              <a:rPr lang="en-IN" sz="2300" b="1" dirty="0" smtClean="0">
                <a:cs typeface="Arial" pitchFamily="34" charset="0"/>
              </a:rPr>
              <a:t>and data can be stored to stack from 08H onwards. This is usually a default case and programmer can alter values of SP to suit his/her needs.</a:t>
            </a:r>
            <a:endParaRPr lang="en-IN" sz="2300" b="1" dirty="0">
              <a:cs typeface="Arial" pitchFamily="34" charset="0"/>
            </a:endParaRPr>
          </a:p>
        </p:txBody>
      </p:sp>
      <p:grpSp>
        <p:nvGrpSpPr>
          <p:cNvPr id="2" name="Google Shape;84;p1"/>
          <p:cNvGrpSpPr/>
          <p:nvPr/>
        </p:nvGrpSpPr>
        <p:grpSpPr>
          <a:xfrm>
            <a:off x="76257" y="102418"/>
            <a:ext cx="685744" cy="6745872"/>
            <a:chOff x="14626" y="14712"/>
            <a:chExt cx="538808" cy="6386091"/>
          </a:xfrm>
        </p:grpSpPr>
        <p:pic>
          <p:nvPicPr>
            <p:cNvPr id="5" name="Google Shape;85;p1"/>
            <p:cNvPicPr preferRelativeResize="0"/>
            <p:nvPr/>
          </p:nvPicPr>
          <p:blipFill rotWithShape="1">
            <a:blip r:embed="rId2" cstate="print">
              <a:alphaModFix/>
            </a:blip>
            <a:srcRect/>
            <a:stretch/>
          </p:blipFill>
          <p:spPr>
            <a:xfrm>
              <a:off x="14626" y="14712"/>
              <a:ext cx="538808" cy="846471"/>
            </a:xfrm>
            <a:prstGeom prst="rect">
              <a:avLst/>
            </a:prstGeom>
            <a:noFill/>
            <a:ln w="9525" cap="flat" cmpd="sng">
              <a:noFill/>
              <a:prstDash val="solid"/>
              <a:miter lim="800000"/>
              <a:headEnd type="none" w="sm" len="sm"/>
              <a:tailEnd type="none" w="sm" len="sm"/>
            </a:ln>
          </p:spPr>
        </p:pic>
        <p:sp>
          <p:nvSpPr>
            <p:cNvPr id="6" name="Google Shape;86;p1"/>
            <p:cNvSpPr txBox="1"/>
            <p:nvPr/>
          </p:nvSpPr>
          <p:spPr>
            <a:xfrm rot="16198651">
              <a:off x="-2620687" y="3474451"/>
              <a:ext cx="5562512" cy="290162"/>
            </a:xfrm>
            <a:prstGeom prst="rect">
              <a:avLst/>
            </a:prstGeom>
            <a:solidFill>
              <a:srgbClr val="000080"/>
            </a:solidFill>
            <a:ln>
              <a:noFill/>
            </a:ln>
          </p:spPr>
          <p:txBody>
            <a:bodyPr spcFirstLastPara="1" wrap="square" lIns="91425" tIns="45700" rIns="91425" bIns="45700" anchor="t" anchorCtr="0">
              <a:spAutoFit/>
            </a:bodyPr>
            <a:lstStyle/>
            <a:p>
              <a:pPr algn="ctr"/>
              <a:r>
                <a:rPr lang="en-US" b="1" i="0" u="none" strike="noStrike" cap="none" dirty="0">
                  <a:solidFill>
                    <a:schemeClr val="lt1"/>
                  </a:solidFill>
                  <a:latin typeface="Century Gothic"/>
                  <a:ea typeface="Century Gothic"/>
                  <a:cs typeface="Century Gothic"/>
                  <a:sym typeface="Century Gothic"/>
                </a:rPr>
                <a:t>Vishwakarma  Institute  of  Technology</a:t>
              </a:r>
              <a:endParaRPr sz="2400" dirty="0"/>
            </a:p>
          </p:txBody>
        </p:sp>
        <p:sp>
          <p:nvSpPr>
            <p:cNvPr id="7" name="Google Shape;87;p1"/>
            <p:cNvSpPr txBox="1"/>
            <p:nvPr/>
          </p:nvSpPr>
          <p:spPr>
            <a:xfrm rot="16200000">
              <a:off x="-2348767" y="3498603"/>
              <a:ext cx="5562602" cy="241797"/>
            </a:xfrm>
            <a:prstGeom prst="rect">
              <a:avLst/>
            </a:prstGeom>
            <a:solidFill>
              <a:srgbClr val="FFFF99"/>
            </a:solidFill>
            <a:ln w="9525" cap="flat" cmpd="sng">
              <a:noFill/>
              <a:prstDash val="solid"/>
              <a:miter lim="800000"/>
              <a:headEnd type="none" w="sm" len="sm"/>
              <a:tailEnd type="none" w="sm" len="sm"/>
            </a:ln>
          </p:spPr>
          <p:txBody>
            <a:bodyPr spcFirstLastPara="1" wrap="square" lIns="91425" tIns="45700" rIns="91425" bIns="45700" anchor="t" anchorCtr="0">
              <a:spAutoFit/>
            </a:bodyPr>
            <a:lstStyle/>
            <a:p>
              <a:pPr algn="ctr"/>
              <a:r>
                <a:rPr lang="en-US" sz="1400" b="1" dirty="0">
                  <a:solidFill>
                    <a:srgbClr val="002060"/>
                  </a:solidFill>
                  <a:latin typeface="Century Gothic"/>
                  <a:ea typeface="Century Gothic"/>
                  <a:cs typeface="Century Gothic"/>
                  <a:sym typeface="Century Gothic"/>
                </a:rPr>
                <a:t>FY - Department of Engineering, Sciences and Humanities</a:t>
              </a:r>
              <a:endParaRPr sz="2400" dirty="0"/>
            </a:p>
          </p:txBody>
        </p:sp>
      </p:grpSp>
      <p:sp>
        <p:nvSpPr>
          <p:cNvPr id="8" name="Slide Number Placeholder 7"/>
          <p:cNvSpPr>
            <a:spLocks noGrp="1"/>
          </p:cNvSpPr>
          <p:nvPr>
            <p:ph type="sldNum" sz="quarter" idx="12"/>
          </p:nvPr>
        </p:nvSpPr>
        <p:spPr/>
        <p:txBody>
          <a:bodyPr/>
          <a:lstStyle/>
          <a:p>
            <a:fld id="{2A1DA5FF-75DA-451F-B4D8-C51B547A3591}" type="slidenum">
              <a:rPr lang="en-IN" smtClean="0"/>
              <a:pPr/>
              <a:t>16</a:t>
            </a:fld>
            <a:endParaRPr lang="en-IN"/>
          </a:p>
        </p:txBody>
      </p:sp>
      <p:sp>
        <p:nvSpPr>
          <p:cNvPr id="10" name="Rectangle 9"/>
          <p:cNvSpPr/>
          <p:nvPr/>
        </p:nvSpPr>
        <p:spPr>
          <a:xfrm>
            <a:off x="2628439" y="134697"/>
            <a:ext cx="6834013" cy="749313"/>
          </a:xfrm>
          <a:prstGeom prst="rect">
            <a:avLst/>
          </a:prstGeom>
          <a:solidFill>
            <a:srgbClr val="000099"/>
          </a:solidFill>
        </p:spPr>
        <p:txBody>
          <a:bodyPr wrap="square" lIns="117226" tIns="58613" rIns="117226" bIns="58613">
            <a:spAutoFit/>
          </a:bodyPr>
          <a:lstStyle/>
          <a:p>
            <a:pPr defTabSz="879196" eaLnBrk="0" fontAlgn="base" hangingPunct="0">
              <a:spcBef>
                <a:spcPct val="0"/>
              </a:spcBef>
              <a:spcAft>
                <a:spcPct val="0"/>
              </a:spcAft>
            </a:pPr>
            <a:r>
              <a:rPr lang="en-US" altLang="en-US" sz="4100" b="1" dirty="0" smtClean="0">
                <a:solidFill>
                  <a:srgbClr val="FFFFCC"/>
                </a:solidFill>
                <a:latin typeface="+mj-lt"/>
                <a:ea typeface="Times New Roman" panose="02020603050405020304" pitchFamily="18" charset="0"/>
                <a:cs typeface="Arial" panose="020B0604020202020204" pitchFamily="34" charset="0"/>
              </a:rPr>
              <a:t>3) Stack Pointer SP: 81H</a:t>
            </a:r>
          </a:p>
        </p:txBody>
      </p:sp>
      <p:sp>
        <p:nvSpPr>
          <p:cNvPr id="9" name="TextBox 8"/>
          <p:cNvSpPr txBox="1"/>
          <p:nvPr/>
        </p:nvSpPr>
        <p:spPr>
          <a:xfrm>
            <a:off x="10220064" y="895044"/>
            <a:ext cx="813823" cy="518480"/>
          </a:xfrm>
          <a:prstGeom prst="rect">
            <a:avLst/>
          </a:prstGeom>
          <a:noFill/>
        </p:spPr>
        <p:txBody>
          <a:bodyPr wrap="none" lIns="117226" tIns="58613" rIns="117226" bIns="58613" rtlCol="0">
            <a:spAutoFit/>
          </a:bodyPr>
          <a:lstStyle/>
          <a:p>
            <a:r>
              <a:rPr lang="en-US" sz="2600" b="1" dirty="0" smtClean="0">
                <a:solidFill>
                  <a:srgbClr val="FFFF00"/>
                </a:solidFill>
              </a:rPr>
              <a:t>81H</a:t>
            </a:r>
            <a:endParaRPr lang="en-US" sz="2600" b="1" dirty="0">
              <a:solidFill>
                <a:srgbClr val="FFFF00"/>
              </a:solidFill>
            </a:endParaRPr>
          </a:p>
        </p:txBody>
      </p:sp>
      <p:graphicFrame>
        <p:nvGraphicFramePr>
          <p:cNvPr id="13" name="Table 12"/>
          <p:cNvGraphicFramePr>
            <a:graphicFrameLocks noGrp="1"/>
          </p:cNvGraphicFramePr>
          <p:nvPr/>
        </p:nvGraphicFramePr>
        <p:xfrm>
          <a:off x="1948456" y="902687"/>
          <a:ext cx="8128000" cy="445008"/>
        </p:xfrm>
        <a:graphic>
          <a:graphicData uri="http://schemas.openxmlformats.org/drawingml/2006/table">
            <a:tbl>
              <a:tblPr firstRow="1" bandRow="1">
                <a:tableStyleId>{46F890A9-2807-4EBB-B81D-B2AA78EC7F39}</a:tableStyleId>
              </a:tblPr>
              <a:tblGrid>
                <a:gridCol w="1016000"/>
                <a:gridCol w="1016000"/>
                <a:gridCol w="1016000"/>
                <a:gridCol w="1016000"/>
                <a:gridCol w="1016000"/>
                <a:gridCol w="1016000"/>
                <a:gridCol w="1016000"/>
                <a:gridCol w="1016000"/>
              </a:tblGrid>
              <a:tr h="445008">
                <a:tc>
                  <a:txBody>
                    <a:bodyPr/>
                    <a:lstStyle/>
                    <a:p>
                      <a:pPr algn="ctr"/>
                      <a:r>
                        <a:rPr lang="en-US" sz="2200" dirty="0" smtClean="0"/>
                        <a:t>Bit7</a:t>
                      </a:r>
                      <a:endParaRPr lang="en-US" sz="2200" dirty="0"/>
                    </a:p>
                  </a:txBody>
                  <a:tcPr marL="121920" marR="121920" marT="54864" marB="548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2200" dirty="0" smtClean="0"/>
                        <a:t>Bit6</a:t>
                      </a:r>
                      <a:endParaRPr lang="en-US" sz="2200" dirty="0"/>
                    </a:p>
                  </a:txBody>
                  <a:tcPr marL="121920" marR="121920" marT="54864" marB="548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2200" dirty="0" smtClean="0"/>
                        <a:t>Bit5</a:t>
                      </a:r>
                      <a:endParaRPr lang="en-US" sz="2200" dirty="0"/>
                    </a:p>
                  </a:txBody>
                  <a:tcPr marL="121920" marR="121920" marT="54864" marB="548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dirty="0" smtClean="0"/>
                        <a:t>Bit4</a:t>
                      </a:r>
                      <a:endParaRPr lang="en-US" sz="2200" dirty="0"/>
                    </a:p>
                  </a:txBody>
                  <a:tcPr marL="121920" marR="121920" marT="54864" marB="548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dirty="0" smtClean="0"/>
                        <a:t>Bit3</a:t>
                      </a:r>
                      <a:endParaRPr lang="en-US" sz="2200" dirty="0"/>
                    </a:p>
                  </a:txBody>
                  <a:tcPr marL="121920" marR="121920" marT="54864" marB="548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2200" dirty="0" smtClean="0"/>
                        <a:t>Bit2</a:t>
                      </a:r>
                      <a:endParaRPr lang="en-US" sz="2200" dirty="0"/>
                    </a:p>
                  </a:txBody>
                  <a:tcPr marL="121920" marR="121920" marT="54864" marB="548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2200" dirty="0" smtClean="0"/>
                        <a:t>Bit1</a:t>
                      </a:r>
                      <a:endParaRPr lang="en-US" sz="2200" dirty="0"/>
                    </a:p>
                  </a:txBody>
                  <a:tcPr marL="121920" marR="121920" marT="54864" marB="548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dirty="0" smtClean="0"/>
                        <a:t>Bit0</a:t>
                      </a:r>
                      <a:endParaRPr lang="en-US" sz="2200" dirty="0"/>
                    </a:p>
                  </a:txBody>
                  <a:tcPr marL="121920" marR="121920" marT="54864" marB="548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8803959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1"/>
          <p:cNvGrpSpPr/>
          <p:nvPr/>
        </p:nvGrpSpPr>
        <p:grpSpPr>
          <a:xfrm>
            <a:off x="1229801" y="1243530"/>
            <a:ext cx="10622945" cy="3268596"/>
            <a:chOff x="922350" y="877255"/>
            <a:chExt cx="7967209" cy="2723830"/>
          </a:xfrm>
          <a:solidFill>
            <a:schemeClr val="accent3">
              <a:lumMod val="20000"/>
              <a:lumOff val="80000"/>
            </a:schemeClr>
          </a:solidFill>
        </p:grpSpPr>
        <p:sp>
          <p:nvSpPr>
            <p:cNvPr id="19" name="TextBox 18"/>
            <p:cNvSpPr txBox="1"/>
            <p:nvPr/>
          </p:nvSpPr>
          <p:spPr>
            <a:xfrm>
              <a:off x="922350" y="877255"/>
              <a:ext cx="7967207" cy="307777"/>
            </a:xfrm>
            <a:prstGeom prst="rect">
              <a:avLst/>
            </a:prstGeom>
            <a:grpFill/>
          </p:spPr>
          <p:txBody>
            <a:bodyPr wrap="square" rtlCol="0">
              <a:spAutoFit/>
            </a:bodyPr>
            <a:lstStyle/>
            <a:p>
              <a:r>
                <a:rPr lang="en-US" dirty="0" smtClean="0">
                  <a:solidFill>
                    <a:srgbClr val="4F0FA5"/>
                  </a:solidFill>
                </a:rPr>
                <a:t>   		    PSW.7	PSW.6       PSW.5 	   PSW.4       PSW.3        PSW.2        PSW.1      PSW.0 </a:t>
              </a:r>
              <a:endParaRPr lang="en-US" dirty="0">
                <a:solidFill>
                  <a:srgbClr val="4F0FA5"/>
                </a:solidFill>
              </a:endParaRPr>
            </a:p>
          </p:txBody>
        </p:sp>
        <p:sp>
          <p:nvSpPr>
            <p:cNvPr id="20" name="TextBox 19"/>
            <p:cNvSpPr txBox="1"/>
            <p:nvPr/>
          </p:nvSpPr>
          <p:spPr>
            <a:xfrm>
              <a:off x="930302" y="1575659"/>
              <a:ext cx="7959257" cy="346248"/>
            </a:xfrm>
            <a:prstGeom prst="rect">
              <a:avLst/>
            </a:prstGeom>
            <a:grpFill/>
          </p:spPr>
          <p:txBody>
            <a:bodyPr wrap="square" rtlCol="0">
              <a:spAutoFit/>
            </a:bodyPr>
            <a:lstStyle/>
            <a:p>
              <a:r>
                <a:rPr lang="en-US" sz="2100" dirty="0" smtClean="0">
                  <a:solidFill>
                    <a:srgbClr val="FF0000"/>
                  </a:solidFill>
                </a:rPr>
                <a:t>   		    D7            D6            D5           D4	          D3	      D2	      D1	D0 </a:t>
              </a:r>
              <a:endParaRPr lang="en-US" sz="2100" dirty="0">
                <a:solidFill>
                  <a:srgbClr val="FF0000"/>
                </a:solidFill>
              </a:endParaRPr>
            </a:p>
          </p:txBody>
        </p:sp>
        <p:sp>
          <p:nvSpPr>
            <p:cNvPr id="21" name="TextBox 20"/>
            <p:cNvSpPr txBox="1"/>
            <p:nvPr/>
          </p:nvSpPr>
          <p:spPr>
            <a:xfrm>
              <a:off x="7951305" y="1176789"/>
              <a:ext cx="938254" cy="410369"/>
            </a:xfrm>
            <a:prstGeom prst="rect">
              <a:avLst/>
            </a:prstGeom>
            <a:grpFill/>
          </p:spPr>
          <p:txBody>
            <a:bodyPr wrap="square" rtlCol="0">
              <a:spAutoFit/>
            </a:bodyPr>
            <a:lstStyle/>
            <a:p>
              <a:r>
                <a:rPr lang="en-US" sz="2600" b="1" dirty="0" smtClean="0">
                  <a:solidFill>
                    <a:srgbClr val="4F0FA5"/>
                  </a:solidFill>
                </a:rPr>
                <a:t>0D0H</a:t>
              </a:r>
              <a:endParaRPr lang="en-US" sz="2600" b="1" dirty="0">
                <a:solidFill>
                  <a:srgbClr val="4F0FA5"/>
                </a:solidFill>
              </a:endParaRPr>
            </a:p>
          </p:txBody>
        </p:sp>
        <p:sp>
          <p:nvSpPr>
            <p:cNvPr id="22" name="TextBox 21"/>
            <p:cNvSpPr txBox="1"/>
            <p:nvPr/>
          </p:nvSpPr>
          <p:spPr>
            <a:xfrm>
              <a:off x="930302" y="1908314"/>
              <a:ext cx="7959257" cy="1692771"/>
            </a:xfrm>
            <a:prstGeom prst="rect">
              <a:avLst/>
            </a:prstGeom>
            <a:grpFill/>
          </p:spPr>
          <p:txBody>
            <a:bodyPr wrap="square" rtlCol="0">
              <a:spAutoFit/>
            </a:bodyPr>
            <a:lstStyle/>
            <a:p>
              <a:r>
                <a:rPr lang="en-US" dirty="0" smtClean="0">
                  <a:solidFill>
                    <a:srgbClr val="4F0FA5"/>
                  </a:solidFill>
                </a:rPr>
                <a:t>Carry flag									           	          	      Parity flag</a:t>
              </a:r>
            </a:p>
            <a:p>
              <a:r>
                <a:rPr lang="en-US" dirty="0" smtClean="0">
                  <a:solidFill>
                    <a:srgbClr val="4F0FA5"/>
                  </a:solidFill>
                </a:rPr>
                <a:t>Auxiliary Carry Flag							           	          User definable flag</a:t>
              </a:r>
            </a:p>
            <a:p>
              <a:r>
                <a:rPr lang="en-US" dirty="0" smtClean="0">
                  <a:solidFill>
                    <a:srgbClr val="4F0FA5"/>
                  </a:solidFill>
                </a:rPr>
                <a:t>General purpose status flag					                           Overflow flag</a:t>
              </a:r>
            </a:p>
            <a:p>
              <a:r>
                <a:rPr lang="en-US" dirty="0" smtClean="0">
                  <a:solidFill>
                    <a:srgbClr val="4F0FA5"/>
                  </a:solidFill>
                </a:rPr>
                <a:t>Register bank select bit1						        		      Register bank select0</a:t>
              </a:r>
              <a:endParaRPr lang="en-US" dirty="0">
                <a:solidFill>
                  <a:srgbClr val="4F0FA5"/>
                </a:solidFill>
              </a:endParaRPr>
            </a:p>
          </p:txBody>
        </p:sp>
        <p:sp>
          <p:nvSpPr>
            <p:cNvPr id="41" name="TextBox 40"/>
            <p:cNvSpPr txBox="1"/>
            <p:nvPr/>
          </p:nvSpPr>
          <p:spPr>
            <a:xfrm>
              <a:off x="922351" y="1178114"/>
              <a:ext cx="907775" cy="410369"/>
            </a:xfrm>
            <a:prstGeom prst="rect">
              <a:avLst/>
            </a:prstGeom>
            <a:grpFill/>
          </p:spPr>
          <p:txBody>
            <a:bodyPr wrap="square" rtlCol="0">
              <a:spAutoFit/>
            </a:bodyPr>
            <a:lstStyle/>
            <a:p>
              <a:endParaRPr lang="en-US" sz="2600" b="1" dirty="0">
                <a:solidFill>
                  <a:srgbClr val="4F0FA5"/>
                </a:solidFill>
              </a:endParaRPr>
            </a:p>
          </p:txBody>
        </p:sp>
      </p:grpSp>
      <p:sp>
        <p:nvSpPr>
          <p:cNvPr id="3" name="Content Placeholder 2">
            <a:extLst>
              <a:ext uri="{FF2B5EF4-FFF2-40B4-BE49-F238E27FC236}">
                <a16:creationId xmlns="" xmlns:a16="http://schemas.microsoft.com/office/drawing/2014/main" id="{B19DCC79-774D-4B29-A9AC-FF11880A766C}"/>
              </a:ext>
            </a:extLst>
          </p:cNvPr>
          <p:cNvSpPr>
            <a:spLocks noGrp="1"/>
          </p:cNvSpPr>
          <p:nvPr>
            <p:ph idx="1"/>
          </p:nvPr>
        </p:nvSpPr>
        <p:spPr>
          <a:xfrm>
            <a:off x="1164609" y="4225730"/>
            <a:ext cx="10681648" cy="2000353"/>
          </a:xfrm>
          <a:solidFill>
            <a:schemeClr val="accent1">
              <a:lumMod val="20000"/>
              <a:lumOff val="80000"/>
            </a:schemeClr>
          </a:solidFill>
          <a:ln>
            <a:solidFill>
              <a:schemeClr val="accent1"/>
            </a:solidFill>
          </a:ln>
        </p:spPr>
        <p:txBody>
          <a:bodyPr>
            <a:noAutofit/>
          </a:bodyPr>
          <a:lstStyle/>
          <a:p>
            <a:r>
              <a:rPr lang="en-IN" sz="2300" b="1" dirty="0" smtClean="0"/>
              <a:t>This </a:t>
            </a:r>
            <a:r>
              <a:rPr lang="en-IN" sz="2300" b="1" dirty="0"/>
              <a:t>is a vital SFR in the functioning of micro controller. </a:t>
            </a:r>
            <a:endParaRPr lang="en-IN" sz="2300" b="1" dirty="0" smtClean="0"/>
          </a:p>
          <a:p>
            <a:r>
              <a:rPr lang="en-IN" sz="2300" b="1" dirty="0" smtClean="0"/>
              <a:t>This </a:t>
            </a:r>
            <a:r>
              <a:rPr lang="en-IN" sz="2300" b="1" dirty="0"/>
              <a:t>register reflects the status of the operation that is being carried out in the processor. </a:t>
            </a:r>
          </a:p>
          <a:p>
            <a:r>
              <a:rPr lang="en-IN" sz="2300" b="1" dirty="0" smtClean="0">
                <a:solidFill>
                  <a:srgbClr val="FF0000"/>
                </a:solidFill>
              </a:rPr>
              <a:t>PSW </a:t>
            </a:r>
            <a:r>
              <a:rPr lang="en-IN" sz="2300" b="1" dirty="0">
                <a:solidFill>
                  <a:srgbClr val="FF0000"/>
                </a:solidFill>
              </a:rPr>
              <a:t>R</a:t>
            </a:r>
            <a:r>
              <a:rPr lang="en-IN" sz="2300" b="1" dirty="0" smtClean="0">
                <a:solidFill>
                  <a:srgbClr val="FF0000"/>
                </a:solidFill>
              </a:rPr>
              <a:t>egister </a:t>
            </a:r>
            <a:r>
              <a:rPr lang="en-IN" sz="2300" b="1" dirty="0">
                <a:solidFill>
                  <a:srgbClr val="FF0000"/>
                </a:solidFill>
              </a:rPr>
              <a:t>is both bit and byte addressable. </a:t>
            </a:r>
            <a:r>
              <a:rPr lang="en-IN" sz="2300" b="1" dirty="0"/>
              <a:t>The physical address of PSW starts from D0H. </a:t>
            </a:r>
            <a:r>
              <a:rPr lang="en-IN" sz="2300" b="1" dirty="0" smtClean="0"/>
              <a:t>The </a:t>
            </a:r>
            <a:r>
              <a:rPr lang="en-IN" sz="2300" b="1" dirty="0"/>
              <a:t>individual bits are then accessed using D1, D2 … D7. </a:t>
            </a:r>
          </a:p>
        </p:txBody>
      </p:sp>
      <p:grpSp>
        <p:nvGrpSpPr>
          <p:cNvPr id="4" name="Google Shape;84;p1"/>
          <p:cNvGrpSpPr/>
          <p:nvPr/>
        </p:nvGrpSpPr>
        <p:grpSpPr>
          <a:xfrm>
            <a:off x="76256" y="102418"/>
            <a:ext cx="685745" cy="6745871"/>
            <a:chOff x="14626" y="14712"/>
            <a:chExt cx="538808" cy="6386090"/>
          </a:xfrm>
        </p:grpSpPr>
        <p:pic>
          <p:nvPicPr>
            <p:cNvPr id="5" name="Google Shape;85;p1"/>
            <p:cNvPicPr preferRelativeResize="0"/>
            <p:nvPr/>
          </p:nvPicPr>
          <p:blipFill rotWithShape="1">
            <a:blip r:embed="rId2" cstate="print">
              <a:alphaModFix/>
            </a:blip>
            <a:srcRect/>
            <a:stretch/>
          </p:blipFill>
          <p:spPr>
            <a:xfrm>
              <a:off x="14626" y="14712"/>
              <a:ext cx="538808" cy="846471"/>
            </a:xfrm>
            <a:prstGeom prst="rect">
              <a:avLst/>
            </a:prstGeom>
            <a:noFill/>
            <a:ln w="9525" cap="flat" cmpd="sng">
              <a:noFill/>
              <a:prstDash val="solid"/>
              <a:miter lim="800000"/>
              <a:headEnd type="none" w="sm" len="sm"/>
              <a:tailEnd type="none" w="sm" len="sm"/>
            </a:ln>
          </p:spPr>
        </p:pic>
        <p:sp>
          <p:nvSpPr>
            <p:cNvPr id="6" name="Google Shape;86;p1"/>
            <p:cNvSpPr txBox="1"/>
            <p:nvPr/>
          </p:nvSpPr>
          <p:spPr>
            <a:xfrm rot="16198651">
              <a:off x="-2620687" y="3474451"/>
              <a:ext cx="5562512" cy="290162"/>
            </a:xfrm>
            <a:prstGeom prst="rect">
              <a:avLst/>
            </a:prstGeom>
            <a:solidFill>
              <a:srgbClr val="000080"/>
            </a:solidFill>
            <a:ln>
              <a:noFill/>
            </a:ln>
          </p:spPr>
          <p:txBody>
            <a:bodyPr spcFirstLastPara="1" wrap="square" lIns="91425" tIns="45700" rIns="91425" bIns="45700" anchor="t" anchorCtr="0">
              <a:spAutoFit/>
            </a:bodyPr>
            <a:lstStyle/>
            <a:p>
              <a:pPr algn="ctr"/>
              <a:r>
                <a:rPr lang="en-US" b="1" i="0" u="none" strike="noStrike" cap="none" dirty="0">
                  <a:solidFill>
                    <a:schemeClr val="lt1"/>
                  </a:solidFill>
                  <a:latin typeface="Century Gothic"/>
                  <a:ea typeface="Century Gothic"/>
                  <a:cs typeface="Century Gothic"/>
                  <a:sym typeface="Century Gothic"/>
                </a:rPr>
                <a:t>Vishwakarma  Institute  of  Technology</a:t>
              </a:r>
              <a:endParaRPr sz="2400" dirty="0"/>
            </a:p>
          </p:txBody>
        </p:sp>
        <p:sp>
          <p:nvSpPr>
            <p:cNvPr id="7" name="Google Shape;87;p1"/>
            <p:cNvSpPr txBox="1"/>
            <p:nvPr/>
          </p:nvSpPr>
          <p:spPr>
            <a:xfrm rot="16200000">
              <a:off x="-2348768" y="3498603"/>
              <a:ext cx="5562602" cy="241796"/>
            </a:xfrm>
            <a:prstGeom prst="rect">
              <a:avLst/>
            </a:prstGeom>
            <a:solidFill>
              <a:srgbClr val="FFFF99"/>
            </a:solidFill>
            <a:ln w="9525" cap="flat" cmpd="sng">
              <a:noFill/>
              <a:prstDash val="solid"/>
              <a:miter lim="800000"/>
              <a:headEnd type="none" w="sm" len="sm"/>
              <a:tailEnd type="none" w="sm" len="sm"/>
            </a:ln>
          </p:spPr>
          <p:txBody>
            <a:bodyPr spcFirstLastPara="1" wrap="square" lIns="91425" tIns="45700" rIns="91425" bIns="45700" anchor="t" anchorCtr="0">
              <a:spAutoFit/>
            </a:bodyPr>
            <a:lstStyle/>
            <a:p>
              <a:pPr algn="ctr"/>
              <a:r>
                <a:rPr lang="en-US" sz="1400" b="1" dirty="0">
                  <a:solidFill>
                    <a:srgbClr val="002060"/>
                  </a:solidFill>
                  <a:latin typeface="Century Gothic"/>
                  <a:ea typeface="Century Gothic"/>
                  <a:cs typeface="Century Gothic"/>
                  <a:sym typeface="Century Gothic"/>
                </a:rPr>
                <a:t>FY - Department of Engineering, Sciences and Humanities</a:t>
              </a:r>
              <a:endParaRPr sz="2400" dirty="0"/>
            </a:p>
          </p:txBody>
        </p:sp>
      </p:grpSp>
      <p:sp>
        <p:nvSpPr>
          <p:cNvPr id="8" name="Slide Number Placeholder 7"/>
          <p:cNvSpPr>
            <a:spLocks noGrp="1"/>
          </p:cNvSpPr>
          <p:nvPr>
            <p:ph type="sldNum" sz="quarter" idx="12"/>
          </p:nvPr>
        </p:nvSpPr>
        <p:spPr>
          <a:xfrm>
            <a:off x="11393585" y="6336932"/>
            <a:ext cx="532051" cy="365125"/>
          </a:xfrm>
        </p:spPr>
        <p:txBody>
          <a:bodyPr/>
          <a:lstStyle/>
          <a:p>
            <a:fld id="{2A1DA5FF-75DA-451F-B4D8-C51B547A3591}" type="slidenum">
              <a:rPr lang="en-IN" b="1" smtClean="0">
                <a:solidFill>
                  <a:schemeClr val="tx1">
                    <a:lumMod val="85000"/>
                    <a:lumOff val="15000"/>
                  </a:schemeClr>
                </a:solidFill>
              </a:rPr>
              <a:pPr/>
              <a:t>17</a:t>
            </a:fld>
            <a:endParaRPr lang="en-IN" b="1" dirty="0">
              <a:solidFill>
                <a:schemeClr val="tx1">
                  <a:lumMod val="85000"/>
                  <a:lumOff val="15000"/>
                </a:schemeClr>
              </a:solidFill>
            </a:endParaRPr>
          </a:p>
        </p:txBody>
      </p:sp>
      <p:sp>
        <p:nvSpPr>
          <p:cNvPr id="10" name="Rectangle 9"/>
          <p:cNvSpPr/>
          <p:nvPr/>
        </p:nvSpPr>
        <p:spPr>
          <a:xfrm>
            <a:off x="1583141" y="216586"/>
            <a:ext cx="9953767" cy="749313"/>
          </a:xfrm>
          <a:prstGeom prst="rect">
            <a:avLst/>
          </a:prstGeom>
          <a:solidFill>
            <a:srgbClr val="000099"/>
          </a:solidFill>
        </p:spPr>
        <p:txBody>
          <a:bodyPr wrap="square" lIns="117226" tIns="58613" rIns="117226" bIns="58613">
            <a:spAutoFit/>
          </a:bodyPr>
          <a:lstStyle/>
          <a:p>
            <a:pPr algn="ctr"/>
            <a:r>
              <a:rPr lang="en-IN" sz="4100" b="1" dirty="0" smtClean="0">
                <a:solidFill>
                  <a:schemeClr val="accent4">
                    <a:lumMod val="20000"/>
                    <a:lumOff val="80000"/>
                  </a:schemeClr>
                </a:solidFill>
                <a:latin typeface="+mj-lt"/>
              </a:rPr>
              <a:t>4) Program Status Word (PSW): D0H</a:t>
            </a:r>
            <a:endParaRPr lang="en-IN" sz="4100" dirty="0">
              <a:solidFill>
                <a:schemeClr val="accent4">
                  <a:lumMod val="20000"/>
                  <a:lumOff val="80000"/>
                </a:schemeClr>
              </a:solidFill>
              <a:latin typeface="+mj-lt"/>
            </a:endParaRPr>
          </a:p>
        </p:txBody>
      </p:sp>
      <p:graphicFrame>
        <p:nvGraphicFramePr>
          <p:cNvPr id="18" name="Table 17"/>
          <p:cNvGraphicFramePr>
            <a:graphicFrameLocks noGrp="1"/>
          </p:cNvGraphicFramePr>
          <p:nvPr/>
        </p:nvGraphicFramePr>
        <p:xfrm>
          <a:off x="2446737" y="1620155"/>
          <a:ext cx="8128000" cy="445008"/>
        </p:xfrm>
        <a:graphic>
          <a:graphicData uri="http://schemas.openxmlformats.org/drawingml/2006/table">
            <a:tbl>
              <a:tblPr firstRow="1" bandRow="1">
                <a:tableStyleId>{46F890A9-2807-4EBB-B81D-B2AA78EC7F39}</a:tableStyleId>
              </a:tblPr>
              <a:tblGrid>
                <a:gridCol w="1016000"/>
                <a:gridCol w="1016000"/>
                <a:gridCol w="1016000"/>
                <a:gridCol w="1016000"/>
                <a:gridCol w="1016000"/>
                <a:gridCol w="1016000"/>
                <a:gridCol w="1016000"/>
                <a:gridCol w="1016000"/>
              </a:tblGrid>
              <a:tr h="445008">
                <a:tc>
                  <a:txBody>
                    <a:bodyPr/>
                    <a:lstStyle/>
                    <a:p>
                      <a:pPr algn="ctr"/>
                      <a:r>
                        <a:rPr lang="en-US" sz="1900" dirty="0" smtClean="0">
                          <a:solidFill>
                            <a:srgbClr val="4F0FA5"/>
                          </a:solidFill>
                        </a:rPr>
                        <a:t>CY</a:t>
                      </a:r>
                      <a:endParaRPr lang="en-US" sz="1900" dirty="0">
                        <a:solidFill>
                          <a:srgbClr val="4F0FA5"/>
                        </a:solidFill>
                      </a:endParaRPr>
                    </a:p>
                  </a:txBody>
                  <a:tcPr marL="121920" marR="121920" marT="54864" marB="548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sz="2200" dirty="0" smtClean="0">
                          <a:solidFill>
                            <a:srgbClr val="4F0FA5"/>
                          </a:solidFill>
                        </a:rPr>
                        <a:t>AC</a:t>
                      </a:r>
                      <a:endParaRPr lang="en-US" sz="2200" dirty="0">
                        <a:solidFill>
                          <a:srgbClr val="4F0FA5"/>
                        </a:solidFill>
                      </a:endParaRPr>
                    </a:p>
                  </a:txBody>
                  <a:tcPr marL="121920" marR="121920" marT="54864" marB="548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sz="2200" dirty="0" smtClean="0">
                          <a:solidFill>
                            <a:srgbClr val="4F0FA5"/>
                          </a:solidFill>
                        </a:rPr>
                        <a:t>F0</a:t>
                      </a:r>
                      <a:endParaRPr lang="en-US" sz="2200" dirty="0">
                        <a:solidFill>
                          <a:srgbClr val="4F0FA5"/>
                        </a:solidFill>
                      </a:endParaRPr>
                    </a:p>
                  </a:txBody>
                  <a:tcPr marL="121920" marR="121920" marT="54864" marB="548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sz="2200" dirty="0" smtClean="0">
                          <a:solidFill>
                            <a:srgbClr val="4F0FA5"/>
                          </a:solidFill>
                        </a:rPr>
                        <a:t>RS1</a:t>
                      </a:r>
                      <a:endParaRPr lang="en-US" sz="2200" dirty="0">
                        <a:solidFill>
                          <a:srgbClr val="4F0FA5"/>
                        </a:solidFill>
                      </a:endParaRPr>
                    </a:p>
                  </a:txBody>
                  <a:tcPr marL="121920" marR="121920" marT="54864" marB="548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sz="2200" dirty="0" smtClean="0">
                          <a:solidFill>
                            <a:srgbClr val="4F0FA5"/>
                          </a:solidFill>
                        </a:rPr>
                        <a:t>RS0</a:t>
                      </a:r>
                      <a:endParaRPr lang="en-US" sz="2200" dirty="0">
                        <a:solidFill>
                          <a:srgbClr val="4F0FA5"/>
                        </a:solidFill>
                      </a:endParaRPr>
                    </a:p>
                  </a:txBody>
                  <a:tcPr marL="121920" marR="121920" marT="54864" marB="548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sz="2200" dirty="0" smtClean="0">
                          <a:solidFill>
                            <a:srgbClr val="4F0FA5"/>
                          </a:solidFill>
                        </a:rPr>
                        <a:t>OV</a:t>
                      </a:r>
                      <a:endParaRPr lang="en-US" sz="2200" dirty="0">
                        <a:solidFill>
                          <a:srgbClr val="4F0FA5"/>
                        </a:solidFill>
                      </a:endParaRPr>
                    </a:p>
                  </a:txBody>
                  <a:tcPr marL="121920" marR="121920" marT="54864" marB="548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sz="2200" dirty="0" smtClean="0">
                          <a:solidFill>
                            <a:srgbClr val="4F0FA5"/>
                          </a:solidFill>
                        </a:rPr>
                        <a:t>--</a:t>
                      </a:r>
                      <a:endParaRPr lang="en-US" sz="2200" dirty="0">
                        <a:solidFill>
                          <a:srgbClr val="4F0FA5"/>
                        </a:solidFill>
                      </a:endParaRPr>
                    </a:p>
                  </a:txBody>
                  <a:tcPr marL="121920" marR="121920" marT="54864" marB="548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sz="2200" dirty="0" smtClean="0">
                          <a:solidFill>
                            <a:srgbClr val="4F0FA5"/>
                          </a:solidFill>
                        </a:rPr>
                        <a:t>P</a:t>
                      </a:r>
                      <a:endParaRPr lang="en-US" sz="2200" dirty="0">
                        <a:solidFill>
                          <a:srgbClr val="4F0FA5"/>
                        </a:solidFill>
                      </a:endParaRPr>
                    </a:p>
                  </a:txBody>
                  <a:tcPr marL="121920" marR="121920" marT="54864" marB="548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r>
            </a:tbl>
          </a:graphicData>
        </a:graphic>
      </p:graphicFrame>
      <p:grpSp>
        <p:nvGrpSpPr>
          <p:cNvPr id="9" name="Group 85"/>
          <p:cNvGrpSpPr/>
          <p:nvPr/>
        </p:nvGrpSpPr>
        <p:grpSpPr>
          <a:xfrm>
            <a:off x="6723270" y="2129358"/>
            <a:ext cx="2192793" cy="1498020"/>
            <a:chOff x="5042452" y="1615445"/>
            <a:chExt cx="1644595" cy="1248350"/>
          </a:xfrm>
        </p:grpSpPr>
        <p:cxnSp>
          <p:nvCxnSpPr>
            <p:cNvPr id="48" name="Straight Connector 47"/>
            <p:cNvCxnSpPr/>
            <p:nvPr/>
          </p:nvCxnSpPr>
          <p:spPr>
            <a:xfrm flipV="1">
              <a:off x="5050405" y="2862470"/>
              <a:ext cx="1636642" cy="13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5400000" flipH="1" flipV="1">
              <a:off x="4422253" y="2235644"/>
              <a:ext cx="1248350" cy="795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1" name="Group 90"/>
          <p:cNvGrpSpPr/>
          <p:nvPr/>
        </p:nvGrpSpPr>
        <p:grpSpPr>
          <a:xfrm>
            <a:off x="2650440" y="2084832"/>
            <a:ext cx="7590841" cy="1588664"/>
            <a:chOff x="1987829" y="1578339"/>
            <a:chExt cx="5693131" cy="1323887"/>
          </a:xfrm>
        </p:grpSpPr>
        <p:grpSp>
          <p:nvGrpSpPr>
            <p:cNvPr id="12" name="Group 81"/>
            <p:cNvGrpSpPr/>
            <p:nvPr/>
          </p:nvGrpSpPr>
          <p:grpSpPr>
            <a:xfrm>
              <a:off x="1987829" y="1591057"/>
              <a:ext cx="438118" cy="531944"/>
              <a:chOff x="1987829" y="1591057"/>
              <a:chExt cx="438118" cy="531944"/>
            </a:xfrm>
          </p:grpSpPr>
          <p:cxnSp>
            <p:nvCxnSpPr>
              <p:cNvPr id="24" name="Straight Connector 23"/>
              <p:cNvCxnSpPr/>
              <p:nvPr/>
            </p:nvCxnSpPr>
            <p:spPr>
              <a:xfrm flipV="1">
                <a:off x="1987829" y="2115049"/>
                <a:ext cx="429371" cy="795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flipH="1" flipV="1">
                <a:off x="2155603" y="1852655"/>
                <a:ext cx="531941" cy="874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3" name="Group 82"/>
            <p:cNvGrpSpPr/>
            <p:nvPr/>
          </p:nvGrpSpPr>
          <p:grpSpPr>
            <a:xfrm>
              <a:off x="2838616" y="1582311"/>
              <a:ext cx="357815" cy="779227"/>
              <a:chOff x="2838616" y="1582311"/>
              <a:chExt cx="357815" cy="779227"/>
            </a:xfrm>
          </p:grpSpPr>
          <p:cxnSp>
            <p:nvCxnSpPr>
              <p:cNvPr id="30" name="Straight Connector 29"/>
              <p:cNvCxnSpPr/>
              <p:nvPr/>
            </p:nvCxnSpPr>
            <p:spPr>
              <a:xfrm flipV="1">
                <a:off x="2838616" y="2353586"/>
                <a:ext cx="357808" cy="79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5400000" flipH="1" flipV="1">
                <a:off x="2802840" y="1967948"/>
                <a:ext cx="779227" cy="795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4" name="Group 83"/>
            <p:cNvGrpSpPr/>
            <p:nvPr/>
          </p:nvGrpSpPr>
          <p:grpSpPr>
            <a:xfrm>
              <a:off x="3617843" y="1615445"/>
              <a:ext cx="375044" cy="1072096"/>
              <a:chOff x="3617843" y="1615445"/>
              <a:chExt cx="375044" cy="1072096"/>
            </a:xfrm>
          </p:grpSpPr>
          <p:cxnSp>
            <p:nvCxnSpPr>
              <p:cNvPr id="29" name="Straight Connector 28"/>
              <p:cNvCxnSpPr/>
              <p:nvPr/>
            </p:nvCxnSpPr>
            <p:spPr>
              <a:xfrm>
                <a:off x="3617843" y="2679590"/>
                <a:ext cx="365760"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5400000" flipH="1" flipV="1">
                <a:off x="3452197" y="2146851"/>
                <a:ext cx="1072096" cy="928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5" name="Group 84"/>
            <p:cNvGrpSpPr/>
            <p:nvPr/>
          </p:nvGrpSpPr>
          <p:grpSpPr>
            <a:xfrm>
              <a:off x="3546282" y="1637974"/>
              <a:ext cx="1168840" cy="1264252"/>
              <a:chOff x="3546282" y="1637974"/>
              <a:chExt cx="1168840" cy="1264252"/>
            </a:xfrm>
          </p:grpSpPr>
          <p:cxnSp>
            <p:nvCxnSpPr>
              <p:cNvPr id="44" name="Straight Connector 43"/>
              <p:cNvCxnSpPr/>
              <p:nvPr/>
            </p:nvCxnSpPr>
            <p:spPr>
              <a:xfrm flipV="1">
                <a:off x="3546282" y="2878372"/>
                <a:ext cx="1144988" cy="238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rot="5400000" flipH="1" flipV="1">
                <a:off x="4086972" y="2258173"/>
                <a:ext cx="1248350" cy="795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6" name="Group 86"/>
            <p:cNvGrpSpPr/>
            <p:nvPr/>
          </p:nvGrpSpPr>
          <p:grpSpPr>
            <a:xfrm>
              <a:off x="6178163" y="1600868"/>
              <a:ext cx="699715" cy="1031014"/>
              <a:chOff x="6178163" y="1600868"/>
              <a:chExt cx="699715" cy="1031014"/>
            </a:xfrm>
          </p:grpSpPr>
          <p:cxnSp>
            <p:nvCxnSpPr>
              <p:cNvPr id="59" name="Straight Arrow Connector 58"/>
              <p:cNvCxnSpPr/>
              <p:nvPr/>
            </p:nvCxnSpPr>
            <p:spPr>
              <a:xfrm rot="5400000" flipH="1" flipV="1">
                <a:off x="5663983" y="2115051"/>
                <a:ext cx="1031014" cy="264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6178163" y="2623930"/>
                <a:ext cx="699715" cy="79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 name="Group 87"/>
            <p:cNvGrpSpPr/>
            <p:nvPr/>
          </p:nvGrpSpPr>
          <p:grpSpPr>
            <a:xfrm>
              <a:off x="6600908" y="1578339"/>
              <a:ext cx="356484" cy="816328"/>
              <a:chOff x="6600908" y="1578339"/>
              <a:chExt cx="356484" cy="816328"/>
            </a:xfrm>
          </p:grpSpPr>
          <p:cxnSp>
            <p:nvCxnSpPr>
              <p:cNvPr id="68" name="Straight Arrow Connector 67"/>
              <p:cNvCxnSpPr/>
              <p:nvPr/>
            </p:nvCxnSpPr>
            <p:spPr>
              <a:xfrm rot="5400000" flipH="1" flipV="1">
                <a:off x="6209972" y="1975902"/>
                <a:ext cx="799101" cy="39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6600908" y="2393343"/>
                <a:ext cx="356484" cy="13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 name="Group 89"/>
            <p:cNvGrpSpPr/>
            <p:nvPr/>
          </p:nvGrpSpPr>
          <p:grpSpPr>
            <a:xfrm>
              <a:off x="7319175" y="1594243"/>
              <a:ext cx="361785" cy="522129"/>
              <a:chOff x="7319175" y="1594243"/>
              <a:chExt cx="361785" cy="522129"/>
            </a:xfrm>
          </p:grpSpPr>
          <p:cxnSp>
            <p:nvCxnSpPr>
              <p:cNvPr id="72" name="Straight Arrow Connector 71"/>
              <p:cNvCxnSpPr/>
              <p:nvPr/>
            </p:nvCxnSpPr>
            <p:spPr>
              <a:xfrm rot="16200000" flipV="1">
                <a:off x="7060763" y="1852655"/>
                <a:ext cx="520804" cy="397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7324475" y="2115047"/>
                <a:ext cx="356485" cy="13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 xmlns:p14="http://schemas.microsoft.com/office/powerpoint/2010/main" val="24697003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 xmlns:a16="http://schemas.microsoft.com/office/drawing/2014/main" id="{D3AA6967-13C3-4DB6-A6B1-426C70718085}"/>
              </a:ext>
            </a:extLst>
          </p:cNvPr>
          <p:cNvGraphicFramePr>
            <a:graphicFrameLocks noGrp="1"/>
          </p:cNvGraphicFramePr>
          <p:nvPr>
            <p:ph idx="1"/>
            <p:extLst>
              <p:ext uri="{D42A27DB-BD31-4B8C-83A1-F6EECF244321}">
                <p14:modId xmlns="" xmlns:p14="http://schemas.microsoft.com/office/powerpoint/2010/main" val="2781176648"/>
              </p:ext>
            </p:extLst>
          </p:nvPr>
        </p:nvGraphicFramePr>
        <p:xfrm>
          <a:off x="1164126" y="894322"/>
          <a:ext cx="10767801" cy="5596553"/>
        </p:xfrm>
        <a:graphic>
          <a:graphicData uri="http://schemas.openxmlformats.org/drawingml/2006/table">
            <a:tbl>
              <a:tblPr firstRow="1" firstCol="1" bandRow="1">
                <a:tableStyleId>{5C22544A-7EE6-4342-B048-85BDC9FD1C3A}</a:tableStyleId>
              </a:tblPr>
              <a:tblGrid>
                <a:gridCol w="911085">
                  <a:extLst>
                    <a:ext uri="{9D8B030D-6E8A-4147-A177-3AD203B41FA5}">
                      <a16:colId xmlns="" xmlns:a16="http://schemas.microsoft.com/office/drawing/2014/main" val="3138942976"/>
                    </a:ext>
                  </a:extLst>
                </a:gridCol>
                <a:gridCol w="956877">
                  <a:extLst>
                    <a:ext uri="{9D8B030D-6E8A-4147-A177-3AD203B41FA5}">
                      <a16:colId xmlns="" xmlns:a16="http://schemas.microsoft.com/office/drawing/2014/main" val="12926807"/>
                    </a:ext>
                  </a:extLst>
                </a:gridCol>
                <a:gridCol w="1155591">
                  <a:extLst>
                    <a:ext uri="{9D8B030D-6E8A-4147-A177-3AD203B41FA5}">
                      <a16:colId xmlns="" xmlns:a16="http://schemas.microsoft.com/office/drawing/2014/main" val="1851699402"/>
                    </a:ext>
                  </a:extLst>
                </a:gridCol>
                <a:gridCol w="1507987">
                  <a:extLst>
                    <a:ext uri="{9D8B030D-6E8A-4147-A177-3AD203B41FA5}">
                      <a16:colId xmlns="" xmlns:a16="http://schemas.microsoft.com/office/drawing/2014/main" val="376631942"/>
                    </a:ext>
                  </a:extLst>
                </a:gridCol>
                <a:gridCol w="6236261">
                  <a:extLst>
                    <a:ext uri="{9D8B030D-6E8A-4147-A177-3AD203B41FA5}">
                      <a16:colId xmlns="" xmlns:a16="http://schemas.microsoft.com/office/drawing/2014/main" val="1572686562"/>
                    </a:ext>
                  </a:extLst>
                </a:gridCol>
              </a:tblGrid>
              <a:tr h="656129">
                <a:tc>
                  <a:txBody>
                    <a:bodyPr/>
                    <a:lstStyle/>
                    <a:p>
                      <a:pPr algn="ctr">
                        <a:lnSpc>
                          <a:spcPct val="107000"/>
                        </a:lnSpc>
                        <a:spcAft>
                          <a:spcPts val="800"/>
                        </a:spcAft>
                      </a:pPr>
                      <a:r>
                        <a:rPr lang="en-IN" sz="1700" dirty="0">
                          <a:effectLst/>
                        </a:rPr>
                        <a:t>Bit No</a:t>
                      </a:r>
                      <a:endParaRPr lang="en-IN" sz="1700" dirty="0">
                        <a:effectLst/>
                        <a:latin typeface="Calibri" panose="020F0502020204030204" pitchFamily="34" charset="0"/>
                        <a:ea typeface="Calibri" panose="020F0502020204030204" pitchFamily="34" charset="0"/>
                        <a:cs typeface="Mangal" panose="02040503050203030202" pitchFamily="18" charset="0"/>
                      </a:endParaRPr>
                    </a:p>
                  </a:txBody>
                  <a:tcPr marL="69748" marR="69748" marT="52312" marB="52312"/>
                </a:tc>
                <a:tc>
                  <a:txBody>
                    <a:bodyPr/>
                    <a:lstStyle/>
                    <a:p>
                      <a:pPr algn="ctr">
                        <a:lnSpc>
                          <a:spcPct val="107000"/>
                        </a:lnSpc>
                        <a:spcAft>
                          <a:spcPts val="800"/>
                        </a:spcAft>
                      </a:pPr>
                      <a:r>
                        <a:rPr lang="en-IN" sz="1700">
                          <a:effectLst/>
                        </a:rPr>
                        <a:t>Bit Symbol</a:t>
                      </a:r>
                      <a:endParaRPr lang="en-IN" sz="1700">
                        <a:effectLst/>
                        <a:latin typeface="Calibri" panose="020F0502020204030204" pitchFamily="34" charset="0"/>
                        <a:ea typeface="Calibri" panose="020F0502020204030204" pitchFamily="34" charset="0"/>
                        <a:cs typeface="Mangal" panose="02040503050203030202" pitchFamily="18" charset="0"/>
                      </a:endParaRPr>
                    </a:p>
                  </a:txBody>
                  <a:tcPr marL="69748" marR="69748" marT="52312" marB="52312"/>
                </a:tc>
                <a:tc>
                  <a:txBody>
                    <a:bodyPr/>
                    <a:lstStyle/>
                    <a:p>
                      <a:pPr algn="ctr">
                        <a:lnSpc>
                          <a:spcPct val="107000"/>
                        </a:lnSpc>
                        <a:spcAft>
                          <a:spcPts val="800"/>
                        </a:spcAft>
                      </a:pPr>
                      <a:r>
                        <a:rPr lang="en-IN" sz="1700">
                          <a:effectLst/>
                        </a:rPr>
                        <a:t>Direct Address</a:t>
                      </a:r>
                      <a:endParaRPr lang="en-IN" sz="1700">
                        <a:effectLst/>
                        <a:latin typeface="Calibri" panose="020F0502020204030204" pitchFamily="34" charset="0"/>
                        <a:ea typeface="Calibri" panose="020F0502020204030204" pitchFamily="34" charset="0"/>
                        <a:cs typeface="Mangal" panose="02040503050203030202" pitchFamily="18" charset="0"/>
                      </a:endParaRPr>
                    </a:p>
                  </a:txBody>
                  <a:tcPr marL="69748" marR="69748" marT="52312" marB="52312"/>
                </a:tc>
                <a:tc>
                  <a:txBody>
                    <a:bodyPr/>
                    <a:lstStyle/>
                    <a:p>
                      <a:pPr algn="ctr">
                        <a:lnSpc>
                          <a:spcPct val="107000"/>
                        </a:lnSpc>
                        <a:spcAft>
                          <a:spcPts val="800"/>
                        </a:spcAft>
                      </a:pPr>
                      <a:r>
                        <a:rPr lang="en-IN" sz="1700">
                          <a:effectLst/>
                        </a:rPr>
                        <a:t>Name</a:t>
                      </a:r>
                      <a:endParaRPr lang="en-IN" sz="1700">
                        <a:effectLst/>
                        <a:latin typeface="Calibri" panose="020F0502020204030204" pitchFamily="34" charset="0"/>
                        <a:ea typeface="Calibri" panose="020F0502020204030204" pitchFamily="34" charset="0"/>
                        <a:cs typeface="Mangal" panose="02040503050203030202" pitchFamily="18" charset="0"/>
                      </a:endParaRPr>
                    </a:p>
                  </a:txBody>
                  <a:tcPr marL="69748" marR="69748" marT="52312" marB="52312"/>
                </a:tc>
                <a:tc>
                  <a:txBody>
                    <a:bodyPr/>
                    <a:lstStyle/>
                    <a:p>
                      <a:pPr algn="ctr">
                        <a:lnSpc>
                          <a:spcPct val="107000"/>
                        </a:lnSpc>
                        <a:spcAft>
                          <a:spcPts val="800"/>
                        </a:spcAft>
                      </a:pPr>
                      <a:r>
                        <a:rPr lang="en-IN" sz="1700">
                          <a:effectLst/>
                        </a:rPr>
                        <a:t>Function</a:t>
                      </a:r>
                      <a:endParaRPr lang="en-IN" sz="1700">
                        <a:effectLst/>
                        <a:latin typeface="Calibri" panose="020F0502020204030204" pitchFamily="34" charset="0"/>
                        <a:ea typeface="Calibri" panose="020F0502020204030204" pitchFamily="34" charset="0"/>
                        <a:cs typeface="Mangal" panose="02040503050203030202" pitchFamily="18" charset="0"/>
                      </a:endParaRPr>
                    </a:p>
                  </a:txBody>
                  <a:tcPr marL="69748" marR="69748" marT="52312" marB="52312"/>
                </a:tc>
                <a:extLst>
                  <a:ext uri="{0D108BD9-81ED-4DB2-BD59-A6C34878D82A}">
                    <a16:rowId xmlns="" xmlns:a16="http://schemas.microsoft.com/office/drawing/2014/main" val="749942711"/>
                  </a:ext>
                </a:extLst>
              </a:tr>
              <a:tr h="652501">
                <a:tc>
                  <a:txBody>
                    <a:bodyPr/>
                    <a:lstStyle/>
                    <a:p>
                      <a:pPr algn="ctr">
                        <a:lnSpc>
                          <a:spcPct val="107000"/>
                        </a:lnSpc>
                        <a:spcAft>
                          <a:spcPts val="0"/>
                        </a:spcAft>
                      </a:pPr>
                      <a:r>
                        <a:rPr lang="en-IN" sz="1700" dirty="0">
                          <a:effectLst/>
                        </a:rPr>
                        <a:t>0</a:t>
                      </a:r>
                      <a:endParaRPr lang="en-IN" sz="1700" dirty="0">
                        <a:effectLst/>
                        <a:latin typeface="Calibri" panose="020F0502020204030204" pitchFamily="34" charset="0"/>
                        <a:ea typeface="Calibri" panose="020F0502020204030204" pitchFamily="34" charset="0"/>
                        <a:cs typeface="Mangal" panose="02040503050203030202" pitchFamily="18" charset="0"/>
                      </a:endParaRPr>
                    </a:p>
                  </a:txBody>
                  <a:tcPr marL="69748" marR="69748" marT="52312" marB="52312"/>
                </a:tc>
                <a:tc>
                  <a:txBody>
                    <a:bodyPr/>
                    <a:lstStyle/>
                    <a:p>
                      <a:pPr algn="l">
                        <a:lnSpc>
                          <a:spcPct val="107000"/>
                        </a:lnSpc>
                        <a:spcAft>
                          <a:spcPts val="0"/>
                        </a:spcAft>
                      </a:pPr>
                      <a:r>
                        <a:rPr lang="en-IN" sz="1700" dirty="0">
                          <a:effectLst/>
                        </a:rPr>
                        <a:t>P</a:t>
                      </a:r>
                      <a:endParaRPr lang="en-IN" sz="1700" dirty="0">
                        <a:effectLst/>
                        <a:latin typeface="Calibri" panose="020F0502020204030204" pitchFamily="34" charset="0"/>
                        <a:ea typeface="Calibri" panose="020F0502020204030204" pitchFamily="34" charset="0"/>
                        <a:cs typeface="Mangal" panose="02040503050203030202" pitchFamily="18" charset="0"/>
                      </a:endParaRPr>
                    </a:p>
                  </a:txBody>
                  <a:tcPr marL="69748" marR="69748" marT="52312" marB="52312"/>
                </a:tc>
                <a:tc>
                  <a:txBody>
                    <a:bodyPr/>
                    <a:lstStyle/>
                    <a:p>
                      <a:pPr algn="l">
                        <a:lnSpc>
                          <a:spcPct val="107000"/>
                        </a:lnSpc>
                        <a:spcAft>
                          <a:spcPts val="0"/>
                        </a:spcAft>
                      </a:pPr>
                      <a:r>
                        <a:rPr lang="en-IN" sz="1700">
                          <a:effectLst/>
                        </a:rPr>
                        <a:t>D0</a:t>
                      </a:r>
                      <a:endParaRPr lang="en-IN" sz="1700">
                        <a:effectLst/>
                        <a:latin typeface="Calibri" panose="020F0502020204030204" pitchFamily="34" charset="0"/>
                        <a:ea typeface="Calibri" panose="020F0502020204030204" pitchFamily="34" charset="0"/>
                        <a:cs typeface="Mangal" panose="02040503050203030202" pitchFamily="18" charset="0"/>
                      </a:endParaRPr>
                    </a:p>
                  </a:txBody>
                  <a:tcPr marL="69748" marR="69748" marT="52312" marB="52312"/>
                </a:tc>
                <a:tc>
                  <a:txBody>
                    <a:bodyPr/>
                    <a:lstStyle/>
                    <a:p>
                      <a:pPr algn="ctr">
                        <a:lnSpc>
                          <a:spcPct val="107000"/>
                        </a:lnSpc>
                        <a:spcAft>
                          <a:spcPts val="0"/>
                        </a:spcAft>
                      </a:pPr>
                      <a:r>
                        <a:rPr lang="en-IN" sz="1700">
                          <a:effectLst/>
                        </a:rPr>
                        <a:t>Parity</a:t>
                      </a:r>
                      <a:endParaRPr lang="en-IN" sz="1700">
                        <a:effectLst/>
                        <a:latin typeface="Calibri" panose="020F0502020204030204" pitchFamily="34" charset="0"/>
                        <a:ea typeface="Calibri" panose="020F0502020204030204" pitchFamily="34" charset="0"/>
                        <a:cs typeface="Mangal" panose="02040503050203030202" pitchFamily="18" charset="0"/>
                      </a:endParaRPr>
                    </a:p>
                  </a:txBody>
                  <a:tcPr marL="69748" marR="69748" marT="52312" marB="52312"/>
                </a:tc>
                <a:tc>
                  <a:txBody>
                    <a:bodyPr/>
                    <a:lstStyle/>
                    <a:p>
                      <a:pPr algn="l">
                        <a:lnSpc>
                          <a:spcPct val="107000"/>
                        </a:lnSpc>
                        <a:spcAft>
                          <a:spcPts val="0"/>
                        </a:spcAft>
                      </a:pPr>
                      <a:r>
                        <a:rPr lang="en-IN" sz="1700" dirty="0">
                          <a:effectLst/>
                        </a:rPr>
                        <a:t>This bit will be set if ACC has odd number of 1’s after an operation. If not, bit will remain cleared.</a:t>
                      </a:r>
                      <a:endParaRPr lang="en-IN" sz="1700" dirty="0">
                        <a:effectLst/>
                        <a:latin typeface="Calibri" panose="020F0502020204030204" pitchFamily="34" charset="0"/>
                        <a:ea typeface="Calibri" panose="020F0502020204030204" pitchFamily="34" charset="0"/>
                        <a:cs typeface="Mangal" panose="02040503050203030202" pitchFamily="18" charset="0"/>
                      </a:endParaRPr>
                    </a:p>
                  </a:txBody>
                  <a:tcPr marL="69748" marR="69748" marT="52312" marB="52312"/>
                </a:tc>
                <a:extLst>
                  <a:ext uri="{0D108BD9-81ED-4DB2-BD59-A6C34878D82A}">
                    <a16:rowId xmlns="" xmlns:a16="http://schemas.microsoft.com/office/drawing/2014/main" val="2203541098"/>
                  </a:ext>
                </a:extLst>
              </a:tr>
              <a:tr h="378563">
                <a:tc>
                  <a:txBody>
                    <a:bodyPr/>
                    <a:lstStyle/>
                    <a:p>
                      <a:pPr algn="ctr">
                        <a:lnSpc>
                          <a:spcPct val="107000"/>
                        </a:lnSpc>
                        <a:spcAft>
                          <a:spcPts val="0"/>
                        </a:spcAft>
                      </a:pPr>
                      <a:r>
                        <a:rPr lang="en-IN" sz="1700">
                          <a:effectLst/>
                        </a:rPr>
                        <a:t>1</a:t>
                      </a:r>
                      <a:endParaRPr lang="en-IN" sz="1700">
                        <a:effectLst/>
                        <a:latin typeface="Calibri" panose="020F0502020204030204" pitchFamily="34" charset="0"/>
                        <a:ea typeface="Calibri" panose="020F0502020204030204" pitchFamily="34" charset="0"/>
                        <a:cs typeface="Mangal" panose="02040503050203030202" pitchFamily="18" charset="0"/>
                      </a:endParaRPr>
                    </a:p>
                  </a:txBody>
                  <a:tcPr marL="69748" marR="69748" marT="52312" marB="52312"/>
                </a:tc>
                <a:tc>
                  <a:txBody>
                    <a:bodyPr/>
                    <a:lstStyle/>
                    <a:p>
                      <a:pPr algn="l">
                        <a:lnSpc>
                          <a:spcPct val="107000"/>
                        </a:lnSpc>
                        <a:spcAft>
                          <a:spcPts val="0"/>
                        </a:spcAft>
                      </a:pPr>
                      <a:r>
                        <a:rPr lang="en-IN" sz="1700">
                          <a:effectLst/>
                        </a:rPr>
                        <a:t>–</a:t>
                      </a:r>
                      <a:endParaRPr lang="en-IN" sz="1700">
                        <a:effectLst/>
                        <a:latin typeface="Calibri" panose="020F0502020204030204" pitchFamily="34" charset="0"/>
                        <a:ea typeface="Calibri" panose="020F0502020204030204" pitchFamily="34" charset="0"/>
                        <a:cs typeface="Mangal" panose="02040503050203030202" pitchFamily="18" charset="0"/>
                      </a:endParaRPr>
                    </a:p>
                  </a:txBody>
                  <a:tcPr marL="69748" marR="69748" marT="52312" marB="52312"/>
                </a:tc>
                <a:tc>
                  <a:txBody>
                    <a:bodyPr/>
                    <a:lstStyle/>
                    <a:p>
                      <a:pPr algn="l">
                        <a:lnSpc>
                          <a:spcPct val="107000"/>
                        </a:lnSpc>
                        <a:spcAft>
                          <a:spcPts val="0"/>
                        </a:spcAft>
                      </a:pPr>
                      <a:r>
                        <a:rPr lang="en-IN" sz="1700" dirty="0">
                          <a:effectLst/>
                        </a:rPr>
                        <a:t>D1</a:t>
                      </a:r>
                      <a:endParaRPr lang="en-IN" sz="1700" dirty="0">
                        <a:effectLst/>
                        <a:latin typeface="Calibri" panose="020F0502020204030204" pitchFamily="34" charset="0"/>
                        <a:ea typeface="Calibri" panose="020F0502020204030204" pitchFamily="34" charset="0"/>
                        <a:cs typeface="Mangal" panose="02040503050203030202" pitchFamily="18" charset="0"/>
                      </a:endParaRPr>
                    </a:p>
                  </a:txBody>
                  <a:tcPr marL="69748" marR="69748" marT="52312" marB="52312"/>
                </a:tc>
                <a:tc>
                  <a:txBody>
                    <a:bodyPr/>
                    <a:lstStyle/>
                    <a:p>
                      <a:pPr algn="ctr">
                        <a:lnSpc>
                          <a:spcPct val="107000"/>
                        </a:lnSpc>
                      </a:pPr>
                      <a:endParaRPr lang="en-IN" sz="1700">
                        <a:effectLst/>
                        <a:latin typeface="Calibri" panose="020F0502020204030204" pitchFamily="34" charset="0"/>
                        <a:cs typeface="Mangal" panose="02040503050203030202" pitchFamily="18" charset="0"/>
                      </a:endParaRPr>
                    </a:p>
                  </a:txBody>
                  <a:tcPr marL="69748" marR="69748" marT="52312" marB="52312"/>
                </a:tc>
                <a:tc>
                  <a:txBody>
                    <a:bodyPr/>
                    <a:lstStyle/>
                    <a:p>
                      <a:pPr algn="l">
                        <a:lnSpc>
                          <a:spcPct val="107000"/>
                        </a:lnSpc>
                        <a:spcAft>
                          <a:spcPts val="0"/>
                        </a:spcAft>
                      </a:pPr>
                      <a:r>
                        <a:rPr lang="en-IN" sz="1700">
                          <a:effectLst/>
                        </a:rPr>
                        <a:t>User definable bit</a:t>
                      </a:r>
                      <a:endParaRPr lang="en-IN" sz="1700">
                        <a:effectLst/>
                        <a:latin typeface="Calibri" panose="020F0502020204030204" pitchFamily="34" charset="0"/>
                        <a:ea typeface="Calibri" panose="020F0502020204030204" pitchFamily="34" charset="0"/>
                        <a:cs typeface="Mangal" panose="02040503050203030202" pitchFamily="18" charset="0"/>
                      </a:endParaRPr>
                    </a:p>
                  </a:txBody>
                  <a:tcPr marL="69748" marR="69748" marT="52312" marB="52312"/>
                </a:tc>
                <a:extLst>
                  <a:ext uri="{0D108BD9-81ED-4DB2-BD59-A6C34878D82A}">
                    <a16:rowId xmlns="" xmlns:a16="http://schemas.microsoft.com/office/drawing/2014/main" val="1728577580"/>
                  </a:ext>
                </a:extLst>
              </a:tr>
              <a:tr h="749214">
                <a:tc>
                  <a:txBody>
                    <a:bodyPr/>
                    <a:lstStyle/>
                    <a:p>
                      <a:pPr algn="ctr">
                        <a:lnSpc>
                          <a:spcPct val="107000"/>
                        </a:lnSpc>
                        <a:spcAft>
                          <a:spcPts val="0"/>
                        </a:spcAft>
                      </a:pPr>
                      <a:r>
                        <a:rPr lang="en-IN" sz="1700" dirty="0">
                          <a:effectLst/>
                        </a:rPr>
                        <a:t>2</a:t>
                      </a:r>
                      <a:endParaRPr lang="en-IN" sz="1700" dirty="0">
                        <a:effectLst/>
                        <a:latin typeface="Calibri" panose="020F0502020204030204" pitchFamily="34" charset="0"/>
                        <a:ea typeface="Calibri" panose="020F0502020204030204" pitchFamily="34" charset="0"/>
                        <a:cs typeface="Mangal" panose="02040503050203030202" pitchFamily="18" charset="0"/>
                      </a:endParaRPr>
                    </a:p>
                  </a:txBody>
                  <a:tcPr marL="69748" marR="69748" marT="52312" marB="52312"/>
                </a:tc>
                <a:tc>
                  <a:txBody>
                    <a:bodyPr/>
                    <a:lstStyle/>
                    <a:p>
                      <a:pPr algn="l">
                        <a:lnSpc>
                          <a:spcPct val="107000"/>
                        </a:lnSpc>
                        <a:spcAft>
                          <a:spcPts val="0"/>
                        </a:spcAft>
                      </a:pPr>
                      <a:r>
                        <a:rPr lang="en-IN" sz="1700">
                          <a:effectLst/>
                        </a:rPr>
                        <a:t>OV</a:t>
                      </a:r>
                      <a:endParaRPr lang="en-IN" sz="1700">
                        <a:effectLst/>
                        <a:latin typeface="Calibri" panose="020F0502020204030204" pitchFamily="34" charset="0"/>
                        <a:ea typeface="Calibri" panose="020F0502020204030204" pitchFamily="34" charset="0"/>
                        <a:cs typeface="Mangal" panose="02040503050203030202" pitchFamily="18" charset="0"/>
                      </a:endParaRPr>
                    </a:p>
                  </a:txBody>
                  <a:tcPr marL="69748" marR="69748" marT="52312" marB="52312"/>
                </a:tc>
                <a:tc>
                  <a:txBody>
                    <a:bodyPr/>
                    <a:lstStyle/>
                    <a:p>
                      <a:pPr algn="l">
                        <a:lnSpc>
                          <a:spcPct val="107000"/>
                        </a:lnSpc>
                        <a:spcAft>
                          <a:spcPts val="0"/>
                        </a:spcAft>
                      </a:pPr>
                      <a:r>
                        <a:rPr lang="en-IN" sz="1700" dirty="0">
                          <a:effectLst/>
                        </a:rPr>
                        <a:t>D2</a:t>
                      </a:r>
                      <a:endParaRPr lang="en-IN" sz="1700" dirty="0">
                        <a:effectLst/>
                        <a:latin typeface="Calibri" panose="020F0502020204030204" pitchFamily="34" charset="0"/>
                        <a:ea typeface="Calibri" panose="020F0502020204030204" pitchFamily="34" charset="0"/>
                        <a:cs typeface="Mangal" panose="02040503050203030202" pitchFamily="18" charset="0"/>
                      </a:endParaRPr>
                    </a:p>
                  </a:txBody>
                  <a:tcPr marL="69748" marR="69748" marT="52312" marB="52312"/>
                </a:tc>
                <a:tc>
                  <a:txBody>
                    <a:bodyPr/>
                    <a:lstStyle/>
                    <a:p>
                      <a:pPr algn="ctr">
                        <a:lnSpc>
                          <a:spcPct val="107000"/>
                        </a:lnSpc>
                        <a:spcAft>
                          <a:spcPts val="0"/>
                        </a:spcAft>
                      </a:pPr>
                      <a:r>
                        <a:rPr lang="en-IN" sz="1700" dirty="0">
                          <a:effectLst/>
                        </a:rPr>
                        <a:t>Overflow</a:t>
                      </a:r>
                      <a:endParaRPr lang="en-IN" sz="1700" dirty="0">
                        <a:effectLst/>
                        <a:latin typeface="Calibri" panose="020F0502020204030204" pitchFamily="34" charset="0"/>
                        <a:ea typeface="Calibri" panose="020F0502020204030204" pitchFamily="34" charset="0"/>
                        <a:cs typeface="Mangal" panose="02040503050203030202" pitchFamily="18" charset="0"/>
                      </a:endParaRPr>
                    </a:p>
                  </a:txBody>
                  <a:tcPr marL="69748" marR="69748" marT="52312" marB="52312"/>
                </a:tc>
                <a:tc>
                  <a:txBody>
                    <a:bodyPr/>
                    <a:lstStyle/>
                    <a:p>
                      <a:pPr algn="l">
                        <a:lnSpc>
                          <a:spcPct val="107000"/>
                        </a:lnSpc>
                        <a:spcAft>
                          <a:spcPts val="0"/>
                        </a:spcAft>
                      </a:pPr>
                      <a:r>
                        <a:rPr lang="en-IN" sz="1700" dirty="0">
                          <a:effectLst/>
                        </a:rPr>
                        <a:t>OV flag is set if there is a carry from bit </a:t>
                      </a:r>
                      <a:r>
                        <a:rPr lang="en-IN" sz="1700" dirty="0" smtClean="0">
                          <a:effectLst/>
                        </a:rPr>
                        <a:t>6 for signed number operation, </a:t>
                      </a:r>
                      <a:r>
                        <a:rPr lang="en-IN" sz="1700" dirty="0">
                          <a:effectLst/>
                        </a:rPr>
                        <a:t>but not from bit 7 of an Arithmetic operation</a:t>
                      </a:r>
                      <a:r>
                        <a:rPr lang="en-IN" sz="1700" dirty="0" smtClean="0">
                          <a:effectLst/>
                        </a:rPr>
                        <a:t>.</a:t>
                      </a:r>
                      <a:endParaRPr lang="en-IN" sz="1700" dirty="0">
                        <a:effectLst/>
                        <a:latin typeface="Calibri" panose="020F0502020204030204" pitchFamily="34" charset="0"/>
                        <a:ea typeface="Calibri" panose="020F0502020204030204" pitchFamily="34" charset="0"/>
                        <a:cs typeface="Mangal" panose="02040503050203030202" pitchFamily="18" charset="0"/>
                      </a:endParaRPr>
                    </a:p>
                  </a:txBody>
                  <a:tcPr marL="69748" marR="69748" marT="52312" marB="52312"/>
                </a:tc>
                <a:extLst>
                  <a:ext uri="{0D108BD9-81ED-4DB2-BD59-A6C34878D82A}">
                    <a16:rowId xmlns="" xmlns:a16="http://schemas.microsoft.com/office/drawing/2014/main" val="1458195785"/>
                  </a:ext>
                </a:extLst>
              </a:tr>
              <a:tr h="820778">
                <a:tc>
                  <a:txBody>
                    <a:bodyPr/>
                    <a:lstStyle/>
                    <a:p>
                      <a:pPr algn="ctr">
                        <a:lnSpc>
                          <a:spcPct val="107000"/>
                        </a:lnSpc>
                        <a:spcAft>
                          <a:spcPts val="0"/>
                        </a:spcAft>
                      </a:pPr>
                      <a:r>
                        <a:rPr lang="en-IN" sz="1700">
                          <a:effectLst/>
                        </a:rPr>
                        <a:t>3</a:t>
                      </a:r>
                      <a:endParaRPr lang="en-IN" sz="1700">
                        <a:effectLst/>
                        <a:latin typeface="Calibri" panose="020F0502020204030204" pitchFamily="34" charset="0"/>
                        <a:ea typeface="Calibri" panose="020F0502020204030204" pitchFamily="34" charset="0"/>
                        <a:cs typeface="Mangal" panose="02040503050203030202" pitchFamily="18" charset="0"/>
                      </a:endParaRPr>
                    </a:p>
                  </a:txBody>
                  <a:tcPr marL="69748" marR="69748" marT="52312" marB="52312"/>
                </a:tc>
                <a:tc>
                  <a:txBody>
                    <a:bodyPr/>
                    <a:lstStyle/>
                    <a:p>
                      <a:pPr algn="l">
                        <a:lnSpc>
                          <a:spcPct val="107000"/>
                        </a:lnSpc>
                        <a:spcAft>
                          <a:spcPts val="0"/>
                        </a:spcAft>
                      </a:pPr>
                      <a:r>
                        <a:rPr lang="en-IN" sz="1700" dirty="0">
                          <a:effectLst/>
                        </a:rPr>
                        <a:t>RS0</a:t>
                      </a:r>
                      <a:endParaRPr lang="en-IN" sz="1700" dirty="0">
                        <a:effectLst/>
                        <a:latin typeface="Calibri" panose="020F0502020204030204" pitchFamily="34" charset="0"/>
                        <a:ea typeface="Calibri" panose="020F0502020204030204" pitchFamily="34" charset="0"/>
                        <a:cs typeface="Mangal" panose="02040503050203030202" pitchFamily="18" charset="0"/>
                      </a:endParaRPr>
                    </a:p>
                  </a:txBody>
                  <a:tcPr marL="69748" marR="69748" marT="52312" marB="52312"/>
                </a:tc>
                <a:tc>
                  <a:txBody>
                    <a:bodyPr/>
                    <a:lstStyle/>
                    <a:p>
                      <a:pPr algn="l">
                        <a:lnSpc>
                          <a:spcPct val="107000"/>
                        </a:lnSpc>
                        <a:spcAft>
                          <a:spcPts val="0"/>
                        </a:spcAft>
                      </a:pPr>
                      <a:r>
                        <a:rPr lang="en-IN" sz="1700" dirty="0">
                          <a:effectLst/>
                        </a:rPr>
                        <a:t>D3</a:t>
                      </a:r>
                      <a:endParaRPr lang="en-IN" sz="1700" dirty="0">
                        <a:effectLst/>
                        <a:latin typeface="Calibri" panose="020F0502020204030204" pitchFamily="34" charset="0"/>
                        <a:ea typeface="Calibri" panose="020F0502020204030204" pitchFamily="34" charset="0"/>
                        <a:cs typeface="Mangal" panose="02040503050203030202" pitchFamily="18" charset="0"/>
                      </a:endParaRPr>
                    </a:p>
                  </a:txBody>
                  <a:tcPr marL="69748" marR="69748" marT="52312" marB="52312"/>
                </a:tc>
                <a:tc>
                  <a:txBody>
                    <a:bodyPr/>
                    <a:lstStyle/>
                    <a:p>
                      <a:pPr algn="ctr">
                        <a:lnSpc>
                          <a:spcPct val="107000"/>
                        </a:lnSpc>
                        <a:spcAft>
                          <a:spcPts val="0"/>
                        </a:spcAft>
                      </a:pPr>
                      <a:r>
                        <a:rPr lang="en-IN" sz="1700" dirty="0">
                          <a:effectLst/>
                        </a:rPr>
                        <a:t>Register Bank </a:t>
                      </a:r>
                      <a:r>
                        <a:rPr lang="en-IN" sz="1700" dirty="0" smtClean="0">
                          <a:effectLst/>
                        </a:rPr>
                        <a:t>select</a:t>
                      </a:r>
                      <a:endParaRPr lang="en-IN" sz="1700" dirty="0">
                        <a:effectLst/>
                        <a:latin typeface="Calibri" panose="020F0502020204030204" pitchFamily="34" charset="0"/>
                        <a:ea typeface="Calibri" panose="020F0502020204030204" pitchFamily="34" charset="0"/>
                        <a:cs typeface="Mangal" panose="02040503050203030202" pitchFamily="18" charset="0"/>
                      </a:endParaRPr>
                    </a:p>
                  </a:txBody>
                  <a:tcPr marL="69748" marR="69748" marT="52312" marB="52312"/>
                </a:tc>
                <a:tc>
                  <a:txBody>
                    <a:bodyPr/>
                    <a:lstStyle/>
                    <a:p>
                      <a:pPr algn="l">
                        <a:lnSpc>
                          <a:spcPct val="107000"/>
                        </a:lnSpc>
                        <a:spcAft>
                          <a:spcPts val="0"/>
                        </a:spcAft>
                      </a:pPr>
                      <a:r>
                        <a:rPr lang="en-IN" sz="1700" dirty="0">
                          <a:effectLst/>
                        </a:rPr>
                        <a:t>LSB of the register bank select bit. </a:t>
                      </a:r>
                      <a:endParaRPr lang="en-IN" sz="1700" dirty="0" smtClean="0">
                        <a:effectLst/>
                      </a:endParaRPr>
                    </a:p>
                    <a:p>
                      <a:pPr algn="l">
                        <a:lnSpc>
                          <a:spcPct val="107000"/>
                        </a:lnSpc>
                        <a:spcAft>
                          <a:spcPts val="0"/>
                        </a:spcAft>
                      </a:pPr>
                      <a:r>
                        <a:rPr lang="en-IN" sz="1700" dirty="0" smtClean="0">
                          <a:effectLst/>
                          <a:latin typeface="Calibri" panose="020F0502020204030204" pitchFamily="34" charset="0"/>
                          <a:ea typeface="Calibri" panose="020F0502020204030204" pitchFamily="34" charset="0"/>
                          <a:cs typeface="Mangal" panose="02040503050203030202" pitchFamily="18" charset="0"/>
                        </a:rPr>
                        <a:t>Bit 0</a:t>
                      </a:r>
                      <a:endParaRPr lang="en-IN" sz="1700" dirty="0">
                        <a:effectLst/>
                        <a:latin typeface="Calibri" panose="020F0502020204030204" pitchFamily="34" charset="0"/>
                        <a:ea typeface="Calibri" panose="020F0502020204030204" pitchFamily="34" charset="0"/>
                        <a:cs typeface="Mangal" panose="02040503050203030202" pitchFamily="18" charset="0"/>
                      </a:endParaRPr>
                    </a:p>
                  </a:txBody>
                  <a:tcPr marL="69748" marR="69748" marT="52312" marB="52312"/>
                </a:tc>
                <a:extLst>
                  <a:ext uri="{0D108BD9-81ED-4DB2-BD59-A6C34878D82A}">
                    <a16:rowId xmlns="" xmlns:a16="http://schemas.microsoft.com/office/drawing/2014/main" val="1008367803"/>
                  </a:ext>
                </a:extLst>
              </a:tr>
              <a:tr h="652501">
                <a:tc>
                  <a:txBody>
                    <a:bodyPr/>
                    <a:lstStyle/>
                    <a:p>
                      <a:pPr algn="ctr">
                        <a:lnSpc>
                          <a:spcPct val="107000"/>
                        </a:lnSpc>
                        <a:spcAft>
                          <a:spcPts val="0"/>
                        </a:spcAft>
                      </a:pPr>
                      <a:r>
                        <a:rPr lang="en-IN" sz="1700">
                          <a:effectLst/>
                        </a:rPr>
                        <a:t>4</a:t>
                      </a:r>
                      <a:endParaRPr lang="en-IN" sz="1700">
                        <a:effectLst/>
                        <a:latin typeface="Calibri" panose="020F0502020204030204" pitchFamily="34" charset="0"/>
                        <a:ea typeface="Calibri" panose="020F0502020204030204" pitchFamily="34" charset="0"/>
                        <a:cs typeface="Mangal" panose="02040503050203030202" pitchFamily="18" charset="0"/>
                      </a:endParaRPr>
                    </a:p>
                  </a:txBody>
                  <a:tcPr marL="69748" marR="69748" marT="52312" marB="52312"/>
                </a:tc>
                <a:tc>
                  <a:txBody>
                    <a:bodyPr/>
                    <a:lstStyle/>
                    <a:p>
                      <a:pPr algn="l">
                        <a:lnSpc>
                          <a:spcPct val="107000"/>
                        </a:lnSpc>
                        <a:spcAft>
                          <a:spcPts val="0"/>
                        </a:spcAft>
                      </a:pPr>
                      <a:r>
                        <a:rPr lang="en-IN" sz="1700">
                          <a:effectLst/>
                        </a:rPr>
                        <a:t>RS1</a:t>
                      </a:r>
                      <a:endParaRPr lang="en-IN" sz="1700">
                        <a:effectLst/>
                        <a:latin typeface="Calibri" panose="020F0502020204030204" pitchFamily="34" charset="0"/>
                        <a:ea typeface="Calibri" panose="020F0502020204030204" pitchFamily="34" charset="0"/>
                        <a:cs typeface="Mangal" panose="02040503050203030202" pitchFamily="18" charset="0"/>
                      </a:endParaRPr>
                    </a:p>
                  </a:txBody>
                  <a:tcPr marL="69748" marR="69748" marT="52312" marB="52312"/>
                </a:tc>
                <a:tc>
                  <a:txBody>
                    <a:bodyPr/>
                    <a:lstStyle/>
                    <a:p>
                      <a:pPr algn="l">
                        <a:lnSpc>
                          <a:spcPct val="107000"/>
                        </a:lnSpc>
                        <a:spcAft>
                          <a:spcPts val="0"/>
                        </a:spcAft>
                      </a:pPr>
                      <a:r>
                        <a:rPr lang="en-IN" sz="1700">
                          <a:effectLst/>
                        </a:rPr>
                        <a:t>D4</a:t>
                      </a:r>
                      <a:endParaRPr lang="en-IN" sz="1700">
                        <a:effectLst/>
                        <a:latin typeface="Calibri" panose="020F0502020204030204" pitchFamily="34" charset="0"/>
                        <a:ea typeface="Calibri" panose="020F0502020204030204" pitchFamily="34" charset="0"/>
                        <a:cs typeface="Mangal" panose="02040503050203030202" pitchFamily="18" charset="0"/>
                      </a:endParaRPr>
                    </a:p>
                  </a:txBody>
                  <a:tcPr marL="69748" marR="69748" marT="52312" marB="52312"/>
                </a:tc>
                <a:tc>
                  <a:txBody>
                    <a:bodyPr/>
                    <a:lstStyle/>
                    <a:p>
                      <a:pPr algn="ctr">
                        <a:lnSpc>
                          <a:spcPct val="107000"/>
                        </a:lnSpc>
                        <a:spcAft>
                          <a:spcPts val="0"/>
                        </a:spcAft>
                      </a:pPr>
                      <a:r>
                        <a:rPr lang="en-IN" sz="1700" dirty="0">
                          <a:effectLst/>
                        </a:rPr>
                        <a:t>Register Bank </a:t>
                      </a:r>
                      <a:r>
                        <a:rPr lang="en-IN" sz="1700" dirty="0" smtClean="0">
                          <a:effectLst/>
                        </a:rPr>
                        <a:t>select</a:t>
                      </a:r>
                      <a:endParaRPr lang="en-IN" sz="1700" dirty="0">
                        <a:effectLst/>
                        <a:latin typeface="Calibri" panose="020F0502020204030204" pitchFamily="34" charset="0"/>
                        <a:ea typeface="Calibri" panose="020F0502020204030204" pitchFamily="34" charset="0"/>
                        <a:cs typeface="Mangal" panose="02040503050203030202" pitchFamily="18" charset="0"/>
                      </a:endParaRPr>
                    </a:p>
                  </a:txBody>
                  <a:tcPr marL="69748" marR="69748" marT="52312" marB="52312"/>
                </a:tc>
                <a:tc>
                  <a:txBody>
                    <a:bodyPr/>
                    <a:lstStyle/>
                    <a:p>
                      <a:pPr algn="l">
                        <a:lnSpc>
                          <a:spcPct val="107000"/>
                        </a:lnSpc>
                        <a:spcAft>
                          <a:spcPts val="0"/>
                        </a:spcAft>
                      </a:pPr>
                      <a:r>
                        <a:rPr lang="en-IN" sz="1700" dirty="0">
                          <a:effectLst/>
                        </a:rPr>
                        <a:t>MSB of </a:t>
                      </a:r>
                      <a:r>
                        <a:rPr lang="en-IN" sz="1700" dirty="0" smtClean="0">
                          <a:effectLst/>
                        </a:rPr>
                        <a:t>the </a:t>
                      </a:r>
                      <a:r>
                        <a:rPr lang="en-IN" sz="1700" dirty="0">
                          <a:effectLst/>
                        </a:rPr>
                        <a:t>register bank select bits</a:t>
                      </a:r>
                      <a:r>
                        <a:rPr lang="en-IN" sz="1700" dirty="0" smtClean="0">
                          <a:effectLst/>
                        </a:rPr>
                        <a:t>.</a:t>
                      </a:r>
                    </a:p>
                    <a:p>
                      <a:pPr algn="l">
                        <a:lnSpc>
                          <a:spcPct val="107000"/>
                        </a:lnSpc>
                        <a:spcAft>
                          <a:spcPts val="0"/>
                        </a:spcAft>
                      </a:pPr>
                      <a:r>
                        <a:rPr lang="en-IN" sz="1700" dirty="0" smtClean="0">
                          <a:effectLst/>
                          <a:latin typeface="Calibri" panose="020F0502020204030204" pitchFamily="34" charset="0"/>
                          <a:ea typeface="Calibri" panose="020F0502020204030204" pitchFamily="34" charset="0"/>
                          <a:cs typeface="Mangal" panose="02040503050203030202" pitchFamily="18" charset="0"/>
                        </a:rPr>
                        <a:t>Bit 1</a:t>
                      </a:r>
                      <a:endParaRPr lang="en-IN" sz="1700" dirty="0">
                        <a:effectLst/>
                        <a:latin typeface="Calibri" panose="020F0502020204030204" pitchFamily="34" charset="0"/>
                        <a:ea typeface="Calibri" panose="020F0502020204030204" pitchFamily="34" charset="0"/>
                        <a:cs typeface="Mangal" panose="02040503050203030202" pitchFamily="18" charset="0"/>
                      </a:endParaRPr>
                    </a:p>
                  </a:txBody>
                  <a:tcPr marL="69748" marR="69748" marT="52312" marB="52312"/>
                </a:tc>
                <a:extLst>
                  <a:ext uri="{0D108BD9-81ED-4DB2-BD59-A6C34878D82A}">
                    <a16:rowId xmlns="" xmlns:a16="http://schemas.microsoft.com/office/drawing/2014/main" val="3966946246"/>
                  </a:ext>
                </a:extLst>
              </a:tr>
              <a:tr h="378563">
                <a:tc>
                  <a:txBody>
                    <a:bodyPr/>
                    <a:lstStyle/>
                    <a:p>
                      <a:pPr algn="ctr">
                        <a:lnSpc>
                          <a:spcPct val="107000"/>
                        </a:lnSpc>
                        <a:spcAft>
                          <a:spcPts val="0"/>
                        </a:spcAft>
                      </a:pPr>
                      <a:r>
                        <a:rPr lang="en-IN" sz="1700">
                          <a:effectLst/>
                        </a:rPr>
                        <a:t>5</a:t>
                      </a:r>
                      <a:endParaRPr lang="en-IN" sz="1700">
                        <a:effectLst/>
                        <a:latin typeface="Calibri" panose="020F0502020204030204" pitchFamily="34" charset="0"/>
                        <a:ea typeface="Calibri" panose="020F0502020204030204" pitchFamily="34" charset="0"/>
                        <a:cs typeface="Mangal" panose="02040503050203030202" pitchFamily="18" charset="0"/>
                      </a:endParaRPr>
                    </a:p>
                  </a:txBody>
                  <a:tcPr marL="69748" marR="69748" marT="52312" marB="52312"/>
                </a:tc>
                <a:tc>
                  <a:txBody>
                    <a:bodyPr/>
                    <a:lstStyle/>
                    <a:p>
                      <a:pPr algn="l">
                        <a:lnSpc>
                          <a:spcPct val="107000"/>
                        </a:lnSpc>
                        <a:spcAft>
                          <a:spcPts val="0"/>
                        </a:spcAft>
                      </a:pPr>
                      <a:r>
                        <a:rPr lang="en-IN" sz="1700">
                          <a:effectLst/>
                        </a:rPr>
                        <a:t>F0</a:t>
                      </a:r>
                      <a:endParaRPr lang="en-IN" sz="1700">
                        <a:effectLst/>
                        <a:latin typeface="Calibri" panose="020F0502020204030204" pitchFamily="34" charset="0"/>
                        <a:ea typeface="Calibri" panose="020F0502020204030204" pitchFamily="34" charset="0"/>
                        <a:cs typeface="Mangal" panose="02040503050203030202" pitchFamily="18" charset="0"/>
                      </a:endParaRPr>
                    </a:p>
                  </a:txBody>
                  <a:tcPr marL="69748" marR="69748" marT="52312" marB="52312"/>
                </a:tc>
                <a:tc>
                  <a:txBody>
                    <a:bodyPr/>
                    <a:lstStyle/>
                    <a:p>
                      <a:pPr algn="l">
                        <a:lnSpc>
                          <a:spcPct val="107000"/>
                        </a:lnSpc>
                        <a:spcAft>
                          <a:spcPts val="0"/>
                        </a:spcAft>
                      </a:pPr>
                      <a:r>
                        <a:rPr lang="en-IN" sz="1700">
                          <a:effectLst/>
                        </a:rPr>
                        <a:t>D5</a:t>
                      </a:r>
                      <a:endParaRPr lang="en-IN" sz="1700">
                        <a:effectLst/>
                        <a:latin typeface="Calibri" panose="020F0502020204030204" pitchFamily="34" charset="0"/>
                        <a:ea typeface="Calibri" panose="020F0502020204030204" pitchFamily="34" charset="0"/>
                        <a:cs typeface="Mangal" panose="02040503050203030202" pitchFamily="18" charset="0"/>
                      </a:endParaRPr>
                    </a:p>
                  </a:txBody>
                  <a:tcPr marL="69748" marR="69748" marT="52312" marB="52312"/>
                </a:tc>
                <a:tc>
                  <a:txBody>
                    <a:bodyPr/>
                    <a:lstStyle/>
                    <a:p>
                      <a:pPr algn="ctr">
                        <a:lnSpc>
                          <a:spcPct val="107000"/>
                        </a:lnSpc>
                        <a:spcAft>
                          <a:spcPts val="0"/>
                        </a:spcAft>
                      </a:pPr>
                      <a:r>
                        <a:rPr lang="en-IN" sz="1700">
                          <a:effectLst/>
                        </a:rPr>
                        <a:t>Flag 0</a:t>
                      </a:r>
                      <a:endParaRPr lang="en-IN" sz="1700">
                        <a:effectLst/>
                        <a:latin typeface="Calibri" panose="020F0502020204030204" pitchFamily="34" charset="0"/>
                        <a:ea typeface="Calibri" panose="020F0502020204030204" pitchFamily="34" charset="0"/>
                        <a:cs typeface="Mangal" panose="02040503050203030202" pitchFamily="18" charset="0"/>
                      </a:endParaRPr>
                    </a:p>
                  </a:txBody>
                  <a:tcPr marL="69748" marR="69748" marT="52312" marB="52312"/>
                </a:tc>
                <a:tc>
                  <a:txBody>
                    <a:bodyPr/>
                    <a:lstStyle/>
                    <a:p>
                      <a:pPr algn="l">
                        <a:lnSpc>
                          <a:spcPct val="107000"/>
                        </a:lnSpc>
                        <a:spcAft>
                          <a:spcPts val="0"/>
                        </a:spcAft>
                      </a:pPr>
                      <a:r>
                        <a:rPr lang="en-IN" sz="1700" dirty="0">
                          <a:effectLst/>
                        </a:rPr>
                        <a:t>User defined flag</a:t>
                      </a:r>
                      <a:endParaRPr lang="en-IN" sz="1700" dirty="0">
                        <a:effectLst/>
                        <a:latin typeface="Calibri" panose="020F0502020204030204" pitchFamily="34" charset="0"/>
                        <a:ea typeface="Calibri" panose="020F0502020204030204" pitchFamily="34" charset="0"/>
                        <a:cs typeface="Mangal" panose="02040503050203030202" pitchFamily="18" charset="0"/>
                      </a:endParaRPr>
                    </a:p>
                  </a:txBody>
                  <a:tcPr marL="69748" marR="69748" marT="52312" marB="52312"/>
                </a:tc>
                <a:extLst>
                  <a:ext uri="{0D108BD9-81ED-4DB2-BD59-A6C34878D82A}">
                    <a16:rowId xmlns="" xmlns:a16="http://schemas.microsoft.com/office/drawing/2014/main" val="1565830709"/>
                  </a:ext>
                </a:extLst>
              </a:tr>
              <a:tr h="652501">
                <a:tc>
                  <a:txBody>
                    <a:bodyPr/>
                    <a:lstStyle/>
                    <a:p>
                      <a:pPr algn="ctr">
                        <a:lnSpc>
                          <a:spcPct val="107000"/>
                        </a:lnSpc>
                        <a:spcAft>
                          <a:spcPts val="0"/>
                        </a:spcAft>
                      </a:pPr>
                      <a:r>
                        <a:rPr lang="en-IN" sz="1700">
                          <a:effectLst/>
                        </a:rPr>
                        <a:t>6</a:t>
                      </a:r>
                      <a:endParaRPr lang="en-IN" sz="1700">
                        <a:effectLst/>
                        <a:latin typeface="Calibri" panose="020F0502020204030204" pitchFamily="34" charset="0"/>
                        <a:ea typeface="Calibri" panose="020F0502020204030204" pitchFamily="34" charset="0"/>
                        <a:cs typeface="Mangal" panose="02040503050203030202" pitchFamily="18" charset="0"/>
                      </a:endParaRPr>
                    </a:p>
                  </a:txBody>
                  <a:tcPr marL="69748" marR="69748" marT="52312" marB="52312"/>
                </a:tc>
                <a:tc>
                  <a:txBody>
                    <a:bodyPr/>
                    <a:lstStyle/>
                    <a:p>
                      <a:pPr algn="l">
                        <a:lnSpc>
                          <a:spcPct val="107000"/>
                        </a:lnSpc>
                        <a:spcAft>
                          <a:spcPts val="0"/>
                        </a:spcAft>
                      </a:pPr>
                      <a:r>
                        <a:rPr lang="en-IN" sz="1700">
                          <a:effectLst/>
                        </a:rPr>
                        <a:t>AC</a:t>
                      </a:r>
                      <a:endParaRPr lang="en-IN" sz="1700">
                        <a:effectLst/>
                        <a:latin typeface="Calibri" panose="020F0502020204030204" pitchFamily="34" charset="0"/>
                        <a:ea typeface="Calibri" panose="020F0502020204030204" pitchFamily="34" charset="0"/>
                        <a:cs typeface="Mangal" panose="02040503050203030202" pitchFamily="18" charset="0"/>
                      </a:endParaRPr>
                    </a:p>
                  </a:txBody>
                  <a:tcPr marL="69748" marR="69748" marT="52312" marB="52312"/>
                </a:tc>
                <a:tc>
                  <a:txBody>
                    <a:bodyPr/>
                    <a:lstStyle/>
                    <a:p>
                      <a:pPr algn="l">
                        <a:lnSpc>
                          <a:spcPct val="107000"/>
                        </a:lnSpc>
                        <a:spcAft>
                          <a:spcPts val="0"/>
                        </a:spcAft>
                      </a:pPr>
                      <a:r>
                        <a:rPr lang="en-IN" sz="1700">
                          <a:effectLst/>
                        </a:rPr>
                        <a:t>D6</a:t>
                      </a:r>
                      <a:endParaRPr lang="en-IN" sz="1700">
                        <a:effectLst/>
                        <a:latin typeface="Calibri" panose="020F0502020204030204" pitchFamily="34" charset="0"/>
                        <a:ea typeface="Calibri" panose="020F0502020204030204" pitchFamily="34" charset="0"/>
                        <a:cs typeface="Mangal" panose="02040503050203030202" pitchFamily="18" charset="0"/>
                      </a:endParaRPr>
                    </a:p>
                  </a:txBody>
                  <a:tcPr marL="69748" marR="69748" marT="52312" marB="52312"/>
                </a:tc>
                <a:tc>
                  <a:txBody>
                    <a:bodyPr/>
                    <a:lstStyle/>
                    <a:p>
                      <a:pPr algn="ctr">
                        <a:lnSpc>
                          <a:spcPct val="107000"/>
                        </a:lnSpc>
                        <a:spcAft>
                          <a:spcPts val="0"/>
                        </a:spcAft>
                      </a:pPr>
                      <a:r>
                        <a:rPr lang="en-IN" sz="1700" dirty="0">
                          <a:effectLst/>
                        </a:rPr>
                        <a:t>Auxiliary carry</a:t>
                      </a:r>
                      <a:endParaRPr lang="en-IN" sz="1700" dirty="0">
                        <a:effectLst/>
                        <a:latin typeface="Calibri" panose="020F0502020204030204" pitchFamily="34" charset="0"/>
                        <a:ea typeface="Calibri" panose="020F0502020204030204" pitchFamily="34" charset="0"/>
                        <a:cs typeface="Mangal" panose="02040503050203030202" pitchFamily="18" charset="0"/>
                      </a:endParaRPr>
                    </a:p>
                  </a:txBody>
                  <a:tcPr marL="69748" marR="69748" marT="52312" marB="52312"/>
                </a:tc>
                <a:tc>
                  <a:txBody>
                    <a:bodyPr/>
                    <a:lstStyle/>
                    <a:p>
                      <a:pPr algn="l">
                        <a:lnSpc>
                          <a:spcPct val="107000"/>
                        </a:lnSpc>
                        <a:spcAft>
                          <a:spcPts val="0"/>
                        </a:spcAft>
                      </a:pPr>
                      <a:r>
                        <a:rPr lang="en-IN" sz="1700" dirty="0">
                          <a:effectLst/>
                        </a:rPr>
                        <a:t>This bit is set if data is coming out from bit 3 to bit 4 of Acc during an Arithmetic operation.</a:t>
                      </a:r>
                      <a:endParaRPr lang="en-IN" sz="1700" dirty="0">
                        <a:effectLst/>
                        <a:latin typeface="Calibri" panose="020F0502020204030204" pitchFamily="34" charset="0"/>
                        <a:ea typeface="Calibri" panose="020F0502020204030204" pitchFamily="34" charset="0"/>
                        <a:cs typeface="Mangal" panose="02040503050203030202" pitchFamily="18" charset="0"/>
                      </a:endParaRPr>
                    </a:p>
                  </a:txBody>
                  <a:tcPr marL="69748" marR="69748" marT="52312" marB="52312"/>
                </a:tc>
                <a:extLst>
                  <a:ext uri="{0D108BD9-81ED-4DB2-BD59-A6C34878D82A}">
                    <a16:rowId xmlns="" xmlns:a16="http://schemas.microsoft.com/office/drawing/2014/main" val="4006935295"/>
                  </a:ext>
                </a:extLst>
              </a:tr>
              <a:tr h="652501">
                <a:tc>
                  <a:txBody>
                    <a:bodyPr/>
                    <a:lstStyle/>
                    <a:p>
                      <a:pPr algn="ctr">
                        <a:lnSpc>
                          <a:spcPct val="107000"/>
                        </a:lnSpc>
                        <a:spcAft>
                          <a:spcPts val="0"/>
                        </a:spcAft>
                      </a:pPr>
                      <a:r>
                        <a:rPr lang="en-IN" sz="1700" dirty="0">
                          <a:effectLst/>
                        </a:rPr>
                        <a:t>7</a:t>
                      </a:r>
                      <a:endParaRPr lang="en-IN" sz="1700" dirty="0">
                        <a:effectLst/>
                        <a:latin typeface="Calibri" panose="020F0502020204030204" pitchFamily="34" charset="0"/>
                        <a:ea typeface="Calibri" panose="020F0502020204030204" pitchFamily="34" charset="0"/>
                        <a:cs typeface="Mangal" panose="02040503050203030202" pitchFamily="18" charset="0"/>
                      </a:endParaRPr>
                    </a:p>
                  </a:txBody>
                  <a:tcPr marL="69748" marR="69748" marT="52312" marB="52312"/>
                </a:tc>
                <a:tc>
                  <a:txBody>
                    <a:bodyPr/>
                    <a:lstStyle/>
                    <a:p>
                      <a:pPr algn="l">
                        <a:lnSpc>
                          <a:spcPct val="107000"/>
                        </a:lnSpc>
                        <a:spcAft>
                          <a:spcPts val="0"/>
                        </a:spcAft>
                      </a:pPr>
                      <a:r>
                        <a:rPr lang="en-IN" sz="1700" dirty="0">
                          <a:effectLst/>
                        </a:rPr>
                        <a:t>CY</a:t>
                      </a:r>
                      <a:endParaRPr lang="en-IN" sz="1700" dirty="0">
                        <a:effectLst/>
                        <a:latin typeface="Calibri" panose="020F0502020204030204" pitchFamily="34" charset="0"/>
                        <a:ea typeface="Calibri" panose="020F0502020204030204" pitchFamily="34" charset="0"/>
                        <a:cs typeface="Mangal" panose="02040503050203030202" pitchFamily="18" charset="0"/>
                      </a:endParaRPr>
                    </a:p>
                  </a:txBody>
                  <a:tcPr marL="69748" marR="69748" marT="52312" marB="52312"/>
                </a:tc>
                <a:tc>
                  <a:txBody>
                    <a:bodyPr/>
                    <a:lstStyle/>
                    <a:p>
                      <a:pPr algn="l">
                        <a:lnSpc>
                          <a:spcPct val="107000"/>
                        </a:lnSpc>
                        <a:spcAft>
                          <a:spcPts val="0"/>
                        </a:spcAft>
                      </a:pPr>
                      <a:r>
                        <a:rPr lang="en-IN" sz="1700" dirty="0">
                          <a:effectLst/>
                        </a:rPr>
                        <a:t>D7</a:t>
                      </a:r>
                      <a:endParaRPr lang="en-IN" sz="1700" dirty="0">
                        <a:effectLst/>
                        <a:latin typeface="Calibri" panose="020F0502020204030204" pitchFamily="34" charset="0"/>
                        <a:ea typeface="Calibri" panose="020F0502020204030204" pitchFamily="34" charset="0"/>
                        <a:cs typeface="Mangal" panose="02040503050203030202" pitchFamily="18" charset="0"/>
                      </a:endParaRPr>
                    </a:p>
                  </a:txBody>
                  <a:tcPr marL="69748" marR="69748" marT="52312" marB="52312"/>
                </a:tc>
                <a:tc>
                  <a:txBody>
                    <a:bodyPr/>
                    <a:lstStyle/>
                    <a:p>
                      <a:pPr algn="ctr">
                        <a:lnSpc>
                          <a:spcPct val="107000"/>
                        </a:lnSpc>
                        <a:spcAft>
                          <a:spcPts val="0"/>
                        </a:spcAft>
                      </a:pPr>
                      <a:r>
                        <a:rPr lang="en-IN" sz="1700" dirty="0">
                          <a:effectLst/>
                        </a:rPr>
                        <a:t>Carry</a:t>
                      </a:r>
                      <a:endParaRPr lang="en-IN" sz="1700" dirty="0">
                        <a:effectLst/>
                        <a:latin typeface="Calibri" panose="020F0502020204030204" pitchFamily="34" charset="0"/>
                        <a:ea typeface="Calibri" panose="020F0502020204030204" pitchFamily="34" charset="0"/>
                        <a:cs typeface="Mangal" panose="02040503050203030202" pitchFamily="18" charset="0"/>
                      </a:endParaRPr>
                    </a:p>
                  </a:txBody>
                  <a:tcPr marL="69748" marR="69748" marT="52312" marB="52312"/>
                </a:tc>
                <a:tc>
                  <a:txBody>
                    <a:bodyPr/>
                    <a:lstStyle/>
                    <a:p>
                      <a:pPr algn="l">
                        <a:lnSpc>
                          <a:spcPct val="107000"/>
                        </a:lnSpc>
                        <a:spcAft>
                          <a:spcPts val="0"/>
                        </a:spcAft>
                      </a:pPr>
                      <a:r>
                        <a:rPr lang="en-IN" sz="1700" dirty="0">
                          <a:effectLst/>
                        </a:rPr>
                        <a:t>Is set if data is coming out of bit 7 of </a:t>
                      </a:r>
                      <a:r>
                        <a:rPr lang="en-IN" sz="1700" dirty="0" err="1">
                          <a:effectLst/>
                        </a:rPr>
                        <a:t>Acc</a:t>
                      </a:r>
                      <a:r>
                        <a:rPr lang="en-IN" sz="1700" dirty="0">
                          <a:effectLst/>
                        </a:rPr>
                        <a:t> during an Arithmetic operation.</a:t>
                      </a:r>
                      <a:endParaRPr lang="en-IN" sz="1700" dirty="0">
                        <a:effectLst/>
                        <a:latin typeface="Calibri" panose="020F0502020204030204" pitchFamily="34" charset="0"/>
                        <a:ea typeface="Calibri" panose="020F0502020204030204" pitchFamily="34" charset="0"/>
                        <a:cs typeface="Mangal" panose="02040503050203030202" pitchFamily="18" charset="0"/>
                      </a:endParaRPr>
                    </a:p>
                  </a:txBody>
                  <a:tcPr marL="69748" marR="69748" marT="52312" marB="52312"/>
                </a:tc>
                <a:extLst>
                  <a:ext uri="{0D108BD9-81ED-4DB2-BD59-A6C34878D82A}">
                    <a16:rowId xmlns="" xmlns:a16="http://schemas.microsoft.com/office/drawing/2014/main" val="3620968263"/>
                  </a:ext>
                </a:extLst>
              </a:tr>
            </a:tbl>
          </a:graphicData>
        </a:graphic>
      </p:graphicFrame>
      <p:sp>
        <p:nvSpPr>
          <p:cNvPr id="3" name="Slide Number Placeholder 2"/>
          <p:cNvSpPr>
            <a:spLocks noGrp="1"/>
          </p:cNvSpPr>
          <p:nvPr>
            <p:ph type="sldNum" sz="quarter" idx="12"/>
          </p:nvPr>
        </p:nvSpPr>
        <p:spPr/>
        <p:txBody>
          <a:bodyPr/>
          <a:lstStyle/>
          <a:p>
            <a:fld id="{2A1DA5FF-75DA-451F-B4D8-C51B547A3591}" type="slidenum">
              <a:rPr lang="en-IN" smtClean="0"/>
              <a:pPr/>
              <a:t>18</a:t>
            </a:fld>
            <a:endParaRPr lang="en-IN"/>
          </a:p>
        </p:txBody>
      </p:sp>
      <p:grpSp>
        <p:nvGrpSpPr>
          <p:cNvPr id="2" name="Google Shape;84;p1"/>
          <p:cNvGrpSpPr/>
          <p:nvPr/>
        </p:nvGrpSpPr>
        <p:grpSpPr>
          <a:xfrm>
            <a:off x="76256" y="102418"/>
            <a:ext cx="685745" cy="6745871"/>
            <a:chOff x="14626" y="14712"/>
            <a:chExt cx="538808" cy="6386090"/>
          </a:xfrm>
        </p:grpSpPr>
        <p:pic>
          <p:nvPicPr>
            <p:cNvPr id="7" name="Google Shape;85;p1"/>
            <p:cNvPicPr preferRelativeResize="0"/>
            <p:nvPr/>
          </p:nvPicPr>
          <p:blipFill rotWithShape="1">
            <a:blip r:embed="rId2" cstate="print">
              <a:alphaModFix/>
            </a:blip>
            <a:srcRect/>
            <a:stretch/>
          </p:blipFill>
          <p:spPr>
            <a:xfrm>
              <a:off x="14626" y="14712"/>
              <a:ext cx="538808" cy="846471"/>
            </a:xfrm>
            <a:prstGeom prst="rect">
              <a:avLst/>
            </a:prstGeom>
            <a:noFill/>
            <a:ln w="9525" cap="flat" cmpd="sng">
              <a:noFill/>
              <a:prstDash val="solid"/>
              <a:miter lim="800000"/>
              <a:headEnd type="none" w="sm" len="sm"/>
              <a:tailEnd type="none" w="sm" len="sm"/>
            </a:ln>
          </p:spPr>
        </p:pic>
        <p:sp>
          <p:nvSpPr>
            <p:cNvPr id="8" name="Google Shape;86;p1"/>
            <p:cNvSpPr txBox="1"/>
            <p:nvPr/>
          </p:nvSpPr>
          <p:spPr>
            <a:xfrm rot="16198651">
              <a:off x="-2620687" y="3474451"/>
              <a:ext cx="5562512" cy="290162"/>
            </a:xfrm>
            <a:prstGeom prst="rect">
              <a:avLst/>
            </a:prstGeom>
            <a:solidFill>
              <a:srgbClr val="000080"/>
            </a:solidFill>
            <a:ln>
              <a:noFill/>
            </a:ln>
          </p:spPr>
          <p:txBody>
            <a:bodyPr spcFirstLastPara="1" wrap="square" lIns="91425" tIns="45700" rIns="91425" bIns="45700" anchor="t" anchorCtr="0">
              <a:spAutoFit/>
            </a:bodyPr>
            <a:lstStyle/>
            <a:p>
              <a:pPr algn="ctr"/>
              <a:r>
                <a:rPr lang="en-US" b="1" i="0" u="none" strike="noStrike" cap="none" dirty="0">
                  <a:solidFill>
                    <a:schemeClr val="lt1"/>
                  </a:solidFill>
                  <a:latin typeface="Century Gothic"/>
                  <a:ea typeface="Century Gothic"/>
                  <a:cs typeface="Century Gothic"/>
                  <a:sym typeface="Century Gothic"/>
                </a:rPr>
                <a:t>Vishwakarma  Institute  of  Technology</a:t>
              </a:r>
              <a:endParaRPr sz="2400" dirty="0"/>
            </a:p>
          </p:txBody>
        </p:sp>
        <p:sp>
          <p:nvSpPr>
            <p:cNvPr id="9" name="Google Shape;87;p1"/>
            <p:cNvSpPr txBox="1"/>
            <p:nvPr/>
          </p:nvSpPr>
          <p:spPr>
            <a:xfrm rot="16200000">
              <a:off x="-2348768" y="3498603"/>
              <a:ext cx="5562602" cy="241796"/>
            </a:xfrm>
            <a:prstGeom prst="rect">
              <a:avLst/>
            </a:prstGeom>
            <a:solidFill>
              <a:srgbClr val="FFFF99"/>
            </a:solidFill>
            <a:ln w="9525" cap="flat" cmpd="sng">
              <a:noFill/>
              <a:prstDash val="solid"/>
              <a:miter lim="800000"/>
              <a:headEnd type="none" w="sm" len="sm"/>
              <a:tailEnd type="none" w="sm" len="sm"/>
            </a:ln>
          </p:spPr>
          <p:txBody>
            <a:bodyPr spcFirstLastPara="1" wrap="square" lIns="91425" tIns="45700" rIns="91425" bIns="45700" anchor="t" anchorCtr="0">
              <a:spAutoFit/>
            </a:bodyPr>
            <a:lstStyle/>
            <a:p>
              <a:pPr algn="ctr"/>
              <a:r>
                <a:rPr lang="en-US" sz="1400" b="1" dirty="0">
                  <a:solidFill>
                    <a:srgbClr val="002060"/>
                  </a:solidFill>
                  <a:latin typeface="Century Gothic"/>
                  <a:ea typeface="Century Gothic"/>
                  <a:cs typeface="Century Gothic"/>
                  <a:sym typeface="Century Gothic"/>
                </a:rPr>
                <a:t>FY - Department of Engineering, Sciences and Humanities</a:t>
              </a:r>
              <a:endParaRPr sz="2400" dirty="0"/>
            </a:p>
          </p:txBody>
        </p:sp>
      </p:grpSp>
      <p:sp>
        <p:nvSpPr>
          <p:cNvPr id="11" name="Rectangle 10"/>
          <p:cNvSpPr/>
          <p:nvPr/>
        </p:nvSpPr>
        <p:spPr>
          <a:xfrm>
            <a:off x="2891554" y="111633"/>
            <a:ext cx="7434540" cy="749313"/>
          </a:xfrm>
          <a:prstGeom prst="rect">
            <a:avLst/>
          </a:prstGeom>
          <a:solidFill>
            <a:srgbClr val="000099"/>
          </a:solidFill>
        </p:spPr>
        <p:txBody>
          <a:bodyPr wrap="square" lIns="117226" tIns="58613" rIns="117226" bIns="58613">
            <a:spAutoFit/>
          </a:bodyPr>
          <a:lstStyle/>
          <a:p>
            <a:pPr algn="ctr"/>
            <a:r>
              <a:rPr lang="en-IN" sz="4100" b="1" dirty="0" smtClean="0">
                <a:solidFill>
                  <a:schemeClr val="accent4">
                    <a:lumMod val="20000"/>
                    <a:lumOff val="80000"/>
                  </a:schemeClr>
                </a:solidFill>
              </a:rPr>
              <a:t>4) Program Status Word (PSW)</a:t>
            </a:r>
            <a:endParaRPr lang="en-IN" sz="4100" dirty="0">
              <a:solidFill>
                <a:schemeClr val="accent4">
                  <a:lumMod val="20000"/>
                  <a:lumOff val="80000"/>
                </a:schemeClr>
              </a:solidFill>
            </a:endParaRPr>
          </a:p>
        </p:txBody>
      </p:sp>
    </p:spTree>
    <p:extLst>
      <p:ext uri="{BB962C8B-B14F-4D97-AF65-F5344CB8AC3E}">
        <p14:creationId xmlns="" xmlns:p14="http://schemas.microsoft.com/office/powerpoint/2010/main" val="23689437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872063" y="844718"/>
            <a:ext cx="8944396" cy="423634"/>
          </a:xfrm>
          <a:noFill/>
        </p:spPr>
        <p:txBody>
          <a:bodyPr>
            <a:normAutofit fontScale="92500" lnSpcReduction="10000"/>
          </a:bodyPr>
          <a:lstStyle/>
          <a:p>
            <a:pPr>
              <a:buNone/>
            </a:pPr>
            <a:r>
              <a:rPr lang="en-US" sz="2600" b="1" dirty="0">
                <a:solidFill>
                  <a:schemeClr val="accent6">
                    <a:lumMod val="40000"/>
                    <a:lumOff val="60000"/>
                  </a:schemeClr>
                </a:solidFill>
              </a:rPr>
              <a:t>The selection of the register Banks </a:t>
            </a:r>
            <a:r>
              <a:rPr lang="en-US" sz="2600" b="1" dirty="0" smtClean="0">
                <a:solidFill>
                  <a:schemeClr val="accent6">
                    <a:lumMod val="40000"/>
                    <a:lumOff val="60000"/>
                  </a:schemeClr>
                </a:solidFill>
              </a:rPr>
              <a:t>in PSW and their addresses</a:t>
            </a:r>
            <a:endParaRPr lang="en-US" sz="2600" b="1" dirty="0">
              <a:solidFill>
                <a:schemeClr val="accent6">
                  <a:lumMod val="40000"/>
                  <a:lumOff val="60000"/>
                </a:schemeClr>
              </a:solidFill>
            </a:endParaRPr>
          </a:p>
        </p:txBody>
      </p:sp>
      <p:sp>
        <p:nvSpPr>
          <p:cNvPr id="4" name="Slide Number Placeholder 3">
            <a:extLst>
              <a:ext uri="{FF2B5EF4-FFF2-40B4-BE49-F238E27FC236}">
                <a16:creationId xmlns="" xmlns:a16="http://schemas.microsoft.com/office/drawing/2014/main" id="{D450214A-BA04-4B05-9B06-8C4E7EAB3B0A}"/>
              </a:ext>
            </a:extLst>
          </p:cNvPr>
          <p:cNvSpPr>
            <a:spLocks noGrp="1"/>
          </p:cNvSpPr>
          <p:nvPr>
            <p:ph type="sldNum" sz="quarter" idx="12"/>
          </p:nvPr>
        </p:nvSpPr>
        <p:spPr/>
        <p:txBody>
          <a:bodyPr/>
          <a:lstStyle/>
          <a:p>
            <a:fld id="{97099474-7286-4D4B-852D-085AF434F65B}" type="slidenum">
              <a:rPr lang="en-US" smtClean="0"/>
              <a:pPr/>
              <a:t>19</a:t>
            </a:fld>
            <a:endParaRPr lang="en-US"/>
          </a:p>
        </p:txBody>
      </p:sp>
      <p:grpSp>
        <p:nvGrpSpPr>
          <p:cNvPr id="2" name="Google Shape;84;p1"/>
          <p:cNvGrpSpPr/>
          <p:nvPr/>
        </p:nvGrpSpPr>
        <p:grpSpPr>
          <a:xfrm>
            <a:off x="76256" y="102418"/>
            <a:ext cx="685745" cy="6745871"/>
            <a:chOff x="14626" y="14712"/>
            <a:chExt cx="538808" cy="6386090"/>
          </a:xfrm>
        </p:grpSpPr>
        <p:pic>
          <p:nvPicPr>
            <p:cNvPr id="7" name="Google Shape;85;p1"/>
            <p:cNvPicPr preferRelativeResize="0"/>
            <p:nvPr/>
          </p:nvPicPr>
          <p:blipFill rotWithShape="1">
            <a:blip r:embed="rId2" cstate="print">
              <a:alphaModFix/>
            </a:blip>
            <a:srcRect/>
            <a:stretch/>
          </p:blipFill>
          <p:spPr>
            <a:xfrm>
              <a:off x="14626" y="14712"/>
              <a:ext cx="538808" cy="846471"/>
            </a:xfrm>
            <a:prstGeom prst="rect">
              <a:avLst/>
            </a:prstGeom>
            <a:noFill/>
            <a:ln w="9525" cap="flat" cmpd="sng">
              <a:noFill/>
              <a:prstDash val="solid"/>
              <a:miter lim="800000"/>
              <a:headEnd type="none" w="sm" len="sm"/>
              <a:tailEnd type="none" w="sm" len="sm"/>
            </a:ln>
          </p:spPr>
        </p:pic>
        <p:sp>
          <p:nvSpPr>
            <p:cNvPr id="8" name="Google Shape;86;p1"/>
            <p:cNvSpPr txBox="1"/>
            <p:nvPr/>
          </p:nvSpPr>
          <p:spPr>
            <a:xfrm rot="16198651">
              <a:off x="-2620687" y="3474451"/>
              <a:ext cx="5562512" cy="290162"/>
            </a:xfrm>
            <a:prstGeom prst="rect">
              <a:avLst/>
            </a:prstGeom>
            <a:solidFill>
              <a:srgbClr val="000080"/>
            </a:solidFill>
            <a:ln>
              <a:noFill/>
            </a:ln>
          </p:spPr>
          <p:txBody>
            <a:bodyPr spcFirstLastPara="1" wrap="square" lIns="91425" tIns="45700" rIns="91425" bIns="45700" anchor="t" anchorCtr="0">
              <a:spAutoFit/>
            </a:bodyPr>
            <a:lstStyle/>
            <a:p>
              <a:pPr algn="ctr"/>
              <a:r>
                <a:rPr lang="en-US" b="1" i="0" u="none" strike="noStrike" cap="none" dirty="0">
                  <a:solidFill>
                    <a:schemeClr val="lt1"/>
                  </a:solidFill>
                  <a:latin typeface="Century Gothic"/>
                  <a:ea typeface="Century Gothic"/>
                  <a:cs typeface="Century Gothic"/>
                  <a:sym typeface="Century Gothic"/>
                </a:rPr>
                <a:t>Vishwakarma  Institute  of  Technology</a:t>
              </a:r>
              <a:endParaRPr sz="2400" dirty="0"/>
            </a:p>
          </p:txBody>
        </p:sp>
        <p:sp>
          <p:nvSpPr>
            <p:cNvPr id="9" name="Google Shape;87;p1"/>
            <p:cNvSpPr txBox="1"/>
            <p:nvPr/>
          </p:nvSpPr>
          <p:spPr>
            <a:xfrm rot="16200000">
              <a:off x="-2348768" y="3498603"/>
              <a:ext cx="5562602" cy="241796"/>
            </a:xfrm>
            <a:prstGeom prst="rect">
              <a:avLst/>
            </a:prstGeom>
            <a:solidFill>
              <a:srgbClr val="FFFF99"/>
            </a:solidFill>
            <a:ln w="9525" cap="flat" cmpd="sng">
              <a:noFill/>
              <a:prstDash val="solid"/>
              <a:miter lim="800000"/>
              <a:headEnd type="none" w="sm" len="sm"/>
              <a:tailEnd type="none" w="sm" len="sm"/>
            </a:ln>
          </p:spPr>
          <p:txBody>
            <a:bodyPr spcFirstLastPara="1" wrap="square" lIns="91425" tIns="45700" rIns="91425" bIns="45700" anchor="t" anchorCtr="0">
              <a:spAutoFit/>
            </a:bodyPr>
            <a:lstStyle/>
            <a:p>
              <a:pPr algn="ctr"/>
              <a:r>
                <a:rPr lang="en-US" sz="1400" b="1" dirty="0">
                  <a:solidFill>
                    <a:srgbClr val="002060"/>
                  </a:solidFill>
                  <a:latin typeface="Century Gothic"/>
                  <a:ea typeface="Century Gothic"/>
                  <a:cs typeface="Century Gothic"/>
                  <a:sym typeface="Century Gothic"/>
                </a:rPr>
                <a:t>FY - Department of Engineering, Sciences and Humanities</a:t>
              </a:r>
              <a:endParaRPr sz="2400" dirty="0"/>
            </a:p>
          </p:txBody>
        </p:sp>
      </p:grpSp>
      <p:graphicFrame>
        <p:nvGraphicFramePr>
          <p:cNvPr id="11" name="Table 10"/>
          <p:cNvGraphicFramePr>
            <a:graphicFrameLocks noGrp="1"/>
          </p:cNvGraphicFramePr>
          <p:nvPr/>
        </p:nvGraphicFramePr>
        <p:xfrm>
          <a:off x="1123784" y="1357063"/>
          <a:ext cx="3572787" cy="2722776"/>
        </p:xfrm>
        <a:graphic>
          <a:graphicData uri="http://schemas.openxmlformats.org/drawingml/2006/table">
            <a:tbl>
              <a:tblPr firstRow="1" bandRow="1">
                <a:tableStyleId>{5C22544A-7EE6-4342-B048-85BDC9FD1C3A}</a:tableStyleId>
              </a:tblPr>
              <a:tblGrid>
                <a:gridCol w="639047"/>
                <a:gridCol w="639047"/>
                <a:gridCol w="1166645"/>
                <a:gridCol w="1128048"/>
              </a:tblGrid>
              <a:tr h="621792">
                <a:tc>
                  <a:txBody>
                    <a:bodyPr/>
                    <a:lstStyle/>
                    <a:p>
                      <a:r>
                        <a:rPr lang="en-US" sz="1700" dirty="0" smtClean="0"/>
                        <a:t>RS1</a:t>
                      </a:r>
                      <a:endParaRPr lang="en-US" sz="1700" dirty="0"/>
                    </a:p>
                  </a:txBody>
                  <a:tcPr marL="121920" marR="121920" marT="54864" marB="54864"/>
                </a:tc>
                <a:tc>
                  <a:txBody>
                    <a:bodyPr/>
                    <a:lstStyle/>
                    <a:p>
                      <a:r>
                        <a:rPr lang="en-US" sz="1700" dirty="0" smtClean="0"/>
                        <a:t>RS0</a:t>
                      </a:r>
                      <a:endParaRPr lang="en-US" sz="1700" dirty="0"/>
                    </a:p>
                  </a:txBody>
                  <a:tcPr marL="121920" marR="121920" marT="54864" marB="54864"/>
                </a:tc>
                <a:tc>
                  <a:txBody>
                    <a:bodyPr/>
                    <a:lstStyle/>
                    <a:p>
                      <a:r>
                        <a:rPr lang="en-US" sz="1700" dirty="0" smtClean="0"/>
                        <a:t>Register Bank</a:t>
                      </a:r>
                      <a:endParaRPr lang="en-US" sz="1700" dirty="0"/>
                    </a:p>
                  </a:txBody>
                  <a:tcPr marL="121920" marR="121920" marT="54864" marB="54864"/>
                </a:tc>
                <a:tc>
                  <a:txBody>
                    <a:bodyPr/>
                    <a:lstStyle/>
                    <a:p>
                      <a:r>
                        <a:rPr lang="en-US" sz="1700" dirty="0" smtClean="0"/>
                        <a:t>Address</a:t>
                      </a:r>
                      <a:endParaRPr lang="en-US" sz="1700" dirty="0"/>
                    </a:p>
                  </a:txBody>
                  <a:tcPr marL="121920" marR="121920" marT="54864" marB="54864"/>
                </a:tc>
              </a:tr>
              <a:tr h="425652">
                <a:tc>
                  <a:txBody>
                    <a:bodyPr/>
                    <a:lstStyle/>
                    <a:p>
                      <a:r>
                        <a:rPr lang="en-US" sz="1700" dirty="0" smtClean="0"/>
                        <a:t>0</a:t>
                      </a:r>
                      <a:endParaRPr lang="en-US" sz="1700" dirty="0"/>
                    </a:p>
                  </a:txBody>
                  <a:tcPr marL="121920" marR="121920" marT="54864" marB="54864"/>
                </a:tc>
                <a:tc>
                  <a:txBody>
                    <a:bodyPr/>
                    <a:lstStyle/>
                    <a:p>
                      <a:r>
                        <a:rPr lang="en-US" sz="1700" dirty="0" smtClean="0"/>
                        <a:t>0</a:t>
                      </a:r>
                      <a:endParaRPr lang="en-US" sz="1700" dirty="0"/>
                    </a:p>
                  </a:txBody>
                  <a:tcPr marL="121920" marR="121920" marT="54864" marB="54864"/>
                </a:tc>
                <a:tc>
                  <a:txBody>
                    <a:bodyPr/>
                    <a:lstStyle/>
                    <a:p>
                      <a:r>
                        <a:rPr lang="en-US" sz="1700" dirty="0" smtClean="0"/>
                        <a:t>Bank 0</a:t>
                      </a:r>
                      <a:endParaRPr lang="en-US" sz="1700" dirty="0"/>
                    </a:p>
                  </a:txBody>
                  <a:tcPr marL="121920" marR="121920" marT="54864" marB="54864"/>
                </a:tc>
                <a:tc>
                  <a:txBody>
                    <a:bodyPr/>
                    <a:lstStyle/>
                    <a:p>
                      <a:r>
                        <a:rPr lang="en-US" sz="1700" dirty="0" smtClean="0"/>
                        <a:t>00H-07H</a:t>
                      </a:r>
                      <a:endParaRPr lang="en-US" sz="1700" dirty="0"/>
                    </a:p>
                  </a:txBody>
                  <a:tcPr marL="121920" marR="121920" marT="54864" marB="54864"/>
                </a:tc>
              </a:tr>
              <a:tr h="621792">
                <a:tc>
                  <a:txBody>
                    <a:bodyPr/>
                    <a:lstStyle/>
                    <a:p>
                      <a:r>
                        <a:rPr lang="en-US" sz="1700" dirty="0" smtClean="0"/>
                        <a:t>0</a:t>
                      </a:r>
                      <a:endParaRPr lang="en-US" sz="1700" dirty="0"/>
                    </a:p>
                  </a:txBody>
                  <a:tcPr marL="121920" marR="121920" marT="54864" marB="54864"/>
                </a:tc>
                <a:tc>
                  <a:txBody>
                    <a:bodyPr/>
                    <a:lstStyle/>
                    <a:p>
                      <a:r>
                        <a:rPr lang="en-US" sz="1700" dirty="0" smtClean="0"/>
                        <a:t>1</a:t>
                      </a:r>
                      <a:endParaRPr lang="en-US" sz="1700" dirty="0"/>
                    </a:p>
                  </a:txBody>
                  <a:tcPr marL="121920" marR="121920" marT="54864" marB="54864"/>
                </a:tc>
                <a:tc>
                  <a:txBody>
                    <a:bodyPr/>
                    <a:lstStyle/>
                    <a:p>
                      <a:r>
                        <a:rPr lang="en-US" sz="1700" dirty="0" smtClean="0"/>
                        <a:t>Bank 1</a:t>
                      </a:r>
                      <a:endParaRPr lang="en-US" sz="1700" dirty="0"/>
                    </a:p>
                  </a:txBody>
                  <a:tcPr marL="121920" marR="121920" marT="54864" marB="54864"/>
                </a:tc>
                <a:tc>
                  <a:txBody>
                    <a:bodyPr/>
                    <a:lstStyle/>
                    <a:p>
                      <a:r>
                        <a:rPr lang="en-US" sz="1700" dirty="0" smtClean="0"/>
                        <a:t>08H-0FH</a:t>
                      </a:r>
                      <a:endParaRPr lang="en-US" sz="1700" dirty="0"/>
                    </a:p>
                  </a:txBody>
                  <a:tcPr marL="121920" marR="121920" marT="54864" marB="54864"/>
                </a:tc>
              </a:tr>
              <a:tr h="425652">
                <a:tc>
                  <a:txBody>
                    <a:bodyPr/>
                    <a:lstStyle/>
                    <a:p>
                      <a:r>
                        <a:rPr lang="en-US" sz="1700" dirty="0" smtClean="0"/>
                        <a:t>1</a:t>
                      </a:r>
                      <a:endParaRPr lang="en-US" sz="1700" dirty="0"/>
                    </a:p>
                  </a:txBody>
                  <a:tcPr marL="121920" marR="121920" marT="54864" marB="54864"/>
                </a:tc>
                <a:tc>
                  <a:txBody>
                    <a:bodyPr/>
                    <a:lstStyle/>
                    <a:p>
                      <a:r>
                        <a:rPr lang="en-US" sz="1700" dirty="0" smtClean="0"/>
                        <a:t>0</a:t>
                      </a:r>
                      <a:endParaRPr lang="en-US" sz="1700" dirty="0"/>
                    </a:p>
                  </a:txBody>
                  <a:tcPr marL="121920" marR="121920" marT="54864" marB="54864"/>
                </a:tc>
                <a:tc>
                  <a:txBody>
                    <a:bodyPr/>
                    <a:lstStyle/>
                    <a:p>
                      <a:r>
                        <a:rPr lang="en-US" sz="1700" dirty="0" smtClean="0"/>
                        <a:t>Bank</a:t>
                      </a:r>
                      <a:r>
                        <a:rPr lang="en-US" sz="1700" baseline="0" dirty="0" smtClean="0"/>
                        <a:t> 2</a:t>
                      </a:r>
                      <a:endParaRPr lang="en-US" sz="1700" dirty="0"/>
                    </a:p>
                  </a:txBody>
                  <a:tcPr marL="121920" marR="121920" marT="54864" marB="54864"/>
                </a:tc>
                <a:tc>
                  <a:txBody>
                    <a:bodyPr/>
                    <a:lstStyle/>
                    <a:p>
                      <a:r>
                        <a:rPr lang="en-US" sz="1700" dirty="0" smtClean="0"/>
                        <a:t>10H-17H</a:t>
                      </a:r>
                      <a:endParaRPr lang="en-US" sz="1700" dirty="0"/>
                    </a:p>
                  </a:txBody>
                  <a:tcPr marL="121920" marR="121920" marT="54864" marB="54864"/>
                </a:tc>
              </a:tr>
              <a:tr h="621792">
                <a:tc>
                  <a:txBody>
                    <a:bodyPr/>
                    <a:lstStyle/>
                    <a:p>
                      <a:r>
                        <a:rPr lang="en-US" sz="1700" dirty="0" smtClean="0"/>
                        <a:t>1</a:t>
                      </a:r>
                      <a:endParaRPr lang="en-US" sz="1700" dirty="0"/>
                    </a:p>
                  </a:txBody>
                  <a:tcPr marL="121920" marR="121920" marT="54864" marB="54864"/>
                </a:tc>
                <a:tc>
                  <a:txBody>
                    <a:bodyPr/>
                    <a:lstStyle/>
                    <a:p>
                      <a:r>
                        <a:rPr lang="en-US" sz="1700" dirty="0" smtClean="0"/>
                        <a:t>1</a:t>
                      </a:r>
                      <a:endParaRPr lang="en-US" sz="1700" dirty="0"/>
                    </a:p>
                  </a:txBody>
                  <a:tcPr marL="121920" marR="121920" marT="54864" marB="54864"/>
                </a:tc>
                <a:tc>
                  <a:txBody>
                    <a:bodyPr/>
                    <a:lstStyle/>
                    <a:p>
                      <a:r>
                        <a:rPr lang="en-US" sz="1700" dirty="0" smtClean="0"/>
                        <a:t>Bank 3</a:t>
                      </a:r>
                      <a:endParaRPr lang="en-US" sz="1700" dirty="0"/>
                    </a:p>
                  </a:txBody>
                  <a:tcPr marL="121920" marR="121920" marT="54864" marB="54864"/>
                </a:tc>
                <a:tc>
                  <a:txBody>
                    <a:bodyPr/>
                    <a:lstStyle/>
                    <a:p>
                      <a:r>
                        <a:rPr lang="en-US" sz="1700" dirty="0" smtClean="0"/>
                        <a:t>18H-1FH</a:t>
                      </a:r>
                      <a:endParaRPr lang="en-US" sz="1700" dirty="0"/>
                    </a:p>
                  </a:txBody>
                  <a:tcPr marL="121920" marR="121920" marT="54864" marB="54864"/>
                </a:tc>
              </a:tr>
            </a:tbl>
          </a:graphicData>
        </a:graphic>
      </p:graphicFrame>
      <p:sp>
        <p:nvSpPr>
          <p:cNvPr id="13" name="Content Placeholder 8"/>
          <p:cNvSpPr txBox="1">
            <a:spLocks/>
          </p:cNvSpPr>
          <p:nvPr/>
        </p:nvSpPr>
        <p:spPr>
          <a:xfrm>
            <a:off x="1085981" y="3795856"/>
            <a:ext cx="10965383" cy="2730575"/>
          </a:xfrm>
          <a:prstGeom prst="rect">
            <a:avLst/>
          </a:prstGeom>
          <a:solidFill>
            <a:schemeClr val="accent1">
              <a:lumMod val="40000"/>
              <a:lumOff val="60000"/>
            </a:schemeClr>
          </a:solidFill>
        </p:spPr>
        <p:txBody>
          <a:bodyPr vert="horz" lIns="117226" tIns="58613" rIns="117226" bIns="58613" rtlCol="0">
            <a:noAutofit/>
          </a:bodyPr>
          <a:lstStyle/>
          <a:p>
            <a:pPr indent="-293065" defTabSz="1172261">
              <a:defRPr/>
            </a:pPr>
            <a:r>
              <a:rPr lang="en-US" sz="2100" b="1" dirty="0" smtClean="0">
                <a:solidFill>
                  <a:srgbClr val="CC0099"/>
                </a:solidFill>
              </a:rPr>
              <a:t>CY -- C</a:t>
            </a:r>
            <a:r>
              <a:rPr lang="en-US" sz="2100" b="1" i="1" dirty="0" smtClean="0">
                <a:solidFill>
                  <a:srgbClr val="CC0099"/>
                </a:solidFill>
              </a:rPr>
              <a:t>arry flag</a:t>
            </a:r>
            <a:endParaRPr lang="en-US" sz="2100" dirty="0" smtClean="0">
              <a:solidFill>
                <a:srgbClr val="CC0099"/>
              </a:solidFill>
            </a:endParaRPr>
          </a:p>
          <a:p>
            <a:pPr indent="-293065" defTabSz="1172261">
              <a:defRPr/>
            </a:pPr>
            <a:r>
              <a:rPr lang="en-US" sz="2100" dirty="0" smtClean="0"/>
              <a:t>This flag is set whenever there is a carry out from the D7 bit. This flag bit is affected after an 8-bit addition or subtraction. It can also be set to 1 or 0 directly by an instruction such as “SETB C” and “CLR C” where “SETB C” stands for “set bit carry” and “CLR C” for “clear carry”.</a:t>
            </a:r>
          </a:p>
          <a:p>
            <a:pPr indent="-293065" defTabSz="1172261">
              <a:defRPr/>
            </a:pPr>
            <a:r>
              <a:rPr lang="en-US" sz="2100" dirty="0" smtClean="0"/>
              <a:t> </a:t>
            </a:r>
            <a:br>
              <a:rPr lang="en-US" sz="2100" dirty="0" smtClean="0"/>
            </a:br>
            <a:r>
              <a:rPr lang="en-US" sz="2100" b="1" i="1" dirty="0" smtClean="0">
                <a:solidFill>
                  <a:srgbClr val="CC0099"/>
                </a:solidFill>
              </a:rPr>
              <a:t>AC -- Auxiliary carry flag</a:t>
            </a:r>
            <a:endParaRPr lang="en-US" sz="2100" dirty="0" smtClean="0">
              <a:solidFill>
                <a:srgbClr val="CC0099"/>
              </a:solidFill>
            </a:endParaRPr>
          </a:p>
          <a:p>
            <a:pPr indent="-293065" defTabSz="1172261">
              <a:defRPr/>
            </a:pPr>
            <a:r>
              <a:rPr lang="en-US" sz="2100" dirty="0" smtClean="0"/>
              <a:t>If there is a carry from D3 to D4 during an ADD or SUB operation, this bit is set; otherwise, it is cleared. This flag is used by instructions that perform BCD (binary coded decimal) arithmetic. </a:t>
            </a:r>
          </a:p>
          <a:p>
            <a:pPr indent="-293065" defTabSz="1172261">
              <a:defRPr/>
            </a:pPr>
            <a:r>
              <a:rPr lang="en-US" sz="2100" dirty="0" smtClean="0"/>
              <a:t/>
            </a:r>
            <a:br>
              <a:rPr lang="en-US" sz="2100" dirty="0" smtClean="0"/>
            </a:br>
            <a:endParaRPr lang="en-US" dirty="0"/>
          </a:p>
        </p:txBody>
      </p:sp>
      <p:sp>
        <p:nvSpPr>
          <p:cNvPr id="12" name="Rectangle 11"/>
          <p:cNvSpPr/>
          <p:nvPr/>
        </p:nvSpPr>
        <p:spPr>
          <a:xfrm>
            <a:off x="2891554" y="151076"/>
            <a:ext cx="7434540" cy="749313"/>
          </a:xfrm>
          <a:prstGeom prst="rect">
            <a:avLst/>
          </a:prstGeom>
          <a:solidFill>
            <a:srgbClr val="000099"/>
          </a:solidFill>
        </p:spPr>
        <p:txBody>
          <a:bodyPr wrap="square" lIns="117226" tIns="58613" rIns="117226" bIns="58613">
            <a:spAutoFit/>
          </a:bodyPr>
          <a:lstStyle/>
          <a:p>
            <a:pPr algn="ctr"/>
            <a:r>
              <a:rPr lang="en-IN" sz="4100" b="1" dirty="0" smtClean="0">
                <a:solidFill>
                  <a:schemeClr val="accent4">
                    <a:lumMod val="20000"/>
                    <a:lumOff val="80000"/>
                  </a:schemeClr>
                </a:solidFill>
              </a:rPr>
              <a:t>4) Program Status Word (PSW)</a:t>
            </a:r>
            <a:endParaRPr lang="en-IN" sz="4100" dirty="0">
              <a:solidFill>
                <a:schemeClr val="accent4">
                  <a:lumMod val="20000"/>
                  <a:lumOff val="80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914400" y="1981200"/>
            <a:ext cx="10464800" cy="35052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b="1" dirty="0" smtClean="0">
                <a:solidFill>
                  <a:srgbClr val="FF0000"/>
                </a:solidFill>
                <a:latin typeface="Calibri" pitchFamily="34" charset="0"/>
                <a:cs typeface="Calibri" pitchFamily="34" charset="0"/>
              </a:rPr>
              <a:t>Different addressing modes of 8051 – </a:t>
            </a:r>
            <a:endParaRPr lang="en-US" sz="2800" b="1" dirty="0" smtClean="0">
              <a:solidFill>
                <a:srgbClr val="0000FF"/>
              </a:solidFill>
              <a:latin typeface="Calibri" pitchFamily="34" charset="0"/>
              <a:cs typeface="Calibri" pitchFamily="34" charset="0"/>
            </a:endParaRPr>
          </a:p>
          <a:p>
            <a:pPr>
              <a:lnSpc>
                <a:spcPct val="150000"/>
              </a:lnSpc>
            </a:pPr>
            <a:r>
              <a:rPr lang="en-US" sz="2400" b="1" dirty="0" smtClean="0">
                <a:solidFill>
                  <a:srgbClr val="0000FF"/>
                </a:solidFill>
                <a:latin typeface="Calibri" pitchFamily="34" charset="0"/>
                <a:cs typeface="Calibri" pitchFamily="34" charset="0"/>
              </a:rPr>
              <a:t>1) </a:t>
            </a:r>
            <a:r>
              <a:rPr lang="en-US" sz="2400" b="1" dirty="0" smtClean="0">
                <a:solidFill>
                  <a:srgbClr val="0000FF"/>
                </a:solidFill>
              </a:rPr>
              <a:t>Immediate Addressing Mode</a:t>
            </a:r>
          </a:p>
          <a:p>
            <a:pPr>
              <a:lnSpc>
                <a:spcPct val="150000"/>
              </a:lnSpc>
            </a:pPr>
            <a:r>
              <a:rPr lang="en-US" sz="2400" b="1" dirty="0" smtClean="0">
                <a:solidFill>
                  <a:srgbClr val="0000FF"/>
                </a:solidFill>
              </a:rPr>
              <a:t>2) Register Addressing Mode</a:t>
            </a:r>
          </a:p>
          <a:p>
            <a:pPr>
              <a:lnSpc>
                <a:spcPct val="150000"/>
              </a:lnSpc>
            </a:pPr>
            <a:r>
              <a:rPr lang="en-US" sz="2400" b="1" dirty="0" smtClean="0">
                <a:solidFill>
                  <a:srgbClr val="0000FF"/>
                </a:solidFill>
              </a:rPr>
              <a:t>3) Direct  Addressing Mode</a:t>
            </a:r>
          </a:p>
          <a:p>
            <a:pPr>
              <a:lnSpc>
                <a:spcPct val="150000"/>
              </a:lnSpc>
            </a:pPr>
            <a:r>
              <a:rPr lang="en-US" sz="2400" b="1" dirty="0" smtClean="0">
                <a:solidFill>
                  <a:srgbClr val="0000FF"/>
                </a:solidFill>
              </a:rPr>
              <a:t>4) Register Indirect  Addressing Mode</a:t>
            </a:r>
          </a:p>
          <a:p>
            <a:pPr>
              <a:lnSpc>
                <a:spcPct val="150000"/>
              </a:lnSpc>
            </a:pPr>
            <a:r>
              <a:rPr lang="en-US" sz="2400" b="1" dirty="0" smtClean="0">
                <a:solidFill>
                  <a:srgbClr val="0000FF"/>
                </a:solidFill>
              </a:rPr>
              <a:t>5) Indexed Addressing Mode</a:t>
            </a:r>
          </a:p>
        </p:txBody>
      </p:sp>
      <p:sp>
        <p:nvSpPr>
          <p:cNvPr id="3" name="Rectangle 2"/>
          <p:cNvSpPr/>
          <p:nvPr/>
        </p:nvSpPr>
        <p:spPr>
          <a:xfrm>
            <a:off x="914400" y="152400"/>
            <a:ext cx="4572000" cy="6096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800" b="1" dirty="0" smtClean="0">
                <a:solidFill>
                  <a:schemeClr val="tx1"/>
                </a:solidFill>
                <a:latin typeface="Calibri" pitchFamily="34" charset="0"/>
                <a:cs typeface="Calibri" pitchFamily="34" charset="0"/>
              </a:rPr>
              <a:t>Addressing modes of 8051 :-</a:t>
            </a:r>
          </a:p>
        </p:txBody>
      </p:sp>
      <p:sp>
        <p:nvSpPr>
          <p:cNvPr id="4" name="Rectangle 3"/>
          <p:cNvSpPr/>
          <p:nvPr/>
        </p:nvSpPr>
        <p:spPr>
          <a:xfrm>
            <a:off x="914400" y="914400"/>
            <a:ext cx="10464800" cy="9144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400" b="1" dirty="0" smtClean="0">
                <a:solidFill>
                  <a:srgbClr val="0000FF"/>
                </a:solidFill>
                <a:latin typeface="Calibri" pitchFamily="34" charset="0"/>
                <a:cs typeface="Calibri" pitchFamily="34" charset="0"/>
              </a:rPr>
              <a:t>Addressing mode –</a:t>
            </a:r>
            <a:r>
              <a:rPr lang="en-US" sz="2400" b="1" dirty="0" smtClean="0">
                <a:solidFill>
                  <a:srgbClr val="FF0000"/>
                </a:solidFill>
                <a:latin typeface="Calibri" pitchFamily="34" charset="0"/>
                <a:cs typeface="Calibri" pitchFamily="34" charset="0"/>
              </a:rPr>
              <a:t> It is a way to tackle / handle the Operand i.e. the Data or a way to deal with the Data. </a:t>
            </a:r>
          </a:p>
        </p:txBody>
      </p:sp>
      <p:grpSp>
        <p:nvGrpSpPr>
          <p:cNvPr id="5" name="Google Shape;84;p1"/>
          <p:cNvGrpSpPr/>
          <p:nvPr/>
        </p:nvGrpSpPr>
        <p:grpSpPr>
          <a:xfrm>
            <a:off x="76256" y="112129"/>
            <a:ext cx="685745" cy="6517271"/>
            <a:chOff x="14626" y="14712"/>
            <a:chExt cx="538808" cy="6386089"/>
          </a:xfrm>
        </p:grpSpPr>
        <p:pic>
          <p:nvPicPr>
            <p:cNvPr id="6" name="Google Shape;85;p1"/>
            <p:cNvPicPr preferRelativeResize="0"/>
            <p:nvPr/>
          </p:nvPicPr>
          <p:blipFill rotWithShape="1">
            <a:blip r:embed="rId2" cstate="print">
              <a:alphaModFix/>
            </a:blip>
            <a:srcRect/>
            <a:stretch/>
          </p:blipFill>
          <p:spPr>
            <a:xfrm>
              <a:off x="14626" y="14712"/>
              <a:ext cx="538808" cy="846471"/>
            </a:xfrm>
            <a:prstGeom prst="rect">
              <a:avLst/>
            </a:prstGeom>
            <a:noFill/>
            <a:ln w="9525" cap="flat" cmpd="sng">
              <a:solidFill>
                <a:srgbClr val="0000FF"/>
              </a:solidFill>
              <a:prstDash val="solid"/>
              <a:miter lim="800000"/>
              <a:headEnd type="none" w="sm" len="sm"/>
              <a:tailEnd type="none" w="sm" len="sm"/>
            </a:ln>
          </p:spPr>
        </p:pic>
        <p:sp>
          <p:nvSpPr>
            <p:cNvPr id="7" name="Google Shape;86;p1"/>
            <p:cNvSpPr txBox="1"/>
            <p:nvPr/>
          </p:nvSpPr>
          <p:spPr>
            <a:xfrm rot="16198651">
              <a:off x="-2620687" y="3474451"/>
              <a:ext cx="5562512" cy="29016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b="1" i="0" u="none" strike="noStrike" cap="none" dirty="0">
                  <a:solidFill>
                    <a:schemeClr val="lt1"/>
                  </a:solidFill>
                  <a:latin typeface="Century Gothic"/>
                  <a:ea typeface="Century Gothic"/>
                  <a:cs typeface="Century Gothic"/>
                  <a:sym typeface="Century Gothic"/>
                </a:rPr>
                <a:t>Vishwakarma  Institute  of  Technology</a:t>
              </a:r>
              <a:endParaRPr sz="2400" dirty="0"/>
            </a:p>
          </p:txBody>
        </p:sp>
        <p:sp>
          <p:nvSpPr>
            <p:cNvPr id="8" name="Google Shape;87;p1"/>
            <p:cNvSpPr txBox="1"/>
            <p:nvPr/>
          </p:nvSpPr>
          <p:spPr>
            <a:xfrm rot="16200000">
              <a:off x="-2348767" y="3498601"/>
              <a:ext cx="5562602" cy="241797"/>
            </a:xfrm>
            <a:prstGeom prst="rect">
              <a:avLst/>
            </a:prstGeom>
            <a:solidFill>
              <a:srgbClr val="FFFF99"/>
            </a:solidFill>
            <a:ln w="9525" cap="flat" cmpd="sng">
              <a:solidFill>
                <a:srgbClr val="00206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i="0" u="none" strike="noStrike" cap="none" dirty="0">
                  <a:solidFill>
                    <a:srgbClr val="002060"/>
                  </a:solidFill>
                  <a:latin typeface="Century Gothic"/>
                  <a:ea typeface="Century Gothic"/>
                  <a:cs typeface="Century Gothic"/>
                  <a:sym typeface="Century Gothic"/>
                </a:rPr>
                <a:t>FY - Department of Engineering, Sciences and Humanities</a:t>
              </a:r>
              <a:endParaRPr sz="24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1000" fill="hold"/>
                                        <p:tgtEl>
                                          <p:spTgt spid="4"/>
                                        </p:tgtEl>
                                        <p:attrNameLst>
                                          <p:attrName>ppt_x</p:attrName>
                                        </p:attrNameLst>
                                      </p:cBhvr>
                                      <p:tavLst>
                                        <p:tav tm="0">
                                          <p:val>
                                            <p:strVal val="#ppt_x"/>
                                          </p:val>
                                        </p:tav>
                                        <p:tav tm="100000">
                                          <p:val>
                                            <p:strVal val="#ppt_x"/>
                                          </p:val>
                                        </p:tav>
                                      </p:tavLst>
                                    </p:anim>
                                    <p:anim calcmode="lin" valueType="num">
                                      <p:cBhvr additive="base">
                                        <p:cTn id="14" dur="10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29">
                                            <p:bg/>
                                          </p:spTgt>
                                        </p:tgtEl>
                                        <p:attrNameLst>
                                          <p:attrName>style.visibility</p:attrName>
                                        </p:attrNameLst>
                                      </p:cBhvr>
                                      <p:to>
                                        <p:strVal val="visible"/>
                                      </p:to>
                                    </p:set>
                                    <p:anim calcmode="lin" valueType="num">
                                      <p:cBhvr additive="base">
                                        <p:cTn id="19" dur="1000" fill="hold"/>
                                        <p:tgtEl>
                                          <p:spTgt spid="29">
                                            <p:bg/>
                                          </p:spTgt>
                                        </p:tgtEl>
                                        <p:attrNameLst>
                                          <p:attrName>ppt_x</p:attrName>
                                        </p:attrNameLst>
                                      </p:cBhvr>
                                      <p:tavLst>
                                        <p:tav tm="0">
                                          <p:val>
                                            <p:strVal val="#ppt_x"/>
                                          </p:val>
                                        </p:tav>
                                        <p:tav tm="100000">
                                          <p:val>
                                            <p:strVal val="#ppt_x"/>
                                          </p:val>
                                        </p:tav>
                                      </p:tavLst>
                                    </p:anim>
                                    <p:anim calcmode="lin" valueType="num">
                                      <p:cBhvr additive="base">
                                        <p:cTn id="20" dur="1000" fill="hold"/>
                                        <p:tgtEl>
                                          <p:spTgt spid="29">
                                            <p:bg/>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29">
                                            <p:txEl>
                                              <p:pRg st="0" end="0"/>
                                            </p:txEl>
                                          </p:spTgt>
                                        </p:tgtEl>
                                        <p:attrNameLst>
                                          <p:attrName>style.visibility</p:attrName>
                                        </p:attrNameLst>
                                      </p:cBhvr>
                                      <p:to>
                                        <p:strVal val="visible"/>
                                      </p:to>
                                    </p:set>
                                    <p:anim calcmode="lin" valueType="num">
                                      <p:cBhvr additive="base">
                                        <p:cTn id="25" dur="10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29">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29">
                                            <p:txEl>
                                              <p:pRg st="1" end="1"/>
                                            </p:txEl>
                                          </p:spTgt>
                                        </p:tgtEl>
                                        <p:attrNameLst>
                                          <p:attrName>style.visibility</p:attrName>
                                        </p:attrNameLst>
                                      </p:cBhvr>
                                      <p:to>
                                        <p:strVal val="visible"/>
                                      </p:to>
                                    </p:set>
                                    <p:anim calcmode="lin" valueType="num">
                                      <p:cBhvr additive="base">
                                        <p:cTn id="31" dur="1000" fill="hold"/>
                                        <p:tgtEl>
                                          <p:spTgt spid="29">
                                            <p:txEl>
                                              <p:pRg st="1" end="1"/>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29">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29">
                                            <p:txEl>
                                              <p:pRg st="2" end="2"/>
                                            </p:txEl>
                                          </p:spTgt>
                                        </p:tgtEl>
                                        <p:attrNameLst>
                                          <p:attrName>style.visibility</p:attrName>
                                        </p:attrNameLst>
                                      </p:cBhvr>
                                      <p:to>
                                        <p:strVal val="visible"/>
                                      </p:to>
                                    </p:set>
                                    <p:anim calcmode="lin" valueType="num">
                                      <p:cBhvr additive="base">
                                        <p:cTn id="37" dur="1000" fill="hold"/>
                                        <p:tgtEl>
                                          <p:spTgt spid="29">
                                            <p:txEl>
                                              <p:pRg st="2" end="2"/>
                                            </p:txEl>
                                          </p:spTgt>
                                        </p:tgtEl>
                                        <p:attrNameLst>
                                          <p:attrName>ppt_x</p:attrName>
                                        </p:attrNameLst>
                                      </p:cBhvr>
                                      <p:tavLst>
                                        <p:tav tm="0">
                                          <p:val>
                                            <p:strVal val="#ppt_x"/>
                                          </p:val>
                                        </p:tav>
                                        <p:tav tm="100000">
                                          <p:val>
                                            <p:strVal val="#ppt_x"/>
                                          </p:val>
                                        </p:tav>
                                      </p:tavLst>
                                    </p:anim>
                                    <p:anim calcmode="lin" valueType="num">
                                      <p:cBhvr additive="base">
                                        <p:cTn id="38" dur="1000" fill="hold"/>
                                        <p:tgtEl>
                                          <p:spTgt spid="29">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grpId="0" nodeType="clickEffect">
                                  <p:stCondLst>
                                    <p:cond delay="0"/>
                                  </p:stCondLst>
                                  <p:childTnLst>
                                    <p:set>
                                      <p:cBhvr>
                                        <p:cTn id="42" dur="1" fill="hold">
                                          <p:stCondLst>
                                            <p:cond delay="0"/>
                                          </p:stCondLst>
                                        </p:cTn>
                                        <p:tgtEl>
                                          <p:spTgt spid="29">
                                            <p:txEl>
                                              <p:pRg st="3" end="3"/>
                                            </p:txEl>
                                          </p:spTgt>
                                        </p:tgtEl>
                                        <p:attrNameLst>
                                          <p:attrName>style.visibility</p:attrName>
                                        </p:attrNameLst>
                                      </p:cBhvr>
                                      <p:to>
                                        <p:strVal val="visible"/>
                                      </p:to>
                                    </p:set>
                                    <p:anim calcmode="lin" valueType="num">
                                      <p:cBhvr additive="base">
                                        <p:cTn id="43" dur="1000" fill="hold"/>
                                        <p:tgtEl>
                                          <p:spTgt spid="29">
                                            <p:txEl>
                                              <p:pRg st="3" end="3"/>
                                            </p:txEl>
                                          </p:spTgt>
                                        </p:tgtEl>
                                        <p:attrNameLst>
                                          <p:attrName>ppt_x</p:attrName>
                                        </p:attrNameLst>
                                      </p:cBhvr>
                                      <p:tavLst>
                                        <p:tav tm="0">
                                          <p:val>
                                            <p:strVal val="#ppt_x"/>
                                          </p:val>
                                        </p:tav>
                                        <p:tav tm="100000">
                                          <p:val>
                                            <p:strVal val="#ppt_x"/>
                                          </p:val>
                                        </p:tav>
                                      </p:tavLst>
                                    </p:anim>
                                    <p:anim calcmode="lin" valueType="num">
                                      <p:cBhvr additive="base">
                                        <p:cTn id="44" dur="1000" fill="hold"/>
                                        <p:tgtEl>
                                          <p:spTgt spid="29">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1" fill="hold" grpId="0" nodeType="clickEffect">
                                  <p:stCondLst>
                                    <p:cond delay="0"/>
                                  </p:stCondLst>
                                  <p:childTnLst>
                                    <p:set>
                                      <p:cBhvr>
                                        <p:cTn id="48" dur="1" fill="hold">
                                          <p:stCondLst>
                                            <p:cond delay="0"/>
                                          </p:stCondLst>
                                        </p:cTn>
                                        <p:tgtEl>
                                          <p:spTgt spid="29">
                                            <p:txEl>
                                              <p:pRg st="4" end="4"/>
                                            </p:txEl>
                                          </p:spTgt>
                                        </p:tgtEl>
                                        <p:attrNameLst>
                                          <p:attrName>style.visibility</p:attrName>
                                        </p:attrNameLst>
                                      </p:cBhvr>
                                      <p:to>
                                        <p:strVal val="visible"/>
                                      </p:to>
                                    </p:set>
                                    <p:anim calcmode="lin" valueType="num">
                                      <p:cBhvr additive="base">
                                        <p:cTn id="49" dur="1000" fill="hold"/>
                                        <p:tgtEl>
                                          <p:spTgt spid="29">
                                            <p:txEl>
                                              <p:pRg st="4" end="4"/>
                                            </p:txEl>
                                          </p:spTgt>
                                        </p:tgtEl>
                                        <p:attrNameLst>
                                          <p:attrName>ppt_x</p:attrName>
                                        </p:attrNameLst>
                                      </p:cBhvr>
                                      <p:tavLst>
                                        <p:tav tm="0">
                                          <p:val>
                                            <p:strVal val="#ppt_x"/>
                                          </p:val>
                                        </p:tav>
                                        <p:tav tm="100000">
                                          <p:val>
                                            <p:strVal val="#ppt_x"/>
                                          </p:val>
                                        </p:tav>
                                      </p:tavLst>
                                    </p:anim>
                                    <p:anim calcmode="lin" valueType="num">
                                      <p:cBhvr additive="base">
                                        <p:cTn id="50" dur="1000" fill="hold"/>
                                        <p:tgtEl>
                                          <p:spTgt spid="29">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1" fill="hold" grpId="0" nodeType="clickEffect">
                                  <p:stCondLst>
                                    <p:cond delay="0"/>
                                  </p:stCondLst>
                                  <p:childTnLst>
                                    <p:set>
                                      <p:cBhvr>
                                        <p:cTn id="54" dur="1" fill="hold">
                                          <p:stCondLst>
                                            <p:cond delay="0"/>
                                          </p:stCondLst>
                                        </p:cTn>
                                        <p:tgtEl>
                                          <p:spTgt spid="29">
                                            <p:txEl>
                                              <p:pRg st="5" end="5"/>
                                            </p:txEl>
                                          </p:spTgt>
                                        </p:tgtEl>
                                        <p:attrNameLst>
                                          <p:attrName>style.visibility</p:attrName>
                                        </p:attrNameLst>
                                      </p:cBhvr>
                                      <p:to>
                                        <p:strVal val="visible"/>
                                      </p:to>
                                    </p:set>
                                    <p:anim calcmode="lin" valueType="num">
                                      <p:cBhvr additive="base">
                                        <p:cTn id="55" dur="1000" fill="hold"/>
                                        <p:tgtEl>
                                          <p:spTgt spid="29">
                                            <p:txEl>
                                              <p:pRg st="5" end="5"/>
                                            </p:txEl>
                                          </p:spTgt>
                                        </p:tgtEl>
                                        <p:attrNameLst>
                                          <p:attrName>ppt_x</p:attrName>
                                        </p:attrNameLst>
                                      </p:cBhvr>
                                      <p:tavLst>
                                        <p:tav tm="0">
                                          <p:val>
                                            <p:strVal val="#ppt_x"/>
                                          </p:val>
                                        </p:tav>
                                        <p:tav tm="100000">
                                          <p:val>
                                            <p:strVal val="#ppt_x"/>
                                          </p:val>
                                        </p:tav>
                                      </p:tavLst>
                                    </p:anim>
                                    <p:anim calcmode="lin" valueType="num">
                                      <p:cBhvr additive="base">
                                        <p:cTn id="56" dur="1000" fill="hold"/>
                                        <p:tgtEl>
                                          <p:spTgt spid="29">
                                            <p:txEl>
                                              <p:pRg st="5" end="5"/>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bldLvl="2" animBg="1"/>
      <p:bldP spid="3" grpId="0" animBg="1"/>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A1DA5FF-75DA-451F-B4D8-C51B547A3591}" type="slidenum">
              <a:rPr lang="en-IN" smtClean="0"/>
              <a:pPr/>
              <a:t>20</a:t>
            </a:fld>
            <a:endParaRPr lang="en-IN" dirty="0"/>
          </a:p>
        </p:txBody>
      </p:sp>
      <p:sp>
        <p:nvSpPr>
          <p:cNvPr id="9" name="Content Placeholder 8"/>
          <p:cNvSpPr>
            <a:spLocks noGrp="1"/>
          </p:cNvSpPr>
          <p:nvPr>
            <p:ph idx="1"/>
          </p:nvPr>
        </p:nvSpPr>
        <p:spPr>
          <a:xfrm>
            <a:off x="1064777" y="1000177"/>
            <a:ext cx="10965383" cy="3780146"/>
          </a:xfrm>
          <a:solidFill>
            <a:schemeClr val="accent1">
              <a:lumMod val="40000"/>
              <a:lumOff val="60000"/>
            </a:schemeClr>
          </a:solidFill>
        </p:spPr>
        <p:txBody>
          <a:bodyPr>
            <a:noAutofit/>
          </a:bodyPr>
          <a:lstStyle/>
          <a:p>
            <a:pPr marL="0">
              <a:spcBef>
                <a:spcPts val="0"/>
              </a:spcBef>
              <a:buNone/>
            </a:pPr>
            <a:r>
              <a:rPr lang="en-US" sz="2300" dirty="0" smtClean="0"/>
              <a:t/>
            </a:r>
            <a:br>
              <a:rPr lang="en-US" sz="2300" dirty="0" smtClean="0"/>
            </a:br>
            <a:r>
              <a:rPr lang="en-US" sz="2300" b="1" i="1" dirty="0" smtClean="0">
                <a:solidFill>
                  <a:srgbClr val="CC0099"/>
                </a:solidFill>
              </a:rPr>
              <a:t>P -- Parity flag</a:t>
            </a:r>
            <a:endParaRPr lang="en-US" sz="2300" dirty="0" smtClean="0">
              <a:solidFill>
                <a:srgbClr val="CC0099"/>
              </a:solidFill>
            </a:endParaRPr>
          </a:p>
          <a:p>
            <a:pPr marL="0">
              <a:spcBef>
                <a:spcPts val="0"/>
              </a:spcBef>
              <a:buNone/>
            </a:pPr>
            <a:r>
              <a:rPr lang="en-US" sz="2300" dirty="0" smtClean="0"/>
              <a:t>The parity flag reflects the number of 1 s in the A (accumulator) register only. If the A register contains an odd number of Is, then P = 1. Therefore, P = 0 if A has an even number of Is.</a:t>
            </a:r>
          </a:p>
          <a:p>
            <a:pPr marL="0">
              <a:spcBef>
                <a:spcPts val="0"/>
              </a:spcBef>
              <a:buNone/>
            </a:pPr>
            <a:r>
              <a:rPr lang="en-US" sz="2300" dirty="0" smtClean="0"/>
              <a:t/>
            </a:r>
            <a:br>
              <a:rPr lang="en-US" sz="2300" dirty="0" smtClean="0"/>
            </a:br>
            <a:r>
              <a:rPr lang="en-US" sz="2300" b="1" i="1" dirty="0" smtClean="0">
                <a:solidFill>
                  <a:srgbClr val="CC0099"/>
                </a:solidFill>
              </a:rPr>
              <a:t>OV -- Overflow flag</a:t>
            </a:r>
            <a:endParaRPr lang="en-US" sz="2300" dirty="0" smtClean="0">
              <a:solidFill>
                <a:srgbClr val="CC0099"/>
              </a:solidFill>
            </a:endParaRPr>
          </a:p>
          <a:p>
            <a:pPr marL="0">
              <a:spcBef>
                <a:spcPts val="0"/>
              </a:spcBef>
              <a:buNone/>
            </a:pPr>
            <a:r>
              <a:rPr lang="en-US" sz="2300" dirty="0" smtClean="0"/>
              <a:t>This flag is set whenever the result of a signed number operation is large, causing the high-order bit to overflow into the sign bit. In general, the carry flag is used to detect errors in unsigned arithmetic operations. The overflow flag is only used to detect errors in signed arithmetic operations </a:t>
            </a:r>
            <a:endParaRPr lang="en-US" sz="2100" dirty="0"/>
          </a:p>
        </p:txBody>
      </p:sp>
      <p:grpSp>
        <p:nvGrpSpPr>
          <p:cNvPr id="2" name="Google Shape;84;p1"/>
          <p:cNvGrpSpPr/>
          <p:nvPr/>
        </p:nvGrpSpPr>
        <p:grpSpPr>
          <a:xfrm>
            <a:off x="76256" y="102418"/>
            <a:ext cx="685745" cy="6745871"/>
            <a:chOff x="14626" y="14712"/>
            <a:chExt cx="538808" cy="6386090"/>
          </a:xfrm>
        </p:grpSpPr>
        <p:pic>
          <p:nvPicPr>
            <p:cNvPr id="11" name="Google Shape;85;p1"/>
            <p:cNvPicPr preferRelativeResize="0"/>
            <p:nvPr/>
          </p:nvPicPr>
          <p:blipFill rotWithShape="1">
            <a:blip r:embed="rId2" cstate="print">
              <a:alphaModFix/>
            </a:blip>
            <a:srcRect/>
            <a:stretch/>
          </p:blipFill>
          <p:spPr>
            <a:xfrm>
              <a:off x="14626" y="14712"/>
              <a:ext cx="538808" cy="846471"/>
            </a:xfrm>
            <a:prstGeom prst="rect">
              <a:avLst/>
            </a:prstGeom>
            <a:noFill/>
            <a:ln w="9525" cap="flat" cmpd="sng">
              <a:noFill/>
              <a:prstDash val="solid"/>
              <a:miter lim="800000"/>
              <a:headEnd type="none" w="sm" len="sm"/>
              <a:tailEnd type="none" w="sm" len="sm"/>
            </a:ln>
          </p:spPr>
        </p:pic>
        <p:sp>
          <p:nvSpPr>
            <p:cNvPr id="12" name="Google Shape;86;p1"/>
            <p:cNvSpPr txBox="1"/>
            <p:nvPr/>
          </p:nvSpPr>
          <p:spPr>
            <a:xfrm rot="16198651">
              <a:off x="-2620687" y="3474451"/>
              <a:ext cx="5562512" cy="290162"/>
            </a:xfrm>
            <a:prstGeom prst="rect">
              <a:avLst/>
            </a:prstGeom>
            <a:solidFill>
              <a:srgbClr val="000080"/>
            </a:solidFill>
            <a:ln>
              <a:noFill/>
            </a:ln>
          </p:spPr>
          <p:txBody>
            <a:bodyPr spcFirstLastPara="1" wrap="square" lIns="91425" tIns="45700" rIns="91425" bIns="45700" anchor="t" anchorCtr="0">
              <a:spAutoFit/>
            </a:bodyPr>
            <a:lstStyle/>
            <a:p>
              <a:pPr algn="ctr"/>
              <a:r>
                <a:rPr lang="en-US" b="1" i="0" u="none" strike="noStrike" cap="none" dirty="0">
                  <a:solidFill>
                    <a:schemeClr val="lt1"/>
                  </a:solidFill>
                  <a:latin typeface="Century Gothic"/>
                  <a:ea typeface="Century Gothic"/>
                  <a:cs typeface="Century Gothic"/>
                  <a:sym typeface="Century Gothic"/>
                </a:rPr>
                <a:t>Vishwakarma  Institute  of  Technology</a:t>
              </a:r>
              <a:endParaRPr sz="2400" dirty="0"/>
            </a:p>
          </p:txBody>
        </p:sp>
        <p:sp>
          <p:nvSpPr>
            <p:cNvPr id="13" name="Google Shape;87;p1"/>
            <p:cNvSpPr txBox="1"/>
            <p:nvPr/>
          </p:nvSpPr>
          <p:spPr>
            <a:xfrm rot="16200000">
              <a:off x="-2348768" y="3498603"/>
              <a:ext cx="5562602" cy="241796"/>
            </a:xfrm>
            <a:prstGeom prst="rect">
              <a:avLst/>
            </a:prstGeom>
            <a:solidFill>
              <a:srgbClr val="FFFF99"/>
            </a:solidFill>
            <a:ln w="9525" cap="flat" cmpd="sng">
              <a:noFill/>
              <a:prstDash val="solid"/>
              <a:miter lim="800000"/>
              <a:headEnd type="none" w="sm" len="sm"/>
              <a:tailEnd type="none" w="sm" len="sm"/>
            </a:ln>
          </p:spPr>
          <p:txBody>
            <a:bodyPr spcFirstLastPara="1" wrap="square" lIns="91425" tIns="45700" rIns="91425" bIns="45700" anchor="t" anchorCtr="0">
              <a:spAutoFit/>
            </a:bodyPr>
            <a:lstStyle/>
            <a:p>
              <a:pPr algn="ctr"/>
              <a:r>
                <a:rPr lang="en-US" sz="1400" b="1" dirty="0">
                  <a:solidFill>
                    <a:srgbClr val="002060"/>
                  </a:solidFill>
                  <a:latin typeface="Century Gothic"/>
                  <a:ea typeface="Century Gothic"/>
                  <a:cs typeface="Century Gothic"/>
                  <a:sym typeface="Century Gothic"/>
                </a:rPr>
                <a:t>FY - Department of Engineering, Sciences and Humanities</a:t>
              </a:r>
              <a:endParaRPr sz="2400" dirty="0"/>
            </a:p>
          </p:txBody>
        </p:sp>
      </p:grpSp>
      <p:sp>
        <p:nvSpPr>
          <p:cNvPr id="16" name="Rectangle 15"/>
          <p:cNvSpPr/>
          <p:nvPr/>
        </p:nvSpPr>
        <p:spPr>
          <a:xfrm>
            <a:off x="2891554" y="216586"/>
            <a:ext cx="7434540" cy="749313"/>
          </a:xfrm>
          <a:prstGeom prst="rect">
            <a:avLst/>
          </a:prstGeom>
          <a:solidFill>
            <a:srgbClr val="000099"/>
          </a:solidFill>
        </p:spPr>
        <p:txBody>
          <a:bodyPr wrap="square" lIns="117226" tIns="58613" rIns="117226" bIns="58613">
            <a:spAutoFit/>
          </a:bodyPr>
          <a:lstStyle/>
          <a:p>
            <a:pPr algn="ctr"/>
            <a:r>
              <a:rPr lang="en-IN" sz="4100" b="1" dirty="0" smtClean="0">
                <a:solidFill>
                  <a:schemeClr val="accent4">
                    <a:lumMod val="20000"/>
                    <a:lumOff val="80000"/>
                  </a:schemeClr>
                </a:solidFill>
              </a:rPr>
              <a:t>4. Program Status Word (PSW)</a:t>
            </a:r>
            <a:endParaRPr lang="en-IN" sz="4100" dirty="0">
              <a:solidFill>
                <a:schemeClr val="accent4">
                  <a:lumMod val="20000"/>
                  <a:lumOff val="80000"/>
                </a:schemeClr>
              </a:solidFill>
            </a:endParaRPr>
          </a:p>
        </p:txBody>
      </p:sp>
    </p:spTree>
    <p:extLst>
      <p:ext uri="{BB962C8B-B14F-4D97-AF65-F5344CB8AC3E}">
        <p14:creationId xmlns="" xmlns:p14="http://schemas.microsoft.com/office/powerpoint/2010/main" val="9419438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A1DA5FF-75DA-451F-B4D8-C51B547A3591}" type="slidenum">
              <a:rPr lang="en-IN" smtClean="0"/>
              <a:pPr/>
              <a:t>21</a:t>
            </a:fld>
            <a:endParaRPr lang="en-IN"/>
          </a:p>
        </p:txBody>
      </p:sp>
      <p:grpSp>
        <p:nvGrpSpPr>
          <p:cNvPr id="2" name="Google Shape;84;p1"/>
          <p:cNvGrpSpPr/>
          <p:nvPr/>
        </p:nvGrpSpPr>
        <p:grpSpPr>
          <a:xfrm>
            <a:off x="76256" y="102418"/>
            <a:ext cx="685745" cy="6745871"/>
            <a:chOff x="14626" y="14712"/>
            <a:chExt cx="538808" cy="6386090"/>
          </a:xfrm>
        </p:grpSpPr>
        <p:pic>
          <p:nvPicPr>
            <p:cNvPr id="11" name="Google Shape;85;p1"/>
            <p:cNvPicPr preferRelativeResize="0"/>
            <p:nvPr/>
          </p:nvPicPr>
          <p:blipFill rotWithShape="1">
            <a:blip r:embed="rId2" cstate="print">
              <a:alphaModFix/>
            </a:blip>
            <a:srcRect/>
            <a:stretch/>
          </p:blipFill>
          <p:spPr>
            <a:xfrm>
              <a:off x="14626" y="14712"/>
              <a:ext cx="538808" cy="846471"/>
            </a:xfrm>
            <a:prstGeom prst="rect">
              <a:avLst/>
            </a:prstGeom>
            <a:noFill/>
            <a:ln w="9525" cap="flat" cmpd="sng">
              <a:noFill/>
              <a:prstDash val="solid"/>
              <a:miter lim="800000"/>
              <a:headEnd type="none" w="sm" len="sm"/>
              <a:tailEnd type="none" w="sm" len="sm"/>
            </a:ln>
          </p:spPr>
        </p:pic>
        <p:sp>
          <p:nvSpPr>
            <p:cNvPr id="12" name="Google Shape;86;p1"/>
            <p:cNvSpPr txBox="1"/>
            <p:nvPr/>
          </p:nvSpPr>
          <p:spPr>
            <a:xfrm rot="16198651">
              <a:off x="-2620687" y="3474451"/>
              <a:ext cx="5562512" cy="290162"/>
            </a:xfrm>
            <a:prstGeom prst="rect">
              <a:avLst/>
            </a:prstGeom>
            <a:solidFill>
              <a:srgbClr val="000080"/>
            </a:solidFill>
            <a:ln>
              <a:noFill/>
            </a:ln>
          </p:spPr>
          <p:txBody>
            <a:bodyPr spcFirstLastPara="1" wrap="square" lIns="91425" tIns="45700" rIns="91425" bIns="45700" anchor="t" anchorCtr="0">
              <a:spAutoFit/>
            </a:bodyPr>
            <a:lstStyle/>
            <a:p>
              <a:pPr algn="ctr"/>
              <a:r>
                <a:rPr lang="en-US" b="1" i="0" u="none" strike="noStrike" cap="none" dirty="0">
                  <a:solidFill>
                    <a:schemeClr val="lt1"/>
                  </a:solidFill>
                  <a:latin typeface="Century Gothic"/>
                  <a:ea typeface="Century Gothic"/>
                  <a:cs typeface="Century Gothic"/>
                  <a:sym typeface="Century Gothic"/>
                </a:rPr>
                <a:t>Vishwakarma  Institute  of  Technology</a:t>
              </a:r>
              <a:endParaRPr sz="2400" dirty="0"/>
            </a:p>
          </p:txBody>
        </p:sp>
        <p:sp>
          <p:nvSpPr>
            <p:cNvPr id="13" name="Google Shape;87;p1"/>
            <p:cNvSpPr txBox="1"/>
            <p:nvPr/>
          </p:nvSpPr>
          <p:spPr>
            <a:xfrm rot="16200000">
              <a:off x="-2348768" y="3498603"/>
              <a:ext cx="5562602" cy="241796"/>
            </a:xfrm>
            <a:prstGeom prst="rect">
              <a:avLst/>
            </a:prstGeom>
            <a:solidFill>
              <a:srgbClr val="FFFF99"/>
            </a:solidFill>
            <a:ln w="9525" cap="flat" cmpd="sng">
              <a:noFill/>
              <a:prstDash val="solid"/>
              <a:miter lim="800000"/>
              <a:headEnd type="none" w="sm" len="sm"/>
              <a:tailEnd type="none" w="sm" len="sm"/>
            </a:ln>
          </p:spPr>
          <p:txBody>
            <a:bodyPr spcFirstLastPara="1" wrap="square" lIns="91425" tIns="45700" rIns="91425" bIns="45700" anchor="t" anchorCtr="0">
              <a:spAutoFit/>
            </a:bodyPr>
            <a:lstStyle/>
            <a:p>
              <a:pPr algn="ctr"/>
              <a:r>
                <a:rPr lang="en-US" sz="1400" b="1" dirty="0">
                  <a:solidFill>
                    <a:srgbClr val="002060"/>
                  </a:solidFill>
                  <a:latin typeface="Century Gothic"/>
                  <a:ea typeface="Century Gothic"/>
                  <a:cs typeface="Century Gothic"/>
                  <a:sym typeface="Century Gothic"/>
                </a:rPr>
                <a:t>FY - Department of Engineering, Sciences and Humanities</a:t>
              </a:r>
              <a:endParaRPr sz="2400" dirty="0"/>
            </a:p>
          </p:txBody>
        </p:sp>
      </p:grpSp>
      <p:sp>
        <p:nvSpPr>
          <p:cNvPr id="15" name="TextBox 14"/>
          <p:cNvSpPr txBox="1"/>
          <p:nvPr/>
        </p:nvSpPr>
        <p:spPr>
          <a:xfrm>
            <a:off x="1305517" y="951625"/>
            <a:ext cx="9861492" cy="395370"/>
          </a:xfrm>
          <a:prstGeom prst="rect">
            <a:avLst/>
          </a:prstGeom>
          <a:noFill/>
        </p:spPr>
        <p:txBody>
          <a:bodyPr wrap="square" lIns="117226" tIns="58613" rIns="117226" bIns="58613" rtlCol="0">
            <a:spAutoFit/>
          </a:bodyPr>
          <a:lstStyle/>
          <a:p>
            <a:r>
              <a:rPr lang="en-US" dirty="0" smtClean="0">
                <a:solidFill>
                  <a:schemeClr val="bg1"/>
                </a:solidFill>
              </a:rPr>
              <a:t>Impact of the ADD instruction on the flag bits CY, AC, and P of the PSW register.</a:t>
            </a:r>
          </a:p>
        </p:txBody>
      </p:sp>
      <p:sp>
        <p:nvSpPr>
          <p:cNvPr id="16" name="TextBox 15"/>
          <p:cNvSpPr txBox="1"/>
          <p:nvPr/>
        </p:nvSpPr>
        <p:spPr>
          <a:xfrm>
            <a:off x="2675760" y="1514832"/>
            <a:ext cx="7649671" cy="4273354"/>
          </a:xfrm>
          <a:prstGeom prst="rect">
            <a:avLst/>
          </a:prstGeom>
          <a:solidFill>
            <a:schemeClr val="accent1">
              <a:lumMod val="40000"/>
              <a:lumOff val="60000"/>
            </a:schemeClr>
          </a:solidFill>
        </p:spPr>
        <p:txBody>
          <a:bodyPr wrap="square" lIns="117226" tIns="58613" rIns="117226" bIns="58613" rtlCol="0">
            <a:spAutoFit/>
          </a:bodyPr>
          <a:lstStyle/>
          <a:p>
            <a:endParaRPr lang="en-US" dirty="0" smtClean="0">
              <a:solidFill>
                <a:srgbClr val="CC0099"/>
              </a:solidFill>
            </a:endParaRPr>
          </a:p>
          <a:p>
            <a:r>
              <a:rPr lang="en-US" dirty="0" smtClean="0">
                <a:solidFill>
                  <a:srgbClr val="CC0099"/>
                </a:solidFill>
              </a:rPr>
              <a:t>1. 	MOV A, #38H          	0011 1000</a:t>
            </a:r>
          </a:p>
          <a:p>
            <a:r>
              <a:rPr lang="en-US" dirty="0" smtClean="0">
                <a:solidFill>
                  <a:srgbClr val="CC0099"/>
                </a:solidFill>
              </a:rPr>
              <a:t>	ADD A, # 2FH		0010 1111</a:t>
            </a:r>
          </a:p>
          <a:p>
            <a:r>
              <a:rPr lang="en-US" dirty="0" smtClean="0">
                <a:solidFill>
                  <a:srgbClr val="CC0099"/>
                </a:solidFill>
              </a:rPr>
              <a:t>					0110 0111</a:t>
            </a:r>
          </a:p>
          <a:p>
            <a:r>
              <a:rPr lang="en-US" dirty="0" smtClean="0">
                <a:solidFill>
                  <a:srgbClr val="0000FF"/>
                </a:solidFill>
              </a:rPr>
              <a:t>CY = 0, AC = 1, P = 1 as ACC has five 1’s</a:t>
            </a:r>
          </a:p>
          <a:p>
            <a:endParaRPr lang="en-US" dirty="0" smtClean="0">
              <a:solidFill>
                <a:srgbClr val="CC0099"/>
              </a:solidFill>
            </a:endParaRPr>
          </a:p>
          <a:p>
            <a:r>
              <a:rPr lang="en-US" dirty="0" smtClean="0">
                <a:solidFill>
                  <a:srgbClr val="CC0099"/>
                </a:solidFill>
              </a:rPr>
              <a:t>2. 	MOV A, # 9CH		1001 1100</a:t>
            </a:r>
          </a:p>
          <a:p>
            <a:r>
              <a:rPr lang="en-US" dirty="0" smtClean="0">
                <a:solidFill>
                  <a:srgbClr val="CC0099"/>
                </a:solidFill>
              </a:rPr>
              <a:t>	ADD A,  # 64H		0110 0100</a:t>
            </a:r>
          </a:p>
          <a:p>
            <a:r>
              <a:rPr lang="en-US" dirty="0" smtClean="0">
                <a:solidFill>
                  <a:srgbClr val="CC0099"/>
                </a:solidFill>
              </a:rPr>
              <a:t>          	                     1  	0000 0000</a:t>
            </a:r>
          </a:p>
          <a:p>
            <a:r>
              <a:rPr lang="en-US" dirty="0" smtClean="0">
                <a:solidFill>
                  <a:srgbClr val="0000FF"/>
                </a:solidFill>
              </a:rPr>
              <a:t>CY = 1, AC = 1, P = 0 as ACC has  zero 1’s</a:t>
            </a:r>
          </a:p>
          <a:p>
            <a:endParaRPr lang="en-US" dirty="0" smtClean="0">
              <a:solidFill>
                <a:srgbClr val="CC0099"/>
              </a:solidFill>
            </a:endParaRPr>
          </a:p>
          <a:p>
            <a:r>
              <a:rPr lang="en-US" dirty="0" smtClean="0">
                <a:solidFill>
                  <a:srgbClr val="CC0099"/>
                </a:solidFill>
              </a:rPr>
              <a:t>3.	MOV A, #88H		1000 1000</a:t>
            </a:r>
          </a:p>
          <a:p>
            <a:r>
              <a:rPr lang="en-US" dirty="0" smtClean="0">
                <a:solidFill>
                  <a:srgbClr val="CC0099"/>
                </a:solidFill>
              </a:rPr>
              <a:t>	ADD A, #93H		1001 0011</a:t>
            </a:r>
          </a:p>
          <a:p>
            <a:r>
              <a:rPr lang="en-US" dirty="0" smtClean="0">
                <a:solidFill>
                  <a:srgbClr val="CC0099"/>
                </a:solidFill>
              </a:rPr>
              <a:t>				  1	0001 1011	</a:t>
            </a:r>
          </a:p>
          <a:p>
            <a:r>
              <a:rPr lang="en-US" dirty="0" smtClean="0">
                <a:solidFill>
                  <a:srgbClr val="0000FF"/>
                </a:solidFill>
              </a:rPr>
              <a:t>CY = 1, AC = 0, P = 0 as ACC has  four 1’s </a:t>
            </a:r>
            <a:endParaRPr lang="en-US" dirty="0">
              <a:solidFill>
                <a:srgbClr val="0000FF"/>
              </a:solidFill>
            </a:endParaRPr>
          </a:p>
        </p:txBody>
      </p:sp>
      <p:cxnSp>
        <p:nvCxnSpPr>
          <p:cNvPr id="25" name="Straight Connector 24"/>
          <p:cNvCxnSpPr/>
          <p:nvPr/>
        </p:nvCxnSpPr>
        <p:spPr>
          <a:xfrm>
            <a:off x="5370792" y="4214335"/>
            <a:ext cx="2432593" cy="1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401584" y="5853773"/>
            <a:ext cx="2432593" cy="1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368996" y="2581362"/>
            <a:ext cx="2432593" cy="1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891554" y="216586"/>
            <a:ext cx="7434540" cy="749313"/>
          </a:xfrm>
          <a:prstGeom prst="rect">
            <a:avLst/>
          </a:prstGeom>
          <a:solidFill>
            <a:srgbClr val="000099"/>
          </a:solidFill>
        </p:spPr>
        <p:txBody>
          <a:bodyPr wrap="square" lIns="117226" tIns="58613" rIns="117226" bIns="58613">
            <a:spAutoFit/>
          </a:bodyPr>
          <a:lstStyle/>
          <a:p>
            <a:pPr algn="ctr"/>
            <a:r>
              <a:rPr lang="en-IN" sz="4100" b="1" dirty="0" smtClean="0">
                <a:solidFill>
                  <a:schemeClr val="accent4">
                    <a:lumMod val="20000"/>
                    <a:lumOff val="80000"/>
                  </a:schemeClr>
                </a:solidFill>
              </a:rPr>
              <a:t>4. Program Status Word (PSW)</a:t>
            </a:r>
            <a:endParaRPr lang="en-IN" sz="4100" dirty="0">
              <a:solidFill>
                <a:schemeClr val="accent4">
                  <a:lumMod val="20000"/>
                  <a:lumOff val="80000"/>
                </a:schemeClr>
              </a:solidFill>
            </a:endParaRPr>
          </a:p>
        </p:txBody>
      </p:sp>
    </p:spTree>
    <p:extLst>
      <p:ext uri="{BB962C8B-B14F-4D97-AF65-F5344CB8AC3E}">
        <p14:creationId xmlns="" xmlns:p14="http://schemas.microsoft.com/office/powerpoint/2010/main" val="941943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
                                            <p:txEl>
                                              <p:pRg st="11" end="11"/>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6">
                                            <p:txEl>
                                              <p:pRg st="12" end="1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6">
                                            <p:txEl>
                                              <p:pRg st="13" end="13"/>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6">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31283" y="143775"/>
            <a:ext cx="8723132" cy="724326"/>
          </a:xfrm>
          <a:prstGeom prst="rect">
            <a:avLst/>
          </a:prstGeom>
          <a:solidFill>
            <a:srgbClr val="000099"/>
          </a:solidFill>
        </p:spPr>
        <p:txBody>
          <a:bodyPr vert="horz" wrap="square" lIns="0" tIns="16281" rIns="0" bIns="0" rtlCol="0">
            <a:spAutoFit/>
          </a:bodyPr>
          <a:lstStyle/>
          <a:p>
            <a:pPr marL="16281">
              <a:spcBef>
                <a:spcPts val="128"/>
              </a:spcBef>
            </a:pPr>
            <a:r>
              <a:rPr sz="4600" b="1" spc="-26" dirty="0">
                <a:solidFill>
                  <a:srgbClr val="FF99FF"/>
                </a:solidFill>
              </a:rPr>
              <a:t>Port</a:t>
            </a:r>
            <a:r>
              <a:rPr sz="4600" b="1" spc="-146" dirty="0">
                <a:solidFill>
                  <a:srgbClr val="FF99FF"/>
                </a:solidFill>
              </a:rPr>
              <a:t> </a:t>
            </a:r>
            <a:r>
              <a:rPr lang="en-US" sz="4600" b="1" spc="-146" dirty="0" smtClean="0">
                <a:solidFill>
                  <a:srgbClr val="FF99FF"/>
                </a:solidFill>
              </a:rPr>
              <a:t>-- </a:t>
            </a:r>
            <a:r>
              <a:rPr lang="en-US" sz="4600" b="1" dirty="0" smtClean="0">
                <a:solidFill>
                  <a:srgbClr val="FF99FF"/>
                </a:solidFill>
              </a:rPr>
              <a:t>8051 internal i/o ports</a:t>
            </a:r>
            <a:endParaRPr sz="4600" b="1" dirty="0">
              <a:solidFill>
                <a:srgbClr val="FF99FF"/>
              </a:solidFill>
            </a:endParaRPr>
          </a:p>
        </p:txBody>
      </p:sp>
      <p:sp>
        <p:nvSpPr>
          <p:cNvPr id="5" name="Slide Number Placeholder 4"/>
          <p:cNvSpPr>
            <a:spLocks noGrp="1"/>
          </p:cNvSpPr>
          <p:nvPr>
            <p:ph type="sldNum" sz="quarter" idx="12"/>
          </p:nvPr>
        </p:nvSpPr>
        <p:spPr/>
        <p:txBody>
          <a:bodyPr/>
          <a:lstStyle/>
          <a:p>
            <a:fld id="{2A1DA5FF-75DA-451F-B4D8-C51B547A3591}" type="slidenum">
              <a:rPr lang="en-IN" smtClean="0"/>
              <a:pPr/>
              <a:t>22</a:t>
            </a:fld>
            <a:endParaRPr lang="en-IN"/>
          </a:p>
        </p:txBody>
      </p:sp>
      <p:grpSp>
        <p:nvGrpSpPr>
          <p:cNvPr id="3" name="Google Shape;84;p1"/>
          <p:cNvGrpSpPr/>
          <p:nvPr/>
        </p:nvGrpSpPr>
        <p:grpSpPr>
          <a:xfrm>
            <a:off x="76256" y="73795"/>
            <a:ext cx="685745" cy="6745871"/>
            <a:chOff x="14626" y="14712"/>
            <a:chExt cx="538808" cy="6386090"/>
          </a:xfrm>
        </p:grpSpPr>
        <p:pic>
          <p:nvPicPr>
            <p:cNvPr id="8" name="Google Shape;85;p1"/>
            <p:cNvPicPr preferRelativeResize="0"/>
            <p:nvPr/>
          </p:nvPicPr>
          <p:blipFill rotWithShape="1">
            <a:blip r:embed="rId2" cstate="print">
              <a:alphaModFix/>
            </a:blip>
            <a:srcRect/>
            <a:stretch/>
          </p:blipFill>
          <p:spPr>
            <a:xfrm>
              <a:off x="14626" y="14712"/>
              <a:ext cx="538808" cy="846471"/>
            </a:xfrm>
            <a:prstGeom prst="rect">
              <a:avLst/>
            </a:prstGeom>
            <a:noFill/>
            <a:ln w="9525" cap="flat" cmpd="sng">
              <a:noFill/>
              <a:prstDash val="solid"/>
              <a:miter lim="800000"/>
              <a:headEnd type="none" w="sm" len="sm"/>
              <a:tailEnd type="none" w="sm" len="sm"/>
            </a:ln>
          </p:spPr>
        </p:pic>
        <p:sp>
          <p:nvSpPr>
            <p:cNvPr id="9" name="Google Shape;86;p1"/>
            <p:cNvSpPr txBox="1"/>
            <p:nvPr/>
          </p:nvSpPr>
          <p:spPr>
            <a:xfrm rot="16198651">
              <a:off x="-2620687" y="3474451"/>
              <a:ext cx="5562512" cy="290162"/>
            </a:xfrm>
            <a:prstGeom prst="rect">
              <a:avLst/>
            </a:prstGeom>
            <a:solidFill>
              <a:srgbClr val="000080"/>
            </a:solidFill>
            <a:ln>
              <a:noFill/>
            </a:ln>
          </p:spPr>
          <p:txBody>
            <a:bodyPr spcFirstLastPara="1" wrap="square" lIns="91425" tIns="45700" rIns="91425" bIns="45700" anchor="t" anchorCtr="0">
              <a:spAutoFit/>
            </a:bodyPr>
            <a:lstStyle/>
            <a:p>
              <a:pPr algn="ctr"/>
              <a:r>
                <a:rPr lang="en-US" b="1" i="0" u="none" strike="noStrike" cap="none" dirty="0">
                  <a:solidFill>
                    <a:schemeClr val="lt1"/>
                  </a:solidFill>
                  <a:latin typeface="Century Gothic"/>
                  <a:ea typeface="Century Gothic"/>
                  <a:cs typeface="Century Gothic"/>
                  <a:sym typeface="Century Gothic"/>
                </a:rPr>
                <a:t>Vishwakarma  Institute  of  Technology</a:t>
              </a:r>
              <a:endParaRPr sz="2400" dirty="0"/>
            </a:p>
          </p:txBody>
        </p:sp>
        <p:sp>
          <p:nvSpPr>
            <p:cNvPr id="10" name="Google Shape;87;p1"/>
            <p:cNvSpPr txBox="1"/>
            <p:nvPr/>
          </p:nvSpPr>
          <p:spPr>
            <a:xfrm rot="16200000">
              <a:off x="-2348768" y="3498603"/>
              <a:ext cx="5562602" cy="241796"/>
            </a:xfrm>
            <a:prstGeom prst="rect">
              <a:avLst/>
            </a:prstGeom>
            <a:solidFill>
              <a:srgbClr val="FFFF99"/>
            </a:solidFill>
            <a:ln w="9525" cap="flat" cmpd="sng">
              <a:noFill/>
              <a:prstDash val="solid"/>
              <a:miter lim="800000"/>
              <a:headEnd type="none" w="sm" len="sm"/>
              <a:tailEnd type="none" w="sm" len="sm"/>
            </a:ln>
          </p:spPr>
          <p:txBody>
            <a:bodyPr spcFirstLastPara="1" wrap="square" lIns="91425" tIns="45700" rIns="91425" bIns="45700" anchor="t" anchorCtr="0">
              <a:spAutoFit/>
            </a:bodyPr>
            <a:lstStyle/>
            <a:p>
              <a:pPr algn="ctr"/>
              <a:r>
                <a:rPr lang="en-US" sz="1400" b="1" dirty="0">
                  <a:solidFill>
                    <a:srgbClr val="002060"/>
                  </a:solidFill>
                  <a:latin typeface="Century Gothic"/>
                  <a:ea typeface="Century Gothic"/>
                  <a:cs typeface="Century Gothic"/>
                  <a:sym typeface="Century Gothic"/>
                </a:rPr>
                <a:t>FY - Department of Engineering, Sciences and Humanities</a:t>
              </a:r>
              <a:endParaRPr sz="2400" dirty="0"/>
            </a:p>
          </p:txBody>
        </p:sp>
      </p:grpSp>
      <p:sp>
        <p:nvSpPr>
          <p:cNvPr id="11" name="TextBox 10"/>
          <p:cNvSpPr txBox="1"/>
          <p:nvPr/>
        </p:nvSpPr>
        <p:spPr>
          <a:xfrm>
            <a:off x="982636" y="3819040"/>
            <a:ext cx="10991000" cy="2303584"/>
          </a:xfrm>
          <a:prstGeom prst="rect">
            <a:avLst/>
          </a:prstGeom>
          <a:solidFill>
            <a:schemeClr val="accent6">
              <a:lumMod val="20000"/>
              <a:lumOff val="80000"/>
            </a:schemeClr>
          </a:solidFill>
        </p:spPr>
        <p:txBody>
          <a:bodyPr wrap="square" lIns="117226" tIns="58613" rIns="117226" bIns="58613" rtlCol="0">
            <a:spAutoFit/>
          </a:bodyPr>
          <a:lstStyle/>
          <a:p>
            <a:pPr algn="just"/>
            <a:r>
              <a:rPr lang="en-US" sz="2600" b="1" dirty="0" smtClean="0">
                <a:solidFill>
                  <a:srgbClr val="FF0000"/>
                </a:solidFill>
              </a:rPr>
              <a:t>The difference between the quasi-bidirectional port and the true bidirectional port  </a:t>
            </a:r>
            <a:endParaRPr lang="en-US" sz="2600" b="1" dirty="0" smtClean="0">
              <a:solidFill>
                <a:srgbClr val="0033CC"/>
              </a:solidFill>
            </a:endParaRPr>
          </a:p>
          <a:p>
            <a:pPr algn="just"/>
            <a:r>
              <a:rPr lang="en-US" b="1" dirty="0" smtClean="0">
                <a:solidFill>
                  <a:srgbClr val="0033CC"/>
                </a:solidFill>
              </a:rPr>
              <a:t>There is no pull-up resistor inside the bidirectional P0 port.  It is true bidirectional.   </a:t>
            </a:r>
          </a:p>
          <a:p>
            <a:pPr algn="just"/>
            <a:r>
              <a:rPr lang="en-US" b="1" dirty="0" smtClean="0">
                <a:solidFill>
                  <a:srgbClr val="0033CC"/>
                </a:solidFill>
              </a:rPr>
              <a:t>Others are quasi…</a:t>
            </a:r>
            <a:r>
              <a:rPr lang="en-US" dirty="0" smtClean="0">
                <a:solidFill>
                  <a:srgbClr val="0033CC"/>
                </a:solidFill>
              </a:rPr>
              <a:t>  quasi-bidirectional I/O is a type of input-output port on an integrated circuit such as a PIA. It can be used as an input or output without the use of a control signal for data direction. At power-on the I/Os are HIGH.</a:t>
            </a:r>
          </a:p>
          <a:p>
            <a:pPr algn="just"/>
            <a:r>
              <a:rPr lang="en-US" dirty="0" smtClean="0">
                <a:solidFill>
                  <a:srgbClr val="0033CC"/>
                </a:solidFill>
              </a:rPr>
              <a:t>A Peripheral Interface Adapter (</a:t>
            </a:r>
            <a:r>
              <a:rPr lang="en-US" b="1" dirty="0" smtClean="0">
                <a:solidFill>
                  <a:srgbClr val="0033CC"/>
                </a:solidFill>
              </a:rPr>
              <a:t>PIA</a:t>
            </a:r>
            <a:r>
              <a:rPr lang="en-US" dirty="0" smtClean="0">
                <a:solidFill>
                  <a:srgbClr val="0033CC"/>
                </a:solidFill>
              </a:rPr>
              <a:t>) is a peripheral integrated </a:t>
            </a:r>
            <a:r>
              <a:rPr lang="en-US" b="1" dirty="0" smtClean="0">
                <a:solidFill>
                  <a:srgbClr val="0033CC"/>
                </a:solidFill>
              </a:rPr>
              <a:t>circuit</a:t>
            </a:r>
            <a:r>
              <a:rPr lang="en-US" dirty="0" smtClean="0">
                <a:solidFill>
                  <a:srgbClr val="0033CC"/>
                </a:solidFill>
              </a:rPr>
              <a:t> providing parallel I/O interfacing for </a:t>
            </a:r>
            <a:r>
              <a:rPr lang="en-US" b="1" dirty="0" smtClean="0">
                <a:solidFill>
                  <a:srgbClr val="0033CC"/>
                </a:solidFill>
              </a:rPr>
              <a:t>microprocessor</a:t>
            </a:r>
            <a:r>
              <a:rPr lang="en-US" dirty="0" smtClean="0">
                <a:solidFill>
                  <a:srgbClr val="0033CC"/>
                </a:solidFill>
              </a:rPr>
              <a:t> systems. Ex IC 8255</a:t>
            </a:r>
            <a:endParaRPr lang="en-US" dirty="0">
              <a:solidFill>
                <a:srgbClr val="0033CC"/>
              </a:solidFill>
            </a:endParaRPr>
          </a:p>
        </p:txBody>
      </p:sp>
      <p:grpSp>
        <p:nvGrpSpPr>
          <p:cNvPr id="4" name="Group 14"/>
          <p:cNvGrpSpPr/>
          <p:nvPr/>
        </p:nvGrpSpPr>
        <p:grpSpPr>
          <a:xfrm>
            <a:off x="1000838" y="948457"/>
            <a:ext cx="10827223" cy="2625210"/>
            <a:chOff x="842084" y="981453"/>
            <a:chExt cx="7800985" cy="2187675"/>
          </a:xfrm>
        </p:grpSpPr>
        <p:sp>
          <p:nvSpPr>
            <p:cNvPr id="19" name="TextBox 18"/>
            <p:cNvSpPr txBox="1"/>
            <p:nvPr/>
          </p:nvSpPr>
          <p:spPr>
            <a:xfrm>
              <a:off x="842084" y="981453"/>
              <a:ext cx="7800985" cy="1692771"/>
            </a:xfrm>
            <a:prstGeom prst="rect">
              <a:avLst/>
            </a:prstGeom>
            <a:solidFill>
              <a:schemeClr val="accent1">
                <a:lumMod val="40000"/>
                <a:lumOff val="60000"/>
              </a:schemeClr>
            </a:solidFill>
          </p:spPr>
          <p:txBody>
            <a:bodyPr wrap="square" rtlCol="0">
              <a:spAutoFit/>
            </a:bodyPr>
            <a:lstStyle/>
            <a:p>
              <a:r>
                <a:rPr lang="en-US" b="1" dirty="0" smtClean="0"/>
                <a:t>P0, P1, P2 and P3 are byte addresses used to access and perform read or write or other operations </a:t>
              </a:r>
            </a:p>
            <a:p>
              <a:r>
                <a:rPr lang="en-US" b="1" dirty="0" smtClean="0"/>
                <a:t>Direct 8-bit addresses of each are specified in the instructions </a:t>
              </a:r>
            </a:p>
            <a:p>
              <a:endParaRPr lang="en-US" b="1" dirty="0" smtClean="0"/>
            </a:p>
            <a:p>
              <a:r>
                <a:rPr lang="en-US" b="1" dirty="0" smtClean="0"/>
                <a:t> Addresses of bytes at 	P0– 080, 			Floating pins</a:t>
              </a:r>
            </a:p>
            <a:p>
              <a:r>
                <a:rPr lang="en-US" b="1" dirty="0" smtClean="0"/>
                <a:t>					P1– 090,			Internal Pull-ups </a:t>
              </a:r>
            </a:p>
            <a:p>
              <a:r>
                <a:rPr lang="en-US" b="1" dirty="0" smtClean="0"/>
                <a:t>					P2– 0A0 </a:t>
              </a:r>
              <a:r>
                <a:rPr lang="en-US" b="1" dirty="0" smtClean="0"/>
                <a:t>	 </a:t>
              </a:r>
              <a:r>
                <a:rPr lang="en-US" b="1" dirty="0" smtClean="0"/>
                <a:t>		Internal Pull-ups</a:t>
              </a:r>
            </a:p>
            <a:p>
              <a:r>
                <a:rPr lang="en-US" b="1" dirty="0" smtClean="0"/>
                <a:t>					P3─ 0B0. 			Internal Pull-ups</a:t>
              </a:r>
              <a:endParaRPr lang="en-US" b="1" dirty="0"/>
            </a:p>
          </p:txBody>
        </p:sp>
        <p:sp>
          <p:nvSpPr>
            <p:cNvPr id="12" name="TextBox 11"/>
            <p:cNvSpPr txBox="1"/>
            <p:nvPr/>
          </p:nvSpPr>
          <p:spPr>
            <a:xfrm>
              <a:off x="6923810" y="2530650"/>
              <a:ext cx="1378376" cy="615553"/>
            </a:xfrm>
            <a:prstGeom prst="rect">
              <a:avLst/>
            </a:prstGeom>
            <a:noFill/>
          </p:spPr>
          <p:txBody>
            <a:bodyPr wrap="square" rtlCol="0">
              <a:spAutoFit/>
            </a:bodyPr>
            <a:lstStyle/>
            <a:p>
              <a:r>
                <a:rPr lang="en-US" sz="2100" b="1" dirty="0" smtClean="0">
                  <a:solidFill>
                    <a:srgbClr val="0033CC"/>
                  </a:solidFill>
                </a:rPr>
                <a:t>Quasi Bidirectional</a:t>
              </a:r>
              <a:endParaRPr lang="en-US" sz="2100" b="1" dirty="0">
                <a:solidFill>
                  <a:srgbClr val="0033CC"/>
                </a:solidFill>
              </a:endParaRPr>
            </a:p>
          </p:txBody>
        </p:sp>
        <p:sp>
          <p:nvSpPr>
            <p:cNvPr id="13" name="Right Brace 12"/>
            <p:cNvSpPr/>
            <p:nvPr/>
          </p:nvSpPr>
          <p:spPr>
            <a:xfrm>
              <a:off x="6505986" y="2470248"/>
              <a:ext cx="351846" cy="698880"/>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7095983" y="1846855"/>
              <a:ext cx="1381433" cy="615553"/>
            </a:xfrm>
            <a:prstGeom prst="rect">
              <a:avLst/>
            </a:prstGeom>
            <a:noFill/>
          </p:spPr>
          <p:txBody>
            <a:bodyPr wrap="square" rtlCol="0">
              <a:spAutoFit/>
            </a:bodyPr>
            <a:lstStyle/>
            <a:p>
              <a:r>
                <a:rPr lang="en-US" sz="2100" b="1" dirty="0" err="1" smtClean="0">
                  <a:solidFill>
                    <a:srgbClr val="0033CC"/>
                  </a:solidFill>
                </a:rPr>
                <a:t>Truely</a:t>
              </a:r>
              <a:r>
                <a:rPr lang="en-US" sz="2100" b="1" dirty="0" smtClean="0">
                  <a:solidFill>
                    <a:srgbClr val="0033CC"/>
                  </a:solidFill>
                </a:rPr>
                <a:t> Bidirectional</a:t>
              </a:r>
              <a:endParaRPr lang="en-US" sz="2100" b="1" dirty="0">
                <a:solidFill>
                  <a:srgbClr val="0033CC"/>
                </a:solidFill>
              </a:endParaRPr>
            </a:p>
          </p:txBody>
        </p:sp>
        <p:cxnSp>
          <p:nvCxnSpPr>
            <p:cNvPr id="18" name="Straight Arrow Connector 17"/>
            <p:cNvCxnSpPr/>
            <p:nvPr/>
          </p:nvCxnSpPr>
          <p:spPr>
            <a:xfrm rot="10800000" flipV="1">
              <a:off x="6165107" y="2163821"/>
              <a:ext cx="902930" cy="6076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up)">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A1DA5FF-75DA-451F-B4D8-C51B547A3591}" type="slidenum">
              <a:rPr lang="en-IN" smtClean="0"/>
              <a:pPr/>
              <a:t>23</a:t>
            </a:fld>
            <a:endParaRPr lang="en-IN"/>
          </a:p>
        </p:txBody>
      </p:sp>
      <p:sp>
        <p:nvSpPr>
          <p:cNvPr id="3" name="object 2"/>
          <p:cNvSpPr txBox="1">
            <a:spLocks/>
          </p:cNvSpPr>
          <p:nvPr/>
        </p:nvSpPr>
        <p:spPr>
          <a:xfrm>
            <a:off x="1572121" y="288605"/>
            <a:ext cx="9546236" cy="724326"/>
          </a:xfrm>
          <a:prstGeom prst="rect">
            <a:avLst/>
          </a:prstGeom>
          <a:solidFill>
            <a:srgbClr val="000099"/>
          </a:solidFill>
        </p:spPr>
        <p:txBody>
          <a:bodyPr vert="horz" wrap="square" lIns="0" tIns="16281" rIns="0" bIns="0" rtlCol="0">
            <a:spAutoFit/>
          </a:bodyPr>
          <a:lstStyle/>
          <a:p>
            <a:pPr marL="16281" defTabSz="1172261">
              <a:spcBef>
                <a:spcPts val="128"/>
              </a:spcBef>
              <a:defRPr/>
            </a:pPr>
            <a:r>
              <a:rPr lang="en-US" sz="4600" b="1" spc="-26" dirty="0" smtClean="0">
                <a:solidFill>
                  <a:srgbClr val="FF99FF"/>
                </a:solidFill>
                <a:latin typeface="+mj-lt"/>
                <a:ea typeface="+mj-ea"/>
                <a:cs typeface="+mj-cs"/>
              </a:rPr>
              <a:t> 5) Port</a:t>
            </a:r>
            <a:r>
              <a:rPr lang="en-US" sz="4600" b="1" spc="-146" dirty="0" smtClean="0">
                <a:solidFill>
                  <a:srgbClr val="FF99FF"/>
                </a:solidFill>
                <a:latin typeface="+mj-lt"/>
                <a:ea typeface="+mj-ea"/>
                <a:cs typeface="+mj-cs"/>
              </a:rPr>
              <a:t> </a:t>
            </a:r>
            <a:r>
              <a:rPr lang="en-US" sz="4600" b="1" dirty="0" smtClean="0">
                <a:solidFill>
                  <a:srgbClr val="FF99FF"/>
                </a:solidFill>
                <a:latin typeface="+mj-lt"/>
                <a:ea typeface="+mj-ea"/>
                <a:cs typeface="+mj-cs"/>
              </a:rPr>
              <a:t>0 and Register P0 – 80H</a:t>
            </a:r>
            <a:endParaRPr lang="en-US" sz="4600" b="1" dirty="0">
              <a:solidFill>
                <a:srgbClr val="FF99FF"/>
              </a:solidFill>
              <a:latin typeface="+mj-lt"/>
              <a:ea typeface="+mj-ea"/>
              <a:cs typeface="+mj-cs"/>
            </a:endParaRPr>
          </a:p>
        </p:txBody>
      </p:sp>
      <p:sp>
        <p:nvSpPr>
          <p:cNvPr id="5" name="object 4"/>
          <p:cNvSpPr txBox="1"/>
          <p:nvPr/>
        </p:nvSpPr>
        <p:spPr>
          <a:xfrm>
            <a:off x="941810" y="2493964"/>
            <a:ext cx="11013628" cy="4418467"/>
          </a:xfrm>
          <a:prstGeom prst="rect">
            <a:avLst/>
          </a:prstGeom>
          <a:solidFill>
            <a:schemeClr val="accent1">
              <a:lumMod val="40000"/>
              <a:lumOff val="60000"/>
            </a:schemeClr>
          </a:solidFill>
        </p:spPr>
        <p:txBody>
          <a:bodyPr vert="horz" wrap="square" lIns="0" tIns="17095" rIns="0" bIns="0" rtlCol="0">
            <a:spAutoFit/>
          </a:bodyPr>
          <a:lstStyle/>
          <a:p>
            <a:pPr marL="351678" lvl="1"/>
            <a:r>
              <a:rPr lang="en-US" sz="2600" b="1" dirty="0" smtClean="0"/>
              <a:t> P0 includes pins (32-39). It is an I/O port with some alternative functions.</a:t>
            </a:r>
          </a:p>
          <a:p>
            <a:pPr marL="351678" lvl="1">
              <a:buFont typeface="Arial" pitchFamily="34" charset="0"/>
              <a:buChar char="•"/>
            </a:pPr>
            <a:r>
              <a:rPr lang="en-US" sz="2600" b="1" dirty="0" smtClean="0"/>
              <a:t>  When the external memory is used with microcontroller, then the lower address byte (addresses A0-A7) is applied on P0. </a:t>
            </a:r>
          </a:p>
          <a:p>
            <a:pPr marL="351678" lvl="1">
              <a:buFont typeface="Arial" pitchFamily="34" charset="0"/>
              <a:buChar char="•"/>
            </a:pPr>
            <a:r>
              <a:rPr lang="en-US" sz="2600" b="1" dirty="0" smtClean="0"/>
              <a:t>  This is an open </a:t>
            </a:r>
            <a:r>
              <a:rPr lang="en-US" sz="2600" b="1" i="1" dirty="0" smtClean="0">
                <a:solidFill>
                  <a:srgbClr val="0000FF"/>
                </a:solidFill>
              </a:rPr>
              <a:t>drain</a:t>
            </a:r>
            <a:r>
              <a:rPr lang="en-US" sz="2600" b="1" dirty="0" smtClean="0"/>
              <a:t> port. Open drain term is used for CMOS versions while, open </a:t>
            </a:r>
            <a:r>
              <a:rPr lang="en-US" sz="2600" b="1" i="1" dirty="0" smtClean="0">
                <a:solidFill>
                  <a:srgbClr val="0000FF"/>
                </a:solidFill>
              </a:rPr>
              <a:t>collector</a:t>
            </a:r>
            <a:r>
              <a:rPr lang="en-US" sz="2600" b="1" dirty="0" smtClean="0"/>
              <a:t> term is used for TTL versions.</a:t>
            </a:r>
          </a:p>
          <a:p>
            <a:pPr marL="351678" lvl="1">
              <a:buFont typeface="Arial" pitchFamily="34" charset="0"/>
              <a:buChar char="•"/>
            </a:pPr>
            <a:r>
              <a:rPr lang="en-US" sz="2600" b="1" dirty="0" smtClean="0"/>
              <a:t>  If external memory is not used, all bits of P0 are configured for I/O purposes.</a:t>
            </a:r>
          </a:p>
          <a:p>
            <a:pPr marL="351678" lvl="1"/>
            <a:r>
              <a:rPr lang="en-US" sz="2600" b="1" dirty="0" smtClean="0"/>
              <a:t>P0 doesn’t contain built-in pull-up resistors. It is true bidirectional port.</a:t>
            </a:r>
          </a:p>
          <a:p>
            <a:pPr marL="351678" lvl="1"/>
            <a:r>
              <a:rPr lang="en-US" sz="2600" b="1" dirty="0" smtClean="0"/>
              <a:t>Each pin must be connected to external pull up resistors of 10K, if port is to be used as I/O.</a:t>
            </a:r>
          </a:p>
          <a:p>
            <a:pPr marL="351678" lvl="1"/>
            <a:r>
              <a:rPr lang="en-IN" sz="2600" b="1" dirty="0" smtClean="0">
                <a:solidFill>
                  <a:srgbClr val="FF0000"/>
                </a:solidFill>
              </a:rPr>
              <a:t>P0 Register is both bit and byte addressable.</a:t>
            </a:r>
            <a:endParaRPr lang="en-US" sz="2600" b="1" dirty="0" smtClean="0"/>
          </a:p>
        </p:txBody>
      </p:sp>
      <p:sp>
        <p:nvSpPr>
          <p:cNvPr id="6" name="Slide Number Placeholder 4"/>
          <p:cNvSpPr txBox="1">
            <a:spLocks/>
          </p:cNvSpPr>
          <p:nvPr/>
        </p:nvSpPr>
        <p:spPr>
          <a:xfrm>
            <a:off x="8610600" y="6356353"/>
            <a:ext cx="2743200" cy="365125"/>
          </a:xfrm>
          <a:prstGeom prst="rect">
            <a:avLst/>
          </a:prstGeom>
        </p:spPr>
        <p:txBody>
          <a:bodyPr vert="horz" lIns="117226" tIns="58613" rIns="117226" bIns="58613" rtlCol="0" anchor="ctr"/>
          <a:lstStyle/>
          <a:p>
            <a:pPr algn="r" defTabSz="586130">
              <a:defRPr/>
            </a:pPr>
            <a:fld id="{2A1DA5FF-75DA-451F-B4D8-C51B547A3591}" type="slidenum">
              <a:rPr lang="en-IN" sz="1500" smtClean="0">
                <a:solidFill>
                  <a:schemeClr val="tx1">
                    <a:tint val="75000"/>
                  </a:schemeClr>
                </a:solidFill>
              </a:rPr>
              <a:pPr algn="r" defTabSz="586130">
                <a:defRPr/>
              </a:pPr>
              <a:t>23</a:t>
            </a:fld>
            <a:endParaRPr lang="en-IN" sz="1500" dirty="0">
              <a:solidFill>
                <a:schemeClr val="tx1">
                  <a:tint val="75000"/>
                </a:schemeClr>
              </a:solidFill>
            </a:endParaRPr>
          </a:p>
        </p:txBody>
      </p:sp>
      <p:grpSp>
        <p:nvGrpSpPr>
          <p:cNvPr id="4" name="Google Shape;84;p1"/>
          <p:cNvGrpSpPr/>
          <p:nvPr/>
        </p:nvGrpSpPr>
        <p:grpSpPr>
          <a:xfrm>
            <a:off x="76256" y="102418"/>
            <a:ext cx="685745" cy="6745871"/>
            <a:chOff x="14626" y="14712"/>
            <a:chExt cx="538808" cy="6386090"/>
          </a:xfrm>
        </p:grpSpPr>
        <p:pic>
          <p:nvPicPr>
            <p:cNvPr id="8" name="Google Shape;85;p1"/>
            <p:cNvPicPr preferRelativeResize="0"/>
            <p:nvPr/>
          </p:nvPicPr>
          <p:blipFill rotWithShape="1">
            <a:blip r:embed="rId2" cstate="print">
              <a:alphaModFix/>
            </a:blip>
            <a:srcRect/>
            <a:stretch/>
          </p:blipFill>
          <p:spPr>
            <a:xfrm>
              <a:off x="14626" y="14712"/>
              <a:ext cx="538808" cy="846471"/>
            </a:xfrm>
            <a:prstGeom prst="rect">
              <a:avLst/>
            </a:prstGeom>
            <a:noFill/>
            <a:ln w="9525" cap="flat" cmpd="sng">
              <a:noFill/>
              <a:prstDash val="solid"/>
              <a:miter lim="800000"/>
              <a:headEnd type="none" w="sm" len="sm"/>
              <a:tailEnd type="none" w="sm" len="sm"/>
            </a:ln>
          </p:spPr>
        </p:pic>
        <p:sp>
          <p:nvSpPr>
            <p:cNvPr id="9" name="Google Shape;86;p1"/>
            <p:cNvSpPr txBox="1"/>
            <p:nvPr/>
          </p:nvSpPr>
          <p:spPr>
            <a:xfrm rot="16198651">
              <a:off x="-2620687" y="3474451"/>
              <a:ext cx="5562512" cy="290162"/>
            </a:xfrm>
            <a:prstGeom prst="rect">
              <a:avLst/>
            </a:prstGeom>
            <a:solidFill>
              <a:srgbClr val="000080"/>
            </a:solidFill>
            <a:ln>
              <a:noFill/>
            </a:ln>
          </p:spPr>
          <p:txBody>
            <a:bodyPr spcFirstLastPara="1" wrap="square" lIns="91425" tIns="45700" rIns="91425" bIns="45700" anchor="t" anchorCtr="0">
              <a:spAutoFit/>
            </a:bodyPr>
            <a:lstStyle/>
            <a:p>
              <a:pPr algn="ctr"/>
              <a:r>
                <a:rPr lang="en-US" b="1" i="0" u="none" strike="noStrike" cap="none" dirty="0">
                  <a:solidFill>
                    <a:schemeClr val="lt1"/>
                  </a:solidFill>
                  <a:latin typeface="Century Gothic"/>
                  <a:ea typeface="Century Gothic"/>
                  <a:cs typeface="Century Gothic"/>
                  <a:sym typeface="Century Gothic"/>
                </a:rPr>
                <a:t>Vishwakarma  Institute  of  Technology</a:t>
              </a:r>
              <a:endParaRPr sz="2400" dirty="0"/>
            </a:p>
          </p:txBody>
        </p:sp>
        <p:sp>
          <p:nvSpPr>
            <p:cNvPr id="10" name="Google Shape;87;p1"/>
            <p:cNvSpPr txBox="1"/>
            <p:nvPr/>
          </p:nvSpPr>
          <p:spPr>
            <a:xfrm rot="16200000">
              <a:off x="-2348768" y="3498603"/>
              <a:ext cx="5562602" cy="241796"/>
            </a:xfrm>
            <a:prstGeom prst="rect">
              <a:avLst/>
            </a:prstGeom>
            <a:solidFill>
              <a:srgbClr val="FFFF99"/>
            </a:solidFill>
            <a:ln w="9525" cap="flat" cmpd="sng">
              <a:noFill/>
              <a:prstDash val="solid"/>
              <a:miter lim="800000"/>
              <a:headEnd type="none" w="sm" len="sm"/>
              <a:tailEnd type="none" w="sm" len="sm"/>
            </a:ln>
          </p:spPr>
          <p:txBody>
            <a:bodyPr spcFirstLastPara="1" wrap="square" lIns="91425" tIns="45700" rIns="91425" bIns="45700" anchor="t" anchorCtr="0">
              <a:spAutoFit/>
            </a:bodyPr>
            <a:lstStyle/>
            <a:p>
              <a:pPr algn="ctr"/>
              <a:r>
                <a:rPr lang="en-US" sz="1400" b="1" dirty="0">
                  <a:solidFill>
                    <a:srgbClr val="002060"/>
                  </a:solidFill>
                  <a:latin typeface="Century Gothic"/>
                  <a:ea typeface="Century Gothic"/>
                  <a:cs typeface="Century Gothic"/>
                  <a:sym typeface="Century Gothic"/>
                </a:rPr>
                <a:t>FY - Department of Engineering, Sciences and Humanities</a:t>
              </a:r>
              <a:endParaRPr sz="2400" dirty="0"/>
            </a:p>
          </p:txBody>
        </p:sp>
      </p:grpSp>
      <p:sp>
        <p:nvSpPr>
          <p:cNvPr id="11" name="TextBox 10"/>
          <p:cNvSpPr txBox="1"/>
          <p:nvPr/>
        </p:nvSpPr>
        <p:spPr>
          <a:xfrm>
            <a:off x="10082242" y="1448743"/>
            <a:ext cx="839471" cy="518480"/>
          </a:xfrm>
          <a:prstGeom prst="rect">
            <a:avLst/>
          </a:prstGeom>
          <a:noFill/>
        </p:spPr>
        <p:txBody>
          <a:bodyPr wrap="none" lIns="117226" tIns="58613" rIns="117226" bIns="58613" rtlCol="0">
            <a:spAutoFit/>
          </a:bodyPr>
          <a:lstStyle/>
          <a:p>
            <a:r>
              <a:rPr lang="en-US" sz="2600" b="1" dirty="0" smtClean="0">
                <a:solidFill>
                  <a:srgbClr val="FFFF00"/>
                </a:solidFill>
              </a:rPr>
              <a:t>80H</a:t>
            </a:r>
            <a:endParaRPr lang="en-US" sz="2600" b="1" dirty="0">
              <a:solidFill>
                <a:srgbClr val="FFFF00"/>
              </a:solidFill>
            </a:endParaRPr>
          </a:p>
        </p:txBody>
      </p:sp>
      <p:sp>
        <p:nvSpPr>
          <p:cNvPr id="12" name="TextBox 11"/>
          <p:cNvSpPr txBox="1"/>
          <p:nvPr/>
        </p:nvSpPr>
        <p:spPr>
          <a:xfrm>
            <a:off x="1857080" y="1860592"/>
            <a:ext cx="8131533" cy="918590"/>
          </a:xfrm>
          <a:prstGeom prst="rect">
            <a:avLst/>
          </a:prstGeom>
          <a:noFill/>
        </p:spPr>
        <p:txBody>
          <a:bodyPr wrap="square" lIns="117226" tIns="58613" rIns="117226" bIns="58613" rtlCol="0">
            <a:spAutoFit/>
          </a:bodyPr>
          <a:lstStyle/>
          <a:p>
            <a:r>
              <a:rPr lang="en-US" sz="2600" dirty="0" smtClean="0">
                <a:solidFill>
                  <a:srgbClr val="FFFF00"/>
                </a:solidFill>
              </a:rPr>
              <a:t>   87        86        85         84		83	     82	   81		80 </a:t>
            </a:r>
            <a:endParaRPr lang="en-US" sz="2600" dirty="0">
              <a:solidFill>
                <a:srgbClr val="FFFF00"/>
              </a:solidFill>
            </a:endParaRPr>
          </a:p>
        </p:txBody>
      </p:sp>
      <p:sp>
        <p:nvSpPr>
          <p:cNvPr id="13" name="TextBox 12"/>
          <p:cNvSpPr txBox="1"/>
          <p:nvPr/>
        </p:nvSpPr>
        <p:spPr>
          <a:xfrm>
            <a:off x="1678623" y="1060681"/>
            <a:ext cx="8308216" cy="395370"/>
          </a:xfrm>
          <a:prstGeom prst="rect">
            <a:avLst/>
          </a:prstGeom>
          <a:noFill/>
        </p:spPr>
        <p:txBody>
          <a:bodyPr wrap="square" lIns="117226" tIns="58613" rIns="117226" bIns="58613" rtlCol="0">
            <a:spAutoFit/>
          </a:bodyPr>
          <a:lstStyle/>
          <a:p>
            <a:r>
              <a:rPr lang="en-US" dirty="0" smtClean="0">
                <a:solidFill>
                  <a:srgbClr val="FFFF00"/>
                </a:solidFill>
              </a:rPr>
              <a:t>       P0.7	  P0.6            P0.5 	      P0.4             P0.3         P0.2          P0.1           P0.0 </a:t>
            </a:r>
            <a:endParaRPr lang="en-US" dirty="0">
              <a:solidFill>
                <a:srgbClr val="FFFF00"/>
              </a:solidFill>
            </a:endParaRPr>
          </a:p>
        </p:txBody>
      </p:sp>
      <p:graphicFrame>
        <p:nvGraphicFramePr>
          <p:cNvPr id="14" name="Table 13"/>
          <p:cNvGraphicFramePr>
            <a:graphicFrameLocks noGrp="1"/>
          </p:cNvGraphicFramePr>
          <p:nvPr/>
        </p:nvGraphicFramePr>
        <p:xfrm>
          <a:off x="1810633" y="1456386"/>
          <a:ext cx="8128000" cy="445008"/>
        </p:xfrm>
        <a:graphic>
          <a:graphicData uri="http://schemas.openxmlformats.org/drawingml/2006/table">
            <a:tbl>
              <a:tblPr firstRow="1" bandRow="1">
                <a:tableStyleId>{46F890A9-2807-4EBB-B81D-B2AA78EC7F39}</a:tableStyleId>
              </a:tblPr>
              <a:tblGrid>
                <a:gridCol w="1016000"/>
                <a:gridCol w="1016000"/>
                <a:gridCol w="1016000"/>
                <a:gridCol w="1016000"/>
                <a:gridCol w="1016000"/>
                <a:gridCol w="1016000"/>
                <a:gridCol w="1016000"/>
                <a:gridCol w="1016000"/>
              </a:tblGrid>
              <a:tr h="445008">
                <a:tc>
                  <a:txBody>
                    <a:bodyPr/>
                    <a:lstStyle/>
                    <a:p>
                      <a:pPr algn="ctr"/>
                      <a:r>
                        <a:rPr lang="en-US" sz="2200" dirty="0" smtClean="0"/>
                        <a:t>Bit7</a:t>
                      </a:r>
                      <a:endParaRPr lang="en-US" sz="2200" dirty="0"/>
                    </a:p>
                  </a:txBody>
                  <a:tcPr marL="121920" marR="121920" marT="54864" marB="548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2200" dirty="0" smtClean="0"/>
                        <a:t>Bit6</a:t>
                      </a:r>
                      <a:endParaRPr lang="en-US" sz="2200" dirty="0"/>
                    </a:p>
                  </a:txBody>
                  <a:tcPr marL="121920" marR="121920" marT="54864" marB="548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2200" dirty="0" smtClean="0"/>
                        <a:t>Bit5</a:t>
                      </a:r>
                      <a:endParaRPr lang="en-US" sz="2200" dirty="0"/>
                    </a:p>
                  </a:txBody>
                  <a:tcPr marL="121920" marR="121920" marT="54864" marB="548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dirty="0" smtClean="0"/>
                        <a:t>Bit4</a:t>
                      </a:r>
                      <a:endParaRPr lang="en-US" sz="2200" dirty="0"/>
                    </a:p>
                  </a:txBody>
                  <a:tcPr marL="121920" marR="121920" marT="54864" marB="548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dirty="0" smtClean="0"/>
                        <a:t>Bit3</a:t>
                      </a:r>
                      <a:endParaRPr lang="en-US" sz="2200" dirty="0"/>
                    </a:p>
                  </a:txBody>
                  <a:tcPr marL="121920" marR="121920" marT="54864" marB="548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2200" dirty="0" smtClean="0"/>
                        <a:t>Bit2</a:t>
                      </a:r>
                      <a:endParaRPr lang="en-US" sz="2200" dirty="0"/>
                    </a:p>
                  </a:txBody>
                  <a:tcPr marL="121920" marR="121920" marT="54864" marB="548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2200" dirty="0" smtClean="0"/>
                        <a:t>Bit1</a:t>
                      </a:r>
                      <a:endParaRPr lang="en-US" sz="2200" dirty="0"/>
                    </a:p>
                  </a:txBody>
                  <a:tcPr marL="121920" marR="121920" marT="54864" marB="548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dirty="0" smtClean="0"/>
                        <a:t>Bit0</a:t>
                      </a:r>
                      <a:endParaRPr lang="en-US" sz="2200" dirty="0"/>
                    </a:p>
                  </a:txBody>
                  <a:tcPr marL="121920" marR="121920" marT="54864" marB="548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wipe(up)">
                                      <p:cBhvr>
                                        <p:cTn id="7" dur="500"/>
                                        <p:tgtEl>
                                          <p:spTgt spid="5">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up)">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wipe(up)">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wipe(up)">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wipe(up)">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wipe(up)">
                                      <p:cBhvr>
                                        <p:cTn id="32" dur="5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Effect transition="in" filter="wipe(up)">
                                      <p:cBhvr>
                                        <p:cTn id="37" dur="500"/>
                                        <p:tgtEl>
                                          <p:spTgt spid="5">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5">
                                            <p:txEl>
                                              <p:pRg st="6" end="6"/>
                                            </p:txEl>
                                          </p:spTgt>
                                        </p:tgtEl>
                                        <p:attrNameLst>
                                          <p:attrName>style.visibility</p:attrName>
                                        </p:attrNameLst>
                                      </p:cBhvr>
                                      <p:to>
                                        <p:strVal val="visible"/>
                                      </p:to>
                                    </p:set>
                                    <p:animEffect transition="in" filter="wipe(up)">
                                      <p:cBhvr>
                                        <p:cTn id="4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2"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96816" y="142495"/>
            <a:ext cx="9403531" cy="724326"/>
          </a:xfrm>
          <a:prstGeom prst="rect">
            <a:avLst/>
          </a:prstGeom>
          <a:solidFill>
            <a:srgbClr val="000099"/>
          </a:solidFill>
        </p:spPr>
        <p:txBody>
          <a:bodyPr vert="horz" wrap="square" lIns="0" tIns="16281" rIns="0" bIns="0" rtlCol="0">
            <a:spAutoFit/>
          </a:bodyPr>
          <a:lstStyle/>
          <a:p>
            <a:pPr marL="16281">
              <a:spcBef>
                <a:spcPts val="128"/>
              </a:spcBef>
            </a:pPr>
            <a:r>
              <a:rPr lang="en-US" sz="4600" b="1" spc="-26" dirty="0" smtClean="0">
                <a:solidFill>
                  <a:srgbClr val="FF99FF"/>
                </a:solidFill>
              </a:rPr>
              <a:t>6) </a:t>
            </a:r>
            <a:r>
              <a:rPr sz="4600" b="1" spc="-26" dirty="0" smtClean="0">
                <a:solidFill>
                  <a:srgbClr val="FF99FF"/>
                </a:solidFill>
              </a:rPr>
              <a:t>Port</a:t>
            </a:r>
            <a:r>
              <a:rPr sz="4600" b="1" spc="-146" dirty="0" smtClean="0">
                <a:solidFill>
                  <a:srgbClr val="FF99FF"/>
                </a:solidFill>
              </a:rPr>
              <a:t> </a:t>
            </a:r>
            <a:r>
              <a:rPr sz="4600" b="1" dirty="0" smtClean="0">
                <a:solidFill>
                  <a:srgbClr val="FF99FF"/>
                </a:solidFill>
              </a:rPr>
              <a:t>1</a:t>
            </a:r>
            <a:r>
              <a:rPr lang="en-US" sz="4600" b="1" dirty="0" smtClean="0">
                <a:solidFill>
                  <a:srgbClr val="FF99FF"/>
                </a:solidFill>
              </a:rPr>
              <a:t> and Register P1 :  90H</a:t>
            </a:r>
            <a:endParaRPr sz="4600" b="1" dirty="0">
              <a:solidFill>
                <a:srgbClr val="FF99FF"/>
              </a:solidFill>
            </a:endParaRPr>
          </a:p>
        </p:txBody>
      </p:sp>
      <p:sp>
        <p:nvSpPr>
          <p:cNvPr id="5" name="Slide Number Placeholder 4"/>
          <p:cNvSpPr>
            <a:spLocks noGrp="1"/>
          </p:cNvSpPr>
          <p:nvPr>
            <p:ph type="sldNum" sz="quarter" idx="12"/>
          </p:nvPr>
        </p:nvSpPr>
        <p:spPr/>
        <p:txBody>
          <a:bodyPr/>
          <a:lstStyle/>
          <a:p>
            <a:fld id="{2A1DA5FF-75DA-451F-B4D8-C51B547A3591}" type="slidenum">
              <a:rPr lang="en-IN" smtClean="0"/>
              <a:pPr/>
              <a:t>24</a:t>
            </a:fld>
            <a:endParaRPr lang="en-IN"/>
          </a:p>
        </p:txBody>
      </p:sp>
      <p:grpSp>
        <p:nvGrpSpPr>
          <p:cNvPr id="3" name="Google Shape;84;p1"/>
          <p:cNvGrpSpPr/>
          <p:nvPr/>
        </p:nvGrpSpPr>
        <p:grpSpPr>
          <a:xfrm>
            <a:off x="76256" y="102418"/>
            <a:ext cx="685745" cy="6745871"/>
            <a:chOff x="14626" y="14712"/>
            <a:chExt cx="538808" cy="6386090"/>
          </a:xfrm>
        </p:grpSpPr>
        <p:pic>
          <p:nvPicPr>
            <p:cNvPr id="8" name="Google Shape;85;p1"/>
            <p:cNvPicPr preferRelativeResize="0"/>
            <p:nvPr/>
          </p:nvPicPr>
          <p:blipFill rotWithShape="1">
            <a:blip r:embed="rId2" cstate="print">
              <a:alphaModFix/>
            </a:blip>
            <a:srcRect/>
            <a:stretch/>
          </p:blipFill>
          <p:spPr>
            <a:xfrm>
              <a:off x="14626" y="14712"/>
              <a:ext cx="538808" cy="846471"/>
            </a:xfrm>
            <a:prstGeom prst="rect">
              <a:avLst/>
            </a:prstGeom>
            <a:noFill/>
            <a:ln w="9525" cap="flat" cmpd="sng">
              <a:noFill/>
              <a:prstDash val="solid"/>
              <a:miter lim="800000"/>
              <a:headEnd type="none" w="sm" len="sm"/>
              <a:tailEnd type="none" w="sm" len="sm"/>
            </a:ln>
          </p:spPr>
        </p:pic>
        <p:sp>
          <p:nvSpPr>
            <p:cNvPr id="9" name="Google Shape;86;p1"/>
            <p:cNvSpPr txBox="1"/>
            <p:nvPr/>
          </p:nvSpPr>
          <p:spPr>
            <a:xfrm rot="16198651">
              <a:off x="-2620687" y="3474451"/>
              <a:ext cx="5562512" cy="290162"/>
            </a:xfrm>
            <a:prstGeom prst="rect">
              <a:avLst/>
            </a:prstGeom>
            <a:solidFill>
              <a:srgbClr val="000080"/>
            </a:solidFill>
            <a:ln>
              <a:noFill/>
            </a:ln>
          </p:spPr>
          <p:txBody>
            <a:bodyPr spcFirstLastPara="1" wrap="square" lIns="91425" tIns="45700" rIns="91425" bIns="45700" anchor="t" anchorCtr="0">
              <a:spAutoFit/>
            </a:bodyPr>
            <a:lstStyle/>
            <a:p>
              <a:pPr algn="ctr"/>
              <a:r>
                <a:rPr lang="en-US" b="1" i="0" u="none" strike="noStrike" cap="none" dirty="0">
                  <a:solidFill>
                    <a:schemeClr val="lt1"/>
                  </a:solidFill>
                  <a:latin typeface="Century Gothic"/>
                  <a:ea typeface="Century Gothic"/>
                  <a:cs typeface="Century Gothic"/>
                  <a:sym typeface="Century Gothic"/>
                </a:rPr>
                <a:t>Vishwakarma  Institute  of  Technology</a:t>
              </a:r>
              <a:endParaRPr sz="2400" dirty="0"/>
            </a:p>
          </p:txBody>
        </p:sp>
        <p:sp>
          <p:nvSpPr>
            <p:cNvPr id="10" name="Google Shape;87;p1"/>
            <p:cNvSpPr txBox="1"/>
            <p:nvPr/>
          </p:nvSpPr>
          <p:spPr>
            <a:xfrm rot="16200000">
              <a:off x="-2348768" y="3498603"/>
              <a:ext cx="5562602" cy="241796"/>
            </a:xfrm>
            <a:prstGeom prst="rect">
              <a:avLst/>
            </a:prstGeom>
            <a:solidFill>
              <a:srgbClr val="FFFF99"/>
            </a:solidFill>
            <a:ln w="9525" cap="flat" cmpd="sng">
              <a:noFill/>
              <a:prstDash val="solid"/>
              <a:miter lim="800000"/>
              <a:headEnd type="none" w="sm" len="sm"/>
              <a:tailEnd type="none" w="sm" len="sm"/>
            </a:ln>
          </p:spPr>
          <p:txBody>
            <a:bodyPr spcFirstLastPara="1" wrap="square" lIns="91425" tIns="45700" rIns="91425" bIns="45700" anchor="t" anchorCtr="0">
              <a:spAutoFit/>
            </a:bodyPr>
            <a:lstStyle/>
            <a:p>
              <a:pPr algn="ctr"/>
              <a:r>
                <a:rPr lang="en-US" sz="1400" b="1" dirty="0">
                  <a:solidFill>
                    <a:srgbClr val="002060"/>
                  </a:solidFill>
                  <a:latin typeface="Century Gothic"/>
                  <a:ea typeface="Century Gothic"/>
                  <a:cs typeface="Century Gothic"/>
                  <a:sym typeface="Century Gothic"/>
                </a:rPr>
                <a:t>FY - Department of Engineering, Sciences and Humanities</a:t>
              </a:r>
              <a:endParaRPr sz="2400" dirty="0"/>
            </a:p>
          </p:txBody>
        </p:sp>
      </p:grpSp>
      <p:sp>
        <p:nvSpPr>
          <p:cNvPr id="11" name="TextBox 10"/>
          <p:cNvSpPr txBox="1"/>
          <p:nvPr/>
        </p:nvSpPr>
        <p:spPr>
          <a:xfrm>
            <a:off x="949245" y="2166495"/>
            <a:ext cx="11151768" cy="3026859"/>
          </a:xfrm>
          <a:prstGeom prst="rect">
            <a:avLst/>
          </a:prstGeom>
          <a:solidFill>
            <a:schemeClr val="accent1">
              <a:lumMod val="40000"/>
              <a:lumOff val="60000"/>
            </a:schemeClr>
          </a:solidFill>
        </p:spPr>
        <p:txBody>
          <a:bodyPr wrap="square" lIns="117226" tIns="58613" rIns="117226" bIns="58613" rtlCol="0">
            <a:spAutoFit/>
          </a:bodyPr>
          <a:lstStyle/>
          <a:p>
            <a:pPr>
              <a:lnSpc>
                <a:spcPct val="150000"/>
              </a:lnSpc>
              <a:buFont typeface="Wingdings" pitchFamily="2" charset="2"/>
              <a:buChar char="Ø"/>
              <a:tabLst>
                <a:tab pos="211658" algn="l"/>
              </a:tabLst>
            </a:pPr>
            <a:r>
              <a:rPr lang="en-US" b="1" dirty="0" smtClean="0">
                <a:cs typeface="Arial"/>
              </a:rPr>
              <a:t>Port 1 </a:t>
            </a:r>
            <a:r>
              <a:rPr lang="en-US" b="1" spc="-6" dirty="0" smtClean="0">
                <a:cs typeface="Arial"/>
              </a:rPr>
              <a:t>is </a:t>
            </a:r>
            <a:r>
              <a:rPr lang="en-US" b="1" dirty="0" smtClean="0">
                <a:cs typeface="Arial"/>
              </a:rPr>
              <a:t>a dedicated </a:t>
            </a:r>
            <a:r>
              <a:rPr lang="en-US" b="1" spc="-6" dirty="0" smtClean="0">
                <a:cs typeface="Arial"/>
              </a:rPr>
              <a:t>I/O </a:t>
            </a:r>
            <a:r>
              <a:rPr lang="en-US" b="1" dirty="0" smtClean="0">
                <a:cs typeface="Arial"/>
              </a:rPr>
              <a:t>port from pin 1 </a:t>
            </a:r>
            <a:r>
              <a:rPr lang="en-US" b="1" spc="-6" dirty="0" smtClean="0">
                <a:cs typeface="Arial"/>
              </a:rPr>
              <a:t>to </a:t>
            </a:r>
            <a:r>
              <a:rPr lang="en-US" b="1" dirty="0" smtClean="0">
                <a:cs typeface="Arial"/>
              </a:rPr>
              <a:t>pin</a:t>
            </a:r>
            <a:r>
              <a:rPr lang="en-US" b="1" spc="-224" dirty="0" smtClean="0">
                <a:cs typeface="Arial"/>
              </a:rPr>
              <a:t> </a:t>
            </a:r>
            <a:r>
              <a:rPr lang="en-US" b="1" dirty="0" smtClean="0">
                <a:cs typeface="Arial"/>
              </a:rPr>
              <a:t>8.</a:t>
            </a:r>
          </a:p>
          <a:p>
            <a:pPr>
              <a:lnSpc>
                <a:spcPct val="150000"/>
              </a:lnSpc>
              <a:buFont typeface="Wingdings" pitchFamily="2" charset="2"/>
              <a:buChar char="Ø"/>
              <a:tabLst>
                <a:tab pos="211658" algn="l"/>
              </a:tabLst>
            </a:pPr>
            <a:r>
              <a:rPr lang="en-US" b="1" spc="-6" dirty="0" smtClean="0">
                <a:cs typeface="Arial"/>
              </a:rPr>
              <a:t>It is </a:t>
            </a:r>
            <a:r>
              <a:rPr lang="en-US" b="1" dirty="0" smtClean="0">
                <a:cs typeface="Arial"/>
              </a:rPr>
              <a:t>generally used for interfacing </a:t>
            </a:r>
            <a:r>
              <a:rPr lang="en-US" b="1" spc="-6" dirty="0" smtClean="0">
                <a:cs typeface="Arial"/>
              </a:rPr>
              <a:t>to </a:t>
            </a:r>
            <a:r>
              <a:rPr lang="en-US" b="1" dirty="0" smtClean="0">
                <a:cs typeface="Arial"/>
              </a:rPr>
              <a:t>external</a:t>
            </a:r>
            <a:r>
              <a:rPr lang="en-US" b="1" spc="-167" dirty="0" smtClean="0">
                <a:cs typeface="Arial"/>
              </a:rPr>
              <a:t> </a:t>
            </a:r>
            <a:r>
              <a:rPr lang="en-US" b="1" dirty="0" smtClean="0">
                <a:cs typeface="Arial"/>
              </a:rPr>
              <a:t>device like LED, sensors, switches, motors etc.</a:t>
            </a:r>
          </a:p>
          <a:p>
            <a:pPr>
              <a:lnSpc>
                <a:spcPct val="150000"/>
              </a:lnSpc>
              <a:buFont typeface="Wingdings" pitchFamily="2" charset="2"/>
              <a:buChar char="Ø"/>
              <a:tabLst>
                <a:tab pos="211658" algn="l"/>
              </a:tabLst>
            </a:pPr>
            <a:r>
              <a:rPr lang="en-US" b="1" spc="-6" dirty="0" smtClean="0">
                <a:cs typeface="Arial"/>
              </a:rPr>
              <a:t>Port pins are </a:t>
            </a:r>
            <a:r>
              <a:rPr lang="en-US" b="1" dirty="0" smtClean="0">
                <a:cs typeface="Arial"/>
              </a:rPr>
              <a:t>internally pulled up. A</a:t>
            </a:r>
            <a:r>
              <a:rPr lang="en-US" b="1" spc="-6" dirty="0" smtClean="0">
                <a:cs typeface="Arial"/>
              </a:rPr>
              <a:t>s </a:t>
            </a:r>
            <a:r>
              <a:rPr lang="en-US" b="1" dirty="0" smtClean="0">
                <a:cs typeface="Arial"/>
              </a:rPr>
              <a:t>an </a:t>
            </a:r>
            <a:r>
              <a:rPr lang="en-US" b="1" spc="-6" dirty="0" smtClean="0">
                <a:cs typeface="Arial"/>
              </a:rPr>
              <a:t>I/O </a:t>
            </a:r>
            <a:r>
              <a:rPr lang="en-US" b="1" dirty="0" smtClean="0">
                <a:cs typeface="Arial"/>
              </a:rPr>
              <a:t>port: Standard</a:t>
            </a:r>
            <a:r>
              <a:rPr lang="en-US" b="1" spc="-122" dirty="0" smtClean="0">
                <a:cs typeface="Arial"/>
              </a:rPr>
              <a:t> </a:t>
            </a:r>
            <a:r>
              <a:rPr lang="en-US" b="1" dirty="0" smtClean="0">
                <a:cs typeface="Arial"/>
              </a:rPr>
              <a:t>quasi-bidirectional.</a:t>
            </a:r>
          </a:p>
          <a:p>
            <a:pPr>
              <a:lnSpc>
                <a:spcPct val="150000"/>
              </a:lnSpc>
              <a:buFont typeface="Wingdings" pitchFamily="2" charset="2"/>
              <a:buChar char="Ø"/>
              <a:tabLst>
                <a:tab pos="211658" algn="l"/>
              </a:tabLst>
            </a:pPr>
            <a:r>
              <a:rPr lang="en-US" b="1" dirty="0" smtClean="0"/>
              <a:t>P1 is a true I/O port as it doesn’t have any alternative functions as in P0. It has a built-in pull-up resistors.</a:t>
            </a:r>
          </a:p>
          <a:p>
            <a:pPr>
              <a:lnSpc>
                <a:spcPct val="150000"/>
              </a:lnSpc>
              <a:tabLst>
                <a:tab pos="194563" algn="l"/>
              </a:tabLst>
            </a:pPr>
            <a:r>
              <a:rPr lang="en-US" b="1" dirty="0" smtClean="0">
                <a:solidFill>
                  <a:srgbClr val="0000FF"/>
                </a:solidFill>
              </a:rPr>
              <a:t>Writing 1 to each bit of a port configures that port as input while  writing zero configures that as output. By default, port is configured  as input on power-on.</a:t>
            </a:r>
          </a:p>
          <a:p>
            <a:pPr>
              <a:lnSpc>
                <a:spcPct val="150000"/>
              </a:lnSpc>
              <a:tabLst>
                <a:tab pos="194563" algn="l"/>
              </a:tabLst>
            </a:pPr>
            <a:r>
              <a:rPr lang="en-IN" b="1" dirty="0" smtClean="0">
                <a:solidFill>
                  <a:srgbClr val="FF0000"/>
                </a:solidFill>
              </a:rPr>
              <a:t>P1 Register is both bit and byte addressable.</a:t>
            </a:r>
            <a:endParaRPr lang="en-US" b="1" dirty="0"/>
          </a:p>
        </p:txBody>
      </p:sp>
      <p:sp>
        <p:nvSpPr>
          <p:cNvPr id="12" name="TextBox 11"/>
          <p:cNvSpPr txBox="1"/>
          <p:nvPr/>
        </p:nvSpPr>
        <p:spPr>
          <a:xfrm>
            <a:off x="10082242" y="1317722"/>
            <a:ext cx="839471" cy="518480"/>
          </a:xfrm>
          <a:prstGeom prst="rect">
            <a:avLst/>
          </a:prstGeom>
          <a:noFill/>
        </p:spPr>
        <p:txBody>
          <a:bodyPr wrap="none" lIns="117226" tIns="58613" rIns="117226" bIns="58613" rtlCol="0">
            <a:spAutoFit/>
          </a:bodyPr>
          <a:lstStyle/>
          <a:p>
            <a:r>
              <a:rPr lang="en-US" sz="2600" b="1" dirty="0" smtClean="0">
                <a:solidFill>
                  <a:srgbClr val="FFFF00"/>
                </a:solidFill>
              </a:rPr>
              <a:t>90H</a:t>
            </a:r>
            <a:endParaRPr lang="en-US" sz="2600" b="1" dirty="0">
              <a:solidFill>
                <a:srgbClr val="FFFF00"/>
              </a:solidFill>
            </a:endParaRPr>
          </a:p>
        </p:txBody>
      </p:sp>
      <p:sp>
        <p:nvSpPr>
          <p:cNvPr id="13" name="TextBox 12"/>
          <p:cNvSpPr txBox="1"/>
          <p:nvPr/>
        </p:nvSpPr>
        <p:spPr>
          <a:xfrm>
            <a:off x="1857080" y="1729571"/>
            <a:ext cx="8131533" cy="918590"/>
          </a:xfrm>
          <a:prstGeom prst="rect">
            <a:avLst/>
          </a:prstGeom>
          <a:noFill/>
        </p:spPr>
        <p:txBody>
          <a:bodyPr wrap="square" lIns="117226" tIns="58613" rIns="117226" bIns="58613" rtlCol="0">
            <a:spAutoFit/>
          </a:bodyPr>
          <a:lstStyle/>
          <a:p>
            <a:r>
              <a:rPr lang="en-US" sz="2600" dirty="0" smtClean="0">
                <a:solidFill>
                  <a:srgbClr val="FFFF00"/>
                </a:solidFill>
              </a:rPr>
              <a:t>   97        96        95         94		93	     92	   91		90 </a:t>
            </a:r>
            <a:endParaRPr lang="en-US" sz="2600" dirty="0">
              <a:solidFill>
                <a:srgbClr val="FFFF00"/>
              </a:solidFill>
            </a:endParaRPr>
          </a:p>
        </p:txBody>
      </p:sp>
      <p:sp>
        <p:nvSpPr>
          <p:cNvPr id="14" name="TextBox 13"/>
          <p:cNvSpPr txBox="1"/>
          <p:nvPr/>
        </p:nvSpPr>
        <p:spPr>
          <a:xfrm>
            <a:off x="1678623" y="929660"/>
            <a:ext cx="8308216" cy="395370"/>
          </a:xfrm>
          <a:prstGeom prst="rect">
            <a:avLst/>
          </a:prstGeom>
          <a:noFill/>
        </p:spPr>
        <p:txBody>
          <a:bodyPr wrap="square" lIns="117226" tIns="58613" rIns="117226" bIns="58613" rtlCol="0">
            <a:spAutoFit/>
          </a:bodyPr>
          <a:lstStyle/>
          <a:p>
            <a:r>
              <a:rPr lang="en-US" dirty="0" smtClean="0">
                <a:solidFill>
                  <a:srgbClr val="FFFF00"/>
                </a:solidFill>
              </a:rPr>
              <a:t>       P1.7	  P1.6            P1.5 	      P1.4             P1.3           P1.2          P1.1           P1.0 </a:t>
            </a:r>
            <a:endParaRPr lang="en-US" dirty="0">
              <a:solidFill>
                <a:srgbClr val="FFFF00"/>
              </a:solidFill>
            </a:endParaRPr>
          </a:p>
        </p:txBody>
      </p:sp>
      <p:graphicFrame>
        <p:nvGraphicFramePr>
          <p:cNvPr id="15" name="Table 14"/>
          <p:cNvGraphicFramePr>
            <a:graphicFrameLocks noGrp="1"/>
          </p:cNvGraphicFramePr>
          <p:nvPr/>
        </p:nvGraphicFramePr>
        <p:xfrm>
          <a:off x="1810633" y="1325365"/>
          <a:ext cx="8128000" cy="445008"/>
        </p:xfrm>
        <a:graphic>
          <a:graphicData uri="http://schemas.openxmlformats.org/drawingml/2006/table">
            <a:tbl>
              <a:tblPr firstRow="1" bandRow="1">
                <a:tableStyleId>{46F890A9-2807-4EBB-B81D-B2AA78EC7F39}</a:tableStyleId>
              </a:tblPr>
              <a:tblGrid>
                <a:gridCol w="1016000"/>
                <a:gridCol w="1016000"/>
                <a:gridCol w="1016000"/>
                <a:gridCol w="1016000"/>
                <a:gridCol w="1016000"/>
                <a:gridCol w="1016000"/>
                <a:gridCol w="1016000"/>
                <a:gridCol w="1016000"/>
              </a:tblGrid>
              <a:tr h="445008">
                <a:tc>
                  <a:txBody>
                    <a:bodyPr/>
                    <a:lstStyle/>
                    <a:p>
                      <a:pPr algn="ctr"/>
                      <a:r>
                        <a:rPr lang="en-US" sz="2200" dirty="0" smtClean="0"/>
                        <a:t>Bit7</a:t>
                      </a:r>
                      <a:endParaRPr lang="en-US" sz="2200" dirty="0"/>
                    </a:p>
                  </a:txBody>
                  <a:tcPr marL="121920" marR="121920" marT="54864" marB="548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2200" dirty="0" smtClean="0"/>
                        <a:t>Bit6</a:t>
                      </a:r>
                      <a:endParaRPr lang="en-US" sz="2200" dirty="0"/>
                    </a:p>
                  </a:txBody>
                  <a:tcPr marL="121920" marR="121920" marT="54864" marB="548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2200" dirty="0" smtClean="0"/>
                        <a:t>Bit5</a:t>
                      </a:r>
                      <a:endParaRPr lang="en-US" sz="2200" dirty="0"/>
                    </a:p>
                  </a:txBody>
                  <a:tcPr marL="121920" marR="121920" marT="54864" marB="548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dirty="0" smtClean="0"/>
                        <a:t>Bit4</a:t>
                      </a:r>
                      <a:endParaRPr lang="en-US" sz="2200" dirty="0"/>
                    </a:p>
                  </a:txBody>
                  <a:tcPr marL="121920" marR="121920" marT="54864" marB="548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dirty="0" smtClean="0"/>
                        <a:t>Bit3</a:t>
                      </a:r>
                      <a:endParaRPr lang="en-US" sz="2200" dirty="0"/>
                    </a:p>
                  </a:txBody>
                  <a:tcPr marL="121920" marR="121920" marT="54864" marB="548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2200" dirty="0" smtClean="0"/>
                        <a:t>Bit2</a:t>
                      </a:r>
                      <a:endParaRPr lang="en-US" sz="2200" dirty="0"/>
                    </a:p>
                  </a:txBody>
                  <a:tcPr marL="121920" marR="121920" marT="54864" marB="548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2200" dirty="0" smtClean="0"/>
                        <a:t>Bit1</a:t>
                      </a:r>
                      <a:endParaRPr lang="en-US" sz="2200" dirty="0"/>
                    </a:p>
                  </a:txBody>
                  <a:tcPr marL="121920" marR="121920" marT="54864" marB="548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dirty="0" smtClean="0"/>
                        <a:t>Bit0</a:t>
                      </a:r>
                      <a:endParaRPr lang="en-US" sz="2200" dirty="0"/>
                    </a:p>
                  </a:txBody>
                  <a:tcPr marL="121920" marR="121920" marT="54864" marB="548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
                                            <p:bg/>
                                          </p:spTgt>
                                        </p:tgtEl>
                                        <p:attrNameLst>
                                          <p:attrName>style.visibility</p:attrName>
                                        </p:attrNameLst>
                                      </p:cBhvr>
                                      <p:to>
                                        <p:strVal val="visible"/>
                                      </p:to>
                                    </p:set>
                                    <p:animEffect transition="in" filter="wipe(up)">
                                      <p:cBhvr>
                                        <p:cTn id="7" dur="500"/>
                                        <p:tgtEl>
                                          <p:spTgt spid="11">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wipe(up)">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wipe(up)">
                                      <p:cBhvr>
                                        <p:cTn id="17" dur="500"/>
                                        <p:tgtEl>
                                          <p:spTgt spid="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1">
                                            <p:txEl>
                                              <p:pRg st="2" end="2"/>
                                            </p:txEl>
                                          </p:spTgt>
                                        </p:tgtEl>
                                        <p:attrNameLst>
                                          <p:attrName>style.visibility</p:attrName>
                                        </p:attrNameLst>
                                      </p:cBhvr>
                                      <p:to>
                                        <p:strVal val="visible"/>
                                      </p:to>
                                    </p:set>
                                    <p:animEffect transition="in" filter="wipe(up)">
                                      <p:cBhvr>
                                        <p:cTn id="22" dur="500"/>
                                        <p:tgtEl>
                                          <p:spTgt spid="1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1">
                                            <p:txEl>
                                              <p:pRg st="3" end="3"/>
                                            </p:txEl>
                                          </p:spTgt>
                                        </p:tgtEl>
                                        <p:attrNameLst>
                                          <p:attrName>style.visibility</p:attrName>
                                        </p:attrNameLst>
                                      </p:cBhvr>
                                      <p:to>
                                        <p:strVal val="visible"/>
                                      </p:to>
                                    </p:set>
                                    <p:animEffect transition="in" filter="wipe(up)">
                                      <p:cBhvr>
                                        <p:cTn id="27" dur="500"/>
                                        <p:tgtEl>
                                          <p:spTgt spid="1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1">
                                            <p:txEl>
                                              <p:pRg st="4" end="4"/>
                                            </p:txEl>
                                          </p:spTgt>
                                        </p:tgtEl>
                                        <p:attrNameLst>
                                          <p:attrName>style.visibility</p:attrName>
                                        </p:attrNameLst>
                                      </p:cBhvr>
                                      <p:to>
                                        <p:strVal val="visible"/>
                                      </p:to>
                                    </p:set>
                                    <p:animEffect transition="in" filter="wipe(up)">
                                      <p:cBhvr>
                                        <p:cTn id="32" dur="500"/>
                                        <p:tgtEl>
                                          <p:spTgt spid="11">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1">
                                            <p:txEl>
                                              <p:pRg st="5" end="5"/>
                                            </p:txEl>
                                          </p:spTgt>
                                        </p:tgtEl>
                                        <p:attrNameLst>
                                          <p:attrName>style.visibility</p:attrName>
                                        </p:attrNameLst>
                                      </p:cBhvr>
                                      <p:to>
                                        <p:strVal val="visible"/>
                                      </p:to>
                                    </p:set>
                                    <p:animEffect transition="in" filter="wipe(up)">
                                      <p:cBhvr>
                                        <p:cTn id="37" dur="500"/>
                                        <p:tgtEl>
                                          <p:spTgt spid="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bldLvl="2"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2A1DA5FF-75DA-451F-B4D8-C51B547A3591}" type="slidenum">
              <a:rPr lang="en-IN" smtClean="0"/>
              <a:pPr/>
              <a:t>25</a:t>
            </a:fld>
            <a:endParaRPr lang="en-IN"/>
          </a:p>
        </p:txBody>
      </p:sp>
      <p:grpSp>
        <p:nvGrpSpPr>
          <p:cNvPr id="2" name="Google Shape;84;p1"/>
          <p:cNvGrpSpPr/>
          <p:nvPr/>
        </p:nvGrpSpPr>
        <p:grpSpPr>
          <a:xfrm>
            <a:off x="76256" y="102418"/>
            <a:ext cx="685745" cy="6745871"/>
            <a:chOff x="14626" y="14712"/>
            <a:chExt cx="538808" cy="6386090"/>
          </a:xfrm>
        </p:grpSpPr>
        <p:pic>
          <p:nvPicPr>
            <p:cNvPr id="8" name="Google Shape;85;p1"/>
            <p:cNvPicPr preferRelativeResize="0"/>
            <p:nvPr/>
          </p:nvPicPr>
          <p:blipFill rotWithShape="1">
            <a:blip r:embed="rId2" cstate="print">
              <a:alphaModFix/>
            </a:blip>
            <a:srcRect/>
            <a:stretch/>
          </p:blipFill>
          <p:spPr>
            <a:xfrm>
              <a:off x="14626" y="14712"/>
              <a:ext cx="538808" cy="846471"/>
            </a:xfrm>
            <a:prstGeom prst="rect">
              <a:avLst/>
            </a:prstGeom>
            <a:noFill/>
            <a:ln w="9525" cap="flat" cmpd="sng">
              <a:noFill/>
              <a:prstDash val="solid"/>
              <a:miter lim="800000"/>
              <a:headEnd type="none" w="sm" len="sm"/>
              <a:tailEnd type="none" w="sm" len="sm"/>
            </a:ln>
          </p:spPr>
        </p:pic>
        <p:sp>
          <p:nvSpPr>
            <p:cNvPr id="9" name="Google Shape;86;p1"/>
            <p:cNvSpPr txBox="1"/>
            <p:nvPr/>
          </p:nvSpPr>
          <p:spPr>
            <a:xfrm rot="16198651">
              <a:off x="-2620687" y="3474451"/>
              <a:ext cx="5562512" cy="290162"/>
            </a:xfrm>
            <a:prstGeom prst="rect">
              <a:avLst/>
            </a:prstGeom>
            <a:solidFill>
              <a:srgbClr val="000080"/>
            </a:solidFill>
            <a:ln>
              <a:noFill/>
            </a:ln>
          </p:spPr>
          <p:txBody>
            <a:bodyPr spcFirstLastPara="1" wrap="square" lIns="91425" tIns="45700" rIns="91425" bIns="45700" anchor="t" anchorCtr="0">
              <a:spAutoFit/>
            </a:bodyPr>
            <a:lstStyle/>
            <a:p>
              <a:pPr algn="ctr"/>
              <a:r>
                <a:rPr lang="en-US" b="1" i="0" u="none" strike="noStrike" cap="none" dirty="0">
                  <a:solidFill>
                    <a:schemeClr val="lt1"/>
                  </a:solidFill>
                  <a:latin typeface="Century Gothic"/>
                  <a:ea typeface="Century Gothic"/>
                  <a:cs typeface="Century Gothic"/>
                  <a:sym typeface="Century Gothic"/>
                </a:rPr>
                <a:t>Vishwakarma  Institute  of  Technology</a:t>
              </a:r>
              <a:endParaRPr sz="2400" dirty="0"/>
            </a:p>
          </p:txBody>
        </p:sp>
        <p:sp>
          <p:nvSpPr>
            <p:cNvPr id="10" name="Google Shape;87;p1"/>
            <p:cNvSpPr txBox="1"/>
            <p:nvPr/>
          </p:nvSpPr>
          <p:spPr>
            <a:xfrm rot="16200000">
              <a:off x="-2348768" y="3498603"/>
              <a:ext cx="5562602" cy="241796"/>
            </a:xfrm>
            <a:prstGeom prst="rect">
              <a:avLst/>
            </a:prstGeom>
            <a:solidFill>
              <a:srgbClr val="FFFF99"/>
            </a:solidFill>
            <a:ln w="9525" cap="flat" cmpd="sng">
              <a:noFill/>
              <a:prstDash val="solid"/>
              <a:miter lim="800000"/>
              <a:headEnd type="none" w="sm" len="sm"/>
              <a:tailEnd type="none" w="sm" len="sm"/>
            </a:ln>
          </p:spPr>
          <p:txBody>
            <a:bodyPr spcFirstLastPara="1" wrap="square" lIns="91425" tIns="45700" rIns="91425" bIns="45700" anchor="t" anchorCtr="0">
              <a:spAutoFit/>
            </a:bodyPr>
            <a:lstStyle/>
            <a:p>
              <a:pPr algn="ctr"/>
              <a:r>
                <a:rPr lang="en-US" sz="1400" b="1" dirty="0">
                  <a:solidFill>
                    <a:srgbClr val="002060"/>
                  </a:solidFill>
                  <a:latin typeface="Century Gothic"/>
                  <a:ea typeface="Century Gothic"/>
                  <a:cs typeface="Century Gothic"/>
                  <a:sym typeface="Century Gothic"/>
                </a:rPr>
                <a:t>FY - Department of Engineering, Sciences and Humanities</a:t>
              </a:r>
              <a:endParaRPr sz="2400" dirty="0"/>
            </a:p>
          </p:txBody>
        </p:sp>
      </p:grpSp>
      <p:sp>
        <p:nvSpPr>
          <p:cNvPr id="11" name="TextBox 10"/>
          <p:cNvSpPr txBox="1"/>
          <p:nvPr/>
        </p:nvSpPr>
        <p:spPr>
          <a:xfrm>
            <a:off x="1016022" y="2276862"/>
            <a:ext cx="10884825" cy="2901184"/>
          </a:xfrm>
          <a:prstGeom prst="rect">
            <a:avLst/>
          </a:prstGeom>
          <a:solidFill>
            <a:schemeClr val="accent1">
              <a:lumMod val="40000"/>
              <a:lumOff val="60000"/>
            </a:schemeClr>
          </a:solidFill>
        </p:spPr>
        <p:txBody>
          <a:bodyPr wrap="square" lIns="117226" tIns="58613" rIns="117226" bIns="58613" rtlCol="0">
            <a:spAutoFit/>
          </a:bodyPr>
          <a:lstStyle/>
          <a:p>
            <a:pPr indent="-195377">
              <a:spcBef>
                <a:spcPts val="135"/>
              </a:spcBef>
              <a:tabLst>
                <a:tab pos="309347" algn="l"/>
              </a:tabLst>
            </a:pPr>
            <a:r>
              <a:rPr lang="en-US" b="1" dirty="0" smtClean="0">
                <a:cs typeface="Arial"/>
              </a:rPr>
              <a:t>Like port 0, port 2 is a dual-purpose port.(Pins 21 through</a:t>
            </a:r>
            <a:r>
              <a:rPr lang="en-US" b="1" spc="-314" dirty="0" smtClean="0">
                <a:cs typeface="Arial"/>
              </a:rPr>
              <a:t> </a:t>
            </a:r>
            <a:r>
              <a:rPr lang="en-US" b="1" dirty="0" smtClean="0">
                <a:cs typeface="Arial"/>
              </a:rPr>
              <a:t>28)</a:t>
            </a:r>
          </a:p>
          <a:p>
            <a:pPr indent="-195377">
              <a:spcBef>
                <a:spcPts val="1846"/>
              </a:spcBef>
              <a:tabLst>
                <a:tab pos="309347" algn="l"/>
              </a:tabLst>
            </a:pPr>
            <a:r>
              <a:rPr lang="en-US" b="1" spc="-6" dirty="0" smtClean="0">
                <a:cs typeface="Arial"/>
              </a:rPr>
              <a:t>Like </a:t>
            </a:r>
            <a:r>
              <a:rPr lang="en-US" b="1" dirty="0" smtClean="0">
                <a:cs typeface="Arial"/>
              </a:rPr>
              <a:t>P1 </a:t>
            </a:r>
            <a:r>
              <a:rPr lang="en-US" b="1" spc="-6" dirty="0" smtClean="0">
                <a:cs typeface="Arial"/>
              </a:rPr>
              <a:t>,Port 2 also doesn’t </a:t>
            </a:r>
            <a:r>
              <a:rPr lang="en-US" b="1" dirty="0" smtClean="0">
                <a:cs typeface="Arial"/>
              </a:rPr>
              <a:t>require </a:t>
            </a:r>
            <a:r>
              <a:rPr lang="en-US" b="1" spc="-6" dirty="0" smtClean="0">
                <a:cs typeface="Arial"/>
              </a:rPr>
              <a:t>any </a:t>
            </a:r>
            <a:r>
              <a:rPr lang="en-US" b="1" dirty="0" smtClean="0">
                <a:cs typeface="Arial"/>
              </a:rPr>
              <a:t>pull-up</a:t>
            </a:r>
            <a:r>
              <a:rPr lang="en-US" b="1" spc="-173" dirty="0" smtClean="0">
                <a:cs typeface="Arial"/>
              </a:rPr>
              <a:t> </a:t>
            </a:r>
            <a:r>
              <a:rPr lang="en-US" b="1" dirty="0" smtClean="0">
                <a:cs typeface="Arial"/>
              </a:rPr>
              <a:t>resistors. </a:t>
            </a:r>
            <a:r>
              <a:rPr lang="en-US" b="1" spc="-6" dirty="0" smtClean="0">
                <a:cs typeface="Arial"/>
              </a:rPr>
              <a:t>As </a:t>
            </a:r>
            <a:r>
              <a:rPr lang="en-US" b="1" dirty="0" smtClean="0">
                <a:cs typeface="Arial"/>
              </a:rPr>
              <a:t>an </a:t>
            </a:r>
            <a:r>
              <a:rPr lang="en-US" b="1" spc="-6" dirty="0" smtClean="0">
                <a:cs typeface="Arial"/>
              </a:rPr>
              <a:t>I/O</a:t>
            </a:r>
            <a:r>
              <a:rPr lang="en-US" b="1" spc="-58" dirty="0" smtClean="0">
                <a:cs typeface="Arial"/>
              </a:rPr>
              <a:t> </a:t>
            </a:r>
            <a:r>
              <a:rPr lang="en-US" b="1" dirty="0" smtClean="0">
                <a:cs typeface="Arial"/>
              </a:rPr>
              <a:t>port: Standard</a:t>
            </a:r>
            <a:r>
              <a:rPr lang="en-US" b="1" spc="-58" dirty="0" smtClean="0">
                <a:cs typeface="Arial"/>
              </a:rPr>
              <a:t> </a:t>
            </a:r>
            <a:r>
              <a:rPr lang="en-US" b="1" dirty="0" smtClean="0">
                <a:cs typeface="Arial"/>
              </a:rPr>
              <a:t>quasi-bidirectional.</a:t>
            </a:r>
          </a:p>
          <a:p>
            <a:pPr marL="16281">
              <a:spcBef>
                <a:spcPts val="1103"/>
              </a:spcBef>
            </a:pPr>
            <a:r>
              <a:rPr lang="en-US" b="1" dirty="0" smtClean="0">
                <a:cs typeface="Arial"/>
              </a:rPr>
              <a:t>Alternate</a:t>
            </a:r>
            <a:r>
              <a:rPr lang="en-US" b="1" spc="-218" dirty="0" smtClean="0">
                <a:cs typeface="Arial"/>
              </a:rPr>
              <a:t> </a:t>
            </a:r>
            <a:r>
              <a:rPr lang="en-US" b="1" dirty="0" smtClean="0">
                <a:cs typeface="Arial"/>
              </a:rPr>
              <a:t>functions: High </a:t>
            </a:r>
            <a:r>
              <a:rPr lang="en-US" b="1" spc="-6" dirty="0" smtClean="0">
                <a:cs typeface="Arial"/>
              </a:rPr>
              <a:t>byte </a:t>
            </a:r>
            <a:r>
              <a:rPr lang="en-US" b="1" dirty="0" smtClean="0">
                <a:cs typeface="Arial"/>
              </a:rPr>
              <a:t>of address bus for external program and data</a:t>
            </a:r>
            <a:r>
              <a:rPr lang="en-US" b="1" spc="-231" dirty="0" smtClean="0">
                <a:cs typeface="Arial"/>
              </a:rPr>
              <a:t> </a:t>
            </a:r>
            <a:r>
              <a:rPr lang="en-US" b="1" dirty="0" smtClean="0">
                <a:cs typeface="Arial"/>
              </a:rPr>
              <a:t>memory  accesses.</a:t>
            </a:r>
          </a:p>
          <a:p>
            <a:pPr marR="181538">
              <a:lnSpc>
                <a:spcPct val="150000"/>
              </a:lnSpc>
              <a:spcBef>
                <a:spcPts val="1301"/>
              </a:spcBef>
            </a:pPr>
            <a:r>
              <a:rPr lang="en-US" b="1" dirty="0" smtClean="0">
                <a:solidFill>
                  <a:srgbClr val="0000FF"/>
                </a:solidFill>
              </a:rPr>
              <a:t>Writing 1 to each bit of a port configures that port as input while writing zero configures that as output. By default, port is configured  as input on power-on</a:t>
            </a:r>
          </a:p>
          <a:p>
            <a:pPr marR="181538">
              <a:lnSpc>
                <a:spcPct val="150000"/>
              </a:lnSpc>
              <a:spcBef>
                <a:spcPts val="1301"/>
              </a:spcBef>
            </a:pPr>
            <a:r>
              <a:rPr lang="en-IN" b="1" dirty="0" smtClean="0">
                <a:solidFill>
                  <a:srgbClr val="FF0000"/>
                </a:solidFill>
              </a:rPr>
              <a:t>Register is both bit and byte addressable.</a:t>
            </a:r>
            <a:endParaRPr lang="en-US" b="1" dirty="0"/>
          </a:p>
        </p:txBody>
      </p:sp>
      <p:sp>
        <p:nvSpPr>
          <p:cNvPr id="12" name="TextBox 11"/>
          <p:cNvSpPr txBox="1"/>
          <p:nvPr/>
        </p:nvSpPr>
        <p:spPr>
          <a:xfrm>
            <a:off x="10245356" y="1334100"/>
            <a:ext cx="901988" cy="518480"/>
          </a:xfrm>
          <a:prstGeom prst="rect">
            <a:avLst/>
          </a:prstGeom>
          <a:noFill/>
        </p:spPr>
        <p:txBody>
          <a:bodyPr wrap="none" lIns="117226" tIns="58613" rIns="117226" bIns="58613" rtlCol="0">
            <a:spAutoFit/>
          </a:bodyPr>
          <a:lstStyle/>
          <a:p>
            <a:r>
              <a:rPr lang="en-US" sz="2600" b="1" dirty="0" smtClean="0">
                <a:solidFill>
                  <a:srgbClr val="FFFF00"/>
                </a:solidFill>
              </a:rPr>
              <a:t>A0H</a:t>
            </a:r>
            <a:endParaRPr lang="en-US" sz="2600" b="1" dirty="0">
              <a:solidFill>
                <a:srgbClr val="FFFF00"/>
              </a:solidFill>
            </a:endParaRPr>
          </a:p>
        </p:txBody>
      </p:sp>
      <p:sp>
        <p:nvSpPr>
          <p:cNvPr id="13" name="TextBox 12"/>
          <p:cNvSpPr txBox="1"/>
          <p:nvPr/>
        </p:nvSpPr>
        <p:spPr>
          <a:xfrm>
            <a:off x="2020195" y="1745948"/>
            <a:ext cx="8131533" cy="918590"/>
          </a:xfrm>
          <a:prstGeom prst="rect">
            <a:avLst/>
          </a:prstGeom>
          <a:noFill/>
        </p:spPr>
        <p:txBody>
          <a:bodyPr wrap="square" lIns="117226" tIns="58613" rIns="117226" bIns="58613" rtlCol="0">
            <a:spAutoFit/>
          </a:bodyPr>
          <a:lstStyle/>
          <a:p>
            <a:r>
              <a:rPr lang="en-US" sz="2600" dirty="0" smtClean="0">
                <a:solidFill>
                  <a:srgbClr val="FFFF00"/>
                </a:solidFill>
              </a:rPr>
              <a:t>   A7        A6        A5         A4		A3	     A2	   A1		A0 </a:t>
            </a:r>
            <a:endParaRPr lang="en-US" sz="2600" dirty="0">
              <a:solidFill>
                <a:srgbClr val="FFFF00"/>
              </a:solidFill>
            </a:endParaRPr>
          </a:p>
        </p:txBody>
      </p:sp>
      <p:sp>
        <p:nvSpPr>
          <p:cNvPr id="14" name="TextBox 13"/>
          <p:cNvSpPr txBox="1"/>
          <p:nvPr/>
        </p:nvSpPr>
        <p:spPr>
          <a:xfrm>
            <a:off x="1841737" y="946038"/>
            <a:ext cx="8308216" cy="672369"/>
          </a:xfrm>
          <a:prstGeom prst="rect">
            <a:avLst/>
          </a:prstGeom>
          <a:noFill/>
        </p:spPr>
        <p:txBody>
          <a:bodyPr wrap="square" lIns="117226" tIns="58613" rIns="117226" bIns="58613" rtlCol="0">
            <a:spAutoFit/>
          </a:bodyPr>
          <a:lstStyle/>
          <a:p>
            <a:r>
              <a:rPr lang="en-US" dirty="0" smtClean="0">
                <a:solidFill>
                  <a:srgbClr val="FFFF00"/>
                </a:solidFill>
              </a:rPr>
              <a:t>       P2.7	  P2.6            P2.5 	      P2.4             P2.3           P2.2 	         P2.1        P2.0 </a:t>
            </a:r>
            <a:endParaRPr lang="en-US" dirty="0">
              <a:solidFill>
                <a:srgbClr val="FFFF00"/>
              </a:solidFill>
            </a:endParaRPr>
          </a:p>
        </p:txBody>
      </p:sp>
      <p:graphicFrame>
        <p:nvGraphicFramePr>
          <p:cNvPr id="15" name="Table 14"/>
          <p:cNvGraphicFramePr>
            <a:graphicFrameLocks noGrp="1"/>
          </p:cNvGraphicFramePr>
          <p:nvPr/>
        </p:nvGraphicFramePr>
        <p:xfrm>
          <a:off x="1973748" y="1341743"/>
          <a:ext cx="8128000" cy="445008"/>
        </p:xfrm>
        <a:graphic>
          <a:graphicData uri="http://schemas.openxmlformats.org/drawingml/2006/table">
            <a:tbl>
              <a:tblPr firstRow="1" bandRow="1">
                <a:tableStyleId>{46F890A9-2807-4EBB-B81D-B2AA78EC7F39}</a:tableStyleId>
              </a:tblPr>
              <a:tblGrid>
                <a:gridCol w="1016000"/>
                <a:gridCol w="1016000"/>
                <a:gridCol w="1016000"/>
                <a:gridCol w="1016000"/>
                <a:gridCol w="1016000"/>
                <a:gridCol w="1016000"/>
                <a:gridCol w="1016000"/>
                <a:gridCol w="1016000"/>
              </a:tblGrid>
              <a:tr h="445008">
                <a:tc>
                  <a:txBody>
                    <a:bodyPr/>
                    <a:lstStyle/>
                    <a:p>
                      <a:pPr algn="ctr"/>
                      <a:r>
                        <a:rPr lang="en-US" sz="2200" dirty="0" smtClean="0"/>
                        <a:t>Bit7</a:t>
                      </a:r>
                      <a:endParaRPr lang="en-US" sz="2200" dirty="0"/>
                    </a:p>
                  </a:txBody>
                  <a:tcPr marL="121920" marR="121920" marT="54864" marB="548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2200" dirty="0" smtClean="0"/>
                        <a:t>Bit6</a:t>
                      </a:r>
                      <a:endParaRPr lang="en-US" sz="2200" dirty="0"/>
                    </a:p>
                  </a:txBody>
                  <a:tcPr marL="121920" marR="121920" marT="54864" marB="548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2200" dirty="0" smtClean="0"/>
                        <a:t>Bit5</a:t>
                      </a:r>
                      <a:endParaRPr lang="en-US" sz="2200" dirty="0"/>
                    </a:p>
                  </a:txBody>
                  <a:tcPr marL="121920" marR="121920" marT="54864" marB="548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dirty="0" smtClean="0"/>
                        <a:t>Bit4</a:t>
                      </a:r>
                      <a:endParaRPr lang="en-US" sz="2200" dirty="0"/>
                    </a:p>
                  </a:txBody>
                  <a:tcPr marL="121920" marR="121920" marT="54864" marB="548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dirty="0" smtClean="0"/>
                        <a:t>Bit3</a:t>
                      </a:r>
                      <a:endParaRPr lang="en-US" sz="2200" dirty="0"/>
                    </a:p>
                  </a:txBody>
                  <a:tcPr marL="121920" marR="121920" marT="54864" marB="548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2200" dirty="0" smtClean="0"/>
                        <a:t>Bit2</a:t>
                      </a:r>
                      <a:endParaRPr lang="en-US" sz="2200" dirty="0"/>
                    </a:p>
                  </a:txBody>
                  <a:tcPr marL="121920" marR="121920" marT="54864" marB="548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2200" dirty="0" smtClean="0"/>
                        <a:t>Bit1</a:t>
                      </a:r>
                      <a:endParaRPr lang="en-US" sz="2200" dirty="0"/>
                    </a:p>
                  </a:txBody>
                  <a:tcPr marL="121920" marR="121920" marT="54864" marB="548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dirty="0" smtClean="0"/>
                        <a:t>Bit0</a:t>
                      </a:r>
                      <a:endParaRPr lang="en-US" sz="2200" dirty="0"/>
                    </a:p>
                  </a:txBody>
                  <a:tcPr marL="121920" marR="121920" marT="54864" marB="548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6" name="TextBox 15"/>
          <p:cNvSpPr txBox="1"/>
          <p:nvPr/>
        </p:nvSpPr>
        <p:spPr>
          <a:xfrm>
            <a:off x="1991842" y="148390"/>
            <a:ext cx="8689787" cy="749313"/>
          </a:xfrm>
          <a:prstGeom prst="rect">
            <a:avLst/>
          </a:prstGeom>
          <a:solidFill>
            <a:srgbClr val="000099"/>
          </a:solidFill>
        </p:spPr>
        <p:txBody>
          <a:bodyPr wrap="square" lIns="117226" tIns="58613" rIns="117226" bIns="58613" rtlCol="0">
            <a:spAutoFit/>
          </a:bodyPr>
          <a:lstStyle/>
          <a:p>
            <a:r>
              <a:rPr lang="en-US" sz="4100" b="1" spc="-26" dirty="0" smtClean="0">
                <a:solidFill>
                  <a:schemeClr val="accent4">
                    <a:lumMod val="40000"/>
                    <a:lumOff val="60000"/>
                  </a:schemeClr>
                </a:solidFill>
                <a:latin typeface="+mj-lt"/>
              </a:rPr>
              <a:t>7) Port</a:t>
            </a:r>
            <a:r>
              <a:rPr lang="en-US" sz="4100" b="1" spc="-154" dirty="0" smtClean="0">
                <a:solidFill>
                  <a:schemeClr val="accent4">
                    <a:lumMod val="40000"/>
                    <a:lumOff val="60000"/>
                  </a:schemeClr>
                </a:solidFill>
                <a:latin typeface="+mj-lt"/>
              </a:rPr>
              <a:t> </a:t>
            </a:r>
            <a:r>
              <a:rPr lang="en-US" sz="4100" b="1" dirty="0" smtClean="0">
                <a:solidFill>
                  <a:schemeClr val="accent4">
                    <a:lumMod val="40000"/>
                    <a:lumOff val="60000"/>
                  </a:schemeClr>
                </a:solidFill>
                <a:latin typeface="+mj-lt"/>
              </a:rPr>
              <a:t>2 and Register P2 --  A0 H</a:t>
            </a:r>
            <a:endParaRPr lang="en-US" sz="4100" dirty="0">
              <a:solidFill>
                <a:schemeClr val="accent4">
                  <a:lumMod val="40000"/>
                  <a:lumOff val="60000"/>
                </a:schemeClr>
              </a:solidFill>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
                                            <p:bg/>
                                          </p:spTgt>
                                        </p:tgtEl>
                                        <p:attrNameLst>
                                          <p:attrName>style.visibility</p:attrName>
                                        </p:attrNameLst>
                                      </p:cBhvr>
                                      <p:to>
                                        <p:strVal val="visible"/>
                                      </p:to>
                                    </p:set>
                                    <p:animEffect transition="in" filter="wipe(up)">
                                      <p:cBhvr>
                                        <p:cTn id="7" dur="500"/>
                                        <p:tgtEl>
                                          <p:spTgt spid="11">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wipe(up)">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wipe(up)">
                                      <p:cBhvr>
                                        <p:cTn id="17" dur="500"/>
                                        <p:tgtEl>
                                          <p:spTgt spid="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1">
                                            <p:txEl>
                                              <p:pRg st="2" end="2"/>
                                            </p:txEl>
                                          </p:spTgt>
                                        </p:tgtEl>
                                        <p:attrNameLst>
                                          <p:attrName>style.visibility</p:attrName>
                                        </p:attrNameLst>
                                      </p:cBhvr>
                                      <p:to>
                                        <p:strVal val="visible"/>
                                      </p:to>
                                    </p:set>
                                    <p:animEffect transition="in" filter="wipe(up)">
                                      <p:cBhvr>
                                        <p:cTn id="22" dur="500"/>
                                        <p:tgtEl>
                                          <p:spTgt spid="1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1">
                                            <p:txEl>
                                              <p:pRg st="3" end="3"/>
                                            </p:txEl>
                                          </p:spTgt>
                                        </p:tgtEl>
                                        <p:attrNameLst>
                                          <p:attrName>style.visibility</p:attrName>
                                        </p:attrNameLst>
                                      </p:cBhvr>
                                      <p:to>
                                        <p:strVal val="visible"/>
                                      </p:to>
                                    </p:set>
                                    <p:animEffect transition="in" filter="wipe(up)">
                                      <p:cBhvr>
                                        <p:cTn id="27" dur="500"/>
                                        <p:tgtEl>
                                          <p:spTgt spid="1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1">
                                            <p:txEl>
                                              <p:pRg st="4" end="4"/>
                                            </p:txEl>
                                          </p:spTgt>
                                        </p:tgtEl>
                                        <p:attrNameLst>
                                          <p:attrName>style.visibility</p:attrName>
                                        </p:attrNameLst>
                                      </p:cBhvr>
                                      <p:to>
                                        <p:strVal val="visible"/>
                                      </p:to>
                                    </p:set>
                                    <p:animEffect transition="in" filter="wipe(up)">
                                      <p:cBhvr>
                                        <p:cTn id="32"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bldLvl="2"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2A1DA5FF-75DA-451F-B4D8-C51B547A3591}" type="slidenum">
              <a:rPr lang="en-IN" smtClean="0"/>
              <a:pPr/>
              <a:t>26</a:t>
            </a:fld>
            <a:endParaRPr lang="en-IN"/>
          </a:p>
        </p:txBody>
      </p:sp>
      <p:grpSp>
        <p:nvGrpSpPr>
          <p:cNvPr id="2" name="Google Shape;84;p1"/>
          <p:cNvGrpSpPr/>
          <p:nvPr/>
        </p:nvGrpSpPr>
        <p:grpSpPr>
          <a:xfrm>
            <a:off x="76256" y="102418"/>
            <a:ext cx="685745" cy="6745871"/>
            <a:chOff x="14626" y="14712"/>
            <a:chExt cx="538808" cy="6386090"/>
          </a:xfrm>
        </p:grpSpPr>
        <p:pic>
          <p:nvPicPr>
            <p:cNvPr id="8" name="Google Shape;85;p1"/>
            <p:cNvPicPr preferRelativeResize="0"/>
            <p:nvPr/>
          </p:nvPicPr>
          <p:blipFill rotWithShape="1">
            <a:blip r:embed="rId2" cstate="print">
              <a:alphaModFix/>
            </a:blip>
            <a:srcRect/>
            <a:stretch/>
          </p:blipFill>
          <p:spPr>
            <a:xfrm>
              <a:off x="14626" y="14712"/>
              <a:ext cx="538808" cy="846471"/>
            </a:xfrm>
            <a:prstGeom prst="rect">
              <a:avLst/>
            </a:prstGeom>
            <a:noFill/>
            <a:ln w="9525" cap="flat" cmpd="sng">
              <a:noFill/>
              <a:prstDash val="solid"/>
              <a:miter lim="800000"/>
              <a:headEnd type="none" w="sm" len="sm"/>
              <a:tailEnd type="none" w="sm" len="sm"/>
            </a:ln>
          </p:spPr>
        </p:pic>
        <p:sp>
          <p:nvSpPr>
            <p:cNvPr id="9" name="Google Shape;86;p1"/>
            <p:cNvSpPr txBox="1"/>
            <p:nvPr/>
          </p:nvSpPr>
          <p:spPr>
            <a:xfrm rot="16198651">
              <a:off x="-2620687" y="3474451"/>
              <a:ext cx="5562512" cy="290162"/>
            </a:xfrm>
            <a:prstGeom prst="rect">
              <a:avLst/>
            </a:prstGeom>
            <a:solidFill>
              <a:srgbClr val="000080"/>
            </a:solidFill>
            <a:ln>
              <a:noFill/>
            </a:ln>
          </p:spPr>
          <p:txBody>
            <a:bodyPr spcFirstLastPara="1" wrap="square" lIns="91425" tIns="45700" rIns="91425" bIns="45700" anchor="t" anchorCtr="0">
              <a:spAutoFit/>
            </a:bodyPr>
            <a:lstStyle/>
            <a:p>
              <a:pPr algn="ctr"/>
              <a:r>
                <a:rPr lang="en-US" b="1" i="0" u="none" strike="noStrike" cap="none" dirty="0">
                  <a:solidFill>
                    <a:schemeClr val="lt1"/>
                  </a:solidFill>
                  <a:latin typeface="Century Gothic"/>
                  <a:ea typeface="Century Gothic"/>
                  <a:cs typeface="Century Gothic"/>
                  <a:sym typeface="Century Gothic"/>
                </a:rPr>
                <a:t>Vishwakarma  Institute  of  Technology</a:t>
              </a:r>
              <a:endParaRPr sz="2400" dirty="0"/>
            </a:p>
          </p:txBody>
        </p:sp>
        <p:sp>
          <p:nvSpPr>
            <p:cNvPr id="10" name="Google Shape;87;p1"/>
            <p:cNvSpPr txBox="1"/>
            <p:nvPr/>
          </p:nvSpPr>
          <p:spPr>
            <a:xfrm rot="16200000">
              <a:off x="-2348768" y="3498603"/>
              <a:ext cx="5562602" cy="241796"/>
            </a:xfrm>
            <a:prstGeom prst="rect">
              <a:avLst/>
            </a:prstGeom>
            <a:solidFill>
              <a:srgbClr val="FFFF99"/>
            </a:solidFill>
            <a:ln w="9525" cap="flat" cmpd="sng">
              <a:noFill/>
              <a:prstDash val="solid"/>
              <a:miter lim="800000"/>
              <a:headEnd type="none" w="sm" len="sm"/>
              <a:tailEnd type="none" w="sm" len="sm"/>
            </a:ln>
          </p:spPr>
          <p:txBody>
            <a:bodyPr spcFirstLastPara="1" wrap="square" lIns="91425" tIns="45700" rIns="91425" bIns="45700" anchor="t" anchorCtr="0">
              <a:spAutoFit/>
            </a:bodyPr>
            <a:lstStyle/>
            <a:p>
              <a:pPr algn="ctr"/>
              <a:r>
                <a:rPr lang="en-US" sz="1400" b="1" dirty="0">
                  <a:solidFill>
                    <a:srgbClr val="002060"/>
                  </a:solidFill>
                  <a:latin typeface="Century Gothic"/>
                  <a:ea typeface="Century Gothic"/>
                  <a:cs typeface="Century Gothic"/>
                  <a:sym typeface="Century Gothic"/>
                </a:rPr>
                <a:t>FY - Department of Engineering, Sciences and Humanities</a:t>
              </a:r>
              <a:endParaRPr sz="2400" dirty="0"/>
            </a:p>
          </p:txBody>
        </p:sp>
      </p:grpSp>
      <p:sp>
        <p:nvSpPr>
          <p:cNvPr id="11" name="TextBox 10"/>
          <p:cNvSpPr txBox="1"/>
          <p:nvPr/>
        </p:nvSpPr>
        <p:spPr>
          <a:xfrm>
            <a:off x="1091820" y="2451462"/>
            <a:ext cx="10739561" cy="3370543"/>
          </a:xfrm>
          <a:prstGeom prst="rect">
            <a:avLst/>
          </a:prstGeom>
          <a:solidFill>
            <a:schemeClr val="accent1">
              <a:lumMod val="20000"/>
              <a:lumOff val="80000"/>
            </a:schemeClr>
          </a:solidFill>
        </p:spPr>
        <p:txBody>
          <a:bodyPr wrap="square" lIns="117226" tIns="58613" rIns="117226" bIns="58613" rtlCol="0">
            <a:spAutoFit/>
          </a:bodyPr>
          <a:lstStyle/>
          <a:p>
            <a:pPr marL="193749" marR="6513" indent="-178281">
              <a:spcBef>
                <a:spcPts val="436"/>
              </a:spcBef>
              <a:buFont typeface="Arial" pitchFamily="34" charset="0"/>
              <a:buChar char="•"/>
              <a:tabLst>
                <a:tab pos="211658" algn="l"/>
                <a:tab pos="1674542" algn="l"/>
              </a:tabLst>
            </a:pPr>
            <a:r>
              <a:rPr lang="en-US" b="1" dirty="0" smtClean="0">
                <a:solidFill>
                  <a:srgbClr val="FF0000"/>
                </a:solidFill>
                <a:cs typeface="Arial"/>
              </a:rPr>
              <a:t>Port 3</a:t>
            </a:r>
            <a:r>
              <a:rPr lang="en-US" b="1" dirty="0" smtClean="0">
                <a:cs typeface="Arial"/>
              </a:rPr>
              <a:t> is also dual purpose but designers generally avoid using</a:t>
            </a:r>
            <a:r>
              <a:rPr lang="en-US" b="1" spc="-231" dirty="0" smtClean="0">
                <a:cs typeface="Arial"/>
              </a:rPr>
              <a:t> </a:t>
            </a:r>
            <a:r>
              <a:rPr lang="en-US" b="1" dirty="0" smtClean="0">
                <a:cs typeface="Arial"/>
              </a:rPr>
              <a:t>this  port for </a:t>
            </a:r>
            <a:r>
              <a:rPr lang="en-US" b="1" spc="-6" dirty="0" smtClean="0">
                <a:cs typeface="Arial"/>
              </a:rPr>
              <a:t>I/O </a:t>
            </a:r>
            <a:r>
              <a:rPr lang="en-US" b="1" dirty="0" smtClean="0">
                <a:cs typeface="Arial"/>
              </a:rPr>
              <a:t>because the pins have alternate  functions which are related to special features of the</a:t>
            </a:r>
            <a:r>
              <a:rPr lang="en-US" b="1" spc="-250" dirty="0" smtClean="0">
                <a:cs typeface="Arial"/>
              </a:rPr>
              <a:t> </a:t>
            </a:r>
            <a:r>
              <a:rPr lang="en-US" b="1" dirty="0" smtClean="0">
                <a:cs typeface="Arial"/>
              </a:rPr>
              <a:t>8051. Use of these pins may interfere with the</a:t>
            </a:r>
            <a:r>
              <a:rPr lang="en-US" b="1" spc="-256" dirty="0" smtClean="0">
                <a:cs typeface="Arial"/>
              </a:rPr>
              <a:t> </a:t>
            </a:r>
            <a:r>
              <a:rPr lang="en-US" b="1" dirty="0" smtClean="0">
                <a:cs typeface="Arial"/>
              </a:rPr>
              <a:t>normal  operation of the</a:t>
            </a:r>
            <a:r>
              <a:rPr lang="en-US" b="1" spc="-103" dirty="0" smtClean="0">
                <a:cs typeface="Arial"/>
              </a:rPr>
              <a:t> </a:t>
            </a:r>
            <a:r>
              <a:rPr lang="en-US" b="1" dirty="0" smtClean="0">
                <a:cs typeface="Arial"/>
              </a:rPr>
              <a:t>8051.</a:t>
            </a:r>
          </a:p>
          <a:p>
            <a:pPr marL="193749" indent="-178281">
              <a:spcBef>
                <a:spcPts val="1641"/>
              </a:spcBef>
              <a:buFont typeface="Arial" pitchFamily="34" charset="0"/>
              <a:buChar char="•"/>
              <a:tabLst>
                <a:tab pos="194563" algn="l"/>
              </a:tabLst>
            </a:pPr>
            <a:r>
              <a:rPr lang="en-US" b="1" dirty="0" smtClean="0">
                <a:solidFill>
                  <a:srgbClr val="FF0000"/>
                </a:solidFill>
                <a:cs typeface="Arial"/>
              </a:rPr>
              <a:t>As an </a:t>
            </a:r>
            <a:r>
              <a:rPr lang="en-US" b="1" spc="-6" dirty="0" smtClean="0">
                <a:solidFill>
                  <a:srgbClr val="FF0000"/>
                </a:solidFill>
                <a:cs typeface="Arial"/>
              </a:rPr>
              <a:t>I/O</a:t>
            </a:r>
            <a:r>
              <a:rPr lang="en-US" b="1" spc="-64" dirty="0" smtClean="0">
                <a:solidFill>
                  <a:srgbClr val="FF0000"/>
                </a:solidFill>
                <a:cs typeface="Arial"/>
              </a:rPr>
              <a:t> </a:t>
            </a:r>
            <a:r>
              <a:rPr lang="en-US" b="1" dirty="0" smtClean="0">
                <a:solidFill>
                  <a:srgbClr val="FF0000"/>
                </a:solidFill>
                <a:cs typeface="Arial"/>
              </a:rPr>
              <a:t>port</a:t>
            </a:r>
            <a:r>
              <a:rPr lang="en-US" b="1" dirty="0" smtClean="0">
                <a:cs typeface="Arial"/>
              </a:rPr>
              <a:t>:  Standard</a:t>
            </a:r>
            <a:r>
              <a:rPr lang="en-US" b="1" spc="-38" dirty="0" smtClean="0">
                <a:cs typeface="Arial"/>
              </a:rPr>
              <a:t> </a:t>
            </a:r>
            <a:r>
              <a:rPr lang="en-US" b="1" dirty="0" smtClean="0">
                <a:cs typeface="Arial"/>
              </a:rPr>
              <a:t>quasi-bidirectional.</a:t>
            </a:r>
          </a:p>
          <a:p>
            <a:pPr marL="193749" indent="-178281">
              <a:buFont typeface="Arial" pitchFamily="34" charset="0"/>
              <a:buChar char="•"/>
              <a:tabLst>
                <a:tab pos="194563" algn="l"/>
              </a:tabLst>
            </a:pPr>
            <a:r>
              <a:rPr lang="en-US" b="1" dirty="0" smtClean="0">
                <a:solidFill>
                  <a:srgbClr val="FF0000"/>
                </a:solidFill>
                <a:cs typeface="Arial"/>
              </a:rPr>
              <a:t>Alternate</a:t>
            </a:r>
            <a:r>
              <a:rPr lang="en-US" b="1" spc="-38" dirty="0" smtClean="0">
                <a:solidFill>
                  <a:srgbClr val="FF0000"/>
                </a:solidFill>
                <a:cs typeface="Arial"/>
              </a:rPr>
              <a:t> </a:t>
            </a:r>
            <a:r>
              <a:rPr lang="en-US" b="1" dirty="0" smtClean="0">
                <a:solidFill>
                  <a:srgbClr val="FF0000"/>
                </a:solidFill>
                <a:cs typeface="Arial"/>
              </a:rPr>
              <a:t>functions</a:t>
            </a:r>
            <a:r>
              <a:rPr lang="en-US" b="1" dirty="0" smtClean="0">
                <a:cs typeface="Arial"/>
              </a:rPr>
              <a:t>:</a:t>
            </a:r>
          </a:p>
          <a:p>
            <a:pPr marL="193749" indent="-178281">
              <a:tabLst>
                <a:tab pos="194563" algn="l"/>
              </a:tabLst>
            </a:pPr>
            <a:r>
              <a:rPr lang="en-US" b="1" dirty="0" smtClean="0">
                <a:cs typeface="Arial"/>
              </a:rPr>
              <a:t>			Serial</a:t>
            </a:r>
            <a:r>
              <a:rPr lang="en-US" b="1" spc="-19" dirty="0" smtClean="0">
                <a:cs typeface="Arial"/>
              </a:rPr>
              <a:t> </a:t>
            </a:r>
            <a:r>
              <a:rPr lang="en-US" b="1" spc="-6" dirty="0" smtClean="0">
                <a:cs typeface="Arial"/>
              </a:rPr>
              <a:t>I/O</a:t>
            </a:r>
            <a:r>
              <a:rPr lang="en-US" b="1" spc="154" dirty="0" smtClean="0">
                <a:cs typeface="Arial"/>
              </a:rPr>
              <a:t> </a:t>
            </a:r>
            <a:r>
              <a:rPr lang="en-US" b="1" dirty="0" smtClean="0">
                <a:cs typeface="Arial"/>
              </a:rPr>
              <a:t>-	TXD, RXD  </a:t>
            </a:r>
          </a:p>
          <a:p>
            <a:pPr marL="193749" indent="-178281">
              <a:tabLst>
                <a:tab pos="194563" algn="l"/>
              </a:tabLst>
            </a:pPr>
            <a:r>
              <a:rPr lang="en-US" b="1" spc="-19" dirty="0" smtClean="0">
                <a:cs typeface="Arial"/>
              </a:rPr>
              <a:t>			Timer </a:t>
            </a:r>
            <a:r>
              <a:rPr lang="en-US" b="1" dirty="0" smtClean="0">
                <a:cs typeface="Arial"/>
              </a:rPr>
              <a:t>clocks-	T0, T1  </a:t>
            </a:r>
          </a:p>
          <a:p>
            <a:pPr marL="193749" indent="-178281">
              <a:tabLst>
                <a:tab pos="194563" algn="l"/>
              </a:tabLst>
            </a:pPr>
            <a:r>
              <a:rPr lang="en-US" b="1" dirty="0" smtClean="0">
                <a:cs typeface="Arial"/>
              </a:rPr>
              <a:t>			Interrupts</a:t>
            </a:r>
            <a:r>
              <a:rPr lang="en-US" b="1" spc="-26" dirty="0" smtClean="0">
                <a:cs typeface="Arial"/>
              </a:rPr>
              <a:t> </a:t>
            </a:r>
            <a:r>
              <a:rPr lang="en-US" b="1" dirty="0" smtClean="0">
                <a:cs typeface="Arial"/>
              </a:rPr>
              <a:t>-	INT0,</a:t>
            </a:r>
            <a:r>
              <a:rPr lang="en-US" b="1" spc="-141" dirty="0" smtClean="0">
                <a:cs typeface="Arial"/>
              </a:rPr>
              <a:t> </a:t>
            </a:r>
            <a:r>
              <a:rPr lang="en-US" b="1" dirty="0" smtClean="0">
                <a:cs typeface="Arial"/>
              </a:rPr>
              <a:t>NT1  </a:t>
            </a:r>
          </a:p>
          <a:p>
            <a:pPr marL="193749" indent="-178281">
              <a:tabLst>
                <a:tab pos="194563" algn="l"/>
              </a:tabLst>
            </a:pPr>
            <a:r>
              <a:rPr lang="en-US" b="1" dirty="0" smtClean="0">
                <a:cs typeface="Arial"/>
              </a:rPr>
              <a:t>			Data memory- </a:t>
            </a:r>
            <a:r>
              <a:rPr lang="en-US" b="1" spc="6" dirty="0" smtClean="0">
                <a:cs typeface="Arial"/>
              </a:rPr>
              <a:t>RD,</a:t>
            </a:r>
            <a:r>
              <a:rPr lang="en-US" b="1" spc="-154" dirty="0" smtClean="0">
                <a:cs typeface="Arial"/>
              </a:rPr>
              <a:t> </a:t>
            </a:r>
            <a:r>
              <a:rPr lang="en-US" b="1" dirty="0" smtClean="0">
                <a:cs typeface="Arial"/>
              </a:rPr>
              <a:t>WR</a:t>
            </a:r>
          </a:p>
          <a:p>
            <a:pPr marL="193749" indent="-178281">
              <a:tabLst>
                <a:tab pos="194563" algn="l"/>
              </a:tabLst>
            </a:pPr>
            <a:endParaRPr lang="en-IN" b="1" dirty="0" smtClean="0">
              <a:solidFill>
                <a:srgbClr val="FF0000"/>
              </a:solidFill>
            </a:endParaRPr>
          </a:p>
          <a:p>
            <a:pPr marL="193749" indent="-178281">
              <a:tabLst>
                <a:tab pos="194563" algn="l"/>
              </a:tabLst>
            </a:pPr>
            <a:r>
              <a:rPr lang="en-IN" b="1" dirty="0" smtClean="0">
                <a:solidFill>
                  <a:srgbClr val="FF0000"/>
                </a:solidFill>
              </a:rPr>
              <a:t>Register is both bit and byte addressable.</a:t>
            </a:r>
            <a:endParaRPr lang="en-US" b="1" dirty="0"/>
          </a:p>
        </p:txBody>
      </p:sp>
      <p:sp>
        <p:nvSpPr>
          <p:cNvPr id="12" name="TextBox 11"/>
          <p:cNvSpPr txBox="1"/>
          <p:nvPr/>
        </p:nvSpPr>
        <p:spPr>
          <a:xfrm>
            <a:off x="2051185" y="295789"/>
            <a:ext cx="8976192" cy="749313"/>
          </a:xfrm>
          <a:prstGeom prst="rect">
            <a:avLst/>
          </a:prstGeom>
          <a:solidFill>
            <a:srgbClr val="000099"/>
          </a:solidFill>
        </p:spPr>
        <p:txBody>
          <a:bodyPr wrap="square" lIns="117226" tIns="58613" rIns="117226" bIns="58613" rtlCol="0">
            <a:spAutoFit/>
          </a:bodyPr>
          <a:lstStyle/>
          <a:p>
            <a:r>
              <a:rPr lang="en-US" sz="4100" b="1" spc="-26" dirty="0" smtClean="0">
                <a:solidFill>
                  <a:schemeClr val="accent4">
                    <a:lumMod val="40000"/>
                    <a:lumOff val="60000"/>
                  </a:schemeClr>
                </a:solidFill>
                <a:latin typeface="+mj-lt"/>
              </a:rPr>
              <a:t>8) Port</a:t>
            </a:r>
            <a:r>
              <a:rPr lang="en-US" sz="4100" b="1" spc="-146" dirty="0" smtClean="0">
                <a:solidFill>
                  <a:schemeClr val="accent4">
                    <a:lumMod val="40000"/>
                    <a:lumOff val="60000"/>
                  </a:schemeClr>
                </a:solidFill>
                <a:latin typeface="+mj-lt"/>
              </a:rPr>
              <a:t> </a:t>
            </a:r>
            <a:r>
              <a:rPr lang="en-US" sz="4100" b="1" dirty="0" smtClean="0">
                <a:solidFill>
                  <a:schemeClr val="accent4">
                    <a:lumMod val="40000"/>
                    <a:lumOff val="60000"/>
                  </a:schemeClr>
                </a:solidFill>
                <a:latin typeface="+mj-lt"/>
              </a:rPr>
              <a:t>3 and Register P3– B0 H</a:t>
            </a:r>
            <a:endParaRPr lang="en-US" sz="4100" dirty="0">
              <a:solidFill>
                <a:schemeClr val="accent4">
                  <a:lumMod val="40000"/>
                  <a:lumOff val="60000"/>
                </a:schemeClr>
              </a:solidFill>
              <a:latin typeface="+mj-lt"/>
            </a:endParaRPr>
          </a:p>
        </p:txBody>
      </p:sp>
      <p:sp>
        <p:nvSpPr>
          <p:cNvPr id="13" name="TextBox 12"/>
          <p:cNvSpPr txBox="1"/>
          <p:nvPr/>
        </p:nvSpPr>
        <p:spPr>
          <a:xfrm>
            <a:off x="10281751" y="1505842"/>
            <a:ext cx="908400" cy="518480"/>
          </a:xfrm>
          <a:prstGeom prst="rect">
            <a:avLst/>
          </a:prstGeom>
          <a:noFill/>
        </p:spPr>
        <p:txBody>
          <a:bodyPr wrap="none" lIns="117226" tIns="58613" rIns="117226" bIns="58613" rtlCol="0">
            <a:spAutoFit/>
          </a:bodyPr>
          <a:lstStyle/>
          <a:p>
            <a:r>
              <a:rPr lang="en-US" sz="2600" b="1" dirty="0" smtClean="0">
                <a:solidFill>
                  <a:srgbClr val="FFFF00"/>
                </a:solidFill>
              </a:rPr>
              <a:t>B0H</a:t>
            </a:r>
            <a:endParaRPr lang="en-US" sz="2600" b="1" dirty="0">
              <a:solidFill>
                <a:srgbClr val="FFFF00"/>
              </a:solidFill>
            </a:endParaRPr>
          </a:p>
        </p:txBody>
      </p:sp>
      <p:sp>
        <p:nvSpPr>
          <p:cNvPr id="14" name="TextBox 13"/>
          <p:cNvSpPr txBox="1"/>
          <p:nvPr/>
        </p:nvSpPr>
        <p:spPr>
          <a:xfrm>
            <a:off x="2056590" y="1917690"/>
            <a:ext cx="8131533" cy="918590"/>
          </a:xfrm>
          <a:prstGeom prst="rect">
            <a:avLst/>
          </a:prstGeom>
          <a:noFill/>
        </p:spPr>
        <p:txBody>
          <a:bodyPr wrap="square" lIns="117226" tIns="58613" rIns="117226" bIns="58613" rtlCol="0">
            <a:spAutoFit/>
          </a:bodyPr>
          <a:lstStyle/>
          <a:p>
            <a:r>
              <a:rPr lang="en-US" sz="2600" dirty="0" smtClean="0">
                <a:solidFill>
                  <a:srgbClr val="FFFF00"/>
                </a:solidFill>
              </a:rPr>
              <a:t>   B7        B6        B5         B4		B3	     B2	   B1		B0 </a:t>
            </a:r>
            <a:endParaRPr lang="en-US" sz="2600" dirty="0">
              <a:solidFill>
                <a:srgbClr val="FFFF00"/>
              </a:solidFill>
            </a:endParaRPr>
          </a:p>
        </p:txBody>
      </p:sp>
      <p:sp>
        <p:nvSpPr>
          <p:cNvPr id="15" name="TextBox 14"/>
          <p:cNvSpPr txBox="1"/>
          <p:nvPr/>
        </p:nvSpPr>
        <p:spPr>
          <a:xfrm>
            <a:off x="1878132" y="1117779"/>
            <a:ext cx="8308216" cy="672369"/>
          </a:xfrm>
          <a:prstGeom prst="rect">
            <a:avLst/>
          </a:prstGeom>
          <a:noFill/>
        </p:spPr>
        <p:txBody>
          <a:bodyPr wrap="square" lIns="117226" tIns="58613" rIns="117226" bIns="58613" rtlCol="0">
            <a:spAutoFit/>
          </a:bodyPr>
          <a:lstStyle/>
          <a:p>
            <a:r>
              <a:rPr lang="en-US" dirty="0" smtClean="0">
                <a:solidFill>
                  <a:srgbClr val="FFFF00"/>
                </a:solidFill>
              </a:rPr>
              <a:t>       P3.7	  P3.6           P3.5 	      P3.4           P3.3           P3.2 	         P3.1        P3.0 </a:t>
            </a:r>
            <a:endParaRPr lang="en-US" dirty="0">
              <a:solidFill>
                <a:srgbClr val="FFFF00"/>
              </a:solidFill>
            </a:endParaRPr>
          </a:p>
        </p:txBody>
      </p:sp>
      <p:graphicFrame>
        <p:nvGraphicFramePr>
          <p:cNvPr id="16" name="Table 15"/>
          <p:cNvGraphicFramePr>
            <a:graphicFrameLocks noGrp="1"/>
          </p:cNvGraphicFramePr>
          <p:nvPr/>
        </p:nvGraphicFramePr>
        <p:xfrm>
          <a:off x="2010143" y="1513484"/>
          <a:ext cx="8128000" cy="841248"/>
        </p:xfrm>
        <a:graphic>
          <a:graphicData uri="http://schemas.openxmlformats.org/drawingml/2006/table">
            <a:tbl>
              <a:tblPr firstRow="1" bandRow="1">
                <a:tableStyleId>{46F890A9-2807-4EBB-B81D-B2AA78EC7F39}</a:tableStyleId>
              </a:tblPr>
              <a:tblGrid>
                <a:gridCol w="1016000"/>
                <a:gridCol w="1016000"/>
                <a:gridCol w="1016000"/>
                <a:gridCol w="1016000"/>
                <a:gridCol w="1016000"/>
                <a:gridCol w="1016000"/>
                <a:gridCol w="1016000"/>
                <a:gridCol w="1016000"/>
              </a:tblGrid>
              <a:tr h="841248">
                <a:tc>
                  <a:txBody>
                    <a:bodyPr/>
                    <a:lstStyle/>
                    <a:p>
                      <a:pPr algn="ctr"/>
                      <a:r>
                        <a:rPr lang="en-US" sz="2400" dirty="0" smtClean="0">
                          <a:solidFill>
                            <a:srgbClr val="FF0000"/>
                          </a:solidFill>
                        </a:rPr>
                        <a:t>RD</a:t>
                      </a:r>
                      <a:endParaRPr lang="en-US" sz="2400" dirty="0">
                        <a:solidFill>
                          <a:srgbClr val="FF0000"/>
                        </a:solidFill>
                      </a:endParaRPr>
                    </a:p>
                  </a:txBody>
                  <a:tcPr marL="121920" marR="121920" marT="54864" marB="548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US" sz="2400" dirty="0" smtClean="0">
                          <a:solidFill>
                            <a:srgbClr val="FF0000"/>
                          </a:solidFill>
                        </a:rPr>
                        <a:t>WR</a:t>
                      </a:r>
                      <a:endParaRPr lang="en-US" sz="2400" dirty="0">
                        <a:solidFill>
                          <a:srgbClr val="FF0000"/>
                        </a:solidFill>
                      </a:endParaRPr>
                    </a:p>
                  </a:txBody>
                  <a:tcPr marL="121920" marR="121920" marT="54864" marB="548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US" sz="2400" dirty="0" smtClean="0">
                          <a:solidFill>
                            <a:srgbClr val="CC0099"/>
                          </a:solidFill>
                        </a:rPr>
                        <a:t>T1</a:t>
                      </a:r>
                      <a:endParaRPr lang="en-US" sz="2400" dirty="0">
                        <a:solidFill>
                          <a:srgbClr val="CC0099"/>
                        </a:solidFill>
                      </a:endParaRPr>
                    </a:p>
                  </a:txBody>
                  <a:tcPr marL="121920" marR="121920" marT="54864" marB="548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US" sz="2400" dirty="0" smtClean="0">
                          <a:solidFill>
                            <a:srgbClr val="CC0099"/>
                          </a:solidFill>
                        </a:rPr>
                        <a:t>T0</a:t>
                      </a:r>
                      <a:endParaRPr lang="en-US" sz="2400" dirty="0">
                        <a:solidFill>
                          <a:srgbClr val="CC0099"/>
                        </a:solidFill>
                      </a:endParaRPr>
                    </a:p>
                  </a:txBody>
                  <a:tcPr marL="121920" marR="121920" marT="54864" marB="548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US" sz="2400" dirty="0" smtClean="0">
                          <a:solidFill>
                            <a:schemeClr val="accent6">
                              <a:lumMod val="75000"/>
                            </a:schemeClr>
                          </a:solidFill>
                        </a:rPr>
                        <a:t>INT1</a:t>
                      </a:r>
                      <a:endParaRPr lang="en-US" sz="2400" dirty="0">
                        <a:solidFill>
                          <a:schemeClr val="accent6">
                            <a:lumMod val="75000"/>
                          </a:schemeClr>
                        </a:solidFill>
                      </a:endParaRPr>
                    </a:p>
                  </a:txBody>
                  <a:tcPr marL="121920" marR="121920" marT="54864" marB="548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US" sz="2400" dirty="0" smtClean="0">
                          <a:solidFill>
                            <a:schemeClr val="accent6">
                              <a:lumMod val="75000"/>
                            </a:schemeClr>
                          </a:solidFill>
                        </a:rPr>
                        <a:t>INT0</a:t>
                      </a:r>
                      <a:endParaRPr lang="en-US" sz="2400" dirty="0">
                        <a:solidFill>
                          <a:schemeClr val="accent6">
                            <a:lumMod val="75000"/>
                          </a:schemeClr>
                        </a:solidFill>
                      </a:endParaRPr>
                    </a:p>
                  </a:txBody>
                  <a:tcPr marL="121920" marR="121920" marT="54864" marB="548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US" sz="2400" dirty="0" smtClean="0">
                          <a:solidFill>
                            <a:srgbClr val="0000FF"/>
                          </a:solidFill>
                        </a:rPr>
                        <a:t>TXD</a:t>
                      </a:r>
                      <a:endParaRPr lang="en-US" sz="2400" dirty="0">
                        <a:solidFill>
                          <a:srgbClr val="0000FF"/>
                        </a:solidFill>
                      </a:endParaRPr>
                    </a:p>
                  </a:txBody>
                  <a:tcPr marL="121920" marR="121920" marT="54864" marB="548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US" sz="2400" dirty="0" smtClean="0">
                          <a:solidFill>
                            <a:srgbClr val="0000FF"/>
                          </a:solidFill>
                        </a:rPr>
                        <a:t>RXD</a:t>
                      </a:r>
                      <a:endParaRPr lang="en-US" sz="2400" dirty="0">
                        <a:solidFill>
                          <a:srgbClr val="0000FF"/>
                        </a:solidFill>
                      </a:endParaRPr>
                    </a:p>
                  </a:txBody>
                  <a:tcPr marL="121920" marR="121920" marT="54864" marB="548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
                                            <p:bg/>
                                          </p:spTgt>
                                        </p:tgtEl>
                                        <p:attrNameLst>
                                          <p:attrName>style.visibility</p:attrName>
                                        </p:attrNameLst>
                                      </p:cBhvr>
                                      <p:to>
                                        <p:strVal val="visible"/>
                                      </p:to>
                                    </p:set>
                                    <p:animEffect transition="in" filter="wipe(up)">
                                      <p:cBhvr>
                                        <p:cTn id="7" dur="500"/>
                                        <p:tgtEl>
                                          <p:spTgt spid="11">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wipe(up)">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wipe(up)">
                                      <p:cBhvr>
                                        <p:cTn id="17" dur="500"/>
                                        <p:tgtEl>
                                          <p:spTgt spid="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1">
                                            <p:txEl>
                                              <p:pRg st="2" end="2"/>
                                            </p:txEl>
                                          </p:spTgt>
                                        </p:tgtEl>
                                        <p:attrNameLst>
                                          <p:attrName>style.visibility</p:attrName>
                                        </p:attrNameLst>
                                      </p:cBhvr>
                                      <p:to>
                                        <p:strVal val="visible"/>
                                      </p:to>
                                    </p:set>
                                    <p:animEffect transition="in" filter="wipe(up)">
                                      <p:cBhvr>
                                        <p:cTn id="22" dur="500"/>
                                        <p:tgtEl>
                                          <p:spTgt spid="1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1">
                                            <p:txEl>
                                              <p:pRg st="3" end="3"/>
                                            </p:txEl>
                                          </p:spTgt>
                                        </p:tgtEl>
                                        <p:attrNameLst>
                                          <p:attrName>style.visibility</p:attrName>
                                        </p:attrNameLst>
                                      </p:cBhvr>
                                      <p:to>
                                        <p:strVal val="visible"/>
                                      </p:to>
                                    </p:set>
                                    <p:animEffect transition="in" filter="wipe(up)">
                                      <p:cBhvr>
                                        <p:cTn id="27" dur="500"/>
                                        <p:tgtEl>
                                          <p:spTgt spid="1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1">
                                            <p:txEl>
                                              <p:pRg st="4" end="4"/>
                                            </p:txEl>
                                          </p:spTgt>
                                        </p:tgtEl>
                                        <p:attrNameLst>
                                          <p:attrName>style.visibility</p:attrName>
                                        </p:attrNameLst>
                                      </p:cBhvr>
                                      <p:to>
                                        <p:strVal val="visible"/>
                                      </p:to>
                                    </p:set>
                                    <p:animEffect transition="in" filter="wipe(up)">
                                      <p:cBhvr>
                                        <p:cTn id="32" dur="500"/>
                                        <p:tgtEl>
                                          <p:spTgt spid="11">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1">
                                            <p:txEl>
                                              <p:pRg st="5" end="5"/>
                                            </p:txEl>
                                          </p:spTgt>
                                        </p:tgtEl>
                                        <p:attrNameLst>
                                          <p:attrName>style.visibility</p:attrName>
                                        </p:attrNameLst>
                                      </p:cBhvr>
                                      <p:to>
                                        <p:strVal val="visible"/>
                                      </p:to>
                                    </p:set>
                                    <p:animEffect transition="in" filter="wipe(up)">
                                      <p:cBhvr>
                                        <p:cTn id="37" dur="500"/>
                                        <p:tgtEl>
                                          <p:spTgt spid="11">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1">
                                            <p:txEl>
                                              <p:pRg st="6" end="6"/>
                                            </p:txEl>
                                          </p:spTgt>
                                        </p:tgtEl>
                                        <p:attrNameLst>
                                          <p:attrName>style.visibility</p:attrName>
                                        </p:attrNameLst>
                                      </p:cBhvr>
                                      <p:to>
                                        <p:strVal val="visible"/>
                                      </p:to>
                                    </p:set>
                                    <p:animEffect transition="in" filter="wipe(up)">
                                      <p:cBhvr>
                                        <p:cTn id="42" dur="500"/>
                                        <p:tgtEl>
                                          <p:spTgt spid="11">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1">
                                            <p:txEl>
                                              <p:pRg st="8" end="8"/>
                                            </p:txEl>
                                          </p:spTgt>
                                        </p:tgtEl>
                                        <p:attrNameLst>
                                          <p:attrName>style.visibility</p:attrName>
                                        </p:attrNameLst>
                                      </p:cBhvr>
                                      <p:to>
                                        <p:strVal val="visible"/>
                                      </p:to>
                                    </p:set>
                                    <p:animEffect transition="in" filter="wipe(up)">
                                      <p:cBhvr>
                                        <p:cTn id="47" dur="500"/>
                                        <p:tgtEl>
                                          <p:spTgt spid="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bldLvl="2"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838200" y="152400"/>
            <a:ext cx="5283200" cy="5334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rgbClr val="FF0000"/>
                </a:solidFill>
                <a:latin typeface="Calibri" pitchFamily="34" charset="0"/>
                <a:cs typeface="Calibri" pitchFamily="34" charset="0"/>
              </a:rPr>
              <a:t>SCON</a:t>
            </a:r>
            <a:r>
              <a:rPr lang="en-US" sz="2400" b="1" dirty="0" smtClean="0">
                <a:solidFill>
                  <a:srgbClr val="FF0000"/>
                </a:solidFill>
                <a:latin typeface="Calibri" pitchFamily="34" charset="0"/>
                <a:cs typeface="Calibri" pitchFamily="34" charset="0"/>
              </a:rPr>
              <a:t> - Serial Port Control Register</a:t>
            </a:r>
            <a:endParaRPr lang="en-US" sz="1600" b="1" dirty="0">
              <a:solidFill>
                <a:srgbClr val="FF0000"/>
              </a:solidFill>
              <a:latin typeface="Calibri" pitchFamily="34" charset="0"/>
              <a:cs typeface="Calibri" pitchFamily="34" charset="0"/>
            </a:endParaRPr>
          </a:p>
        </p:txBody>
      </p:sp>
      <p:sp>
        <p:nvSpPr>
          <p:cNvPr id="3" name="Rectangle 2"/>
          <p:cNvSpPr/>
          <p:nvPr/>
        </p:nvSpPr>
        <p:spPr>
          <a:xfrm>
            <a:off x="1320800" y="1371600"/>
            <a:ext cx="1320800" cy="7620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0000"/>
                </a:solidFill>
                <a:latin typeface="Bookman Old Style" pitchFamily="18" charset="0"/>
              </a:rPr>
              <a:t>SM0</a:t>
            </a:r>
            <a:endParaRPr lang="en-US" sz="1600" b="1" dirty="0">
              <a:solidFill>
                <a:srgbClr val="FF0000"/>
              </a:solidFill>
              <a:latin typeface="Bookman Old Style" pitchFamily="18" charset="0"/>
            </a:endParaRPr>
          </a:p>
        </p:txBody>
      </p:sp>
      <p:sp>
        <p:nvSpPr>
          <p:cNvPr id="12" name="Rectangle 11"/>
          <p:cNvSpPr/>
          <p:nvPr/>
        </p:nvSpPr>
        <p:spPr>
          <a:xfrm>
            <a:off x="2540000" y="1371600"/>
            <a:ext cx="1320800" cy="7620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0000"/>
                </a:solidFill>
                <a:latin typeface="Bookman Old Style" pitchFamily="18" charset="0"/>
              </a:rPr>
              <a:t>SM1</a:t>
            </a:r>
            <a:endParaRPr lang="en-US" sz="1600" b="1" dirty="0">
              <a:solidFill>
                <a:srgbClr val="FF0000"/>
              </a:solidFill>
              <a:latin typeface="Bookman Old Style" pitchFamily="18" charset="0"/>
            </a:endParaRPr>
          </a:p>
        </p:txBody>
      </p:sp>
      <p:sp>
        <p:nvSpPr>
          <p:cNvPr id="13" name="Rectangle 12"/>
          <p:cNvSpPr/>
          <p:nvPr/>
        </p:nvSpPr>
        <p:spPr>
          <a:xfrm>
            <a:off x="3759200" y="1371600"/>
            <a:ext cx="1320800" cy="7620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0000"/>
                </a:solidFill>
                <a:latin typeface="Bookman Old Style" pitchFamily="18" charset="0"/>
              </a:rPr>
              <a:t>SM2</a:t>
            </a:r>
            <a:endParaRPr lang="en-US" sz="1600" b="1" dirty="0">
              <a:solidFill>
                <a:srgbClr val="FF0000"/>
              </a:solidFill>
              <a:latin typeface="Bookman Old Style" pitchFamily="18" charset="0"/>
            </a:endParaRPr>
          </a:p>
        </p:txBody>
      </p:sp>
      <p:sp>
        <p:nvSpPr>
          <p:cNvPr id="14" name="Rectangle 13"/>
          <p:cNvSpPr/>
          <p:nvPr/>
        </p:nvSpPr>
        <p:spPr>
          <a:xfrm>
            <a:off x="4978400" y="1371600"/>
            <a:ext cx="1320800" cy="7620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0000"/>
                </a:solidFill>
                <a:latin typeface="Bookman Old Style" pitchFamily="18" charset="0"/>
              </a:rPr>
              <a:t>REN</a:t>
            </a:r>
            <a:endParaRPr lang="en-US" sz="1600" b="1" dirty="0">
              <a:solidFill>
                <a:srgbClr val="FF0000"/>
              </a:solidFill>
              <a:latin typeface="Bookman Old Style" pitchFamily="18" charset="0"/>
            </a:endParaRPr>
          </a:p>
        </p:txBody>
      </p:sp>
      <p:sp>
        <p:nvSpPr>
          <p:cNvPr id="15" name="Rectangle 14"/>
          <p:cNvSpPr/>
          <p:nvPr/>
        </p:nvSpPr>
        <p:spPr>
          <a:xfrm>
            <a:off x="6197600" y="1371600"/>
            <a:ext cx="1320800" cy="7620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0000"/>
                </a:solidFill>
                <a:latin typeface="Bookman Old Style" pitchFamily="18" charset="0"/>
              </a:rPr>
              <a:t>TB8</a:t>
            </a:r>
            <a:endParaRPr lang="en-US" sz="1600" b="1" dirty="0">
              <a:solidFill>
                <a:srgbClr val="FF0000"/>
              </a:solidFill>
              <a:latin typeface="Bookman Old Style" pitchFamily="18" charset="0"/>
            </a:endParaRPr>
          </a:p>
        </p:txBody>
      </p:sp>
      <p:sp>
        <p:nvSpPr>
          <p:cNvPr id="16" name="Rectangle 15"/>
          <p:cNvSpPr/>
          <p:nvPr/>
        </p:nvSpPr>
        <p:spPr>
          <a:xfrm>
            <a:off x="7416800" y="1371600"/>
            <a:ext cx="1320800" cy="7620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0000"/>
                </a:solidFill>
                <a:latin typeface="Bookman Old Style" pitchFamily="18" charset="0"/>
              </a:rPr>
              <a:t>RB8</a:t>
            </a:r>
            <a:endParaRPr lang="en-US" sz="1600" b="1" dirty="0">
              <a:solidFill>
                <a:srgbClr val="FF0000"/>
              </a:solidFill>
              <a:latin typeface="Bookman Old Style" pitchFamily="18" charset="0"/>
            </a:endParaRPr>
          </a:p>
        </p:txBody>
      </p:sp>
      <p:sp>
        <p:nvSpPr>
          <p:cNvPr id="17" name="Rectangle 16"/>
          <p:cNvSpPr/>
          <p:nvPr/>
        </p:nvSpPr>
        <p:spPr>
          <a:xfrm>
            <a:off x="8636000" y="1371600"/>
            <a:ext cx="1320800" cy="7620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0000"/>
                </a:solidFill>
                <a:latin typeface="Bookman Old Style" pitchFamily="18" charset="0"/>
              </a:rPr>
              <a:t>TI</a:t>
            </a:r>
            <a:endParaRPr lang="en-US" sz="1600" b="1" dirty="0">
              <a:solidFill>
                <a:srgbClr val="FF0000"/>
              </a:solidFill>
              <a:latin typeface="Bookman Old Style" pitchFamily="18" charset="0"/>
            </a:endParaRPr>
          </a:p>
        </p:txBody>
      </p:sp>
      <p:sp>
        <p:nvSpPr>
          <p:cNvPr id="18" name="Rectangle 17"/>
          <p:cNvSpPr/>
          <p:nvPr/>
        </p:nvSpPr>
        <p:spPr>
          <a:xfrm>
            <a:off x="9855200" y="1371600"/>
            <a:ext cx="1320800" cy="7620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0000"/>
                </a:solidFill>
                <a:latin typeface="Bookman Old Style" pitchFamily="18" charset="0"/>
                <a:cs typeface="Times New Roman" pitchFamily="18" charset="0"/>
              </a:rPr>
              <a:t>RI</a:t>
            </a:r>
            <a:endParaRPr lang="en-US" sz="1600" b="1" dirty="0">
              <a:solidFill>
                <a:srgbClr val="FF0000"/>
              </a:solidFill>
              <a:latin typeface="Bookman Old Style" pitchFamily="18" charset="0"/>
              <a:cs typeface="Times New Roman" pitchFamily="18" charset="0"/>
            </a:endParaRPr>
          </a:p>
        </p:txBody>
      </p:sp>
      <p:sp>
        <p:nvSpPr>
          <p:cNvPr id="19" name="Rectangle 18"/>
          <p:cNvSpPr/>
          <p:nvPr/>
        </p:nvSpPr>
        <p:spPr>
          <a:xfrm>
            <a:off x="1828800" y="914400"/>
            <a:ext cx="508000" cy="3810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0000FF"/>
                </a:solidFill>
              </a:rPr>
              <a:t>7</a:t>
            </a:r>
            <a:endParaRPr lang="en-US" sz="1600" b="1" dirty="0">
              <a:solidFill>
                <a:srgbClr val="0000FF"/>
              </a:solidFill>
            </a:endParaRPr>
          </a:p>
        </p:txBody>
      </p:sp>
      <p:sp>
        <p:nvSpPr>
          <p:cNvPr id="20" name="Rectangle 19"/>
          <p:cNvSpPr/>
          <p:nvPr/>
        </p:nvSpPr>
        <p:spPr>
          <a:xfrm>
            <a:off x="3048000" y="914400"/>
            <a:ext cx="508000" cy="3810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0000FF"/>
                </a:solidFill>
              </a:rPr>
              <a:t>6</a:t>
            </a:r>
            <a:endParaRPr lang="en-US" sz="1600" b="1" dirty="0">
              <a:solidFill>
                <a:srgbClr val="0000FF"/>
              </a:solidFill>
            </a:endParaRPr>
          </a:p>
        </p:txBody>
      </p:sp>
      <p:sp>
        <p:nvSpPr>
          <p:cNvPr id="21" name="Rectangle 20"/>
          <p:cNvSpPr/>
          <p:nvPr/>
        </p:nvSpPr>
        <p:spPr>
          <a:xfrm>
            <a:off x="4267200" y="914400"/>
            <a:ext cx="508000" cy="3810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0000FF"/>
                </a:solidFill>
              </a:rPr>
              <a:t>5</a:t>
            </a:r>
            <a:endParaRPr lang="en-US" sz="1600" b="1" dirty="0">
              <a:solidFill>
                <a:srgbClr val="0000FF"/>
              </a:solidFill>
            </a:endParaRPr>
          </a:p>
        </p:txBody>
      </p:sp>
      <p:sp>
        <p:nvSpPr>
          <p:cNvPr id="22" name="Rectangle 21"/>
          <p:cNvSpPr/>
          <p:nvPr/>
        </p:nvSpPr>
        <p:spPr>
          <a:xfrm>
            <a:off x="5486400" y="914400"/>
            <a:ext cx="508000" cy="3810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0000FF"/>
                </a:solidFill>
              </a:rPr>
              <a:t>4</a:t>
            </a:r>
            <a:endParaRPr lang="en-US" sz="1600" b="1" dirty="0">
              <a:solidFill>
                <a:srgbClr val="0000FF"/>
              </a:solidFill>
            </a:endParaRPr>
          </a:p>
        </p:txBody>
      </p:sp>
      <p:sp>
        <p:nvSpPr>
          <p:cNvPr id="23" name="Rectangle 22"/>
          <p:cNvSpPr/>
          <p:nvPr/>
        </p:nvSpPr>
        <p:spPr>
          <a:xfrm>
            <a:off x="6705600" y="914400"/>
            <a:ext cx="508000" cy="3810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0000FF"/>
                </a:solidFill>
              </a:rPr>
              <a:t>3</a:t>
            </a:r>
            <a:endParaRPr lang="en-US" sz="1600" b="1" dirty="0">
              <a:solidFill>
                <a:srgbClr val="0000FF"/>
              </a:solidFill>
            </a:endParaRPr>
          </a:p>
        </p:txBody>
      </p:sp>
      <p:sp>
        <p:nvSpPr>
          <p:cNvPr id="24" name="Rectangle 23"/>
          <p:cNvSpPr/>
          <p:nvPr/>
        </p:nvSpPr>
        <p:spPr>
          <a:xfrm>
            <a:off x="7924800" y="914400"/>
            <a:ext cx="508000" cy="3810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0000FF"/>
                </a:solidFill>
              </a:rPr>
              <a:t>2</a:t>
            </a:r>
            <a:endParaRPr lang="en-US" sz="1600" b="1" dirty="0">
              <a:solidFill>
                <a:srgbClr val="0000FF"/>
              </a:solidFill>
            </a:endParaRPr>
          </a:p>
        </p:txBody>
      </p:sp>
      <p:sp>
        <p:nvSpPr>
          <p:cNvPr id="25" name="Rectangle 24"/>
          <p:cNvSpPr/>
          <p:nvPr/>
        </p:nvSpPr>
        <p:spPr>
          <a:xfrm>
            <a:off x="9144000" y="914400"/>
            <a:ext cx="508000" cy="3810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0000FF"/>
                </a:solidFill>
              </a:rPr>
              <a:t>1</a:t>
            </a:r>
            <a:endParaRPr lang="en-US" sz="1600" b="1" dirty="0">
              <a:solidFill>
                <a:srgbClr val="0000FF"/>
              </a:solidFill>
            </a:endParaRPr>
          </a:p>
        </p:txBody>
      </p:sp>
      <p:sp>
        <p:nvSpPr>
          <p:cNvPr id="26" name="Rectangle 25"/>
          <p:cNvSpPr/>
          <p:nvPr/>
        </p:nvSpPr>
        <p:spPr>
          <a:xfrm>
            <a:off x="10160000" y="914400"/>
            <a:ext cx="508000" cy="3810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0000FF"/>
                </a:solidFill>
              </a:rPr>
              <a:t>0</a:t>
            </a:r>
            <a:endParaRPr lang="en-US" sz="1600" b="1" dirty="0">
              <a:solidFill>
                <a:srgbClr val="0000FF"/>
              </a:solidFill>
            </a:endParaRPr>
          </a:p>
        </p:txBody>
      </p:sp>
      <p:grpSp>
        <p:nvGrpSpPr>
          <p:cNvPr id="45" name="Google Shape;84;p1"/>
          <p:cNvGrpSpPr/>
          <p:nvPr/>
        </p:nvGrpSpPr>
        <p:grpSpPr>
          <a:xfrm>
            <a:off x="76256" y="112129"/>
            <a:ext cx="685745" cy="6517271"/>
            <a:chOff x="14626" y="14712"/>
            <a:chExt cx="538808" cy="6386089"/>
          </a:xfrm>
        </p:grpSpPr>
        <p:pic>
          <p:nvPicPr>
            <p:cNvPr id="46" name="Google Shape;85;p1"/>
            <p:cNvPicPr preferRelativeResize="0"/>
            <p:nvPr/>
          </p:nvPicPr>
          <p:blipFill rotWithShape="1">
            <a:blip r:embed="rId2" cstate="print">
              <a:alphaModFix/>
            </a:blip>
            <a:srcRect/>
            <a:stretch/>
          </p:blipFill>
          <p:spPr>
            <a:xfrm>
              <a:off x="14626" y="14712"/>
              <a:ext cx="538808" cy="846471"/>
            </a:xfrm>
            <a:prstGeom prst="rect">
              <a:avLst/>
            </a:prstGeom>
            <a:noFill/>
            <a:ln w="9525" cap="flat" cmpd="sng">
              <a:solidFill>
                <a:srgbClr val="0000FF"/>
              </a:solidFill>
              <a:prstDash val="solid"/>
              <a:miter lim="800000"/>
              <a:headEnd type="none" w="sm" len="sm"/>
              <a:tailEnd type="none" w="sm" len="sm"/>
            </a:ln>
          </p:spPr>
        </p:pic>
        <p:sp>
          <p:nvSpPr>
            <p:cNvPr id="47" name="Google Shape;86;p1"/>
            <p:cNvSpPr txBox="1"/>
            <p:nvPr/>
          </p:nvSpPr>
          <p:spPr>
            <a:xfrm rot="16198651">
              <a:off x="-2620687" y="3474451"/>
              <a:ext cx="5562512" cy="29016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b="1" i="0" u="none" strike="noStrike" cap="none" dirty="0">
                  <a:solidFill>
                    <a:schemeClr val="lt1"/>
                  </a:solidFill>
                  <a:latin typeface="Century Gothic"/>
                  <a:ea typeface="Century Gothic"/>
                  <a:cs typeface="Century Gothic"/>
                  <a:sym typeface="Century Gothic"/>
                </a:rPr>
                <a:t>Vishwakarma  Institute  of  Technology</a:t>
              </a:r>
              <a:endParaRPr sz="2400" dirty="0"/>
            </a:p>
          </p:txBody>
        </p:sp>
        <p:sp>
          <p:nvSpPr>
            <p:cNvPr id="48" name="Google Shape;87;p1"/>
            <p:cNvSpPr txBox="1"/>
            <p:nvPr/>
          </p:nvSpPr>
          <p:spPr>
            <a:xfrm rot="16200000">
              <a:off x="-2348767" y="3498601"/>
              <a:ext cx="5562602" cy="241797"/>
            </a:xfrm>
            <a:prstGeom prst="rect">
              <a:avLst/>
            </a:prstGeom>
            <a:solidFill>
              <a:srgbClr val="FFFF99"/>
            </a:solidFill>
            <a:ln w="9525" cap="flat" cmpd="sng">
              <a:solidFill>
                <a:srgbClr val="00206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i="0" u="none" strike="noStrike" cap="none" dirty="0">
                  <a:solidFill>
                    <a:srgbClr val="002060"/>
                  </a:solidFill>
                  <a:latin typeface="Century Gothic"/>
                  <a:ea typeface="Century Gothic"/>
                  <a:cs typeface="Century Gothic"/>
                  <a:sym typeface="Century Gothic"/>
                </a:rPr>
                <a:t>FY - Department of Engineering, Sciences and Humanities</a:t>
              </a:r>
              <a:endParaRPr sz="2400" dirty="0"/>
            </a:p>
          </p:txBody>
        </p:sp>
      </p:grpSp>
      <p:sp>
        <p:nvSpPr>
          <p:cNvPr id="49" name="Rectangle 48"/>
          <p:cNvSpPr/>
          <p:nvPr/>
        </p:nvSpPr>
        <p:spPr>
          <a:xfrm>
            <a:off x="838200" y="2209800"/>
            <a:ext cx="10363200" cy="38862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400"/>
              </a:lnSpc>
            </a:pPr>
            <a:r>
              <a:rPr lang="en-US" sz="2400" b="1" dirty="0" smtClean="0">
                <a:solidFill>
                  <a:srgbClr val="FF0000"/>
                </a:solidFill>
              </a:rPr>
              <a:t>Bit 0 = </a:t>
            </a:r>
            <a:r>
              <a:rPr lang="en-US" sz="2400" dirty="0" smtClean="0">
                <a:solidFill>
                  <a:srgbClr val="0000FF"/>
                </a:solidFill>
              </a:rPr>
              <a:t>Receive Interrupt Flag = </a:t>
            </a:r>
            <a:endParaRPr lang="en-US" sz="2400" b="1" dirty="0" smtClean="0">
              <a:solidFill>
                <a:srgbClr val="0000FF"/>
              </a:solidFill>
            </a:endParaRPr>
          </a:p>
          <a:p>
            <a:pPr>
              <a:lnSpc>
                <a:spcPts val="3400"/>
              </a:lnSpc>
            </a:pPr>
            <a:r>
              <a:rPr lang="en-US" sz="2400" b="1" dirty="0" smtClean="0">
                <a:solidFill>
                  <a:srgbClr val="FF0000"/>
                </a:solidFill>
              </a:rPr>
              <a:t>Bit 1 = </a:t>
            </a:r>
            <a:r>
              <a:rPr lang="en-US" sz="2400" dirty="0" smtClean="0">
                <a:solidFill>
                  <a:srgbClr val="0000FF"/>
                </a:solidFill>
              </a:rPr>
              <a:t>Transmit Interrupt Flag = </a:t>
            </a:r>
            <a:endParaRPr lang="en-US" sz="2400" b="1" dirty="0" smtClean="0">
              <a:solidFill>
                <a:srgbClr val="0000FF"/>
              </a:solidFill>
            </a:endParaRPr>
          </a:p>
          <a:p>
            <a:pPr>
              <a:lnSpc>
                <a:spcPts val="3400"/>
              </a:lnSpc>
            </a:pPr>
            <a:r>
              <a:rPr lang="en-US" sz="2400" b="1" dirty="0" smtClean="0">
                <a:solidFill>
                  <a:srgbClr val="FF0000"/>
                </a:solidFill>
              </a:rPr>
              <a:t>Bit 2 = </a:t>
            </a:r>
            <a:r>
              <a:rPr lang="en-US" sz="2400" dirty="0" smtClean="0">
                <a:solidFill>
                  <a:srgbClr val="0000FF"/>
                </a:solidFill>
              </a:rPr>
              <a:t>Received Bit 8 = </a:t>
            </a:r>
            <a:endParaRPr lang="en-US" sz="2400" b="1" dirty="0" smtClean="0">
              <a:solidFill>
                <a:srgbClr val="0000FF"/>
              </a:solidFill>
            </a:endParaRPr>
          </a:p>
          <a:p>
            <a:pPr>
              <a:lnSpc>
                <a:spcPts val="3400"/>
              </a:lnSpc>
            </a:pPr>
            <a:r>
              <a:rPr lang="en-US" sz="2400" b="1" dirty="0" smtClean="0">
                <a:solidFill>
                  <a:srgbClr val="FF0000"/>
                </a:solidFill>
              </a:rPr>
              <a:t>Bit 3 = </a:t>
            </a:r>
            <a:r>
              <a:rPr lang="en-US" sz="2400" dirty="0" smtClean="0">
                <a:solidFill>
                  <a:srgbClr val="0000FF"/>
                </a:solidFill>
              </a:rPr>
              <a:t>Transmitted Bit 8 = </a:t>
            </a:r>
            <a:endParaRPr lang="en-US" sz="2400" b="1" dirty="0" smtClean="0">
              <a:solidFill>
                <a:srgbClr val="0000FF"/>
              </a:solidFill>
            </a:endParaRPr>
          </a:p>
          <a:p>
            <a:pPr>
              <a:lnSpc>
                <a:spcPts val="3400"/>
              </a:lnSpc>
            </a:pPr>
            <a:r>
              <a:rPr lang="en-US" sz="2400" b="1" dirty="0" smtClean="0">
                <a:solidFill>
                  <a:srgbClr val="FF0000"/>
                </a:solidFill>
              </a:rPr>
              <a:t>Bit 4 = </a:t>
            </a:r>
            <a:r>
              <a:rPr lang="en-US" sz="2400" dirty="0" smtClean="0">
                <a:solidFill>
                  <a:srgbClr val="0000FF"/>
                </a:solidFill>
              </a:rPr>
              <a:t>Receive Enable Bit = </a:t>
            </a:r>
            <a:endParaRPr lang="en-US" sz="2400" b="1" dirty="0" smtClean="0">
              <a:solidFill>
                <a:srgbClr val="0000FF"/>
              </a:solidFill>
            </a:endParaRPr>
          </a:p>
          <a:p>
            <a:pPr>
              <a:lnSpc>
                <a:spcPts val="3400"/>
              </a:lnSpc>
            </a:pPr>
            <a:r>
              <a:rPr lang="en-US" sz="2400" b="1" dirty="0" smtClean="0">
                <a:solidFill>
                  <a:srgbClr val="FF0000"/>
                </a:solidFill>
              </a:rPr>
              <a:t>Bit 5 = </a:t>
            </a:r>
            <a:r>
              <a:rPr lang="en-US" sz="2400" dirty="0" smtClean="0">
                <a:solidFill>
                  <a:srgbClr val="0000FF"/>
                </a:solidFill>
              </a:rPr>
              <a:t>Multiprocessor Comm. Bit = </a:t>
            </a:r>
            <a:endParaRPr lang="en-US" sz="2400" b="1" dirty="0" smtClean="0">
              <a:solidFill>
                <a:srgbClr val="0000FF"/>
              </a:solidFill>
            </a:endParaRPr>
          </a:p>
          <a:p>
            <a:pPr>
              <a:lnSpc>
                <a:spcPts val="3400"/>
              </a:lnSpc>
            </a:pPr>
            <a:r>
              <a:rPr lang="en-US" sz="2400" b="1" dirty="0" smtClean="0">
                <a:solidFill>
                  <a:srgbClr val="FF0000"/>
                </a:solidFill>
              </a:rPr>
              <a:t>Bit 6 = </a:t>
            </a:r>
            <a:r>
              <a:rPr lang="fr-FR" sz="2400" dirty="0" smtClean="0">
                <a:solidFill>
                  <a:srgbClr val="0000FF"/>
                </a:solidFill>
              </a:rPr>
              <a:t>Serial Port Mode </a:t>
            </a:r>
            <a:r>
              <a:rPr lang="fr-FR" sz="2400" dirty="0" err="1" smtClean="0">
                <a:solidFill>
                  <a:srgbClr val="0000FF"/>
                </a:solidFill>
              </a:rPr>
              <a:t>Selection</a:t>
            </a:r>
            <a:r>
              <a:rPr lang="fr-FR" sz="2400" dirty="0" smtClean="0">
                <a:solidFill>
                  <a:srgbClr val="0000FF"/>
                </a:solidFill>
              </a:rPr>
              <a:t> Bit 1 = </a:t>
            </a:r>
            <a:endParaRPr lang="en-US" sz="2400" b="1" dirty="0" smtClean="0">
              <a:solidFill>
                <a:srgbClr val="0000FF"/>
              </a:solidFill>
            </a:endParaRPr>
          </a:p>
          <a:p>
            <a:pPr>
              <a:lnSpc>
                <a:spcPts val="3400"/>
              </a:lnSpc>
            </a:pPr>
            <a:r>
              <a:rPr lang="en-US" sz="2400" b="1" dirty="0" smtClean="0">
                <a:solidFill>
                  <a:srgbClr val="FF0000"/>
                </a:solidFill>
              </a:rPr>
              <a:t>Bit 7 = </a:t>
            </a:r>
            <a:r>
              <a:rPr lang="fr-FR" sz="2400" dirty="0" smtClean="0">
                <a:solidFill>
                  <a:srgbClr val="0000FF"/>
                </a:solidFill>
              </a:rPr>
              <a:t>Serial Port Mode </a:t>
            </a:r>
            <a:r>
              <a:rPr lang="fr-FR" sz="2400" dirty="0" err="1" smtClean="0">
                <a:solidFill>
                  <a:srgbClr val="0000FF"/>
                </a:solidFill>
              </a:rPr>
              <a:t>Selection</a:t>
            </a:r>
            <a:r>
              <a:rPr lang="fr-FR" sz="2400" dirty="0" smtClean="0">
                <a:solidFill>
                  <a:srgbClr val="0000FF"/>
                </a:solidFill>
              </a:rPr>
              <a:t> Bit 0 = </a:t>
            </a:r>
            <a:endParaRPr lang="en-US" sz="2400" b="1"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10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grpId="0" nodeType="clickEffect">
                                  <p:stCondLst>
                                    <p:cond delay="0"/>
                                  </p:stCondLst>
                                  <p:iterate type="lt">
                                    <p:tmPct val="0"/>
                                  </p:iterate>
                                  <p:childTnLst>
                                    <p:set>
                                      <p:cBhvr>
                                        <p:cTn id="11" dur="1" fill="hold">
                                          <p:stCondLst>
                                            <p:cond delay="0"/>
                                          </p:stCondLst>
                                        </p:cTn>
                                        <p:tgtEl>
                                          <p:spTgt spid="26"/>
                                        </p:tgtEl>
                                        <p:attrNameLst>
                                          <p:attrName>style.visibility</p:attrName>
                                        </p:attrNameLst>
                                      </p:cBhvr>
                                      <p:to>
                                        <p:strVal val="visible"/>
                                      </p:to>
                                    </p:set>
                                    <p:anim calcmode="lin" valueType="num">
                                      <p:cBhvr>
                                        <p:cTn id="12" dur="500" fill="hold"/>
                                        <p:tgtEl>
                                          <p:spTgt spid="26"/>
                                        </p:tgtEl>
                                        <p:attrNameLst>
                                          <p:attrName>ppt_w</p:attrName>
                                        </p:attrNameLst>
                                      </p:cBhvr>
                                      <p:tavLst>
                                        <p:tav tm="0">
                                          <p:val>
                                            <p:fltVal val="0"/>
                                          </p:val>
                                        </p:tav>
                                        <p:tav tm="100000">
                                          <p:val>
                                            <p:strVal val="#ppt_w"/>
                                          </p:val>
                                        </p:tav>
                                      </p:tavLst>
                                    </p:anim>
                                    <p:anim calcmode="lin" valueType="num">
                                      <p:cBhvr>
                                        <p:cTn id="13" dur="500" fill="hold"/>
                                        <p:tgtEl>
                                          <p:spTgt spid="26"/>
                                        </p:tgtEl>
                                        <p:attrNameLst>
                                          <p:attrName>ppt_h</p:attrName>
                                        </p:attrNameLst>
                                      </p:cBhvr>
                                      <p:tavLst>
                                        <p:tav tm="0">
                                          <p:val>
                                            <p:strVal val="#ppt_h"/>
                                          </p:val>
                                        </p:tav>
                                        <p:tav tm="100000">
                                          <p:val>
                                            <p:strVal val="#ppt_h"/>
                                          </p:val>
                                        </p:tav>
                                      </p:tavLst>
                                    </p:anim>
                                  </p:childTnLst>
                                </p:cTn>
                              </p:par>
                              <p:par>
                                <p:cTn id="14" presetID="17" presetClass="entr" presetSubtype="10" fill="hold" grpId="0" nodeType="withEffect">
                                  <p:stCondLst>
                                    <p:cond delay="0"/>
                                  </p:stCondLst>
                                  <p:iterate type="lt">
                                    <p:tmPct val="0"/>
                                  </p:iterate>
                                  <p:childTnLst>
                                    <p:set>
                                      <p:cBhvr>
                                        <p:cTn id="15" dur="1" fill="hold">
                                          <p:stCondLst>
                                            <p:cond delay="0"/>
                                          </p:stCondLst>
                                        </p:cTn>
                                        <p:tgtEl>
                                          <p:spTgt spid="25"/>
                                        </p:tgtEl>
                                        <p:attrNameLst>
                                          <p:attrName>style.visibility</p:attrName>
                                        </p:attrNameLst>
                                      </p:cBhvr>
                                      <p:to>
                                        <p:strVal val="visible"/>
                                      </p:to>
                                    </p:set>
                                    <p:anim calcmode="lin" valueType="num">
                                      <p:cBhvr>
                                        <p:cTn id="16" dur="500" fill="hold"/>
                                        <p:tgtEl>
                                          <p:spTgt spid="25"/>
                                        </p:tgtEl>
                                        <p:attrNameLst>
                                          <p:attrName>ppt_w</p:attrName>
                                        </p:attrNameLst>
                                      </p:cBhvr>
                                      <p:tavLst>
                                        <p:tav tm="0">
                                          <p:val>
                                            <p:fltVal val="0"/>
                                          </p:val>
                                        </p:tav>
                                        <p:tav tm="100000">
                                          <p:val>
                                            <p:strVal val="#ppt_w"/>
                                          </p:val>
                                        </p:tav>
                                      </p:tavLst>
                                    </p:anim>
                                    <p:anim calcmode="lin" valueType="num">
                                      <p:cBhvr>
                                        <p:cTn id="17" dur="500" fill="hold"/>
                                        <p:tgtEl>
                                          <p:spTgt spid="25"/>
                                        </p:tgtEl>
                                        <p:attrNameLst>
                                          <p:attrName>ppt_h</p:attrName>
                                        </p:attrNameLst>
                                      </p:cBhvr>
                                      <p:tavLst>
                                        <p:tav tm="0">
                                          <p:val>
                                            <p:strVal val="#ppt_h"/>
                                          </p:val>
                                        </p:tav>
                                        <p:tav tm="100000">
                                          <p:val>
                                            <p:strVal val="#ppt_h"/>
                                          </p:val>
                                        </p:tav>
                                      </p:tavLst>
                                    </p:anim>
                                  </p:childTnLst>
                                </p:cTn>
                              </p:par>
                              <p:par>
                                <p:cTn id="18" presetID="17" presetClass="entr" presetSubtype="10" fill="hold" grpId="0" nodeType="withEffect">
                                  <p:stCondLst>
                                    <p:cond delay="0"/>
                                  </p:stCondLst>
                                  <p:iterate type="lt">
                                    <p:tmPct val="0"/>
                                  </p:iterate>
                                  <p:childTnLst>
                                    <p:set>
                                      <p:cBhvr>
                                        <p:cTn id="19" dur="1" fill="hold">
                                          <p:stCondLst>
                                            <p:cond delay="0"/>
                                          </p:stCondLst>
                                        </p:cTn>
                                        <p:tgtEl>
                                          <p:spTgt spid="24"/>
                                        </p:tgtEl>
                                        <p:attrNameLst>
                                          <p:attrName>style.visibility</p:attrName>
                                        </p:attrNameLst>
                                      </p:cBhvr>
                                      <p:to>
                                        <p:strVal val="visible"/>
                                      </p:to>
                                    </p:set>
                                    <p:anim calcmode="lin" valueType="num">
                                      <p:cBhvr>
                                        <p:cTn id="20" dur="500" fill="hold"/>
                                        <p:tgtEl>
                                          <p:spTgt spid="24"/>
                                        </p:tgtEl>
                                        <p:attrNameLst>
                                          <p:attrName>ppt_w</p:attrName>
                                        </p:attrNameLst>
                                      </p:cBhvr>
                                      <p:tavLst>
                                        <p:tav tm="0">
                                          <p:val>
                                            <p:fltVal val="0"/>
                                          </p:val>
                                        </p:tav>
                                        <p:tav tm="100000">
                                          <p:val>
                                            <p:strVal val="#ppt_w"/>
                                          </p:val>
                                        </p:tav>
                                      </p:tavLst>
                                    </p:anim>
                                    <p:anim calcmode="lin" valueType="num">
                                      <p:cBhvr>
                                        <p:cTn id="21" dur="500" fill="hold"/>
                                        <p:tgtEl>
                                          <p:spTgt spid="24"/>
                                        </p:tgtEl>
                                        <p:attrNameLst>
                                          <p:attrName>ppt_h</p:attrName>
                                        </p:attrNameLst>
                                      </p:cBhvr>
                                      <p:tavLst>
                                        <p:tav tm="0">
                                          <p:val>
                                            <p:strVal val="#ppt_h"/>
                                          </p:val>
                                        </p:tav>
                                        <p:tav tm="100000">
                                          <p:val>
                                            <p:strVal val="#ppt_h"/>
                                          </p:val>
                                        </p:tav>
                                      </p:tavLst>
                                    </p:anim>
                                  </p:childTnLst>
                                </p:cTn>
                              </p:par>
                              <p:par>
                                <p:cTn id="22" presetID="17" presetClass="entr" presetSubtype="10" fill="hold" grpId="0" nodeType="withEffect">
                                  <p:stCondLst>
                                    <p:cond delay="0"/>
                                  </p:stCondLst>
                                  <p:iterate type="lt">
                                    <p:tmPct val="0"/>
                                  </p:iterate>
                                  <p:childTnLst>
                                    <p:set>
                                      <p:cBhvr>
                                        <p:cTn id="23" dur="1" fill="hold">
                                          <p:stCondLst>
                                            <p:cond delay="0"/>
                                          </p:stCondLst>
                                        </p:cTn>
                                        <p:tgtEl>
                                          <p:spTgt spid="23"/>
                                        </p:tgtEl>
                                        <p:attrNameLst>
                                          <p:attrName>style.visibility</p:attrName>
                                        </p:attrNameLst>
                                      </p:cBhvr>
                                      <p:to>
                                        <p:strVal val="visible"/>
                                      </p:to>
                                    </p:set>
                                    <p:anim calcmode="lin" valueType="num">
                                      <p:cBhvr>
                                        <p:cTn id="24" dur="500" fill="hold"/>
                                        <p:tgtEl>
                                          <p:spTgt spid="23"/>
                                        </p:tgtEl>
                                        <p:attrNameLst>
                                          <p:attrName>ppt_w</p:attrName>
                                        </p:attrNameLst>
                                      </p:cBhvr>
                                      <p:tavLst>
                                        <p:tav tm="0">
                                          <p:val>
                                            <p:fltVal val="0"/>
                                          </p:val>
                                        </p:tav>
                                        <p:tav tm="100000">
                                          <p:val>
                                            <p:strVal val="#ppt_w"/>
                                          </p:val>
                                        </p:tav>
                                      </p:tavLst>
                                    </p:anim>
                                    <p:anim calcmode="lin" valueType="num">
                                      <p:cBhvr>
                                        <p:cTn id="25" dur="500" fill="hold"/>
                                        <p:tgtEl>
                                          <p:spTgt spid="23"/>
                                        </p:tgtEl>
                                        <p:attrNameLst>
                                          <p:attrName>ppt_h</p:attrName>
                                        </p:attrNameLst>
                                      </p:cBhvr>
                                      <p:tavLst>
                                        <p:tav tm="0">
                                          <p:val>
                                            <p:strVal val="#ppt_h"/>
                                          </p:val>
                                        </p:tav>
                                        <p:tav tm="100000">
                                          <p:val>
                                            <p:strVal val="#ppt_h"/>
                                          </p:val>
                                        </p:tav>
                                      </p:tavLst>
                                    </p:anim>
                                  </p:childTnLst>
                                </p:cTn>
                              </p:par>
                              <p:par>
                                <p:cTn id="26" presetID="17" presetClass="entr" presetSubtype="10" fill="hold" grpId="0" nodeType="withEffect">
                                  <p:stCondLst>
                                    <p:cond delay="0"/>
                                  </p:stCondLst>
                                  <p:iterate type="lt">
                                    <p:tmPct val="0"/>
                                  </p:iterate>
                                  <p:childTnLst>
                                    <p:set>
                                      <p:cBhvr>
                                        <p:cTn id="27" dur="1" fill="hold">
                                          <p:stCondLst>
                                            <p:cond delay="0"/>
                                          </p:stCondLst>
                                        </p:cTn>
                                        <p:tgtEl>
                                          <p:spTgt spid="22"/>
                                        </p:tgtEl>
                                        <p:attrNameLst>
                                          <p:attrName>style.visibility</p:attrName>
                                        </p:attrNameLst>
                                      </p:cBhvr>
                                      <p:to>
                                        <p:strVal val="visible"/>
                                      </p:to>
                                    </p:set>
                                    <p:anim calcmode="lin" valueType="num">
                                      <p:cBhvr>
                                        <p:cTn id="28" dur="500" fill="hold"/>
                                        <p:tgtEl>
                                          <p:spTgt spid="22"/>
                                        </p:tgtEl>
                                        <p:attrNameLst>
                                          <p:attrName>ppt_w</p:attrName>
                                        </p:attrNameLst>
                                      </p:cBhvr>
                                      <p:tavLst>
                                        <p:tav tm="0">
                                          <p:val>
                                            <p:fltVal val="0"/>
                                          </p:val>
                                        </p:tav>
                                        <p:tav tm="100000">
                                          <p:val>
                                            <p:strVal val="#ppt_w"/>
                                          </p:val>
                                        </p:tav>
                                      </p:tavLst>
                                    </p:anim>
                                    <p:anim calcmode="lin" valueType="num">
                                      <p:cBhvr>
                                        <p:cTn id="29" dur="500" fill="hold"/>
                                        <p:tgtEl>
                                          <p:spTgt spid="22"/>
                                        </p:tgtEl>
                                        <p:attrNameLst>
                                          <p:attrName>ppt_h</p:attrName>
                                        </p:attrNameLst>
                                      </p:cBhvr>
                                      <p:tavLst>
                                        <p:tav tm="0">
                                          <p:val>
                                            <p:strVal val="#ppt_h"/>
                                          </p:val>
                                        </p:tav>
                                        <p:tav tm="100000">
                                          <p:val>
                                            <p:strVal val="#ppt_h"/>
                                          </p:val>
                                        </p:tav>
                                      </p:tavLst>
                                    </p:anim>
                                  </p:childTnLst>
                                </p:cTn>
                              </p:par>
                              <p:par>
                                <p:cTn id="30" presetID="17" presetClass="entr" presetSubtype="10" fill="hold" grpId="0" nodeType="withEffect">
                                  <p:stCondLst>
                                    <p:cond delay="0"/>
                                  </p:stCondLst>
                                  <p:iterate type="lt">
                                    <p:tmPct val="0"/>
                                  </p:iterate>
                                  <p:childTnLst>
                                    <p:set>
                                      <p:cBhvr>
                                        <p:cTn id="31" dur="1" fill="hold">
                                          <p:stCondLst>
                                            <p:cond delay="0"/>
                                          </p:stCondLst>
                                        </p:cTn>
                                        <p:tgtEl>
                                          <p:spTgt spid="21"/>
                                        </p:tgtEl>
                                        <p:attrNameLst>
                                          <p:attrName>style.visibility</p:attrName>
                                        </p:attrNameLst>
                                      </p:cBhvr>
                                      <p:to>
                                        <p:strVal val="visible"/>
                                      </p:to>
                                    </p:set>
                                    <p:anim calcmode="lin" valueType="num">
                                      <p:cBhvr>
                                        <p:cTn id="32" dur="500" fill="hold"/>
                                        <p:tgtEl>
                                          <p:spTgt spid="21"/>
                                        </p:tgtEl>
                                        <p:attrNameLst>
                                          <p:attrName>ppt_w</p:attrName>
                                        </p:attrNameLst>
                                      </p:cBhvr>
                                      <p:tavLst>
                                        <p:tav tm="0">
                                          <p:val>
                                            <p:fltVal val="0"/>
                                          </p:val>
                                        </p:tav>
                                        <p:tav tm="100000">
                                          <p:val>
                                            <p:strVal val="#ppt_w"/>
                                          </p:val>
                                        </p:tav>
                                      </p:tavLst>
                                    </p:anim>
                                    <p:anim calcmode="lin" valueType="num">
                                      <p:cBhvr>
                                        <p:cTn id="33" dur="500" fill="hold"/>
                                        <p:tgtEl>
                                          <p:spTgt spid="21"/>
                                        </p:tgtEl>
                                        <p:attrNameLst>
                                          <p:attrName>ppt_h</p:attrName>
                                        </p:attrNameLst>
                                      </p:cBhvr>
                                      <p:tavLst>
                                        <p:tav tm="0">
                                          <p:val>
                                            <p:strVal val="#ppt_h"/>
                                          </p:val>
                                        </p:tav>
                                        <p:tav tm="100000">
                                          <p:val>
                                            <p:strVal val="#ppt_h"/>
                                          </p:val>
                                        </p:tav>
                                      </p:tavLst>
                                    </p:anim>
                                  </p:childTnLst>
                                </p:cTn>
                              </p:par>
                              <p:par>
                                <p:cTn id="34" presetID="17" presetClass="entr" presetSubtype="10" fill="hold" grpId="0" nodeType="withEffect">
                                  <p:stCondLst>
                                    <p:cond delay="0"/>
                                  </p:stCondLst>
                                  <p:iterate type="lt">
                                    <p:tmPct val="0"/>
                                  </p:iterate>
                                  <p:childTnLst>
                                    <p:set>
                                      <p:cBhvr>
                                        <p:cTn id="35" dur="1" fill="hold">
                                          <p:stCondLst>
                                            <p:cond delay="0"/>
                                          </p:stCondLst>
                                        </p:cTn>
                                        <p:tgtEl>
                                          <p:spTgt spid="20"/>
                                        </p:tgtEl>
                                        <p:attrNameLst>
                                          <p:attrName>style.visibility</p:attrName>
                                        </p:attrNameLst>
                                      </p:cBhvr>
                                      <p:to>
                                        <p:strVal val="visible"/>
                                      </p:to>
                                    </p:set>
                                    <p:anim calcmode="lin" valueType="num">
                                      <p:cBhvr>
                                        <p:cTn id="36" dur="500" fill="hold"/>
                                        <p:tgtEl>
                                          <p:spTgt spid="20"/>
                                        </p:tgtEl>
                                        <p:attrNameLst>
                                          <p:attrName>ppt_w</p:attrName>
                                        </p:attrNameLst>
                                      </p:cBhvr>
                                      <p:tavLst>
                                        <p:tav tm="0">
                                          <p:val>
                                            <p:fltVal val="0"/>
                                          </p:val>
                                        </p:tav>
                                        <p:tav tm="100000">
                                          <p:val>
                                            <p:strVal val="#ppt_w"/>
                                          </p:val>
                                        </p:tav>
                                      </p:tavLst>
                                    </p:anim>
                                    <p:anim calcmode="lin" valueType="num">
                                      <p:cBhvr>
                                        <p:cTn id="37" dur="500" fill="hold"/>
                                        <p:tgtEl>
                                          <p:spTgt spid="20"/>
                                        </p:tgtEl>
                                        <p:attrNameLst>
                                          <p:attrName>ppt_h</p:attrName>
                                        </p:attrNameLst>
                                      </p:cBhvr>
                                      <p:tavLst>
                                        <p:tav tm="0">
                                          <p:val>
                                            <p:strVal val="#ppt_h"/>
                                          </p:val>
                                        </p:tav>
                                        <p:tav tm="100000">
                                          <p:val>
                                            <p:strVal val="#ppt_h"/>
                                          </p:val>
                                        </p:tav>
                                      </p:tavLst>
                                    </p:anim>
                                  </p:childTnLst>
                                </p:cTn>
                              </p:par>
                              <p:par>
                                <p:cTn id="38" presetID="17" presetClass="entr" presetSubtype="10" fill="hold" grpId="0" nodeType="withEffect">
                                  <p:stCondLst>
                                    <p:cond delay="0"/>
                                  </p:stCondLst>
                                  <p:iterate type="lt">
                                    <p:tmPct val="0"/>
                                  </p:iterate>
                                  <p:childTnLst>
                                    <p:set>
                                      <p:cBhvr>
                                        <p:cTn id="39" dur="1" fill="hold">
                                          <p:stCondLst>
                                            <p:cond delay="0"/>
                                          </p:stCondLst>
                                        </p:cTn>
                                        <p:tgtEl>
                                          <p:spTgt spid="19"/>
                                        </p:tgtEl>
                                        <p:attrNameLst>
                                          <p:attrName>style.visibility</p:attrName>
                                        </p:attrNameLst>
                                      </p:cBhvr>
                                      <p:to>
                                        <p:strVal val="visible"/>
                                      </p:to>
                                    </p:set>
                                    <p:anim calcmode="lin" valueType="num">
                                      <p:cBhvr>
                                        <p:cTn id="40" dur="500" fill="hold"/>
                                        <p:tgtEl>
                                          <p:spTgt spid="19"/>
                                        </p:tgtEl>
                                        <p:attrNameLst>
                                          <p:attrName>ppt_w</p:attrName>
                                        </p:attrNameLst>
                                      </p:cBhvr>
                                      <p:tavLst>
                                        <p:tav tm="0">
                                          <p:val>
                                            <p:fltVal val="0"/>
                                          </p:val>
                                        </p:tav>
                                        <p:tav tm="100000">
                                          <p:val>
                                            <p:strVal val="#ppt_w"/>
                                          </p:val>
                                        </p:tav>
                                      </p:tavLst>
                                    </p:anim>
                                    <p:anim calcmode="lin" valueType="num">
                                      <p:cBhvr>
                                        <p:cTn id="41" dur="500" fill="hold"/>
                                        <p:tgtEl>
                                          <p:spTgt spid="19"/>
                                        </p:tgtEl>
                                        <p:attrNameLst>
                                          <p:attrName>ppt_h</p:attrName>
                                        </p:attrNameLst>
                                      </p:cBhvr>
                                      <p:tavLst>
                                        <p:tav tm="0">
                                          <p:val>
                                            <p:strVal val="#ppt_h"/>
                                          </p:val>
                                        </p:tav>
                                        <p:tav tm="100000">
                                          <p:val>
                                            <p:strVal val="#ppt_h"/>
                                          </p:val>
                                        </p:tav>
                                      </p:tavLst>
                                    </p:anim>
                                  </p:childTnLst>
                                </p:cTn>
                              </p:par>
                            </p:childTnLst>
                          </p:cTn>
                        </p:par>
                        <p:par>
                          <p:cTn id="42" fill="hold">
                            <p:stCondLst>
                              <p:cond delay="500"/>
                            </p:stCondLst>
                            <p:childTnLst>
                              <p:par>
                                <p:cTn id="43" presetID="2" presetClass="entr" presetSubtype="8" fill="hold" grpId="0" nodeType="afterEffect">
                                  <p:stCondLst>
                                    <p:cond delay="0"/>
                                  </p:stCondLst>
                                  <p:childTnLst>
                                    <p:set>
                                      <p:cBhvr>
                                        <p:cTn id="44" dur="1" fill="hold">
                                          <p:stCondLst>
                                            <p:cond delay="0"/>
                                          </p:stCondLst>
                                        </p:cTn>
                                        <p:tgtEl>
                                          <p:spTgt spid="18"/>
                                        </p:tgtEl>
                                        <p:attrNameLst>
                                          <p:attrName>style.visibility</p:attrName>
                                        </p:attrNameLst>
                                      </p:cBhvr>
                                      <p:to>
                                        <p:strVal val="visible"/>
                                      </p:to>
                                    </p:set>
                                    <p:anim calcmode="lin" valueType="num">
                                      <p:cBhvr additive="base">
                                        <p:cTn id="45" dur="500" fill="hold"/>
                                        <p:tgtEl>
                                          <p:spTgt spid="18"/>
                                        </p:tgtEl>
                                        <p:attrNameLst>
                                          <p:attrName>ppt_x</p:attrName>
                                        </p:attrNameLst>
                                      </p:cBhvr>
                                      <p:tavLst>
                                        <p:tav tm="0">
                                          <p:val>
                                            <p:strVal val="0-#ppt_w/2"/>
                                          </p:val>
                                        </p:tav>
                                        <p:tav tm="100000">
                                          <p:val>
                                            <p:strVal val="#ppt_x"/>
                                          </p:val>
                                        </p:tav>
                                      </p:tavLst>
                                    </p:anim>
                                    <p:anim calcmode="lin" valueType="num">
                                      <p:cBhvr additive="base">
                                        <p:cTn id="46" dur="500" fill="hold"/>
                                        <p:tgtEl>
                                          <p:spTgt spid="18"/>
                                        </p:tgtEl>
                                        <p:attrNameLst>
                                          <p:attrName>ppt_y</p:attrName>
                                        </p:attrNameLst>
                                      </p:cBhvr>
                                      <p:tavLst>
                                        <p:tav tm="0">
                                          <p:val>
                                            <p:strVal val="#ppt_y"/>
                                          </p:val>
                                        </p:tav>
                                        <p:tav tm="100000">
                                          <p:val>
                                            <p:strVal val="#ppt_y"/>
                                          </p:val>
                                        </p:tav>
                                      </p:tavLst>
                                    </p:anim>
                                  </p:childTnLst>
                                </p:cTn>
                              </p:par>
                            </p:childTnLst>
                          </p:cTn>
                        </p:par>
                        <p:par>
                          <p:cTn id="47" fill="hold">
                            <p:stCondLst>
                              <p:cond delay="1000"/>
                            </p:stCondLst>
                            <p:childTnLst>
                              <p:par>
                                <p:cTn id="48" presetID="2" presetClass="entr" presetSubtype="8" fill="hold" grpId="0" nodeType="afterEffect">
                                  <p:stCondLst>
                                    <p:cond delay="0"/>
                                  </p:stCondLst>
                                  <p:childTnLst>
                                    <p:set>
                                      <p:cBhvr>
                                        <p:cTn id="49" dur="1" fill="hold">
                                          <p:stCondLst>
                                            <p:cond delay="0"/>
                                          </p:stCondLst>
                                        </p:cTn>
                                        <p:tgtEl>
                                          <p:spTgt spid="17"/>
                                        </p:tgtEl>
                                        <p:attrNameLst>
                                          <p:attrName>style.visibility</p:attrName>
                                        </p:attrNameLst>
                                      </p:cBhvr>
                                      <p:to>
                                        <p:strVal val="visible"/>
                                      </p:to>
                                    </p:set>
                                    <p:anim calcmode="lin" valueType="num">
                                      <p:cBhvr additive="base">
                                        <p:cTn id="50" dur="500" fill="hold"/>
                                        <p:tgtEl>
                                          <p:spTgt spid="17"/>
                                        </p:tgtEl>
                                        <p:attrNameLst>
                                          <p:attrName>ppt_x</p:attrName>
                                        </p:attrNameLst>
                                      </p:cBhvr>
                                      <p:tavLst>
                                        <p:tav tm="0">
                                          <p:val>
                                            <p:strVal val="0-#ppt_w/2"/>
                                          </p:val>
                                        </p:tav>
                                        <p:tav tm="100000">
                                          <p:val>
                                            <p:strVal val="#ppt_x"/>
                                          </p:val>
                                        </p:tav>
                                      </p:tavLst>
                                    </p:anim>
                                    <p:anim calcmode="lin" valueType="num">
                                      <p:cBhvr additive="base">
                                        <p:cTn id="51" dur="500" fill="hold"/>
                                        <p:tgtEl>
                                          <p:spTgt spid="17"/>
                                        </p:tgtEl>
                                        <p:attrNameLst>
                                          <p:attrName>ppt_y</p:attrName>
                                        </p:attrNameLst>
                                      </p:cBhvr>
                                      <p:tavLst>
                                        <p:tav tm="0">
                                          <p:val>
                                            <p:strVal val="#ppt_y"/>
                                          </p:val>
                                        </p:tav>
                                        <p:tav tm="100000">
                                          <p:val>
                                            <p:strVal val="#ppt_y"/>
                                          </p:val>
                                        </p:tav>
                                      </p:tavLst>
                                    </p:anim>
                                  </p:childTnLst>
                                </p:cTn>
                              </p:par>
                            </p:childTnLst>
                          </p:cTn>
                        </p:par>
                        <p:par>
                          <p:cTn id="52" fill="hold">
                            <p:stCondLst>
                              <p:cond delay="1500"/>
                            </p:stCondLst>
                            <p:childTnLst>
                              <p:par>
                                <p:cTn id="53" presetID="2" presetClass="entr" presetSubtype="8" fill="hold" grpId="0" nodeType="after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0-#ppt_w/2"/>
                                          </p:val>
                                        </p:tav>
                                        <p:tav tm="100000">
                                          <p:val>
                                            <p:strVal val="#ppt_x"/>
                                          </p:val>
                                        </p:tav>
                                      </p:tavLst>
                                    </p:anim>
                                    <p:anim calcmode="lin" valueType="num">
                                      <p:cBhvr additive="base">
                                        <p:cTn id="56" dur="500" fill="hold"/>
                                        <p:tgtEl>
                                          <p:spTgt spid="16"/>
                                        </p:tgtEl>
                                        <p:attrNameLst>
                                          <p:attrName>ppt_y</p:attrName>
                                        </p:attrNameLst>
                                      </p:cBhvr>
                                      <p:tavLst>
                                        <p:tav tm="0">
                                          <p:val>
                                            <p:strVal val="#ppt_y"/>
                                          </p:val>
                                        </p:tav>
                                        <p:tav tm="100000">
                                          <p:val>
                                            <p:strVal val="#ppt_y"/>
                                          </p:val>
                                        </p:tav>
                                      </p:tavLst>
                                    </p:anim>
                                  </p:childTnLst>
                                </p:cTn>
                              </p:par>
                            </p:childTnLst>
                          </p:cTn>
                        </p:par>
                        <p:par>
                          <p:cTn id="57" fill="hold">
                            <p:stCondLst>
                              <p:cond delay="2000"/>
                            </p:stCondLst>
                            <p:childTnLst>
                              <p:par>
                                <p:cTn id="58" presetID="2" presetClass="entr" presetSubtype="8" fill="hold" grpId="0" nodeType="afterEffect">
                                  <p:stCondLst>
                                    <p:cond delay="0"/>
                                  </p:stCondLst>
                                  <p:childTnLst>
                                    <p:set>
                                      <p:cBhvr>
                                        <p:cTn id="59" dur="1" fill="hold">
                                          <p:stCondLst>
                                            <p:cond delay="0"/>
                                          </p:stCondLst>
                                        </p:cTn>
                                        <p:tgtEl>
                                          <p:spTgt spid="15"/>
                                        </p:tgtEl>
                                        <p:attrNameLst>
                                          <p:attrName>style.visibility</p:attrName>
                                        </p:attrNameLst>
                                      </p:cBhvr>
                                      <p:to>
                                        <p:strVal val="visible"/>
                                      </p:to>
                                    </p:set>
                                    <p:anim calcmode="lin" valueType="num">
                                      <p:cBhvr additive="base">
                                        <p:cTn id="60" dur="500" fill="hold"/>
                                        <p:tgtEl>
                                          <p:spTgt spid="15"/>
                                        </p:tgtEl>
                                        <p:attrNameLst>
                                          <p:attrName>ppt_x</p:attrName>
                                        </p:attrNameLst>
                                      </p:cBhvr>
                                      <p:tavLst>
                                        <p:tav tm="0">
                                          <p:val>
                                            <p:strVal val="0-#ppt_w/2"/>
                                          </p:val>
                                        </p:tav>
                                        <p:tav tm="100000">
                                          <p:val>
                                            <p:strVal val="#ppt_x"/>
                                          </p:val>
                                        </p:tav>
                                      </p:tavLst>
                                    </p:anim>
                                    <p:anim calcmode="lin" valueType="num">
                                      <p:cBhvr additive="base">
                                        <p:cTn id="61" dur="500" fill="hold"/>
                                        <p:tgtEl>
                                          <p:spTgt spid="15"/>
                                        </p:tgtEl>
                                        <p:attrNameLst>
                                          <p:attrName>ppt_y</p:attrName>
                                        </p:attrNameLst>
                                      </p:cBhvr>
                                      <p:tavLst>
                                        <p:tav tm="0">
                                          <p:val>
                                            <p:strVal val="#ppt_y"/>
                                          </p:val>
                                        </p:tav>
                                        <p:tav tm="100000">
                                          <p:val>
                                            <p:strVal val="#ppt_y"/>
                                          </p:val>
                                        </p:tav>
                                      </p:tavLst>
                                    </p:anim>
                                  </p:childTnLst>
                                </p:cTn>
                              </p:par>
                            </p:childTnLst>
                          </p:cTn>
                        </p:par>
                        <p:par>
                          <p:cTn id="62" fill="hold">
                            <p:stCondLst>
                              <p:cond delay="2500"/>
                            </p:stCondLst>
                            <p:childTnLst>
                              <p:par>
                                <p:cTn id="63" presetID="2" presetClass="entr" presetSubtype="8" fill="hold" grpId="0" nodeType="afterEffect">
                                  <p:stCondLst>
                                    <p:cond delay="0"/>
                                  </p:stCondLst>
                                  <p:childTnLst>
                                    <p:set>
                                      <p:cBhvr>
                                        <p:cTn id="64" dur="1" fill="hold">
                                          <p:stCondLst>
                                            <p:cond delay="0"/>
                                          </p:stCondLst>
                                        </p:cTn>
                                        <p:tgtEl>
                                          <p:spTgt spid="14"/>
                                        </p:tgtEl>
                                        <p:attrNameLst>
                                          <p:attrName>style.visibility</p:attrName>
                                        </p:attrNameLst>
                                      </p:cBhvr>
                                      <p:to>
                                        <p:strVal val="visible"/>
                                      </p:to>
                                    </p:set>
                                    <p:anim calcmode="lin" valueType="num">
                                      <p:cBhvr additive="base">
                                        <p:cTn id="65" dur="500" fill="hold"/>
                                        <p:tgtEl>
                                          <p:spTgt spid="14"/>
                                        </p:tgtEl>
                                        <p:attrNameLst>
                                          <p:attrName>ppt_x</p:attrName>
                                        </p:attrNameLst>
                                      </p:cBhvr>
                                      <p:tavLst>
                                        <p:tav tm="0">
                                          <p:val>
                                            <p:strVal val="0-#ppt_w/2"/>
                                          </p:val>
                                        </p:tav>
                                        <p:tav tm="100000">
                                          <p:val>
                                            <p:strVal val="#ppt_x"/>
                                          </p:val>
                                        </p:tav>
                                      </p:tavLst>
                                    </p:anim>
                                    <p:anim calcmode="lin" valueType="num">
                                      <p:cBhvr additive="base">
                                        <p:cTn id="66" dur="500" fill="hold"/>
                                        <p:tgtEl>
                                          <p:spTgt spid="14"/>
                                        </p:tgtEl>
                                        <p:attrNameLst>
                                          <p:attrName>ppt_y</p:attrName>
                                        </p:attrNameLst>
                                      </p:cBhvr>
                                      <p:tavLst>
                                        <p:tav tm="0">
                                          <p:val>
                                            <p:strVal val="#ppt_y"/>
                                          </p:val>
                                        </p:tav>
                                        <p:tav tm="100000">
                                          <p:val>
                                            <p:strVal val="#ppt_y"/>
                                          </p:val>
                                        </p:tav>
                                      </p:tavLst>
                                    </p:anim>
                                  </p:childTnLst>
                                </p:cTn>
                              </p:par>
                            </p:childTnLst>
                          </p:cTn>
                        </p:par>
                        <p:par>
                          <p:cTn id="67" fill="hold">
                            <p:stCondLst>
                              <p:cond delay="3000"/>
                            </p:stCondLst>
                            <p:childTnLst>
                              <p:par>
                                <p:cTn id="68" presetID="2" presetClass="entr" presetSubtype="8" fill="hold" grpId="0" nodeType="afterEffect">
                                  <p:stCondLst>
                                    <p:cond delay="0"/>
                                  </p:stCondLst>
                                  <p:childTnLst>
                                    <p:set>
                                      <p:cBhvr>
                                        <p:cTn id="69" dur="1" fill="hold">
                                          <p:stCondLst>
                                            <p:cond delay="0"/>
                                          </p:stCondLst>
                                        </p:cTn>
                                        <p:tgtEl>
                                          <p:spTgt spid="13"/>
                                        </p:tgtEl>
                                        <p:attrNameLst>
                                          <p:attrName>style.visibility</p:attrName>
                                        </p:attrNameLst>
                                      </p:cBhvr>
                                      <p:to>
                                        <p:strVal val="visible"/>
                                      </p:to>
                                    </p:set>
                                    <p:anim calcmode="lin" valueType="num">
                                      <p:cBhvr additive="base">
                                        <p:cTn id="70" dur="500" fill="hold"/>
                                        <p:tgtEl>
                                          <p:spTgt spid="13"/>
                                        </p:tgtEl>
                                        <p:attrNameLst>
                                          <p:attrName>ppt_x</p:attrName>
                                        </p:attrNameLst>
                                      </p:cBhvr>
                                      <p:tavLst>
                                        <p:tav tm="0">
                                          <p:val>
                                            <p:strVal val="0-#ppt_w/2"/>
                                          </p:val>
                                        </p:tav>
                                        <p:tav tm="100000">
                                          <p:val>
                                            <p:strVal val="#ppt_x"/>
                                          </p:val>
                                        </p:tav>
                                      </p:tavLst>
                                    </p:anim>
                                    <p:anim calcmode="lin" valueType="num">
                                      <p:cBhvr additive="base">
                                        <p:cTn id="71" dur="500" fill="hold"/>
                                        <p:tgtEl>
                                          <p:spTgt spid="13"/>
                                        </p:tgtEl>
                                        <p:attrNameLst>
                                          <p:attrName>ppt_y</p:attrName>
                                        </p:attrNameLst>
                                      </p:cBhvr>
                                      <p:tavLst>
                                        <p:tav tm="0">
                                          <p:val>
                                            <p:strVal val="#ppt_y"/>
                                          </p:val>
                                        </p:tav>
                                        <p:tav tm="100000">
                                          <p:val>
                                            <p:strVal val="#ppt_y"/>
                                          </p:val>
                                        </p:tav>
                                      </p:tavLst>
                                    </p:anim>
                                  </p:childTnLst>
                                </p:cTn>
                              </p:par>
                            </p:childTnLst>
                          </p:cTn>
                        </p:par>
                        <p:par>
                          <p:cTn id="72" fill="hold">
                            <p:stCondLst>
                              <p:cond delay="3500"/>
                            </p:stCondLst>
                            <p:childTnLst>
                              <p:par>
                                <p:cTn id="73" presetID="2" presetClass="entr" presetSubtype="8" fill="hold" grpId="0" nodeType="afterEffect">
                                  <p:stCondLst>
                                    <p:cond delay="0"/>
                                  </p:stCondLst>
                                  <p:childTnLst>
                                    <p:set>
                                      <p:cBhvr>
                                        <p:cTn id="74" dur="1" fill="hold">
                                          <p:stCondLst>
                                            <p:cond delay="0"/>
                                          </p:stCondLst>
                                        </p:cTn>
                                        <p:tgtEl>
                                          <p:spTgt spid="12"/>
                                        </p:tgtEl>
                                        <p:attrNameLst>
                                          <p:attrName>style.visibility</p:attrName>
                                        </p:attrNameLst>
                                      </p:cBhvr>
                                      <p:to>
                                        <p:strVal val="visible"/>
                                      </p:to>
                                    </p:set>
                                    <p:anim calcmode="lin" valueType="num">
                                      <p:cBhvr additive="base">
                                        <p:cTn id="75" dur="500" fill="hold"/>
                                        <p:tgtEl>
                                          <p:spTgt spid="12"/>
                                        </p:tgtEl>
                                        <p:attrNameLst>
                                          <p:attrName>ppt_x</p:attrName>
                                        </p:attrNameLst>
                                      </p:cBhvr>
                                      <p:tavLst>
                                        <p:tav tm="0">
                                          <p:val>
                                            <p:strVal val="0-#ppt_w/2"/>
                                          </p:val>
                                        </p:tav>
                                        <p:tav tm="100000">
                                          <p:val>
                                            <p:strVal val="#ppt_x"/>
                                          </p:val>
                                        </p:tav>
                                      </p:tavLst>
                                    </p:anim>
                                    <p:anim calcmode="lin" valueType="num">
                                      <p:cBhvr additive="base">
                                        <p:cTn id="76" dur="500" fill="hold"/>
                                        <p:tgtEl>
                                          <p:spTgt spid="12"/>
                                        </p:tgtEl>
                                        <p:attrNameLst>
                                          <p:attrName>ppt_y</p:attrName>
                                        </p:attrNameLst>
                                      </p:cBhvr>
                                      <p:tavLst>
                                        <p:tav tm="0">
                                          <p:val>
                                            <p:strVal val="#ppt_y"/>
                                          </p:val>
                                        </p:tav>
                                        <p:tav tm="100000">
                                          <p:val>
                                            <p:strVal val="#ppt_y"/>
                                          </p:val>
                                        </p:tav>
                                      </p:tavLst>
                                    </p:anim>
                                  </p:childTnLst>
                                </p:cTn>
                              </p:par>
                            </p:childTnLst>
                          </p:cTn>
                        </p:par>
                        <p:par>
                          <p:cTn id="77" fill="hold">
                            <p:stCondLst>
                              <p:cond delay="4000"/>
                            </p:stCondLst>
                            <p:childTnLst>
                              <p:par>
                                <p:cTn id="78" presetID="2" presetClass="entr" presetSubtype="8" fill="hold" grpId="0" nodeType="afterEffect">
                                  <p:stCondLst>
                                    <p:cond delay="0"/>
                                  </p:stCondLst>
                                  <p:childTnLst>
                                    <p:set>
                                      <p:cBhvr>
                                        <p:cTn id="79" dur="1" fill="hold">
                                          <p:stCondLst>
                                            <p:cond delay="0"/>
                                          </p:stCondLst>
                                        </p:cTn>
                                        <p:tgtEl>
                                          <p:spTgt spid="3"/>
                                        </p:tgtEl>
                                        <p:attrNameLst>
                                          <p:attrName>style.visibility</p:attrName>
                                        </p:attrNameLst>
                                      </p:cBhvr>
                                      <p:to>
                                        <p:strVal val="visible"/>
                                      </p:to>
                                    </p:set>
                                    <p:anim calcmode="lin" valueType="num">
                                      <p:cBhvr additive="base">
                                        <p:cTn id="80" dur="500" fill="hold"/>
                                        <p:tgtEl>
                                          <p:spTgt spid="3"/>
                                        </p:tgtEl>
                                        <p:attrNameLst>
                                          <p:attrName>ppt_x</p:attrName>
                                        </p:attrNameLst>
                                      </p:cBhvr>
                                      <p:tavLst>
                                        <p:tav tm="0">
                                          <p:val>
                                            <p:strVal val="0-#ppt_w/2"/>
                                          </p:val>
                                        </p:tav>
                                        <p:tav tm="100000">
                                          <p:val>
                                            <p:strVal val="#ppt_x"/>
                                          </p:val>
                                        </p:tav>
                                      </p:tavLst>
                                    </p:anim>
                                    <p:anim calcmode="lin" valueType="num">
                                      <p:cBhvr additive="base">
                                        <p:cTn id="81"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49"/>
                                        </p:tgtEl>
                                        <p:attrNameLst>
                                          <p:attrName>style.visibility</p:attrName>
                                        </p:attrNameLst>
                                      </p:cBhvr>
                                      <p:to>
                                        <p:strVal val="visible"/>
                                      </p:to>
                                    </p:set>
                                    <p:animEffect transition="in" filter="dissolve">
                                      <p:cBhvr>
                                        <p:cTn id="86" dur="10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4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2641600" y="3429000"/>
            <a:ext cx="6705600" cy="10668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0000FF"/>
                </a:solidFill>
              </a:rPr>
              <a:t>PCON function Registers</a:t>
            </a:r>
          </a:p>
          <a:p>
            <a:pPr algn="ctr"/>
            <a:r>
              <a:rPr lang="en-US" sz="2400" b="1" dirty="0" smtClean="0">
                <a:solidFill>
                  <a:srgbClr val="0000FF"/>
                </a:solidFill>
              </a:rPr>
              <a:t>Power Mode Control</a:t>
            </a:r>
            <a:endParaRPr lang="en-US" sz="1600" b="1" dirty="0">
              <a:solidFill>
                <a:srgbClr val="0000FF"/>
              </a:solidFill>
            </a:endParaRPr>
          </a:p>
        </p:txBody>
      </p:sp>
      <p:sp>
        <p:nvSpPr>
          <p:cNvPr id="29" name="Rectangle 28"/>
          <p:cNvSpPr/>
          <p:nvPr/>
        </p:nvSpPr>
        <p:spPr>
          <a:xfrm>
            <a:off x="1625600" y="5181600"/>
            <a:ext cx="1117600" cy="762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FF0000"/>
                </a:solidFill>
                <a:latin typeface="Calibri" pitchFamily="34" charset="0"/>
              </a:rPr>
              <a:t>SM0D</a:t>
            </a:r>
            <a:endParaRPr lang="en-US" sz="1400" b="1" dirty="0">
              <a:solidFill>
                <a:srgbClr val="FF0000"/>
              </a:solidFill>
              <a:latin typeface="Calibri" pitchFamily="34" charset="0"/>
            </a:endParaRPr>
          </a:p>
        </p:txBody>
      </p:sp>
      <p:sp>
        <p:nvSpPr>
          <p:cNvPr id="30" name="Rectangle 29"/>
          <p:cNvSpPr/>
          <p:nvPr/>
        </p:nvSpPr>
        <p:spPr>
          <a:xfrm>
            <a:off x="2743200" y="5181600"/>
            <a:ext cx="1117600" cy="762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0000"/>
                </a:solidFill>
                <a:latin typeface="Bookman Old Style" pitchFamily="18" charset="0"/>
              </a:rPr>
              <a:t>--</a:t>
            </a:r>
            <a:endParaRPr lang="en-US" sz="1600" b="1" dirty="0">
              <a:solidFill>
                <a:srgbClr val="FF0000"/>
              </a:solidFill>
              <a:latin typeface="Bookman Old Style" pitchFamily="18" charset="0"/>
            </a:endParaRPr>
          </a:p>
        </p:txBody>
      </p:sp>
      <p:sp>
        <p:nvSpPr>
          <p:cNvPr id="31" name="Rectangle 30"/>
          <p:cNvSpPr/>
          <p:nvPr/>
        </p:nvSpPr>
        <p:spPr>
          <a:xfrm>
            <a:off x="3860800" y="5181600"/>
            <a:ext cx="1117600" cy="762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0000"/>
                </a:solidFill>
                <a:latin typeface="Bookman Old Style" pitchFamily="18" charset="0"/>
              </a:rPr>
              <a:t>--</a:t>
            </a:r>
            <a:endParaRPr lang="en-US" sz="1600" b="1" dirty="0">
              <a:solidFill>
                <a:srgbClr val="FF0000"/>
              </a:solidFill>
              <a:latin typeface="Bookman Old Style" pitchFamily="18" charset="0"/>
            </a:endParaRPr>
          </a:p>
        </p:txBody>
      </p:sp>
      <p:sp>
        <p:nvSpPr>
          <p:cNvPr id="32" name="Rectangle 31"/>
          <p:cNvSpPr/>
          <p:nvPr/>
        </p:nvSpPr>
        <p:spPr>
          <a:xfrm>
            <a:off x="4978400" y="5181600"/>
            <a:ext cx="1117600" cy="762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0000"/>
                </a:solidFill>
                <a:latin typeface="Bookman Old Style" pitchFamily="18" charset="0"/>
              </a:rPr>
              <a:t>--</a:t>
            </a:r>
            <a:endParaRPr lang="en-US" sz="1600" b="1" dirty="0">
              <a:solidFill>
                <a:srgbClr val="FF0000"/>
              </a:solidFill>
              <a:latin typeface="Bookman Old Style" pitchFamily="18" charset="0"/>
            </a:endParaRPr>
          </a:p>
        </p:txBody>
      </p:sp>
      <p:sp>
        <p:nvSpPr>
          <p:cNvPr id="33" name="Rectangle 32"/>
          <p:cNvSpPr/>
          <p:nvPr/>
        </p:nvSpPr>
        <p:spPr>
          <a:xfrm>
            <a:off x="6096000" y="5181600"/>
            <a:ext cx="1117600" cy="762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0000"/>
                </a:solidFill>
                <a:latin typeface="Bookman Old Style" pitchFamily="18" charset="0"/>
              </a:rPr>
              <a:t>GF1</a:t>
            </a:r>
            <a:endParaRPr lang="en-US" sz="1600" b="1" dirty="0">
              <a:solidFill>
                <a:srgbClr val="FF0000"/>
              </a:solidFill>
              <a:latin typeface="Bookman Old Style" pitchFamily="18" charset="0"/>
            </a:endParaRPr>
          </a:p>
        </p:txBody>
      </p:sp>
      <p:sp>
        <p:nvSpPr>
          <p:cNvPr id="34" name="Rectangle 33"/>
          <p:cNvSpPr/>
          <p:nvPr/>
        </p:nvSpPr>
        <p:spPr>
          <a:xfrm>
            <a:off x="7213600" y="5181600"/>
            <a:ext cx="1117600" cy="762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0000"/>
                </a:solidFill>
                <a:latin typeface="Bookman Old Style" pitchFamily="18" charset="0"/>
              </a:rPr>
              <a:t>GF0</a:t>
            </a:r>
            <a:endParaRPr lang="en-US" sz="1600" b="1" dirty="0">
              <a:solidFill>
                <a:srgbClr val="FF0000"/>
              </a:solidFill>
              <a:latin typeface="Bookman Old Style" pitchFamily="18" charset="0"/>
            </a:endParaRPr>
          </a:p>
        </p:txBody>
      </p:sp>
      <p:sp>
        <p:nvSpPr>
          <p:cNvPr id="35" name="Rectangle 34"/>
          <p:cNvSpPr/>
          <p:nvPr/>
        </p:nvSpPr>
        <p:spPr>
          <a:xfrm>
            <a:off x="8331200" y="5181600"/>
            <a:ext cx="1117600" cy="762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0000"/>
                </a:solidFill>
                <a:latin typeface="Bookman Old Style" pitchFamily="18" charset="0"/>
              </a:rPr>
              <a:t>PD</a:t>
            </a:r>
            <a:endParaRPr lang="en-US" sz="1600" b="1" dirty="0">
              <a:solidFill>
                <a:srgbClr val="FF0000"/>
              </a:solidFill>
              <a:latin typeface="Bookman Old Style" pitchFamily="18" charset="0"/>
            </a:endParaRPr>
          </a:p>
        </p:txBody>
      </p:sp>
      <p:sp>
        <p:nvSpPr>
          <p:cNvPr id="36" name="Rectangle 35"/>
          <p:cNvSpPr/>
          <p:nvPr/>
        </p:nvSpPr>
        <p:spPr>
          <a:xfrm>
            <a:off x="9448800" y="5181600"/>
            <a:ext cx="1117600" cy="762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0000"/>
                </a:solidFill>
                <a:latin typeface="Bookman Old Style" pitchFamily="18" charset="0"/>
                <a:cs typeface="Times New Roman" pitchFamily="18" charset="0"/>
              </a:rPr>
              <a:t>IDL</a:t>
            </a:r>
            <a:endParaRPr lang="en-US" sz="1600" b="1" dirty="0">
              <a:solidFill>
                <a:srgbClr val="FF0000"/>
              </a:solidFill>
              <a:latin typeface="Bookman Old Style" pitchFamily="18" charset="0"/>
              <a:cs typeface="Times New Roman" pitchFamily="18" charset="0"/>
            </a:endParaRPr>
          </a:p>
        </p:txBody>
      </p:sp>
      <p:sp>
        <p:nvSpPr>
          <p:cNvPr id="37" name="Rectangle 36"/>
          <p:cNvSpPr/>
          <p:nvPr/>
        </p:nvSpPr>
        <p:spPr>
          <a:xfrm>
            <a:off x="1930400" y="4648200"/>
            <a:ext cx="508000" cy="3810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0000FF"/>
                </a:solidFill>
              </a:rPr>
              <a:t>7</a:t>
            </a:r>
            <a:endParaRPr lang="en-US" sz="1600" b="1" dirty="0">
              <a:solidFill>
                <a:srgbClr val="0000FF"/>
              </a:solidFill>
            </a:endParaRPr>
          </a:p>
        </p:txBody>
      </p:sp>
      <p:sp>
        <p:nvSpPr>
          <p:cNvPr id="38" name="Rectangle 37"/>
          <p:cNvSpPr/>
          <p:nvPr/>
        </p:nvSpPr>
        <p:spPr>
          <a:xfrm>
            <a:off x="3048000" y="4648200"/>
            <a:ext cx="508000" cy="3810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0000FF"/>
                </a:solidFill>
              </a:rPr>
              <a:t>6</a:t>
            </a:r>
            <a:endParaRPr lang="en-US" sz="1600" b="1" dirty="0">
              <a:solidFill>
                <a:srgbClr val="0000FF"/>
              </a:solidFill>
            </a:endParaRPr>
          </a:p>
        </p:txBody>
      </p:sp>
      <p:sp>
        <p:nvSpPr>
          <p:cNvPr id="39" name="Rectangle 38"/>
          <p:cNvSpPr/>
          <p:nvPr/>
        </p:nvSpPr>
        <p:spPr>
          <a:xfrm>
            <a:off x="4267200" y="4648200"/>
            <a:ext cx="508000" cy="3810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0000FF"/>
                </a:solidFill>
              </a:rPr>
              <a:t>5</a:t>
            </a:r>
            <a:endParaRPr lang="en-US" sz="1600" b="1" dirty="0">
              <a:solidFill>
                <a:srgbClr val="0000FF"/>
              </a:solidFill>
            </a:endParaRPr>
          </a:p>
        </p:txBody>
      </p:sp>
      <p:sp>
        <p:nvSpPr>
          <p:cNvPr id="40" name="Rectangle 39"/>
          <p:cNvSpPr/>
          <p:nvPr/>
        </p:nvSpPr>
        <p:spPr>
          <a:xfrm>
            <a:off x="5283200" y="4648200"/>
            <a:ext cx="508000" cy="3810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0000FF"/>
                </a:solidFill>
              </a:rPr>
              <a:t>4</a:t>
            </a:r>
            <a:endParaRPr lang="en-US" sz="1600" b="1" dirty="0">
              <a:solidFill>
                <a:srgbClr val="0000FF"/>
              </a:solidFill>
            </a:endParaRPr>
          </a:p>
        </p:txBody>
      </p:sp>
      <p:sp>
        <p:nvSpPr>
          <p:cNvPr id="41" name="Rectangle 40"/>
          <p:cNvSpPr/>
          <p:nvPr/>
        </p:nvSpPr>
        <p:spPr>
          <a:xfrm>
            <a:off x="6502400" y="4648200"/>
            <a:ext cx="508000" cy="3810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0000FF"/>
                </a:solidFill>
              </a:rPr>
              <a:t>3</a:t>
            </a:r>
            <a:endParaRPr lang="en-US" sz="1600" b="1" dirty="0">
              <a:solidFill>
                <a:srgbClr val="0000FF"/>
              </a:solidFill>
            </a:endParaRPr>
          </a:p>
        </p:txBody>
      </p:sp>
      <p:sp>
        <p:nvSpPr>
          <p:cNvPr id="42" name="Rectangle 41"/>
          <p:cNvSpPr/>
          <p:nvPr/>
        </p:nvSpPr>
        <p:spPr>
          <a:xfrm>
            <a:off x="7620000" y="4648200"/>
            <a:ext cx="508000" cy="3810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0000FF"/>
                </a:solidFill>
              </a:rPr>
              <a:t>2</a:t>
            </a:r>
            <a:endParaRPr lang="en-US" sz="1600" b="1" dirty="0">
              <a:solidFill>
                <a:srgbClr val="0000FF"/>
              </a:solidFill>
            </a:endParaRPr>
          </a:p>
        </p:txBody>
      </p:sp>
      <p:sp>
        <p:nvSpPr>
          <p:cNvPr id="43" name="Rectangle 42"/>
          <p:cNvSpPr/>
          <p:nvPr/>
        </p:nvSpPr>
        <p:spPr>
          <a:xfrm>
            <a:off x="8737600" y="4648200"/>
            <a:ext cx="508000" cy="3810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0000FF"/>
                </a:solidFill>
              </a:rPr>
              <a:t>1</a:t>
            </a:r>
            <a:endParaRPr lang="en-US" sz="1600" b="1" dirty="0">
              <a:solidFill>
                <a:srgbClr val="0000FF"/>
              </a:solidFill>
            </a:endParaRPr>
          </a:p>
        </p:txBody>
      </p:sp>
      <p:sp>
        <p:nvSpPr>
          <p:cNvPr id="44" name="Rectangle 43"/>
          <p:cNvSpPr/>
          <p:nvPr/>
        </p:nvSpPr>
        <p:spPr>
          <a:xfrm>
            <a:off x="9753600" y="4648200"/>
            <a:ext cx="508000" cy="3810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0000FF"/>
                </a:solidFill>
              </a:rPr>
              <a:t>0</a:t>
            </a:r>
            <a:endParaRPr lang="en-US" sz="1600" b="1" dirty="0">
              <a:solidFill>
                <a:srgbClr val="0000FF"/>
              </a:solidFill>
            </a:endParaRPr>
          </a:p>
        </p:txBody>
      </p:sp>
      <p:grpSp>
        <p:nvGrpSpPr>
          <p:cNvPr id="2" name="Google Shape;84;p1"/>
          <p:cNvGrpSpPr/>
          <p:nvPr/>
        </p:nvGrpSpPr>
        <p:grpSpPr>
          <a:xfrm>
            <a:off x="76256" y="112129"/>
            <a:ext cx="685745" cy="6517271"/>
            <a:chOff x="14626" y="14712"/>
            <a:chExt cx="538808" cy="6386089"/>
          </a:xfrm>
        </p:grpSpPr>
        <p:pic>
          <p:nvPicPr>
            <p:cNvPr id="46" name="Google Shape;85;p1"/>
            <p:cNvPicPr preferRelativeResize="0"/>
            <p:nvPr/>
          </p:nvPicPr>
          <p:blipFill rotWithShape="1">
            <a:blip r:embed="rId2" cstate="print">
              <a:alphaModFix/>
            </a:blip>
            <a:srcRect/>
            <a:stretch/>
          </p:blipFill>
          <p:spPr>
            <a:xfrm>
              <a:off x="14626" y="14712"/>
              <a:ext cx="538808" cy="846471"/>
            </a:xfrm>
            <a:prstGeom prst="rect">
              <a:avLst/>
            </a:prstGeom>
            <a:noFill/>
            <a:ln w="9525" cap="flat" cmpd="sng">
              <a:solidFill>
                <a:srgbClr val="0000FF"/>
              </a:solidFill>
              <a:prstDash val="solid"/>
              <a:miter lim="800000"/>
              <a:headEnd type="none" w="sm" len="sm"/>
              <a:tailEnd type="none" w="sm" len="sm"/>
            </a:ln>
          </p:spPr>
        </p:pic>
        <p:sp>
          <p:nvSpPr>
            <p:cNvPr id="47" name="Google Shape;86;p1"/>
            <p:cNvSpPr txBox="1"/>
            <p:nvPr/>
          </p:nvSpPr>
          <p:spPr>
            <a:xfrm rot="16198651">
              <a:off x="-2620687" y="3474451"/>
              <a:ext cx="5562512" cy="29016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b="1" i="0" u="none" strike="noStrike" cap="none" dirty="0">
                  <a:solidFill>
                    <a:schemeClr val="lt1"/>
                  </a:solidFill>
                  <a:latin typeface="Century Gothic"/>
                  <a:ea typeface="Century Gothic"/>
                  <a:cs typeface="Century Gothic"/>
                  <a:sym typeface="Century Gothic"/>
                </a:rPr>
                <a:t>Vishwakarma  Institute  of  Technology</a:t>
              </a:r>
              <a:endParaRPr sz="2400" dirty="0"/>
            </a:p>
          </p:txBody>
        </p:sp>
        <p:sp>
          <p:nvSpPr>
            <p:cNvPr id="48" name="Google Shape;87;p1"/>
            <p:cNvSpPr txBox="1"/>
            <p:nvPr/>
          </p:nvSpPr>
          <p:spPr>
            <a:xfrm rot="16200000">
              <a:off x="-2348767" y="3498601"/>
              <a:ext cx="5562602" cy="241797"/>
            </a:xfrm>
            <a:prstGeom prst="rect">
              <a:avLst/>
            </a:prstGeom>
            <a:solidFill>
              <a:srgbClr val="FFFF99"/>
            </a:solidFill>
            <a:ln w="9525" cap="flat" cmpd="sng">
              <a:solidFill>
                <a:srgbClr val="00206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i="0" u="none" strike="noStrike" cap="none" dirty="0">
                  <a:solidFill>
                    <a:srgbClr val="002060"/>
                  </a:solidFill>
                  <a:latin typeface="Century Gothic"/>
                  <a:ea typeface="Century Gothic"/>
                  <a:cs typeface="Century Gothic"/>
                  <a:sym typeface="Century Gothic"/>
                </a:rPr>
                <a:t>FY - Department of Engineering, Sciences and Humanities</a:t>
              </a:r>
              <a:endParaRPr sz="24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dissolve">
                                      <p:cBhvr>
                                        <p:cTn id="7" dur="10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grpId="0" nodeType="clickEffect">
                                  <p:stCondLst>
                                    <p:cond delay="0"/>
                                  </p:stCondLst>
                                  <p:iterate type="lt">
                                    <p:tmPct val="0"/>
                                  </p:iterate>
                                  <p:childTnLst>
                                    <p:set>
                                      <p:cBhvr>
                                        <p:cTn id="11" dur="1" fill="hold">
                                          <p:stCondLst>
                                            <p:cond delay="0"/>
                                          </p:stCondLst>
                                        </p:cTn>
                                        <p:tgtEl>
                                          <p:spTgt spid="44"/>
                                        </p:tgtEl>
                                        <p:attrNameLst>
                                          <p:attrName>style.visibility</p:attrName>
                                        </p:attrNameLst>
                                      </p:cBhvr>
                                      <p:to>
                                        <p:strVal val="visible"/>
                                      </p:to>
                                    </p:set>
                                    <p:anim calcmode="lin" valueType="num">
                                      <p:cBhvr>
                                        <p:cTn id="12" dur="500" fill="hold"/>
                                        <p:tgtEl>
                                          <p:spTgt spid="44"/>
                                        </p:tgtEl>
                                        <p:attrNameLst>
                                          <p:attrName>ppt_w</p:attrName>
                                        </p:attrNameLst>
                                      </p:cBhvr>
                                      <p:tavLst>
                                        <p:tav tm="0">
                                          <p:val>
                                            <p:fltVal val="0"/>
                                          </p:val>
                                        </p:tav>
                                        <p:tav tm="100000">
                                          <p:val>
                                            <p:strVal val="#ppt_w"/>
                                          </p:val>
                                        </p:tav>
                                      </p:tavLst>
                                    </p:anim>
                                    <p:anim calcmode="lin" valueType="num">
                                      <p:cBhvr>
                                        <p:cTn id="13" dur="500" fill="hold"/>
                                        <p:tgtEl>
                                          <p:spTgt spid="44"/>
                                        </p:tgtEl>
                                        <p:attrNameLst>
                                          <p:attrName>ppt_h</p:attrName>
                                        </p:attrNameLst>
                                      </p:cBhvr>
                                      <p:tavLst>
                                        <p:tav tm="0">
                                          <p:val>
                                            <p:strVal val="#ppt_h"/>
                                          </p:val>
                                        </p:tav>
                                        <p:tav tm="100000">
                                          <p:val>
                                            <p:strVal val="#ppt_h"/>
                                          </p:val>
                                        </p:tav>
                                      </p:tavLst>
                                    </p:anim>
                                  </p:childTnLst>
                                </p:cTn>
                              </p:par>
                              <p:par>
                                <p:cTn id="14" presetID="17" presetClass="entr" presetSubtype="10" fill="hold" grpId="0" nodeType="withEffect">
                                  <p:stCondLst>
                                    <p:cond delay="0"/>
                                  </p:stCondLst>
                                  <p:iterate type="lt">
                                    <p:tmPct val="0"/>
                                  </p:iterate>
                                  <p:childTnLst>
                                    <p:set>
                                      <p:cBhvr>
                                        <p:cTn id="15" dur="1" fill="hold">
                                          <p:stCondLst>
                                            <p:cond delay="0"/>
                                          </p:stCondLst>
                                        </p:cTn>
                                        <p:tgtEl>
                                          <p:spTgt spid="43"/>
                                        </p:tgtEl>
                                        <p:attrNameLst>
                                          <p:attrName>style.visibility</p:attrName>
                                        </p:attrNameLst>
                                      </p:cBhvr>
                                      <p:to>
                                        <p:strVal val="visible"/>
                                      </p:to>
                                    </p:set>
                                    <p:anim calcmode="lin" valueType="num">
                                      <p:cBhvr>
                                        <p:cTn id="16" dur="500" fill="hold"/>
                                        <p:tgtEl>
                                          <p:spTgt spid="43"/>
                                        </p:tgtEl>
                                        <p:attrNameLst>
                                          <p:attrName>ppt_w</p:attrName>
                                        </p:attrNameLst>
                                      </p:cBhvr>
                                      <p:tavLst>
                                        <p:tav tm="0">
                                          <p:val>
                                            <p:fltVal val="0"/>
                                          </p:val>
                                        </p:tav>
                                        <p:tav tm="100000">
                                          <p:val>
                                            <p:strVal val="#ppt_w"/>
                                          </p:val>
                                        </p:tav>
                                      </p:tavLst>
                                    </p:anim>
                                    <p:anim calcmode="lin" valueType="num">
                                      <p:cBhvr>
                                        <p:cTn id="17" dur="500" fill="hold"/>
                                        <p:tgtEl>
                                          <p:spTgt spid="43"/>
                                        </p:tgtEl>
                                        <p:attrNameLst>
                                          <p:attrName>ppt_h</p:attrName>
                                        </p:attrNameLst>
                                      </p:cBhvr>
                                      <p:tavLst>
                                        <p:tav tm="0">
                                          <p:val>
                                            <p:strVal val="#ppt_h"/>
                                          </p:val>
                                        </p:tav>
                                        <p:tav tm="100000">
                                          <p:val>
                                            <p:strVal val="#ppt_h"/>
                                          </p:val>
                                        </p:tav>
                                      </p:tavLst>
                                    </p:anim>
                                  </p:childTnLst>
                                </p:cTn>
                              </p:par>
                              <p:par>
                                <p:cTn id="18" presetID="17" presetClass="entr" presetSubtype="10" fill="hold" grpId="0" nodeType="withEffect">
                                  <p:stCondLst>
                                    <p:cond delay="0"/>
                                  </p:stCondLst>
                                  <p:iterate type="lt">
                                    <p:tmPct val="0"/>
                                  </p:iterate>
                                  <p:childTnLst>
                                    <p:set>
                                      <p:cBhvr>
                                        <p:cTn id="19" dur="1" fill="hold">
                                          <p:stCondLst>
                                            <p:cond delay="0"/>
                                          </p:stCondLst>
                                        </p:cTn>
                                        <p:tgtEl>
                                          <p:spTgt spid="42"/>
                                        </p:tgtEl>
                                        <p:attrNameLst>
                                          <p:attrName>style.visibility</p:attrName>
                                        </p:attrNameLst>
                                      </p:cBhvr>
                                      <p:to>
                                        <p:strVal val="visible"/>
                                      </p:to>
                                    </p:set>
                                    <p:anim calcmode="lin" valueType="num">
                                      <p:cBhvr>
                                        <p:cTn id="20" dur="500" fill="hold"/>
                                        <p:tgtEl>
                                          <p:spTgt spid="42"/>
                                        </p:tgtEl>
                                        <p:attrNameLst>
                                          <p:attrName>ppt_w</p:attrName>
                                        </p:attrNameLst>
                                      </p:cBhvr>
                                      <p:tavLst>
                                        <p:tav tm="0">
                                          <p:val>
                                            <p:fltVal val="0"/>
                                          </p:val>
                                        </p:tav>
                                        <p:tav tm="100000">
                                          <p:val>
                                            <p:strVal val="#ppt_w"/>
                                          </p:val>
                                        </p:tav>
                                      </p:tavLst>
                                    </p:anim>
                                    <p:anim calcmode="lin" valueType="num">
                                      <p:cBhvr>
                                        <p:cTn id="21" dur="500" fill="hold"/>
                                        <p:tgtEl>
                                          <p:spTgt spid="42"/>
                                        </p:tgtEl>
                                        <p:attrNameLst>
                                          <p:attrName>ppt_h</p:attrName>
                                        </p:attrNameLst>
                                      </p:cBhvr>
                                      <p:tavLst>
                                        <p:tav tm="0">
                                          <p:val>
                                            <p:strVal val="#ppt_h"/>
                                          </p:val>
                                        </p:tav>
                                        <p:tav tm="100000">
                                          <p:val>
                                            <p:strVal val="#ppt_h"/>
                                          </p:val>
                                        </p:tav>
                                      </p:tavLst>
                                    </p:anim>
                                  </p:childTnLst>
                                </p:cTn>
                              </p:par>
                              <p:par>
                                <p:cTn id="22" presetID="17" presetClass="entr" presetSubtype="10" fill="hold" grpId="0" nodeType="withEffect">
                                  <p:stCondLst>
                                    <p:cond delay="0"/>
                                  </p:stCondLst>
                                  <p:iterate type="lt">
                                    <p:tmPct val="0"/>
                                  </p:iterate>
                                  <p:childTnLst>
                                    <p:set>
                                      <p:cBhvr>
                                        <p:cTn id="23" dur="1" fill="hold">
                                          <p:stCondLst>
                                            <p:cond delay="0"/>
                                          </p:stCondLst>
                                        </p:cTn>
                                        <p:tgtEl>
                                          <p:spTgt spid="41"/>
                                        </p:tgtEl>
                                        <p:attrNameLst>
                                          <p:attrName>style.visibility</p:attrName>
                                        </p:attrNameLst>
                                      </p:cBhvr>
                                      <p:to>
                                        <p:strVal val="visible"/>
                                      </p:to>
                                    </p:set>
                                    <p:anim calcmode="lin" valueType="num">
                                      <p:cBhvr>
                                        <p:cTn id="24" dur="500" fill="hold"/>
                                        <p:tgtEl>
                                          <p:spTgt spid="41"/>
                                        </p:tgtEl>
                                        <p:attrNameLst>
                                          <p:attrName>ppt_w</p:attrName>
                                        </p:attrNameLst>
                                      </p:cBhvr>
                                      <p:tavLst>
                                        <p:tav tm="0">
                                          <p:val>
                                            <p:fltVal val="0"/>
                                          </p:val>
                                        </p:tav>
                                        <p:tav tm="100000">
                                          <p:val>
                                            <p:strVal val="#ppt_w"/>
                                          </p:val>
                                        </p:tav>
                                      </p:tavLst>
                                    </p:anim>
                                    <p:anim calcmode="lin" valueType="num">
                                      <p:cBhvr>
                                        <p:cTn id="25" dur="500" fill="hold"/>
                                        <p:tgtEl>
                                          <p:spTgt spid="41"/>
                                        </p:tgtEl>
                                        <p:attrNameLst>
                                          <p:attrName>ppt_h</p:attrName>
                                        </p:attrNameLst>
                                      </p:cBhvr>
                                      <p:tavLst>
                                        <p:tav tm="0">
                                          <p:val>
                                            <p:strVal val="#ppt_h"/>
                                          </p:val>
                                        </p:tav>
                                        <p:tav tm="100000">
                                          <p:val>
                                            <p:strVal val="#ppt_h"/>
                                          </p:val>
                                        </p:tav>
                                      </p:tavLst>
                                    </p:anim>
                                  </p:childTnLst>
                                </p:cTn>
                              </p:par>
                              <p:par>
                                <p:cTn id="26" presetID="17" presetClass="entr" presetSubtype="10" fill="hold" grpId="0" nodeType="withEffect">
                                  <p:stCondLst>
                                    <p:cond delay="0"/>
                                  </p:stCondLst>
                                  <p:iterate type="lt">
                                    <p:tmPct val="0"/>
                                  </p:iterate>
                                  <p:childTnLst>
                                    <p:set>
                                      <p:cBhvr>
                                        <p:cTn id="27" dur="1" fill="hold">
                                          <p:stCondLst>
                                            <p:cond delay="0"/>
                                          </p:stCondLst>
                                        </p:cTn>
                                        <p:tgtEl>
                                          <p:spTgt spid="40"/>
                                        </p:tgtEl>
                                        <p:attrNameLst>
                                          <p:attrName>style.visibility</p:attrName>
                                        </p:attrNameLst>
                                      </p:cBhvr>
                                      <p:to>
                                        <p:strVal val="visible"/>
                                      </p:to>
                                    </p:set>
                                    <p:anim calcmode="lin" valueType="num">
                                      <p:cBhvr>
                                        <p:cTn id="28" dur="500" fill="hold"/>
                                        <p:tgtEl>
                                          <p:spTgt spid="40"/>
                                        </p:tgtEl>
                                        <p:attrNameLst>
                                          <p:attrName>ppt_w</p:attrName>
                                        </p:attrNameLst>
                                      </p:cBhvr>
                                      <p:tavLst>
                                        <p:tav tm="0">
                                          <p:val>
                                            <p:fltVal val="0"/>
                                          </p:val>
                                        </p:tav>
                                        <p:tav tm="100000">
                                          <p:val>
                                            <p:strVal val="#ppt_w"/>
                                          </p:val>
                                        </p:tav>
                                      </p:tavLst>
                                    </p:anim>
                                    <p:anim calcmode="lin" valueType="num">
                                      <p:cBhvr>
                                        <p:cTn id="29" dur="500" fill="hold"/>
                                        <p:tgtEl>
                                          <p:spTgt spid="40"/>
                                        </p:tgtEl>
                                        <p:attrNameLst>
                                          <p:attrName>ppt_h</p:attrName>
                                        </p:attrNameLst>
                                      </p:cBhvr>
                                      <p:tavLst>
                                        <p:tav tm="0">
                                          <p:val>
                                            <p:strVal val="#ppt_h"/>
                                          </p:val>
                                        </p:tav>
                                        <p:tav tm="100000">
                                          <p:val>
                                            <p:strVal val="#ppt_h"/>
                                          </p:val>
                                        </p:tav>
                                      </p:tavLst>
                                    </p:anim>
                                  </p:childTnLst>
                                </p:cTn>
                              </p:par>
                              <p:par>
                                <p:cTn id="30" presetID="17" presetClass="entr" presetSubtype="10" fill="hold" grpId="0" nodeType="withEffect">
                                  <p:stCondLst>
                                    <p:cond delay="0"/>
                                  </p:stCondLst>
                                  <p:iterate type="lt">
                                    <p:tmPct val="0"/>
                                  </p:iterate>
                                  <p:childTnLst>
                                    <p:set>
                                      <p:cBhvr>
                                        <p:cTn id="31" dur="1" fill="hold">
                                          <p:stCondLst>
                                            <p:cond delay="0"/>
                                          </p:stCondLst>
                                        </p:cTn>
                                        <p:tgtEl>
                                          <p:spTgt spid="39"/>
                                        </p:tgtEl>
                                        <p:attrNameLst>
                                          <p:attrName>style.visibility</p:attrName>
                                        </p:attrNameLst>
                                      </p:cBhvr>
                                      <p:to>
                                        <p:strVal val="visible"/>
                                      </p:to>
                                    </p:set>
                                    <p:anim calcmode="lin" valueType="num">
                                      <p:cBhvr>
                                        <p:cTn id="32" dur="500" fill="hold"/>
                                        <p:tgtEl>
                                          <p:spTgt spid="39"/>
                                        </p:tgtEl>
                                        <p:attrNameLst>
                                          <p:attrName>ppt_w</p:attrName>
                                        </p:attrNameLst>
                                      </p:cBhvr>
                                      <p:tavLst>
                                        <p:tav tm="0">
                                          <p:val>
                                            <p:fltVal val="0"/>
                                          </p:val>
                                        </p:tav>
                                        <p:tav tm="100000">
                                          <p:val>
                                            <p:strVal val="#ppt_w"/>
                                          </p:val>
                                        </p:tav>
                                      </p:tavLst>
                                    </p:anim>
                                    <p:anim calcmode="lin" valueType="num">
                                      <p:cBhvr>
                                        <p:cTn id="33" dur="500" fill="hold"/>
                                        <p:tgtEl>
                                          <p:spTgt spid="39"/>
                                        </p:tgtEl>
                                        <p:attrNameLst>
                                          <p:attrName>ppt_h</p:attrName>
                                        </p:attrNameLst>
                                      </p:cBhvr>
                                      <p:tavLst>
                                        <p:tav tm="0">
                                          <p:val>
                                            <p:strVal val="#ppt_h"/>
                                          </p:val>
                                        </p:tav>
                                        <p:tav tm="100000">
                                          <p:val>
                                            <p:strVal val="#ppt_h"/>
                                          </p:val>
                                        </p:tav>
                                      </p:tavLst>
                                    </p:anim>
                                  </p:childTnLst>
                                </p:cTn>
                              </p:par>
                              <p:par>
                                <p:cTn id="34" presetID="17" presetClass="entr" presetSubtype="10" fill="hold" grpId="0" nodeType="withEffect">
                                  <p:stCondLst>
                                    <p:cond delay="0"/>
                                  </p:stCondLst>
                                  <p:iterate type="lt">
                                    <p:tmPct val="0"/>
                                  </p:iterate>
                                  <p:childTnLst>
                                    <p:set>
                                      <p:cBhvr>
                                        <p:cTn id="35" dur="1" fill="hold">
                                          <p:stCondLst>
                                            <p:cond delay="0"/>
                                          </p:stCondLst>
                                        </p:cTn>
                                        <p:tgtEl>
                                          <p:spTgt spid="38"/>
                                        </p:tgtEl>
                                        <p:attrNameLst>
                                          <p:attrName>style.visibility</p:attrName>
                                        </p:attrNameLst>
                                      </p:cBhvr>
                                      <p:to>
                                        <p:strVal val="visible"/>
                                      </p:to>
                                    </p:set>
                                    <p:anim calcmode="lin" valueType="num">
                                      <p:cBhvr>
                                        <p:cTn id="36" dur="500" fill="hold"/>
                                        <p:tgtEl>
                                          <p:spTgt spid="38"/>
                                        </p:tgtEl>
                                        <p:attrNameLst>
                                          <p:attrName>ppt_w</p:attrName>
                                        </p:attrNameLst>
                                      </p:cBhvr>
                                      <p:tavLst>
                                        <p:tav tm="0">
                                          <p:val>
                                            <p:fltVal val="0"/>
                                          </p:val>
                                        </p:tav>
                                        <p:tav tm="100000">
                                          <p:val>
                                            <p:strVal val="#ppt_w"/>
                                          </p:val>
                                        </p:tav>
                                      </p:tavLst>
                                    </p:anim>
                                    <p:anim calcmode="lin" valueType="num">
                                      <p:cBhvr>
                                        <p:cTn id="37" dur="500" fill="hold"/>
                                        <p:tgtEl>
                                          <p:spTgt spid="38"/>
                                        </p:tgtEl>
                                        <p:attrNameLst>
                                          <p:attrName>ppt_h</p:attrName>
                                        </p:attrNameLst>
                                      </p:cBhvr>
                                      <p:tavLst>
                                        <p:tav tm="0">
                                          <p:val>
                                            <p:strVal val="#ppt_h"/>
                                          </p:val>
                                        </p:tav>
                                        <p:tav tm="100000">
                                          <p:val>
                                            <p:strVal val="#ppt_h"/>
                                          </p:val>
                                        </p:tav>
                                      </p:tavLst>
                                    </p:anim>
                                  </p:childTnLst>
                                </p:cTn>
                              </p:par>
                              <p:par>
                                <p:cTn id="38" presetID="17" presetClass="entr" presetSubtype="10" fill="hold" grpId="0" nodeType="withEffect">
                                  <p:stCondLst>
                                    <p:cond delay="0"/>
                                  </p:stCondLst>
                                  <p:iterate type="lt">
                                    <p:tmPct val="0"/>
                                  </p:iterate>
                                  <p:childTnLst>
                                    <p:set>
                                      <p:cBhvr>
                                        <p:cTn id="39" dur="1" fill="hold">
                                          <p:stCondLst>
                                            <p:cond delay="0"/>
                                          </p:stCondLst>
                                        </p:cTn>
                                        <p:tgtEl>
                                          <p:spTgt spid="37"/>
                                        </p:tgtEl>
                                        <p:attrNameLst>
                                          <p:attrName>style.visibility</p:attrName>
                                        </p:attrNameLst>
                                      </p:cBhvr>
                                      <p:to>
                                        <p:strVal val="visible"/>
                                      </p:to>
                                    </p:set>
                                    <p:anim calcmode="lin" valueType="num">
                                      <p:cBhvr>
                                        <p:cTn id="40" dur="500" fill="hold"/>
                                        <p:tgtEl>
                                          <p:spTgt spid="37"/>
                                        </p:tgtEl>
                                        <p:attrNameLst>
                                          <p:attrName>ppt_w</p:attrName>
                                        </p:attrNameLst>
                                      </p:cBhvr>
                                      <p:tavLst>
                                        <p:tav tm="0">
                                          <p:val>
                                            <p:fltVal val="0"/>
                                          </p:val>
                                        </p:tav>
                                        <p:tav tm="100000">
                                          <p:val>
                                            <p:strVal val="#ppt_w"/>
                                          </p:val>
                                        </p:tav>
                                      </p:tavLst>
                                    </p:anim>
                                    <p:anim calcmode="lin" valueType="num">
                                      <p:cBhvr>
                                        <p:cTn id="41" dur="500" fill="hold"/>
                                        <p:tgtEl>
                                          <p:spTgt spid="37"/>
                                        </p:tgtEl>
                                        <p:attrNameLst>
                                          <p:attrName>ppt_h</p:attrName>
                                        </p:attrNameLst>
                                      </p:cBhvr>
                                      <p:tavLst>
                                        <p:tav tm="0">
                                          <p:val>
                                            <p:strVal val="#ppt_h"/>
                                          </p:val>
                                        </p:tav>
                                        <p:tav tm="100000">
                                          <p:val>
                                            <p:strVal val="#ppt_h"/>
                                          </p:val>
                                        </p:tav>
                                      </p:tavLst>
                                    </p:anim>
                                  </p:childTnLst>
                                </p:cTn>
                              </p:par>
                            </p:childTnLst>
                          </p:cTn>
                        </p:par>
                        <p:par>
                          <p:cTn id="42" fill="hold">
                            <p:stCondLst>
                              <p:cond delay="500"/>
                            </p:stCondLst>
                            <p:childTnLst>
                              <p:par>
                                <p:cTn id="43" presetID="2" presetClass="entr" presetSubtype="8" fill="hold" grpId="0" nodeType="afterEffect">
                                  <p:stCondLst>
                                    <p:cond delay="0"/>
                                  </p:stCondLst>
                                  <p:childTnLst>
                                    <p:set>
                                      <p:cBhvr>
                                        <p:cTn id="44" dur="1" fill="hold">
                                          <p:stCondLst>
                                            <p:cond delay="0"/>
                                          </p:stCondLst>
                                        </p:cTn>
                                        <p:tgtEl>
                                          <p:spTgt spid="36"/>
                                        </p:tgtEl>
                                        <p:attrNameLst>
                                          <p:attrName>style.visibility</p:attrName>
                                        </p:attrNameLst>
                                      </p:cBhvr>
                                      <p:to>
                                        <p:strVal val="visible"/>
                                      </p:to>
                                    </p:set>
                                    <p:anim calcmode="lin" valueType="num">
                                      <p:cBhvr additive="base">
                                        <p:cTn id="45" dur="500" fill="hold"/>
                                        <p:tgtEl>
                                          <p:spTgt spid="36"/>
                                        </p:tgtEl>
                                        <p:attrNameLst>
                                          <p:attrName>ppt_x</p:attrName>
                                        </p:attrNameLst>
                                      </p:cBhvr>
                                      <p:tavLst>
                                        <p:tav tm="0">
                                          <p:val>
                                            <p:strVal val="0-#ppt_w/2"/>
                                          </p:val>
                                        </p:tav>
                                        <p:tav tm="100000">
                                          <p:val>
                                            <p:strVal val="#ppt_x"/>
                                          </p:val>
                                        </p:tav>
                                      </p:tavLst>
                                    </p:anim>
                                    <p:anim calcmode="lin" valueType="num">
                                      <p:cBhvr additive="base">
                                        <p:cTn id="46" dur="500" fill="hold"/>
                                        <p:tgtEl>
                                          <p:spTgt spid="36"/>
                                        </p:tgtEl>
                                        <p:attrNameLst>
                                          <p:attrName>ppt_y</p:attrName>
                                        </p:attrNameLst>
                                      </p:cBhvr>
                                      <p:tavLst>
                                        <p:tav tm="0">
                                          <p:val>
                                            <p:strVal val="#ppt_y"/>
                                          </p:val>
                                        </p:tav>
                                        <p:tav tm="100000">
                                          <p:val>
                                            <p:strVal val="#ppt_y"/>
                                          </p:val>
                                        </p:tav>
                                      </p:tavLst>
                                    </p:anim>
                                  </p:childTnLst>
                                </p:cTn>
                              </p:par>
                            </p:childTnLst>
                          </p:cTn>
                        </p:par>
                        <p:par>
                          <p:cTn id="47" fill="hold">
                            <p:stCondLst>
                              <p:cond delay="1000"/>
                            </p:stCondLst>
                            <p:childTnLst>
                              <p:par>
                                <p:cTn id="48" presetID="2" presetClass="entr" presetSubtype="8" fill="hold" grpId="0" nodeType="afterEffect">
                                  <p:stCondLst>
                                    <p:cond delay="0"/>
                                  </p:stCondLst>
                                  <p:childTnLst>
                                    <p:set>
                                      <p:cBhvr>
                                        <p:cTn id="49" dur="1" fill="hold">
                                          <p:stCondLst>
                                            <p:cond delay="0"/>
                                          </p:stCondLst>
                                        </p:cTn>
                                        <p:tgtEl>
                                          <p:spTgt spid="35"/>
                                        </p:tgtEl>
                                        <p:attrNameLst>
                                          <p:attrName>style.visibility</p:attrName>
                                        </p:attrNameLst>
                                      </p:cBhvr>
                                      <p:to>
                                        <p:strVal val="visible"/>
                                      </p:to>
                                    </p:set>
                                    <p:anim calcmode="lin" valueType="num">
                                      <p:cBhvr additive="base">
                                        <p:cTn id="50" dur="500" fill="hold"/>
                                        <p:tgtEl>
                                          <p:spTgt spid="35"/>
                                        </p:tgtEl>
                                        <p:attrNameLst>
                                          <p:attrName>ppt_x</p:attrName>
                                        </p:attrNameLst>
                                      </p:cBhvr>
                                      <p:tavLst>
                                        <p:tav tm="0">
                                          <p:val>
                                            <p:strVal val="0-#ppt_w/2"/>
                                          </p:val>
                                        </p:tav>
                                        <p:tav tm="100000">
                                          <p:val>
                                            <p:strVal val="#ppt_x"/>
                                          </p:val>
                                        </p:tav>
                                      </p:tavLst>
                                    </p:anim>
                                    <p:anim calcmode="lin" valueType="num">
                                      <p:cBhvr additive="base">
                                        <p:cTn id="51" dur="500" fill="hold"/>
                                        <p:tgtEl>
                                          <p:spTgt spid="35"/>
                                        </p:tgtEl>
                                        <p:attrNameLst>
                                          <p:attrName>ppt_y</p:attrName>
                                        </p:attrNameLst>
                                      </p:cBhvr>
                                      <p:tavLst>
                                        <p:tav tm="0">
                                          <p:val>
                                            <p:strVal val="#ppt_y"/>
                                          </p:val>
                                        </p:tav>
                                        <p:tav tm="100000">
                                          <p:val>
                                            <p:strVal val="#ppt_y"/>
                                          </p:val>
                                        </p:tav>
                                      </p:tavLst>
                                    </p:anim>
                                  </p:childTnLst>
                                </p:cTn>
                              </p:par>
                            </p:childTnLst>
                          </p:cTn>
                        </p:par>
                        <p:par>
                          <p:cTn id="52" fill="hold">
                            <p:stCondLst>
                              <p:cond delay="1500"/>
                            </p:stCondLst>
                            <p:childTnLst>
                              <p:par>
                                <p:cTn id="53" presetID="2" presetClass="entr" presetSubtype="8" fill="hold" grpId="0" nodeType="afterEffect">
                                  <p:stCondLst>
                                    <p:cond delay="0"/>
                                  </p:stCondLst>
                                  <p:childTnLst>
                                    <p:set>
                                      <p:cBhvr>
                                        <p:cTn id="54" dur="1" fill="hold">
                                          <p:stCondLst>
                                            <p:cond delay="0"/>
                                          </p:stCondLst>
                                        </p:cTn>
                                        <p:tgtEl>
                                          <p:spTgt spid="34"/>
                                        </p:tgtEl>
                                        <p:attrNameLst>
                                          <p:attrName>style.visibility</p:attrName>
                                        </p:attrNameLst>
                                      </p:cBhvr>
                                      <p:to>
                                        <p:strVal val="visible"/>
                                      </p:to>
                                    </p:set>
                                    <p:anim calcmode="lin" valueType="num">
                                      <p:cBhvr additive="base">
                                        <p:cTn id="55" dur="500" fill="hold"/>
                                        <p:tgtEl>
                                          <p:spTgt spid="34"/>
                                        </p:tgtEl>
                                        <p:attrNameLst>
                                          <p:attrName>ppt_x</p:attrName>
                                        </p:attrNameLst>
                                      </p:cBhvr>
                                      <p:tavLst>
                                        <p:tav tm="0">
                                          <p:val>
                                            <p:strVal val="0-#ppt_w/2"/>
                                          </p:val>
                                        </p:tav>
                                        <p:tav tm="100000">
                                          <p:val>
                                            <p:strVal val="#ppt_x"/>
                                          </p:val>
                                        </p:tav>
                                      </p:tavLst>
                                    </p:anim>
                                    <p:anim calcmode="lin" valueType="num">
                                      <p:cBhvr additive="base">
                                        <p:cTn id="56" dur="500" fill="hold"/>
                                        <p:tgtEl>
                                          <p:spTgt spid="34"/>
                                        </p:tgtEl>
                                        <p:attrNameLst>
                                          <p:attrName>ppt_y</p:attrName>
                                        </p:attrNameLst>
                                      </p:cBhvr>
                                      <p:tavLst>
                                        <p:tav tm="0">
                                          <p:val>
                                            <p:strVal val="#ppt_y"/>
                                          </p:val>
                                        </p:tav>
                                        <p:tav tm="100000">
                                          <p:val>
                                            <p:strVal val="#ppt_y"/>
                                          </p:val>
                                        </p:tav>
                                      </p:tavLst>
                                    </p:anim>
                                  </p:childTnLst>
                                </p:cTn>
                              </p:par>
                            </p:childTnLst>
                          </p:cTn>
                        </p:par>
                        <p:par>
                          <p:cTn id="57" fill="hold">
                            <p:stCondLst>
                              <p:cond delay="2000"/>
                            </p:stCondLst>
                            <p:childTnLst>
                              <p:par>
                                <p:cTn id="58" presetID="2" presetClass="entr" presetSubtype="8" fill="hold" grpId="0" nodeType="afterEffect">
                                  <p:stCondLst>
                                    <p:cond delay="0"/>
                                  </p:stCondLst>
                                  <p:childTnLst>
                                    <p:set>
                                      <p:cBhvr>
                                        <p:cTn id="59" dur="1" fill="hold">
                                          <p:stCondLst>
                                            <p:cond delay="0"/>
                                          </p:stCondLst>
                                        </p:cTn>
                                        <p:tgtEl>
                                          <p:spTgt spid="33"/>
                                        </p:tgtEl>
                                        <p:attrNameLst>
                                          <p:attrName>style.visibility</p:attrName>
                                        </p:attrNameLst>
                                      </p:cBhvr>
                                      <p:to>
                                        <p:strVal val="visible"/>
                                      </p:to>
                                    </p:set>
                                    <p:anim calcmode="lin" valueType="num">
                                      <p:cBhvr additive="base">
                                        <p:cTn id="60" dur="500" fill="hold"/>
                                        <p:tgtEl>
                                          <p:spTgt spid="33"/>
                                        </p:tgtEl>
                                        <p:attrNameLst>
                                          <p:attrName>ppt_x</p:attrName>
                                        </p:attrNameLst>
                                      </p:cBhvr>
                                      <p:tavLst>
                                        <p:tav tm="0">
                                          <p:val>
                                            <p:strVal val="0-#ppt_w/2"/>
                                          </p:val>
                                        </p:tav>
                                        <p:tav tm="100000">
                                          <p:val>
                                            <p:strVal val="#ppt_x"/>
                                          </p:val>
                                        </p:tav>
                                      </p:tavLst>
                                    </p:anim>
                                    <p:anim calcmode="lin" valueType="num">
                                      <p:cBhvr additive="base">
                                        <p:cTn id="61" dur="500" fill="hold"/>
                                        <p:tgtEl>
                                          <p:spTgt spid="33"/>
                                        </p:tgtEl>
                                        <p:attrNameLst>
                                          <p:attrName>ppt_y</p:attrName>
                                        </p:attrNameLst>
                                      </p:cBhvr>
                                      <p:tavLst>
                                        <p:tav tm="0">
                                          <p:val>
                                            <p:strVal val="#ppt_y"/>
                                          </p:val>
                                        </p:tav>
                                        <p:tav tm="100000">
                                          <p:val>
                                            <p:strVal val="#ppt_y"/>
                                          </p:val>
                                        </p:tav>
                                      </p:tavLst>
                                    </p:anim>
                                  </p:childTnLst>
                                </p:cTn>
                              </p:par>
                            </p:childTnLst>
                          </p:cTn>
                        </p:par>
                        <p:par>
                          <p:cTn id="62" fill="hold">
                            <p:stCondLst>
                              <p:cond delay="2500"/>
                            </p:stCondLst>
                            <p:childTnLst>
                              <p:par>
                                <p:cTn id="63" presetID="2" presetClass="entr" presetSubtype="8" fill="hold" grpId="0" nodeType="afterEffect">
                                  <p:stCondLst>
                                    <p:cond delay="0"/>
                                  </p:stCondLst>
                                  <p:childTnLst>
                                    <p:set>
                                      <p:cBhvr>
                                        <p:cTn id="64" dur="1" fill="hold">
                                          <p:stCondLst>
                                            <p:cond delay="0"/>
                                          </p:stCondLst>
                                        </p:cTn>
                                        <p:tgtEl>
                                          <p:spTgt spid="32"/>
                                        </p:tgtEl>
                                        <p:attrNameLst>
                                          <p:attrName>style.visibility</p:attrName>
                                        </p:attrNameLst>
                                      </p:cBhvr>
                                      <p:to>
                                        <p:strVal val="visible"/>
                                      </p:to>
                                    </p:set>
                                    <p:anim calcmode="lin" valueType="num">
                                      <p:cBhvr additive="base">
                                        <p:cTn id="65" dur="500" fill="hold"/>
                                        <p:tgtEl>
                                          <p:spTgt spid="32"/>
                                        </p:tgtEl>
                                        <p:attrNameLst>
                                          <p:attrName>ppt_x</p:attrName>
                                        </p:attrNameLst>
                                      </p:cBhvr>
                                      <p:tavLst>
                                        <p:tav tm="0">
                                          <p:val>
                                            <p:strVal val="0-#ppt_w/2"/>
                                          </p:val>
                                        </p:tav>
                                        <p:tav tm="100000">
                                          <p:val>
                                            <p:strVal val="#ppt_x"/>
                                          </p:val>
                                        </p:tav>
                                      </p:tavLst>
                                    </p:anim>
                                    <p:anim calcmode="lin" valueType="num">
                                      <p:cBhvr additive="base">
                                        <p:cTn id="66" dur="500" fill="hold"/>
                                        <p:tgtEl>
                                          <p:spTgt spid="32"/>
                                        </p:tgtEl>
                                        <p:attrNameLst>
                                          <p:attrName>ppt_y</p:attrName>
                                        </p:attrNameLst>
                                      </p:cBhvr>
                                      <p:tavLst>
                                        <p:tav tm="0">
                                          <p:val>
                                            <p:strVal val="#ppt_y"/>
                                          </p:val>
                                        </p:tav>
                                        <p:tav tm="100000">
                                          <p:val>
                                            <p:strVal val="#ppt_y"/>
                                          </p:val>
                                        </p:tav>
                                      </p:tavLst>
                                    </p:anim>
                                  </p:childTnLst>
                                </p:cTn>
                              </p:par>
                            </p:childTnLst>
                          </p:cTn>
                        </p:par>
                        <p:par>
                          <p:cTn id="67" fill="hold">
                            <p:stCondLst>
                              <p:cond delay="3000"/>
                            </p:stCondLst>
                            <p:childTnLst>
                              <p:par>
                                <p:cTn id="68" presetID="2" presetClass="entr" presetSubtype="8" fill="hold" grpId="0" nodeType="afterEffect">
                                  <p:stCondLst>
                                    <p:cond delay="0"/>
                                  </p:stCondLst>
                                  <p:childTnLst>
                                    <p:set>
                                      <p:cBhvr>
                                        <p:cTn id="69" dur="1" fill="hold">
                                          <p:stCondLst>
                                            <p:cond delay="0"/>
                                          </p:stCondLst>
                                        </p:cTn>
                                        <p:tgtEl>
                                          <p:spTgt spid="31"/>
                                        </p:tgtEl>
                                        <p:attrNameLst>
                                          <p:attrName>style.visibility</p:attrName>
                                        </p:attrNameLst>
                                      </p:cBhvr>
                                      <p:to>
                                        <p:strVal val="visible"/>
                                      </p:to>
                                    </p:set>
                                    <p:anim calcmode="lin" valueType="num">
                                      <p:cBhvr additive="base">
                                        <p:cTn id="70" dur="500" fill="hold"/>
                                        <p:tgtEl>
                                          <p:spTgt spid="31"/>
                                        </p:tgtEl>
                                        <p:attrNameLst>
                                          <p:attrName>ppt_x</p:attrName>
                                        </p:attrNameLst>
                                      </p:cBhvr>
                                      <p:tavLst>
                                        <p:tav tm="0">
                                          <p:val>
                                            <p:strVal val="0-#ppt_w/2"/>
                                          </p:val>
                                        </p:tav>
                                        <p:tav tm="100000">
                                          <p:val>
                                            <p:strVal val="#ppt_x"/>
                                          </p:val>
                                        </p:tav>
                                      </p:tavLst>
                                    </p:anim>
                                    <p:anim calcmode="lin" valueType="num">
                                      <p:cBhvr additive="base">
                                        <p:cTn id="71" dur="500" fill="hold"/>
                                        <p:tgtEl>
                                          <p:spTgt spid="31"/>
                                        </p:tgtEl>
                                        <p:attrNameLst>
                                          <p:attrName>ppt_y</p:attrName>
                                        </p:attrNameLst>
                                      </p:cBhvr>
                                      <p:tavLst>
                                        <p:tav tm="0">
                                          <p:val>
                                            <p:strVal val="#ppt_y"/>
                                          </p:val>
                                        </p:tav>
                                        <p:tav tm="100000">
                                          <p:val>
                                            <p:strVal val="#ppt_y"/>
                                          </p:val>
                                        </p:tav>
                                      </p:tavLst>
                                    </p:anim>
                                  </p:childTnLst>
                                </p:cTn>
                              </p:par>
                            </p:childTnLst>
                          </p:cTn>
                        </p:par>
                        <p:par>
                          <p:cTn id="72" fill="hold">
                            <p:stCondLst>
                              <p:cond delay="3500"/>
                            </p:stCondLst>
                            <p:childTnLst>
                              <p:par>
                                <p:cTn id="73" presetID="2" presetClass="entr" presetSubtype="8" fill="hold" grpId="0" nodeType="afterEffect">
                                  <p:stCondLst>
                                    <p:cond delay="0"/>
                                  </p:stCondLst>
                                  <p:childTnLst>
                                    <p:set>
                                      <p:cBhvr>
                                        <p:cTn id="74" dur="1" fill="hold">
                                          <p:stCondLst>
                                            <p:cond delay="0"/>
                                          </p:stCondLst>
                                        </p:cTn>
                                        <p:tgtEl>
                                          <p:spTgt spid="30"/>
                                        </p:tgtEl>
                                        <p:attrNameLst>
                                          <p:attrName>style.visibility</p:attrName>
                                        </p:attrNameLst>
                                      </p:cBhvr>
                                      <p:to>
                                        <p:strVal val="visible"/>
                                      </p:to>
                                    </p:set>
                                    <p:anim calcmode="lin" valueType="num">
                                      <p:cBhvr additive="base">
                                        <p:cTn id="75" dur="500" fill="hold"/>
                                        <p:tgtEl>
                                          <p:spTgt spid="30"/>
                                        </p:tgtEl>
                                        <p:attrNameLst>
                                          <p:attrName>ppt_x</p:attrName>
                                        </p:attrNameLst>
                                      </p:cBhvr>
                                      <p:tavLst>
                                        <p:tav tm="0">
                                          <p:val>
                                            <p:strVal val="0-#ppt_w/2"/>
                                          </p:val>
                                        </p:tav>
                                        <p:tav tm="100000">
                                          <p:val>
                                            <p:strVal val="#ppt_x"/>
                                          </p:val>
                                        </p:tav>
                                      </p:tavLst>
                                    </p:anim>
                                    <p:anim calcmode="lin" valueType="num">
                                      <p:cBhvr additive="base">
                                        <p:cTn id="76" dur="500" fill="hold"/>
                                        <p:tgtEl>
                                          <p:spTgt spid="30"/>
                                        </p:tgtEl>
                                        <p:attrNameLst>
                                          <p:attrName>ppt_y</p:attrName>
                                        </p:attrNameLst>
                                      </p:cBhvr>
                                      <p:tavLst>
                                        <p:tav tm="0">
                                          <p:val>
                                            <p:strVal val="#ppt_y"/>
                                          </p:val>
                                        </p:tav>
                                        <p:tav tm="100000">
                                          <p:val>
                                            <p:strVal val="#ppt_y"/>
                                          </p:val>
                                        </p:tav>
                                      </p:tavLst>
                                    </p:anim>
                                  </p:childTnLst>
                                </p:cTn>
                              </p:par>
                            </p:childTnLst>
                          </p:cTn>
                        </p:par>
                        <p:par>
                          <p:cTn id="77" fill="hold">
                            <p:stCondLst>
                              <p:cond delay="4000"/>
                            </p:stCondLst>
                            <p:childTnLst>
                              <p:par>
                                <p:cTn id="78" presetID="2" presetClass="entr" presetSubtype="8" fill="hold" grpId="0" nodeType="afterEffect">
                                  <p:stCondLst>
                                    <p:cond delay="0"/>
                                  </p:stCondLst>
                                  <p:childTnLst>
                                    <p:set>
                                      <p:cBhvr>
                                        <p:cTn id="79" dur="1" fill="hold">
                                          <p:stCondLst>
                                            <p:cond delay="0"/>
                                          </p:stCondLst>
                                        </p:cTn>
                                        <p:tgtEl>
                                          <p:spTgt spid="29"/>
                                        </p:tgtEl>
                                        <p:attrNameLst>
                                          <p:attrName>style.visibility</p:attrName>
                                        </p:attrNameLst>
                                      </p:cBhvr>
                                      <p:to>
                                        <p:strVal val="visible"/>
                                      </p:to>
                                    </p:set>
                                    <p:anim calcmode="lin" valueType="num">
                                      <p:cBhvr additive="base">
                                        <p:cTn id="80" dur="500" fill="hold"/>
                                        <p:tgtEl>
                                          <p:spTgt spid="29"/>
                                        </p:tgtEl>
                                        <p:attrNameLst>
                                          <p:attrName>ppt_x</p:attrName>
                                        </p:attrNameLst>
                                      </p:cBhvr>
                                      <p:tavLst>
                                        <p:tav tm="0">
                                          <p:val>
                                            <p:strVal val="0-#ppt_w/2"/>
                                          </p:val>
                                        </p:tav>
                                        <p:tav tm="100000">
                                          <p:val>
                                            <p:strVal val="#ppt_x"/>
                                          </p:val>
                                        </p:tav>
                                      </p:tavLst>
                                    </p:anim>
                                    <p:anim calcmode="lin" valueType="num">
                                      <p:cBhvr additive="base">
                                        <p:cTn id="81"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1625600" y="228600"/>
            <a:ext cx="9042400" cy="5334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smtClean="0">
                <a:solidFill>
                  <a:srgbClr val="FF0000"/>
                </a:solidFill>
              </a:rPr>
              <a:t>TCON</a:t>
            </a:r>
            <a:r>
              <a:rPr lang="en-US" sz="2800" b="1" dirty="0" smtClean="0">
                <a:solidFill>
                  <a:srgbClr val="FF0000"/>
                </a:solidFill>
              </a:rPr>
              <a:t> Register</a:t>
            </a:r>
            <a:endParaRPr lang="en-US" b="1" dirty="0">
              <a:solidFill>
                <a:srgbClr val="FF0000"/>
              </a:solidFill>
            </a:endParaRPr>
          </a:p>
        </p:txBody>
      </p:sp>
      <p:sp>
        <p:nvSpPr>
          <p:cNvPr id="3" name="Rectangle 2"/>
          <p:cNvSpPr/>
          <p:nvPr/>
        </p:nvSpPr>
        <p:spPr>
          <a:xfrm>
            <a:off x="1320800" y="838200"/>
            <a:ext cx="1219200" cy="6096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latin typeface="Bookman Old Style" pitchFamily="18" charset="0"/>
              </a:rPr>
              <a:t>TF1</a:t>
            </a:r>
            <a:endParaRPr lang="en-US" sz="1200" b="1" dirty="0">
              <a:solidFill>
                <a:srgbClr val="FF0000"/>
              </a:solidFill>
              <a:latin typeface="Bookman Old Style" pitchFamily="18" charset="0"/>
            </a:endParaRPr>
          </a:p>
        </p:txBody>
      </p:sp>
      <p:sp>
        <p:nvSpPr>
          <p:cNvPr id="12" name="Rectangle 11"/>
          <p:cNvSpPr/>
          <p:nvPr/>
        </p:nvSpPr>
        <p:spPr>
          <a:xfrm>
            <a:off x="2540000" y="838200"/>
            <a:ext cx="1219200" cy="6096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latin typeface="Bookman Old Style" pitchFamily="18" charset="0"/>
              </a:rPr>
              <a:t>TR1</a:t>
            </a:r>
            <a:endParaRPr lang="en-US" sz="1200" b="1" dirty="0">
              <a:solidFill>
                <a:srgbClr val="FF0000"/>
              </a:solidFill>
              <a:latin typeface="Bookman Old Style" pitchFamily="18" charset="0"/>
            </a:endParaRPr>
          </a:p>
        </p:txBody>
      </p:sp>
      <p:sp>
        <p:nvSpPr>
          <p:cNvPr id="13" name="Rectangle 12"/>
          <p:cNvSpPr/>
          <p:nvPr/>
        </p:nvSpPr>
        <p:spPr>
          <a:xfrm>
            <a:off x="3759200" y="838200"/>
            <a:ext cx="1219200" cy="6096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latin typeface="Bookman Old Style" pitchFamily="18" charset="0"/>
              </a:rPr>
              <a:t>TF0</a:t>
            </a:r>
            <a:endParaRPr lang="en-US" sz="1200" b="1" dirty="0">
              <a:solidFill>
                <a:srgbClr val="FF0000"/>
              </a:solidFill>
              <a:latin typeface="Bookman Old Style" pitchFamily="18" charset="0"/>
            </a:endParaRPr>
          </a:p>
        </p:txBody>
      </p:sp>
      <p:sp>
        <p:nvSpPr>
          <p:cNvPr id="14" name="Rectangle 13"/>
          <p:cNvSpPr/>
          <p:nvPr/>
        </p:nvSpPr>
        <p:spPr>
          <a:xfrm>
            <a:off x="4978400" y="838200"/>
            <a:ext cx="1219200" cy="6096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latin typeface="Bookman Old Style" pitchFamily="18" charset="0"/>
              </a:rPr>
              <a:t>TR0</a:t>
            </a:r>
            <a:endParaRPr lang="en-US" sz="1200" b="1" dirty="0">
              <a:solidFill>
                <a:srgbClr val="FF0000"/>
              </a:solidFill>
              <a:latin typeface="Bookman Old Style" pitchFamily="18" charset="0"/>
            </a:endParaRPr>
          </a:p>
        </p:txBody>
      </p:sp>
      <p:sp>
        <p:nvSpPr>
          <p:cNvPr id="15" name="Rectangle 14"/>
          <p:cNvSpPr/>
          <p:nvPr/>
        </p:nvSpPr>
        <p:spPr>
          <a:xfrm>
            <a:off x="6197600" y="838200"/>
            <a:ext cx="1219200" cy="6096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latin typeface="Bookman Old Style" pitchFamily="18" charset="0"/>
              </a:rPr>
              <a:t>IE1</a:t>
            </a:r>
            <a:endParaRPr lang="en-US" sz="1200" b="1" dirty="0">
              <a:solidFill>
                <a:srgbClr val="FF0000"/>
              </a:solidFill>
              <a:latin typeface="Bookman Old Style" pitchFamily="18" charset="0"/>
            </a:endParaRPr>
          </a:p>
        </p:txBody>
      </p:sp>
      <p:sp>
        <p:nvSpPr>
          <p:cNvPr id="16" name="Rectangle 15"/>
          <p:cNvSpPr/>
          <p:nvPr/>
        </p:nvSpPr>
        <p:spPr>
          <a:xfrm>
            <a:off x="7416800" y="838200"/>
            <a:ext cx="1219200" cy="6096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latin typeface="Bookman Old Style" pitchFamily="18" charset="0"/>
              </a:rPr>
              <a:t>IT1</a:t>
            </a:r>
            <a:endParaRPr lang="en-US" sz="1200" b="1" dirty="0">
              <a:solidFill>
                <a:srgbClr val="FF0000"/>
              </a:solidFill>
              <a:latin typeface="Bookman Old Style" pitchFamily="18" charset="0"/>
            </a:endParaRPr>
          </a:p>
        </p:txBody>
      </p:sp>
      <p:sp>
        <p:nvSpPr>
          <p:cNvPr id="17" name="Rectangle 16"/>
          <p:cNvSpPr/>
          <p:nvPr/>
        </p:nvSpPr>
        <p:spPr>
          <a:xfrm>
            <a:off x="8636000" y="838200"/>
            <a:ext cx="1219200" cy="6096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latin typeface="Bookman Old Style" pitchFamily="18" charset="0"/>
              </a:rPr>
              <a:t>IE0</a:t>
            </a:r>
            <a:endParaRPr lang="en-US" sz="1200" b="1" dirty="0">
              <a:solidFill>
                <a:srgbClr val="FF0000"/>
              </a:solidFill>
              <a:latin typeface="Bookman Old Style" pitchFamily="18" charset="0"/>
            </a:endParaRPr>
          </a:p>
        </p:txBody>
      </p:sp>
      <p:sp>
        <p:nvSpPr>
          <p:cNvPr id="18" name="Rectangle 17"/>
          <p:cNvSpPr/>
          <p:nvPr/>
        </p:nvSpPr>
        <p:spPr>
          <a:xfrm>
            <a:off x="9855200" y="838200"/>
            <a:ext cx="1219200" cy="6096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latin typeface="Bookman Old Style" pitchFamily="18" charset="0"/>
                <a:cs typeface="Times New Roman" pitchFamily="18" charset="0"/>
              </a:rPr>
              <a:t>IT0</a:t>
            </a:r>
            <a:endParaRPr lang="en-US" sz="1200" b="1" dirty="0">
              <a:solidFill>
                <a:srgbClr val="FF0000"/>
              </a:solidFill>
              <a:latin typeface="Bookman Old Style" pitchFamily="18" charset="0"/>
              <a:cs typeface="Times New Roman" pitchFamily="18" charset="0"/>
            </a:endParaRPr>
          </a:p>
        </p:txBody>
      </p:sp>
      <p:grpSp>
        <p:nvGrpSpPr>
          <p:cNvPr id="2" name="Google Shape;84;p1"/>
          <p:cNvGrpSpPr/>
          <p:nvPr/>
        </p:nvGrpSpPr>
        <p:grpSpPr>
          <a:xfrm>
            <a:off x="76256" y="112129"/>
            <a:ext cx="685745" cy="6517271"/>
            <a:chOff x="14626" y="14712"/>
            <a:chExt cx="538808" cy="6386089"/>
          </a:xfrm>
        </p:grpSpPr>
        <p:pic>
          <p:nvPicPr>
            <p:cNvPr id="29" name="Google Shape;85;p1"/>
            <p:cNvPicPr preferRelativeResize="0"/>
            <p:nvPr/>
          </p:nvPicPr>
          <p:blipFill rotWithShape="1">
            <a:blip r:embed="rId2" cstate="print">
              <a:alphaModFix/>
            </a:blip>
            <a:srcRect/>
            <a:stretch/>
          </p:blipFill>
          <p:spPr>
            <a:xfrm>
              <a:off x="14626" y="14712"/>
              <a:ext cx="538808" cy="846471"/>
            </a:xfrm>
            <a:prstGeom prst="rect">
              <a:avLst/>
            </a:prstGeom>
            <a:noFill/>
            <a:ln w="9525" cap="flat" cmpd="sng">
              <a:solidFill>
                <a:srgbClr val="0000FF"/>
              </a:solidFill>
              <a:prstDash val="solid"/>
              <a:miter lim="800000"/>
              <a:headEnd type="none" w="sm" len="sm"/>
              <a:tailEnd type="none" w="sm" len="sm"/>
            </a:ln>
          </p:spPr>
        </p:pic>
        <p:sp>
          <p:nvSpPr>
            <p:cNvPr id="30" name="Google Shape;86;p1"/>
            <p:cNvSpPr txBox="1"/>
            <p:nvPr/>
          </p:nvSpPr>
          <p:spPr>
            <a:xfrm rot="16198651">
              <a:off x="-2620687" y="3474451"/>
              <a:ext cx="5562512" cy="29016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b="1" i="0" u="none" strike="noStrike" cap="none" dirty="0">
                  <a:solidFill>
                    <a:schemeClr val="lt1"/>
                  </a:solidFill>
                  <a:latin typeface="Century Gothic"/>
                  <a:ea typeface="Century Gothic"/>
                  <a:cs typeface="Century Gothic"/>
                  <a:sym typeface="Century Gothic"/>
                </a:rPr>
                <a:t>Vishwakarma  Institute  of  Technology</a:t>
              </a:r>
              <a:endParaRPr sz="2400" dirty="0"/>
            </a:p>
          </p:txBody>
        </p:sp>
        <p:sp>
          <p:nvSpPr>
            <p:cNvPr id="31" name="Google Shape;87;p1"/>
            <p:cNvSpPr txBox="1"/>
            <p:nvPr/>
          </p:nvSpPr>
          <p:spPr>
            <a:xfrm rot="16200000">
              <a:off x="-2348767" y="3498601"/>
              <a:ext cx="5562602" cy="241797"/>
            </a:xfrm>
            <a:prstGeom prst="rect">
              <a:avLst/>
            </a:prstGeom>
            <a:solidFill>
              <a:srgbClr val="FFFF99"/>
            </a:solidFill>
            <a:ln w="9525" cap="flat" cmpd="sng">
              <a:solidFill>
                <a:srgbClr val="00206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i="0" u="none" strike="noStrike" cap="none" dirty="0">
                  <a:solidFill>
                    <a:srgbClr val="002060"/>
                  </a:solidFill>
                  <a:latin typeface="Century Gothic"/>
                  <a:ea typeface="Century Gothic"/>
                  <a:cs typeface="Century Gothic"/>
                  <a:sym typeface="Century Gothic"/>
                </a:rPr>
                <a:t>FY - Department of Engineering, Sciences and Humanities</a:t>
              </a:r>
              <a:endParaRPr sz="24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1000"/>
                                        <p:tgtEl>
                                          <p:spTgt spid="27"/>
                                        </p:tgtEl>
                                      </p:cBhvr>
                                    </p:animEffect>
                                  </p:childTnLst>
                                </p:cTn>
                              </p:par>
                            </p:childTnLst>
                          </p:cTn>
                        </p:par>
                        <p:par>
                          <p:cTn id="8" fill="hold">
                            <p:stCondLst>
                              <p:cond delay="1000"/>
                            </p:stCondLst>
                            <p:childTnLst>
                              <p:par>
                                <p:cTn id="9" presetID="2" presetClass="entr" presetSubtype="8"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2" presetClass="entr" presetSubtype="8"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anim calcmode="lin" valueType="num">
                                      <p:cBhvr additive="base">
                                        <p:cTn id="16" dur="500" fill="hold"/>
                                        <p:tgtEl>
                                          <p:spTgt spid="17"/>
                                        </p:tgtEl>
                                        <p:attrNameLst>
                                          <p:attrName>ppt_x</p:attrName>
                                        </p:attrNameLst>
                                      </p:cBhvr>
                                      <p:tavLst>
                                        <p:tav tm="0">
                                          <p:val>
                                            <p:strVal val="0-#ppt_w/2"/>
                                          </p:val>
                                        </p:tav>
                                        <p:tav tm="100000">
                                          <p:val>
                                            <p:strVal val="#ppt_x"/>
                                          </p:val>
                                        </p:tav>
                                      </p:tavLst>
                                    </p:anim>
                                    <p:anim calcmode="lin" valueType="num">
                                      <p:cBhvr additive="base">
                                        <p:cTn id="17" dur="500" fill="hold"/>
                                        <p:tgtEl>
                                          <p:spTgt spid="17"/>
                                        </p:tgtEl>
                                        <p:attrNameLst>
                                          <p:attrName>ppt_y</p:attrName>
                                        </p:attrNameLst>
                                      </p:cBhvr>
                                      <p:tavLst>
                                        <p:tav tm="0">
                                          <p:val>
                                            <p:strVal val="#ppt_y"/>
                                          </p:val>
                                        </p:tav>
                                        <p:tav tm="100000">
                                          <p:val>
                                            <p:strVal val="#ppt_y"/>
                                          </p:val>
                                        </p:tav>
                                      </p:tavLst>
                                    </p:anim>
                                  </p:childTnLst>
                                </p:cTn>
                              </p:par>
                            </p:childTnLst>
                          </p:cTn>
                        </p:par>
                        <p:par>
                          <p:cTn id="18" fill="hold">
                            <p:stCondLst>
                              <p:cond delay="2000"/>
                            </p:stCondLst>
                            <p:childTnLst>
                              <p:par>
                                <p:cTn id="19" presetID="2" presetClass="entr" presetSubtype="8"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500" fill="hold"/>
                                        <p:tgtEl>
                                          <p:spTgt spid="16"/>
                                        </p:tgtEl>
                                        <p:attrNameLst>
                                          <p:attrName>ppt_x</p:attrName>
                                        </p:attrNameLst>
                                      </p:cBhvr>
                                      <p:tavLst>
                                        <p:tav tm="0">
                                          <p:val>
                                            <p:strVal val="0-#ppt_w/2"/>
                                          </p:val>
                                        </p:tav>
                                        <p:tav tm="100000">
                                          <p:val>
                                            <p:strVal val="#ppt_x"/>
                                          </p:val>
                                        </p:tav>
                                      </p:tavLst>
                                    </p:anim>
                                    <p:anim calcmode="lin" valueType="num">
                                      <p:cBhvr additive="base">
                                        <p:cTn id="22" dur="500" fill="hold"/>
                                        <p:tgtEl>
                                          <p:spTgt spid="16"/>
                                        </p:tgtEl>
                                        <p:attrNameLst>
                                          <p:attrName>ppt_y</p:attrName>
                                        </p:attrNameLst>
                                      </p:cBhvr>
                                      <p:tavLst>
                                        <p:tav tm="0">
                                          <p:val>
                                            <p:strVal val="#ppt_y"/>
                                          </p:val>
                                        </p:tav>
                                        <p:tav tm="100000">
                                          <p:val>
                                            <p:strVal val="#ppt_y"/>
                                          </p:val>
                                        </p:tav>
                                      </p:tavLst>
                                    </p:anim>
                                  </p:childTnLst>
                                </p:cTn>
                              </p:par>
                            </p:childTnLst>
                          </p:cTn>
                        </p:par>
                        <p:par>
                          <p:cTn id="23" fill="hold">
                            <p:stCondLst>
                              <p:cond delay="2500"/>
                            </p:stCondLst>
                            <p:childTnLst>
                              <p:par>
                                <p:cTn id="24" presetID="2" presetClass="entr" presetSubtype="8" fill="hold" grpId="0" nodeType="after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0-#ppt_w/2"/>
                                          </p:val>
                                        </p:tav>
                                        <p:tav tm="100000">
                                          <p:val>
                                            <p:strVal val="#ppt_x"/>
                                          </p:val>
                                        </p:tav>
                                      </p:tavLst>
                                    </p:anim>
                                    <p:anim calcmode="lin" valueType="num">
                                      <p:cBhvr additive="base">
                                        <p:cTn id="27" dur="500" fill="hold"/>
                                        <p:tgtEl>
                                          <p:spTgt spid="15"/>
                                        </p:tgtEl>
                                        <p:attrNameLst>
                                          <p:attrName>ppt_y</p:attrName>
                                        </p:attrNameLst>
                                      </p:cBhvr>
                                      <p:tavLst>
                                        <p:tav tm="0">
                                          <p:val>
                                            <p:strVal val="#ppt_y"/>
                                          </p:val>
                                        </p:tav>
                                        <p:tav tm="100000">
                                          <p:val>
                                            <p:strVal val="#ppt_y"/>
                                          </p:val>
                                        </p:tav>
                                      </p:tavLst>
                                    </p:anim>
                                  </p:childTnLst>
                                </p:cTn>
                              </p:par>
                            </p:childTnLst>
                          </p:cTn>
                        </p:par>
                        <p:par>
                          <p:cTn id="28" fill="hold">
                            <p:stCondLst>
                              <p:cond delay="3000"/>
                            </p:stCondLst>
                            <p:childTnLst>
                              <p:par>
                                <p:cTn id="29" presetID="2" presetClass="entr" presetSubtype="8"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0-#ppt_w/2"/>
                                          </p:val>
                                        </p:tav>
                                        <p:tav tm="100000">
                                          <p:val>
                                            <p:strVal val="#ppt_x"/>
                                          </p:val>
                                        </p:tav>
                                      </p:tavLst>
                                    </p:anim>
                                    <p:anim calcmode="lin" valueType="num">
                                      <p:cBhvr additive="base">
                                        <p:cTn id="32" dur="500" fill="hold"/>
                                        <p:tgtEl>
                                          <p:spTgt spid="14"/>
                                        </p:tgtEl>
                                        <p:attrNameLst>
                                          <p:attrName>ppt_y</p:attrName>
                                        </p:attrNameLst>
                                      </p:cBhvr>
                                      <p:tavLst>
                                        <p:tav tm="0">
                                          <p:val>
                                            <p:strVal val="#ppt_y"/>
                                          </p:val>
                                        </p:tav>
                                        <p:tav tm="100000">
                                          <p:val>
                                            <p:strVal val="#ppt_y"/>
                                          </p:val>
                                        </p:tav>
                                      </p:tavLst>
                                    </p:anim>
                                  </p:childTnLst>
                                </p:cTn>
                              </p:par>
                            </p:childTnLst>
                          </p:cTn>
                        </p:par>
                        <p:par>
                          <p:cTn id="33" fill="hold">
                            <p:stCondLst>
                              <p:cond delay="3500"/>
                            </p:stCondLst>
                            <p:childTnLst>
                              <p:par>
                                <p:cTn id="34" presetID="2" presetClass="entr" presetSubtype="8"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fill="hold"/>
                                        <p:tgtEl>
                                          <p:spTgt spid="13"/>
                                        </p:tgtEl>
                                        <p:attrNameLst>
                                          <p:attrName>ppt_x</p:attrName>
                                        </p:attrNameLst>
                                      </p:cBhvr>
                                      <p:tavLst>
                                        <p:tav tm="0">
                                          <p:val>
                                            <p:strVal val="0-#ppt_w/2"/>
                                          </p:val>
                                        </p:tav>
                                        <p:tav tm="100000">
                                          <p:val>
                                            <p:strVal val="#ppt_x"/>
                                          </p:val>
                                        </p:tav>
                                      </p:tavLst>
                                    </p:anim>
                                    <p:anim calcmode="lin" valueType="num">
                                      <p:cBhvr additive="base">
                                        <p:cTn id="37" dur="500" fill="hold"/>
                                        <p:tgtEl>
                                          <p:spTgt spid="13"/>
                                        </p:tgtEl>
                                        <p:attrNameLst>
                                          <p:attrName>ppt_y</p:attrName>
                                        </p:attrNameLst>
                                      </p:cBhvr>
                                      <p:tavLst>
                                        <p:tav tm="0">
                                          <p:val>
                                            <p:strVal val="#ppt_y"/>
                                          </p:val>
                                        </p:tav>
                                        <p:tav tm="100000">
                                          <p:val>
                                            <p:strVal val="#ppt_y"/>
                                          </p:val>
                                        </p:tav>
                                      </p:tavLst>
                                    </p:anim>
                                  </p:childTnLst>
                                </p:cTn>
                              </p:par>
                            </p:childTnLst>
                          </p:cTn>
                        </p:par>
                        <p:par>
                          <p:cTn id="38" fill="hold">
                            <p:stCondLst>
                              <p:cond delay="4000"/>
                            </p:stCondLst>
                            <p:childTnLst>
                              <p:par>
                                <p:cTn id="39" presetID="2" presetClass="entr" presetSubtype="8" fill="hold" grpId="0" nodeType="after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0-#ppt_w/2"/>
                                          </p:val>
                                        </p:tav>
                                        <p:tav tm="100000">
                                          <p:val>
                                            <p:strVal val="#ppt_x"/>
                                          </p:val>
                                        </p:tav>
                                      </p:tavLst>
                                    </p:anim>
                                    <p:anim calcmode="lin" valueType="num">
                                      <p:cBhvr additive="base">
                                        <p:cTn id="42" dur="500" fill="hold"/>
                                        <p:tgtEl>
                                          <p:spTgt spid="12"/>
                                        </p:tgtEl>
                                        <p:attrNameLst>
                                          <p:attrName>ppt_y</p:attrName>
                                        </p:attrNameLst>
                                      </p:cBhvr>
                                      <p:tavLst>
                                        <p:tav tm="0">
                                          <p:val>
                                            <p:strVal val="#ppt_y"/>
                                          </p:val>
                                        </p:tav>
                                        <p:tav tm="100000">
                                          <p:val>
                                            <p:strVal val="#ppt_y"/>
                                          </p:val>
                                        </p:tav>
                                      </p:tavLst>
                                    </p:anim>
                                  </p:childTnLst>
                                </p:cTn>
                              </p:par>
                            </p:childTnLst>
                          </p:cTn>
                        </p:par>
                        <p:par>
                          <p:cTn id="43" fill="hold">
                            <p:stCondLst>
                              <p:cond delay="4500"/>
                            </p:stCondLst>
                            <p:childTnLst>
                              <p:par>
                                <p:cTn id="44" presetID="2" presetClass="entr" presetSubtype="8" fill="hold" grpId="0" nodeType="afterEffect">
                                  <p:stCondLst>
                                    <p:cond delay="0"/>
                                  </p:stCondLst>
                                  <p:childTnLst>
                                    <p:set>
                                      <p:cBhvr>
                                        <p:cTn id="45" dur="1" fill="hold">
                                          <p:stCondLst>
                                            <p:cond delay="0"/>
                                          </p:stCondLst>
                                        </p:cTn>
                                        <p:tgtEl>
                                          <p:spTgt spid="3"/>
                                        </p:tgtEl>
                                        <p:attrNameLst>
                                          <p:attrName>style.visibility</p:attrName>
                                        </p:attrNameLst>
                                      </p:cBhvr>
                                      <p:to>
                                        <p:strVal val="visible"/>
                                      </p:to>
                                    </p:set>
                                    <p:anim calcmode="lin" valueType="num">
                                      <p:cBhvr additive="base">
                                        <p:cTn id="46" dur="500" fill="hold"/>
                                        <p:tgtEl>
                                          <p:spTgt spid="3"/>
                                        </p:tgtEl>
                                        <p:attrNameLst>
                                          <p:attrName>ppt_x</p:attrName>
                                        </p:attrNameLst>
                                      </p:cBhvr>
                                      <p:tavLst>
                                        <p:tav tm="0">
                                          <p:val>
                                            <p:strVal val="0-#ppt_w/2"/>
                                          </p:val>
                                        </p:tav>
                                        <p:tav tm="100000">
                                          <p:val>
                                            <p:strVal val="#ppt_x"/>
                                          </p:val>
                                        </p:tav>
                                      </p:tavLst>
                                    </p:anim>
                                    <p:anim calcmode="lin" valueType="num">
                                      <p:cBhvr additive="base">
                                        <p:cTn id="47"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 grpId="0" animBg="1"/>
      <p:bldP spid="12" grpId="0" animBg="1"/>
      <p:bldP spid="13" grpId="0" animBg="1"/>
      <p:bldP spid="14" grpId="0" animBg="1"/>
      <p:bldP spid="15" grpId="0" animBg="1"/>
      <p:bldP spid="16" grpId="0" animBg="1"/>
      <p:bldP spid="17" grpId="0" animBg="1"/>
      <p:bldP spid="1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914400" y="914400"/>
            <a:ext cx="10464800" cy="5257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lnSpc>
                <a:spcPct val="150000"/>
              </a:lnSpc>
              <a:buAutoNum type="arabicParenR"/>
            </a:pPr>
            <a:r>
              <a:rPr lang="en-US" sz="2400" b="1" dirty="0" smtClean="0">
                <a:solidFill>
                  <a:srgbClr val="0000FF"/>
                </a:solidFill>
              </a:rPr>
              <a:t>Immediate Addressing Mode – Here the data to be transported is a part and parcel of the instruction itself. </a:t>
            </a:r>
          </a:p>
          <a:p>
            <a:pPr marL="457200" indent="-457200">
              <a:lnSpc>
                <a:spcPct val="150000"/>
              </a:lnSpc>
            </a:pPr>
            <a:r>
              <a:rPr lang="en-US" sz="2400" b="1" dirty="0" smtClean="0">
                <a:solidFill>
                  <a:srgbClr val="0000FF"/>
                </a:solidFill>
              </a:rPr>
              <a:t>e.g. </a:t>
            </a:r>
          </a:p>
          <a:p>
            <a:pPr marL="457200" indent="-457200">
              <a:lnSpc>
                <a:spcPct val="150000"/>
              </a:lnSpc>
            </a:pPr>
            <a:r>
              <a:rPr lang="en-US" sz="2400" b="1" dirty="0" smtClean="0">
                <a:solidFill>
                  <a:srgbClr val="0000FF"/>
                </a:solidFill>
              </a:rPr>
              <a:t>MOV A,  #45H;  </a:t>
            </a:r>
            <a:r>
              <a:rPr lang="en-US" sz="2000" b="1" dirty="0" smtClean="0">
                <a:solidFill>
                  <a:srgbClr val="FF0000"/>
                </a:solidFill>
              </a:rPr>
              <a:t>Hexadecimal number 45 will be moved to Acc.</a:t>
            </a:r>
            <a:endParaRPr lang="en-US" sz="2400" b="1" dirty="0" smtClean="0">
              <a:solidFill>
                <a:srgbClr val="FF0000"/>
              </a:solidFill>
            </a:endParaRPr>
          </a:p>
          <a:p>
            <a:pPr marL="457200" indent="-457200">
              <a:lnSpc>
                <a:spcPct val="150000"/>
              </a:lnSpc>
            </a:pPr>
            <a:r>
              <a:rPr lang="en-US" sz="2400" b="1" dirty="0" smtClean="0">
                <a:solidFill>
                  <a:srgbClr val="0000FF"/>
                </a:solidFill>
              </a:rPr>
              <a:t>Or</a:t>
            </a:r>
          </a:p>
          <a:p>
            <a:pPr marL="457200" indent="-457200">
              <a:lnSpc>
                <a:spcPct val="150000"/>
              </a:lnSpc>
            </a:pPr>
            <a:r>
              <a:rPr lang="en-US" sz="2400" b="1" dirty="0" smtClean="0">
                <a:solidFill>
                  <a:srgbClr val="0000FF"/>
                </a:solidFill>
              </a:rPr>
              <a:t>MOV R3, #0A3H; </a:t>
            </a:r>
            <a:r>
              <a:rPr lang="en-US" sz="2000" b="1" dirty="0" smtClean="0">
                <a:solidFill>
                  <a:srgbClr val="FF0000"/>
                </a:solidFill>
              </a:rPr>
              <a:t>Hexadecimal number A3 will be moved to Register R3.</a:t>
            </a:r>
            <a:endParaRPr lang="en-US" sz="2400" b="1" dirty="0" smtClean="0">
              <a:solidFill>
                <a:srgbClr val="0000FF"/>
              </a:solidFill>
            </a:endParaRPr>
          </a:p>
          <a:p>
            <a:pPr marL="457200" indent="-457200">
              <a:lnSpc>
                <a:spcPct val="150000"/>
              </a:lnSpc>
            </a:pPr>
            <a:endParaRPr lang="en-US" sz="1100" b="1" dirty="0" smtClean="0">
              <a:solidFill>
                <a:srgbClr val="0000FF"/>
              </a:solidFill>
            </a:endParaRPr>
          </a:p>
          <a:p>
            <a:pPr marL="457200" indent="-457200">
              <a:lnSpc>
                <a:spcPct val="150000"/>
              </a:lnSpc>
            </a:pPr>
            <a:r>
              <a:rPr lang="en-US" sz="2000" b="1" dirty="0" smtClean="0">
                <a:solidFill>
                  <a:srgbClr val="0000FF"/>
                </a:solidFill>
                <a:latin typeface="Calibri" pitchFamily="34" charset="0"/>
                <a:cs typeface="Calibri" pitchFamily="34" charset="0"/>
              </a:rPr>
              <a:t>Size of the data and size of the register should be same. (</a:t>
            </a:r>
            <a:r>
              <a:rPr lang="en-US" sz="2000" b="1" dirty="0" err="1" smtClean="0">
                <a:solidFill>
                  <a:srgbClr val="0000FF"/>
                </a:solidFill>
                <a:latin typeface="Calibri" pitchFamily="34" charset="0"/>
                <a:cs typeface="Calibri" pitchFamily="34" charset="0"/>
              </a:rPr>
              <a:t>MOV</a:t>
            </a:r>
            <a:r>
              <a:rPr lang="en-US" sz="2000" b="1" dirty="0" smtClean="0">
                <a:solidFill>
                  <a:srgbClr val="0000FF"/>
                </a:solidFill>
                <a:latin typeface="Calibri" pitchFamily="34" charset="0"/>
                <a:cs typeface="Calibri" pitchFamily="34" charset="0"/>
              </a:rPr>
              <a:t>  A,  #245H;  is illegal)</a:t>
            </a:r>
          </a:p>
          <a:p>
            <a:pPr marL="457200" indent="-457200">
              <a:lnSpc>
                <a:spcPct val="150000"/>
              </a:lnSpc>
            </a:pPr>
            <a:r>
              <a:rPr lang="en-US" sz="2000" b="1" dirty="0" smtClean="0">
                <a:solidFill>
                  <a:srgbClr val="FF0000"/>
                </a:solidFill>
                <a:latin typeface="Calibri" pitchFamily="34" charset="0"/>
                <a:cs typeface="Calibri" pitchFamily="34" charset="0"/>
              </a:rPr>
              <a:t># indicates that 45 is the data and not the address of a register.</a:t>
            </a:r>
          </a:p>
          <a:p>
            <a:pPr marL="457200" indent="-457200">
              <a:lnSpc>
                <a:spcPct val="150000"/>
              </a:lnSpc>
            </a:pPr>
            <a:r>
              <a:rPr lang="en-US" sz="2000" b="1" dirty="0" smtClean="0">
                <a:solidFill>
                  <a:srgbClr val="0000FF"/>
                </a:solidFill>
                <a:latin typeface="Calibri" pitchFamily="34" charset="0"/>
                <a:cs typeface="Calibri" pitchFamily="34" charset="0"/>
              </a:rPr>
              <a:t>0 (zero) is added prior to A, indicating that A is Hexadecimal number and not  a character.</a:t>
            </a:r>
          </a:p>
        </p:txBody>
      </p:sp>
      <p:grpSp>
        <p:nvGrpSpPr>
          <p:cNvPr id="4" name="Google Shape;84;p1"/>
          <p:cNvGrpSpPr/>
          <p:nvPr/>
        </p:nvGrpSpPr>
        <p:grpSpPr>
          <a:xfrm>
            <a:off x="76256" y="112129"/>
            <a:ext cx="685745" cy="6517271"/>
            <a:chOff x="14626" y="14712"/>
            <a:chExt cx="538808" cy="6386089"/>
          </a:xfrm>
        </p:grpSpPr>
        <p:pic>
          <p:nvPicPr>
            <p:cNvPr id="5" name="Google Shape;85;p1"/>
            <p:cNvPicPr preferRelativeResize="0"/>
            <p:nvPr/>
          </p:nvPicPr>
          <p:blipFill rotWithShape="1">
            <a:blip r:embed="rId2" cstate="print">
              <a:alphaModFix/>
            </a:blip>
            <a:srcRect/>
            <a:stretch/>
          </p:blipFill>
          <p:spPr>
            <a:xfrm>
              <a:off x="14626" y="14712"/>
              <a:ext cx="538808" cy="846471"/>
            </a:xfrm>
            <a:prstGeom prst="rect">
              <a:avLst/>
            </a:prstGeom>
            <a:noFill/>
            <a:ln w="9525" cap="flat" cmpd="sng">
              <a:solidFill>
                <a:srgbClr val="0000FF"/>
              </a:solidFill>
              <a:prstDash val="solid"/>
              <a:miter lim="800000"/>
              <a:headEnd type="none" w="sm" len="sm"/>
              <a:tailEnd type="none" w="sm" len="sm"/>
            </a:ln>
          </p:spPr>
        </p:pic>
        <p:sp>
          <p:nvSpPr>
            <p:cNvPr id="6" name="Google Shape;86;p1"/>
            <p:cNvSpPr txBox="1"/>
            <p:nvPr/>
          </p:nvSpPr>
          <p:spPr>
            <a:xfrm rot="16198651">
              <a:off x="-2620687" y="3474451"/>
              <a:ext cx="5562512" cy="29016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b="1" i="0" u="none" strike="noStrike" cap="none" dirty="0">
                  <a:solidFill>
                    <a:schemeClr val="lt1"/>
                  </a:solidFill>
                  <a:latin typeface="Century Gothic"/>
                  <a:ea typeface="Century Gothic"/>
                  <a:cs typeface="Century Gothic"/>
                  <a:sym typeface="Century Gothic"/>
                </a:rPr>
                <a:t>Vishwakarma  Institute  of  Technology</a:t>
              </a:r>
              <a:endParaRPr sz="2400" dirty="0"/>
            </a:p>
          </p:txBody>
        </p:sp>
        <p:sp>
          <p:nvSpPr>
            <p:cNvPr id="7" name="Google Shape;87;p1"/>
            <p:cNvSpPr txBox="1"/>
            <p:nvPr/>
          </p:nvSpPr>
          <p:spPr>
            <a:xfrm rot="16200000">
              <a:off x="-2348767" y="3498601"/>
              <a:ext cx="5562602" cy="241797"/>
            </a:xfrm>
            <a:prstGeom prst="rect">
              <a:avLst/>
            </a:prstGeom>
            <a:solidFill>
              <a:srgbClr val="FFFF99"/>
            </a:solidFill>
            <a:ln w="9525" cap="flat" cmpd="sng">
              <a:solidFill>
                <a:srgbClr val="00206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i="0" u="none" strike="noStrike" cap="none" dirty="0">
                  <a:solidFill>
                    <a:srgbClr val="002060"/>
                  </a:solidFill>
                  <a:latin typeface="Century Gothic"/>
                  <a:ea typeface="Century Gothic"/>
                  <a:cs typeface="Century Gothic"/>
                  <a:sym typeface="Century Gothic"/>
                </a:rPr>
                <a:t>FY - Department of Engineering, Sciences and Humanities</a:t>
              </a:r>
              <a:endParaRPr sz="2400" dirty="0"/>
            </a:p>
          </p:txBody>
        </p:sp>
      </p:grpSp>
      <p:sp>
        <p:nvSpPr>
          <p:cNvPr id="8" name="Rectangle 7"/>
          <p:cNvSpPr/>
          <p:nvPr/>
        </p:nvSpPr>
        <p:spPr>
          <a:xfrm>
            <a:off x="914400" y="152400"/>
            <a:ext cx="4572000" cy="6096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800" b="1" dirty="0" smtClean="0">
                <a:solidFill>
                  <a:schemeClr val="tx1"/>
                </a:solidFill>
                <a:latin typeface="Calibri" pitchFamily="34" charset="0"/>
                <a:cs typeface="Calibri" pitchFamily="34" charset="0"/>
              </a:rPr>
              <a:t>Addressing modes of 8051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9">
                                            <p:bg/>
                                          </p:spTgt>
                                        </p:tgtEl>
                                        <p:attrNameLst>
                                          <p:attrName>style.visibility</p:attrName>
                                        </p:attrNameLst>
                                      </p:cBhvr>
                                      <p:to>
                                        <p:strVal val="visible"/>
                                      </p:to>
                                    </p:set>
                                    <p:anim calcmode="lin" valueType="num">
                                      <p:cBhvr additive="base">
                                        <p:cTn id="13" dur="500" fill="hold"/>
                                        <p:tgtEl>
                                          <p:spTgt spid="29">
                                            <p:bg/>
                                          </p:spTgt>
                                        </p:tgtEl>
                                        <p:attrNameLst>
                                          <p:attrName>ppt_x</p:attrName>
                                        </p:attrNameLst>
                                      </p:cBhvr>
                                      <p:tavLst>
                                        <p:tav tm="0">
                                          <p:val>
                                            <p:strVal val="0-#ppt_w/2"/>
                                          </p:val>
                                        </p:tav>
                                        <p:tav tm="100000">
                                          <p:val>
                                            <p:strVal val="#ppt_x"/>
                                          </p:val>
                                        </p:tav>
                                      </p:tavLst>
                                    </p:anim>
                                    <p:anim calcmode="lin" valueType="num">
                                      <p:cBhvr additive="base">
                                        <p:cTn id="14" dur="500" fill="hold"/>
                                        <p:tgtEl>
                                          <p:spTgt spid="29">
                                            <p:bg/>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9">
                                            <p:txEl>
                                              <p:pRg st="0" end="0"/>
                                            </p:txEl>
                                          </p:spTgt>
                                        </p:tgtEl>
                                        <p:attrNameLst>
                                          <p:attrName>style.visibility</p:attrName>
                                        </p:attrNameLst>
                                      </p:cBhvr>
                                      <p:to>
                                        <p:strVal val="visible"/>
                                      </p:to>
                                    </p:set>
                                    <p:anim calcmode="lin" valueType="num">
                                      <p:cBhvr additive="base">
                                        <p:cTn id="19" dur="500" fill="hold"/>
                                        <p:tgtEl>
                                          <p:spTgt spid="29">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9">
                                            <p:txEl>
                                              <p:pRg st="1" end="1"/>
                                            </p:txEl>
                                          </p:spTgt>
                                        </p:tgtEl>
                                        <p:attrNameLst>
                                          <p:attrName>style.visibility</p:attrName>
                                        </p:attrNameLst>
                                      </p:cBhvr>
                                      <p:to>
                                        <p:strVal val="visible"/>
                                      </p:to>
                                    </p:set>
                                    <p:anim calcmode="lin" valueType="num">
                                      <p:cBhvr additive="base">
                                        <p:cTn id="25" dur="500" fill="hold"/>
                                        <p:tgtEl>
                                          <p:spTgt spid="29">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9">
                                            <p:txEl>
                                              <p:pRg st="2" end="2"/>
                                            </p:txEl>
                                          </p:spTgt>
                                        </p:tgtEl>
                                        <p:attrNameLst>
                                          <p:attrName>style.visibility</p:attrName>
                                        </p:attrNameLst>
                                      </p:cBhvr>
                                      <p:to>
                                        <p:strVal val="visible"/>
                                      </p:to>
                                    </p:set>
                                    <p:anim calcmode="lin" valueType="num">
                                      <p:cBhvr additive="base">
                                        <p:cTn id="31" dur="500" fill="hold"/>
                                        <p:tgtEl>
                                          <p:spTgt spid="29">
                                            <p:txEl>
                                              <p:pRg st="2" end="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9">
                                            <p:txEl>
                                              <p:pRg st="3" end="3"/>
                                            </p:txEl>
                                          </p:spTgt>
                                        </p:tgtEl>
                                        <p:attrNameLst>
                                          <p:attrName>style.visibility</p:attrName>
                                        </p:attrNameLst>
                                      </p:cBhvr>
                                      <p:to>
                                        <p:strVal val="visible"/>
                                      </p:to>
                                    </p:set>
                                    <p:anim calcmode="lin" valueType="num">
                                      <p:cBhvr additive="base">
                                        <p:cTn id="37" dur="500" fill="hold"/>
                                        <p:tgtEl>
                                          <p:spTgt spid="29">
                                            <p:txEl>
                                              <p:pRg st="3" end="3"/>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9">
                                            <p:txEl>
                                              <p:pRg st="4" end="4"/>
                                            </p:txEl>
                                          </p:spTgt>
                                        </p:tgtEl>
                                        <p:attrNameLst>
                                          <p:attrName>style.visibility</p:attrName>
                                        </p:attrNameLst>
                                      </p:cBhvr>
                                      <p:to>
                                        <p:strVal val="visible"/>
                                      </p:to>
                                    </p:set>
                                    <p:anim calcmode="lin" valueType="num">
                                      <p:cBhvr additive="base">
                                        <p:cTn id="43" dur="500" fill="hold"/>
                                        <p:tgtEl>
                                          <p:spTgt spid="29">
                                            <p:txEl>
                                              <p:pRg st="4" end="4"/>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9">
                                            <p:txEl>
                                              <p:pRg st="6" end="6"/>
                                            </p:txEl>
                                          </p:spTgt>
                                        </p:tgtEl>
                                        <p:attrNameLst>
                                          <p:attrName>style.visibility</p:attrName>
                                        </p:attrNameLst>
                                      </p:cBhvr>
                                      <p:to>
                                        <p:strVal val="visible"/>
                                      </p:to>
                                    </p:set>
                                    <p:anim calcmode="lin" valueType="num">
                                      <p:cBhvr additive="base">
                                        <p:cTn id="49" dur="500" fill="hold"/>
                                        <p:tgtEl>
                                          <p:spTgt spid="29">
                                            <p:txEl>
                                              <p:pRg st="6" end="6"/>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9">
                                            <p:txEl>
                                              <p:pRg st="7" end="7"/>
                                            </p:txEl>
                                          </p:spTgt>
                                        </p:tgtEl>
                                        <p:attrNameLst>
                                          <p:attrName>style.visibility</p:attrName>
                                        </p:attrNameLst>
                                      </p:cBhvr>
                                      <p:to>
                                        <p:strVal val="visible"/>
                                      </p:to>
                                    </p:set>
                                    <p:anim calcmode="lin" valueType="num">
                                      <p:cBhvr additive="base">
                                        <p:cTn id="55" dur="500" fill="hold"/>
                                        <p:tgtEl>
                                          <p:spTgt spid="29">
                                            <p:txEl>
                                              <p:pRg st="7" end="7"/>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2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29">
                                            <p:txEl>
                                              <p:pRg st="8" end="8"/>
                                            </p:txEl>
                                          </p:spTgt>
                                        </p:tgtEl>
                                        <p:attrNameLst>
                                          <p:attrName>style.visibility</p:attrName>
                                        </p:attrNameLst>
                                      </p:cBhvr>
                                      <p:to>
                                        <p:strVal val="visible"/>
                                      </p:to>
                                    </p:set>
                                    <p:anim calcmode="lin" valueType="num">
                                      <p:cBhvr additive="base">
                                        <p:cTn id="61" dur="500" fill="hold"/>
                                        <p:tgtEl>
                                          <p:spTgt spid="29">
                                            <p:txEl>
                                              <p:pRg st="8" end="8"/>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29">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bldLvl="2" animBg="1"/>
      <p:bldP spid="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1625600" y="152400"/>
            <a:ext cx="9042400" cy="5334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smtClean="0">
                <a:solidFill>
                  <a:schemeClr val="tx1"/>
                </a:solidFill>
              </a:rPr>
              <a:t>TMOD</a:t>
            </a:r>
            <a:r>
              <a:rPr lang="en-US" sz="2800" b="1" dirty="0" smtClean="0">
                <a:solidFill>
                  <a:schemeClr val="tx1"/>
                </a:solidFill>
              </a:rPr>
              <a:t> – 8 bit Register – Used to configure the Timers</a:t>
            </a:r>
            <a:endParaRPr lang="en-US" b="1" dirty="0">
              <a:solidFill>
                <a:schemeClr val="tx1"/>
              </a:solidFill>
            </a:endParaRPr>
          </a:p>
        </p:txBody>
      </p:sp>
      <p:sp>
        <p:nvSpPr>
          <p:cNvPr id="3" name="Rectangle 2"/>
          <p:cNvSpPr/>
          <p:nvPr/>
        </p:nvSpPr>
        <p:spPr>
          <a:xfrm>
            <a:off x="1320800" y="838200"/>
            <a:ext cx="1219200" cy="5334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FF0000"/>
                </a:solidFill>
                <a:latin typeface="Bookman Old Style" pitchFamily="18" charset="0"/>
              </a:rPr>
              <a:t>GATE</a:t>
            </a:r>
            <a:endParaRPr lang="en-US" sz="1400" b="1" dirty="0">
              <a:solidFill>
                <a:srgbClr val="FF0000"/>
              </a:solidFill>
              <a:latin typeface="Bookman Old Style" pitchFamily="18" charset="0"/>
            </a:endParaRPr>
          </a:p>
        </p:txBody>
      </p:sp>
      <p:sp>
        <p:nvSpPr>
          <p:cNvPr id="12" name="Rectangle 11"/>
          <p:cNvSpPr/>
          <p:nvPr/>
        </p:nvSpPr>
        <p:spPr>
          <a:xfrm>
            <a:off x="2540000" y="838200"/>
            <a:ext cx="1219200" cy="5334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FF0000"/>
                </a:solidFill>
                <a:latin typeface="Bookman Old Style" pitchFamily="18" charset="0"/>
              </a:rPr>
              <a:t>C/T</a:t>
            </a:r>
            <a:endParaRPr lang="en-US" sz="1400" b="1" dirty="0">
              <a:solidFill>
                <a:srgbClr val="FF0000"/>
              </a:solidFill>
              <a:latin typeface="Bookman Old Style" pitchFamily="18" charset="0"/>
            </a:endParaRPr>
          </a:p>
        </p:txBody>
      </p:sp>
      <p:sp>
        <p:nvSpPr>
          <p:cNvPr id="13" name="Rectangle 12"/>
          <p:cNvSpPr/>
          <p:nvPr/>
        </p:nvSpPr>
        <p:spPr>
          <a:xfrm>
            <a:off x="3759200" y="838200"/>
            <a:ext cx="1219200" cy="5334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FF0000"/>
                </a:solidFill>
                <a:latin typeface="Bookman Old Style" pitchFamily="18" charset="0"/>
              </a:rPr>
              <a:t>M1</a:t>
            </a:r>
            <a:endParaRPr lang="en-US" sz="1400" b="1" dirty="0">
              <a:solidFill>
                <a:srgbClr val="FF0000"/>
              </a:solidFill>
              <a:latin typeface="Bookman Old Style" pitchFamily="18" charset="0"/>
            </a:endParaRPr>
          </a:p>
        </p:txBody>
      </p:sp>
      <p:sp>
        <p:nvSpPr>
          <p:cNvPr id="14" name="Rectangle 13"/>
          <p:cNvSpPr/>
          <p:nvPr/>
        </p:nvSpPr>
        <p:spPr>
          <a:xfrm>
            <a:off x="4978400" y="838200"/>
            <a:ext cx="1219200" cy="5334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FF0000"/>
                </a:solidFill>
                <a:latin typeface="Bookman Old Style" pitchFamily="18" charset="0"/>
              </a:rPr>
              <a:t>M0</a:t>
            </a:r>
            <a:endParaRPr lang="en-US" sz="1400" b="1" dirty="0">
              <a:solidFill>
                <a:srgbClr val="FF0000"/>
              </a:solidFill>
              <a:latin typeface="Bookman Old Style" pitchFamily="18" charset="0"/>
            </a:endParaRPr>
          </a:p>
        </p:txBody>
      </p:sp>
      <p:sp>
        <p:nvSpPr>
          <p:cNvPr id="15" name="Rectangle 14"/>
          <p:cNvSpPr/>
          <p:nvPr/>
        </p:nvSpPr>
        <p:spPr>
          <a:xfrm>
            <a:off x="6197600" y="838200"/>
            <a:ext cx="1219200" cy="5334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0000FF"/>
                </a:solidFill>
                <a:latin typeface="Bookman Old Style" pitchFamily="18" charset="0"/>
              </a:rPr>
              <a:t>GATE</a:t>
            </a:r>
            <a:endParaRPr lang="en-US" sz="1400" b="1" dirty="0">
              <a:solidFill>
                <a:srgbClr val="0000FF"/>
              </a:solidFill>
              <a:latin typeface="Bookman Old Style" pitchFamily="18" charset="0"/>
            </a:endParaRPr>
          </a:p>
        </p:txBody>
      </p:sp>
      <p:sp>
        <p:nvSpPr>
          <p:cNvPr id="16" name="Rectangle 15"/>
          <p:cNvSpPr/>
          <p:nvPr/>
        </p:nvSpPr>
        <p:spPr>
          <a:xfrm>
            <a:off x="7416800" y="838200"/>
            <a:ext cx="1219200" cy="5334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0000FF"/>
                </a:solidFill>
                <a:latin typeface="Bookman Old Style" pitchFamily="18" charset="0"/>
              </a:rPr>
              <a:t>C/T</a:t>
            </a:r>
            <a:endParaRPr lang="en-US" sz="1400" b="1" dirty="0">
              <a:solidFill>
                <a:srgbClr val="0000FF"/>
              </a:solidFill>
              <a:latin typeface="Bookman Old Style" pitchFamily="18" charset="0"/>
            </a:endParaRPr>
          </a:p>
        </p:txBody>
      </p:sp>
      <p:sp>
        <p:nvSpPr>
          <p:cNvPr id="17" name="Rectangle 16"/>
          <p:cNvSpPr/>
          <p:nvPr/>
        </p:nvSpPr>
        <p:spPr>
          <a:xfrm>
            <a:off x="8636000" y="838200"/>
            <a:ext cx="1219200" cy="5334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0000FF"/>
                </a:solidFill>
                <a:latin typeface="Bookman Old Style" pitchFamily="18" charset="0"/>
              </a:rPr>
              <a:t>M1</a:t>
            </a:r>
            <a:endParaRPr lang="en-US" sz="1400" b="1" dirty="0">
              <a:solidFill>
                <a:srgbClr val="0000FF"/>
              </a:solidFill>
              <a:latin typeface="Bookman Old Style" pitchFamily="18" charset="0"/>
            </a:endParaRPr>
          </a:p>
        </p:txBody>
      </p:sp>
      <p:sp>
        <p:nvSpPr>
          <p:cNvPr id="18" name="Rectangle 17"/>
          <p:cNvSpPr/>
          <p:nvPr/>
        </p:nvSpPr>
        <p:spPr>
          <a:xfrm>
            <a:off x="9855200" y="838200"/>
            <a:ext cx="1219200" cy="5334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0000FF"/>
                </a:solidFill>
                <a:latin typeface="Bookman Old Style" pitchFamily="18" charset="0"/>
                <a:cs typeface="Times New Roman" pitchFamily="18" charset="0"/>
              </a:rPr>
              <a:t>M0</a:t>
            </a:r>
            <a:endParaRPr lang="en-US" sz="1400" b="1" dirty="0">
              <a:solidFill>
                <a:srgbClr val="0000FF"/>
              </a:solidFill>
              <a:latin typeface="Bookman Old Style" pitchFamily="18" charset="0"/>
              <a:cs typeface="Times New Roman" pitchFamily="18" charset="0"/>
            </a:endParaRPr>
          </a:p>
        </p:txBody>
      </p:sp>
      <p:grpSp>
        <p:nvGrpSpPr>
          <p:cNvPr id="28" name="Google Shape;84;p1"/>
          <p:cNvGrpSpPr/>
          <p:nvPr/>
        </p:nvGrpSpPr>
        <p:grpSpPr>
          <a:xfrm>
            <a:off x="76256" y="112129"/>
            <a:ext cx="685745" cy="6517271"/>
            <a:chOff x="14626" y="14712"/>
            <a:chExt cx="538808" cy="6386089"/>
          </a:xfrm>
        </p:grpSpPr>
        <p:pic>
          <p:nvPicPr>
            <p:cNvPr id="29" name="Google Shape;85;p1"/>
            <p:cNvPicPr preferRelativeResize="0"/>
            <p:nvPr/>
          </p:nvPicPr>
          <p:blipFill rotWithShape="1">
            <a:blip r:embed="rId2" cstate="print">
              <a:alphaModFix/>
            </a:blip>
            <a:srcRect/>
            <a:stretch/>
          </p:blipFill>
          <p:spPr>
            <a:xfrm>
              <a:off x="14626" y="14712"/>
              <a:ext cx="538808" cy="846471"/>
            </a:xfrm>
            <a:prstGeom prst="rect">
              <a:avLst/>
            </a:prstGeom>
            <a:noFill/>
            <a:ln w="9525" cap="flat" cmpd="sng">
              <a:solidFill>
                <a:srgbClr val="0000FF"/>
              </a:solidFill>
              <a:prstDash val="solid"/>
              <a:miter lim="800000"/>
              <a:headEnd type="none" w="sm" len="sm"/>
              <a:tailEnd type="none" w="sm" len="sm"/>
            </a:ln>
          </p:spPr>
        </p:pic>
        <p:sp>
          <p:nvSpPr>
            <p:cNvPr id="30" name="Google Shape;86;p1"/>
            <p:cNvSpPr txBox="1"/>
            <p:nvPr/>
          </p:nvSpPr>
          <p:spPr>
            <a:xfrm rot="16198651">
              <a:off x="-2620687" y="3474451"/>
              <a:ext cx="5562512" cy="29016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b="1" i="0" u="none" strike="noStrike" cap="none" dirty="0">
                  <a:solidFill>
                    <a:schemeClr val="lt1"/>
                  </a:solidFill>
                  <a:latin typeface="Century Gothic"/>
                  <a:ea typeface="Century Gothic"/>
                  <a:cs typeface="Century Gothic"/>
                  <a:sym typeface="Century Gothic"/>
                </a:rPr>
                <a:t>Vishwakarma  Institute  of  Technology</a:t>
              </a:r>
              <a:endParaRPr sz="2400" dirty="0"/>
            </a:p>
          </p:txBody>
        </p:sp>
        <p:sp>
          <p:nvSpPr>
            <p:cNvPr id="31" name="Google Shape;87;p1"/>
            <p:cNvSpPr txBox="1"/>
            <p:nvPr/>
          </p:nvSpPr>
          <p:spPr>
            <a:xfrm rot="16200000">
              <a:off x="-2348767" y="3498601"/>
              <a:ext cx="5562602" cy="241797"/>
            </a:xfrm>
            <a:prstGeom prst="rect">
              <a:avLst/>
            </a:prstGeom>
            <a:solidFill>
              <a:srgbClr val="FFFF99"/>
            </a:solidFill>
            <a:ln w="9525" cap="flat" cmpd="sng">
              <a:solidFill>
                <a:srgbClr val="00206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i="0" u="none" strike="noStrike" cap="none" dirty="0">
                  <a:solidFill>
                    <a:srgbClr val="002060"/>
                  </a:solidFill>
                  <a:latin typeface="Century Gothic"/>
                  <a:ea typeface="Century Gothic"/>
                  <a:cs typeface="Century Gothic"/>
                  <a:sym typeface="Century Gothic"/>
                </a:rPr>
                <a:t>FY - Department of Engineering, Sciences and Humanities</a:t>
              </a:r>
              <a:endParaRPr sz="2400" dirty="0"/>
            </a:p>
          </p:txBody>
        </p:sp>
      </p:grpSp>
      <p:cxnSp>
        <p:nvCxnSpPr>
          <p:cNvPr id="33" name="Straight Arrow Connector 32"/>
          <p:cNvCxnSpPr/>
          <p:nvPr/>
        </p:nvCxnSpPr>
        <p:spPr>
          <a:xfrm>
            <a:off x="1371600" y="1676400"/>
            <a:ext cx="4800600" cy="1588"/>
          </a:xfrm>
          <a:prstGeom prst="straightConnector1">
            <a:avLst/>
          </a:prstGeom>
          <a:ln w="25400">
            <a:solidFill>
              <a:srgbClr val="FF000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2895600" y="1447800"/>
            <a:ext cx="19050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FF0000"/>
                </a:solidFill>
                <a:latin typeface="Bookman Old Style" pitchFamily="18" charset="0"/>
              </a:rPr>
              <a:t>Timer 1</a:t>
            </a:r>
            <a:endParaRPr lang="en-US" sz="1400" b="1" dirty="0">
              <a:solidFill>
                <a:srgbClr val="FF0000"/>
              </a:solidFill>
              <a:latin typeface="Bookman Old Style" pitchFamily="18" charset="0"/>
            </a:endParaRPr>
          </a:p>
        </p:txBody>
      </p:sp>
      <p:cxnSp>
        <p:nvCxnSpPr>
          <p:cNvPr id="35" name="Straight Arrow Connector 34"/>
          <p:cNvCxnSpPr/>
          <p:nvPr/>
        </p:nvCxnSpPr>
        <p:spPr>
          <a:xfrm>
            <a:off x="6248400" y="1676400"/>
            <a:ext cx="4800600" cy="1588"/>
          </a:xfrm>
          <a:prstGeom prst="straightConnector1">
            <a:avLst/>
          </a:prstGeom>
          <a:ln w="25400">
            <a:solidFill>
              <a:srgbClr val="0000FF"/>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7772400" y="1447800"/>
            <a:ext cx="19050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0000FF"/>
                </a:solidFill>
                <a:latin typeface="Bookman Old Style" pitchFamily="18" charset="0"/>
              </a:rPr>
              <a:t>Timer 0</a:t>
            </a:r>
            <a:endParaRPr lang="en-US" sz="1400" b="1" dirty="0">
              <a:solidFill>
                <a:srgbClr val="0000FF"/>
              </a:solidFill>
              <a:latin typeface="Bookman Old Style" pitchFamily="18" charset="0"/>
            </a:endParaRPr>
          </a:p>
        </p:txBody>
      </p:sp>
      <p:sp>
        <p:nvSpPr>
          <p:cNvPr id="37" name="Rectangle 36"/>
          <p:cNvSpPr/>
          <p:nvPr/>
        </p:nvSpPr>
        <p:spPr>
          <a:xfrm>
            <a:off x="3429000" y="1981200"/>
            <a:ext cx="5334000" cy="11430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800"/>
              </a:lnSpc>
            </a:pPr>
            <a:r>
              <a:rPr lang="en-US" sz="2000" b="1" dirty="0" smtClean="0">
                <a:solidFill>
                  <a:srgbClr val="0000FF"/>
                </a:solidFill>
              </a:rPr>
              <a:t>C/T bit :– </a:t>
            </a:r>
          </a:p>
          <a:p>
            <a:pPr>
              <a:lnSpc>
                <a:spcPts val="2800"/>
              </a:lnSpc>
            </a:pPr>
            <a:r>
              <a:rPr lang="en-US" sz="2000" b="1" dirty="0" smtClean="0">
                <a:solidFill>
                  <a:srgbClr val="FF0000"/>
                </a:solidFill>
              </a:rPr>
              <a:t>    = 1 = Counter is configured. </a:t>
            </a:r>
          </a:p>
          <a:p>
            <a:pPr>
              <a:lnSpc>
                <a:spcPts val="2800"/>
              </a:lnSpc>
            </a:pPr>
            <a:r>
              <a:rPr lang="en-US" sz="2000" b="1" dirty="0" smtClean="0">
                <a:solidFill>
                  <a:srgbClr val="FF0000"/>
                </a:solidFill>
              </a:rPr>
              <a:t>    = 0 = Timer is configured.</a:t>
            </a:r>
            <a:endParaRPr lang="en-US" sz="2000" b="1" dirty="0">
              <a:solidFill>
                <a:srgbClr val="0000FF"/>
              </a:solidFill>
            </a:endParaRPr>
          </a:p>
        </p:txBody>
      </p:sp>
      <p:sp>
        <p:nvSpPr>
          <p:cNvPr id="38" name="Rectangle 37"/>
          <p:cNvSpPr/>
          <p:nvPr/>
        </p:nvSpPr>
        <p:spPr>
          <a:xfrm>
            <a:off x="3429000" y="3200400"/>
            <a:ext cx="5334000" cy="26670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800"/>
              </a:lnSpc>
            </a:pPr>
            <a:r>
              <a:rPr lang="en-US" sz="2000" b="1" dirty="0" smtClean="0">
                <a:solidFill>
                  <a:srgbClr val="0000FF"/>
                </a:solidFill>
              </a:rPr>
              <a:t>M1 and M0 bits :– </a:t>
            </a:r>
            <a:r>
              <a:rPr lang="en-US" sz="2000" b="1" dirty="0" smtClean="0">
                <a:solidFill>
                  <a:srgbClr val="FF0000"/>
                </a:solidFill>
              </a:rPr>
              <a:t>They together define the </a:t>
            </a:r>
          </a:p>
          <a:p>
            <a:pPr>
              <a:lnSpc>
                <a:spcPts val="2800"/>
              </a:lnSpc>
            </a:pPr>
            <a:r>
              <a:rPr lang="en-US" sz="2000" b="1" dirty="0" smtClean="0">
                <a:solidFill>
                  <a:srgbClr val="FF0000"/>
                </a:solidFill>
              </a:rPr>
              <a:t>Timer Mode. There are 4 modes.</a:t>
            </a:r>
          </a:p>
          <a:p>
            <a:pPr>
              <a:lnSpc>
                <a:spcPts val="2800"/>
              </a:lnSpc>
            </a:pPr>
            <a:r>
              <a:rPr lang="en-US" sz="2000" b="1" dirty="0" smtClean="0">
                <a:solidFill>
                  <a:srgbClr val="FF0000"/>
                </a:solidFill>
              </a:rPr>
              <a:t>	   </a:t>
            </a:r>
            <a:r>
              <a:rPr lang="en-US" sz="2000" b="1" dirty="0" smtClean="0">
                <a:solidFill>
                  <a:srgbClr val="0000FF"/>
                </a:solidFill>
              </a:rPr>
              <a:t>M1 	M0 	Function</a:t>
            </a:r>
          </a:p>
          <a:p>
            <a:pPr>
              <a:lnSpc>
                <a:spcPts val="2800"/>
              </a:lnSpc>
            </a:pPr>
            <a:r>
              <a:rPr lang="en-US" sz="2000" b="1" dirty="0" smtClean="0">
                <a:solidFill>
                  <a:srgbClr val="0000FF"/>
                </a:solidFill>
              </a:rPr>
              <a:t>Mode 0</a:t>
            </a:r>
            <a:r>
              <a:rPr lang="en-US" sz="2000" b="1" dirty="0" smtClean="0">
                <a:solidFill>
                  <a:srgbClr val="FF0000"/>
                </a:solidFill>
              </a:rPr>
              <a:t> 	     0 	  0	13 bit Timer</a:t>
            </a:r>
          </a:p>
          <a:p>
            <a:pPr>
              <a:lnSpc>
                <a:spcPts val="2800"/>
              </a:lnSpc>
            </a:pPr>
            <a:r>
              <a:rPr lang="en-US" sz="2000" b="1" dirty="0" smtClean="0">
                <a:solidFill>
                  <a:srgbClr val="0000FF"/>
                </a:solidFill>
              </a:rPr>
              <a:t>Mode 1 </a:t>
            </a:r>
            <a:r>
              <a:rPr lang="en-US" sz="2000" b="1" dirty="0" smtClean="0">
                <a:solidFill>
                  <a:srgbClr val="FF0000"/>
                </a:solidFill>
              </a:rPr>
              <a:t>	     0 	  1 	16 bit Timer</a:t>
            </a:r>
          </a:p>
          <a:p>
            <a:pPr>
              <a:lnSpc>
                <a:spcPts val="2800"/>
              </a:lnSpc>
            </a:pPr>
            <a:r>
              <a:rPr lang="en-US" sz="2000" b="1" dirty="0" smtClean="0">
                <a:solidFill>
                  <a:srgbClr val="0000FF"/>
                </a:solidFill>
              </a:rPr>
              <a:t>Mode 2</a:t>
            </a:r>
            <a:r>
              <a:rPr lang="en-US" sz="2000" b="1" dirty="0" smtClean="0">
                <a:solidFill>
                  <a:srgbClr val="FF0000"/>
                </a:solidFill>
              </a:rPr>
              <a:t> 	     1 	  0 	8 bit Auto Reload</a:t>
            </a:r>
          </a:p>
          <a:p>
            <a:pPr>
              <a:lnSpc>
                <a:spcPts val="2800"/>
              </a:lnSpc>
            </a:pPr>
            <a:r>
              <a:rPr lang="en-US" sz="2000" b="1" dirty="0" smtClean="0">
                <a:solidFill>
                  <a:srgbClr val="0000FF"/>
                </a:solidFill>
              </a:rPr>
              <a:t>Mode 3</a:t>
            </a:r>
            <a:r>
              <a:rPr lang="en-US" sz="2000" b="1" dirty="0" smtClean="0">
                <a:solidFill>
                  <a:srgbClr val="FF0000"/>
                </a:solidFill>
              </a:rPr>
              <a:t> 	     1 	  1	Split Timer Mode</a:t>
            </a:r>
            <a:endParaRPr lang="en-US" sz="2000" b="1"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1000"/>
                                        <p:tgtEl>
                                          <p:spTgt spid="27"/>
                                        </p:tgtEl>
                                      </p:cBhvr>
                                    </p:animEffect>
                                  </p:childTnLst>
                                </p:cTn>
                              </p:par>
                            </p:childTnLst>
                          </p:cTn>
                        </p:par>
                        <p:par>
                          <p:cTn id="8" fill="hold">
                            <p:stCondLst>
                              <p:cond delay="1000"/>
                            </p:stCondLst>
                            <p:childTnLst>
                              <p:par>
                                <p:cTn id="9" presetID="2" presetClass="entr" presetSubtype="8"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2" presetClass="entr" presetSubtype="8"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anim calcmode="lin" valueType="num">
                                      <p:cBhvr additive="base">
                                        <p:cTn id="16" dur="500" fill="hold"/>
                                        <p:tgtEl>
                                          <p:spTgt spid="17"/>
                                        </p:tgtEl>
                                        <p:attrNameLst>
                                          <p:attrName>ppt_x</p:attrName>
                                        </p:attrNameLst>
                                      </p:cBhvr>
                                      <p:tavLst>
                                        <p:tav tm="0">
                                          <p:val>
                                            <p:strVal val="0-#ppt_w/2"/>
                                          </p:val>
                                        </p:tav>
                                        <p:tav tm="100000">
                                          <p:val>
                                            <p:strVal val="#ppt_x"/>
                                          </p:val>
                                        </p:tav>
                                      </p:tavLst>
                                    </p:anim>
                                    <p:anim calcmode="lin" valueType="num">
                                      <p:cBhvr additive="base">
                                        <p:cTn id="17" dur="500" fill="hold"/>
                                        <p:tgtEl>
                                          <p:spTgt spid="17"/>
                                        </p:tgtEl>
                                        <p:attrNameLst>
                                          <p:attrName>ppt_y</p:attrName>
                                        </p:attrNameLst>
                                      </p:cBhvr>
                                      <p:tavLst>
                                        <p:tav tm="0">
                                          <p:val>
                                            <p:strVal val="#ppt_y"/>
                                          </p:val>
                                        </p:tav>
                                        <p:tav tm="100000">
                                          <p:val>
                                            <p:strVal val="#ppt_y"/>
                                          </p:val>
                                        </p:tav>
                                      </p:tavLst>
                                    </p:anim>
                                  </p:childTnLst>
                                </p:cTn>
                              </p:par>
                            </p:childTnLst>
                          </p:cTn>
                        </p:par>
                        <p:par>
                          <p:cTn id="18" fill="hold">
                            <p:stCondLst>
                              <p:cond delay="2000"/>
                            </p:stCondLst>
                            <p:childTnLst>
                              <p:par>
                                <p:cTn id="19" presetID="2" presetClass="entr" presetSubtype="8"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500" fill="hold"/>
                                        <p:tgtEl>
                                          <p:spTgt spid="16"/>
                                        </p:tgtEl>
                                        <p:attrNameLst>
                                          <p:attrName>ppt_x</p:attrName>
                                        </p:attrNameLst>
                                      </p:cBhvr>
                                      <p:tavLst>
                                        <p:tav tm="0">
                                          <p:val>
                                            <p:strVal val="0-#ppt_w/2"/>
                                          </p:val>
                                        </p:tav>
                                        <p:tav tm="100000">
                                          <p:val>
                                            <p:strVal val="#ppt_x"/>
                                          </p:val>
                                        </p:tav>
                                      </p:tavLst>
                                    </p:anim>
                                    <p:anim calcmode="lin" valueType="num">
                                      <p:cBhvr additive="base">
                                        <p:cTn id="22" dur="500" fill="hold"/>
                                        <p:tgtEl>
                                          <p:spTgt spid="16"/>
                                        </p:tgtEl>
                                        <p:attrNameLst>
                                          <p:attrName>ppt_y</p:attrName>
                                        </p:attrNameLst>
                                      </p:cBhvr>
                                      <p:tavLst>
                                        <p:tav tm="0">
                                          <p:val>
                                            <p:strVal val="#ppt_y"/>
                                          </p:val>
                                        </p:tav>
                                        <p:tav tm="100000">
                                          <p:val>
                                            <p:strVal val="#ppt_y"/>
                                          </p:val>
                                        </p:tav>
                                      </p:tavLst>
                                    </p:anim>
                                  </p:childTnLst>
                                </p:cTn>
                              </p:par>
                            </p:childTnLst>
                          </p:cTn>
                        </p:par>
                        <p:par>
                          <p:cTn id="23" fill="hold">
                            <p:stCondLst>
                              <p:cond delay="2500"/>
                            </p:stCondLst>
                            <p:childTnLst>
                              <p:par>
                                <p:cTn id="24" presetID="2" presetClass="entr" presetSubtype="8" fill="hold" grpId="0" nodeType="after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0-#ppt_w/2"/>
                                          </p:val>
                                        </p:tav>
                                        <p:tav tm="100000">
                                          <p:val>
                                            <p:strVal val="#ppt_x"/>
                                          </p:val>
                                        </p:tav>
                                      </p:tavLst>
                                    </p:anim>
                                    <p:anim calcmode="lin" valueType="num">
                                      <p:cBhvr additive="base">
                                        <p:cTn id="27" dur="500" fill="hold"/>
                                        <p:tgtEl>
                                          <p:spTgt spid="15"/>
                                        </p:tgtEl>
                                        <p:attrNameLst>
                                          <p:attrName>ppt_y</p:attrName>
                                        </p:attrNameLst>
                                      </p:cBhvr>
                                      <p:tavLst>
                                        <p:tav tm="0">
                                          <p:val>
                                            <p:strVal val="#ppt_y"/>
                                          </p:val>
                                        </p:tav>
                                        <p:tav tm="100000">
                                          <p:val>
                                            <p:strVal val="#ppt_y"/>
                                          </p:val>
                                        </p:tav>
                                      </p:tavLst>
                                    </p:anim>
                                  </p:childTnLst>
                                </p:cTn>
                              </p:par>
                            </p:childTnLst>
                          </p:cTn>
                        </p:par>
                        <p:par>
                          <p:cTn id="28" fill="hold">
                            <p:stCondLst>
                              <p:cond delay="3000"/>
                            </p:stCondLst>
                            <p:childTnLst>
                              <p:par>
                                <p:cTn id="29" presetID="2" presetClass="entr" presetSubtype="8"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0-#ppt_w/2"/>
                                          </p:val>
                                        </p:tav>
                                        <p:tav tm="100000">
                                          <p:val>
                                            <p:strVal val="#ppt_x"/>
                                          </p:val>
                                        </p:tav>
                                      </p:tavLst>
                                    </p:anim>
                                    <p:anim calcmode="lin" valueType="num">
                                      <p:cBhvr additive="base">
                                        <p:cTn id="32" dur="500" fill="hold"/>
                                        <p:tgtEl>
                                          <p:spTgt spid="14"/>
                                        </p:tgtEl>
                                        <p:attrNameLst>
                                          <p:attrName>ppt_y</p:attrName>
                                        </p:attrNameLst>
                                      </p:cBhvr>
                                      <p:tavLst>
                                        <p:tav tm="0">
                                          <p:val>
                                            <p:strVal val="#ppt_y"/>
                                          </p:val>
                                        </p:tav>
                                        <p:tav tm="100000">
                                          <p:val>
                                            <p:strVal val="#ppt_y"/>
                                          </p:val>
                                        </p:tav>
                                      </p:tavLst>
                                    </p:anim>
                                  </p:childTnLst>
                                </p:cTn>
                              </p:par>
                            </p:childTnLst>
                          </p:cTn>
                        </p:par>
                        <p:par>
                          <p:cTn id="33" fill="hold">
                            <p:stCondLst>
                              <p:cond delay="3500"/>
                            </p:stCondLst>
                            <p:childTnLst>
                              <p:par>
                                <p:cTn id="34" presetID="2" presetClass="entr" presetSubtype="8"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fill="hold"/>
                                        <p:tgtEl>
                                          <p:spTgt spid="13"/>
                                        </p:tgtEl>
                                        <p:attrNameLst>
                                          <p:attrName>ppt_x</p:attrName>
                                        </p:attrNameLst>
                                      </p:cBhvr>
                                      <p:tavLst>
                                        <p:tav tm="0">
                                          <p:val>
                                            <p:strVal val="0-#ppt_w/2"/>
                                          </p:val>
                                        </p:tav>
                                        <p:tav tm="100000">
                                          <p:val>
                                            <p:strVal val="#ppt_x"/>
                                          </p:val>
                                        </p:tav>
                                      </p:tavLst>
                                    </p:anim>
                                    <p:anim calcmode="lin" valueType="num">
                                      <p:cBhvr additive="base">
                                        <p:cTn id="37" dur="500" fill="hold"/>
                                        <p:tgtEl>
                                          <p:spTgt spid="13"/>
                                        </p:tgtEl>
                                        <p:attrNameLst>
                                          <p:attrName>ppt_y</p:attrName>
                                        </p:attrNameLst>
                                      </p:cBhvr>
                                      <p:tavLst>
                                        <p:tav tm="0">
                                          <p:val>
                                            <p:strVal val="#ppt_y"/>
                                          </p:val>
                                        </p:tav>
                                        <p:tav tm="100000">
                                          <p:val>
                                            <p:strVal val="#ppt_y"/>
                                          </p:val>
                                        </p:tav>
                                      </p:tavLst>
                                    </p:anim>
                                  </p:childTnLst>
                                </p:cTn>
                              </p:par>
                            </p:childTnLst>
                          </p:cTn>
                        </p:par>
                        <p:par>
                          <p:cTn id="38" fill="hold">
                            <p:stCondLst>
                              <p:cond delay="4000"/>
                            </p:stCondLst>
                            <p:childTnLst>
                              <p:par>
                                <p:cTn id="39" presetID="2" presetClass="entr" presetSubtype="8" fill="hold" grpId="0" nodeType="after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0-#ppt_w/2"/>
                                          </p:val>
                                        </p:tav>
                                        <p:tav tm="100000">
                                          <p:val>
                                            <p:strVal val="#ppt_x"/>
                                          </p:val>
                                        </p:tav>
                                      </p:tavLst>
                                    </p:anim>
                                    <p:anim calcmode="lin" valueType="num">
                                      <p:cBhvr additive="base">
                                        <p:cTn id="42" dur="500" fill="hold"/>
                                        <p:tgtEl>
                                          <p:spTgt spid="12"/>
                                        </p:tgtEl>
                                        <p:attrNameLst>
                                          <p:attrName>ppt_y</p:attrName>
                                        </p:attrNameLst>
                                      </p:cBhvr>
                                      <p:tavLst>
                                        <p:tav tm="0">
                                          <p:val>
                                            <p:strVal val="#ppt_y"/>
                                          </p:val>
                                        </p:tav>
                                        <p:tav tm="100000">
                                          <p:val>
                                            <p:strVal val="#ppt_y"/>
                                          </p:val>
                                        </p:tav>
                                      </p:tavLst>
                                    </p:anim>
                                  </p:childTnLst>
                                </p:cTn>
                              </p:par>
                            </p:childTnLst>
                          </p:cTn>
                        </p:par>
                        <p:par>
                          <p:cTn id="43" fill="hold">
                            <p:stCondLst>
                              <p:cond delay="4500"/>
                            </p:stCondLst>
                            <p:childTnLst>
                              <p:par>
                                <p:cTn id="44" presetID="2" presetClass="entr" presetSubtype="8" fill="hold" grpId="0" nodeType="afterEffect">
                                  <p:stCondLst>
                                    <p:cond delay="0"/>
                                  </p:stCondLst>
                                  <p:childTnLst>
                                    <p:set>
                                      <p:cBhvr>
                                        <p:cTn id="45" dur="1" fill="hold">
                                          <p:stCondLst>
                                            <p:cond delay="0"/>
                                          </p:stCondLst>
                                        </p:cTn>
                                        <p:tgtEl>
                                          <p:spTgt spid="3"/>
                                        </p:tgtEl>
                                        <p:attrNameLst>
                                          <p:attrName>style.visibility</p:attrName>
                                        </p:attrNameLst>
                                      </p:cBhvr>
                                      <p:to>
                                        <p:strVal val="visible"/>
                                      </p:to>
                                    </p:set>
                                    <p:anim calcmode="lin" valueType="num">
                                      <p:cBhvr additive="base">
                                        <p:cTn id="46" dur="500" fill="hold"/>
                                        <p:tgtEl>
                                          <p:spTgt spid="3"/>
                                        </p:tgtEl>
                                        <p:attrNameLst>
                                          <p:attrName>ppt_x</p:attrName>
                                        </p:attrNameLst>
                                      </p:cBhvr>
                                      <p:tavLst>
                                        <p:tav tm="0">
                                          <p:val>
                                            <p:strVal val="0-#ppt_w/2"/>
                                          </p:val>
                                        </p:tav>
                                        <p:tav tm="100000">
                                          <p:val>
                                            <p:strVal val="#ppt_x"/>
                                          </p:val>
                                        </p:tav>
                                      </p:tavLst>
                                    </p:anim>
                                    <p:anim calcmode="lin" valueType="num">
                                      <p:cBhvr additive="base">
                                        <p:cTn id="47"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17" presetClass="entr" presetSubtype="10" fill="hold" nodeType="clickEffect">
                                  <p:stCondLst>
                                    <p:cond delay="0"/>
                                  </p:stCondLst>
                                  <p:childTnLst>
                                    <p:set>
                                      <p:cBhvr>
                                        <p:cTn id="51" dur="1" fill="hold">
                                          <p:stCondLst>
                                            <p:cond delay="0"/>
                                          </p:stCondLst>
                                        </p:cTn>
                                        <p:tgtEl>
                                          <p:spTgt spid="35"/>
                                        </p:tgtEl>
                                        <p:attrNameLst>
                                          <p:attrName>style.visibility</p:attrName>
                                        </p:attrNameLst>
                                      </p:cBhvr>
                                      <p:to>
                                        <p:strVal val="visible"/>
                                      </p:to>
                                    </p:set>
                                    <p:anim calcmode="lin" valueType="num">
                                      <p:cBhvr>
                                        <p:cTn id="52" dur="500" fill="hold"/>
                                        <p:tgtEl>
                                          <p:spTgt spid="35"/>
                                        </p:tgtEl>
                                        <p:attrNameLst>
                                          <p:attrName>ppt_w</p:attrName>
                                        </p:attrNameLst>
                                      </p:cBhvr>
                                      <p:tavLst>
                                        <p:tav tm="0">
                                          <p:val>
                                            <p:fltVal val="0"/>
                                          </p:val>
                                        </p:tav>
                                        <p:tav tm="100000">
                                          <p:val>
                                            <p:strVal val="#ppt_w"/>
                                          </p:val>
                                        </p:tav>
                                      </p:tavLst>
                                    </p:anim>
                                    <p:anim calcmode="lin" valueType="num">
                                      <p:cBhvr>
                                        <p:cTn id="53" dur="500" fill="hold"/>
                                        <p:tgtEl>
                                          <p:spTgt spid="35"/>
                                        </p:tgtEl>
                                        <p:attrNameLst>
                                          <p:attrName>ppt_h</p:attrName>
                                        </p:attrNameLst>
                                      </p:cBhvr>
                                      <p:tavLst>
                                        <p:tav tm="0">
                                          <p:val>
                                            <p:strVal val="#ppt_h"/>
                                          </p:val>
                                        </p:tav>
                                        <p:tav tm="100000">
                                          <p:val>
                                            <p:strVal val="#ppt_h"/>
                                          </p:val>
                                        </p:tav>
                                      </p:tavLst>
                                    </p:anim>
                                  </p:childTnLst>
                                </p:cTn>
                              </p:par>
                            </p:childTnLst>
                          </p:cTn>
                        </p:par>
                        <p:par>
                          <p:cTn id="54" fill="hold">
                            <p:stCondLst>
                              <p:cond delay="500"/>
                            </p:stCondLst>
                            <p:childTnLst>
                              <p:par>
                                <p:cTn id="55" presetID="17" presetClass="entr" presetSubtype="10" fill="hold" grpId="1" nodeType="afterEffect">
                                  <p:stCondLst>
                                    <p:cond delay="0"/>
                                  </p:stCondLst>
                                  <p:childTnLst>
                                    <p:set>
                                      <p:cBhvr>
                                        <p:cTn id="56" dur="1" fill="hold">
                                          <p:stCondLst>
                                            <p:cond delay="0"/>
                                          </p:stCondLst>
                                        </p:cTn>
                                        <p:tgtEl>
                                          <p:spTgt spid="36"/>
                                        </p:tgtEl>
                                        <p:attrNameLst>
                                          <p:attrName>style.visibility</p:attrName>
                                        </p:attrNameLst>
                                      </p:cBhvr>
                                      <p:to>
                                        <p:strVal val="visible"/>
                                      </p:to>
                                    </p:set>
                                    <p:anim calcmode="lin" valueType="num">
                                      <p:cBhvr>
                                        <p:cTn id="57" dur="500" fill="hold"/>
                                        <p:tgtEl>
                                          <p:spTgt spid="36"/>
                                        </p:tgtEl>
                                        <p:attrNameLst>
                                          <p:attrName>ppt_w</p:attrName>
                                        </p:attrNameLst>
                                      </p:cBhvr>
                                      <p:tavLst>
                                        <p:tav tm="0">
                                          <p:val>
                                            <p:fltVal val="0"/>
                                          </p:val>
                                        </p:tav>
                                        <p:tav tm="100000">
                                          <p:val>
                                            <p:strVal val="#ppt_w"/>
                                          </p:val>
                                        </p:tav>
                                      </p:tavLst>
                                    </p:anim>
                                    <p:anim calcmode="lin" valueType="num">
                                      <p:cBhvr>
                                        <p:cTn id="58" dur="500" fill="hold"/>
                                        <p:tgtEl>
                                          <p:spTgt spid="36"/>
                                        </p:tgtEl>
                                        <p:attrNameLst>
                                          <p:attrName>ppt_h</p:attrName>
                                        </p:attrNameLst>
                                      </p:cBhvr>
                                      <p:tavLst>
                                        <p:tav tm="0">
                                          <p:val>
                                            <p:strVal val="#ppt_h"/>
                                          </p:val>
                                        </p:tav>
                                        <p:tav tm="100000">
                                          <p:val>
                                            <p:strVal val="#ppt_h"/>
                                          </p:val>
                                        </p:tav>
                                      </p:tavLst>
                                    </p:anim>
                                  </p:childTnLst>
                                </p:cTn>
                              </p:par>
                            </p:childTnLst>
                          </p:cTn>
                        </p:par>
                        <p:par>
                          <p:cTn id="59" fill="hold">
                            <p:stCondLst>
                              <p:cond delay="1000"/>
                            </p:stCondLst>
                            <p:childTnLst>
                              <p:par>
                                <p:cTn id="60" presetID="17" presetClass="entr" presetSubtype="10" fill="hold" nodeType="afterEffect">
                                  <p:stCondLst>
                                    <p:cond delay="0"/>
                                  </p:stCondLst>
                                  <p:childTnLst>
                                    <p:set>
                                      <p:cBhvr>
                                        <p:cTn id="61" dur="1" fill="hold">
                                          <p:stCondLst>
                                            <p:cond delay="0"/>
                                          </p:stCondLst>
                                        </p:cTn>
                                        <p:tgtEl>
                                          <p:spTgt spid="33"/>
                                        </p:tgtEl>
                                        <p:attrNameLst>
                                          <p:attrName>style.visibility</p:attrName>
                                        </p:attrNameLst>
                                      </p:cBhvr>
                                      <p:to>
                                        <p:strVal val="visible"/>
                                      </p:to>
                                    </p:set>
                                    <p:anim calcmode="lin" valueType="num">
                                      <p:cBhvr>
                                        <p:cTn id="62" dur="500" fill="hold"/>
                                        <p:tgtEl>
                                          <p:spTgt spid="33"/>
                                        </p:tgtEl>
                                        <p:attrNameLst>
                                          <p:attrName>ppt_w</p:attrName>
                                        </p:attrNameLst>
                                      </p:cBhvr>
                                      <p:tavLst>
                                        <p:tav tm="0">
                                          <p:val>
                                            <p:fltVal val="0"/>
                                          </p:val>
                                        </p:tav>
                                        <p:tav tm="100000">
                                          <p:val>
                                            <p:strVal val="#ppt_w"/>
                                          </p:val>
                                        </p:tav>
                                      </p:tavLst>
                                    </p:anim>
                                    <p:anim calcmode="lin" valueType="num">
                                      <p:cBhvr>
                                        <p:cTn id="63" dur="500" fill="hold"/>
                                        <p:tgtEl>
                                          <p:spTgt spid="33"/>
                                        </p:tgtEl>
                                        <p:attrNameLst>
                                          <p:attrName>ppt_h</p:attrName>
                                        </p:attrNameLst>
                                      </p:cBhvr>
                                      <p:tavLst>
                                        <p:tav tm="0">
                                          <p:val>
                                            <p:strVal val="#ppt_h"/>
                                          </p:val>
                                        </p:tav>
                                        <p:tav tm="100000">
                                          <p:val>
                                            <p:strVal val="#ppt_h"/>
                                          </p:val>
                                        </p:tav>
                                      </p:tavLst>
                                    </p:anim>
                                  </p:childTnLst>
                                </p:cTn>
                              </p:par>
                            </p:childTnLst>
                          </p:cTn>
                        </p:par>
                        <p:par>
                          <p:cTn id="64" fill="hold">
                            <p:stCondLst>
                              <p:cond delay="1500"/>
                            </p:stCondLst>
                            <p:childTnLst>
                              <p:par>
                                <p:cTn id="65" presetID="17" presetClass="entr" presetSubtype="10" fill="hold" grpId="1" nodeType="afterEffect">
                                  <p:stCondLst>
                                    <p:cond delay="0"/>
                                  </p:stCondLst>
                                  <p:childTnLst>
                                    <p:set>
                                      <p:cBhvr>
                                        <p:cTn id="66" dur="1" fill="hold">
                                          <p:stCondLst>
                                            <p:cond delay="0"/>
                                          </p:stCondLst>
                                        </p:cTn>
                                        <p:tgtEl>
                                          <p:spTgt spid="34"/>
                                        </p:tgtEl>
                                        <p:attrNameLst>
                                          <p:attrName>style.visibility</p:attrName>
                                        </p:attrNameLst>
                                      </p:cBhvr>
                                      <p:to>
                                        <p:strVal val="visible"/>
                                      </p:to>
                                    </p:set>
                                    <p:anim calcmode="lin" valueType="num">
                                      <p:cBhvr>
                                        <p:cTn id="67" dur="500" fill="hold"/>
                                        <p:tgtEl>
                                          <p:spTgt spid="34"/>
                                        </p:tgtEl>
                                        <p:attrNameLst>
                                          <p:attrName>ppt_w</p:attrName>
                                        </p:attrNameLst>
                                      </p:cBhvr>
                                      <p:tavLst>
                                        <p:tav tm="0">
                                          <p:val>
                                            <p:fltVal val="0"/>
                                          </p:val>
                                        </p:tav>
                                        <p:tav tm="100000">
                                          <p:val>
                                            <p:strVal val="#ppt_w"/>
                                          </p:val>
                                        </p:tav>
                                      </p:tavLst>
                                    </p:anim>
                                    <p:anim calcmode="lin" valueType="num">
                                      <p:cBhvr>
                                        <p:cTn id="68" dur="500" fill="hold"/>
                                        <p:tgtEl>
                                          <p:spTgt spid="34"/>
                                        </p:tgtEl>
                                        <p:attrNameLst>
                                          <p:attrName>ppt_h</p:attrName>
                                        </p:attrNameLst>
                                      </p:cBhvr>
                                      <p:tavLst>
                                        <p:tav tm="0">
                                          <p:val>
                                            <p:strVal val="#ppt_h"/>
                                          </p:val>
                                        </p:tav>
                                        <p:tav tm="100000">
                                          <p:val>
                                            <p:strVal val="#ppt_h"/>
                                          </p:val>
                                        </p:tav>
                                      </p:tavLst>
                                    </p:anim>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grpId="0" nodeType="clickEffect">
                                  <p:stCondLst>
                                    <p:cond delay="0"/>
                                  </p:stCondLst>
                                  <p:childTnLst>
                                    <p:set>
                                      <p:cBhvr>
                                        <p:cTn id="72" dur="1" fill="hold">
                                          <p:stCondLst>
                                            <p:cond delay="0"/>
                                          </p:stCondLst>
                                        </p:cTn>
                                        <p:tgtEl>
                                          <p:spTgt spid="37"/>
                                        </p:tgtEl>
                                        <p:attrNameLst>
                                          <p:attrName>style.visibility</p:attrName>
                                        </p:attrNameLst>
                                      </p:cBhvr>
                                      <p:to>
                                        <p:strVal val="visible"/>
                                      </p:to>
                                    </p:set>
                                    <p:animEffect transition="in" filter="wipe(up)">
                                      <p:cBhvr>
                                        <p:cTn id="73" dur="500"/>
                                        <p:tgtEl>
                                          <p:spTgt spid="37"/>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grpId="0" nodeType="clickEffect">
                                  <p:stCondLst>
                                    <p:cond delay="0"/>
                                  </p:stCondLst>
                                  <p:childTnLst>
                                    <p:set>
                                      <p:cBhvr>
                                        <p:cTn id="77" dur="1" fill="hold">
                                          <p:stCondLst>
                                            <p:cond delay="0"/>
                                          </p:stCondLst>
                                        </p:cTn>
                                        <p:tgtEl>
                                          <p:spTgt spid="38"/>
                                        </p:tgtEl>
                                        <p:attrNameLst>
                                          <p:attrName>style.visibility</p:attrName>
                                        </p:attrNameLst>
                                      </p:cBhvr>
                                      <p:to>
                                        <p:strVal val="visible"/>
                                      </p:to>
                                    </p:set>
                                    <p:animEffect transition="in" filter="wipe(up)">
                                      <p:cBhvr>
                                        <p:cTn id="78"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 grpId="0" animBg="1"/>
      <p:bldP spid="12" grpId="0" animBg="1"/>
      <p:bldP spid="13" grpId="0" animBg="1"/>
      <p:bldP spid="14" grpId="0" animBg="1"/>
      <p:bldP spid="15" grpId="0" animBg="1"/>
      <p:bldP spid="16" grpId="0" animBg="1"/>
      <p:bldP spid="17" grpId="0" animBg="1"/>
      <p:bldP spid="18" grpId="0" animBg="1"/>
      <p:bldP spid="34" grpId="1" animBg="1"/>
      <p:bldP spid="36" grpId="1" animBg="1"/>
      <p:bldP spid="37" grpId="0" animBg="1"/>
      <p:bldP spid="3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1625600" y="152400"/>
            <a:ext cx="9042400" cy="5334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smtClean="0">
                <a:solidFill>
                  <a:schemeClr val="tx1"/>
                </a:solidFill>
              </a:rPr>
              <a:t>TMOD</a:t>
            </a:r>
            <a:r>
              <a:rPr lang="en-US" sz="2800" b="1" dirty="0" smtClean="0">
                <a:solidFill>
                  <a:schemeClr val="tx1"/>
                </a:solidFill>
              </a:rPr>
              <a:t> – 8 bit Register – Used to configure the Timers</a:t>
            </a:r>
            <a:endParaRPr lang="en-US" b="1" dirty="0">
              <a:solidFill>
                <a:schemeClr val="tx1"/>
              </a:solidFill>
            </a:endParaRPr>
          </a:p>
        </p:txBody>
      </p:sp>
      <p:sp>
        <p:nvSpPr>
          <p:cNvPr id="3" name="Rectangle 2"/>
          <p:cNvSpPr/>
          <p:nvPr/>
        </p:nvSpPr>
        <p:spPr>
          <a:xfrm>
            <a:off x="1320800" y="838200"/>
            <a:ext cx="1219200" cy="5334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FF0000"/>
                </a:solidFill>
                <a:latin typeface="Bookman Old Style" pitchFamily="18" charset="0"/>
              </a:rPr>
              <a:t>GATE</a:t>
            </a:r>
            <a:endParaRPr lang="en-US" sz="1400" b="1" dirty="0">
              <a:solidFill>
                <a:srgbClr val="FF0000"/>
              </a:solidFill>
              <a:latin typeface="Bookman Old Style" pitchFamily="18" charset="0"/>
            </a:endParaRPr>
          </a:p>
        </p:txBody>
      </p:sp>
      <p:sp>
        <p:nvSpPr>
          <p:cNvPr id="12" name="Rectangle 11"/>
          <p:cNvSpPr/>
          <p:nvPr/>
        </p:nvSpPr>
        <p:spPr>
          <a:xfrm>
            <a:off x="2540000" y="838200"/>
            <a:ext cx="1219200" cy="5334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FF0000"/>
                </a:solidFill>
                <a:latin typeface="Bookman Old Style" pitchFamily="18" charset="0"/>
              </a:rPr>
              <a:t>C/T</a:t>
            </a:r>
            <a:endParaRPr lang="en-US" sz="1400" b="1" dirty="0">
              <a:solidFill>
                <a:srgbClr val="FF0000"/>
              </a:solidFill>
              <a:latin typeface="Bookman Old Style" pitchFamily="18" charset="0"/>
            </a:endParaRPr>
          </a:p>
        </p:txBody>
      </p:sp>
      <p:sp>
        <p:nvSpPr>
          <p:cNvPr id="13" name="Rectangle 12"/>
          <p:cNvSpPr/>
          <p:nvPr/>
        </p:nvSpPr>
        <p:spPr>
          <a:xfrm>
            <a:off x="3759200" y="838200"/>
            <a:ext cx="1219200" cy="5334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FF0000"/>
                </a:solidFill>
                <a:latin typeface="Bookman Old Style" pitchFamily="18" charset="0"/>
              </a:rPr>
              <a:t>M1</a:t>
            </a:r>
            <a:endParaRPr lang="en-US" sz="1400" b="1" dirty="0">
              <a:solidFill>
                <a:srgbClr val="FF0000"/>
              </a:solidFill>
              <a:latin typeface="Bookman Old Style" pitchFamily="18" charset="0"/>
            </a:endParaRPr>
          </a:p>
        </p:txBody>
      </p:sp>
      <p:sp>
        <p:nvSpPr>
          <p:cNvPr id="14" name="Rectangle 13"/>
          <p:cNvSpPr/>
          <p:nvPr/>
        </p:nvSpPr>
        <p:spPr>
          <a:xfrm>
            <a:off x="4978400" y="838200"/>
            <a:ext cx="1219200" cy="5334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FF0000"/>
                </a:solidFill>
                <a:latin typeface="Bookman Old Style" pitchFamily="18" charset="0"/>
              </a:rPr>
              <a:t>M0</a:t>
            </a:r>
            <a:endParaRPr lang="en-US" sz="1400" b="1" dirty="0">
              <a:solidFill>
                <a:srgbClr val="FF0000"/>
              </a:solidFill>
              <a:latin typeface="Bookman Old Style" pitchFamily="18" charset="0"/>
            </a:endParaRPr>
          </a:p>
        </p:txBody>
      </p:sp>
      <p:sp>
        <p:nvSpPr>
          <p:cNvPr id="15" name="Rectangle 14"/>
          <p:cNvSpPr/>
          <p:nvPr/>
        </p:nvSpPr>
        <p:spPr>
          <a:xfrm>
            <a:off x="6197600" y="838200"/>
            <a:ext cx="1219200" cy="5334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0000FF"/>
                </a:solidFill>
                <a:latin typeface="Bookman Old Style" pitchFamily="18" charset="0"/>
              </a:rPr>
              <a:t>GATE</a:t>
            </a:r>
            <a:endParaRPr lang="en-US" sz="1400" b="1" dirty="0">
              <a:solidFill>
                <a:srgbClr val="0000FF"/>
              </a:solidFill>
              <a:latin typeface="Bookman Old Style" pitchFamily="18" charset="0"/>
            </a:endParaRPr>
          </a:p>
        </p:txBody>
      </p:sp>
      <p:sp>
        <p:nvSpPr>
          <p:cNvPr id="16" name="Rectangle 15"/>
          <p:cNvSpPr/>
          <p:nvPr/>
        </p:nvSpPr>
        <p:spPr>
          <a:xfrm>
            <a:off x="7416800" y="838200"/>
            <a:ext cx="1219200" cy="5334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0000FF"/>
                </a:solidFill>
                <a:latin typeface="Bookman Old Style" pitchFamily="18" charset="0"/>
              </a:rPr>
              <a:t>C/T</a:t>
            </a:r>
            <a:endParaRPr lang="en-US" sz="1400" b="1" dirty="0">
              <a:solidFill>
                <a:srgbClr val="0000FF"/>
              </a:solidFill>
              <a:latin typeface="Bookman Old Style" pitchFamily="18" charset="0"/>
            </a:endParaRPr>
          </a:p>
        </p:txBody>
      </p:sp>
      <p:sp>
        <p:nvSpPr>
          <p:cNvPr id="17" name="Rectangle 16"/>
          <p:cNvSpPr/>
          <p:nvPr/>
        </p:nvSpPr>
        <p:spPr>
          <a:xfrm>
            <a:off x="8636000" y="838200"/>
            <a:ext cx="1219200" cy="5334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0000FF"/>
                </a:solidFill>
                <a:latin typeface="Bookman Old Style" pitchFamily="18" charset="0"/>
              </a:rPr>
              <a:t>M1</a:t>
            </a:r>
            <a:endParaRPr lang="en-US" sz="1400" b="1" dirty="0">
              <a:solidFill>
                <a:srgbClr val="0000FF"/>
              </a:solidFill>
              <a:latin typeface="Bookman Old Style" pitchFamily="18" charset="0"/>
            </a:endParaRPr>
          </a:p>
        </p:txBody>
      </p:sp>
      <p:sp>
        <p:nvSpPr>
          <p:cNvPr id="18" name="Rectangle 17"/>
          <p:cNvSpPr/>
          <p:nvPr/>
        </p:nvSpPr>
        <p:spPr>
          <a:xfrm>
            <a:off x="9855200" y="838200"/>
            <a:ext cx="1219200" cy="5334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0000FF"/>
                </a:solidFill>
                <a:latin typeface="Bookman Old Style" pitchFamily="18" charset="0"/>
                <a:cs typeface="Times New Roman" pitchFamily="18" charset="0"/>
              </a:rPr>
              <a:t>M0</a:t>
            </a:r>
            <a:endParaRPr lang="en-US" sz="1400" b="1" dirty="0">
              <a:solidFill>
                <a:srgbClr val="0000FF"/>
              </a:solidFill>
              <a:latin typeface="Bookman Old Style" pitchFamily="18" charset="0"/>
              <a:cs typeface="Times New Roman" pitchFamily="18" charset="0"/>
            </a:endParaRPr>
          </a:p>
        </p:txBody>
      </p:sp>
      <p:grpSp>
        <p:nvGrpSpPr>
          <p:cNvPr id="2" name="Google Shape;84;p1"/>
          <p:cNvGrpSpPr/>
          <p:nvPr/>
        </p:nvGrpSpPr>
        <p:grpSpPr>
          <a:xfrm>
            <a:off x="76256" y="112129"/>
            <a:ext cx="685745" cy="6517271"/>
            <a:chOff x="14626" y="14712"/>
            <a:chExt cx="538808" cy="6386089"/>
          </a:xfrm>
        </p:grpSpPr>
        <p:pic>
          <p:nvPicPr>
            <p:cNvPr id="29" name="Google Shape;85;p1"/>
            <p:cNvPicPr preferRelativeResize="0"/>
            <p:nvPr/>
          </p:nvPicPr>
          <p:blipFill rotWithShape="1">
            <a:blip r:embed="rId2" cstate="print">
              <a:alphaModFix/>
            </a:blip>
            <a:srcRect/>
            <a:stretch/>
          </p:blipFill>
          <p:spPr>
            <a:xfrm>
              <a:off x="14626" y="14712"/>
              <a:ext cx="538808" cy="846471"/>
            </a:xfrm>
            <a:prstGeom prst="rect">
              <a:avLst/>
            </a:prstGeom>
            <a:noFill/>
            <a:ln w="9525" cap="flat" cmpd="sng">
              <a:solidFill>
                <a:srgbClr val="0000FF"/>
              </a:solidFill>
              <a:prstDash val="solid"/>
              <a:miter lim="800000"/>
              <a:headEnd type="none" w="sm" len="sm"/>
              <a:tailEnd type="none" w="sm" len="sm"/>
            </a:ln>
          </p:spPr>
        </p:pic>
        <p:sp>
          <p:nvSpPr>
            <p:cNvPr id="30" name="Google Shape;86;p1"/>
            <p:cNvSpPr txBox="1"/>
            <p:nvPr/>
          </p:nvSpPr>
          <p:spPr>
            <a:xfrm rot="16198651">
              <a:off x="-2620687" y="3474451"/>
              <a:ext cx="5562512" cy="29016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b="1" i="0" u="none" strike="noStrike" cap="none" dirty="0">
                  <a:solidFill>
                    <a:schemeClr val="lt1"/>
                  </a:solidFill>
                  <a:latin typeface="Century Gothic"/>
                  <a:ea typeface="Century Gothic"/>
                  <a:cs typeface="Century Gothic"/>
                  <a:sym typeface="Century Gothic"/>
                </a:rPr>
                <a:t>Vishwakarma  Institute  of  Technology</a:t>
              </a:r>
              <a:endParaRPr sz="2400" dirty="0"/>
            </a:p>
          </p:txBody>
        </p:sp>
        <p:sp>
          <p:nvSpPr>
            <p:cNvPr id="31" name="Google Shape;87;p1"/>
            <p:cNvSpPr txBox="1"/>
            <p:nvPr/>
          </p:nvSpPr>
          <p:spPr>
            <a:xfrm rot="16200000">
              <a:off x="-2348767" y="3498601"/>
              <a:ext cx="5562602" cy="241797"/>
            </a:xfrm>
            <a:prstGeom prst="rect">
              <a:avLst/>
            </a:prstGeom>
            <a:solidFill>
              <a:srgbClr val="FFFF99"/>
            </a:solidFill>
            <a:ln w="9525" cap="flat" cmpd="sng">
              <a:solidFill>
                <a:srgbClr val="00206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i="0" u="none" strike="noStrike" cap="none" dirty="0">
                  <a:solidFill>
                    <a:srgbClr val="002060"/>
                  </a:solidFill>
                  <a:latin typeface="Century Gothic"/>
                  <a:ea typeface="Century Gothic"/>
                  <a:cs typeface="Century Gothic"/>
                  <a:sym typeface="Century Gothic"/>
                </a:rPr>
                <a:t>FY - Department of Engineering, Sciences and Humanities</a:t>
              </a:r>
              <a:endParaRPr sz="2400" dirty="0"/>
            </a:p>
          </p:txBody>
        </p:sp>
      </p:grpSp>
      <p:cxnSp>
        <p:nvCxnSpPr>
          <p:cNvPr id="33" name="Straight Arrow Connector 32"/>
          <p:cNvCxnSpPr/>
          <p:nvPr/>
        </p:nvCxnSpPr>
        <p:spPr>
          <a:xfrm>
            <a:off x="1371600" y="1676400"/>
            <a:ext cx="4800600" cy="1588"/>
          </a:xfrm>
          <a:prstGeom prst="straightConnector1">
            <a:avLst/>
          </a:prstGeom>
          <a:ln w="25400">
            <a:solidFill>
              <a:srgbClr val="FF000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2895600" y="1447800"/>
            <a:ext cx="19050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FF0000"/>
                </a:solidFill>
                <a:latin typeface="Bookman Old Style" pitchFamily="18" charset="0"/>
              </a:rPr>
              <a:t>Timer 1</a:t>
            </a:r>
            <a:endParaRPr lang="en-US" sz="1400" b="1" dirty="0">
              <a:solidFill>
                <a:srgbClr val="FF0000"/>
              </a:solidFill>
              <a:latin typeface="Bookman Old Style" pitchFamily="18" charset="0"/>
            </a:endParaRPr>
          </a:p>
        </p:txBody>
      </p:sp>
      <p:cxnSp>
        <p:nvCxnSpPr>
          <p:cNvPr id="35" name="Straight Arrow Connector 34"/>
          <p:cNvCxnSpPr/>
          <p:nvPr/>
        </p:nvCxnSpPr>
        <p:spPr>
          <a:xfrm>
            <a:off x="6248400" y="1676400"/>
            <a:ext cx="4800600" cy="1588"/>
          </a:xfrm>
          <a:prstGeom prst="straightConnector1">
            <a:avLst/>
          </a:prstGeom>
          <a:ln w="25400">
            <a:solidFill>
              <a:srgbClr val="0000FF"/>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7772400" y="1447800"/>
            <a:ext cx="19050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0000FF"/>
                </a:solidFill>
                <a:latin typeface="Bookman Old Style" pitchFamily="18" charset="0"/>
              </a:rPr>
              <a:t>Timer 0</a:t>
            </a:r>
            <a:endParaRPr lang="en-US" sz="1400" b="1" dirty="0">
              <a:solidFill>
                <a:srgbClr val="0000FF"/>
              </a:solidFill>
              <a:latin typeface="Bookman Old Style" pitchFamily="18" charset="0"/>
            </a:endParaRPr>
          </a:p>
        </p:txBody>
      </p:sp>
      <p:sp>
        <p:nvSpPr>
          <p:cNvPr id="39" name="Rectangle 38"/>
          <p:cNvSpPr/>
          <p:nvPr/>
        </p:nvSpPr>
        <p:spPr>
          <a:xfrm>
            <a:off x="838200" y="1981200"/>
            <a:ext cx="6553200" cy="28194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2400" b="1" dirty="0" smtClean="0">
                <a:solidFill>
                  <a:srgbClr val="0000FF"/>
                </a:solidFill>
                <a:latin typeface="Calibri" pitchFamily="34" charset="0"/>
                <a:cs typeface="Calibri" pitchFamily="34" charset="0"/>
              </a:rPr>
              <a:t>GATE bit :- </a:t>
            </a:r>
          </a:p>
          <a:p>
            <a:pPr>
              <a:lnSpc>
                <a:spcPct val="150000"/>
              </a:lnSpc>
            </a:pPr>
            <a:r>
              <a:rPr lang="en-US" sz="2400" b="1" dirty="0" smtClean="0">
                <a:solidFill>
                  <a:srgbClr val="FF0000"/>
                </a:solidFill>
                <a:latin typeface="Calibri" pitchFamily="34" charset="0"/>
                <a:cs typeface="Calibri" pitchFamily="34" charset="0"/>
              </a:rPr>
              <a:t>= 0 means, Timer will be Run Mode when </a:t>
            </a:r>
            <a:r>
              <a:rPr lang="en-US" sz="2400" b="1" dirty="0" err="1" smtClean="0">
                <a:solidFill>
                  <a:srgbClr val="FF0000"/>
                </a:solidFill>
                <a:latin typeface="Calibri" pitchFamily="34" charset="0"/>
                <a:cs typeface="Calibri" pitchFamily="34" charset="0"/>
              </a:rPr>
              <a:t>TRX</a:t>
            </a:r>
            <a:r>
              <a:rPr lang="en-US" sz="2400" b="1" dirty="0" smtClean="0">
                <a:solidFill>
                  <a:srgbClr val="FF0000"/>
                </a:solidFill>
                <a:latin typeface="Calibri" pitchFamily="34" charset="0"/>
                <a:cs typeface="Calibri" pitchFamily="34" charset="0"/>
              </a:rPr>
              <a:t> bit of </a:t>
            </a:r>
            <a:r>
              <a:rPr lang="en-US" sz="2400" b="1" dirty="0" err="1" smtClean="0">
                <a:solidFill>
                  <a:srgbClr val="FF0000"/>
                </a:solidFill>
                <a:latin typeface="Calibri" pitchFamily="34" charset="0"/>
                <a:cs typeface="Calibri" pitchFamily="34" charset="0"/>
              </a:rPr>
              <a:t>TCON</a:t>
            </a:r>
            <a:r>
              <a:rPr lang="en-US" sz="2400" b="1" dirty="0" smtClean="0">
                <a:solidFill>
                  <a:srgbClr val="FF0000"/>
                </a:solidFill>
                <a:latin typeface="Calibri" pitchFamily="34" charset="0"/>
                <a:cs typeface="Calibri" pitchFamily="34" charset="0"/>
              </a:rPr>
              <a:t> is high and INT0 (or INT1) is high.</a:t>
            </a:r>
          </a:p>
          <a:p>
            <a:pPr>
              <a:lnSpc>
                <a:spcPct val="150000"/>
              </a:lnSpc>
            </a:pPr>
            <a:r>
              <a:rPr lang="en-US" sz="2400" b="1" dirty="0" smtClean="0">
                <a:solidFill>
                  <a:srgbClr val="0000FF"/>
                </a:solidFill>
                <a:latin typeface="Calibri" pitchFamily="34" charset="0"/>
                <a:cs typeface="Calibri" pitchFamily="34" charset="0"/>
              </a:rPr>
              <a:t>= 1 means, Timer will be Run Mode when </a:t>
            </a:r>
            <a:r>
              <a:rPr lang="en-US" sz="2400" b="1" dirty="0" err="1" smtClean="0">
                <a:solidFill>
                  <a:srgbClr val="0000FF"/>
                </a:solidFill>
                <a:latin typeface="Calibri" pitchFamily="34" charset="0"/>
                <a:cs typeface="Calibri" pitchFamily="34" charset="0"/>
              </a:rPr>
              <a:t>TRX</a:t>
            </a:r>
            <a:r>
              <a:rPr lang="en-US" sz="2400" b="1" dirty="0" smtClean="0">
                <a:solidFill>
                  <a:srgbClr val="0000FF"/>
                </a:solidFill>
                <a:latin typeface="Calibri" pitchFamily="34" charset="0"/>
                <a:cs typeface="Calibri" pitchFamily="34" charset="0"/>
              </a:rPr>
              <a:t> bit of </a:t>
            </a:r>
            <a:r>
              <a:rPr lang="en-US" sz="2400" b="1" dirty="0" err="1" smtClean="0">
                <a:solidFill>
                  <a:srgbClr val="0000FF"/>
                </a:solidFill>
                <a:latin typeface="Calibri" pitchFamily="34" charset="0"/>
                <a:cs typeface="Calibri" pitchFamily="34" charset="0"/>
              </a:rPr>
              <a:t>TCON</a:t>
            </a:r>
            <a:r>
              <a:rPr lang="en-US" sz="2400" b="1" dirty="0" smtClean="0">
                <a:solidFill>
                  <a:srgbClr val="0000FF"/>
                </a:solidFill>
                <a:latin typeface="Calibri" pitchFamily="34" charset="0"/>
                <a:cs typeface="Calibri" pitchFamily="34" charset="0"/>
              </a:rPr>
              <a:t> is high.</a:t>
            </a:r>
            <a:endParaRPr lang="en-US" sz="2400" b="1" dirty="0">
              <a:solidFill>
                <a:srgbClr val="0000FF"/>
              </a:solidFill>
              <a:latin typeface="Calibri" pitchFamily="34" charset="0"/>
              <a:cs typeface="Calibri" pitchFamily="34" charset="0"/>
            </a:endParaRPr>
          </a:p>
        </p:txBody>
      </p:sp>
      <p:grpSp>
        <p:nvGrpSpPr>
          <p:cNvPr id="43" name="Group 42"/>
          <p:cNvGrpSpPr/>
          <p:nvPr/>
        </p:nvGrpSpPr>
        <p:grpSpPr>
          <a:xfrm>
            <a:off x="7556323" y="1981200"/>
            <a:ext cx="3778427" cy="3733800"/>
            <a:chOff x="7556323" y="1981200"/>
            <a:chExt cx="3778427" cy="3733800"/>
          </a:xfrm>
        </p:grpSpPr>
        <p:pic>
          <p:nvPicPr>
            <p:cNvPr id="1026" name="Picture 2" descr="D:\Harshavardhan\datafolder\hmksave\hmk vit\VIT 2018-20\AY 20202021 New Robotics Course\02 MAR 20202021 Second Term May 2021 onwards\Images\MuC 8051 Pin Out - Copy - Copy.jpg"/>
            <p:cNvPicPr>
              <a:picLocks noChangeAspect="1" noChangeArrowheads="1"/>
            </p:cNvPicPr>
            <p:nvPr/>
          </p:nvPicPr>
          <p:blipFill>
            <a:blip r:embed="rId3" cstate="print"/>
            <a:srcRect/>
            <a:stretch>
              <a:fillRect/>
            </a:stretch>
          </p:blipFill>
          <p:spPr bwMode="auto">
            <a:xfrm>
              <a:off x="7556323" y="1981200"/>
              <a:ext cx="3778427" cy="3733800"/>
            </a:xfrm>
            <a:prstGeom prst="rect">
              <a:avLst/>
            </a:prstGeom>
            <a:noFill/>
          </p:spPr>
        </p:pic>
        <p:cxnSp>
          <p:nvCxnSpPr>
            <p:cNvPr id="24" name="Straight Arrow Connector 23"/>
            <p:cNvCxnSpPr/>
            <p:nvPr/>
          </p:nvCxnSpPr>
          <p:spPr>
            <a:xfrm rot="10800000">
              <a:off x="9296401" y="2819400"/>
              <a:ext cx="761998" cy="158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10800000">
              <a:off x="9296400" y="3122612"/>
              <a:ext cx="761999" cy="158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1000"/>
                                        <p:tgtEl>
                                          <p:spTgt spid="27"/>
                                        </p:tgtEl>
                                      </p:cBhvr>
                                    </p:animEffect>
                                  </p:childTnLst>
                                </p:cTn>
                              </p:par>
                            </p:childTnLst>
                          </p:cTn>
                        </p:par>
                        <p:par>
                          <p:cTn id="8" fill="hold">
                            <p:stCondLst>
                              <p:cond delay="1000"/>
                            </p:stCondLst>
                            <p:childTnLst>
                              <p:par>
                                <p:cTn id="9" presetID="2" presetClass="entr" presetSubtype="8"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2" presetClass="entr" presetSubtype="8"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anim calcmode="lin" valueType="num">
                                      <p:cBhvr additive="base">
                                        <p:cTn id="16" dur="500" fill="hold"/>
                                        <p:tgtEl>
                                          <p:spTgt spid="17"/>
                                        </p:tgtEl>
                                        <p:attrNameLst>
                                          <p:attrName>ppt_x</p:attrName>
                                        </p:attrNameLst>
                                      </p:cBhvr>
                                      <p:tavLst>
                                        <p:tav tm="0">
                                          <p:val>
                                            <p:strVal val="0-#ppt_w/2"/>
                                          </p:val>
                                        </p:tav>
                                        <p:tav tm="100000">
                                          <p:val>
                                            <p:strVal val="#ppt_x"/>
                                          </p:val>
                                        </p:tav>
                                      </p:tavLst>
                                    </p:anim>
                                    <p:anim calcmode="lin" valueType="num">
                                      <p:cBhvr additive="base">
                                        <p:cTn id="17" dur="500" fill="hold"/>
                                        <p:tgtEl>
                                          <p:spTgt spid="17"/>
                                        </p:tgtEl>
                                        <p:attrNameLst>
                                          <p:attrName>ppt_y</p:attrName>
                                        </p:attrNameLst>
                                      </p:cBhvr>
                                      <p:tavLst>
                                        <p:tav tm="0">
                                          <p:val>
                                            <p:strVal val="#ppt_y"/>
                                          </p:val>
                                        </p:tav>
                                        <p:tav tm="100000">
                                          <p:val>
                                            <p:strVal val="#ppt_y"/>
                                          </p:val>
                                        </p:tav>
                                      </p:tavLst>
                                    </p:anim>
                                  </p:childTnLst>
                                </p:cTn>
                              </p:par>
                            </p:childTnLst>
                          </p:cTn>
                        </p:par>
                        <p:par>
                          <p:cTn id="18" fill="hold">
                            <p:stCondLst>
                              <p:cond delay="2000"/>
                            </p:stCondLst>
                            <p:childTnLst>
                              <p:par>
                                <p:cTn id="19" presetID="2" presetClass="entr" presetSubtype="8"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500" fill="hold"/>
                                        <p:tgtEl>
                                          <p:spTgt spid="16"/>
                                        </p:tgtEl>
                                        <p:attrNameLst>
                                          <p:attrName>ppt_x</p:attrName>
                                        </p:attrNameLst>
                                      </p:cBhvr>
                                      <p:tavLst>
                                        <p:tav tm="0">
                                          <p:val>
                                            <p:strVal val="0-#ppt_w/2"/>
                                          </p:val>
                                        </p:tav>
                                        <p:tav tm="100000">
                                          <p:val>
                                            <p:strVal val="#ppt_x"/>
                                          </p:val>
                                        </p:tav>
                                      </p:tavLst>
                                    </p:anim>
                                    <p:anim calcmode="lin" valueType="num">
                                      <p:cBhvr additive="base">
                                        <p:cTn id="22" dur="500" fill="hold"/>
                                        <p:tgtEl>
                                          <p:spTgt spid="16"/>
                                        </p:tgtEl>
                                        <p:attrNameLst>
                                          <p:attrName>ppt_y</p:attrName>
                                        </p:attrNameLst>
                                      </p:cBhvr>
                                      <p:tavLst>
                                        <p:tav tm="0">
                                          <p:val>
                                            <p:strVal val="#ppt_y"/>
                                          </p:val>
                                        </p:tav>
                                        <p:tav tm="100000">
                                          <p:val>
                                            <p:strVal val="#ppt_y"/>
                                          </p:val>
                                        </p:tav>
                                      </p:tavLst>
                                    </p:anim>
                                  </p:childTnLst>
                                </p:cTn>
                              </p:par>
                            </p:childTnLst>
                          </p:cTn>
                        </p:par>
                        <p:par>
                          <p:cTn id="23" fill="hold">
                            <p:stCondLst>
                              <p:cond delay="2500"/>
                            </p:stCondLst>
                            <p:childTnLst>
                              <p:par>
                                <p:cTn id="24" presetID="2" presetClass="entr" presetSubtype="8" fill="hold" grpId="0" nodeType="after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0-#ppt_w/2"/>
                                          </p:val>
                                        </p:tav>
                                        <p:tav tm="100000">
                                          <p:val>
                                            <p:strVal val="#ppt_x"/>
                                          </p:val>
                                        </p:tav>
                                      </p:tavLst>
                                    </p:anim>
                                    <p:anim calcmode="lin" valueType="num">
                                      <p:cBhvr additive="base">
                                        <p:cTn id="27" dur="500" fill="hold"/>
                                        <p:tgtEl>
                                          <p:spTgt spid="15"/>
                                        </p:tgtEl>
                                        <p:attrNameLst>
                                          <p:attrName>ppt_y</p:attrName>
                                        </p:attrNameLst>
                                      </p:cBhvr>
                                      <p:tavLst>
                                        <p:tav tm="0">
                                          <p:val>
                                            <p:strVal val="#ppt_y"/>
                                          </p:val>
                                        </p:tav>
                                        <p:tav tm="100000">
                                          <p:val>
                                            <p:strVal val="#ppt_y"/>
                                          </p:val>
                                        </p:tav>
                                      </p:tavLst>
                                    </p:anim>
                                  </p:childTnLst>
                                </p:cTn>
                              </p:par>
                            </p:childTnLst>
                          </p:cTn>
                        </p:par>
                        <p:par>
                          <p:cTn id="28" fill="hold">
                            <p:stCondLst>
                              <p:cond delay="3000"/>
                            </p:stCondLst>
                            <p:childTnLst>
                              <p:par>
                                <p:cTn id="29" presetID="2" presetClass="entr" presetSubtype="8"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0-#ppt_w/2"/>
                                          </p:val>
                                        </p:tav>
                                        <p:tav tm="100000">
                                          <p:val>
                                            <p:strVal val="#ppt_x"/>
                                          </p:val>
                                        </p:tav>
                                      </p:tavLst>
                                    </p:anim>
                                    <p:anim calcmode="lin" valueType="num">
                                      <p:cBhvr additive="base">
                                        <p:cTn id="32" dur="500" fill="hold"/>
                                        <p:tgtEl>
                                          <p:spTgt spid="14"/>
                                        </p:tgtEl>
                                        <p:attrNameLst>
                                          <p:attrName>ppt_y</p:attrName>
                                        </p:attrNameLst>
                                      </p:cBhvr>
                                      <p:tavLst>
                                        <p:tav tm="0">
                                          <p:val>
                                            <p:strVal val="#ppt_y"/>
                                          </p:val>
                                        </p:tav>
                                        <p:tav tm="100000">
                                          <p:val>
                                            <p:strVal val="#ppt_y"/>
                                          </p:val>
                                        </p:tav>
                                      </p:tavLst>
                                    </p:anim>
                                  </p:childTnLst>
                                </p:cTn>
                              </p:par>
                            </p:childTnLst>
                          </p:cTn>
                        </p:par>
                        <p:par>
                          <p:cTn id="33" fill="hold">
                            <p:stCondLst>
                              <p:cond delay="3500"/>
                            </p:stCondLst>
                            <p:childTnLst>
                              <p:par>
                                <p:cTn id="34" presetID="2" presetClass="entr" presetSubtype="8"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fill="hold"/>
                                        <p:tgtEl>
                                          <p:spTgt spid="13"/>
                                        </p:tgtEl>
                                        <p:attrNameLst>
                                          <p:attrName>ppt_x</p:attrName>
                                        </p:attrNameLst>
                                      </p:cBhvr>
                                      <p:tavLst>
                                        <p:tav tm="0">
                                          <p:val>
                                            <p:strVal val="0-#ppt_w/2"/>
                                          </p:val>
                                        </p:tav>
                                        <p:tav tm="100000">
                                          <p:val>
                                            <p:strVal val="#ppt_x"/>
                                          </p:val>
                                        </p:tav>
                                      </p:tavLst>
                                    </p:anim>
                                    <p:anim calcmode="lin" valueType="num">
                                      <p:cBhvr additive="base">
                                        <p:cTn id="37" dur="500" fill="hold"/>
                                        <p:tgtEl>
                                          <p:spTgt spid="13"/>
                                        </p:tgtEl>
                                        <p:attrNameLst>
                                          <p:attrName>ppt_y</p:attrName>
                                        </p:attrNameLst>
                                      </p:cBhvr>
                                      <p:tavLst>
                                        <p:tav tm="0">
                                          <p:val>
                                            <p:strVal val="#ppt_y"/>
                                          </p:val>
                                        </p:tav>
                                        <p:tav tm="100000">
                                          <p:val>
                                            <p:strVal val="#ppt_y"/>
                                          </p:val>
                                        </p:tav>
                                      </p:tavLst>
                                    </p:anim>
                                  </p:childTnLst>
                                </p:cTn>
                              </p:par>
                            </p:childTnLst>
                          </p:cTn>
                        </p:par>
                        <p:par>
                          <p:cTn id="38" fill="hold">
                            <p:stCondLst>
                              <p:cond delay="4000"/>
                            </p:stCondLst>
                            <p:childTnLst>
                              <p:par>
                                <p:cTn id="39" presetID="2" presetClass="entr" presetSubtype="8" fill="hold" grpId="0" nodeType="after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0-#ppt_w/2"/>
                                          </p:val>
                                        </p:tav>
                                        <p:tav tm="100000">
                                          <p:val>
                                            <p:strVal val="#ppt_x"/>
                                          </p:val>
                                        </p:tav>
                                      </p:tavLst>
                                    </p:anim>
                                    <p:anim calcmode="lin" valueType="num">
                                      <p:cBhvr additive="base">
                                        <p:cTn id="42" dur="500" fill="hold"/>
                                        <p:tgtEl>
                                          <p:spTgt spid="12"/>
                                        </p:tgtEl>
                                        <p:attrNameLst>
                                          <p:attrName>ppt_y</p:attrName>
                                        </p:attrNameLst>
                                      </p:cBhvr>
                                      <p:tavLst>
                                        <p:tav tm="0">
                                          <p:val>
                                            <p:strVal val="#ppt_y"/>
                                          </p:val>
                                        </p:tav>
                                        <p:tav tm="100000">
                                          <p:val>
                                            <p:strVal val="#ppt_y"/>
                                          </p:val>
                                        </p:tav>
                                      </p:tavLst>
                                    </p:anim>
                                  </p:childTnLst>
                                </p:cTn>
                              </p:par>
                            </p:childTnLst>
                          </p:cTn>
                        </p:par>
                        <p:par>
                          <p:cTn id="43" fill="hold">
                            <p:stCondLst>
                              <p:cond delay="4500"/>
                            </p:stCondLst>
                            <p:childTnLst>
                              <p:par>
                                <p:cTn id="44" presetID="2" presetClass="entr" presetSubtype="8" fill="hold" grpId="0" nodeType="afterEffect">
                                  <p:stCondLst>
                                    <p:cond delay="0"/>
                                  </p:stCondLst>
                                  <p:childTnLst>
                                    <p:set>
                                      <p:cBhvr>
                                        <p:cTn id="45" dur="1" fill="hold">
                                          <p:stCondLst>
                                            <p:cond delay="0"/>
                                          </p:stCondLst>
                                        </p:cTn>
                                        <p:tgtEl>
                                          <p:spTgt spid="3"/>
                                        </p:tgtEl>
                                        <p:attrNameLst>
                                          <p:attrName>style.visibility</p:attrName>
                                        </p:attrNameLst>
                                      </p:cBhvr>
                                      <p:to>
                                        <p:strVal val="visible"/>
                                      </p:to>
                                    </p:set>
                                    <p:anim calcmode="lin" valueType="num">
                                      <p:cBhvr additive="base">
                                        <p:cTn id="46" dur="500" fill="hold"/>
                                        <p:tgtEl>
                                          <p:spTgt spid="3"/>
                                        </p:tgtEl>
                                        <p:attrNameLst>
                                          <p:attrName>ppt_x</p:attrName>
                                        </p:attrNameLst>
                                      </p:cBhvr>
                                      <p:tavLst>
                                        <p:tav tm="0">
                                          <p:val>
                                            <p:strVal val="0-#ppt_w/2"/>
                                          </p:val>
                                        </p:tav>
                                        <p:tav tm="100000">
                                          <p:val>
                                            <p:strVal val="#ppt_x"/>
                                          </p:val>
                                        </p:tav>
                                      </p:tavLst>
                                    </p:anim>
                                    <p:anim calcmode="lin" valueType="num">
                                      <p:cBhvr additive="base">
                                        <p:cTn id="47" dur="500" fill="hold"/>
                                        <p:tgtEl>
                                          <p:spTgt spid="3"/>
                                        </p:tgtEl>
                                        <p:attrNameLst>
                                          <p:attrName>ppt_y</p:attrName>
                                        </p:attrNameLst>
                                      </p:cBhvr>
                                      <p:tavLst>
                                        <p:tav tm="0">
                                          <p:val>
                                            <p:strVal val="#ppt_y"/>
                                          </p:val>
                                        </p:tav>
                                        <p:tav tm="100000">
                                          <p:val>
                                            <p:strVal val="#ppt_y"/>
                                          </p:val>
                                        </p:tav>
                                      </p:tavLst>
                                    </p:anim>
                                  </p:childTnLst>
                                </p:cTn>
                              </p:par>
                            </p:childTnLst>
                          </p:cTn>
                        </p:par>
                        <p:par>
                          <p:cTn id="48" fill="hold">
                            <p:stCondLst>
                              <p:cond delay="5000"/>
                            </p:stCondLst>
                            <p:childTnLst>
                              <p:par>
                                <p:cTn id="49" presetID="2" presetClass="entr" presetSubtype="8" fill="hold" grpId="0" nodeType="afterEffect">
                                  <p:stCondLst>
                                    <p:cond delay="0"/>
                                  </p:stCondLst>
                                  <p:childTnLst>
                                    <p:set>
                                      <p:cBhvr>
                                        <p:cTn id="50" dur="1" fill="hold">
                                          <p:stCondLst>
                                            <p:cond delay="0"/>
                                          </p:stCondLst>
                                        </p:cTn>
                                        <p:tgtEl>
                                          <p:spTgt spid="34"/>
                                        </p:tgtEl>
                                        <p:attrNameLst>
                                          <p:attrName>style.visibility</p:attrName>
                                        </p:attrNameLst>
                                      </p:cBhvr>
                                      <p:to>
                                        <p:strVal val="visible"/>
                                      </p:to>
                                    </p:set>
                                    <p:anim calcmode="lin" valueType="num">
                                      <p:cBhvr additive="base">
                                        <p:cTn id="51" dur="500" fill="hold"/>
                                        <p:tgtEl>
                                          <p:spTgt spid="34"/>
                                        </p:tgtEl>
                                        <p:attrNameLst>
                                          <p:attrName>ppt_x</p:attrName>
                                        </p:attrNameLst>
                                      </p:cBhvr>
                                      <p:tavLst>
                                        <p:tav tm="0">
                                          <p:val>
                                            <p:strVal val="0-#ppt_w/2"/>
                                          </p:val>
                                        </p:tav>
                                        <p:tav tm="100000">
                                          <p:val>
                                            <p:strVal val="#ppt_x"/>
                                          </p:val>
                                        </p:tav>
                                      </p:tavLst>
                                    </p:anim>
                                    <p:anim calcmode="lin" valueType="num">
                                      <p:cBhvr additive="base">
                                        <p:cTn id="52" dur="500" fill="hold"/>
                                        <p:tgtEl>
                                          <p:spTgt spid="34"/>
                                        </p:tgtEl>
                                        <p:attrNameLst>
                                          <p:attrName>ppt_y</p:attrName>
                                        </p:attrNameLst>
                                      </p:cBhvr>
                                      <p:tavLst>
                                        <p:tav tm="0">
                                          <p:val>
                                            <p:strVal val="#ppt_y"/>
                                          </p:val>
                                        </p:tav>
                                        <p:tav tm="100000">
                                          <p:val>
                                            <p:strVal val="#ppt_y"/>
                                          </p:val>
                                        </p:tav>
                                      </p:tavLst>
                                    </p:anim>
                                  </p:childTnLst>
                                </p:cTn>
                              </p:par>
                            </p:childTnLst>
                          </p:cTn>
                        </p:par>
                        <p:par>
                          <p:cTn id="53" fill="hold">
                            <p:stCondLst>
                              <p:cond delay="5500"/>
                            </p:stCondLst>
                            <p:childTnLst>
                              <p:par>
                                <p:cTn id="54" presetID="2" presetClass="entr" presetSubtype="8" fill="hold" grpId="0" nodeType="afterEffect">
                                  <p:stCondLst>
                                    <p:cond delay="0"/>
                                  </p:stCondLst>
                                  <p:childTnLst>
                                    <p:set>
                                      <p:cBhvr>
                                        <p:cTn id="55" dur="1" fill="hold">
                                          <p:stCondLst>
                                            <p:cond delay="0"/>
                                          </p:stCondLst>
                                        </p:cTn>
                                        <p:tgtEl>
                                          <p:spTgt spid="36"/>
                                        </p:tgtEl>
                                        <p:attrNameLst>
                                          <p:attrName>style.visibility</p:attrName>
                                        </p:attrNameLst>
                                      </p:cBhvr>
                                      <p:to>
                                        <p:strVal val="visible"/>
                                      </p:to>
                                    </p:set>
                                    <p:anim calcmode="lin" valueType="num">
                                      <p:cBhvr additive="base">
                                        <p:cTn id="56" dur="500" fill="hold"/>
                                        <p:tgtEl>
                                          <p:spTgt spid="36"/>
                                        </p:tgtEl>
                                        <p:attrNameLst>
                                          <p:attrName>ppt_x</p:attrName>
                                        </p:attrNameLst>
                                      </p:cBhvr>
                                      <p:tavLst>
                                        <p:tav tm="0">
                                          <p:val>
                                            <p:strVal val="0-#ppt_w/2"/>
                                          </p:val>
                                        </p:tav>
                                        <p:tav tm="100000">
                                          <p:val>
                                            <p:strVal val="#ppt_x"/>
                                          </p:val>
                                        </p:tav>
                                      </p:tavLst>
                                    </p:anim>
                                    <p:anim calcmode="lin" valueType="num">
                                      <p:cBhvr additive="base">
                                        <p:cTn id="57" dur="5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39"/>
                                        </p:tgtEl>
                                        <p:attrNameLst>
                                          <p:attrName>style.visibility</p:attrName>
                                        </p:attrNameLst>
                                      </p:cBhvr>
                                      <p:to>
                                        <p:strVal val="visible"/>
                                      </p:to>
                                    </p:set>
                                    <p:animEffect transition="in" filter="dissolve">
                                      <p:cBhvr>
                                        <p:cTn id="62" dur="1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 grpId="0" animBg="1"/>
      <p:bldP spid="12" grpId="0" animBg="1"/>
      <p:bldP spid="13" grpId="0" animBg="1"/>
      <p:bldP spid="14" grpId="0" animBg="1"/>
      <p:bldP spid="15" grpId="0" animBg="1"/>
      <p:bldP spid="16" grpId="0" animBg="1"/>
      <p:bldP spid="17" grpId="0" animBg="1"/>
      <p:bldP spid="18" grpId="0" animBg="1"/>
      <p:bldP spid="34" grpId="0" animBg="1"/>
      <p:bldP spid="36" grpId="0" animBg="1"/>
      <p:bldP spid="3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oogle Shape;84;p1"/>
          <p:cNvGrpSpPr/>
          <p:nvPr/>
        </p:nvGrpSpPr>
        <p:grpSpPr>
          <a:xfrm>
            <a:off x="76256" y="112129"/>
            <a:ext cx="685745" cy="6517271"/>
            <a:chOff x="14626" y="14712"/>
            <a:chExt cx="538808" cy="6386089"/>
          </a:xfrm>
        </p:grpSpPr>
        <p:pic>
          <p:nvPicPr>
            <p:cNvPr id="5" name="Google Shape;85;p1"/>
            <p:cNvPicPr preferRelativeResize="0"/>
            <p:nvPr/>
          </p:nvPicPr>
          <p:blipFill rotWithShape="1">
            <a:blip r:embed="rId2" cstate="print">
              <a:alphaModFix/>
            </a:blip>
            <a:srcRect/>
            <a:stretch/>
          </p:blipFill>
          <p:spPr>
            <a:xfrm>
              <a:off x="14626" y="14712"/>
              <a:ext cx="538808" cy="846471"/>
            </a:xfrm>
            <a:prstGeom prst="rect">
              <a:avLst/>
            </a:prstGeom>
            <a:noFill/>
            <a:ln w="9525" cap="flat" cmpd="sng">
              <a:solidFill>
                <a:srgbClr val="0000FF"/>
              </a:solidFill>
              <a:prstDash val="solid"/>
              <a:miter lim="800000"/>
              <a:headEnd type="none" w="sm" len="sm"/>
              <a:tailEnd type="none" w="sm" len="sm"/>
            </a:ln>
          </p:spPr>
        </p:pic>
        <p:sp>
          <p:nvSpPr>
            <p:cNvPr id="6" name="Google Shape;86;p1"/>
            <p:cNvSpPr txBox="1"/>
            <p:nvPr/>
          </p:nvSpPr>
          <p:spPr>
            <a:xfrm rot="16198651">
              <a:off x="-2620687" y="3474451"/>
              <a:ext cx="5562512" cy="29016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b="1" i="0" u="none" strike="noStrike" cap="none" dirty="0">
                  <a:solidFill>
                    <a:schemeClr val="lt1"/>
                  </a:solidFill>
                  <a:latin typeface="Century Gothic"/>
                  <a:ea typeface="Century Gothic"/>
                  <a:cs typeface="Century Gothic"/>
                  <a:sym typeface="Century Gothic"/>
                </a:rPr>
                <a:t>Vishwakarma  Institute  of  Technology</a:t>
              </a:r>
              <a:endParaRPr sz="2400" dirty="0"/>
            </a:p>
          </p:txBody>
        </p:sp>
        <p:sp>
          <p:nvSpPr>
            <p:cNvPr id="7" name="Google Shape;87;p1"/>
            <p:cNvSpPr txBox="1"/>
            <p:nvPr/>
          </p:nvSpPr>
          <p:spPr>
            <a:xfrm rot="16200000">
              <a:off x="-2348767" y="3498601"/>
              <a:ext cx="5562602" cy="241797"/>
            </a:xfrm>
            <a:prstGeom prst="rect">
              <a:avLst/>
            </a:prstGeom>
            <a:solidFill>
              <a:srgbClr val="FFFF99"/>
            </a:solidFill>
            <a:ln w="9525" cap="flat" cmpd="sng">
              <a:solidFill>
                <a:srgbClr val="00206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i="0" u="none" strike="noStrike" cap="none" dirty="0">
                  <a:solidFill>
                    <a:srgbClr val="002060"/>
                  </a:solidFill>
                  <a:latin typeface="Century Gothic"/>
                  <a:ea typeface="Century Gothic"/>
                  <a:cs typeface="Century Gothic"/>
                  <a:sym typeface="Century Gothic"/>
                </a:rPr>
                <a:t>FY - Department of Engineering, Sciences and Humanities</a:t>
              </a:r>
              <a:endParaRPr sz="2400" dirty="0"/>
            </a:p>
          </p:txBody>
        </p:sp>
      </p:grpSp>
      <p:pic>
        <p:nvPicPr>
          <p:cNvPr id="1028" name="Picture 4" descr="D:\Harshavardhan\datafolder\hmksave\hmk vit\VIT 2018-20\AY 20202021 New Robotics Course\02 MAR 20202021 Second Term May 2021 onwards\Images\MuC 8051 Chip.jpg"/>
          <p:cNvPicPr>
            <a:picLocks noChangeAspect="1" noChangeArrowheads="1"/>
          </p:cNvPicPr>
          <p:nvPr/>
        </p:nvPicPr>
        <p:blipFill>
          <a:blip r:embed="rId3" cstate="print"/>
          <a:srcRect/>
          <a:stretch>
            <a:fillRect/>
          </a:stretch>
        </p:blipFill>
        <p:spPr bwMode="auto">
          <a:xfrm>
            <a:off x="838200" y="3617048"/>
            <a:ext cx="4572000" cy="2555152"/>
          </a:xfrm>
          <a:prstGeom prst="rect">
            <a:avLst/>
          </a:prstGeom>
          <a:noFill/>
          <a:ln>
            <a:solidFill>
              <a:srgbClr val="0000FF"/>
            </a:solidFill>
          </a:ln>
        </p:spPr>
      </p:pic>
      <p:pic>
        <p:nvPicPr>
          <p:cNvPr id="1029" name="Picture 5" descr="D:\Harshavardhan\datafolder\hmksave\hmk vit\VIT 2018-20\AY 20202021 New Robotics Course\02 MAR 20202021 Second Term May 2021 onwards\Images\MuC 8051 Pin Out.jpg"/>
          <p:cNvPicPr>
            <a:picLocks noChangeAspect="1" noChangeArrowheads="1"/>
          </p:cNvPicPr>
          <p:nvPr/>
        </p:nvPicPr>
        <p:blipFill>
          <a:blip r:embed="rId4" cstate="print"/>
          <a:srcRect/>
          <a:stretch>
            <a:fillRect/>
          </a:stretch>
        </p:blipFill>
        <p:spPr bwMode="auto">
          <a:xfrm>
            <a:off x="5562600" y="304800"/>
            <a:ext cx="2638730" cy="3695700"/>
          </a:xfrm>
          <a:prstGeom prst="rect">
            <a:avLst/>
          </a:prstGeom>
          <a:noFill/>
          <a:ln>
            <a:solidFill>
              <a:srgbClr val="0000FF"/>
            </a:solidFill>
          </a:ln>
        </p:spPr>
      </p:pic>
      <p:pic>
        <p:nvPicPr>
          <p:cNvPr id="2" name="Picture 2" descr="D:\Harshavardhan\datafolder\hmksave\hmk vit\VIT 2018-20\AY 20202021 New Robotics Course\02 MAR 20202021 Second Term May 2021 onwards\Images\TRF Rudra 2019 2.jpg"/>
          <p:cNvPicPr>
            <a:picLocks noChangeAspect="1" noChangeArrowheads="1"/>
          </p:cNvPicPr>
          <p:nvPr/>
        </p:nvPicPr>
        <p:blipFill>
          <a:blip r:embed="rId5" cstate="print"/>
          <a:srcRect/>
          <a:stretch>
            <a:fillRect/>
          </a:stretch>
        </p:blipFill>
        <p:spPr bwMode="auto">
          <a:xfrm>
            <a:off x="838201" y="228600"/>
            <a:ext cx="4876800" cy="3171825"/>
          </a:xfrm>
          <a:prstGeom prst="rect">
            <a:avLst/>
          </a:prstGeom>
          <a:noFill/>
        </p:spPr>
      </p:pic>
      <p:pic>
        <p:nvPicPr>
          <p:cNvPr id="4" name="Picture 3" descr="D:\Harshavardhan\datafolder\hmksave\hmk vit\VIT 2018-20\AY 20202021 New Robotics Course\02 MAR 20202021 Second Term May 2021 onwards\Images\Clcok crystal 4.jpg"/>
          <p:cNvPicPr>
            <a:picLocks noChangeAspect="1" noChangeArrowheads="1"/>
          </p:cNvPicPr>
          <p:nvPr/>
        </p:nvPicPr>
        <p:blipFill>
          <a:blip r:embed="rId6" cstate="print"/>
          <a:srcRect/>
          <a:stretch>
            <a:fillRect/>
          </a:stretch>
        </p:blipFill>
        <p:spPr bwMode="auto">
          <a:xfrm>
            <a:off x="8305800" y="533400"/>
            <a:ext cx="3438525" cy="2544897"/>
          </a:xfrm>
          <a:prstGeom prst="rect">
            <a:avLst/>
          </a:prstGeom>
          <a:noFill/>
        </p:spPr>
      </p:pic>
      <p:pic>
        <p:nvPicPr>
          <p:cNvPr id="10" name="Picture 4" descr="D:\Harshavardhan\datafolder\hmksave\hmk vit\VIT 2018-20\AY 20202021 New Robotics Course\02 MAR 20202021 Second Term May 2021 onwards\Images\cmos logic levels inputs - Copy.jpg"/>
          <p:cNvPicPr>
            <a:picLocks noChangeAspect="1" noChangeArrowheads="1"/>
          </p:cNvPicPr>
          <p:nvPr/>
        </p:nvPicPr>
        <p:blipFill>
          <a:blip r:embed="rId7" cstate="print"/>
          <a:srcRect/>
          <a:stretch>
            <a:fillRect/>
          </a:stretch>
        </p:blipFill>
        <p:spPr bwMode="auto">
          <a:xfrm>
            <a:off x="8763000" y="2971800"/>
            <a:ext cx="2847975" cy="3423182"/>
          </a:xfrm>
          <a:prstGeom prst="rect">
            <a:avLst/>
          </a:prstGeom>
          <a:noFill/>
        </p:spPr>
      </p:pic>
      <p:pic>
        <p:nvPicPr>
          <p:cNvPr id="11" name="Picture 5" descr="D:\Harshavardhan\datafolder\hmksave\hmk vit\VIT 2018-20\AY 20202021 New Robotics Course\02 MAR 20202021 Second Term May 2021 onwards\Images\TTL logic levels - Copy.gif"/>
          <p:cNvPicPr>
            <a:picLocks noChangeAspect="1" noChangeArrowheads="1"/>
          </p:cNvPicPr>
          <p:nvPr/>
        </p:nvPicPr>
        <p:blipFill>
          <a:blip r:embed="rId8" cstate="print"/>
          <a:srcRect/>
          <a:stretch>
            <a:fillRect/>
          </a:stretch>
        </p:blipFill>
        <p:spPr bwMode="auto">
          <a:xfrm>
            <a:off x="5791200" y="3046950"/>
            <a:ext cx="3067050" cy="3077626"/>
          </a:xfrm>
          <a:prstGeom prst="rect">
            <a:avLst/>
          </a:prstGeom>
          <a:noFill/>
        </p:spPr>
      </p:pic>
      <p:sp>
        <p:nvSpPr>
          <p:cNvPr id="13" name="Rectangle 12"/>
          <p:cNvSpPr/>
          <p:nvPr/>
        </p:nvSpPr>
        <p:spPr>
          <a:xfrm rot="21009311">
            <a:off x="2686986" y="1666513"/>
            <a:ext cx="6886075" cy="3006211"/>
          </a:xfrm>
          <a:prstGeom prst="rect">
            <a:avLst/>
          </a:prstGeom>
          <a:solidFill>
            <a:srgbClr val="FFFFCC"/>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008000"/>
                </a:solidFill>
                <a:latin typeface="Arial" pitchFamily="34" charset="0"/>
                <a:ea typeface="Verdana" pitchFamily="34" charset="0"/>
                <a:cs typeface="Arial" pitchFamily="34" charset="0"/>
              </a:rPr>
              <a:t>Micro Controllers – 2.3</a:t>
            </a:r>
            <a:endParaRPr lang="en-US" sz="4800" b="1" dirty="0" smtClean="0">
              <a:solidFill>
                <a:srgbClr val="008000"/>
              </a:solidFill>
              <a:latin typeface="Arial" pitchFamily="34" charset="0"/>
              <a:ea typeface="Verdana" pitchFamily="34" charset="0"/>
              <a:cs typeface="Arial" pitchFamily="34" charset="0"/>
            </a:endParaRPr>
          </a:p>
          <a:p>
            <a:pPr algn="ctr"/>
            <a:r>
              <a:rPr lang="en-US" sz="4400" b="1" dirty="0" smtClean="0">
                <a:solidFill>
                  <a:srgbClr val="0000FF"/>
                </a:solidFill>
                <a:latin typeface="Arial" pitchFamily="34" charset="0"/>
                <a:ea typeface="Verdana" pitchFamily="34" charset="0"/>
                <a:cs typeface="Arial" pitchFamily="34" charset="0"/>
              </a:rPr>
              <a:t>8051 continued …</a:t>
            </a:r>
          </a:p>
          <a:p>
            <a:pPr algn="ctr"/>
            <a:r>
              <a:rPr lang="en-US" sz="5400" b="1" dirty="0" smtClean="0">
                <a:solidFill>
                  <a:srgbClr val="FF0000"/>
                </a:solidFill>
                <a:latin typeface="Arial" pitchFamily="34" charset="0"/>
                <a:ea typeface="Verdana" pitchFamily="34" charset="0"/>
                <a:cs typeface="Arial" pitchFamily="34" charset="0"/>
              </a:rPr>
              <a:t>Thanks !</a:t>
            </a:r>
          </a:p>
          <a:p>
            <a:pPr algn="ctr"/>
            <a:r>
              <a:rPr lang="en-US" sz="3600" b="1" dirty="0" smtClean="0">
                <a:solidFill>
                  <a:srgbClr val="008000"/>
                </a:solidFill>
                <a:latin typeface="Arial" pitchFamily="34" charset="0"/>
                <a:ea typeface="Verdana" pitchFamily="34" charset="0"/>
                <a:cs typeface="Arial" pitchFamily="34" charset="0"/>
              </a:rPr>
              <a:t>FY – </a:t>
            </a:r>
            <a:r>
              <a:rPr lang="en-US" sz="3600" b="1" dirty="0" err="1" smtClean="0">
                <a:solidFill>
                  <a:srgbClr val="008000"/>
                </a:solidFill>
                <a:latin typeface="Arial" pitchFamily="34" charset="0"/>
                <a:ea typeface="Verdana" pitchFamily="34" charset="0"/>
                <a:cs typeface="Arial" pitchFamily="34" charset="0"/>
              </a:rPr>
              <a:t>DESH</a:t>
            </a:r>
            <a:r>
              <a:rPr lang="en-US" sz="3600" b="1" dirty="0" smtClean="0">
                <a:solidFill>
                  <a:srgbClr val="008000"/>
                </a:solidFill>
                <a:latin typeface="Arial" pitchFamily="34" charset="0"/>
                <a:ea typeface="Verdana" pitchFamily="34" charset="0"/>
                <a:cs typeface="Arial" pitchFamily="34" charset="0"/>
              </a:rPr>
              <a:t> – </a:t>
            </a:r>
            <a:r>
              <a:rPr lang="en-US" sz="3600" b="1" dirty="0" err="1" smtClean="0">
                <a:solidFill>
                  <a:srgbClr val="008000"/>
                </a:solidFill>
                <a:latin typeface="Arial" pitchFamily="34" charset="0"/>
                <a:ea typeface="Verdana" pitchFamily="34" charset="0"/>
                <a:cs typeface="Arial" pitchFamily="34" charset="0"/>
              </a:rPr>
              <a:t>VIT</a:t>
            </a:r>
            <a:endParaRPr lang="en-US" sz="900" b="1" dirty="0">
              <a:solidFill>
                <a:srgbClr val="FF0000"/>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31" presetClass="entr" presetSubtype="0" fill="hold" nodeType="afterEffect">
                                  <p:stCondLst>
                                    <p:cond delay="0"/>
                                  </p:stCondLst>
                                  <p:iterate type="lt">
                                    <p:tmPct val="5000"/>
                                  </p:iterate>
                                  <p:childTnLst>
                                    <p:set>
                                      <p:cBhvr>
                                        <p:cTn id="13" dur="1" fill="hold">
                                          <p:stCondLst>
                                            <p:cond delay="0"/>
                                          </p:stCondLst>
                                        </p:cTn>
                                        <p:tgtEl>
                                          <p:spTgt spid="1029"/>
                                        </p:tgtEl>
                                        <p:attrNameLst>
                                          <p:attrName>style.visibility</p:attrName>
                                        </p:attrNameLst>
                                      </p:cBhvr>
                                      <p:to>
                                        <p:strVal val="visible"/>
                                      </p:to>
                                    </p:set>
                                    <p:anim calcmode="lin" valueType="num">
                                      <p:cBhvr>
                                        <p:cTn id="14" dur="1000" fill="hold"/>
                                        <p:tgtEl>
                                          <p:spTgt spid="1029"/>
                                        </p:tgtEl>
                                        <p:attrNameLst>
                                          <p:attrName>ppt_w</p:attrName>
                                        </p:attrNameLst>
                                      </p:cBhvr>
                                      <p:tavLst>
                                        <p:tav tm="0">
                                          <p:val>
                                            <p:fltVal val="0"/>
                                          </p:val>
                                        </p:tav>
                                        <p:tav tm="100000">
                                          <p:val>
                                            <p:strVal val="#ppt_w"/>
                                          </p:val>
                                        </p:tav>
                                      </p:tavLst>
                                    </p:anim>
                                    <p:anim calcmode="lin" valueType="num">
                                      <p:cBhvr>
                                        <p:cTn id="15" dur="1000" fill="hold"/>
                                        <p:tgtEl>
                                          <p:spTgt spid="1029"/>
                                        </p:tgtEl>
                                        <p:attrNameLst>
                                          <p:attrName>ppt_h</p:attrName>
                                        </p:attrNameLst>
                                      </p:cBhvr>
                                      <p:tavLst>
                                        <p:tav tm="0">
                                          <p:val>
                                            <p:fltVal val="0"/>
                                          </p:val>
                                        </p:tav>
                                        <p:tav tm="100000">
                                          <p:val>
                                            <p:strVal val="#ppt_h"/>
                                          </p:val>
                                        </p:tav>
                                      </p:tavLst>
                                    </p:anim>
                                    <p:anim calcmode="lin" valueType="num">
                                      <p:cBhvr>
                                        <p:cTn id="16" dur="1000" fill="hold"/>
                                        <p:tgtEl>
                                          <p:spTgt spid="1029"/>
                                        </p:tgtEl>
                                        <p:attrNameLst>
                                          <p:attrName>style.rotation</p:attrName>
                                        </p:attrNameLst>
                                      </p:cBhvr>
                                      <p:tavLst>
                                        <p:tav tm="0">
                                          <p:val>
                                            <p:fltVal val="90"/>
                                          </p:val>
                                        </p:tav>
                                        <p:tav tm="100000">
                                          <p:val>
                                            <p:fltVal val="0"/>
                                          </p:val>
                                        </p:tav>
                                      </p:tavLst>
                                    </p:anim>
                                    <p:animEffect transition="in" filter="fade">
                                      <p:cBhvr>
                                        <p:cTn id="17" dur="1000"/>
                                        <p:tgtEl>
                                          <p:spTgt spid="1029"/>
                                        </p:tgtEl>
                                      </p:cBhvr>
                                    </p:animEffect>
                                  </p:childTnLst>
                                </p:cTn>
                              </p:par>
                            </p:childTnLst>
                          </p:cTn>
                        </p:par>
                        <p:par>
                          <p:cTn id="18" fill="hold">
                            <p:stCondLst>
                              <p:cond delay="2000"/>
                            </p:stCondLst>
                            <p:childTnLst>
                              <p:par>
                                <p:cTn id="19" presetID="31" presetClass="entr" presetSubtype="0" fill="hold" nodeType="afterEffect">
                                  <p:stCondLst>
                                    <p:cond delay="0"/>
                                  </p:stCondLst>
                                  <p:iterate type="lt">
                                    <p:tmPct val="5000"/>
                                  </p:iterate>
                                  <p:childTnLst>
                                    <p:set>
                                      <p:cBhvr>
                                        <p:cTn id="20" dur="1" fill="hold">
                                          <p:stCondLst>
                                            <p:cond delay="0"/>
                                          </p:stCondLst>
                                        </p:cTn>
                                        <p:tgtEl>
                                          <p:spTgt spid="4"/>
                                        </p:tgtEl>
                                        <p:attrNameLst>
                                          <p:attrName>style.visibility</p:attrName>
                                        </p:attrNameLst>
                                      </p:cBhvr>
                                      <p:to>
                                        <p:strVal val="visible"/>
                                      </p:to>
                                    </p:set>
                                    <p:anim calcmode="lin" valueType="num">
                                      <p:cBhvr>
                                        <p:cTn id="21" dur="1000" fill="hold"/>
                                        <p:tgtEl>
                                          <p:spTgt spid="4"/>
                                        </p:tgtEl>
                                        <p:attrNameLst>
                                          <p:attrName>ppt_w</p:attrName>
                                        </p:attrNameLst>
                                      </p:cBhvr>
                                      <p:tavLst>
                                        <p:tav tm="0">
                                          <p:val>
                                            <p:fltVal val="0"/>
                                          </p:val>
                                        </p:tav>
                                        <p:tav tm="100000">
                                          <p:val>
                                            <p:strVal val="#ppt_w"/>
                                          </p:val>
                                        </p:tav>
                                      </p:tavLst>
                                    </p:anim>
                                    <p:anim calcmode="lin" valueType="num">
                                      <p:cBhvr>
                                        <p:cTn id="22" dur="1000" fill="hold"/>
                                        <p:tgtEl>
                                          <p:spTgt spid="4"/>
                                        </p:tgtEl>
                                        <p:attrNameLst>
                                          <p:attrName>ppt_h</p:attrName>
                                        </p:attrNameLst>
                                      </p:cBhvr>
                                      <p:tavLst>
                                        <p:tav tm="0">
                                          <p:val>
                                            <p:fltVal val="0"/>
                                          </p:val>
                                        </p:tav>
                                        <p:tav tm="100000">
                                          <p:val>
                                            <p:strVal val="#ppt_h"/>
                                          </p:val>
                                        </p:tav>
                                      </p:tavLst>
                                    </p:anim>
                                    <p:anim calcmode="lin" valueType="num">
                                      <p:cBhvr>
                                        <p:cTn id="23" dur="1000" fill="hold"/>
                                        <p:tgtEl>
                                          <p:spTgt spid="4"/>
                                        </p:tgtEl>
                                        <p:attrNameLst>
                                          <p:attrName>style.rotation</p:attrName>
                                        </p:attrNameLst>
                                      </p:cBhvr>
                                      <p:tavLst>
                                        <p:tav tm="0">
                                          <p:val>
                                            <p:fltVal val="90"/>
                                          </p:val>
                                        </p:tav>
                                        <p:tav tm="100000">
                                          <p:val>
                                            <p:fltVal val="0"/>
                                          </p:val>
                                        </p:tav>
                                      </p:tavLst>
                                    </p:anim>
                                    <p:animEffect transition="in" filter="fade">
                                      <p:cBhvr>
                                        <p:cTn id="24" dur="1000"/>
                                        <p:tgtEl>
                                          <p:spTgt spid="4"/>
                                        </p:tgtEl>
                                      </p:cBhvr>
                                    </p:animEffect>
                                  </p:childTnLst>
                                </p:cTn>
                              </p:par>
                            </p:childTnLst>
                          </p:cTn>
                        </p:par>
                        <p:par>
                          <p:cTn id="25" fill="hold">
                            <p:stCondLst>
                              <p:cond delay="3000"/>
                            </p:stCondLst>
                            <p:childTnLst>
                              <p:par>
                                <p:cTn id="26" presetID="31" presetClass="entr" presetSubtype="0" fill="hold" nodeType="afterEffect">
                                  <p:stCondLst>
                                    <p:cond delay="0"/>
                                  </p:stCondLst>
                                  <p:iterate type="lt">
                                    <p:tmPct val="5000"/>
                                  </p:iterate>
                                  <p:childTnLst>
                                    <p:set>
                                      <p:cBhvr>
                                        <p:cTn id="27" dur="1" fill="hold">
                                          <p:stCondLst>
                                            <p:cond delay="0"/>
                                          </p:stCondLst>
                                        </p:cTn>
                                        <p:tgtEl>
                                          <p:spTgt spid="10"/>
                                        </p:tgtEl>
                                        <p:attrNameLst>
                                          <p:attrName>style.visibility</p:attrName>
                                        </p:attrNameLst>
                                      </p:cBhvr>
                                      <p:to>
                                        <p:strVal val="visible"/>
                                      </p:to>
                                    </p:set>
                                    <p:anim calcmode="lin" valueType="num">
                                      <p:cBhvr>
                                        <p:cTn id="28" dur="1000" fill="hold"/>
                                        <p:tgtEl>
                                          <p:spTgt spid="10"/>
                                        </p:tgtEl>
                                        <p:attrNameLst>
                                          <p:attrName>ppt_w</p:attrName>
                                        </p:attrNameLst>
                                      </p:cBhvr>
                                      <p:tavLst>
                                        <p:tav tm="0">
                                          <p:val>
                                            <p:fltVal val="0"/>
                                          </p:val>
                                        </p:tav>
                                        <p:tav tm="100000">
                                          <p:val>
                                            <p:strVal val="#ppt_w"/>
                                          </p:val>
                                        </p:tav>
                                      </p:tavLst>
                                    </p:anim>
                                    <p:anim calcmode="lin" valueType="num">
                                      <p:cBhvr>
                                        <p:cTn id="29" dur="1000" fill="hold"/>
                                        <p:tgtEl>
                                          <p:spTgt spid="10"/>
                                        </p:tgtEl>
                                        <p:attrNameLst>
                                          <p:attrName>ppt_h</p:attrName>
                                        </p:attrNameLst>
                                      </p:cBhvr>
                                      <p:tavLst>
                                        <p:tav tm="0">
                                          <p:val>
                                            <p:fltVal val="0"/>
                                          </p:val>
                                        </p:tav>
                                        <p:tav tm="100000">
                                          <p:val>
                                            <p:strVal val="#ppt_h"/>
                                          </p:val>
                                        </p:tav>
                                      </p:tavLst>
                                    </p:anim>
                                    <p:anim calcmode="lin" valueType="num">
                                      <p:cBhvr>
                                        <p:cTn id="30" dur="1000" fill="hold"/>
                                        <p:tgtEl>
                                          <p:spTgt spid="10"/>
                                        </p:tgtEl>
                                        <p:attrNameLst>
                                          <p:attrName>style.rotation</p:attrName>
                                        </p:attrNameLst>
                                      </p:cBhvr>
                                      <p:tavLst>
                                        <p:tav tm="0">
                                          <p:val>
                                            <p:fltVal val="90"/>
                                          </p:val>
                                        </p:tav>
                                        <p:tav tm="100000">
                                          <p:val>
                                            <p:fltVal val="0"/>
                                          </p:val>
                                        </p:tav>
                                      </p:tavLst>
                                    </p:anim>
                                    <p:animEffect transition="in" filter="fade">
                                      <p:cBhvr>
                                        <p:cTn id="31" dur="1000"/>
                                        <p:tgtEl>
                                          <p:spTgt spid="10"/>
                                        </p:tgtEl>
                                      </p:cBhvr>
                                    </p:animEffect>
                                  </p:childTnLst>
                                </p:cTn>
                              </p:par>
                            </p:childTnLst>
                          </p:cTn>
                        </p:par>
                        <p:par>
                          <p:cTn id="32" fill="hold">
                            <p:stCondLst>
                              <p:cond delay="4000"/>
                            </p:stCondLst>
                            <p:childTnLst>
                              <p:par>
                                <p:cTn id="33" presetID="31" presetClass="entr" presetSubtype="0" fill="hold" nodeType="afterEffect">
                                  <p:stCondLst>
                                    <p:cond delay="0"/>
                                  </p:stCondLst>
                                  <p:iterate type="lt">
                                    <p:tmPct val="5000"/>
                                  </p:iterate>
                                  <p:childTnLst>
                                    <p:set>
                                      <p:cBhvr>
                                        <p:cTn id="34" dur="1" fill="hold">
                                          <p:stCondLst>
                                            <p:cond delay="0"/>
                                          </p:stCondLst>
                                        </p:cTn>
                                        <p:tgtEl>
                                          <p:spTgt spid="11"/>
                                        </p:tgtEl>
                                        <p:attrNameLst>
                                          <p:attrName>style.visibility</p:attrName>
                                        </p:attrNameLst>
                                      </p:cBhvr>
                                      <p:to>
                                        <p:strVal val="visible"/>
                                      </p:to>
                                    </p:set>
                                    <p:anim calcmode="lin" valueType="num">
                                      <p:cBhvr>
                                        <p:cTn id="35" dur="1000" fill="hold"/>
                                        <p:tgtEl>
                                          <p:spTgt spid="11"/>
                                        </p:tgtEl>
                                        <p:attrNameLst>
                                          <p:attrName>ppt_w</p:attrName>
                                        </p:attrNameLst>
                                      </p:cBhvr>
                                      <p:tavLst>
                                        <p:tav tm="0">
                                          <p:val>
                                            <p:fltVal val="0"/>
                                          </p:val>
                                        </p:tav>
                                        <p:tav tm="100000">
                                          <p:val>
                                            <p:strVal val="#ppt_w"/>
                                          </p:val>
                                        </p:tav>
                                      </p:tavLst>
                                    </p:anim>
                                    <p:anim calcmode="lin" valueType="num">
                                      <p:cBhvr>
                                        <p:cTn id="36" dur="1000" fill="hold"/>
                                        <p:tgtEl>
                                          <p:spTgt spid="11"/>
                                        </p:tgtEl>
                                        <p:attrNameLst>
                                          <p:attrName>ppt_h</p:attrName>
                                        </p:attrNameLst>
                                      </p:cBhvr>
                                      <p:tavLst>
                                        <p:tav tm="0">
                                          <p:val>
                                            <p:fltVal val="0"/>
                                          </p:val>
                                        </p:tav>
                                        <p:tav tm="100000">
                                          <p:val>
                                            <p:strVal val="#ppt_h"/>
                                          </p:val>
                                        </p:tav>
                                      </p:tavLst>
                                    </p:anim>
                                    <p:anim calcmode="lin" valueType="num">
                                      <p:cBhvr>
                                        <p:cTn id="37" dur="1000" fill="hold"/>
                                        <p:tgtEl>
                                          <p:spTgt spid="11"/>
                                        </p:tgtEl>
                                        <p:attrNameLst>
                                          <p:attrName>style.rotation</p:attrName>
                                        </p:attrNameLst>
                                      </p:cBhvr>
                                      <p:tavLst>
                                        <p:tav tm="0">
                                          <p:val>
                                            <p:fltVal val="90"/>
                                          </p:val>
                                        </p:tav>
                                        <p:tav tm="100000">
                                          <p:val>
                                            <p:fltVal val="0"/>
                                          </p:val>
                                        </p:tav>
                                      </p:tavLst>
                                    </p:anim>
                                    <p:animEffect transition="in" filter="fade">
                                      <p:cBhvr>
                                        <p:cTn id="38" dur="1000"/>
                                        <p:tgtEl>
                                          <p:spTgt spid="11"/>
                                        </p:tgtEl>
                                      </p:cBhvr>
                                    </p:animEffect>
                                  </p:childTnLst>
                                </p:cTn>
                              </p:par>
                            </p:childTnLst>
                          </p:cTn>
                        </p:par>
                        <p:par>
                          <p:cTn id="39" fill="hold">
                            <p:stCondLst>
                              <p:cond delay="5000"/>
                            </p:stCondLst>
                            <p:childTnLst>
                              <p:par>
                                <p:cTn id="40" presetID="31" presetClass="entr" presetSubtype="0" fill="hold" nodeType="afterEffect">
                                  <p:stCondLst>
                                    <p:cond delay="0"/>
                                  </p:stCondLst>
                                  <p:iterate type="lt">
                                    <p:tmPct val="5000"/>
                                  </p:iterate>
                                  <p:childTnLst>
                                    <p:set>
                                      <p:cBhvr>
                                        <p:cTn id="41" dur="1" fill="hold">
                                          <p:stCondLst>
                                            <p:cond delay="0"/>
                                          </p:stCondLst>
                                        </p:cTn>
                                        <p:tgtEl>
                                          <p:spTgt spid="1028"/>
                                        </p:tgtEl>
                                        <p:attrNameLst>
                                          <p:attrName>style.visibility</p:attrName>
                                        </p:attrNameLst>
                                      </p:cBhvr>
                                      <p:to>
                                        <p:strVal val="visible"/>
                                      </p:to>
                                    </p:set>
                                    <p:anim calcmode="lin" valueType="num">
                                      <p:cBhvr>
                                        <p:cTn id="42" dur="1000" fill="hold"/>
                                        <p:tgtEl>
                                          <p:spTgt spid="1028"/>
                                        </p:tgtEl>
                                        <p:attrNameLst>
                                          <p:attrName>ppt_w</p:attrName>
                                        </p:attrNameLst>
                                      </p:cBhvr>
                                      <p:tavLst>
                                        <p:tav tm="0">
                                          <p:val>
                                            <p:fltVal val="0"/>
                                          </p:val>
                                        </p:tav>
                                        <p:tav tm="100000">
                                          <p:val>
                                            <p:strVal val="#ppt_w"/>
                                          </p:val>
                                        </p:tav>
                                      </p:tavLst>
                                    </p:anim>
                                    <p:anim calcmode="lin" valueType="num">
                                      <p:cBhvr>
                                        <p:cTn id="43" dur="1000" fill="hold"/>
                                        <p:tgtEl>
                                          <p:spTgt spid="1028"/>
                                        </p:tgtEl>
                                        <p:attrNameLst>
                                          <p:attrName>ppt_h</p:attrName>
                                        </p:attrNameLst>
                                      </p:cBhvr>
                                      <p:tavLst>
                                        <p:tav tm="0">
                                          <p:val>
                                            <p:fltVal val="0"/>
                                          </p:val>
                                        </p:tav>
                                        <p:tav tm="100000">
                                          <p:val>
                                            <p:strVal val="#ppt_h"/>
                                          </p:val>
                                        </p:tav>
                                      </p:tavLst>
                                    </p:anim>
                                    <p:anim calcmode="lin" valueType="num">
                                      <p:cBhvr>
                                        <p:cTn id="44" dur="1000" fill="hold"/>
                                        <p:tgtEl>
                                          <p:spTgt spid="1028"/>
                                        </p:tgtEl>
                                        <p:attrNameLst>
                                          <p:attrName>style.rotation</p:attrName>
                                        </p:attrNameLst>
                                      </p:cBhvr>
                                      <p:tavLst>
                                        <p:tav tm="0">
                                          <p:val>
                                            <p:fltVal val="90"/>
                                          </p:val>
                                        </p:tav>
                                        <p:tav tm="100000">
                                          <p:val>
                                            <p:fltVal val="0"/>
                                          </p:val>
                                        </p:tav>
                                      </p:tavLst>
                                    </p:anim>
                                    <p:animEffect transition="in" filter="fade">
                                      <p:cBhvr>
                                        <p:cTn id="45" dur="1000"/>
                                        <p:tgtEl>
                                          <p:spTgt spid="1028"/>
                                        </p:tgtEl>
                                      </p:cBhvr>
                                    </p:animEffect>
                                  </p:childTnLst>
                                </p:cTn>
                              </p:par>
                            </p:childTnLst>
                          </p:cTn>
                        </p:par>
                        <p:par>
                          <p:cTn id="46" fill="hold">
                            <p:stCondLst>
                              <p:cond delay="6000"/>
                            </p:stCondLst>
                            <p:childTnLst>
                              <p:par>
                                <p:cTn id="47" presetID="49" presetClass="entr" presetSubtype="0" decel="100000" fill="hold" grpId="0" nodeType="after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p:cTn id="49" dur="2000" fill="hold"/>
                                        <p:tgtEl>
                                          <p:spTgt spid="13"/>
                                        </p:tgtEl>
                                        <p:attrNameLst>
                                          <p:attrName>ppt_w</p:attrName>
                                        </p:attrNameLst>
                                      </p:cBhvr>
                                      <p:tavLst>
                                        <p:tav tm="0">
                                          <p:val>
                                            <p:fltVal val="0"/>
                                          </p:val>
                                        </p:tav>
                                        <p:tav tm="100000">
                                          <p:val>
                                            <p:strVal val="#ppt_w"/>
                                          </p:val>
                                        </p:tav>
                                      </p:tavLst>
                                    </p:anim>
                                    <p:anim calcmode="lin" valueType="num">
                                      <p:cBhvr>
                                        <p:cTn id="50" dur="2000" fill="hold"/>
                                        <p:tgtEl>
                                          <p:spTgt spid="13"/>
                                        </p:tgtEl>
                                        <p:attrNameLst>
                                          <p:attrName>ppt_h</p:attrName>
                                        </p:attrNameLst>
                                      </p:cBhvr>
                                      <p:tavLst>
                                        <p:tav tm="0">
                                          <p:val>
                                            <p:fltVal val="0"/>
                                          </p:val>
                                        </p:tav>
                                        <p:tav tm="100000">
                                          <p:val>
                                            <p:strVal val="#ppt_h"/>
                                          </p:val>
                                        </p:tav>
                                      </p:tavLst>
                                    </p:anim>
                                    <p:anim calcmode="lin" valueType="num">
                                      <p:cBhvr>
                                        <p:cTn id="51" dur="2000" fill="hold"/>
                                        <p:tgtEl>
                                          <p:spTgt spid="13"/>
                                        </p:tgtEl>
                                        <p:attrNameLst>
                                          <p:attrName>style.rotation</p:attrName>
                                        </p:attrNameLst>
                                      </p:cBhvr>
                                      <p:tavLst>
                                        <p:tav tm="0">
                                          <p:val>
                                            <p:fltVal val="360"/>
                                          </p:val>
                                        </p:tav>
                                        <p:tav tm="100000">
                                          <p:val>
                                            <p:fltVal val="0"/>
                                          </p:val>
                                        </p:tav>
                                      </p:tavLst>
                                    </p:anim>
                                    <p:animEffect transition="in" filter="fade">
                                      <p:cBhvr>
                                        <p:cTn id="52"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914400" y="838200"/>
            <a:ext cx="10515600" cy="54102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lnSpc>
                <a:spcPct val="150000"/>
              </a:lnSpc>
            </a:pPr>
            <a:r>
              <a:rPr lang="en-US" sz="2400" b="1" dirty="0" smtClean="0">
                <a:solidFill>
                  <a:srgbClr val="0000FF"/>
                </a:solidFill>
              </a:rPr>
              <a:t>2) Register Addressing Mode – Here the data to be transported is stored in a register of source or destination</a:t>
            </a:r>
            <a:r>
              <a:rPr lang="en-US" sz="2400" b="1" dirty="0">
                <a:solidFill>
                  <a:srgbClr val="0000FF"/>
                </a:solidFill>
              </a:rPr>
              <a:t> </a:t>
            </a:r>
            <a:r>
              <a:rPr lang="en-US" sz="2400" b="1" dirty="0" smtClean="0">
                <a:solidFill>
                  <a:srgbClr val="0000FF"/>
                </a:solidFill>
              </a:rPr>
              <a:t>and the name of the register is in the instruction.</a:t>
            </a:r>
          </a:p>
          <a:p>
            <a:pPr marL="457200" indent="-457200">
              <a:lnSpc>
                <a:spcPct val="150000"/>
              </a:lnSpc>
            </a:pPr>
            <a:r>
              <a:rPr lang="en-US" sz="2400" b="1" dirty="0" smtClean="0">
                <a:solidFill>
                  <a:srgbClr val="0000FF"/>
                </a:solidFill>
              </a:rPr>
              <a:t>e.g. </a:t>
            </a:r>
          </a:p>
          <a:p>
            <a:pPr marL="457200" indent="-457200">
              <a:lnSpc>
                <a:spcPct val="150000"/>
              </a:lnSpc>
            </a:pPr>
            <a:r>
              <a:rPr lang="en-US" sz="2400" b="1" dirty="0" smtClean="0">
                <a:solidFill>
                  <a:srgbClr val="0000FF"/>
                </a:solidFill>
              </a:rPr>
              <a:t>MOV A,  R6; 	</a:t>
            </a:r>
            <a:r>
              <a:rPr lang="en-US" sz="2000" b="1" dirty="0" smtClean="0">
                <a:solidFill>
                  <a:srgbClr val="FF0000"/>
                </a:solidFill>
              </a:rPr>
              <a:t>Contents of register R6 are shifted to Acc. </a:t>
            </a:r>
            <a:endParaRPr lang="en-US" sz="2400" b="1" dirty="0" smtClean="0">
              <a:solidFill>
                <a:srgbClr val="FF0000"/>
              </a:solidFill>
            </a:endParaRPr>
          </a:p>
          <a:p>
            <a:pPr marL="457200" indent="-457200">
              <a:lnSpc>
                <a:spcPct val="150000"/>
              </a:lnSpc>
            </a:pPr>
            <a:r>
              <a:rPr lang="en-US" sz="2400" b="1" dirty="0" smtClean="0">
                <a:solidFill>
                  <a:srgbClr val="0000FF"/>
                </a:solidFill>
              </a:rPr>
              <a:t>Or</a:t>
            </a:r>
          </a:p>
          <a:p>
            <a:pPr marL="457200" indent="-457200">
              <a:lnSpc>
                <a:spcPct val="150000"/>
              </a:lnSpc>
            </a:pPr>
            <a:r>
              <a:rPr lang="en-US" sz="2400" b="1" dirty="0" smtClean="0">
                <a:solidFill>
                  <a:srgbClr val="0000FF"/>
                </a:solidFill>
              </a:rPr>
              <a:t>MOV R3,  A;   </a:t>
            </a:r>
            <a:r>
              <a:rPr lang="en-US" sz="2000" b="1" dirty="0" smtClean="0">
                <a:solidFill>
                  <a:srgbClr val="FF0000"/>
                </a:solidFill>
              </a:rPr>
              <a:t>Contents of Accumulator are shifted to register R3</a:t>
            </a:r>
          </a:p>
          <a:p>
            <a:pPr marL="457200" indent="-457200">
              <a:lnSpc>
                <a:spcPct val="150000"/>
              </a:lnSpc>
            </a:pPr>
            <a:endParaRPr lang="en-US" sz="600" b="1" dirty="0" smtClean="0">
              <a:solidFill>
                <a:srgbClr val="FF0000"/>
              </a:solidFill>
            </a:endParaRPr>
          </a:p>
          <a:p>
            <a:pPr marL="457200" indent="-457200">
              <a:lnSpc>
                <a:spcPct val="150000"/>
              </a:lnSpc>
            </a:pPr>
            <a:r>
              <a:rPr lang="en-US" sz="2000" b="1" dirty="0" smtClean="0">
                <a:solidFill>
                  <a:srgbClr val="FF0000"/>
                </a:solidFill>
                <a:latin typeface="Calibri" pitchFamily="34" charset="0"/>
                <a:cs typeface="Calibri" pitchFamily="34" charset="0"/>
              </a:rPr>
              <a:t>Register Banks are named as R0 to R7 only with respective addresses as 00H to 1FH.  </a:t>
            </a:r>
          </a:p>
          <a:p>
            <a:pPr marL="457200" indent="-457200">
              <a:lnSpc>
                <a:spcPct val="150000"/>
              </a:lnSpc>
            </a:pPr>
            <a:r>
              <a:rPr lang="en-US" sz="2000" b="1" dirty="0" smtClean="0">
                <a:solidFill>
                  <a:srgbClr val="FF0000"/>
                </a:solidFill>
                <a:latin typeface="Calibri" pitchFamily="34" charset="0"/>
                <a:cs typeface="Calibri" pitchFamily="34" charset="0"/>
              </a:rPr>
              <a:t>Proper precaution should be taken while coding the </a:t>
            </a:r>
            <a:r>
              <a:rPr lang="en-US" sz="2000" b="1" dirty="0" err="1" smtClean="0">
                <a:solidFill>
                  <a:srgbClr val="FF0000"/>
                </a:solidFill>
                <a:latin typeface="Calibri" pitchFamily="34" charset="0"/>
                <a:cs typeface="Calibri" pitchFamily="34" charset="0"/>
              </a:rPr>
              <a:t>PSW</a:t>
            </a:r>
            <a:r>
              <a:rPr lang="en-US" sz="2000" b="1" dirty="0" smtClean="0">
                <a:solidFill>
                  <a:srgbClr val="FF0000"/>
                </a:solidFill>
                <a:latin typeface="Calibri" pitchFamily="34" charset="0"/>
                <a:cs typeface="Calibri" pitchFamily="34" charset="0"/>
              </a:rPr>
              <a:t>.</a:t>
            </a:r>
          </a:p>
          <a:p>
            <a:pPr marL="457200" indent="-457200">
              <a:lnSpc>
                <a:spcPct val="150000"/>
              </a:lnSpc>
            </a:pPr>
            <a:r>
              <a:rPr lang="en-US" sz="2000" b="1" dirty="0" smtClean="0">
                <a:solidFill>
                  <a:srgbClr val="0000FF"/>
                </a:solidFill>
                <a:latin typeface="Calibri" pitchFamily="34" charset="0"/>
                <a:cs typeface="Calibri" pitchFamily="34" charset="0"/>
              </a:rPr>
              <a:t>Register to Register transfer is not allowed. Thus, </a:t>
            </a:r>
            <a:r>
              <a:rPr lang="en-US" sz="2000" b="1" dirty="0" err="1" smtClean="0">
                <a:solidFill>
                  <a:srgbClr val="0000FF"/>
                </a:solidFill>
                <a:latin typeface="Calibri" pitchFamily="34" charset="0"/>
                <a:cs typeface="Calibri" pitchFamily="34" charset="0"/>
              </a:rPr>
              <a:t>MOV</a:t>
            </a:r>
            <a:r>
              <a:rPr lang="en-US" sz="2000" b="1" dirty="0" smtClean="0">
                <a:solidFill>
                  <a:srgbClr val="0000FF"/>
                </a:solidFill>
                <a:latin typeface="Calibri" pitchFamily="34" charset="0"/>
                <a:cs typeface="Calibri" pitchFamily="34" charset="0"/>
              </a:rPr>
              <a:t> R5,  R6;  is illegal.</a:t>
            </a:r>
            <a:endParaRPr lang="en-US" sz="2000" b="1" dirty="0" smtClean="0">
              <a:solidFill>
                <a:srgbClr val="FF0000"/>
              </a:solidFill>
              <a:latin typeface="Calibri" pitchFamily="34" charset="0"/>
              <a:cs typeface="Calibri" pitchFamily="34" charset="0"/>
            </a:endParaRPr>
          </a:p>
        </p:txBody>
      </p:sp>
      <p:grpSp>
        <p:nvGrpSpPr>
          <p:cNvPr id="4" name="Google Shape;84;p1"/>
          <p:cNvGrpSpPr/>
          <p:nvPr/>
        </p:nvGrpSpPr>
        <p:grpSpPr>
          <a:xfrm>
            <a:off x="76256" y="112129"/>
            <a:ext cx="685745" cy="6517271"/>
            <a:chOff x="14626" y="14712"/>
            <a:chExt cx="538808" cy="6386089"/>
          </a:xfrm>
        </p:grpSpPr>
        <p:pic>
          <p:nvPicPr>
            <p:cNvPr id="5" name="Google Shape;85;p1"/>
            <p:cNvPicPr preferRelativeResize="0"/>
            <p:nvPr/>
          </p:nvPicPr>
          <p:blipFill rotWithShape="1">
            <a:blip r:embed="rId2" cstate="print">
              <a:alphaModFix/>
            </a:blip>
            <a:srcRect/>
            <a:stretch/>
          </p:blipFill>
          <p:spPr>
            <a:xfrm>
              <a:off x="14626" y="14712"/>
              <a:ext cx="538808" cy="846471"/>
            </a:xfrm>
            <a:prstGeom prst="rect">
              <a:avLst/>
            </a:prstGeom>
            <a:noFill/>
            <a:ln w="9525" cap="flat" cmpd="sng">
              <a:solidFill>
                <a:srgbClr val="0000FF"/>
              </a:solidFill>
              <a:prstDash val="solid"/>
              <a:miter lim="800000"/>
              <a:headEnd type="none" w="sm" len="sm"/>
              <a:tailEnd type="none" w="sm" len="sm"/>
            </a:ln>
          </p:spPr>
        </p:pic>
        <p:sp>
          <p:nvSpPr>
            <p:cNvPr id="6" name="Google Shape;86;p1"/>
            <p:cNvSpPr txBox="1"/>
            <p:nvPr/>
          </p:nvSpPr>
          <p:spPr>
            <a:xfrm rot="16198651">
              <a:off x="-2620687" y="3474451"/>
              <a:ext cx="5562512" cy="29016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b="1" i="0" u="none" strike="noStrike" cap="none" dirty="0">
                  <a:solidFill>
                    <a:schemeClr val="lt1"/>
                  </a:solidFill>
                  <a:latin typeface="Century Gothic"/>
                  <a:ea typeface="Century Gothic"/>
                  <a:cs typeface="Century Gothic"/>
                  <a:sym typeface="Century Gothic"/>
                </a:rPr>
                <a:t>Vishwakarma  Institute  of  Technology</a:t>
              </a:r>
              <a:endParaRPr sz="2400" dirty="0"/>
            </a:p>
          </p:txBody>
        </p:sp>
        <p:sp>
          <p:nvSpPr>
            <p:cNvPr id="7" name="Google Shape;87;p1"/>
            <p:cNvSpPr txBox="1"/>
            <p:nvPr/>
          </p:nvSpPr>
          <p:spPr>
            <a:xfrm rot="16200000">
              <a:off x="-2348767" y="3498601"/>
              <a:ext cx="5562602" cy="241797"/>
            </a:xfrm>
            <a:prstGeom prst="rect">
              <a:avLst/>
            </a:prstGeom>
            <a:solidFill>
              <a:srgbClr val="FFFF99"/>
            </a:solidFill>
            <a:ln w="9525" cap="flat" cmpd="sng">
              <a:solidFill>
                <a:srgbClr val="00206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i="0" u="none" strike="noStrike" cap="none" dirty="0">
                  <a:solidFill>
                    <a:srgbClr val="002060"/>
                  </a:solidFill>
                  <a:latin typeface="Century Gothic"/>
                  <a:ea typeface="Century Gothic"/>
                  <a:cs typeface="Century Gothic"/>
                  <a:sym typeface="Century Gothic"/>
                </a:rPr>
                <a:t>FY - Department of Engineering, Sciences and Humanities</a:t>
              </a:r>
              <a:endParaRPr sz="2400" dirty="0"/>
            </a:p>
          </p:txBody>
        </p:sp>
      </p:grpSp>
      <p:sp>
        <p:nvSpPr>
          <p:cNvPr id="8" name="Rectangle 7"/>
          <p:cNvSpPr/>
          <p:nvPr/>
        </p:nvSpPr>
        <p:spPr>
          <a:xfrm>
            <a:off x="914400" y="152400"/>
            <a:ext cx="4572000" cy="6096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800" b="1" dirty="0" smtClean="0">
                <a:solidFill>
                  <a:schemeClr val="tx1"/>
                </a:solidFill>
                <a:latin typeface="Calibri" pitchFamily="34" charset="0"/>
                <a:cs typeface="Calibri" pitchFamily="34" charset="0"/>
              </a:rPr>
              <a:t>Addressing modes of 8051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9">
                                            <p:bg/>
                                          </p:spTgt>
                                        </p:tgtEl>
                                        <p:attrNameLst>
                                          <p:attrName>style.visibility</p:attrName>
                                        </p:attrNameLst>
                                      </p:cBhvr>
                                      <p:to>
                                        <p:strVal val="visible"/>
                                      </p:to>
                                    </p:set>
                                    <p:anim calcmode="lin" valueType="num">
                                      <p:cBhvr additive="base">
                                        <p:cTn id="13" dur="1000" fill="hold"/>
                                        <p:tgtEl>
                                          <p:spTgt spid="29">
                                            <p:bg/>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9">
                                            <p:bg/>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9">
                                            <p:txEl>
                                              <p:pRg st="0" end="0"/>
                                            </p:txEl>
                                          </p:spTgt>
                                        </p:tgtEl>
                                        <p:attrNameLst>
                                          <p:attrName>style.visibility</p:attrName>
                                        </p:attrNameLst>
                                      </p:cBhvr>
                                      <p:to>
                                        <p:strVal val="visible"/>
                                      </p:to>
                                    </p:set>
                                    <p:anim calcmode="lin" valueType="num">
                                      <p:cBhvr additive="base">
                                        <p:cTn id="19" dur="1000" fill="hold"/>
                                        <p:tgtEl>
                                          <p:spTgt spid="29">
                                            <p:txEl>
                                              <p:pRg st="0" end="0"/>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9">
                                            <p:txEl>
                                              <p:pRg st="1" end="1"/>
                                            </p:txEl>
                                          </p:spTgt>
                                        </p:tgtEl>
                                        <p:attrNameLst>
                                          <p:attrName>style.visibility</p:attrName>
                                        </p:attrNameLst>
                                      </p:cBhvr>
                                      <p:to>
                                        <p:strVal val="visible"/>
                                      </p:to>
                                    </p:set>
                                    <p:anim calcmode="lin" valueType="num">
                                      <p:cBhvr additive="base">
                                        <p:cTn id="25" dur="1000" fill="hold"/>
                                        <p:tgtEl>
                                          <p:spTgt spid="29">
                                            <p:txEl>
                                              <p:pRg st="1" end="1"/>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2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9">
                                            <p:txEl>
                                              <p:pRg st="2" end="2"/>
                                            </p:txEl>
                                          </p:spTgt>
                                        </p:tgtEl>
                                        <p:attrNameLst>
                                          <p:attrName>style.visibility</p:attrName>
                                        </p:attrNameLst>
                                      </p:cBhvr>
                                      <p:to>
                                        <p:strVal val="visible"/>
                                      </p:to>
                                    </p:set>
                                    <p:anim calcmode="lin" valueType="num">
                                      <p:cBhvr additive="base">
                                        <p:cTn id="31" dur="1000" fill="hold"/>
                                        <p:tgtEl>
                                          <p:spTgt spid="29">
                                            <p:txEl>
                                              <p:pRg st="2" end="2"/>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2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9">
                                            <p:txEl>
                                              <p:pRg st="3" end="3"/>
                                            </p:txEl>
                                          </p:spTgt>
                                        </p:tgtEl>
                                        <p:attrNameLst>
                                          <p:attrName>style.visibility</p:attrName>
                                        </p:attrNameLst>
                                      </p:cBhvr>
                                      <p:to>
                                        <p:strVal val="visible"/>
                                      </p:to>
                                    </p:set>
                                    <p:anim calcmode="lin" valueType="num">
                                      <p:cBhvr additive="base">
                                        <p:cTn id="37" dur="1000" fill="hold"/>
                                        <p:tgtEl>
                                          <p:spTgt spid="29">
                                            <p:txEl>
                                              <p:pRg st="3" end="3"/>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2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9">
                                            <p:txEl>
                                              <p:pRg st="4" end="4"/>
                                            </p:txEl>
                                          </p:spTgt>
                                        </p:tgtEl>
                                        <p:attrNameLst>
                                          <p:attrName>style.visibility</p:attrName>
                                        </p:attrNameLst>
                                      </p:cBhvr>
                                      <p:to>
                                        <p:strVal val="visible"/>
                                      </p:to>
                                    </p:set>
                                    <p:anim calcmode="lin" valueType="num">
                                      <p:cBhvr additive="base">
                                        <p:cTn id="43" dur="1000" fill="hold"/>
                                        <p:tgtEl>
                                          <p:spTgt spid="29">
                                            <p:txEl>
                                              <p:pRg st="4" end="4"/>
                                            </p:txEl>
                                          </p:spTgt>
                                        </p:tgtEl>
                                        <p:attrNameLst>
                                          <p:attrName>ppt_x</p:attrName>
                                        </p:attrNameLst>
                                      </p:cBhvr>
                                      <p:tavLst>
                                        <p:tav tm="0">
                                          <p:val>
                                            <p:strVal val="0-#ppt_w/2"/>
                                          </p:val>
                                        </p:tav>
                                        <p:tav tm="100000">
                                          <p:val>
                                            <p:strVal val="#ppt_x"/>
                                          </p:val>
                                        </p:tav>
                                      </p:tavLst>
                                    </p:anim>
                                    <p:anim calcmode="lin" valueType="num">
                                      <p:cBhvr additive="base">
                                        <p:cTn id="44" dur="1000" fill="hold"/>
                                        <p:tgtEl>
                                          <p:spTgt spid="2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9">
                                            <p:txEl>
                                              <p:pRg st="6" end="6"/>
                                            </p:txEl>
                                          </p:spTgt>
                                        </p:tgtEl>
                                        <p:attrNameLst>
                                          <p:attrName>style.visibility</p:attrName>
                                        </p:attrNameLst>
                                      </p:cBhvr>
                                      <p:to>
                                        <p:strVal val="visible"/>
                                      </p:to>
                                    </p:set>
                                    <p:anim calcmode="lin" valueType="num">
                                      <p:cBhvr additive="base">
                                        <p:cTn id="49" dur="1000" fill="hold"/>
                                        <p:tgtEl>
                                          <p:spTgt spid="29">
                                            <p:txEl>
                                              <p:pRg st="6" end="6"/>
                                            </p:txEl>
                                          </p:spTgt>
                                        </p:tgtEl>
                                        <p:attrNameLst>
                                          <p:attrName>ppt_x</p:attrName>
                                        </p:attrNameLst>
                                      </p:cBhvr>
                                      <p:tavLst>
                                        <p:tav tm="0">
                                          <p:val>
                                            <p:strVal val="0-#ppt_w/2"/>
                                          </p:val>
                                        </p:tav>
                                        <p:tav tm="100000">
                                          <p:val>
                                            <p:strVal val="#ppt_x"/>
                                          </p:val>
                                        </p:tav>
                                      </p:tavLst>
                                    </p:anim>
                                    <p:anim calcmode="lin" valueType="num">
                                      <p:cBhvr additive="base">
                                        <p:cTn id="50" dur="1000" fill="hold"/>
                                        <p:tgtEl>
                                          <p:spTgt spid="2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9">
                                            <p:txEl>
                                              <p:pRg st="7" end="7"/>
                                            </p:txEl>
                                          </p:spTgt>
                                        </p:tgtEl>
                                        <p:attrNameLst>
                                          <p:attrName>style.visibility</p:attrName>
                                        </p:attrNameLst>
                                      </p:cBhvr>
                                      <p:to>
                                        <p:strVal val="visible"/>
                                      </p:to>
                                    </p:set>
                                    <p:anim calcmode="lin" valueType="num">
                                      <p:cBhvr additive="base">
                                        <p:cTn id="55" dur="1000" fill="hold"/>
                                        <p:tgtEl>
                                          <p:spTgt spid="29">
                                            <p:txEl>
                                              <p:pRg st="7" end="7"/>
                                            </p:txEl>
                                          </p:spTgt>
                                        </p:tgtEl>
                                        <p:attrNameLst>
                                          <p:attrName>ppt_x</p:attrName>
                                        </p:attrNameLst>
                                      </p:cBhvr>
                                      <p:tavLst>
                                        <p:tav tm="0">
                                          <p:val>
                                            <p:strVal val="0-#ppt_w/2"/>
                                          </p:val>
                                        </p:tav>
                                        <p:tav tm="100000">
                                          <p:val>
                                            <p:strVal val="#ppt_x"/>
                                          </p:val>
                                        </p:tav>
                                      </p:tavLst>
                                    </p:anim>
                                    <p:anim calcmode="lin" valueType="num">
                                      <p:cBhvr additive="base">
                                        <p:cTn id="56" dur="1000" fill="hold"/>
                                        <p:tgtEl>
                                          <p:spTgt spid="2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29">
                                            <p:txEl>
                                              <p:pRg st="8" end="8"/>
                                            </p:txEl>
                                          </p:spTgt>
                                        </p:tgtEl>
                                        <p:attrNameLst>
                                          <p:attrName>style.visibility</p:attrName>
                                        </p:attrNameLst>
                                      </p:cBhvr>
                                      <p:to>
                                        <p:strVal val="visible"/>
                                      </p:to>
                                    </p:set>
                                    <p:anim calcmode="lin" valueType="num">
                                      <p:cBhvr additive="base">
                                        <p:cTn id="61" dur="1000" fill="hold"/>
                                        <p:tgtEl>
                                          <p:spTgt spid="29">
                                            <p:txEl>
                                              <p:pRg st="8" end="8"/>
                                            </p:txEl>
                                          </p:spTgt>
                                        </p:tgtEl>
                                        <p:attrNameLst>
                                          <p:attrName>ppt_x</p:attrName>
                                        </p:attrNameLst>
                                      </p:cBhvr>
                                      <p:tavLst>
                                        <p:tav tm="0">
                                          <p:val>
                                            <p:strVal val="0-#ppt_w/2"/>
                                          </p:val>
                                        </p:tav>
                                        <p:tav tm="100000">
                                          <p:val>
                                            <p:strVal val="#ppt_x"/>
                                          </p:val>
                                        </p:tav>
                                      </p:tavLst>
                                    </p:anim>
                                    <p:anim calcmode="lin" valueType="num">
                                      <p:cBhvr additive="base">
                                        <p:cTn id="62" dur="1000" fill="hold"/>
                                        <p:tgtEl>
                                          <p:spTgt spid="29">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bldLvl="2"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914400" y="762000"/>
            <a:ext cx="10668000" cy="5257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lnSpc>
                <a:spcPct val="150000"/>
              </a:lnSpc>
            </a:pPr>
            <a:r>
              <a:rPr lang="en-US" sz="2400" b="1" dirty="0" smtClean="0">
                <a:solidFill>
                  <a:srgbClr val="0000FF"/>
                </a:solidFill>
              </a:rPr>
              <a:t>3) Direct Addressing Mode –</a:t>
            </a:r>
          </a:p>
          <a:p>
            <a:pPr marL="457200" indent="-457200">
              <a:lnSpc>
                <a:spcPct val="150000"/>
              </a:lnSpc>
            </a:pPr>
            <a:r>
              <a:rPr lang="en-US" sz="2400" b="1" dirty="0" smtClean="0">
                <a:solidFill>
                  <a:srgbClr val="0000FF"/>
                </a:solidFill>
              </a:rPr>
              <a:t>e.g. </a:t>
            </a:r>
          </a:p>
          <a:p>
            <a:pPr marL="457200" indent="-457200">
              <a:lnSpc>
                <a:spcPct val="150000"/>
              </a:lnSpc>
            </a:pPr>
            <a:r>
              <a:rPr lang="en-US" sz="2400" b="1" dirty="0" smtClean="0">
                <a:solidFill>
                  <a:srgbClr val="0000FF"/>
                </a:solidFill>
              </a:rPr>
              <a:t>MOV R2,  45H;  </a:t>
            </a:r>
          </a:p>
          <a:p>
            <a:pPr marL="457200" indent="-457200">
              <a:lnSpc>
                <a:spcPct val="150000"/>
              </a:lnSpc>
            </a:pPr>
            <a:r>
              <a:rPr lang="en-US" sz="1100" b="1" dirty="0" smtClean="0">
                <a:solidFill>
                  <a:srgbClr val="0000FF"/>
                </a:solidFill>
              </a:rPr>
              <a:t> </a:t>
            </a:r>
            <a:r>
              <a:rPr lang="en-US" sz="2400" b="1" dirty="0" smtClean="0">
                <a:solidFill>
                  <a:srgbClr val="FF0000"/>
                </a:solidFill>
              </a:rPr>
              <a:t>here the data stored in the RAM location 45 H is moved to register R2. </a:t>
            </a:r>
          </a:p>
          <a:p>
            <a:pPr marL="457200" indent="-457200">
              <a:lnSpc>
                <a:spcPct val="150000"/>
              </a:lnSpc>
            </a:pPr>
            <a:r>
              <a:rPr lang="en-US" sz="2400" b="1" dirty="0" smtClean="0">
                <a:solidFill>
                  <a:srgbClr val="FF0000"/>
                </a:solidFill>
              </a:rPr>
              <a:t>Understand the difference between </a:t>
            </a:r>
            <a:r>
              <a:rPr lang="en-US" sz="2400" b="1" dirty="0" smtClean="0">
                <a:solidFill>
                  <a:srgbClr val="0000FF"/>
                </a:solidFill>
              </a:rPr>
              <a:t>#45H </a:t>
            </a:r>
            <a:r>
              <a:rPr lang="en-US" sz="2400" b="1" dirty="0" smtClean="0">
                <a:solidFill>
                  <a:srgbClr val="FF0000"/>
                </a:solidFill>
              </a:rPr>
              <a:t>and </a:t>
            </a:r>
            <a:r>
              <a:rPr lang="en-US" sz="2400" b="1" dirty="0" smtClean="0">
                <a:solidFill>
                  <a:srgbClr val="0000FF"/>
                </a:solidFill>
              </a:rPr>
              <a:t>45H</a:t>
            </a:r>
          </a:p>
          <a:p>
            <a:pPr marL="457200" indent="-457200">
              <a:lnSpc>
                <a:spcPct val="150000"/>
              </a:lnSpc>
            </a:pPr>
            <a:endParaRPr lang="en-US" sz="600" b="1" dirty="0" smtClean="0">
              <a:solidFill>
                <a:schemeClr val="tx1"/>
              </a:solidFill>
            </a:endParaRPr>
          </a:p>
          <a:p>
            <a:pPr marL="457200" indent="-457200">
              <a:lnSpc>
                <a:spcPct val="150000"/>
              </a:lnSpc>
            </a:pPr>
            <a:r>
              <a:rPr lang="en-US" sz="2000" b="1" dirty="0" smtClean="0">
                <a:solidFill>
                  <a:schemeClr val="tx1"/>
                </a:solidFill>
              </a:rPr>
              <a:t>The 128 RAM locations are 00H to 7FH</a:t>
            </a:r>
          </a:p>
          <a:p>
            <a:pPr marL="457200" indent="-457200">
              <a:lnSpc>
                <a:spcPct val="150000"/>
              </a:lnSpc>
            </a:pPr>
            <a:r>
              <a:rPr lang="en-US" sz="2000" b="1" dirty="0" smtClean="0">
                <a:solidFill>
                  <a:schemeClr val="tx1"/>
                </a:solidFill>
              </a:rPr>
              <a:t>The SFRs have addresses starting from 80H to F0H (with gaps)</a:t>
            </a:r>
          </a:p>
          <a:p>
            <a:pPr marL="457200" indent="-457200">
              <a:lnSpc>
                <a:spcPct val="150000"/>
              </a:lnSpc>
            </a:pPr>
            <a:endParaRPr lang="en-US" sz="1200" b="1" dirty="0" smtClean="0">
              <a:solidFill>
                <a:schemeClr val="tx1"/>
              </a:solidFill>
            </a:endParaRPr>
          </a:p>
          <a:p>
            <a:pPr marL="457200" indent="-457200">
              <a:lnSpc>
                <a:spcPct val="150000"/>
              </a:lnSpc>
            </a:pPr>
            <a:r>
              <a:rPr lang="en-US" sz="2000" b="1" dirty="0" smtClean="0">
                <a:solidFill>
                  <a:srgbClr val="0000FF"/>
                </a:solidFill>
                <a:latin typeface="Calibri" pitchFamily="34" charset="0"/>
                <a:cs typeface="Calibri" pitchFamily="34" charset="0"/>
              </a:rPr>
              <a:t>MOV 80H,  #0A6H; 	here 80H is address of P0</a:t>
            </a:r>
          </a:p>
          <a:p>
            <a:pPr marL="457200" indent="-457200">
              <a:lnSpc>
                <a:spcPct val="150000"/>
              </a:lnSpc>
            </a:pPr>
            <a:r>
              <a:rPr lang="en-US" sz="2000" b="1" dirty="0" smtClean="0">
                <a:solidFill>
                  <a:srgbClr val="0000FF"/>
                </a:solidFill>
                <a:latin typeface="Calibri" pitchFamily="34" charset="0"/>
                <a:cs typeface="Calibri" pitchFamily="34" charset="0"/>
              </a:rPr>
              <a:t>MOV P0,  #0A6H;		here directly the port P0 is mentioned</a:t>
            </a:r>
          </a:p>
        </p:txBody>
      </p:sp>
      <p:grpSp>
        <p:nvGrpSpPr>
          <p:cNvPr id="4" name="Google Shape;84;p1"/>
          <p:cNvGrpSpPr/>
          <p:nvPr/>
        </p:nvGrpSpPr>
        <p:grpSpPr>
          <a:xfrm>
            <a:off x="76256" y="112129"/>
            <a:ext cx="685745" cy="6517271"/>
            <a:chOff x="14626" y="14712"/>
            <a:chExt cx="538808" cy="6386089"/>
          </a:xfrm>
        </p:grpSpPr>
        <p:pic>
          <p:nvPicPr>
            <p:cNvPr id="5" name="Google Shape;85;p1"/>
            <p:cNvPicPr preferRelativeResize="0"/>
            <p:nvPr/>
          </p:nvPicPr>
          <p:blipFill rotWithShape="1">
            <a:blip r:embed="rId2" cstate="print">
              <a:alphaModFix/>
            </a:blip>
            <a:srcRect/>
            <a:stretch/>
          </p:blipFill>
          <p:spPr>
            <a:xfrm>
              <a:off x="14626" y="14712"/>
              <a:ext cx="538808" cy="846471"/>
            </a:xfrm>
            <a:prstGeom prst="rect">
              <a:avLst/>
            </a:prstGeom>
            <a:noFill/>
            <a:ln w="9525" cap="flat" cmpd="sng">
              <a:solidFill>
                <a:srgbClr val="0000FF"/>
              </a:solidFill>
              <a:prstDash val="solid"/>
              <a:miter lim="800000"/>
              <a:headEnd type="none" w="sm" len="sm"/>
              <a:tailEnd type="none" w="sm" len="sm"/>
            </a:ln>
          </p:spPr>
        </p:pic>
        <p:sp>
          <p:nvSpPr>
            <p:cNvPr id="6" name="Google Shape;86;p1"/>
            <p:cNvSpPr txBox="1"/>
            <p:nvPr/>
          </p:nvSpPr>
          <p:spPr>
            <a:xfrm rot="16198651">
              <a:off x="-2620687" y="3474451"/>
              <a:ext cx="5562512" cy="29016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b="1" i="0" u="none" strike="noStrike" cap="none" dirty="0">
                  <a:solidFill>
                    <a:schemeClr val="lt1"/>
                  </a:solidFill>
                  <a:latin typeface="Century Gothic"/>
                  <a:ea typeface="Century Gothic"/>
                  <a:cs typeface="Century Gothic"/>
                  <a:sym typeface="Century Gothic"/>
                </a:rPr>
                <a:t>Vishwakarma  Institute  of  Technology</a:t>
              </a:r>
              <a:endParaRPr sz="2400" dirty="0"/>
            </a:p>
          </p:txBody>
        </p:sp>
        <p:sp>
          <p:nvSpPr>
            <p:cNvPr id="7" name="Google Shape;87;p1"/>
            <p:cNvSpPr txBox="1"/>
            <p:nvPr/>
          </p:nvSpPr>
          <p:spPr>
            <a:xfrm rot="16200000">
              <a:off x="-2348767" y="3498601"/>
              <a:ext cx="5562602" cy="241797"/>
            </a:xfrm>
            <a:prstGeom prst="rect">
              <a:avLst/>
            </a:prstGeom>
            <a:solidFill>
              <a:srgbClr val="FFFF99"/>
            </a:solidFill>
            <a:ln w="9525" cap="flat" cmpd="sng">
              <a:solidFill>
                <a:srgbClr val="00206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i="0" u="none" strike="noStrike" cap="none" dirty="0">
                  <a:solidFill>
                    <a:srgbClr val="002060"/>
                  </a:solidFill>
                  <a:latin typeface="Century Gothic"/>
                  <a:ea typeface="Century Gothic"/>
                  <a:cs typeface="Century Gothic"/>
                  <a:sym typeface="Century Gothic"/>
                </a:rPr>
                <a:t>FY - Department of Engineering, Sciences and Humanities</a:t>
              </a:r>
              <a:endParaRPr sz="2400" dirty="0"/>
            </a:p>
          </p:txBody>
        </p:sp>
      </p:grpSp>
      <p:sp>
        <p:nvSpPr>
          <p:cNvPr id="8" name="Rectangle 7"/>
          <p:cNvSpPr/>
          <p:nvPr/>
        </p:nvSpPr>
        <p:spPr>
          <a:xfrm>
            <a:off x="914400" y="152400"/>
            <a:ext cx="4572000" cy="6096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800" b="1" dirty="0" smtClean="0">
                <a:solidFill>
                  <a:schemeClr val="tx1"/>
                </a:solidFill>
                <a:latin typeface="Calibri" pitchFamily="34" charset="0"/>
                <a:cs typeface="Calibri" pitchFamily="34" charset="0"/>
              </a:rPr>
              <a:t>Addressing modes of 8051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29">
                                            <p:bg/>
                                          </p:spTgt>
                                        </p:tgtEl>
                                        <p:attrNameLst>
                                          <p:attrName>style.visibility</p:attrName>
                                        </p:attrNameLst>
                                      </p:cBhvr>
                                      <p:to>
                                        <p:strVal val="visible"/>
                                      </p:to>
                                    </p:set>
                                    <p:anim calcmode="lin" valueType="num">
                                      <p:cBhvr additive="base">
                                        <p:cTn id="13" dur="1000" fill="hold"/>
                                        <p:tgtEl>
                                          <p:spTgt spid="29">
                                            <p:bg/>
                                          </p:spTgt>
                                        </p:tgtEl>
                                        <p:attrNameLst>
                                          <p:attrName>ppt_x</p:attrName>
                                        </p:attrNameLst>
                                      </p:cBhvr>
                                      <p:tavLst>
                                        <p:tav tm="0">
                                          <p:val>
                                            <p:strVal val="#ppt_x"/>
                                          </p:val>
                                        </p:tav>
                                        <p:tav tm="100000">
                                          <p:val>
                                            <p:strVal val="#ppt_x"/>
                                          </p:val>
                                        </p:tav>
                                      </p:tavLst>
                                    </p:anim>
                                    <p:anim calcmode="lin" valueType="num">
                                      <p:cBhvr additive="base">
                                        <p:cTn id="14" dur="1000" fill="hold"/>
                                        <p:tgtEl>
                                          <p:spTgt spid="29">
                                            <p:bg/>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29">
                                            <p:txEl>
                                              <p:pRg st="0" end="0"/>
                                            </p:txEl>
                                          </p:spTgt>
                                        </p:tgtEl>
                                        <p:attrNameLst>
                                          <p:attrName>style.visibility</p:attrName>
                                        </p:attrNameLst>
                                      </p:cBhvr>
                                      <p:to>
                                        <p:strVal val="visible"/>
                                      </p:to>
                                    </p:set>
                                    <p:anim calcmode="lin" valueType="num">
                                      <p:cBhvr additive="base">
                                        <p:cTn id="19" dur="10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29">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29">
                                            <p:txEl>
                                              <p:pRg st="1" end="1"/>
                                            </p:txEl>
                                          </p:spTgt>
                                        </p:tgtEl>
                                        <p:attrNameLst>
                                          <p:attrName>style.visibility</p:attrName>
                                        </p:attrNameLst>
                                      </p:cBhvr>
                                      <p:to>
                                        <p:strVal val="visible"/>
                                      </p:to>
                                    </p:set>
                                    <p:anim calcmode="lin" valueType="num">
                                      <p:cBhvr additive="base">
                                        <p:cTn id="25" dur="1000" fill="hold"/>
                                        <p:tgtEl>
                                          <p:spTgt spid="29">
                                            <p:txEl>
                                              <p:pRg st="1" end="1"/>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29">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29">
                                            <p:txEl>
                                              <p:pRg st="2" end="2"/>
                                            </p:txEl>
                                          </p:spTgt>
                                        </p:tgtEl>
                                        <p:attrNameLst>
                                          <p:attrName>style.visibility</p:attrName>
                                        </p:attrNameLst>
                                      </p:cBhvr>
                                      <p:to>
                                        <p:strVal val="visible"/>
                                      </p:to>
                                    </p:set>
                                    <p:anim calcmode="lin" valueType="num">
                                      <p:cBhvr additive="base">
                                        <p:cTn id="31" dur="1000" fill="hold"/>
                                        <p:tgtEl>
                                          <p:spTgt spid="29">
                                            <p:txEl>
                                              <p:pRg st="2" end="2"/>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29">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29">
                                            <p:txEl>
                                              <p:pRg st="3" end="3"/>
                                            </p:txEl>
                                          </p:spTgt>
                                        </p:tgtEl>
                                        <p:attrNameLst>
                                          <p:attrName>style.visibility</p:attrName>
                                        </p:attrNameLst>
                                      </p:cBhvr>
                                      <p:to>
                                        <p:strVal val="visible"/>
                                      </p:to>
                                    </p:set>
                                    <p:anim calcmode="lin" valueType="num">
                                      <p:cBhvr additive="base">
                                        <p:cTn id="37" dur="1000" fill="hold"/>
                                        <p:tgtEl>
                                          <p:spTgt spid="29">
                                            <p:txEl>
                                              <p:pRg st="3" end="3"/>
                                            </p:txEl>
                                          </p:spTgt>
                                        </p:tgtEl>
                                        <p:attrNameLst>
                                          <p:attrName>ppt_x</p:attrName>
                                        </p:attrNameLst>
                                      </p:cBhvr>
                                      <p:tavLst>
                                        <p:tav tm="0">
                                          <p:val>
                                            <p:strVal val="#ppt_x"/>
                                          </p:val>
                                        </p:tav>
                                        <p:tav tm="100000">
                                          <p:val>
                                            <p:strVal val="#ppt_x"/>
                                          </p:val>
                                        </p:tav>
                                      </p:tavLst>
                                    </p:anim>
                                    <p:anim calcmode="lin" valueType="num">
                                      <p:cBhvr additive="base">
                                        <p:cTn id="38" dur="1000" fill="hold"/>
                                        <p:tgtEl>
                                          <p:spTgt spid="29">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grpId="0" nodeType="clickEffect">
                                  <p:stCondLst>
                                    <p:cond delay="0"/>
                                  </p:stCondLst>
                                  <p:childTnLst>
                                    <p:set>
                                      <p:cBhvr>
                                        <p:cTn id="42" dur="1" fill="hold">
                                          <p:stCondLst>
                                            <p:cond delay="0"/>
                                          </p:stCondLst>
                                        </p:cTn>
                                        <p:tgtEl>
                                          <p:spTgt spid="29">
                                            <p:txEl>
                                              <p:pRg st="4" end="4"/>
                                            </p:txEl>
                                          </p:spTgt>
                                        </p:tgtEl>
                                        <p:attrNameLst>
                                          <p:attrName>style.visibility</p:attrName>
                                        </p:attrNameLst>
                                      </p:cBhvr>
                                      <p:to>
                                        <p:strVal val="visible"/>
                                      </p:to>
                                    </p:set>
                                    <p:anim calcmode="lin" valueType="num">
                                      <p:cBhvr additive="base">
                                        <p:cTn id="43" dur="1000" fill="hold"/>
                                        <p:tgtEl>
                                          <p:spTgt spid="29">
                                            <p:txEl>
                                              <p:pRg st="4" end="4"/>
                                            </p:txEl>
                                          </p:spTgt>
                                        </p:tgtEl>
                                        <p:attrNameLst>
                                          <p:attrName>ppt_x</p:attrName>
                                        </p:attrNameLst>
                                      </p:cBhvr>
                                      <p:tavLst>
                                        <p:tav tm="0">
                                          <p:val>
                                            <p:strVal val="#ppt_x"/>
                                          </p:val>
                                        </p:tav>
                                        <p:tav tm="100000">
                                          <p:val>
                                            <p:strVal val="#ppt_x"/>
                                          </p:val>
                                        </p:tav>
                                      </p:tavLst>
                                    </p:anim>
                                    <p:anim calcmode="lin" valueType="num">
                                      <p:cBhvr additive="base">
                                        <p:cTn id="44" dur="1000" fill="hold"/>
                                        <p:tgtEl>
                                          <p:spTgt spid="29">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1" fill="hold" grpId="0" nodeType="clickEffect">
                                  <p:stCondLst>
                                    <p:cond delay="0"/>
                                  </p:stCondLst>
                                  <p:childTnLst>
                                    <p:set>
                                      <p:cBhvr>
                                        <p:cTn id="48" dur="1" fill="hold">
                                          <p:stCondLst>
                                            <p:cond delay="0"/>
                                          </p:stCondLst>
                                        </p:cTn>
                                        <p:tgtEl>
                                          <p:spTgt spid="29">
                                            <p:txEl>
                                              <p:pRg st="6" end="6"/>
                                            </p:txEl>
                                          </p:spTgt>
                                        </p:tgtEl>
                                        <p:attrNameLst>
                                          <p:attrName>style.visibility</p:attrName>
                                        </p:attrNameLst>
                                      </p:cBhvr>
                                      <p:to>
                                        <p:strVal val="visible"/>
                                      </p:to>
                                    </p:set>
                                    <p:anim calcmode="lin" valueType="num">
                                      <p:cBhvr additive="base">
                                        <p:cTn id="49" dur="1000" fill="hold"/>
                                        <p:tgtEl>
                                          <p:spTgt spid="29">
                                            <p:txEl>
                                              <p:pRg st="6" end="6"/>
                                            </p:txEl>
                                          </p:spTgt>
                                        </p:tgtEl>
                                        <p:attrNameLst>
                                          <p:attrName>ppt_x</p:attrName>
                                        </p:attrNameLst>
                                      </p:cBhvr>
                                      <p:tavLst>
                                        <p:tav tm="0">
                                          <p:val>
                                            <p:strVal val="#ppt_x"/>
                                          </p:val>
                                        </p:tav>
                                        <p:tav tm="100000">
                                          <p:val>
                                            <p:strVal val="#ppt_x"/>
                                          </p:val>
                                        </p:tav>
                                      </p:tavLst>
                                    </p:anim>
                                    <p:anim calcmode="lin" valueType="num">
                                      <p:cBhvr additive="base">
                                        <p:cTn id="50" dur="1000" fill="hold"/>
                                        <p:tgtEl>
                                          <p:spTgt spid="29">
                                            <p:txEl>
                                              <p:pRg st="6" end="6"/>
                                            </p:txEl>
                                          </p:spTgt>
                                        </p:tgtEl>
                                        <p:attrNameLst>
                                          <p:attrName>ppt_y</p:attrName>
                                        </p:attrNameLst>
                                      </p:cBhvr>
                                      <p:tavLst>
                                        <p:tav tm="0">
                                          <p:val>
                                            <p:strVal val="0-#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1" fill="hold" grpId="0" nodeType="clickEffect">
                                  <p:stCondLst>
                                    <p:cond delay="0"/>
                                  </p:stCondLst>
                                  <p:childTnLst>
                                    <p:set>
                                      <p:cBhvr>
                                        <p:cTn id="54" dur="1" fill="hold">
                                          <p:stCondLst>
                                            <p:cond delay="0"/>
                                          </p:stCondLst>
                                        </p:cTn>
                                        <p:tgtEl>
                                          <p:spTgt spid="29">
                                            <p:txEl>
                                              <p:pRg st="7" end="7"/>
                                            </p:txEl>
                                          </p:spTgt>
                                        </p:tgtEl>
                                        <p:attrNameLst>
                                          <p:attrName>style.visibility</p:attrName>
                                        </p:attrNameLst>
                                      </p:cBhvr>
                                      <p:to>
                                        <p:strVal val="visible"/>
                                      </p:to>
                                    </p:set>
                                    <p:anim calcmode="lin" valueType="num">
                                      <p:cBhvr additive="base">
                                        <p:cTn id="55" dur="1000" fill="hold"/>
                                        <p:tgtEl>
                                          <p:spTgt spid="29">
                                            <p:txEl>
                                              <p:pRg st="7" end="7"/>
                                            </p:txEl>
                                          </p:spTgt>
                                        </p:tgtEl>
                                        <p:attrNameLst>
                                          <p:attrName>ppt_x</p:attrName>
                                        </p:attrNameLst>
                                      </p:cBhvr>
                                      <p:tavLst>
                                        <p:tav tm="0">
                                          <p:val>
                                            <p:strVal val="#ppt_x"/>
                                          </p:val>
                                        </p:tav>
                                        <p:tav tm="100000">
                                          <p:val>
                                            <p:strVal val="#ppt_x"/>
                                          </p:val>
                                        </p:tav>
                                      </p:tavLst>
                                    </p:anim>
                                    <p:anim calcmode="lin" valueType="num">
                                      <p:cBhvr additive="base">
                                        <p:cTn id="56" dur="1000" fill="hold"/>
                                        <p:tgtEl>
                                          <p:spTgt spid="29">
                                            <p:txEl>
                                              <p:pRg st="7" end="7"/>
                                            </p:txEl>
                                          </p:spTgt>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1" fill="hold" grpId="0" nodeType="clickEffect">
                                  <p:stCondLst>
                                    <p:cond delay="0"/>
                                  </p:stCondLst>
                                  <p:childTnLst>
                                    <p:set>
                                      <p:cBhvr>
                                        <p:cTn id="60" dur="1" fill="hold">
                                          <p:stCondLst>
                                            <p:cond delay="0"/>
                                          </p:stCondLst>
                                        </p:cTn>
                                        <p:tgtEl>
                                          <p:spTgt spid="29">
                                            <p:txEl>
                                              <p:pRg st="9" end="9"/>
                                            </p:txEl>
                                          </p:spTgt>
                                        </p:tgtEl>
                                        <p:attrNameLst>
                                          <p:attrName>style.visibility</p:attrName>
                                        </p:attrNameLst>
                                      </p:cBhvr>
                                      <p:to>
                                        <p:strVal val="visible"/>
                                      </p:to>
                                    </p:set>
                                    <p:anim calcmode="lin" valueType="num">
                                      <p:cBhvr additive="base">
                                        <p:cTn id="61" dur="1000" fill="hold"/>
                                        <p:tgtEl>
                                          <p:spTgt spid="29">
                                            <p:txEl>
                                              <p:pRg st="9" end="9"/>
                                            </p:txEl>
                                          </p:spTgt>
                                        </p:tgtEl>
                                        <p:attrNameLst>
                                          <p:attrName>ppt_x</p:attrName>
                                        </p:attrNameLst>
                                      </p:cBhvr>
                                      <p:tavLst>
                                        <p:tav tm="0">
                                          <p:val>
                                            <p:strVal val="#ppt_x"/>
                                          </p:val>
                                        </p:tav>
                                        <p:tav tm="100000">
                                          <p:val>
                                            <p:strVal val="#ppt_x"/>
                                          </p:val>
                                        </p:tav>
                                      </p:tavLst>
                                    </p:anim>
                                    <p:anim calcmode="lin" valueType="num">
                                      <p:cBhvr additive="base">
                                        <p:cTn id="62" dur="1000" fill="hold"/>
                                        <p:tgtEl>
                                          <p:spTgt spid="29">
                                            <p:txEl>
                                              <p:pRg st="9" end="9"/>
                                            </p:txEl>
                                          </p:spTgt>
                                        </p:tgtEl>
                                        <p:attrNameLst>
                                          <p:attrName>ppt_y</p:attrName>
                                        </p:attrNameLst>
                                      </p:cBhvr>
                                      <p:tavLst>
                                        <p:tav tm="0">
                                          <p:val>
                                            <p:strVal val="0-#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1" fill="hold" grpId="0" nodeType="clickEffect">
                                  <p:stCondLst>
                                    <p:cond delay="0"/>
                                  </p:stCondLst>
                                  <p:childTnLst>
                                    <p:set>
                                      <p:cBhvr>
                                        <p:cTn id="66" dur="1" fill="hold">
                                          <p:stCondLst>
                                            <p:cond delay="0"/>
                                          </p:stCondLst>
                                        </p:cTn>
                                        <p:tgtEl>
                                          <p:spTgt spid="29">
                                            <p:txEl>
                                              <p:pRg st="10" end="10"/>
                                            </p:txEl>
                                          </p:spTgt>
                                        </p:tgtEl>
                                        <p:attrNameLst>
                                          <p:attrName>style.visibility</p:attrName>
                                        </p:attrNameLst>
                                      </p:cBhvr>
                                      <p:to>
                                        <p:strVal val="visible"/>
                                      </p:to>
                                    </p:set>
                                    <p:anim calcmode="lin" valueType="num">
                                      <p:cBhvr additive="base">
                                        <p:cTn id="67" dur="1000" fill="hold"/>
                                        <p:tgtEl>
                                          <p:spTgt spid="29">
                                            <p:txEl>
                                              <p:pRg st="10" end="10"/>
                                            </p:txEl>
                                          </p:spTgt>
                                        </p:tgtEl>
                                        <p:attrNameLst>
                                          <p:attrName>ppt_x</p:attrName>
                                        </p:attrNameLst>
                                      </p:cBhvr>
                                      <p:tavLst>
                                        <p:tav tm="0">
                                          <p:val>
                                            <p:strVal val="#ppt_x"/>
                                          </p:val>
                                        </p:tav>
                                        <p:tav tm="100000">
                                          <p:val>
                                            <p:strVal val="#ppt_x"/>
                                          </p:val>
                                        </p:tav>
                                      </p:tavLst>
                                    </p:anim>
                                    <p:anim calcmode="lin" valueType="num">
                                      <p:cBhvr additive="base">
                                        <p:cTn id="68" dur="1000" fill="hold"/>
                                        <p:tgtEl>
                                          <p:spTgt spid="29">
                                            <p:txEl>
                                              <p:pRg st="10" end="1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bldLvl="2"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1219200" y="381000"/>
            <a:ext cx="9855200" cy="58674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800" b="1" dirty="0" smtClean="0">
                <a:solidFill>
                  <a:srgbClr val="0000FF"/>
                </a:solidFill>
                <a:latin typeface="Calibri" pitchFamily="34" charset="0"/>
                <a:cs typeface="Calibri" pitchFamily="34" charset="0"/>
              </a:rPr>
              <a:t>–: Addresses of the 21 </a:t>
            </a:r>
            <a:r>
              <a:rPr lang="en-US" sz="2800" b="1" dirty="0" err="1" smtClean="0">
                <a:solidFill>
                  <a:srgbClr val="0000FF"/>
                </a:solidFill>
                <a:latin typeface="Calibri" pitchFamily="34" charset="0"/>
                <a:cs typeface="Calibri" pitchFamily="34" charset="0"/>
              </a:rPr>
              <a:t>SFRs</a:t>
            </a:r>
            <a:r>
              <a:rPr lang="en-US" sz="2800" b="1" dirty="0" smtClean="0">
                <a:solidFill>
                  <a:srgbClr val="0000FF"/>
                </a:solidFill>
                <a:latin typeface="Calibri" pitchFamily="34" charset="0"/>
                <a:cs typeface="Calibri" pitchFamily="34" charset="0"/>
              </a:rPr>
              <a:t> :–</a:t>
            </a:r>
          </a:p>
          <a:p>
            <a:pPr>
              <a:lnSpc>
                <a:spcPts val="3200"/>
              </a:lnSpc>
            </a:pPr>
            <a:r>
              <a:rPr lang="en-US" sz="2000" b="1" dirty="0" smtClean="0">
                <a:solidFill>
                  <a:srgbClr val="FF0000"/>
                </a:solidFill>
                <a:latin typeface="Calibri" pitchFamily="34" charset="0"/>
                <a:cs typeface="Calibri" pitchFamily="34" charset="0"/>
              </a:rPr>
              <a:t>8A – TL0				</a:t>
            </a:r>
            <a:r>
              <a:rPr lang="en-US" sz="2000" b="1" dirty="0" smtClean="0">
                <a:solidFill>
                  <a:schemeClr val="tx1">
                    <a:lumMod val="95000"/>
                    <a:lumOff val="5000"/>
                  </a:schemeClr>
                </a:solidFill>
                <a:latin typeface="Calibri" pitchFamily="34" charset="0"/>
                <a:cs typeface="Calibri" pitchFamily="34" charset="0"/>
              </a:rPr>
              <a:t>80 – P0  (Port 0)</a:t>
            </a:r>
          </a:p>
          <a:p>
            <a:pPr>
              <a:lnSpc>
                <a:spcPts val="3200"/>
              </a:lnSpc>
            </a:pPr>
            <a:r>
              <a:rPr lang="en-US" sz="2000" b="1" dirty="0" smtClean="0">
                <a:solidFill>
                  <a:srgbClr val="FF0000"/>
                </a:solidFill>
                <a:latin typeface="Calibri" pitchFamily="34" charset="0"/>
                <a:cs typeface="Calibri" pitchFamily="34" charset="0"/>
              </a:rPr>
              <a:t>8B – TL1  			</a:t>
            </a:r>
            <a:r>
              <a:rPr lang="en-US" sz="2000" b="1" dirty="0" smtClean="0">
                <a:solidFill>
                  <a:schemeClr val="tx1">
                    <a:lumMod val="95000"/>
                    <a:lumOff val="5000"/>
                  </a:schemeClr>
                </a:solidFill>
                <a:latin typeface="Calibri" pitchFamily="34" charset="0"/>
                <a:cs typeface="Calibri" pitchFamily="34" charset="0"/>
              </a:rPr>
              <a:t>90 – P1	(Port 1)</a:t>
            </a:r>
          </a:p>
          <a:p>
            <a:pPr>
              <a:lnSpc>
                <a:spcPts val="3200"/>
              </a:lnSpc>
            </a:pPr>
            <a:r>
              <a:rPr lang="en-US" sz="2000" b="1" dirty="0" smtClean="0">
                <a:solidFill>
                  <a:srgbClr val="FF0000"/>
                </a:solidFill>
                <a:latin typeface="Calibri" pitchFamily="34" charset="0"/>
                <a:cs typeface="Calibri" pitchFamily="34" charset="0"/>
              </a:rPr>
              <a:t>8C – TH0 			</a:t>
            </a:r>
            <a:r>
              <a:rPr lang="en-US" sz="2000" b="1" dirty="0" smtClean="0">
                <a:solidFill>
                  <a:schemeClr val="tx1">
                    <a:lumMod val="95000"/>
                    <a:lumOff val="5000"/>
                  </a:schemeClr>
                </a:solidFill>
                <a:latin typeface="Calibri" pitchFamily="34" charset="0"/>
                <a:cs typeface="Calibri" pitchFamily="34" charset="0"/>
              </a:rPr>
              <a:t>A0 – P2  (Port 2)</a:t>
            </a:r>
          </a:p>
          <a:p>
            <a:pPr>
              <a:lnSpc>
                <a:spcPts val="3200"/>
              </a:lnSpc>
            </a:pPr>
            <a:r>
              <a:rPr lang="en-US" sz="2000" b="1" dirty="0" smtClean="0">
                <a:solidFill>
                  <a:srgbClr val="FF0000"/>
                </a:solidFill>
                <a:latin typeface="Calibri" pitchFamily="34" charset="0"/>
                <a:cs typeface="Calibri" pitchFamily="34" charset="0"/>
              </a:rPr>
              <a:t>8D – TH1 			</a:t>
            </a:r>
            <a:r>
              <a:rPr lang="en-US" sz="2000" b="1" dirty="0" smtClean="0">
                <a:solidFill>
                  <a:schemeClr val="tx1">
                    <a:lumMod val="95000"/>
                    <a:lumOff val="5000"/>
                  </a:schemeClr>
                </a:solidFill>
                <a:latin typeface="Calibri" pitchFamily="34" charset="0"/>
                <a:cs typeface="Calibri" pitchFamily="34" charset="0"/>
              </a:rPr>
              <a:t>B0 – P3  (Port 3)</a:t>
            </a:r>
          </a:p>
          <a:p>
            <a:pPr>
              <a:lnSpc>
                <a:spcPts val="3200"/>
              </a:lnSpc>
            </a:pPr>
            <a:r>
              <a:rPr lang="en-US" sz="2000" b="1" dirty="0" smtClean="0">
                <a:solidFill>
                  <a:srgbClr val="0000FF"/>
                </a:solidFill>
                <a:latin typeface="Calibri" pitchFamily="34" charset="0"/>
                <a:cs typeface="Calibri" pitchFamily="34" charset="0"/>
              </a:rPr>
              <a:t>88 – </a:t>
            </a:r>
            <a:r>
              <a:rPr lang="en-US" sz="2000" b="1" dirty="0" err="1" smtClean="0">
                <a:solidFill>
                  <a:srgbClr val="0000FF"/>
                </a:solidFill>
                <a:latin typeface="Calibri" pitchFamily="34" charset="0"/>
                <a:cs typeface="Calibri" pitchFamily="34" charset="0"/>
              </a:rPr>
              <a:t>TCON</a:t>
            </a:r>
            <a:r>
              <a:rPr lang="en-US" sz="2000" b="1" dirty="0" smtClean="0">
                <a:solidFill>
                  <a:srgbClr val="0000FF"/>
                </a:solidFill>
                <a:latin typeface="Calibri" pitchFamily="34" charset="0"/>
                <a:cs typeface="Calibri" pitchFamily="34" charset="0"/>
              </a:rPr>
              <a:t>  			E0 – A  (Accumulator)</a:t>
            </a:r>
          </a:p>
          <a:p>
            <a:pPr>
              <a:lnSpc>
                <a:spcPts val="3200"/>
              </a:lnSpc>
            </a:pPr>
            <a:r>
              <a:rPr lang="en-US" sz="2000" b="1" dirty="0" smtClean="0">
                <a:solidFill>
                  <a:srgbClr val="0000FF"/>
                </a:solidFill>
                <a:latin typeface="Calibri" pitchFamily="34" charset="0"/>
                <a:cs typeface="Calibri" pitchFamily="34" charset="0"/>
              </a:rPr>
              <a:t>89 – </a:t>
            </a:r>
            <a:r>
              <a:rPr lang="en-US" sz="2000" b="1" dirty="0" err="1" smtClean="0">
                <a:solidFill>
                  <a:srgbClr val="0000FF"/>
                </a:solidFill>
                <a:latin typeface="Calibri" pitchFamily="34" charset="0"/>
                <a:cs typeface="Calibri" pitchFamily="34" charset="0"/>
              </a:rPr>
              <a:t>TMOD</a:t>
            </a:r>
            <a:r>
              <a:rPr lang="en-US" sz="2000" b="1" dirty="0" smtClean="0">
                <a:solidFill>
                  <a:srgbClr val="0000FF"/>
                </a:solidFill>
                <a:latin typeface="Calibri" pitchFamily="34" charset="0"/>
                <a:cs typeface="Calibri" pitchFamily="34" charset="0"/>
              </a:rPr>
              <a:t>  			F0 – B  (Extension of A) </a:t>
            </a:r>
          </a:p>
          <a:p>
            <a:pPr>
              <a:lnSpc>
                <a:spcPts val="3200"/>
              </a:lnSpc>
            </a:pPr>
            <a:r>
              <a:rPr lang="en-US" sz="2000" b="1" dirty="0" smtClean="0">
                <a:solidFill>
                  <a:srgbClr val="FF0000"/>
                </a:solidFill>
                <a:latin typeface="Calibri" pitchFamily="34" charset="0"/>
                <a:cs typeface="Calibri" pitchFamily="34" charset="0"/>
              </a:rPr>
              <a:t>98 – </a:t>
            </a:r>
            <a:r>
              <a:rPr lang="en-US" sz="2000" b="1" dirty="0" err="1" smtClean="0">
                <a:solidFill>
                  <a:srgbClr val="FF0000"/>
                </a:solidFill>
                <a:latin typeface="Calibri" pitchFamily="34" charset="0"/>
                <a:cs typeface="Calibri" pitchFamily="34" charset="0"/>
              </a:rPr>
              <a:t>SCON</a:t>
            </a:r>
            <a:r>
              <a:rPr lang="en-US" sz="2000" b="1" dirty="0" smtClean="0">
                <a:solidFill>
                  <a:srgbClr val="FF0000"/>
                </a:solidFill>
                <a:latin typeface="Calibri" pitchFamily="34" charset="0"/>
                <a:cs typeface="Calibri" pitchFamily="34" charset="0"/>
              </a:rPr>
              <a:t>  </a:t>
            </a:r>
            <a:r>
              <a:rPr lang="en-US" sz="2000" b="1" dirty="0" smtClean="0">
                <a:solidFill>
                  <a:srgbClr val="0000FF"/>
                </a:solidFill>
                <a:latin typeface="Calibri" pitchFamily="34" charset="0"/>
                <a:cs typeface="Calibri" pitchFamily="34" charset="0"/>
              </a:rPr>
              <a:t>			</a:t>
            </a:r>
            <a:r>
              <a:rPr lang="en-US" sz="2000" b="1" dirty="0" smtClean="0">
                <a:solidFill>
                  <a:srgbClr val="FF0000"/>
                </a:solidFill>
                <a:latin typeface="Calibri" pitchFamily="34" charset="0"/>
                <a:cs typeface="Calibri" pitchFamily="34" charset="0"/>
              </a:rPr>
              <a:t>81 – SP </a:t>
            </a:r>
          </a:p>
          <a:p>
            <a:pPr>
              <a:lnSpc>
                <a:spcPts val="3200"/>
              </a:lnSpc>
            </a:pPr>
            <a:r>
              <a:rPr lang="en-US" sz="2000" b="1" dirty="0" smtClean="0">
                <a:solidFill>
                  <a:srgbClr val="FF0000"/>
                </a:solidFill>
                <a:latin typeface="Calibri" pitchFamily="34" charset="0"/>
                <a:cs typeface="Calibri" pitchFamily="34" charset="0"/>
              </a:rPr>
              <a:t>99 – </a:t>
            </a:r>
            <a:r>
              <a:rPr lang="en-US" sz="2000" b="1" dirty="0" err="1" smtClean="0">
                <a:solidFill>
                  <a:srgbClr val="FF0000"/>
                </a:solidFill>
                <a:latin typeface="Calibri" pitchFamily="34" charset="0"/>
                <a:cs typeface="Calibri" pitchFamily="34" charset="0"/>
              </a:rPr>
              <a:t>SBUF</a:t>
            </a:r>
            <a:r>
              <a:rPr lang="en-US" sz="2000" b="1" dirty="0" smtClean="0">
                <a:solidFill>
                  <a:srgbClr val="FF0000"/>
                </a:solidFill>
                <a:latin typeface="Calibri" pitchFamily="34" charset="0"/>
                <a:cs typeface="Calibri" pitchFamily="34" charset="0"/>
              </a:rPr>
              <a:t>  </a:t>
            </a:r>
            <a:r>
              <a:rPr lang="en-US" sz="2000" b="1" dirty="0" smtClean="0">
                <a:solidFill>
                  <a:srgbClr val="0000FF"/>
                </a:solidFill>
                <a:latin typeface="Calibri" pitchFamily="34" charset="0"/>
                <a:cs typeface="Calibri" pitchFamily="34" charset="0"/>
              </a:rPr>
              <a:t>			</a:t>
            </a:r>
            <a:r>
              <a:rPr lang="en-US" sz="2000" b="1" dirty="0" smtClean="0">
                <a:solidFill>
                  <a:srgbClr val="FF0000"/>
                </a:solidFill>
                <a:latin typeface="Calibri" pitchFamily="34" charset="0"/>
                <a:cs typeface="Calibri" pitchFamily="34" charset="0"/>
              </a:rPr>
              <a:t>D0 – PSW </a:t>
            </a:r>
          </a:p>
          <a:p>
            <a:pPr>
              <a:lnSpc>
                <a:spcPts val="3200"/>
              </a:lnSpc>
            </a:pPr>
            <a:r>
              <a:rPr lang="en-US" sz="2000" b="1" dirty="0" smtClean="0">
                <a:solidFill>
                  <a:srgbClr val="0000FF"/>
                </a:solidFill>
                <a:latin typeface="Calibri" pitchFamily="34" charset="0"/>
                <a:cs typeface="Calibri" pitchFamily="34" charset="0"/>
              </a:rPr>
              <a:t>82 – DPL				A8 – IE (Interrupt ??)</a:t>
            </a:r>
          </a:p>
          <a:p>
            <a:pPr>
              <a:lnSpc>
                <a:spcPts val="3200"/>
              </a:lnSpc>
            </a:pPr>
            <a:r>
              <a:rPr lang="en-US" sz="2000" b="1" dirty="0" smtClean="0">
                <a:solidFill>
                  <a:srgbClr val="0000FF"/>
                </a:solidFill>
                <a:latin typeface="Calibri" pitchFamily="34" charset="0"/>
                <a:cs typeface="Calibri" pitchFamily="34" charset="0"/>
              </a:rPr>
              <a:t>83 – DPH</a:t>
            </a:r>
            <a:r>
              <a:rPr lang="en-US" sz="2000" b="1" dirty="0" smtClean="0">
                <a:solidFill>
                  <a:srgbClr val="FF0000"/>
                </a:solidFill>
                <a:latin typeface="Calibri" pitchFamily="34" charset="0"/>
                <a:cs typeface="Calibri" pitchFamily="34" charset="0"/>
              </a:rPr>
              <a:t>			</a:t>
            </a:r>
            <a:r>
              <a:rPr lang="en-US" sz="2000" b="1" dirty="0" smtClean="0">
                <a:solidFill>
                  <a:srgbClr val="0000FF"/>
                </a:solidFill>
                <a:latin typeface="Calibri" pitchFamily="34" charset="0"/>
                <a:cs typeface="Calibri" pitchFamily="34" charset="0"/>
              </a:rPr>
              <a:t>B8 – IP (Interrupt ??)</a:t>
            </a:r>
          </a:p>
          <a:p>
            <a:pPr>
              <a:lnSpc>
                <a:spcPts val="3200"/>
              </a:lnSpc>
            </a:pPr>
            <a:r>
              <a:rPr lang="en-US" sz="2000" b="1" dirty="0" smtClean="0">
                <a:solidFill>
                  <a:srgbClr val="FF0000"/>
                </a:solidFill>
                <a:latin typeface="Calibri" pitchFamily="34" charset="0"/>
                <a:cs typeface="Calibri" pitchFamily="34" charset="0"/>
              </a:rPr>
              <a:t>87 – </a:t>
            </a:r>
            <a:r>
              <a:rPr lang="en-US" sz="2000" b="1" dirty="0" err="1" smtClean="0">
                <a:solidFill>
                  <a:srgbClr val="FF0000"/>
                </a:solidFill>
                <a:latin typeface="Calibri" pitchFamily="34" charset="0"/>
                <a:cs typeface="Calibri" pitchFamily="34" charset="0"/>
              </a:rPr>
              <a:t>PCON</a:t>
            </a:r>
            <a:endParaRPr lang="en-US" sz="2000" b="1" dirty="0" smtClean="0">
              <a:solidFill>
                <a:srgbClr val="FF0000"/>
              </a:solidFill>
              <a:latin typeface="Calibri" pitchFamily="34" charset="0"/>
              <a:cs typeface="Calibri" pitchFamily="34" charset="0"/>
            </a:endParaRPr>
          </a:p>
          <a:p>
            <a:pPr>
              <a:lnSpc>
                <a:spcPts val="3200"/>
              </a:lnSpc>
            </a:pPr>
            <a:r>
              <a:rPr lang="en-US" sz="2000" b="1" dirty="0" smtClean="0">
                <a:solidFill>
                  <a:schemeClr val="tx1"/>
                </a:solidFill>
                <a:latin typeface="Calibri" pitchFamily="34" charset="0"/>
                <a:cs typeface="Calibri" pitchFamily="34" charset="0"/>
              </a:rPr>
              <a:t>Note – There are gaps in the addresses of the SFRs.</a:t>
            </a:r>
          </a:p>
          <a:p>
            <a:pPr>
              <a:lnSpc>
                <a:spcPts val="3200"/>
              </a:lnSpc>
            </a:pPr>
            <a:r>
              <a:rPr lang="en-US" sz="2000" b="1" dirty="0" smtClean="0">
                <a:solidFill>
                  <a:schemeClr val="tx1"/>
                </a:solidFill>
                <a:latin typeface="Calibri" pitchFamily="34" charset="0"/>
                <a:cs typeface="Calibri" pitchFamily="34" charset="0"/>
              </a:rPr>
              <a:t>Put a leading 0 if the address starts with a alphabet. e.g.  0A0, 0E0</a:t>
            </a:r>
          </a:p>
        </p:txBody>
      </p:sp>
      <p:grpSp>
        <p:nvGrpSpPr>
          <p:cNvPr id="3" name="Google Shape;84;p1"/>
          <p:cNvGrpSpPr/>
          <p:nvPr/>
        </p:nvGrpSpPr>
        <p:grpSpPr>
          <a:xfrm>
            <a:off x="76256" y="112129"/>
            <a:ext cx="685745" cy="6517271"/>
            <a:chOff x="14626" y="14712"/>
            <a:chExt cx="538808" cy="6386089"/>
          </a:xfrm>
        </p:grpSpPr>
        <p:pic>
          <p:nvPicPr>
            <p:cNvPr id="4" name="Google Shape;85;p1"/>
            <p:cNvPicPr preferRelativeResize="0"/>
            <p:nvPr/>
          </p:nvPicPr>
          <p:blipFill rotWithShape="1">
            <a:blip r:embed="rId2" cstate="print">
              <a:alphaModFix/>
            </a:blip>
            <a:srcRect/>
            <a:stretch/>
          </p:blipFill>
          <p:spPr>
            <a:xfrm>
              <a:off x="14626" y="14712"/>
              <a:ext cx="538808" cy="846471"/>
            </a:xfrm>
            <a:prstGeom prst="rect">
              <a:avLst/>
            </a:prstGeom>
            <a:noFill/>
            <a:ln w="9525" cap="flat" cmpd="sng">
              <a:solidFill>
                <a:srgbClr val="0000FF"/>
              </a:solidFill>
              <a:prstDash val="solid"/>
              <a:miter lim="800000"/>
              <a:headEnd type="none" w="sm" len="sm"/>
              <a:tailEnd type="none" w="sm" len="sm"/>
            </a:ln>
          </p:spPr>
        </p:pic>
        <p:sp>
          <p:nvSpPr>
            <p:cNvPr id="5" name="Google Shape;86;p1"/>
            <p:cNvSpPr txBox="1"/>
            <p:nvPr/>
          </p:nvSpPr>
          <p:spPr>
            <a:xfrm rot="16198651">
              <a:off x="-2620687" y="3474451"/>
              <a:ext cx="5562512" cy="29016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b="1" i="0" u="none" strike="noStrike" cap="none" dirty="0">
                  <a:solidFill>
                    <a:schemeClr val="lt1"/>
                  </a:solidFill>
                  <a:latin typeface="Century Gothic"/>
                  <a:ea typeface="Century Gothic"/>
                  <a:cs typeface="Century Gothic"/>
                  <a:sym typeface="Century Gothic"/>
                </a:rPr>
                <a:t>Vishwakarma  Institute  of  Technology</a:t>
              </a:r>
              <a:endParaRPr sz="2400" dirty="0"/>
            </a:p>
          </p:txBody>
        </p:sp>
        <p:sp>
          <p:nvSpPr>
            <p:cNvPr id="6" name="Google Shape;87;p1"/>
            <p:cNvSpPr txBox="1"/>
            <p:nvPr/>
          </p:nvSpPr>
          <p:spPr>
            <a:xfrm rot="16200000">
              <a:off x="-2348767" y="3498601"/>
              <a:ext cx="5562602" cy="241797"/>
            </a:xfrm>
            <a:prstGeom prst="rect">
              <a:avLst/>
            </a:prstGeom>
            <a:solidFill>
              <a:srgbClr val="FFFF99"/>
            </a:solidFill>
            <a:ln w="9525" cap="flat" cmpd="sng">
              <a:solidFill>
                <a:srgbClr val="00206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i="0" u="none" strike="noStrike" cap="none" dirty="0">
                  <a:solidFill>
                    <a:srgbClr val="002060"/>
                  </a:solidFill>
                  <a:latin typeface="Century Gothic"/>
                  <a:ea typeface="Century Gothic"/>
                  <a:cs typeface="Century Gothic"/>
                  <a:sym typeface="Century Gothic"/>
                </a:rPr>
                <a:t>FY - Department of Engineering, Sciences and Humanities</a:t>
              </a:r>
              <a:endParaRPr sz="24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914400" y="914400"/>
            <a:ext cx="10668000" cy="44196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lnSpc>
                <a:spcPct val="150000"/>
              </a:lnSpc>
            </a:pPr>
            <a:r>
              <a:rPr lang="en-US" sz="2400" b="1" dirty="0">
                <a:solidFill>
                  <a:srgbClr val="0000FF"/>
                </a:solidFill>
              </a:rPr>
              <a:t>4</a:t>
            </a:r>
            <a:r>
              <a:rPr lang="en-US" sz="2400" b="1" dirty="0" smtClean="0">
                <a:solidFill>
                  <a:srgbClr val="0000FF"/>
                </a:solidFill>
              </a:rPr>
              <a:t>) Register Indirect Addressing Mode – Here a register will have an address in it and at that address there will be some data stored.  </a:t>
            </a:r>
          </a:p>
          <a:p>
            <a:pPr marL="457200" indent="-457200">
              <a:lnSpc>
                <a:spcPct val="150000"/>
              </a:lnSpc>
            </a:pPr>
            <a:r>
              <a:rPr lang="en-US" sz="2400" b="1" dirty="0" smtClean="0">
                <a:solidFill>
                  <a:srgbClr val="0000FF"/>
                </a:solidFill>
              </a:rPr>
              <a:t>MOV A,  @R0; 	</a:t>
            </a:r>
          </a:p>
          <a:p>
            <a:pPr marL="457200">
              <a:lnSpc>
                <a:spcPct val="150000"/>
              </a:lnSpc>
            </a:pPr>
            <a:r>
              <a:rPr lang="en-US" sz="2400" b="1" dirty="0" smtClean="0">
                <a:solidFill>
                  <a:srgbClr val="FF0000"/>
                </a:solidFill>
                <a:latin typeface="Calibri" pitchFamily="34" charset="0"/>
                <a:cs typeface="Calibri" pitchFamily="34" charset="0"/>
              </a:rPr>
              <a:t>here the data stored in the register is say for e.g. 3CH.  This is a RAM location where the actual data will be found.  That data will be moved to the Acc. </a:t>
            </a:r>
          </a:p>
          <a:p>
            <a:pPr marL="457200">
              <a:lnSpc>
                <a:spcPct val="150000"/>
              </a:lnSpc>
            </a:pPr>
            <a:r>
              <a:rPr lang="en-US" sz="2400" b="1" i="1" dirty="0" smtClean="0">
                <a:solidFill>
                  <a:srgbClr val="0000FF"/>
                </a:solidFill>
                <a:latin typeface="Calibri" pitchFamily="34" charset="0"/>
                <a:cs typeface="Calibri" pitchFamily="34" charset="0"/>
              </a:rPr>
              <a:t>“Only R0 and R1”</a:t>
            </a:r>
            <a:r>
              <a:rPr lang="en-US" sz="2400" b="1" dirty="0" smtClean="0">
                <a:solidFill>
                  <a:srgbClr val="FF0000"/>
                </a:solidFill>
                <a:latin typeface="Calibri" pitchFamily="34" charset="0"/>
                <a:cs typeface="Calibri" pitchFamily="34" charset="0"/>
              </a:rPr>
              <a:t> can be addressed from all banks. </a:t>
            </a:r>
          </a:p>
          <a:p>
            <a:pPr marL="457200">
              <a:lnSpc>
                <a:spcPct val="150000"/>
              </a:lnSpc>
            </a:pPr>
            <a:r>
              <a:rPr lang="en-US" sz="2400" b="1" dirty="0" smtClean="0">
                <a:solidFill>
                  <a:srgbClr val="FF0000"/>
                </a:solidFill>
                <a:latin typeface="Calibri" pitchFamily="34" charset="0"/>
                <a:cs typeface="Calibri" pitchFamily="34" charset="0"/>
              </a:rPr>
              <a:t>R0 and R1 are called as pointer registers in the Reg. Indirect Addressing Mode.</a:t>
            </a:r>
          </a:p>
        </p:txBody>
      </p:sp>
      <p:grpSp>
        <p:nvGrpSpPr>
          <p:cNvPr id="4" name="Google Shape;84;p1"/>
          <p:cNvGrpSpPr/>
          <p:nvPr/>
        </p:nvGrpSpPr>
        <p:grpSpPr>
          <a:xfrm>
            <a:off x="76256" y="112129"/>
            <a:ext cx="685745" cy="6517271"/>
            <a:chOff x="14626" y="14712"/>
            <a:chExt cx="538808" cy="6386089"/>
          </a:xfrm>
        </p:grpSpPr>
        <p:pic>
          <p:nvPicPr>
            <p:cNvPr id="5" name="Google Shape;85;p1"/>
            <p:cNvPicPr preferRelativeResize="0"/>
            <p:nvPr/>
          </p:nvPicPr>
          <p:blipFill rotWithShape="1">
            <a:blip r:embed="rId2" cstate="print">
              <a:alphaModFix/>
            </a:blip>
            <a:srcRect/>
            <a:stretch/>
          </p:blipFill>
          <p:spPr>
            <a:xfrm>
              <a:off x="14626" y="14712"/>
              <a:ext cx="538808" cy="846471"/>
            </a:xfrm>
            <a:prstGeom prst="rect">
              <a:avLst/>
            </a:prstGeom>
            <a:noFill/>
            <a:ln w="9525" cap="flat" cmpd="sng">
              <a:solidFill>
                <a:srgbClr val="0000FF"/>
              </a:solidFill>
              <a:prstDash val="solid"/>
              <a:miter lim="800000"/>
              <a:headEnd type="none" w="sm" len="sm"/>
              <a:tailEnd type="none" w="sm" len="sm"/>
            </a:ln>
          </p:spPr>
        </p:pic>
        <p:sp>
          <p:nvSpPr>
            <p:cNvPr id="6" name="Google Shape;86;p1"/>
            <p:cNvSpPr txBox="1"/>
            <p:nvPr/>
          </p:nvSpPr>
          <p:spPr>
            <a:xfrm rot="16198651">
              <a:off x="-2620687" y="3474451"/>
              <a:ext cx="5562512" cy="29016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b="1" i="0" u="none" strike="noStrike" cap="none" dirty="0">
                  <a:solidFill>
                    <a:schemeClr val="lt1"/>
                  </a:solidFill>
                  <a:latin typeface="Century Gothic"/>
                  <a:ea typeface="Century Gothic"/>
                  <a:cs typeface="Century Gothic"/>
                  <a:sym typeface="Century Gothic"/>
                </a:rPr>
                <a:t>Vishwakarma  Institute  of  Technology</a:t>
              </a:r>
              <a:endParaRPr sz="2400" dirty="0"/>
            </a:p>
          </p:txBody>
        </p:sp>
        <p:sp>
          <p:nvSpPr>
            <p:cNvPr id="7" name="Google Shape;87;p1"/>
            <p:cNvSpPr txBox="1"/>
            <p:nvPr/>
          </p:nvSpPr>
          <p:spPr>
            <a:xfrm rot="16200000">
              <a:off x="-2348767" y="3498601"/>
              <a:ext cx="5562602" cy="241797"/>
            </a:xfrm>
            <a:prstGeom prst="rect">
              <a:avLst/>
            </a:prstGeom>
            <a:solidFill>
              <a:srgbClr val="FFFF99"/>
            </a:solidFill>
            <a:ln w="9525" cap="flat" cmpd="sng">
              <a:solidFill>
                <a:srgbClr val="00206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i="0" u="none" strike="noStrike" cap="none" dirty="0">
                  <a:solidFill>
                    <a:srgbClr val="002060"/>
                  </a:solidFill>
                  <a:latin typeface="Century Gothic"/>
                  <a:ea typeface="Century Gothic"/>
                  <a:cs typeface="Century Gothic"/>
                  <a:sym typeface="Century Gothic"/>
                </a:rPr>
                <a:t>FY - Department of Engineering, Sciences and Humanities</a:t>
              </a:r>
              <a:endParaRPr sz="2400" dirty="0"/>
            </a:p>
          </p:txBody>
        </p:sp>
      </p:grpSp>
      <p:sp>
        <p:nvSpPr>
          <p:cNvPr id="8" name="Rectangle 7"/>
          <p:cNvSpPr/>
          <p:nvPr/>
        </p:nvSpPr>
        <p:spPr>
          <a:xfrm>
            <a:off x="914400" y="152400"/>
            <a:ext cx="4572000" cy="6096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800" b="1" dirty="0" smtClean="0">
                <a:solidFill>
                  <a:schemeClr val="tx1"/>
                </a:solidFill>
                <a:latin typeface="Calibri" pitchFamily="34" charset="0"/>
                <a:cs typeface="Calibri" pitchFamily="34" charset="0"/>
              </a:rPr>
              <a:t>Addressing modes of 8051 :-</a:t>
            </a:r>
          </a:p>
        </p:txBody>
      </p:sp>
    </p:spTree>
    <p:extLst>
      <p:ext uri="{BB962C8B-B14F-4D97-AF65-F5344CB8AC3E}">
        <p14:creationId xmlns:p14="http://schemas.microsoft.com/office/powerpoint/2010/main" xmlns="" val="3760293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29">
                                            <p:bg/>
                                          </p:spTgt>
                                        </p:tgtEl>
                                        <p:attrNameLst>
                                          <p:attrName>style.visibility</p:attrName>
                                        </p:attrNameLst>
                                      </p:cBhvr>
                                      <p:to>
                                        <p:strVal val="visible"/>
                                      </p:to>
                                    </p:set>
                                    <p:anim calcmode="lin" valueType="num">
                                      <p:cBhvr additive="base">
                                        <p:cTn id="13" dur="1000" fill="hold"/>
                                        <p:tgtEl>
                                          <p:spTgt spid="29">
                                            <p:bg/>
                                          </p:spTgt>
                                        </p:tgtEl>
                                        <p:attrNameLst>
                                          <p:attrName>ppt_x</p:attrName>
                                        </p:attrNameLst>
                                      </p:cBhvr>
                                      <p:tavLst>
                                        <p:tav tm="0">
                                          <p:val>
                                            <p:strVal val="#ppt_x"/>
                                          </p:val>
                                        </p:tav>
                                        <p:tav tm="100000">
                                          <p:val>
                                            <p:strVal val="#ppt_x"/>
                                          </p:val>
                                        </p:tav>
                                      </p:tavLst>
                                    </p:anim>
                                    <p:anim calcmode="lin" valueType="num">
                                      <p:cBhvr additive="base">
                                        <p:cTn id="14" dur="1000" fill="hold"/>
                                        <p:tgtEl>
                                          <p:spTgt spid="29">
                                            <p:bg/>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29">
                                            <p:txEl>
                                              <p:pRg st="0" end="0"/>
                                            </p:txEl>
                                          </p:spTgt>
                                        </p:tgtEl>
                                        <p:attrNameLst>
                                          <p:attrName>style.visibility</p:attrName>
                                        </p:attrNameLst>
                                      </p:cBhvr>
                                      <p:to>
                                        <p:strVal val="visible"/>
                                      </p:to>
                                    </p:set>
                                    <p:anim calcmode="lin" valueType="num">
                                      <p:cBhvr additive="base">
                                        <p:cTn id="19" dur="10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29">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29">
                                            <p:txEl>
                                              <p:pRg st="1" end="1"/>
                                            </p:txEl>
                                          </p:spTgt>
                                        </p:tgtEl>
                                        <p:attrNameLst>
                                          <p:attrName>style.visibility</p:attrName>
                                        </p:attrNameLst>
                                      </p:cBhvr>
                                      <p:to>
                                        <p:strVal val="visible"/>
                                      </p:to>
                                    </p:set>
                                    <p:anim calcmode="lin" valueType="num">
                                      <p:cBhvr additive="base">
                                        <p:cTn id="25" dur="1000" fill="hold"/>
                                        <p:tgtEl>
                                          <p:spTgt spid="29">
                                            <p:txEl>
                                              <p:pRg st="1" end="1"/>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29">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29">
                                            <p:txEl>
                                              <p:pRg st="2" end="2"/>
                                            </p:txEl>
                                          </p:spTgt>
                                        </p:tgtEl>
                                        <p:attrNameLst>
                                          <p:attrName>style.visibility</p:attrName>
                                        </p:attrNameLst>
                                      </p:cBhvr>
                                      <p:to>
                                        <p:strVal val="visible"/>
                                      </p:to>
                                    </p:set>
                                    <p:anim calcmode="lin" valueType="num">
                                      <p:cBhvr additive="base">
                                        <p:cTn id="31" dur="1000" fill="hold"/>
                                        <p:tgtEl>
                                          <p:spTgt spid="29">
                                            <p:txEl>
                                              <p:pRg st="2" end="2"/>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29">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29">
                                            <p:txEl>
                                              <p:pRg st="3" end="3"/>
                                            </p:txEl>
                                          </p:spTgt>
                                        </p:tgtEl>
                                        <p:attrNameLst>
                                          <p:attrName>style.visibility</p:attrName>
                                        </p:attrNameLst>
                                      </p:cBhvr>
                                      <p:to>
                                        <p:strVal val="visible"/>
                                      </p:to>
                                    </p:set>
                                    <p:anim calcmode="lin" valueType="num">
                                      <p:cBhvr additive="base">
                                        <p:cTn id="37" dur="1000" fill="hold"/>
                                        <p:tgtEl>
                                          <p:spTgt spid="29">
                                            <p:txEl>
                                              <p:pRg st="3" end="3"/>
                                            </p:txEl>
                                          </p:spTgt>
                                        </p:tgtEl>
                                        <p:attrNameLst>
                                          <p:attrName>ppt_x</p:attrName>
                                        </p:attrNameLst>
                                      </p:cBhvr>
                                      <p:tavLst>
                                        <p:tav tm="0">
                                          <p:val>
                                            <p:strVal val="#ppt_x"/>
                                          </p:val>
                                        </p:tav>
                                        <p:tav tm="100000">
                                          <p:val>
                                            <p:strVal val="#ppt_x"/>
                                          </p:val>
                                        </p:tav>
                                      </p:tavLst>
                                    </p:anim>
                                    <p:anim calcmode="lin" valueType="num">
                                      <p:cBhvr additive="base">
                                        <p:cTn id="38" dur="1000" fill="hold"/>
                                        <p:tgtEl>
                                          <p:spTgt spid="29">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grpId="0" nodeType="clickEffect">
                                  <p:stCondLst>
                                    <p:cond delay="0"/>
                                  </p:stCondLst>
                                  <p:childTnLst>
                                    <p:set>
                                      <p:cBhvr>
                                        <p:cTn id="42" dur="1" fill="hold">
                                          <p:stCondLst>
                                            <p:cond delay="0"/>
                                          </p:stCondLst>
                                        </p:cTn>
                                        <p:tgtEl>
                                          <p:spTgt spid="29">
                                            <p:txEl>
                                              <p:pRg st="4" end="4"/>
                                            </p:txEl>
                                          </p:spTgt>
                                        </p:tgtEl>
                                        <p:attrNameLst>
                                          <p:attrName>style.visibility</p:attrName>
                                        </p:attrNameLst>
                                      </p:cBhvr>
                                      <p:to>
                                        <p:strVal val="visible"/>
                                      </p:to>
                                    </p:set>
                                    <p:anim calcmode="lin" valueType="num">
                                      <p:cBhvr additive="base">
                                        <p:cTn id="43" dur="1000" fill="hold"/>
                                        <p:tgtEl>
                                          <p:spTgt spid="29">
                                            <p:txEl>
                                              <p:pRg st="4" end="4"/>
                                            </p:txEl>
                                          </p:spTgt>
                                        </p:tgtEl>
                                        <p:attrNameLst>
                                          <p:attrName>ppt_x</p:attrName>
                                        </p:attrNameLst>
                                      </p:cBhvr>
                                      <p:tavLst>
                                        <p:tav tm="0">
                                          <p:val>
                                            <p:strVal val="#ppt_x"/>
                                          </p:val>
                                        </p:tav>
                                        <p:tav tm="100000">
                                          <p:val>
                                            <p:strVal val="#ppt_x"/>
                                          </p:val>
                                        </p:tav>
                                      </p:tavLst>
                                    </p:anim>
                                    <p:anim calcmode="lin" valueType="num">
                                      <p:cBhvr additive="base">
                                        <p:cTn id="44" dur="1000" fill="hold"/>
                                        <p:tgtEl>
                                          <p:spTgt spid="29">
                                            <p:txEl>
                                              <p:pRg st="4" end="4"/>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bldLvl="2"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914400" y="1066800"/>
            <a:ext cx="10972800" cy="51054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lnSpc>
                <a:spcPct val="150000"/>
              </a:lnSpc>
            </a:pPr>
            <a:r>
              <a:rPr lang="en-US" sz="2400" b="1" dirty="0">
                <a:solidFill>
                  <a:srgbClr val="0000FF"/>
                </a:solidFill>
              </a:rPr>
              <a:t>5) Indexed Addressing </a:t>
            </a:r>
            <a:r>
              <a:rPr lang="en-US" sz="2400" b="1" dirty="0" smtClean="0">
                <a:solidFill>
                  <a:srgbClr val="0000FF"/>
                </a:solidFill>
              </a:rPr>
              <a:t>Mode – </a:t>
            </a:r>
          </a:p>
          <a:p>
            <a:pPr marL="457200" indent="-457200">
              <a:lnSpc>
                <a:spcPct val="150000"/>
              </a:lnSpc>
            </a:pPr>
            <a:r>
              <a:rPr lang="en-US" sz="2400" b="1" dirty="0" smtClean="0">
                <a:solidFill>
                  <a:srgbClr val="0000FF"/>
                </a:solidFill>
              </a:rPr>
              <a:t>MOVC A,  @A+DPTR;  </a:t>
            </a:r>
          </a:p>
          <a:p>
            <a:pPr marL="457200" indent="-457200">
              <a:lnSpc>
                <a:spcPct val="150000"/>
              </a:lnSpc>
            </a:pPr>
            <a:r>
              <a:rPr lang="en-US" sz="2400" b="1" dirty="0" err="1" smtClean="0">
                <a:solidFill>
                  <a:srgbClr val="0000FF"/>
                </a:solidFill>
              </a:rPr>
              <a:t>MOVC</a:t>
            </a:r>
            <a:r>
              <a:rPr lang="en-US" sz="2400" b="1" dirty="0" smtClean="0">
                <a:solidFill>
                  <a:srgbClr val="0000FF"/>
                </a:solidFill>
              </a:rPr>
              <a:t> A, @</a:t>
            </a:r>
            <a:r>
              <a:rPr lang="en-US" sz="2400" b="1" dirty="0" err="1" smtClean="0">
                <a:solidFill>
                  <a:srgbClr val="0000FF"/>
                </a:solidFill>
              </a:rPr>
              <a:t>A+PC</a:t>
            </a:r>
            <a:r>
              <a:rPr lang="en-US" sz="2400" b="1" dirty="0" smtClean="0">
                <a:solidFill>
                  <a:srgbClr val="0000FF"/>
                </a:solidFill>
              </a:rPr>
              <a:t>;</a:t>
            </a:r>
          </a:p>
          <a:p>
            <a:pPr marL="457200" indent="-457200">
              <a:lnSpc>
                <a:spcPct val="150000"/>
              </a:lnSpc>
            </a:pPr>
            <a:r>
              <a:rPr lang="en-US" sz="2400" b="1" dirty="0" smtClean="0">
                <a:solidFill>
                  <a:srgbClr val="FF0000"/>
                </a:solidFill>
              </a:rPr>
              <a:t>Current contents of Acc. are added to contents of the DPTR. This will give a new number, which is address of memory location where the data is stored.</a:t>
            </a:r>
          </a:p>
          <a:p>
            <a:pPr marL="457200" indent="-457200">
              <a:lnSpc>
                <a:spcPct val="150000"/>
              </a:lnSpc>
            </a:pPr>
            <a:r>
              <a:rPr lang="en-US" sz="2400" b="1" dirty="0" smtClean="0">
                <a:solidFill>
                  <a:srgbClr val="0000FF"/>
                </a:solidFill>
              </a:rPr>
              <a:t>DPTR has 16 bit address (DPH and DPL) which is added to 8 bit contents of Acc.</a:t>
            </a:r>
          </a:p>
          <a:p>
            <a:pPr marL="457200" indent="-457200">
              <a:lnSpc>
                <a:spcPct val="150000"/>
              </a:lnSpc>
            </a:pPr>
            <a:r>
              <a:rPr lang="en-US" sz="2400" b="1" dirty="0" smtClean="0">
                <a:solidFill>
                  <a:srgbClr val="FF0000"/>
                </a:solidFill>
              </a:rPr>
              <a:t>Destination is always Acc.</a:t>
            </a:r>
          </a:p>
          <a:p>
            <a:pPr marL="457200" indent="-457200">
              <a:lnSpc>
                <a:spcPct val="150000"/>
              </a:lnSpc>
            </a:pPr>
            <a:r>
              <a:rPr lang="en-US" sz="2400" b="1" dirty="0" smtClean="0">
                <a:solidFill>
                  <a:srgbClr val="0000FF"/>
                </a:solidFill>
              </a:rPr>
              <a:t>e.g. DPTR = 01F3H and A = 08H</a:t>
            </a:r>
          </a:p>
          <a:p>
            <a:pPr marL="457200" indent="-457200">
              <a:lnSpc>
                <a:spcPct val="150000"/>
              </a:lnSpc>
            </a:pPr>
            <a:r>
              <a:rPr lang="en-US" sz="2400" b="1" dirty="0" smtClean="0">
                <a:solidFill>
                  <a:srgbClr val="0000FF"/>
                </a:solidFill>
              </a:rPr>
              <a:t>Find the address ….. </a:t>
            </a:r>
          </a:p>
        </p:txBody>
      </p:sp>
      <p:grpSp>
        <p:nvGrpSpPr>
          <p:cNvPr id="4" name="Google Shape;84;p1"/>
          <p:cNvGrpSpPr/>
          <p:nvPr/>
        </p:nvGrpSpPr>
        <p:grpSpPr>
          <a:xfrm>
            <a:off x="76256" y="112129"/>
            <a:ext cx="685745" cy="6517271"/>
            <a:chOff x="14626" y="14712"/>
            <a:chExt cx="538808" cy="6386089"/>
          </a:xfrm>
        </p:grpSpPr>
        <p:pic>
          <p:nvPicPr>
            <p:cNvPr id="5" name="Google Shape;85;p1"/>
            <p:cNvPicPr preferRelativeResize="0"/>
            <p:nvPr/>
          </p:nvPicPr>
          <p:blipFill rotWithShape="1">
            <a:blip r:embed="rId2" cstate="print">
              <a:alphaModFix/>
            </a:blip>
            <a:srcRect/>
            <a:stretch/>
          </p:blipFill>
          <p:spPr>
            <a:xfrm>
              <a:off x="14626" y="14712"/>
              <a:ext cx="538808" cy="846471"/>
            </a:xfrm>
            <a:prstGeom prst="rect">
              <a:avLst/>
            </a:prstGeom>
            <a:noFill/>
            <a:ln w="9525" cap="flat" cmpd="sng">
              <a:solidFill>
                <a:srgbClr val="0000FF"/>
              </a:solidFill>
              <a:prstDash val="solid"/>
              <a:miter lim="800000"/>
              <a:headEnd type="none" w="sm" len="sm"/>
              <a:tailEnd type="none" w="sm" len="sm"/>
            </a:ln>
          </p:spPr>
        </p:pic>
        <p:sp>
          <p:nvSpPr>
            <p:cNvPr id="6" name="Google Shape;86;p1"/>
            <p:cNvSpPr txBox="1"/>
            <p:nvPr/>
          </p:nvSpPr>
          <p:spPr>
            <a:xfrm rot="16198651">
              <a:off x="-2620687" y="3474451"/>
              <a:ext cx="5562512" cy="29016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b="1" i="0" u="none" strike="noStrike" cap="none" dirty="0">
                  <a:solidFill>
                    <a:schemeClr val="lt1"/>
                  </a:solidFill>
                  <a:latin typeface="Century Gothic"/>
                  <a:ea typeface="Century Gothic"/>
                  <a:cs typeface="Century Gothic"/>
                  <a:sym typeface="Century Gothic"/>
                </a:rPr>
                <a:t>Vishwakarma  Institute  of  Technology</a:t>
              </a:r>
              <a:endParaRPr sz="2400" dirty="0"/>
            </a:p>
          </p:txBody>
        </p:sp>
        <p:sp>
          <p:nvSpPr>
            <p:cNvPr id="7" name="Google Shape;87;p1"/>
            <p:cNvSpPr txBox="1"/>
            <p:nvPr/>
          </p:nvSpPr>
          <p:spPr>
            <a:xfrm rot="16200000">
              <a:off x="-2348767" y="3498601"/>
              <a:ext cx="5562602" cy="241797"/>
            </a:xfrm>
            <a:prstGeom prst="rect">
              <a:avLst/>
            </a:prstGeom>
            <a:solidFill>
              <a:srgbClr val="FFFF99"/>
            </a:solidFill>
            <a:ln w="9525" cap="flat" cmpd="sng">
              <a:solidFill>
                <a:srgbClr val="00206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i="0" u="none" strike="noStrike" cap="none" dirty="0">
                  <a:solidFill>
                    <a:srgbClr val="002060"/>
                  </a:solidFill>
                  <a:latin typeface="Century Gothic"/>
                  <a:ea typeface="Century Gothic"/>
                  <a:cs typeface="Century Gothic"/>
                  <a:sym typeface="Century Gothic"/>
                </a:rPr>
                <a:t>FY - Department of Engineering, Sciences and Humanities</a:t>
              </a:r>
              <a:endParaRPr sz="2400" dirty="0"/>
            </a:p>
          </p:txBody>
        </p:sp>
      </p:grpSp>
      <p:sp>
        <p:nvSpPr>
          <p:cNvPr id="8" name="Rectangle 7"/>
          <p:cNvSpPr/>
          <p:nvPr/>
        </p:nvSpPr>
        <p:spPr>
          <a:xfrm>
            <a:off x="914400" y="152400"/>
            <a:ext cx="4572000" cy="6096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800" b="1" dirty="0" smtClean="0">
                <a:solidFill>
                  <a:schemeClr val="tx1"/>
                </a:solidFill>
                <a:latin typeface="Calibri" pitchFamily="34" charset="0"/>
                <a:cs typeface="Calibri" pitchFamily="34" charset="0"/>
              </a:rPr>
              <a:t>Addressing modes of 8051 :-</a:t>
            </a:r>
          </a:p>
        </p:txBody>
      </p:sp>
      <p:sp>
        <p:nvSpPr>
          <p:cNvPr id="9" name="Rectangle 8"/>
          <p:cNvSpPr/>
          <p:nvPr/>
        </p:nvSpPr>
        <p:spPr>
          <a:xfrm>
            <a:off x="5943600" y="5257800"/>
            <a:ext cx="2209800" cy="6096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800" b="1" dirty="0" err="1" smtClean="0">
                <a:solidFill>
                  <a:schemeClr val="tx1"/>
                </a:solidFill>
                <a:latin typeface="Calibri" pitchFamily="34" charset="0"/>
                <a:cs typeface="Calibri" pitchFamily="34" charset="0"/>
              </a:rPr>
              <a:t>Ans</a:t>
            </a:r>
            <a:r>
              <a:rPr lang="en-US" sz="2800" b="1" dirty="0" smtClean="0">
                <a:solidFill>
                  <a:schemeClr val="tx1"/>
                </a:solidFill>
                <a:latin typeface="Calibri" pitchFamily="34" charset="0"/>
                <a:cs typeface="Calibri" pitchFamily="34" charset="0"/>
              </a:rPr>
              <a:t> = 01FB</a:t>
            </a:r>
            <a:endParaRPr lang="en-US" sz="2800" b="1" dirty="0" smtClean="0">
              <a:solidFill>
                <a:schemeClr val="tx1"/>
              </a:solidFill>
              <a:latin typeface="Calibri" pitchFamily="34" charset="0"/>
              <a:cs typeface="Calibri" pitchFamily="34" charset="0"/>
            </a:endParaRPr>
          </a:p>
        </p:txBody>
      </p:sp>
    </p:spTree>
    <p:extLst>
      <p:ext uri="{BB962C8B-B14F-4D97-AF65-F5344CB8AC3E}">
        <p14:creationId xmlns:p14="http://schemas.microsoft.com/office/powerpoint/2010/main" xmlns="" val="3760293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29">
                                            <p:bg/>
                                          </p:spTgt>
                                        </p:tgtEl>
                                        <p:attrNameLst>
                                          <p:attrName>style.visibility</p:attrName>
                                        </p:attrNameLst>
                                      </p:cBhvr>
                                      <p:to>
                                        <p:strVal val="visible"/>
                                      </p:to>
                                    </p:set>
                                    <p:anim calcmode="lin" valueType="num">
                                      <p:cBhvr additive="base">
                                        <p:cTn id="13" dur="1000" fill="hold"/>
                                        <p:tgtEl>
                                          <p:spTgt spid="29">
                                            <p:bg/>
                                          </p:spTgt>
                                        </p:tgtEl>
                                        <p:attrNameLst>
                                          <p:attrName>ppt_x</p:attrName>
                                        </p:attrNameLst>
                                      </p:cBhvr>
                                      <p:tavLst>
                                        <p:tav tm="0">
                                          <p:val>
                                            <p:strVal val="#ppt_x"/>
                                          </p:val>
                                        </p:tav>
                                        <p:tav tm="100000">
                                          <p:val>
                                            <p:strVal val="#ppt_x"/>
                                          </p:val>
                                        </p:tav>
                                      </p:tavLst>
                                    </p:anim>
                                    <p:anim calcmode="lin" valueType="num">
                                      <p:cBhvr additive="base">
                                        <p:cTn id="14" dur="1000" fill="hold"/>
                                        <p:tgtEl>
                                          <p:spTgt spid="29">
                                            <p:bg/>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29">
                                            <p:txEl>
                                              <p:pRg st="0" end="0"/>
                                            </p:txEl>
                                          </p:spTgt>
                                        </p:tgtEl>
                                        <p:attrNameLst>
                                          <p:attrName>style.visibility</p:attrName>
                                        </p:attrNameLst>
                                      </p:cBhvr>
                                      <p:to>
                                        <p:strVal val="visible"/>
                                      </p:to>
                                    </p:set>
                                    <p:anim calcmode="lin" valueType="num">
                                      <p:cBhvr additive="base">
                                        <p:cTn id="19" dur="10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29">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29">
                                            <p:txEl>
                                              <p:pRg st="1" end="1"/>
                                            </p:txEl>
                                          </p:spTgt>
                                        </p:tgtEl>
                                        <p:attrNameLst>
                                          <p:attrName>style.visibility</p:attrName>
                                        </p:attrNameLst>
                                      </p:cBhvr>
                                      <p:to>
                                        <p:strVal val="visible"/>
                                      </p:to>
                                    </p:set>
                                    <p:anim calcmode="lin" valueType="num">
                                      <p:cBhvr additive="base">
                                        <p:cTn id="25" dur="1000" fill="hold"/>
                                        <p:tgtEl>
                                          <p:spTgt spid="29">
                                            <p:txEl>
                                              <p:pRg st="1" end="1"/>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29">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29">
                                            <p:txEl>
                                              <p:pRg st="2" end="2"/>
                                            </p:txEl>
                                          </p:spTgt>
                                        </p:tgtEl>
                                        <p:attrNameLst>
                                          <p:attrName>style.visibility</p:attrName>
                                        </p:attrNameLst>
                                      </p:cBhvr>
                                      <p:to>
                                        <p:strVal val="visible"/>
                                      </p:to>
                                    </p:set>
                                    <p:anim calcmode="lin" valueType="num">
                                      <p:cBhvr additive="base">
                                        <p:cTn id="31" dur="1000" fill="hold"/>
                                        <p:tgtEl>
                                          <p:spTgt spid="29">
                                            <p:txEl>
                                              <p:pRg st="2" end="2"/>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29">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29">
                                            <p:txEl>
                                              <p:pRg st="3" end="3"/>
                                            </p:txEl>
                                          </p:spTgt>
                                        </p:tgtEl>
                                        <p:attrNameLst>
                                          <p:attrName>style.visibility</p:attrName>
                                        </p:attrNameLst>
                                      </p:cBhvr>
                                      <p:to>
                                        <p:strVal val="visible"/>
                                      </p:to>
                                    </p:set>
                                    <p:anim calcmode="lin" valueType="num">
                                      <p:cBhvr additive="base">
                                        <p:cTn id="37" dur="1000" fill="hold"/>
                                        <p:tgtEl>
                                          <p:spTgt spid="29">
                                            <p:txEl>
                                              <p:pRg st="3" end="3"/>
                                            </p:txEl>
                                          </p:spTgt>
                                        </p:tgtEl>
                                        <p:attrNameLst>
                                          <p:attrName>ppt_x</p:attrName>
                                        </p:attrNameLst>
                                      </p:cBhvr>
                                      <p:tavLst>
                                        <p:tav tm="0">
                                          <p:val>
                                            <p:strVal val="#ppt_x"/>
                                          </p:val>
                                        </p:tav>
                                        <p:tav tm="100000">
                                          <p:val>
                                            <p:strVal val="#ppt_x"/>
                                          </p:val>
                                        </p:tav>
                                      </p:tavLst>
                                    </p:anim>
                                    <p:anim calcmode="lin" valueType="num">
                                      <p:cBhvr additive="base">
                                        <p:cTn id="38" dur="1000" fill="hold"/>
                                        <p:tgtEl>
                                          <p:spTgt spid="29">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grpId="0" nodeType="clickEffect">
                                  <p:stCondLst>
                                    <p:cond delay="0"/>
                                  </p:stCondLst>
                                  <p:childTnLst>
                                    <p:set>
                                      <p:cBhvr>
                                        <p:cTn id="42" dur="1" fill="hold">
                                          <p:stCondLst>
                                            <p:cond delay="0"/>
                                          </p:stCondLst>
                                        </p:cTn>
                                        <p:tgtEl>
                                          <p:spTgt spid="29">
                                            <p:txEl>
                                              <p:pRg st="4" end="4"/>
                                            </p:txEl>
                                          </p:spTgt>
                                        </p:tgtEl>
                                        <p:attrNameLst>
                                          <p:attrName>style.visibility</p:attrName>
                                        </p:attrNameLst>
                                      </p:cBhvr>
                                      <p:to>
                                        <p:strVal val="visible"/>
                                      </p:to>
                                    </p:set>
                                    <p:anim calcmode="lin" valueType="num">
                                      <p:cBhvr additive="base">
                                        <p:cTn id="43" dur="1000" fill="hold"/>
                                        <p:tgtEl>
                                          <p:spTgt spid="29">
                                            <p:txEl>
                                              <p:pRg st="4" end="4"/>
                                            </p:txEl>
                                          </p:spTgt>
                                        </p:tgtEl>
                                        <p:attrNameLst>
                                          <p:attrName>ppt_x</p:attrName>
                                        </p:attrNameLst>
                                      </p:cBhvr>
                                      <p:tavLst>
                                        <p:tav tm="0">
                                          <p:val>
                                            <p:strVal val="#ppt_x"/>
                                          </p:val>
                                        </p:tav>
                                        <p:tav tm="100000">
                                          <p:val>
                                            <p:strVal val="#ppt_x"/>
                                          </p:val>
                                        </p:tav>
                                      </p:tavLst>
                                    </p:anim>
                                    <p:anim calcmode="lin" valueType="num">
                                      <p:cBhvr additive="base">
                                        <p:cTn id="44" dur="1000" fill="hold"/>
                                        <p:tgtEl>
                                          <p:spTgt spid="29">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1" fill="hold" grpId="0" nodeType="clickEffect">
                                  <p:stCondLst>
                                    <p:cond delay="0"/>
                                  </p:stCondLst>
                                  <p:childTnLst>
                                    <p:set>
                                      <p:cBhvr>
                                        <p:cTn id="48" dur="1" fill="hold">
                                          <p:stCondLst>
                                            <p:cond delay="0"/>
                                          </p:stCondLst>
                                        </p:cTn>
                                        <p:tgtEl>
                                          <p:spTgt spid="29">
                                            <p:txEl>
                                              <p:pRg st="5" end="5"/>
                                            </p:txEl>
                                          </p:spTgt>
                                        </p:tgtEl>
                                        <p:attrNameLst>
                                          <p:attrName>style.visibility</p:attrName>
                                        </p:attrNameLst>
                                      </p:cBhvr>
                                      <p:to>
                                        <p:strVal val="visible"/>
                                      </p:to>
                                    </p:set>
                                    <p:anim calcmode="lin" valueType="num">
                                      <p:cBhvr additive="base">
                                        <p:cTn id="49" dur="1000" fill="hold"/>
                                        <p:tgtEl>
                                          <p:spTgt spid="29">
                                            <p:txEl>
                                              <p:pRg st="5" end="5"/>
                                            </p:txEl>
                                          </p:spTgt>
                                        </p:tgtEl>
                                        <p:attrNameLst>
                                          <p:attrName>ppt_x</p:attrName>
                                        </p:attrNameLst>
                                      </p:cBhvr>
                                      <p:tavLst>
                                        <p:tav tm="0">
                                          <p:val>
                                            <p:strVal val="#ppt_x"/>
                                          </p:val>
                                        </p:tav>
                                        <p:tav tm="100000">
                                          <p:val>
                                            <p:strVal val="#ppt_x"/>
                                          </p:val>
                                        </p:tav>
                                      </p:tavLst>
                                    </p:anim>
                                    <p:anim calcmode="lin" valueType="num">
                                      <p:cBhvr additive="base">
                                        <p:cTn id="50" dur="1000" fill="hold"/>
                                        <p:tgtEl>
                                          <p:spTgt spid="29">
                                            <p:txEl>
                                              <p:pRg st="5" end="5"/>
                                            </p:txEl>
                                          </p:spTgt>
                                        </p:tgtEl>
                                        <p:attrNameLst>
                                          <p:attrName>ppt_y</p:attrName>
                                        </p:attrNameLst>
                                      </p:cBhvr>
                                      <p:tavLst>
                                        <p:tav tm="0">
                                          <p:val>
                                            <p:strVal val="0-#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1" fill="hold" grpId="0" nodeType="clickEffect">
                                  <p:stCondLst>
                                    <p:cond delay="0"/>
                                  </p:stCondLst>
                                  <p:childTnLst>
                                    <p:set>
                                      <p:cBhvr>
                                        <p:cTn id="54" dur="1" fill="hold">
                                          <p:stCondLst>
                                            <p:cond delay="0"/>
                                          </p:stCondLst>
                                        </p:cTn>
                                        <p:tgtEl>
                                          <p:spTgt spid="29">
                                            <p:txEl>
                                              <p:pRg st="6" end="6"/>
                                            </p:txEl>
                                          </p:spTgt>
                                        </p:tgtEl>
                                        <p:attrNameLst>
                                          <p:attrName>style.visibility</p:attrName>
                                        </p:attrNameLst>
                                      </p:cBhvr>
                                      <p:to>
                                        <p:strVal val="visible"/>
                                      </p:to>
                                    </p:set>
                                    <p:anim calcmode="lin" valueType="num">
                                      <p:cBhvr additive="base">
                                        <p:cTn id="55" dur="1000" fill="hold"/>
                                        <p:tgtEl>
                                          <p:spTgt spid="29">
                                            <p:txEl>
                                              <p:pRg st="6" end="6"/>
                                            </p:txEl>
                                          </p:spTgt>
                                        </p:tgtEl>
                                        <p:attrNameLst>
                                          <p:attrName>ppt_x</p:attrName>
                                        </p:attrNameLst>
                                      </p:cBhvr>
                                      <p:tavLst>
                                        <p:tav tm="0">
                                          <p:val>
                                            <p:strVal val="#ppt_x"/>
                                          </p:val>
                                        </p:tav>
                                        <p:tav tm="100000">
                                          <p:val>
                                            <p:strVal val="#ppt_x"/>
                                          </p:val>
                                        </p:tav>
                                      </p:tavLst>
                                    </p:anim>
                                    <p:anim calcmode="lin" valueType="num">
                                      <p:cBhvr additive="base">
                                        <p:cTn id="56" dur="1000" fill="hold"/>
                                        <p:tgtEl>
                                          <p:spTgt spid="29">
                                            <p:txEl>
                                              <p:pRg st="6" end="6"/>
                                            </p:txEl>
                                          </p:spTgt>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1" fill="hold" grpId="0" nodeType="clickEffect">
                                  <p:stCondLst>
                                    <p:cond delay="0"/>
                                  </p:stCondLst>
                                  <p:childTnLst>
                                    <p:set>
                                      <p:cBhvr>
                                        <p:cTn id="60" dur="1" fill="hold">
                                          <p:stCondLst>
                                            <p:cond delay="0"/>
                                          </p:stCondLst>
                                        </p:cTn>
                                        <p:tgtEl>
                                          <p:spTgt spid="29">
                                            <p:txEl>
                                              <p:pRg st="7" end="7"/>
                                            </p:txEl>
                                          </p:spTgt>
                                        </p:tgtEl>
                                        <p:attrNameLst>
                                          <p:attrName>style.visibility</p:attrName>
                                        </p:attrNameLst>
                                      </p:cBhvr>
                                      <p:to>
                                        <p:strVal val="visible"/>
                                      </p:to>
                                    </p:set>
                                    <p:anim calcmode="lin" valueType="num">
                                      <p:cBhvr additive="base">
                                        <p:cTn id="61" dur="1000" fill="hold"/>
                                        <p:tgtEl>
                                          <p:spTgt spid="29">
                                            <p:txEl>
                                              <p:pRg st="7" end="7"/>
                                            </p:txEl>
                                          </p:spTgt>
                                        </p:tgtEl>
                                        <p:attrNameLst>
                                          <p:attrName>ppt_x</p:attrName>
                                        </p:attrNameLst>
                                      </p:cBhvr>
                                      <p:tavLst>
                                        <p:tav tm="0">
                                          <p:val>
                                            <p:strVal val="#ppt_x"/>
                                          </p:val>
                                        </p:tav>
                                        <p:tav tm="100000">
                                          <p:val>
                                            <p:strVal val="#ppt_x"/>
                                          </p:val>
                                        </p:tav>
                                      </p:tavLst>
                                    </p:anim>
                                    <p:anim calcmode="lin" valueType="num">
                                      <p:cBhvr additive="base">
                                        <p:cTn id="62" dur="1000" fill="hold"/>
                                        <p:tgtEl>
                                          <p:spTgt spid="29">
                                            <p:txEl>
                                              <p:pRg st="7" end="7"/>
                                            </p:txEl>
                                          </p:spTgt>
                                        </p:tgtEl>
                                        <p:attrNameLst>
                                          <p:attrName>ppt_y</p:attrName>
                                        </p:attrNameLst>
                                      </p:cBhvr>
                                      <p:tavLst>
                                        <p:tav tm="0">
                                          <p:val>
                                            <p:strVal val="0-#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6" presetClass="entr" presetSubtype="0" fill="hold" grpId="1" nodeType="click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wipe(down)">
                                      <p:cBhvr>
                                        <p:cTn id="67" dur="580">
                                          <p:stCondLst>
                                            <p:cond delay="0"/>
                                          </p:stCondLst>
                                        </p:cTn>
                                        <p:tgtEl>
                                          <p:spTgt spid="9"/>
                                        </p:tgtEl>
                                      </p:cBhvr>
                                    </p:animEffect>
                                    <p:anim calcmode="lin" valueType="num">
                                      <p:cBhvr>
                                        <p:cTn id="6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6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7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7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7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73" dur="26">
                                          <p:stCondLst>
                                            <p:cond delay="650"/>
                                          </p:stCondLst>
                                        </p:cTn>
                                        <p:tgtEl>
                                          <p:spTgt spid="9"/>
                                        </p:tgtEl>
                                      </p:cBhvr>
                                      <p:to x="100000" y="60000"/>
                                    </p:animScale>
                                    <p:animScale>
                                      <p:cBhvr>
                                        <p:cTn id="74" dur="166" decel="50000">
                                          <p:stCondLst>
                                            <p:cond delay="676"/>
                                          </p:stCondLst>
                                        </p:cTn>
                                        <p:tgtEl>
                                          <p:spTgt spid="9"/>
                                        </p:tgtEl>
                                      </p:cBhvr>
                                      <p:to x="100000" y="100000"/>
                                    </p:animScale>
                                    <p:animScale>
                                      <p:cBhvr>
                                        <p:cTn id="75" dur="26">
                                          <p:stCondLst>
                                            <p:cond delay="1312"/>
                                          </p:stCondLst>
                                        </p:cTn>
                                        <p:tgtEl>
                                          <p:spTgt spid="9"/>
                                        </p:tgtEl>
                                      </p:cBhvr>
                                      <p:to x="100000" y="80000"/>
                                    </p:animScale>
                                    <p:animScale>
                                      <p:cBhvr>
                                        <p:cTn id="76" dur="166" decel="50000">
                                          <p:stCondLst>
                                            <p:cond delay="1338"/>
                                          </p:stCondLst>
                                        </p:cTn>
                                        <p:tgtEl>
                                          <p:spTgt spid="9"/>
                                        </p:tgtEl>
                                      </p:cBhvr>
                                      <p:to x="100000" y="100000"/>
                                    </p:animScale>
                                    <p:animScale>
                                      <p:cBhvr>
                                        <p:cTn id="77" dur="26">
                                          <p:stCondLst>
                                            <p:cond delay="1642"/>
                                          </p:stCondLst>
                                        </p:cTn>
                                        <p:tgtEl>
                                          <p:spTgt spid="9"/>
                                        </p:tgtEl>
                                      </p:cBhvr>
                                      <p:to x="100000" y="90000"/>
                                    </p:animScale>
                                    <p:animScale>
                                      <p:cBhvr>
                                        <p:cTn id="78" dur="166" decel="50000">
                                          <p:stCondLst>
                                            <p:cond delay="1668"/>
                                          </p:stCondLst>
                                        </p:cTn>
                                        <p:tgtEl>
                                          <p:spTgt spid="9"/>
                                        </p:tgtEl>
                                      </p:cBhvr>
                                      <p:to x="100000" y="100000"/>
                                    </p:animScale>
                                    <p:animScale>
                                      <p:cBhvr>
                                        <p:cTn id="79" dur="26">
                                          <p:stCondLst>
                                            <p:cond delay="1808"/>
                                          </p:stCondLst>
                                        </p:cTn>
                                        <p:tgtEl>
                                          <p:spTgt spid="9"/>
                                        </p:tgtEl>
                                      </p:cBhvr>
                                      <p:to x="100000" y="95000"/>
                                    </p:animScale>
                                    <p:animScale>
                                      <p:cBhvr>
                                        <p:cTn id="80"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bldLvl="2" animBg="1"/>
      <p:bldP spid="8" grpId="0" animBg="1"/>
      <p:bldP spid="9"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863600" y="838200"/>
            <a:ext cx="10566400" cy="5638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b="1" dirty="0" smtClean="0">
                <a:solidFill>
                  <a:srgbClr val="0000FF"/>
                </a:solidFill>
                <a:latin typeface="Calibri" pitchFamily="34" charset="0"/>
                <a:cs typeface="Calibri" pitchFamily="34" charset="0"/>
              </a:rPr>
              <a:t>Port 0 – Pins 32 to 39</a:t>
            </a:r>
            <a:r>
              <a:rPr lang="en-US" sz="2800" dirty="0" smtClean="0">
                <a:solidFill>
                  <a:srgbClr val="0000FF"/>
                </a:solidFill>
                <a:latin typeface="Calibri" pitchFamily="34" charset="0"/>
                <a:cs typeface="Calibri" pitchFamily="34" charset="0"/>
              </a:rPr>
              <a:t> − It serves as I/O port. Lower order address and data bus signals are multiplexed using this port.</a:t>
            </a:r>
          </a:p>
          <a:p>
            <a:pPr algn="just"/>
            <a:endParaRPr lang="en-US" sz="1400" dirty="0" smtClean="0">
              <a:solidFill>
                <a:srgbClr val="0000FF"/>
              </a:solidFill>
              <a:latin typeface="Calibri" pitchFamily="34" charset="0"/>
              <a:cs typeface="Calibri" pitchFamily="34" charset="0"/>
            </a:endParaRPr>
          </a:p>
          <a:p>
            <a:pPr algn="just"/>
            <a:r>
              <a:rPr lang="en-US" sz="2800" b="1" dirty="0" smtClean="0">
                <a:solidFill>
                  <a:srgbClr val="FF0000"/>
                </a:solidFill>
                <a:latin typeface="Calibri" pitchFamily="34" charset="0"/>
                <a:cs typeface="Calibri" pitchFamily="34" charset="0"/>
              </a:rPr>
              <a:t>Port 1 – Pins 1 to 8</a:t>
            </a:r>
            <a:r>
              <a:rPr lang="en-US" sz="2800" dirty="0" smtClean="0">
                <a:solidFill>
                  <a:srgbClr val="FF0000"/>
                </a:solidFill>
                <a:latin typeface="Calibri" pitchFamily="34" charset="0"/>
                <a:cs typeface="Calibri" pitchFamily="34" charset="0"/>
              </a:rPr>
              <a:t> − Only bi-directional I/O port.</a:t>
            </a:r>
          </a:p>
          <a:p>
            <a:pPr algn="just"/>
            <a:endParaRPr lang="en-US" sz="1400" dirty="0" smtClean="0">
              <a:solidFill>
                <a:srgbClr val="0000FF"/>
              </a:solidFill>
              <a:latin typeface="Calibri" pitchFamily="34" charset="0"/>
              <a:cs typeface="Calibri" pitchFamily="34" charset="0"/>
            </a:endParaRPr>
          </a:p>
          <a:p>
            <a:pPr algn="just"/>
            <a:r>
              <a:rPr lang="en-US" sz="2800" b="1" dirty="0" smtClean="0">
                <a:solidFill>
                  <a:srgbClr val="0000FF"/>
                </a:solidFill>
                <a:latin typeface="Calibri" pitchFamily="34" charset="0"/>
                <a:cs typeface="Calibri" pitchFamily="34" charset="0"/>
              </a:rPr>
              <a:t>Port 2 – Pins 21 to 28</a:t>
            </a:r>
            <a:r>
              <a:rPr lang="en-US" sz="2800" dirty="0" smtClean="0">
                <a:solidFill>
                  <a:srgbClr val="0000FF"/>
                </a:solidFill>
                <a:latin typeface="Calibri" pitchFamily="34" charset="0"/>
                <a:cs typeface="Calibri" pitchFamily="34" charset="0"/>
              </a:rPr>
              <a:t> − This port serves as I/O port. Higher order address bus signals are also multiplexed using this port.</a:t>
            </a:r>
          </a:p>
          <a:p>
            <a:pPr algn="just"/>
            <a:endParaRPr lang="en-US" sz="1400" dirty="0" smtClean="0">
              <a:solidFill>
                <a:srgbClr val="0000FF"/>
              </a:solidFill>
              <a:latin typeface="Calibri" pitchFamily="34" charset="0"/>
              <a:cs typeface="Calibri" pitchFamily="34" charset="0"/>
            </a:endParaRPr>
          </a:p>
          <a:p>
            <a:pPr algn="just"/>
            <a:r>
              <a:rPr lang="en-US" sz="2800" b="1" dirty="0" smtClean="0">
                <a:solidFill>
                  <a:srgbClr val="FF0000"/>
                </a:solidFill>
                <a:latin typeface="Calibri" pitchFamily="34" charset="0"/>
                <a:cs typeface="Calibri" pitchFamily="34" charset="0"/>
              </a:rPr>
              <a:t>Port 3 – Pins 10 to 17</a:t>
            </a:r>
            <a:r>
              <a:rPr lang="en-US" sz="2800" dirty="0" smtClean="0">
                <a:solidFill>
                  <a:srgbClr val="FF0000"/>
                </a:solidFill>
                <a:latin typeface="Calibri" pitchFamily="34" charset="0"/>
                <a:cs typeface="Calibri" pitchFamily="34" charset="0"/>
              </a:rPr>
              <a:t> − This port serves as I/O port and few more functionalities like interrupts, timer input, External memory read and write, serial communication signals like </a:t>
            </a:r>
            <a:r>
              <a:rPr lang="en-US" sz="2800" dirty="0" err="1" smtClean="0">
                <a:solidFill>
                  <a:srgbClr val="FF0000"/>
                </a:solidFill>
                <a:latin typeface="Calibri" pitchFamily="34" charset="0"/>
                <a:cs typeface="Calibri" pitchFamily="34" charset="0"/>
              </a:rPr>
              <a:t>RXD</a:t>
            </a:r>
            <a:r>
              <a:rPr lang="en-US" sz="2800" dirty="0" smtClean="0">
                <a:solidFill>
                  <a:srgbClr val="FF0000"/>
                </a:solidFill>
                <a:latin typeface="Calibri" pitchFamily="34" charset="0"/>
                <a:cs typeface="Calibri" pitchFamily="34" charset="0"/>
              </a:rPr>
              <a:t>, </a:t>
            </a:r>
            <a:r>
              <a:rPr lang="en-US" sz="2800" dirty="0" err="1" smtClean="0">
                <a:solidFill>
                  <a:srgbClr val="FF0000"/>
                </a:solidFill>
                <a:latin typeface="Calibri" pitchFamily="34" charset="0"/>
                <a:cs typeface="Calibri" pitchFamily="34" charset="0"/>
              </a:rPr>
              <a:t>TXD</a:t>
            </a:r>
            <a:r>
              <a:rPr lang="en-US" sz="2800" dirty="0" smtClean="0">
                <a:solidFill>
                  <a:srgbClr val="FF0000"/>
                </a:solidFill>
                <a:latin typeface="Calibri" pitchFamily="34" charset="0"/>
                <a:cs typeface="Calibri" pitchFamily="34" charset="0"/>
              </a:rPr>
              <a:t>, etc. </a:t>
            </a:r>
          </a:p>
        </p:txBody>
      </p:sp>
      <p:sp>
        <p:nvSpPr>
          <p:cNvPr id="3" name="Rectangle 2"/>
          <p:cNvSpPr/>
          <p:nvPr/>
        </p:nvSpPr>
        <p:spPr>
          <a:xfrm>
            <a:off x="914400" y="152400"/>
            <a:ext cx="4800600" cy="6096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800" b="1" dirty="0" smtClean="0">
                <a:solidFill>
                  <a:srgbClr val="FF0000"/>
                </a:solidFill>
                <a:latin typeface="Calibri" pitchFamily="34" charset="0"/>
                <a:cs typeface="Calibri" pitchFamily="34" charset="0"/>
              </a:rPr>
              <a:t>Port Configuration of 8051 :-</a:t>
            </a:r>
          </a:p>
        </p:txBody>
      </p:sp>
      <p:grpSp>
        <p:nvGrpSpPr>
          <p:cNvPr id="4" name="Google Shape;84;p1"/>
          <p:cNvGrpSpPr/>
          <p:nvPr/>
        </p:nvGrpSpPr>
        <p:grpSpPr>
          <a:xfrm>
            <a:off x="76256" y="112129"/>
            <a:ext cx="685745" cy="6517271"/>
            <a:chOff x="14626" y="14712"/>
            <a:chExt cx="538808" cy="6386089"/>
          </a:xfrm>
        </p:grpSpPr>
        <p:pic>
          <p:nvPicPr>
            <p:cNvPr id="5" name="Google Shape;85;p1"/>
            <p:cNvPicPr preferRelativeResize="0"/>
            <p:nvPr/>
          </p:nvPicPr>
          <p:blipFill rotWithShape="1">
            <a:blip r:embed="rId2" cstate="print">
              <a:alphaModFix/>
            </a:blip>
            <a:srcRect/>
            <a:stretch/>
          </p:blipFill>
          <p:spPr>
            <a:xfrm>
              <a:off x="14626" y="14712"/>
              <a:ext cx="538808" cy="846471"/>
            </a:xfrm>
            <a:prstGeom prst="rect">
              <a:avLst/>
            </a:prstGeom>
            <a:noFill/>
            <a:ln w="9525" cap="flat" cmpd="sng">
              <a:solidFill>
                <a:srgbClr val="0000FF"/>
              </a:solidFill>
              <a:prstDash val="solid"/>
              <a:miter lim="800000"/>
              <a:headEnd type="none" w="sm" len="sm"/>
              <a:tailEnd type="none" w="sm" len="sm"/>
            </a:ln>
          </p:spPr>
        </p:pic>
        <p:sp>
          <p:nvSpPr>
            <p:cNvPr id="6" name="Google Shape;86;p1"/>
            <p:cNvSpPr txBox="1"/>
            <p:nvPr/>
          </p:nvSpPr>
          <p:spPr>
            <a:xfrm rot="16198651">
              <a:off x="-2620687" y="3474451"/>
              <a:ext cx="5562512" cy="290162"/>
            </a:xfrm>
            <a:prstGeom prst="rect">
              <a:avLst/>
            </a:prstGeom>
            <a:solidFill>
              <a:srgbClr val="0000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b="1" i="0" u="none" strike="noStrike" cap="none" dirty="0">
                  <a:solidFill>
                    <a:schemeClr val="lt1"/>
                  </a:solidFill>
                  <a:latin typeface="Century Gothic"/>
                  <a:ea typeface="Century Gothic"/>
                  <a:cs typeface="Century Gothic"/>
                  <a:sym typeface="Century Gothic"/>
                </a:rPr>
                <a:t>Vishwakarma  Institute  of  Technology</a:t>
              </a:r>
              <a:endParaRPr sz="2400" dirty="0"/>
            </a:p>
          </p:txBody>
        </p:sp>
        <p:sp>
          <p:nvSpPr>
            <p:cNvPr id="7" name="Google Shape;87;p1"/>
            <p:cNvSpPr txBox="1"/>
            <p:nvPr/>
          </p:nvSpPr>
          <p:spPr>
            <a:xfrm rot="16200000">
              <a:off x="-2348767" y="3498601"/>
              <a:ext cx="5562602" cy="241797"/>
            </a:xfrm>
            <a:prstGeom prst="rect">
              <a:avLst/>
            </a:prstGeom>
            <a:solidFill>
              <a:srgbClr val="FFFF99"/>
            </a:solidFill>
            <a:ln w="9525" cap="flat" cmpd="sng">
              <a:solidFill>
                <a:srgbClr val="00206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i="0" u="none" strike="noStrike" cap="none" dirty="0">
                  <a:solidFill>
                    <a:srgbClr val="002060"/>
                  </a:solidFill>
                  <a:latin typeface="Century Gothic"/>
                  <a:ea typeface="Century Gothic"/>
                  <a:cs typeface="Century Gothic"/>
                  <a:sym typeface="Century Gothic"/>
                </a:rPr>
                <a:t>FY - Department of Engineering, Sciences and Humanities</a:t>
              </a:r>
              <a:endParaRPr sz="24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29"/>
                                        </p:tgtEl>
                                        <p:attrNameLst>
                                          <p:attrName>style.visibility</p:attrName>
                                        </p:attrNameLst>
                                      </p:cBhvr>
                                      <p:to>
                                        <p:strVal val="visible"/>
                                      </p:to>
                                    </p:set>
                                    <p:anim calcmode="lin" valueType="num">
                                      <p:cBhvr additive="base">
                                        <p:cTn id="13" dur="1000" fill="hold"/>
                                        <p:tgtEl>
                                          <p:spTgt spid="29"/>
                                        </p:tgtEl>
                                        <p:attrNameLst>
                                          <p:attrName>ppt_x</p:attrName>
                                        </p:attrNameLst>
                                      </p:cBhvr>
                                      <p:tavLst>
                                        <p:tav tm="0">
                                          <p:val>
                                            <p:strVal val="#ppt_x"/>
                                          </p:val>
                                        </p:tav>
                                        <p:tav tm="100000">
                                          <p:val>
                                            <p:strVal val="#ppt_x"/>
                                          </p:val>
                                        </p:tav>
                                      </p:tavLst>
                                    </p:anim>
                                    <p:anim calcmode="lin" valueType="num">
                                      <p:cBhvr additive="base">
                                        <p:cTn id="14" dur="1000" fill="hold"/>
                                        <p:tgtEl>
                                          <p:spTgt spid="2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 grpId="0" animBg="1"/>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5046</TotalTime>
  <Words>2449</Words>
  <Application>Microsoft Office PowerPoint</Application>
  <PresentationFormat>Custom</PresentationFormat>
  <Paragraphs>519</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Organic</vt:lpstr>
      <vt:lpstr>Slide 1</vt:lpstr>
      <vt:lpstr>Slide 2</vt:lpstr>
      <vt:lpstr>Slide 3</vt:lpstr>
      <vt:lpstr>Slide 4</vt:lpstr>
      <vt:lpstr>Slide 5</vt:lpstr>
      <vt:lpstr>Slide 6</vt:lpstr>
      <vt:lpstr>Slide 7</vt:lpstr>
      <vt:lpstr>Slide 8</vt:lpstr>
      <vt:lpstr>Slide 9</vt:lpstr>
      <vt:lpstr>8051 Microcontroller Special function registers  SFRs</vt:lpstr>
      <vt:lpstr>Special Function Registers (SFRs)</vt:lpstr>
      <vt:lpstr>Special Function Registers (SFRs)</vt:lpstr>
      <vt:lpstr>Special Function Registers (SFRs)</vt:lpstr>
      <vt:lpstr>1) SFR Register – Accumulator or A – E0H</vt:lpstr>
      <vt:lpstr>Slide 15</vt:lpstr>
      <vt:lpstr>Slide 16</vt:lpstr>
      <vt:lpstr>Slide 17</vt:lpstr>
      <vt:lpstr>Slide 18</vt:lpstr>
      <vt:lpstr>Slide 19</vt:lpstr>
      <vt:lpstr>Slide 20</vt:lpstr>
      <vt:lpstr>Slide 21</vt:lpstr>
      <vt:lpstr>Port -- 8051 internal i/o ports</vt:lpstr>
      <vt:lpstr>Slide 23</vt:lpstr>
      <vt:lpstr>6) Port 1 and Register P1 :  90H</vt:lpstr>
      <vt:lpstr>Slide 25</vt:lpstr>
      <vt:lpstr>Slide 26</vt:lpstr>
      <vt:lpstr>Slide 27</vt:lpstr>
      <vt:lpstr>Slide 28</vt:lpstr>
      <vt:lpstr>Slide 29</vt:lpstr>
      <vt:lpstr>Slide 30</vt:lpstr>
      <vt:lpstr>Slide 31</vt:lpstr>
      <vt:lpstr>Slide 32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Mechatronics &amp; Robotics</dc:title>
  <dc:creator>Dell</dc:creator>
  <cp:lastModifiedBy>Devashree</cp:lastModifiedBy>
  <cp:revision>313</cp:revision>
  <dcterms:created xsi:type="dcterms:W3CDTF">2020-01-03T09:27:06Z</dcterms:created>
  <dcterms:modified xsi:type="dcterms:W3CDTF">2021-06-21T04:13:19Z</dcterms:modified>
</cp:coreProperties>
</file>