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31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1" r:id="rId56"/>
  </p:sldIdLst>
  <p:sldSz cx="9144000" cy="5715000" type="screen16x10"/>
  <p:notesSz cx="6858000" cy="9144000"/>
  <p:embeddedFontLst>
    <p:embeddedFont>
      <p:font typeface="Calibri" pitchFamily="34" charset="0"/>
      <p:regular r:id="rId58"/>
      <p:bold r:id="rId59"/>
      <p:italic r:id="rId60"/>
      <p:boldItalic r:id="rId61"/>
    </p:embeddedFont>
    <p:embeddedFont>
      <p:font typeface="Century Gothic" pitchFamily="34" charset="0"/>
      <p:regular r:id="rId62"/>
      <p:bold r:id="rId63"/>
      <p:italic r:id="rId64"/>
      <p:boldItalic r:id="rId65"/>
    </p:embeddedFont>
    <p:embeddedFont>
      <p:font typeface="Verdana"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80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go0GYaCH/ukT9Pe1vpwWcBa6hQt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p:clrMru>
</p:presentationPr>
</file>

<file path=ppt/tableStyles.xml><?xml version="1.0" encoding="utf-8"?>
<a:tblStyleLst xmlns:a="http://schemas.openxmlformats.org/drawingml/2006/main" def="{C957CB3B-CFA4-4C4A-AF56-9F7CF405DCE9}">
  <a:tblStyle styleId="{C957CB3B-CFA4-4C4A-AF56-9F7CF405DCE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9EFF7"/>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6"/>
          </a:solidFill>
        </a:fill>
      </a:tcStyle>
    </a:firstRow>
    <a:neCell>
      <a:tcTxStyle/>
      <a:tcStyle>
        <a:tcBdr/>
      </a:tcStyle>
    </a:neCell>
    <a:nwCell>
      <a:tcTxStyle/>
      <a:tcStyle>
        <a:tcBdr/>
      </a:tcStyle>
    </a:nwCell>
  </a:tblStyle>
  <a:tblStyle styleId="{5A58DE52-F99B-4A77-ABAD-E79E60BC82F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02CBB00-19F8-4A2A-BC4A-3F2F5362C55F}"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2D90D6-B0D8-4ACF-BE5E-E3C1DA8501A3}" styleName="Table_3">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8EBF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2"/>
          </a:solidFill>
        </a:fill>
      </a:tcStyle>
    </a:firstRow>
    <a:neCell>
      <a:tcTxStyle/>
      <a:tcStyle>
        <a:tcBdr/>
      </a:tcStyle>
    </a:neCell>
    <a:nwCell>
      <a:tcTxStyle/>
      <a:tcStyle>
        <a:tcBdr/>
      </a:tcStyle>
    </a:nwCell>
  </a:tblStyle>
  <a:tblStyle styleId="{CF50576F-283D-4FA0-A731-7555B10BCF11}"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7" d="100"/>
          <a:sy n="77" d="100"/>
        </p:scale>
        <p:origin x="-1080" y="-90"/>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2356BF-D975-4F2D-A1E1-291D951C85E8}"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2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2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2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2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2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3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3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3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3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3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3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3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3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4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4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4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4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4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4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4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p4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4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4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5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5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6" name="Google Shape;826;p5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5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2356BF-D975-4F2D-A1E1-291D951C85E8}" type="slidenum">
              <a:rPr lang="en-IN" smtClean="0"/>
              <a:pPr/>
              <a:t>55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5"/>
          <p:cNvSpPr txBox="1">
            <a:spLocks noGrp="1"/>
          </p:cNvSpPr>
          <p:nvPr>
            <p:ph type="title"/>
          </p:nvPr>
        </p:nvSpPr>
        <p:spPr>
          <a:xfrm>
            <a:off x="628650" y="304272"/>
            <a:ext cx="7886700" cy="11046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5"/>
          <p:cNvSpPr txBox="1">
            <a:spLocks noGrp="1"/>
          </p:cNvSpPr>
          <p:nvPr>
            <p:ph type="body" idx="1"/>
          </p:nvPr>
        </p:nvSpPr>
        <p:spPr>
          <a:xfrm>
            <a:off x="628650" y="1521354"/>
            <a:ext cx="7886700" cy="36261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5"/>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4"/>
          <p:cNvSpPr txBox="1">
            <a:spLocks noGrp="1"/>
          </p:cNvSpPr>
          <p:nvPr>
            <p:ph type="title"/>
          </p:nvPr>
        </p:nvSpPr>
        <p:spPr>
          <a:xfrm>
            <a:off x="628650" y="304272"/>
            <a:ext cx="7886700" cy="11046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4"/>
          <p:cNvSpPr txBox="1">
            <a:spLocks noGrp="1"/>
          </p:cNvSpPr>
          <p:nvPr>
            <p:ph type="body" idx="1"/>
          </p:nvPr>
        </p:nvSpPr>
        <p:spPr>
          <a:xfrm rot="5400000">
            <a:off x="2758943" y="-608939"/>
            <a:ext cx="3626115"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4"/>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5107914" y="1740032"/>
            <a:ext cx="484319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1107415" y="-174493"/>
            <a:ext cx="484319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56"/>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6"/>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7"/>
          <p:cNvSpPr txBox="1">
            <a:spLocks noGrp="1"/>
          </p:cNvSpPr>
          <p:nvPr>
            <p:ph type="title"/>
          </p:nvPr>
        </p:nvSpPr>
        <p:spPr>
          <a:xfrm>
            <a:off x="628650" y="304272"/>
            <a:ext cx="7886700" cy="11046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7"/>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7"/>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58"/>
          <p:cNvSpPr txBox="1">
            <a:spLocks noGrp="1"/>
          </p:cNvSpPr>
          <p:nvPr>
            <p:ph type="ctrTitle"/>
          </p:nvPr>
        </p:nvSpPr>
        <p:spPr>
          <a:xfrm>
            <a:off x="685800" y="935302"/>
            <a:ext cx="7772400" cy="198966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8"/>
          <p:cNvSpPr txBox="1">
            <a:spLocks noGrp="1"/>
          </p:cNvSpPr>
          <p:nvPr>
            <p:ph type="subTitle" idx="1"/>
          </p:nvPr>
        </p:nvSpPr>
        <p:spPr>
          <a:xfrm>
            <a:off x="1143000" y="3001698"/>
            <a:ext cx="6858000" cy="137980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58"/>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8"/>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8"/>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9"/>
          <p:cNvSpPr txBox="1">
            <a:spLocks noGrp="1"/>
          </p:cNvSpPr>
          <p:nvPr>
            <p:ph type="title"/>
          </p:nvPr>
        </p:nvSpPr>
        <p:spPr>
          <a:xfrm>
            <a:off x="623888" y="1424783"/>
            <a:ext cx="7886700" cy="237728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9"/>
          <p:cNvSpPr txBox="1">
            <a:spLocks noGrp="1"/>
          </p:cNvSpPr>
          <p:nvPr>
            <p:ph type="body" idx="1"/>
          </p:nvPr>
        </p:nvSpPr>
        <p:spPr>
          <a:xfrm>
            <a:off x="623888" y="3824554"/>
            <a:ext cx="7886700" cy="1250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59"/>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9"/>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0"/>
          <p:cNvSpPr txBox="1">
            <a:spLocks noGrp="1"/>
          </p:cNvSpPr>
          <p:nvPr>
            <p:ph type="title"/>
          </p:nvPr>
        </p:nvSpPr>
        <p:spPr>
          <a:xfrm>
            <a:off x="628650" y="304272"/>
            <a:ext cx="7886700" cy="11046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0"/>
          <p:cNvSpPr txBox="1">
            <a:spLocks noGrp="1"/>
          </p:cNvSpPr>
          <p:nvPr>
            <p:ph type="body" idx="1"/>
          </p:nvPr>
        </p:nvSpPr>
        <p:spPr>
          <a:xfrm>
            <a:off x="628650" y="1521354"/>
            <a:ext cx="3886200" cy="36261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0"/>
          <p:cNvSpPr txBox="1">
            <a:spLocks noGrp="1"/>
          </p:cNvSpPr>
          <p:nvPr>
            <p:ph type="body" idx="2"/>
          </p:nvPr>
        </p:nvSpPr>
        <p:spPr>
          <a:xfrm>
            <a:off x="4629150" y="1521354"/>
            <a:ext cx="3886200" cy="36261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0"/>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0"/>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1"/>
          <p:cNvSpPr txBox="1">
            <a:spLocks noGrp="1"/>
          </p:cNvSpPr>
          <p:nvPr>
            <p:ph type="title"/>
          </p:nvPr>
        </p:nvSpPr>
        <p:spPr>
          <a:xfrm>
            <a:off x="629841" y="304272"/>
            <a:ext cx="7886700" cy="11046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1"/>
          <p:cNvSpPr txBox="1">
            <a:spLocks noGrp="1"/>
          </p:cNvSpPr>
          <p:nvPr>
            <p:ph type="body" idx="1"/>
          </p:nvPr>
        </p:nvSpPr>
        <p:spPr>
          <a:xfrm>
            <a:off x="629842" y="1400969"/>
            <a:ext cx="3868340" cy="68659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1"/>
          <p:cNvSpPr txBox="1">
            <a:spLocks noGrp="1"/>
          </p:cNvSpPr>
          <p:nvPr>
            <p:ph type="body" idx="2"/>
          </p:nvPr>
        </p:nvSpPr>
        <p:spPr>
          <a:xfrm>
            <a:off x="629842" y="2087563"/>
            <a:ext cx="3868340" cy="307049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1"/>
          <p:cNvSpPr txBox="1">
            <a:spLocks noGrp="1"/>
          </p:cNvSpPr>
          <p:nvPr>
            <p:ph type="body" idx="3"/>
          </p:nvPr>
        </p:nvSpPr>
        <p:spPr>
          <a:xfrm>
            <a:off x="4629151" y="1400969"/>
            <a:ext cx="3887391" cy="68659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1"/>
          <p:cNvSpPr txBox="1">
            <a:spLocks noGrp="1"/>
          </p:cNvSpPr>
          <p:nvPr>
            <p:ph type="body" idx="4"/>
          </p:nvPr>
        </p:nvSpPr>
        <p:spPr>
          <a:xfrm>
            <a:off x="4629151" y="2087563"/>
            <a:ext cx="3887391" cy="307049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1"/>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1"/>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2"/>
          <p:cNvSpPr txBox="1">
            <a:spLocks noGrp="1"/>
          </p:cNvSpPr>
          <p:nvPr>
            <p:ph type="title"/>
          </p:nvPr>
        </p:nvSpPr>
        <p:spPr>
          <a:xfrm>
            <a:off x="629841" y="381000"/>
            <a:ext cx="2949178" cy="1333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2"/>
          <p:cNvSpPr txBox="1">
            <a:spLocks noGrp="1"/>
          </p:cNvSpPr>
          <p:nvPr>
            <p:ph type="body" idx="1"/>
          </p:nvPr>
        </p:nvSpPr>
        <p:spPr>
          <a:xfrm>
            <a:off x="3887391" y="822856"/>
            <a:ext cx="4629150" cy="4061354"/>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2"/>
          <p:cNvSpPr txBox="1">
            <a:spLocks noGrp="1"/>
          </p:cNvSpPr>
          <p:nvPr>
            <p:ph type="body" idx="2"/>
          </p:nvPr>
        </p:nvSpPr>
        <p:spPr>
          <a:xfrm>
            <a:off x="629841" y="1714500"/>
            <a:ext cx="2949178" cy="31763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2"/>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3"/>
          <p:cNvSpPr txBox="1">
            <a:spLocks noGrp="1"/>
          </p:cNvSpPr>
          <p:nvPr>
            <p:ph type="title"/>
          </p:nvPr>
        </p:nvSpPr>
        <p:spPr>
          <a:xfrm>
            <a:off x="629841" y="381000"/>
            <a:ext cx="2949178" cy="1333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3"/>
          <p:cNvSpPr>
            <a:spLocks noGrp="1"/>
          </p:cNvSpPr>
          <p:nvPr>
            <p:ph type="pic" idx="2"/>
          </p:nvPr>
        </p:nvSpPr>
        <p:spPr>
          <a:xfrm>
            <a:off x="3887391" y="822856"/>
            <a:ext cx="4629150" cy="406135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63"/>
          <p:cNvSpPr txBox="1">
            <a:spLocks noGrp="1"/>
          </p:cNvSpPr>
          <p:nvPr>
            <p:ph type="body" idx="1"/>
          </p:nvPr>
        </p:nvSpPr>
        <p:spPr>
          <a:xfrm>
            <a:off x="629841" y="1714500"/>
            <a:ext cx="2949178" cy="31763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3"/>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628650" y="304272"/>
            <a:ext cx="7886700" cy="110463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4"/>
          <p:cNvSpPr txBox="1">
            <a:spLocks noGrp="1"/>
          </p:cNvSpPr>
          <p:nvPr>
            <p:ph type="body" idx="1"/>
          </p:nvPr>
        </p:nvSpPr>
        <p:spPr>
          <a:xfrm>
            <a:off x="628650" y="1521354"/>
            <a:ext cx="7886700" cy="362611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628650" y="5296960"/>
            <a:ext cx="2057400" cy="30427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4"/>
          <p:cNvSpPr txBox="1">
            <a:spLocks noGrp="1"/>
          </p:cNvSpPr>
          <p:nvPr>
            <p:ph type="ftr" idx="11"/>
          </p:nvPr>
        </p:nvSpPr>
        <p:spPr>
          <a:xfrm>
            <a:off x="3028950" y="5296960"/>
            <a:ext cx="3086100" cy="30427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1DA5FF-75DA-451F-B4D8-C51B547A3591}" type="slidenum">
              <a:rPr lang="en-IN" smtClean="0"/>
              <a:pPr/>
              <a:t>1</a:t>
            </a:fld>
            <a:endParaRPr lang="en-IN" dirty="0"/>
          </a:p>
        </p:txBody>
      </p:sp>
      <p:grpSp>
        <p:nvGrpSpPr>
          <p:cNvPr id="3" name="Google Shape;84;p1"/>
          <p:cNvGrpSpPr/>
          <p:nvPr/>
        </p:nvGrpSpPr>
        <p:grpSpPr>
          <a:xfrm>
            <a:off x="11854" y="85348"/>
            <a:ext cx="575028" cy="5621559"/>
            <a:chOff x="-32872" y="14712"/>
            <a:chExt cx="602420" cy="6386090"/>
          </a:xfrm>
        </p:grpSpPr>
        <p:pic>
          <p:nvPicPr>
            <p:cNvPr id="8"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1900" dirty="0"/>
            </a:p>
          </p:txBody>
        </p:sp>
        <p:sp>
          <p:nvSpPr>
            <p:cNvPr id="12" name="Google Shape;87;p1"/>
            <p:cNvSpPr txBox="1"/>
            <p:nvPr/>
          </p:nvSpPr>
          <p:spPr>
            <a:xfrm rot="16200000">
              <a:off x="-2348768" y="3482486"/>
              <a:ext cx="5562602" cy="274030"/>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100" b="1" dirty="0">
                  <a:solidFill>
                    <a:srgbClr val="002060"/>
                  </a:solidFill>
                  <a:latin typeface="Century Gothic"/>
                  <a:ea typeface="Century Gothic"/>
                  <a:cs typeface="Century Gothic"/>
                  <a:sym typeface="Century Gothic"/>
                </a:rPr>
                <a:t>FY - Department of Engineering, Sciences and Humanities</a:t>
              </a:r>
              <a:endParaRPr sz="1900" dirty="0"/>
            </a:p>
          </p:txBody>
        </p:sp>
      </p:grpSp>
      <p:pic>
        <p:nvPicPr>
          <p:cNvPr id="1026" name="Picture 2" descr="D:\Harshavardhan\datafolder\hmksave\hmk vit\VIT 2018 onwards\AY 20202021 New Robotics Course\02 MAR 20202021 Second Term May 2021 onwards\Images\MuC 8051. board 2png.png"/>
          <p:cNvPicPr>
            <a:picLocks noChangeAspect="1" noChangeArrowheads="1"/>
          </p:cNvPicPr>
          <p:nvPr/>
        </p:nvPicPr>
        <p:blipFill>
          <a:blip r:embed="rId4"/>
          <a:srcRect/>
          <a:stretch>
            <a:fillRect/>
          </a:stretch>
        </p:blipFill>
        <p:spPr bwMode="auto">
          <a:xfrm>
            <a:off x="4352388" y="3361385"/>
            <a:ext cx="4577249" cy="2054717"/>
          </a:xfrm>
          <a:prstGeom prst="rect">
            <a:avLst/>
          </a:prstGeom>
          <a:noFill/>
        </p:spPr>
      </p:pic>
      <p:pic>
        <p:nvPicPr>
          <p:cNvPr id="1027" name="Picture 3" descr="D:\Harshavardhan\datafolder\hmksave\hmk vit\VIT 2018 onwards\AY 20202021 New Robotics Course\02 MAR 20202021 Second Term May 2021 onwards\Images\8051 board 1.jpg"/>
          <p:cNvPicPr>
            <a:picLocks noChangeAspect="1" noChangeArrowheads="1"/>
          </p:cNvPicPr>
          <p:nvPr/>
        </p:nvPicPr>
        <p:blipFill>
          <a:blip r:embed="rId5"/>
          <a:srcRect/>
          <a:stretch>
            <a:fillRect/>
          </a:stretch>
        </p:blipFill>
        <p:spPr bwMode="auto">
          <a:xfrm>
            <a:off x="5550794" y="210250"/>
            <a:ext cx="3593206" cy="2479312"/>
          </a:xfrm>
          <a:prstGeom prst="rect">
            <a:avLst/>
          </a:prstGeom>
          <a:noFill/>
        </p:spPr>
      </p:pic>
      <p:pic>
        <p:nvPicPr>
          <p:cNvPr id="1029" name="Picture 5" descr="D:\Harshavardhan\datafolder\hmksave\hmk vit\VIT 2018 onwards\AY 20202021 New Robotics Course\02 MAR 20202021 Second Term May 2021 onwards\Images\8051 microcontroller.jpg"/>
          <p:cNvPicPr>
            <a:picLocks noChangeAspect="1" noChangeArrowheads="1"/>
          </p:cNvPicPr>
          <p:nvPr/>
        </p:nvPicPr>
        <p:blipFill>
          <a:blip r:embed="rId6"/>
          <a:srcRect/>
          <a:stretch>
            <a:fillRect/>
          </a:stretch>
        </p:blipFill>
        <p:spPr bwMode="auto">
          <a:xfrm>
            <a:off x="697764" y="221028"/>
            <a:ext cx="2433237" cy="1755986"/>
          </a:xfrm>
          <a:prstGeom prst="rect">
            <a:avLst/>
          </a:prstGeom>
          <a:noFill/>
        </p:spPr>
      </p:pic>
      <p:pic>
        <p:nvPicPr>
          <p:cNvPr id="1030" name="Picture 6" descr="D:\Harshavardhan\datafolder\hmksave\hmk vit\VIT 2018 onwards\AY 20202021 New Robotics Course\02 MAR 20202021 Second Term May 2021 onwards\Images\MuC 8051 Pin Out - Copy.jpg"/>
          <p:cNvPicPr>
            <a:picLocks noChangeAspect="1" noChangeArrowheads="1"/>
          </p:cNvPicPr>
          <p:nvPr/>
        </p:nvPicPr>
        <p:blipFill>
          <a:blip r:embed="rId7"/>
          <a:srcRect/>
          <a:stretch>
            <a:fillRect/>
          </a:stretch>
        </p:blipFill>
        <p:spPr bwMode="auto">
          <a:xfrm>
            <a:off x="3166612" y="221029"/>
            <a:ext cx="2347292" cy="2945621"/>
          </a:xfrm>
          <a:prstGeom prst="rect">
            <a:avLst/>
          </a:prstGeom>
          <a:noFill/>
        </p:spPr>
      </p:pic>
      <p:pic>
        <p:nvPicPr>
          <p:cNvPr id="1028" name="Picture 4" descr="D:\Harshavardhan\datafolder\hmksave\hmk vit\VIT 2018 onwards\AY 20202021 New Robotics Course\02 MAR 20202021 Second Term May 2021 onwards\Images\8051 board 2.jpg"/>
          <p:cNvPicPr>
            <a:picLocks noChangeAspect="1" noChangeArrowheads="1"/>
          </p:cNvPicPr>
          <p:nvPr/>
        </p:nvPicPr>
        <p:blipFill>
          <a:blip r:embed="rId8"/>
          <a:srcRect/>
          <a:stretch>
            <a:fillRect/>
          </a:stretch>
        </p:blipFill>
        <p:spPr bwMode="auto">
          <a:xfrm>
            <a:off x="777607" y="2208695"/>
            <a:ext cx="3523938" cy="3210087"/>
          </a:xfrm>
          <a:prstGeom prst="rect">
            <a:avLst/>
          </a:prstGeom>
          <a:noFill/>
        </p:spPr>
      </p:pic>
      <p:sp>
        <p:nvSpPr>
          <p:cNvPr id="15" name="Title 1"/>
          <p:cNvSpPr>
            <a:spLocks noGrp="1"/>
          </p:cNvSpPr>
          <p:nvPr>
            <p:ph type="title"/>
          </p:nvPr>
        </p:nvSpPr>
        <p:spPr>
          <a:xfrm rot="21041600">
            <a:off x="1487124" y="1510615"/>
            <a:ext cx="7044400" cy="2197166"/>
          </a:xfrm>
          <a:solidFill>
            <a:srgbClr val="FFFFCC"/>
          </a:solidFill>
          <a:ln w="31750">
            <a:solidFill>
              <a:srgbClr val="0000FF"/>
            </a:solidFill>
          </a:ln>
        </p:spPr>
        <p:txBody>
          <a:bodyPr anchor="ctr">
            <a:noAutofit/>
          </a:bodyPr>
          <a:lstStyle/>
          <a:p>
            <a:pPr algn="ctr">
              <a:lnSpc>
                <a:spcPts val="4800"/>
              </a:lnSpc>
            </a:pPr>
            <a:r>
              <a:rPr lang="en-US" sz="3200" b="1" dirty="0" smtClean="0">
                <a:solidFill>
                  <a:srgbClr val="0000FF"/>
                </a:solidFill>
              </a:rPr>
              <a:t>Micro Controller </a:t>
            </a:r>
            <a:r>
              <a:rPr lang="en-US" sz="3200" b="1" dirty="0" smtClean="0">
                <a:solidFill>
                  <a:srgbClr val="0000FF"/>
                </a:solidFill>
              </a:rPr>
              <a:t>2.4</a:t>
            </a:r>
            <a:r>
              <a:rPr lang="en-US" sz="3600" b="1" dirty="0" smtClean="0">
                <a:solidFill>
                  <a:srgbClr val="0000FF"/>
                </a:solidFill>
              </a:rPr>
              <a:t/>
            </a:r>
            <a:br>
              <a:rPr lang="en-US" sz="3600" b="1" dirty="0" smtClean="0">
                <a:solidFill>
                  <a:srgbClr val="0000FF"/>
                </a:solidFill>
              </a:rPr>
            </a:br>
            <a:r>
              <a:rPr lang="en-US" sz="4000" b="1" dirty="0" smtClean="0">
                <a:solidFill>
                  <a:srgbClr val="FF0000"/>
                </a:solidFill>
              </a:rPr>
              <a:t>8051 - </a:t>
            </a:r>
            <a:r>
              <a:rPr lang="en-US" sz="4000" b="1" dirty="0" err="1" smtClean="0">
                <a:solidFill>
                  <a:srgbClr val="FF0000"/>
                </a:solidFill>
              </a:rPr>
              <a:t>SFRs</a:t>
            </a:r>
            <a:r>
              <a:rPr lang="en-US" sz="4000" b="1" dirty="0" smtClean="0">
                <a:solidFill>
                  <a:srgbClr val="FF0000"/>
                </a:solidFill>
              </a:rPr>
              <a:t>, Addressing Modes</a:t>
            </a:r>
            <a:br>
              <a:rPr lang="en-US" sz="4000" b="1" dirty="0" smtClean="0">
                <a:solidFill>
                  <a:srgbClr val="FF0000"/>
                </a:solidFill>
              </a:rPr>
            </a:br>
            <a:r>
              <a:rPr lang="en-US" sz="2800" b="1" dirty="0" smtClean="0">
                <a:solidFill>
                  <a:schemeClr val="accent3">
                    <a:lumMod val="50000"/>
                  </a:schemeClr>
                </a:solidFill>
                <a:latin typeface="Arial" pitchFamily="34" charset="0"/>
                <a:ea typeface="Verdana" pitchFamily="34" charset="0"/>
                <a:cs typeface="Arial" pitchFamily="34" charset="0"/>
              </a:rPr>
              <a:t>FY – </a:t>
            </a:r>
            <a:r>
              <a:rPr lang="en-US" sz="2800" b="1" dirty="0" err="1" smtClean="0">
                <a:solidFill>
                  <a:schemeClr val="accent3">
                    <a:lumMod val="50000"/>
                  </a:schemeClr>
                </a:solidFill>
                <a:latin typeface="Arial" pitchFamily="34" charset="0"/>
                <a:ea typeface="Verdana" pitchFamily="34" charset="0"/>
                <a:cs typeface="Arial" pitchFamily="34" charset="0"/>
              </a:rPr>
              <a:t>DESH</a:t>
            </a:r>
            <a:r>
              <a:rPr lang="en-US" sz="2800" b="1" dirty="0" smtClean="0">
                <a:solidFill>
                  <a:schemeClr val="accent3">
                    <a:lumMod val="50000"/>
                  </a:schemeClr>
                </a:solidFill>
                <a:latin typeface="Arial" pitchFamily="34" charset="0"/>
                <a:ea typeface="Verdana" pitchFamily="34" charset="0"/>
                <a:cs typeface="Arial" pitchFamily="34" charset="0"/>
              </a:rPr>
              <a:t> – </a:t>
            </a:r>
            <a:r>
              <a:rPr lang="en-US" sz="2800" b="1" dirty="0" err="1" smtClean="0">
                <a:solidFill>
                  <a:schemeClr val="accent3">
                    <a:lumMod val="50000"/>
                  </a:schemeClr>
                </a:solidFill>
                <a:latin typeface="Arial" pitchFamily="34" charset="0"/>
                <a:ea typeface="Verdana" pitchFamily="34" charset="0"/>
                <a:cs typeface="Arial" pitchFamily="34" charset="0"/>
              </a:rPr>
              <a:t>VIT</a:t>
            </a:r>
            <a:endParaRPr lang="en-US" sz="32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9"/>
                                        </p:tgtEl>
                                        <p:attrNameLst>
                                          <p:attrName>style.visibility</p:attrName>
                                        </p:attrNameLst>
                                      </p:cBhvr>
                                      <p:to>
                                        <p:strVal val="visible"/>
                                      </p:to>
                                    </p:set>
                                    <p:anim calcmode="lin" valueType="num">
                                      <p:cBhvr>
                                        <p:cTn id="7" dur="1000" fill="hold"/>
                                        <p:tgtEl>
                                          <p:spTgt spid="1029"/>
                                        </p:tgtEl>
                                        <p:attrNameLst>
                                          <p:attrName>ppt_w</p:attrName>
                                        </p:attrNameLst>
                                      </p:cBhvr>
                                      <p:tavLst>
                                        <p:tav tm="0">
                                          <p:val>
                                            <p:fltVal val="0"/>
                                          </p:val>
                                        </p:tav>
                                        <p:tav tm="100000">
                                          <p:val>
                                            <p:strVal val="#ppt_w"/>
                                          </p:val>
                                        </p:tav>
                                      </p:tavLst>
                                    </p:anim>
                                    <p:anim calcmode="lin" valueType="num">
                                      <p:cBhvr>
                                        <p:cTn id="8" dur="1000" fill="hold"/>
                                        <p:tgtEl>
                                          <p:spTgt spid="1029"/>
                                        </p:tgtEl>
                                        <p:attrNameLst>
                                          <p:attrName>ppt_h</p:attrName>
                                        </p:attrNameLst>
                                      </p:cBhvr>
                                      <p:tavLst>
                                        <p:tav tm="0">
                                          <p:val>
                                            <p:fltVal val="0"/>
                                          </p:val>
                                        </p:tav>
                                        <p:tav tm="100000">
                                          <p:val>
                                            <p:strVal val="#ppt_h"/>
                                          </p:val>
                                        </p:tav>
                                      </p:tavLst>
                                    </p:anim>
                                    <p:anim calcmode="lin" valueType="num">
                                      <p:cBhvr>
                                        <p:cTn id="9" dur="1000" fill="hold"/>
                                        <p:tgtEl>
                                          <p:spTgt spid="1029"/>
                                        </p:tgtEl>
                                        <p:attrNameLst>
                                          <p:attrName>style.rotation</p:attrName>
                                        </p:attrNameLst>
                                      </p:cBhvr>
                                      <p:tavLst>
                                        <p:tav tm="0">
                                          <p:val>
                                            <p:fltVal val="90"/>
                                          </p:val>
                                        </p:tav>
                                        <p:tav tm="100000">
                                          <p:val>
                                            <p:fltVal val="0"/>
                                          </p:val>
                                        </p:tav>
                                      </p:tavLst>
                                    </p:anim>
                                    <p:animEffect transition="in" filter="fade">
                                      <p:cBhvr>
                                        <p:cTn id="10" dur="1000"/>
                                        <p:tgtEl>
                                          <p:spTgt spid="1029"/>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30"/>
                                        </p:tgtEl>
                                        <p:attrNameLst>
                                          <p:attrName>style.visibility</p:attrName>
                                        </p:attrNameLst>
                                      </p:cBhvr>
                                      <p:to>
                                        <p:strVal val="visible"/>
                                      </p:to>
                                    </p:set>
                                    <p:anim calcmode="lin" valueType="num">
                                      <p:cBhvr>
                                        <p:cTn id="14" dur="1000" fill="hold"/>
                                        <p:tgtEl>
                                          <p:spTgt spid="1030"/>
                                        </p:tgtEl>
                                        <p:attrNameLst>
                                          <p:attrName>ppt_w</p:attrName>
                                        </p:attrNameLst>
                                      </p:cBhvr>
                                      <p:tavLst>
                                        <p:tav tm="0">
                                          <p:val>
                                            <p:fltVal val="0"/>
                                          </p:val>
                                        </p:tav>
                                        <p:tav tm="100000">
                                          <p:val>
                                            <p:strVal val="#ppt_w"/>
                                          </p:val>
                                        </p:tav>
                                      </p:tavLst>
                                    </p:anim>
                                    <p:anim calcmode="lin" valueType="num">
                                      <p:cBhvr>
                                        <p:cTn id="15" dur="1000" fill="hold"/>
                                        <p:tgtEl>
                                          <p:spTgt spid="1030"/>
                                        </p:tgtEl>
                                        <p:attrNameLst>
                                          <p:attrName>ppt_h</p:attrName>
                                        </p:attrNameLst>
                                      </p:cBhvr>
                                      <p:tavLst>
                                        <p:tav tm="0">
                                          <p:val>
                                            <p:fltVal val="0"/>
                                          </p:val>
                                        </p:tav>
                                        <p:tav tm="100000">
                                          <p:val>
                                            <p:strVal val="#ppt_h"/>
                                          </p:val>
                                        </p:tav>
                                      </p:tavLst>
                                    </p:anim>
                                    <p:anim calcmode="lin" valueType="num">
                                      <p:cBhvr>
                                        <p:cTn id="16" dur="1000" fill="hold"/>
                                        <p:tgtEl>
                                          <p:spTgt spid="1030"/>
                                        </p:tgtEl>
                                        <p:attrNameLst>
                                          <p:attrName>style.rotation</p:attrName>
                                        </p:attrNameLst>
                                      </p:cBhvr>
                                      <p:tavLst>
                                        <p:tav tm="0">
                                          <p:val>
                                            <p:fltVal val="90"/>
                                          </p:val>
                                        </p:tav>
                                        <p:tav tm="100000">
                                          <p:val>
                                            <p:fltVal val="0"/>
                                          </p:val>
                                        </p:tav>
                                      </p:tavLst>
                                    </p:anim>
                                    <p:animEffect transition="in" filter="fade">
                                      <p:cBhvr>
                                        <p:cTn id="17" dur="1000"/>
                                        <p:tgtEl>
                                          <p:spTgt spid="1030"/>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1027"/>
                                        </p:tgtEl>
                                        <p:attrNameLst>
                                          <p:attrName>style.visibility</p:attrName>
                                        </p:attrNameLst>
                                      </p:cBhvr>
                                      <p:to>
                                        <p:strVal val="visible"/>
                                      </p:to>
                                    </p:set>
                                    <p:anim calcmode="lin" valueType="num">
                                      <p:cBhvr>
                                        <p:cTn id="21" dur="1000" fill="hold"/>
                                        <p:tgtEl>
                                          <p:spTgt spid="1027"/>
                                        </p:tgtEl>
                                        <p:attrNameLst>
                                          <p:attrName>ppt_w</p:attrName>
                                        </p:attrNameLst>
                                      </p:cBhvr>
                                      <p:tavLst>
                                        <p:tav tm="0">
                                          <p:val>
                                            <p:fltVal val="0"/>
                                          </p:val>
                                        </p:tav>
                                        <p:tav tm="100000">
                                          <p:val>
                                            <p:strVal val="#ppt_w"/>
                                          </p:val>
                                        </p:tav>
                                      </p:tavLst>
                                    </p:anim>
                                    <p:anim calcmode="lin" valueType="num">
                                      <p:cBhvr>
                                        <p:cTn id="22" dur="1000" fill="hold"/>
                                        <p:tgtEl>
                                          <p:spTgt spid="1027"/>
                                        </p:tgtEl>
                                        <p:attrNameLst>
                                          <p:attrName>ppt_h</p:attrName>
                                        </p:attrNameLst>
                                      </p:cBhvr>
                                      <p:tavLst>
                                        <p:tav tm="0">
                                          <p:val>
                                            <p:fltVal val="0"/>
                                          </p:val>
                                        </p:tav>
                                        <p:tav tm="100000">
                                          <p:val>
                                            <p:strVal val="#ppt_h"/>
                                          </p:val>
                                        </p:tav>
                                      </p:tavLst>
                                    </p:anim>
                                    <p:anim calcmode="lin" valueType="num">
                                      <p:cBhvr>
                                        <p:cTn id="23" dur="1000" fill="hold"/>
                                        <p:tgtEl>
                                          <p:spTgt spid="1027"/>
                                        </p:tgtEl>
                                        <p:attrNameLst>
                                          <p:attrName>style.rotation</p:attrName>
                                        </p:attrNameLst>
                                      </p:cBhvr>
                                      <p:tavLst>
                                        <p:tav tm="0">
                                          <p:val>
                                            <p:fltVal val="90"/>
                                          </p:val>
                                        </p:tav>
                                        <p:tav tm="100000">
                                          <p:val>
                                            <p:fltVal val="0"/>
                                          </p:val>
                                        </p:tav>
                                      </p:tavLst>
                                    </p:anim>
                                    <p:animEffect transition="in" filter="fade">
                                      <p:cBhvr>
                                        <p:cTn id="24" dur="1000"/>
                                        <p:tgtEl>
                                          <p:spTgt spid="1027"/>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26"/>
                                        </p:tgtEl>
                                        <p:attrNameLst>
                                          <p:attrName>style.visibility</p:attrName>
                                        </p:attrNameLst>
                                      </p:cBhvr>
                                      <p:to>
                                        <p:strVal val="visible"/>
                                      </p:to>
                                    </p:set>
                                    <p:anim calcmode="lin" valueType="num">
                                      <p:cBhvr>
                                        <p:cTn id="28" dur="1000" fill="hold"/>
                                        <p:tgtEl>
                                          <p:spTgt spid="1026"/>
                                        </p:tgtEl>
                                        <p:attrNameLst>
                                          <p:attrName>ppt_w</p:attrName>
                                        </p:attrNameLst>
                                      </p:cBhvr>
                                      <p:tavLst>
                                        <p:tav tm="0">
                                          <p:val>
                                            <p:fltVal val="0"/>
                                          </p:val>
                                        </p:tav>
                                        <p:tav tm="100000">
                                          <p:val>
                                            <p:strVal val="#ppt_w"/>
                                          </p:val>
                                        </p:tav>
                                      </p:tavLst>
                                    </p:anim>
                                    <p:anim calcmode="lin" valueType="num">
                                      <p:cBhvr>
                                        <p:cTn id="29" dur="1000" fill="hold"/>
                                        <p:tgtEl>
                                          <p:spTgt spid="1026"/>
                                        </p:tgtEl>
                                        <p:attrNameLst>
                                          <p:attrName>ppt_h</p:attrName>
                                        </p:attrNameLst>
                                      </p:cBhvr>
                                      <p:tavLst>
                                        <p:tav tm="0">
                                          <p:val>
                                            <p:fltVal val="0"/>
                                          </p:val>
                                        </p:tav>
                                        <p:tav tm="100000">
                                          <p:val>
                                            <p:strVal val="#ppt_h"/>
                                          </p:val>
                                        </p:tav>
                                      </p:tavLst>
                                    </p:anim>
                                    <p:anim calcmode="lin" valueType="num">
                                      <p:cBhvr>
                                        <p:cTn id="30" dur="1000" fill="hold"/>
                                        <p:tgtEl>
                                          <p:spTgt spid="1026"/>
                                        </p:tgtEl>
                                        <p:attrNameLst>
                                          <p:attrName>style.rotation</p:attrName>
                                        </p:attrNameLst>
                                      </p:cBhvr>
                                      <p:tavLst>
                                        <p:tav tm="0">
                                          <p:val>
                                            <p:fltVal val="90"/>
                                          </p:val>
                                        </p:tav>
                                        <p:tav tm="100000">
                                          <p:val>
                                            <p:fltVal val="0"/>
                                          </p:val>
                                        </p:tav>
                                      </p:tavLst>
                                    </p:anim>
                                    <p:animEffect transition="in" filter="fade">
                                      <p:cBhvr>
                                        <p:cTn id="31" dur="1000"/>
                                        <p:tgtEl>
                                          <p:spTgt spid="1026"/>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028"/>
                                        </p:tgtEl>
                                        <p:attrNameLst>
                                          <p:attrName>style.visibility</p:attrName>
                                        </p:attrNameLst>
                                      </p:cBhvr>
                                      <p:to>
                                        <p:strVal val="visible"/>
                                      </p:to>
                                    </p:set>
                                    <p:anim calcmode="lin" valueType="num">
                                      <p:cBhvr>
                                        <p:cTn id="35" dur="1000" fill="hold"/>
                                        <p:tgtEl>
                                          <p:spTgt spid="1028"/>
                                        </p:tgtEl>
                                        <p:attrNameLst>
                                          <p:attrName>ppt_w</p:attrName>
                                        </p:attrNameLst>
                                      </p:cBhvr>
                                      <p:tavLst>
                                        <p:tav tm="0">
                                          <p:val>
                                            <p:fltVal val="0"/>
                                          </p:val>
                                        </p:tav>
                                        <p:tav tm="100000">
                                          <p:val>
                                            <p:strVal val="#ppt_w"/>
                                          </p:val>
                                        </p:tav>
                                      </p:tavLst>
                                    </p:anim>
                                    <p:anim calcmode="lin" valueType="num">
                                      <p:cBhvr>
                                        <p:cTn id="36" dur="1000" fill="hold"/>
                                        <p:tgtEl>
                                          <p:spTgt spid="1028"/>
                                        </p:tgtEl>
                                        <p:attrNameLst>
                                          <p:attrName>ppt_h</p:attrName>
                                        </p:attrNameLst>
                                      </p:cBhvr>
                                      <p:tavLst>
                                        <p:tav tm="0">
                                          <p:val>
                                            <p:fltVal val="0"/>
                                          </p:val>
                                        </p:tav>
                                        <p:tav tm="100000">
                                          <p:val>
                                            <p:strVal val="#ppt_h"/>
                                          </p:val>
                                        </p:tav>
                                      </p:tavLst>
                                    </p:anim>
                                    <p:anim calcmode="lin" valueType="num">
                                      <p:cBhvr>
                                        <p:cTn id="37" dur="1000" fill="hold"/>
                                        <p:tgtEl>
                                          <p:spTgt spid="1028"/>
                                        </p:tgtEl>
                                        <p:attrNameLst>
                                          <p:attrName>style.rotation</p:attrName>
                                        </p:attrNameLst>
                                      </p:cBhvr>
                                      <p:tavLst>
                                        <p:tav tm="0">
                                          <p:val>
                                            <p:fltVal val="90"/>
                                          </p:val>
                                        </p:tav>
                                        <p:tav tm="100000">
                                          <p:val>
                                            <p:fltVal val="0"/>
                                          </p:val>
                                        </p:tav>
                                      </p:tavLst>
                                    </p:anim>
                                    <p:animEffect transition="in" filter="fade">
                                      <p:cBhvr>
                                        <p:cTn id="38" dur="1000"/>
                                        <p:tgtEl>
                                          <p:spTgt spid="1028"/>
                                        </p:tgtEl>
                                      </p:cBhvr>
                                    </p:animEffect>
                                  </p:childTnLst>
                                </p:cTn>
                              </p:par>
                            </p:childTnLst>
                          </p:cTn>
                        </p:par>
                        <p:par>
                          <p:cTn id="39" fill="hold">
                            <p:stCondLst>
                              <p:cond delay="5000"/>
                            </p:stCondLst>
                            <p:childTnLst>
                              <p:par>
                                <p:cTn id="40" presetID="49" presetClass="entr" presetSubtype="0" decel="10000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2000" fill="hold"/>
                                        <p:tgtEl>
                                          <p:spTgt spid="15"/>
                                        </p:tgtEl>
                                        <p:attrNameLst>
                                          <p:attrName>ppt_w</p:attrName>
                                        </p:attrNameLst>
                                      </p:cBhvr>
                                      <p:tavLst>
                                        <p:tav tm="0">
                                          <p:val>
                                            <p:fltVal val="0"/>
                                          </p:val>
                                        </p:tav>
                                        <p:tav tm="100000">
                                          <p:val>
                                            <p:strVal val="#ppt_w"/>
                                          </p:val>
                                        </p:tav>
                                      </p:tavLst>
                                    </p:anim>
                                    <p:anim calcmode="lin" valueType="num">
                                      <p:cBhvr>
                                        <p:cTn id="43" dur="2000" fill="hold"/>
                                        <p:tgtEl>
                                          <p:spTgt spid="15"/>
                                        </p:tgtEl>
                                        <p:attrNameLst>
                                          <p:attrName>ppt_h</p:attrName>
                                        </p:attrNameLst>
                                      </p:cBhvr>
                                      <p:tavLst>
                                        <p:tav tm="0">
                                          <p:val>
                                            <p:fltVal val="0"/>
                                          </p:val>
                                        </p:tav>
                                        <p:tav tm="100000">
                                          <p:val>
                                            <p:strVal val="#ppt_h"/>
                                          </p:val>
                                        </p:tav>
                                      </p:tavLst>
                                    </p:anim>
                                    <p:anim calcmode="lin" valueType="num">
                                      <p:cBhvr>
                                        <p:cTn id="44" dur="2000" fill="hold"/>
                                        <p:tgtEl>
                                          <p:spTgt spid="15"/>
                                        </p:tgtEl>
                                        <p:attrNameLst>
                                          <p:attrName>style.rotation</p:attrName>
                                        </p:attrNameLst>
                                      </p:cBhvr>
                                      <p:tavLst>
                                        <p:tav tm="0">
                                          <p:val>
                                            <p:fltVal val="360"/>
                                          </p:val>
                                        </p:tav>
                                        <p:tav tm="100000">
                                          <p:val>
                                            <p:fltVal val="0"/>
                                          </p:val>
                                        </p:tav>
                                      </p:tavLst>
                                    </p:anim>
                                    <p:animEffect transition="in" filter="fade">
                                      <p:cBhvr>
                                        <p:cTn id="4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aphicFrame>
        <p:nvGraphicFramePr>
          <p:cNvPr id="222" name="Google Shape;222;p9"/>
          <p:cNvGraphicFramePr/>
          <p:nvPr/>
        </p:nvGraphicFramePr>
        <p:xfrm>
          <a:off x="873094" y="745268"/>
          <a:ext cx="8075875" cy="4661126"/>
        </p:xfrm>
        <a:graphic>
          <a:graphicData uri="http://schemas.openxmlformats.org/drawingml/2006/table">
            <a:tbl>
              <a:tblPr firstRow="1" firstCol="1" bandRow="1">
                <a:noFill/>
                <a:tableStyleId>{5A58DE52-F99B-4A77-ABAD-E79E60BC82F8}</a:tableStyleId>
              </a:tblPr>
              <a:tblGrid>
                <a:gridCol w="683325"/>
                <a:gridCol w="717650"/>
                <a:gridCol w="866700"/>
                <a:gridCol w="1131000"/>
                <a:gridCol w="4677200"/>
              </a:tblGrid>
              <a:tr h="546775">
                <a:tc>
                  <a:txBody>
                    <a:bodyPr/>
                    <a:lstStyle/>
                    <a:p>
                      <a:pPr marL="0" marR="0" lvl="0" indent="0" algn="ctr" rtl="0">
                        <a:lnSpc>
                          <a:spcPct val="107000"/>
                        </a:lnSpc>
                        <a:spcBef>
                          <a:spcPts val="0"/>
                        </a:spcBef>
                        <a:spcAft>
                          <a:spcPts val="0"/>
                        </a:spcAft>
                        <a:buNone/>
                      </a:pPr>
                      <a:r>
                        <a:rPr lang="en-US" sz="1400" u="none" strike="noStrike" cap="none"/>
                        <a:t>Bit No</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Bit Symbol</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Direct Address</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Name</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Function</a:t>
                      </a:r>
                      <a:endParaRPr sz="1400" u="none" strike="noStrike" cap="none">
                        <a:latin typeface="Calibri"/>
                        <a:ea typeface="Calibri"/>
                        <a:cs typeface="Calibri"/>
                        <a:sym typeface="Calibri"/>
                      </a:endParaRPr>
                    </a:p>
                  </a:txBody>
                  <a:tcPr marL="52300" marR="52300" marT="43600" marB="43600"/>
                </a:tc>
              </a:tr>
              <a:tr h="480200">
                <a:tc>
                  <a:txBody>
                    <a:bodyPr/>
                    <a:lstStyle/>
                    <a:p>
                      <a:pPr marL="0" marR="0" lvl="0" indent="0" algn="ctr" rtl="0">
                        <a:lnSpc>
                          <a:spcPct val="107000"/>
                        </a:lnSpc>
                        <a:spcBef>
                          <a:spcPts val="0"/>
                        </a:spcBef>
                        <a:spcAft>
                          <a:spcPts val="0"/>
                        </a:spcAft>
                        <a:buNone/>
                      </a:pPr>
                      <a:r>
                        <a:rPr lang="en-US" sz="1400" u="none" strike="noStrike" cap="none"/>
                        <a:t>0</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P</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D0</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Parity</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This bit will be set if ACC has odd number of 1’s after an operation. If not, bit will remain cleared.</a:t>
                      </a:r>
                      <a:endParaRPr sz="1400" u="none" strike="noStrike" cap="none">
                        <a:latin typeface="Calibri"/>
                        <a:ea typeface="Calibri"/>
                        <a:cs typeface="Calibri"/>
                        <a:sym typeface="Calibri"/>
                      </a:endParaRPr>
                    </a:p>
                  </a:txBody>
                  <a:tcPr marL="52300" marR="52300" marT="43600" marB="43600"/>
                </a:tc>
              </a:tr>
              <a:tr h="303600">
                <a:tc>
                  <a:txBody>
                    <a:bodyPr/>
                    <a:lstStyle/>
                    <a:p>
                      <a:pPr marL="0" marR="0" lvl="0" indent="0" algn="ctr" rtl="0">
                        <a:lnSpc>
                          <a:spcPct val="107000"/>
                        </a:lnSpc>
                        <a:spcBef>
                          <a:spcPts val="0"/>
                        </a:spcBef>
                        <a:spcAft>
                          <a:spcPts val="0"/>
                        </a:spcAft>
                        <a:buNone/>
                      </a:pPr>
                      <a:r>
                        <a:rPr lang="en-US" sz="1400" u="none" strike="noStrike" cap="none"/>
                        <a:t>1</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D1</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User definable bit</a:t>
                      </a:r>
                      <a:endParaRPr sz="1400" u="none" strike="noStrike" cap="none">
                        <a:latin typeface="Calibri"/>
                        <a:ea typeface="Calibri"/>
                        <a:cs typeface="Calibri"/>
                        <a:sym typeface="Calibri"/>
                      </a:endParaRPr>
                    </a:p>
                  </a:txBody>
                  <a:tcPr marL="52300" marR="52300" marT="43600" marB="43600"/>
                </a:tc>
              </a:tr>
              <a:tr h="624350">
                <a:tc>
                  <a:txBody>
                    <a:bodyPr/>
                    <a:lstStyle/>
                    <a:p>
                      <a:pPr marL="0" marR="0" lvl="0" indent="0" algn="ctr" rtl="0">
                        <a:lnSpc>
                          <a:spcPct val="107000"/>
                        </a:lnSpc>
                        <a:spcBef>
                          <a:spcPts val="0"/>
                        </a:spcBef>
                        <a:spcAft>
                          <a:spcPts val="0"/>
                        </a:spcAft>
                        <a:buNone/>
                      </a:pPr>
                      <a:r>
                        <a:rPr lang="en-US" sz="1400" u="none" strike="noStrike" cap="none"/>
                        <a:t>2</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OV</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D2</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Overflow</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OV flag is set if there is a carry from bit 6 for signed number operation, but not from bit 7 of an Arithmetic operation.</a:t>
                      </a:r>
                      <a:endParaRPr sz="1400" u="none" strike="noStrike" cap="none">
                        <a:latin typeface="Calibri"/>
                        <a:ea typeface="Calibri"/>
                        <a:cs typeface="Calibri"/>
                        <a:sym typeface="Calibri"/>
                      </a:endParaRPr>
                    </a:p>
                  </a:txBody>
                  <a:tcPr marL="52300" marR="52300" marT="43600" marB="43600"/>
                </a:tc>
              </a:tr>
              <a:tr h="683975">
                <a:tc>
                  <a:txBody>
                    <a:bodyPr/>
                    <a:lstStyle/>
                    <a:p>
                      <a:pPr marL="0" marR="0" lvl="0" indent="0" algn="ctr" rtl="0">
                        <a:lnSpc>
                          <a:spcPct val="107000"/>
                        </a:lnSpc>
                        <a:spcBef>
                          <a:spcPts val="0"/>
                        </a:spcBef>
                        <a:spcAft>
                          <a:spcPts val="0"/>
                        </a:spcAft>
                        <a:buNone/>
                      </a:pPr>
                      <a:r>
                        <a:rPr lang="en-US" sz="1400" u="none" strike="noStrike" cap="none"/>
                        <a:t>3</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RS0</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D3</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Register Bank select</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LSB of the register bank select bit. </a:t>
                      </a:r>
                      <a:endParaRPr sz="1400" u="none" strike="noStrike" cap="none"/>
                    </a:p>
                    <a:p>
                      <a:pPr marL="0" marR="0" lvl="0" indent="0" algn="l" rtl="0">
                        <a:lnSpc>
                          <a:spcPct val="107000"/>
                        </a:lnSpc>
                        <a:spcBef>
                          <a:spcPts val="0"/>
                        </a:spcBef>
                        <a:spcAft>
                          <a:spcPts val="0"/>
                        </a:spcAft>
                        <a:buNone/>
                      </a:pPr>
                      <a:r>
                        <a:rPr lang="en-US" sz="1400" u="none" strike="noStrike" cap="none">
                          <a:latin typeface="Calibri"/>
                          <a:ea typeface="Calibri"/>
                          <a:cs typeface="Calibri"/>
                          <a:sym typeface="Calibri"/>
                        </a:rPr>
                        <a:t>Bit 0</a:t>
                      </a:r>
                      <a:endParaRPr sz="1400" u="none" strike="noStrike" cap="none">
                        <a:latin typeface="Calibri"/>
                        <a:ea typeface="Calibri"/>
                        <a:cs typeface="Calibri"/>
                        <a:sym typeface="Calibri"/>
                      </a:endParaRPr>
                    </a:p>
                  </a:txBody>
                  <a:tcPr marL="52300" marR="52300" marT="43600" marB="43600"/>
                </a:tc>
              </a:tr>
              <a:tr h="479925">
                <a:tc>
                  <a:txBody>
                    <a:bodyPr/>
                    <a:lstStyle/>
                    <a:p>
                      <a:pPr marL="0" marR="0" lvl="0" indent="0" algn="ctr" rtl="0">
                        <a:lnSpc>
                          <a:spcPct val="107000"/>
                        </a:lnSpc>
                        <a:spcBef>
                          <a:spcPts val="0"/>
                        </a:spcBef>
                        <a:spcAft>
                          <a:spcPts val="0"/>
                        </a:spcAft>
                        <a:buNone/>
                      </a:pPr>
                      <a:r>
                        <a:rPr lang="en-US" sz="1400" u="none" strike="noStrike" cap="none"/>
                        <a:t>4</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RS1</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D4</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Register Bank select</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MSB of the register bank select bits.</a:t>
                      </a:r>
                      <a:endParaRPr/>
                    </a:p>
                    <a:p>
                      <a:pPr marL="0" marR="0" lvl="0" indent="0" algn="l" rtl="0">
                        <a:lnSpc>
                          <a:spcPct val="107000"/>
                        </a:lnSpc>
                        <a:spcBef>
                          <a:spcPts val="0"/>
                        </a:spcBef>
                        <a:spcAft>
                          <a:spcPts val="0"/>
                        </a:spcAft>
                        <a:buNone/>
                      </a:pPr>
                      <a:r>
                        <a:rPr lang="en-US" sz="1400" u="none" strike="noStrike" cap="none">
                          <a:latin typeface="Calibri"/>
                          <a:ea typeface="Calibri"/>
                          <a:cs typeface="Calibri"/>
                          <a:sym typeface="Calibri"/>
                        </a:rPr>
                        <a:t>Bit 1</a:t>
                      </a:r>
                      <a:endParaRPr sz="1400" u="none" strike="noStrike" cap="none">
                        <a:latin typeface="Calibri"/>
                        <a:ea typeface="Calibri"/>
                        <a:cs typeface="Calibri"/>
                        <a:sym typeface="Calibri"/>
                      </a:endParaRPr>
                    </a:p>
                  </a:txBody>
                  <a:tcPr marL="52300" marR="52300" marT="43600" marB="43600"/>
                </a:tc>
              </a:tr>
              <a:tr h="303600">
                <a:tc>
                  <a:txBody>
                    <a:bodyPr/>
                    <a:lstStyle/>
                    <a:p>
                      <a:pPr marL="0" marR="0" lvl="0" indent="0" algn="ctr" rtl="0">
                        <a:lnSpc>
                          <a:spcPct val="107000"/>
                        </a:lnSpc>
                        <a:spcBef>
                          <a:spcPts val="0"/>
                        </a:spcBef>
                        <a:spcAft>
                          <a:spcPts val="0"/>
                        </a:spcAft>
                        <a:buNone/>
                      </a:pPr>
                      <a:r>
                        <a:rPr lang="en-US" sz="1400" u="none" strike="noStrike" cap="none"/>
                        <a:t>5</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F0</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D5</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Flag 0</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User defined flag</a:t>
                      </a:r>
                      <a:endParaRPr sz="1400" u="none" strike="noStrike" cap="none">
                        <a:latin typeface="Calibri"/>
                        <a:ea typeface="Calibri"/>
                        <a:cs typeface="Calibri"/>
                        <a:sym typeface="Calibri"/>
                      </a:endParaRPr>
                    </a:p>
                  </a:txBody>
                  <a:tcPr marL="52300" marR="52300" marT="43600" marB="43600"/>
                </a:tc>
              </a:tr>
              <a:tr h="480200">
                <a:tc>
                  <a:txBody>
                    <a:bodyPr/>
                    <a:lstStyle/>
                    <a:p>
                      <a:pPr marL="0" marR="0" lvl="0" indent="0" algn="ctr" rtl="0">
                        <a:lnSpc>
                          <a:spcPct val="107000"/>
                        </a:lnSpc>
                        <a:spcBef>
                          <a:spcPts val="0"/>
                        </a:spcBef>
                        <a:spcAft>
                          <a:spcPts val="0"/>
                        </a:spcAft>
                        <a:buNone/>
                      </a:pPr>
                      <a:r>
                        <a:rPr lang="en-US" sz="1400" u="none" strike="noStrike" cap="none"/>
                        <a:t>6</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AC</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D6</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Auxiliary carry</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This bit is set if data is coming out from bit 3 to bit 4 of Acc during an Arithmetic operation.</a:t>
                      </a:r>
                      <a:endParaRPr sz="1400" u="none" strike="noStrike" cap="none">
                        <a:latin typeface="Calibri"/>
                        <a:ea typeface="Calibri"/>
                        <a:cs typeface="Calibri"/>
                        <a:sym typeface="Calibri"/>
                      </a:endParaRPr>
                    </a:p>
                  </a:txBody>
                  <a:tcPr marL="52300" marR="52300" marT="43600" marB="43600"/>
                </a:tc>
              </a:tr>
              <a:tr h="480200">
                <a:tc>
                  <a:txBody>
                    <a:bodyPr/>
                    <a:lstStyle/>
                    <a:p>
                      <a:pPr marL="0" marR="0" lvl="0" indent="0" algn="ctr" rtl="0">
                        <a:lnSpc>
                          <a:spcPct val="107000"/>
                        </a:lnSpc>
                        <a:spcBef>
                          <a:spcPts val="0"/>
                        </a:spcBef>
                        <a:spcAft>
                          <a:spcPts val="0"/>
                        </a:spcAft>
                        <a:buNone/>
                      </a:pPr>
                      <a:r>
                        <a:rPr lang="en-US" sz="1400" u="none" strike="noStrike" cap="none"/>
                        <a:t>7</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CY</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D7</a:t>
                      </a:r>
                      <a:endParaRPr sz="1400" u="none" strike="noStrike" cap="none">
                        <a:latin typeface="Calibri"/>
                        <a:ea typeface="Calibri"/>
                        <a:cs typeface="Calibri"/>
                        <a:sym typeface="Calibri"/>
                      </a:endParaRPr>
                    </a:p>
                  </a:txBody>
                  <a:tcPr marL="52300" marR="52300" marT="43600" marB="43600"/>
                </a:tc>
                <a:tc>
                  <a:txBody>
                    <a:bodyPr/>
                    <a:lstStyle/>
                    <a:p>
                      <a:pPr marL="0" marR="0" lvl="0" indent="0" algn="ctr" rtl="0">
                        <a:lnSpc>
                          <a:spcPct val="107000"/>
                        </a:lnSpc>
                        <a:spcBef>
                          <a:spcPts val="0"/>
                        </a:spcBef>
                        <a:spcAft>
                          <a:spcPts val="0"/>
                        </a:spcAft>
                        <a:buNone/>
                      </a:pPr>
                      <a:r>
                        <a:rPr lang="en-US" sz="1400" u="none" strike="noStrike" cap="none"/>
                        <a:t>Carry</a:t>
                      </a:r>
                      <a:endParaRPr sz="1400" u="none" strike="noStrike" cap="none">
                        <a:latin typeface="Calibri"/>
                        <a:ea typeface="Calibri"/>
                        <a:cs typeface="Calibri"/>
                        <a:sym typeface="Calibri"/>
                      </a:endParaRPr>
                    </a:p>
                  </a:txBody>
                  <a:tcPr marL="52300" marR="52300" marT="43600" marB="43600"/>
                </a:tc>
                <a:tc>
                  <a:txBody>
                    <a:bodyPr/>
                    <a:lstStyle/>
                    <a:p>
                      <a:pPr marL="0" marR="0" lvl="0" indent="0" algn="l" rtl="0">
                        <a:lnSpc>
                          <a:spcPct val="107000"/>
                        </a:lnSpc>
                        <a:spcBef>
                          <a:spcPts val="0"/>
                        </a:spcBef>
                        <a:spcAft>
                          <a:spcPts val="0"/>
                        </a:spcAft>
                        <a:buNone/>
                      </a:pPr>
                      <a:r>
                        <a:rPr lang="en-US" sz="1400" u="none" strike="noStrike" cap="none"/>
                        <a:t>Is set if data is coming out of bit 7 of Acc during an Arithmetic operation.</a:t>
                      </a:r>
                      <a:endParaRPr sz="1400" u="none" strike="noStrike" cap="none">
                        <a:latin typeface="Calibri"/>
                        <a:ea typeface="Calibri"/>
                        <a:cs typeface="Calibri"/>
                        <a:sym typeface="Calibri"/>
                      </a:endParaRPr>
                    </a:p>
                  </a:txBody>
                  <a:tcPr marL="52300" marR="52300" marT="43600" marB="43600"/>
                </a:tc>
              </a:tr>
            </a:tbl>
          </a:graphicData>
        </a:graphic>
      </p:graphicFrame>
      <p:sp>
        <p:nvSpPr>
          <p:cNvPr id="223" name="Google Shape;223;p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grpSp>
        <p:nvGrpSpPr>
          <p:cNvPr id="224" name="Google Shape;224;p9"/>
          <p:cNvGrpSpPr/>
          <p:nvPr/>
        </p:nvGrpSpPr>
        <p:grpSpPr>
          <a:xfrm>
            <a:off x="10812" y="85348"/>
            <a:ext cx="576070" cy="5621613"/>
            <a:chOff x="-33963" y="14712"/>
            <a:chExt cx="603511" cy="6386152"/>
          </a:xfrm>
        </p:grpSpPr>
        <p:pic>
          <p:nvPicPr>
            <p:cNvPr id="225" name="Google Shape;225;p9"/>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26" name="Google Shape;226;p9"/>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27" name="Google Shape;227;p9"/>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228" name="Google Shape;228;p9"/>
          <p:cNvSpPr/>
          <p:nvPr/>
        </p:nvSpPr>
        <p:spPr>
          <a:xfrm>
            <a:off x="2168665" y="93027"/>
            <a:ext cx="557590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2CC"/>
                </a:solidFill>
                <a:latin typeface="Calibri"/>
                <a:ea typeface="Calibri"/>
                <a:cs typeface="Calibri"/>
                <a:sym typeface="Calibri"/>
              </a:rPr>
              <a:t>4. Program Status Word (PSW)</a:t>
            </a:r>
            <a:endParaRPr sz="3200">
              <a:solidFill>
                <a:srgbClr val="FFF2CC"/>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a:spLocks noGrp="1"/>
          </p:cNvSpPr>
          <p:nvPr>
            <p:ph type="body" idx="1"/>
          </p:nvPr>
        </p:nvSpPr>
        <p:spPr>
          <a:xfrm>
            <a:off x="654047" y="703932"/>
            <a:ext cx="6708297" cy="35302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rgbClr val="C4E0B2"/>
              </a:buClr>
              <a:buSzPct val="100000"/>
              <a:buNone/>
            </a:pPr>
            <a:r>
              <a:rPr lang="en-US" sz="2000" b="1">
                <a:solidFill>
                  <a:srgbClr val="C4E0B2"/>
                </a:solidFill>
              </a:rPr>
              <a:t>The selection of the register Banks in PSW and their addresses</a:t>
            </a:r>
            <a:endParaRPr sz="2000" b="1">
              <a:solidFill>
                <a:srgbClr val="C4E0B2"/>
              </a:solidFill>
            </a:endParaRPr>
          </a:p>
        </p:txBody>
      </p:sp>
      <p:sp>
        <p:nvSpPr>
          <p:cNvPr id="234" name="Google Shape;234;p1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grpSp>
        <p:nvGrpSpPr>
          <p:cNvPr id="235" name="Google Shape;235;p10"/>
          <p:cNvGrpSpPr/>
          <p:nvPr/>
        </p:nvGrpSpPr>
        <p:grpSpPr>
          <a:xfrm>
            <a:off x="10812" y="85348"/>
            <a:ext cx="576070" cy="5621613"/>
            <a:chOff x="-33963" y="14712"/>
            <a:chExt cx="603511" cy="6386152"/>
          </a:xfrm>
        </p:grpSpPr>
        <p:pic>
          <p:nvPicPr>
            <p:cNvPr id="236" name="Google Shape;236;p10"/>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37" name="Google Shape;237;p10"/>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38" name="Google Shape;238;p10"/>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239" name="Google Shape;239;p10"/>
          <p:cNvGraphicFramePr/>
          <p:nvPr/>
        </p:nvGraphicFramePr>
        <p:xfrm>
          <a:off x="842838" y="1130886"/>
          <a:ext cx="2679550" cy="1936970"/>
        </p:xfrm>
        <a:graphic>
          <a:graphicData uri="http://schemas.openxmlformats.org/drawingml/2006/table">
            <a:tbl>
              <a:tblPr firstRow="1" bandRow="1">
                <a:noFill/>
                <a:tableStyleId>{5A58DE52-F99B-4A77-ABAD-E79E60BC82F8}</a:tableStyleId>
              </a:tblPr>
              <a:tblGrid>
                <a:gridCol w="479275"/>
                <a:gridCol w="479275"/>
                <a:gridCol w="874975"/>
                <a:gridCol w="846025"/>
              </a:tblGrid>
              <a:tr h="495625">
                <a:tc>
                  <a:txBody>
                    <a:bodyPr/>
                    <a:lstStyle/>
                    <a:p>
                      <a:pPr marL="0" marR="0" lvl="0" indent="0" algn="l" rtl="0">
                        <a:spcBef>
                          <a:spcPts val="0"/>
                        </a:spcBef>
                        <a:spcAft>
                          <a:spcPts val="0"/>
                        </a:spcAft>
                        <a:buNone/>
                      </a:pPr>
                      <a:r>
                        <a:rPr lang="en-US" sz="1400" u="none" strike="noStrike" cap="none"/>
                        <a:t>RS1</a:t>
                      </a:r>
                      <a:endParaRPr sz="1400"/>
                    </a:p>
                  </a:txBody>
                  <a:tcPr marL="91450" marR="91450" marT="45725" marB="45725"/>
                </a:tc>
                <a:tc>
                  <a:txBody>
                    <a:bodyPr/>
                    <a:lstStyle/>
                    <a:p>
                      <a:pPr marL="0" marR="0" lvl="0" indent="0" algn="l" rtl="0">
                        <a:spcBef>
                          <a:spcPts val="0"/>
                        </a:spcBef>
                        <a:spcAft>
                          <a:spcPts val="0"/>
                        </a:spcAft>
                        <a:buNone/>
                      </a:pPr>
                      <a:r>
                        <a:rPr lang="en-US" sz="1400"/>
                        <a:t>RS0</a:t>
                      </a:r>
                      <a:endParaRPr sz="1400"/>
                    </a:p>
                  </a:txBody>
                  <a:tcPr marL="91450" marR="91450" marT="45725" marB="45725"/>
                </a:tc>
                <a:tc>
                  <a:txBody>
                    <a:bodyPr/>
                    <a:lstStyle/>
                    <a:p>
                      <a:pPr marL="0" marR="0" lvl="0" indent="0" algn="l" rtl="0">
                        <a:spcBef>
                          <a:spcPts val="0"/>
                        </a:spcBef>
                        <a:spcAft>
                          <a:spcPts val="0"/>
                        </a:spcAft>
                        <a:buNone/>
                      </a:pPr>
                      <a:r>
                        <a:rPr lang="en-US" sz="1400"/>
                        <a:t>Register Bank</a:t>
                      </a:r>
                      <a:endParaRPr sz="1400"/>
                    </a:p>
                  </a:txBody>
                  <a:tcPr marL="91450" marR="91450" marT="45725" marB="45725"/>
                </a:tc>
                <a:tc>
                  <a:txBody>
                    <a:bodyPr/>
                    <a:lstStyle/>
                    <a:p>
                      <a:pPr marL="0" marR="0" lvl="0" indent="0" algn="l" rtl="0">
                        <a:spcBef>
                          <a:spcPts val="0"/>
                        </a:spcBef>
                        <a:spcAft>
                          <a:spcPts val="0"/>
                        </a:spcAft>
                        <a:buNone/>
                      </a:pPr>
                      <a:r>
                        <a:rPr lang="en-US" sz="1400"/>
                        <a:t>Address</a:t>
                      </a:r>
                      <a:endParaRPr sz="1400"/>
                    </a:p>
                  </a:txBody>
                  <a:tcPr marL="91450" marR="91450" marT="45725" marB="45725"/>
                </a:tc>
              </a:tr>
              <a:tr h="354700">
                <a:tc>
                  <a:txBody>
                    <a:bodyPr/>
                    <a:lstStyle/>
                    <a:p>
                      <a:pPr marL="0" marR="0" lvl="0" indent="0" algn="l" rtl="0">
                        <a:spcBef>
                          <a:spcPts val="0"/>
                        </a:spcBef>
                        <a:spcAft>
                          <a:spcPts val="0"/>
                        </a:spcAft>
                        <a:buNone/>
                      </a:pPr>
                      <a:r>
                        <a:rPr lang="en-US" sz="1400"/>
                        <a:t>0</a:t>
                      </a:r>
                      <a:endParaRPr sz="1400"/>
                    </a:p>
                  </a:txBody>
                  <a:tcPr marL="91450" marR="91450" marT="45725" marB="45725"/>
                </a:tc>
                <a:tc>
                  <a:txBody>
                    <a:bodyPr/>
                    <a:lstStyle/>
                    <a:p>
                      <a:pPr marL="0" marR="0" lvl="0" indent="0" algn="l" rtl="0">
                        <a:spcBef>
                          <a:spcPts val="0"/>
                        </a:spcBef>
                        <a:spcAft>
                          <a:spcPts val="0"/>
                        </a:spcAft>
                        <a:buNone/>
                      </a:pPr>
                      <a:r>
                        <a:rPr lang="en-US" sz="1400"/>
                        <a:t>0</a:t>
                      </a:r>
                      <a:endParaRPr sz="1400"/>
                    </a:p>
                  </a:txBody>
                  <a:tcPr marL="91450" marR="91450" marT="45725" marB="45725"/>
                </a:tc>
                <a:tc>
                  <a:txBody>
                    <a:bodyPr/>
                    <a:lstStyle/>
                    <a:p>
                      <a:pPr marL="0" marR="0" lvl="0" indent="0" algn="l" rtl="0">
                        <a:spcBef>
                          <a:spcPts val="0"/>
                        </a:spcBef>
                        <a:spcAft>
                          <a:spcPts val="0"/>
                        </a:spcAft>
                        <a:buNone/>
                      </a:pPr>
                      <a:r>
                        <a:rPr lang="en-US" sz="1400"/>
                        <a:t>Bank 0</a:t>
                      </a:r>
                      <a:endParaRPr sz="1400"/>
                    </a:p>
                  </a:txBody>
                  <a:tcPr marL="91450" marR="91450" marT="45725" marB="45725"/>
                </a:tc>
                <a:tc>
                  <a:txBody>
                    <a:bodyPr/>
                    <a:lstStyle/>
                    <a:p>
                      <a:pPr marL="0" marR="0" lvl="0" indent="0" algn="l" rtl="0">
                        <a:spcBef>
                          <a:spcPts val="0"/>
                        </a:spcBef>
                        <a:spcAft>
                          <a:spcPts val="0"/>
                        </a:spcAft>
                        <a:buNone/>
                      </a:pPr>
                      <a:r>
                        <a:rPr lang="en-US" sz="1400"/>
                        <a:t>00H-07H</a:t>
                      </a:r>
                      <a:endParaRPr sz="1400"/>
                    </a:p>
                  </a:txBody>
                  <a:tcPr marL="91450" marR="91450" marT="45725" marB="45725"/>
                </a:tc>
              </a:tr>
              <a:tr h="354700">
                <a:tc>
                  <a:txBody>
                    <a:bodyPr/>
                    <a:lstStyle/>
                    <a:p>
                      <a:pPr marL="0" marR="0" lvl="0" indent="0" algn="l" rtl="0">
                        <a:spcBef>
                          <a:spcPts val="0"/>
                        </a:spcBef>
                        <a:spcAft>
                          <a:spcPts val="0"/>
                        </a:spcAft>
                        <a:buNone/>
                      </a:pPr>
                      <a:r>
                        <a:rPr lang="en-US" sz="1400"/>
                        <a:t>0</a:t>
                      </a:r>
                      <a:endParaRPr sz="1400"/>
                    </a:p>
                  </a:txBody>
                  <a:tcPr marL="91450" marR="91450" marT="45725" marB="45725"/>
                </a:tc>
                <a:tc>
                  <a:txBody>
                    <a:bodyPr/>
                    <a:lstStyle/>
                    <a:p>
                      <a:pPr marL="0" marR="0" lvl="0" indent="0" algn="l" rtl="0">
                        <a:spcBef>
                          <a:spcPts val="0"/>
                        </a:spcBef>
                        <a:spcAft>
                          <a:spcPts val="0"/>
                        </a:spcAft>
                        <a:buNone/>
                      </a:pPr>
                      <a:r>
                        <a:rPr lang="en-US" sz="1400"/>
                        <a:t>1</a:t>
                      </a:r>
                      <a:endParaRPr sz="1400"/>
                    </a:p>
                  </a:txBody>
                  <a:tcPr marL="91450" marR="91450" marT="45725" marB="45725"/>
                </a:tc>
                <a:tc>
                  <a:txBody>
                    <a:bodyPr/>
                    <a:lstStyle/>
                    <a:p>
                      <a:pPr marL="0" marR="0" lvl="0" indent="0" algn="l" rtl="0">
                        <a:spcBef>
                          <a:spcPts val="0"/>
                        </a:spcBef>
                        <a:spcAft>
                          <a:spcPts val="0"/>
                        </a:spcAft>
                        <a:buNone/>
                      </a:pPr>
                      <a:r>
                        <a:rPr lang="en-US" sz="1400"/>
                        <a:t>Bank 1</a:t>
                      </a:r>
                      <a:endParaRPr sz="1400"/>
                    </a:p>
                  </a:txBody>
                  <a:tcPr marL="91450" marR="91450" marT="45725" marB="45725"/>
                </a:tc>
                <a:tc>
                  <a:txBody>
                    <a:bodyPr/>
                    <a:lstStyle/>
                    <a:p>
                      <a:pPr marL="0" marR="0" lvl="0" indent="0" algn="l" rtl="0">
                        <a:spcBef>
                          <a:spcPts val="0"/>
                        </a:spcBef>
                        <a:spcAft>
                          <a:spcPts val="0"/>
                        </a:spcAft>
                        <a:buNone/>
                      </a:pPr>
                      <a:r>
                        <a:rPr lang="en-US" sz="1400"/>
                        <a:t>08H-0FH</a:t>
                      </a:r>
                      <a:endParaRPr sz="1400"/>
                    </a:p>
                  </a:txBody>
                  <a:tcPr marL="91450" marR="91450" marT="45725" marB="45725"/>
                </a:tc>
              </a:tr>
              <a:tr h="354700">
                <a:tc>
                  <a:txBody>
                    <a:bodyPr/>
                    <a:lstStyle/>
                    <a:p>
                      <a:pPr marL="0" marR="0" lvl="0" indent="0" algn="l" rtl="0">
                        <a:spcBef>
                          <a:spcPts val="0"/>
                        </a:spcBef>
                        <a:spcAft>
                          <a:spcPts val="0"/>
                        </a:spcAft>
                        <a:buNone/>
                      </a:pPr>
                      <a:r>
                        <a:rPr lang="en-US" sz="1400"/>
                        <a:t>1</a:t>
                      </a:r>
                      <a:endParaRPr sz="1400"/>
                    </a:p>
                  </a:txBody>
                  <a:tcPr marL="91450" marR="91450" marT="45725" marB="45725"/>
                </a:tc>
                <a:tc>
                  <a:txBody>
                    <a:bodyPr/>
                    <a:lstStyle/>
                    <a:p>
                      <a:pPr marL="0" marR="0" lvl="0" indent="0" algn="l" rtl="0">
                        <a:spcBef>
                          <a:spcPts val="0"/>
                        </a:spcBef>
                        <a:spcAft>
                          <a:spcPts val="0"/>
                        </a:spcAft>
                        <a:buNone/>
                      </a:pPr>
                      <a:r>
                        <a:rPr lang="en-US" sz="1400"/>
                        <a:t>0</a:t>
                      </a:r>
                      <a:endParaRPr sz="1400"/>
                    </a:p>
                  </a:txBody>
                  <a:tcPr marL="91450" marR="91450" marT="45725" marB="45725"/>
                </a:tc>
                <a:tc>
                  <a:txBody>
                    <a:bodyPr/>
                    <a:lstStyle/>
                    <a:p>
                      <a:pPr marL="0" marR="0" lvl="0" indent="0" algn="l" rtl="0">
                        <a:spcBef>
                          <a:spcPts val="0"/>
                        </a:spcBef>
                        <a:spcAft>
                          <a:spcPts val="0"/>
                        </a:spcAft>
                        <a:buNone/>
                      </a:pPr>
                      <a:r>
                        <a:rPr lang="en-US" sz="1400"/>
                        <a:t>Bank 2</a:t>
                      </a:r>
                      <a:endParaRPr sz="1400"/>
                    </a:p>
                  </a:txBody>
                  <a:tcPr marL="91450" marR="91450" marT="45725" marB="45725"/>
                </a:tc>
                <a:tc>
                  <a:txBody>
                    <a:bodyPr/>
                    <a:lstStyle/>
                    <a:p>
                      <a:pPr marL="0" marR="0" lvl="0" indent="0" algn="l" rtl="0">
                        <a:spcBef>
                          <a:spcPts val="0"/>
                        </a:spcBef>
                        <a:spcAft>
                          <a:spcPts val="0"/>
                        </a:spcAft>
                        <a:buNone/>
                      </a:pPr>
                      <a:r>
                        <a:rPr lang="en-US" sz="1400"/>
                        <a:t>10H-17H</a:t>
                      </a:r>
                      <a:endParaRPr sz="1400"/>
                    </a:p>
                  </a:txBody>
                  <a:tcPr marL="91450" marR="91450" marT="45725" marB="45725"/>
                </a:tc>
              </a:tr>
              <a:tr h="354700">
                <a:tc>
                  <a:txBody>
                    <a:bodyPr/>
                    <a:lstStyle/>
                    <a:p>
                      <a:pPr marL="0" marR="0" lvl="0" indent="0" algn="l" rtl="0">
                        <a:spcBef>
                          <a:spcPts val="0"/>
                        </a:spcBef>
                        <a:spcAft>
                          <a:spcPts val="0"/>
                        </a:spcAft>
                        <a:buNone/>
                      </a:pPr>
                      <a:r>
                        <a:rPr lang="en-US" sz="1400"/>
                        <a:t>1</a:t>
                      </a:r>
                      <a:endParaRPr sz="1400"/>
                    </a:p>
                  </a:txBody>
                  <a:tcPr marL="91450" marR="91450" marT="45725" marB="45725"/>
                </a:tc>
                <a:tc>
                  <a:txBody>
                    <a:bodyPr/>
                    <a:lstStyle/>
                    <a:p>
                      <a:pPr marL="0" marR="0" lvl="0" indent="0" algn="l" rtl="0">
                        <a:spcBef>
                          <a:spcPts val="0"/>
                        </a:spcBef>
                        <a:spcAft>
                          <a:spcPts val="0"/>
                        </a:spcAft>
                        <a:buNone/>
                      </a:pPr>
                      <a:r>
                        <a:rPr lang="en-US" sz="1400"/>
                        <a:t>1</a:t>
                      </a:r>
                      <a:endParaRPr sz="1400"/>
                    </a:p>
                  </a:txBody>
                  <a:tcPr marL="91450" marR="91450" marT="45725" marB="45725"/>
                </a:tc>
                <a:tc>
                  <a:txBody>
                    <a:bodyPr/>
                    <a:lstStyle/>
                    <a:p>
                      <a:pPr marL="0" marR="0" lvl="0" indent="0" algn="l" rtl="0">
                        <a:spcBef>
                          <a:spcPts val="0"/>
                        </a:spcBef>
                        <a:spcAft>
                          <a:spcPts val="0"/>
                        </a:spcAft>
                        <a:buNone/>
                      </a:pPr>
                      <a:r>
                        <a:rPr lang="en-US" sz="1400"/>
                        <a:t>Bank 3</a:t>
                      </a:r>
                      <a:endParaRPr sz="1400"/>
                    </a:p>
                  </a:txBody>
                  <a:tcPr marL="91450" marR="91450" marT="45725" marB="45725"/>
                </a:tc>
                <a:tc>
                  <a:txBody>
                    <a:bodyPr/>
                    <a:lstStyle/>
                    <a:p>
                      <a:pPr marL="0" marR="0" lvl="0" indent="0" algn="l" rtl="0">
                        <a:spcBef>
                          <a:spcPts val="0"/>
                        </a:spcBef>
                        <a:spcAft>
                          <a:spcPts val="0"/>
                        </a:spcAft>
                        <a:buNone/>
                      </a:pPr>
                      <a:r>
                        <a:rPr lang="en-US" sz="1400"/>
                        <a:t>18H-1FH</a:t>
                      </a:r>
                      <a:endParaRPr sz="1400"/>
                    </a:p>
                  </a:txBody>
                  <a:tcPr marL="91450" marR="91450" marT="45725" marB="45725"/>
                </a:tc>
              </a:tr>
            </a:tbl>
          </a:graphicData>
        </a:graphic>
      </p:graphicFrame>
      <p:sp>
        <p:nvSpPr>
          <p:cNvPr id="240" name="Google Shape;240;p10"/>
          <p:cNvSpPr txBox="1"/>
          <p:nvPr/>
        </p:nvSpPr>
        <p:spPr>
          <a:xfrm>
            <a:off x="814485" y="3163213"/>
            <a:ext cx="8224037" cy="2275479"/>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99"/>
              </a:buClr>
              <a:buSzPts val="1600"/>
              <a:buFont typeface="Arial"/>
              <a:buNone/>
            </a:pPr>
            <a:r>
              <a:rPr lang="en-US" sz="1600" b="1" i="0" u="none" strike="noStrike" cap="none">
                <a:solidFill>
                  <a:srgbClr val="CC0099"/>
                </a:solidFill>
                <a:latin typeface="Calibri"/>
                <a:ea typeface="Calibri"/>
                <a:cs typeface="Calibri"/>
                <a:sym typeface="Calibri"/>
              </a:rPr>
              <a:t>CY -- C</a:t>
            </a:r>
            <a:r>
              <a:rPr lang="en-US" sz="1600" b="1" i="1" u="none" strike="noStrike" cap="none">
                <a:solidFill>
                  <a:srgbClr val="CC0099"/>
                </a:solidFill>
                <a:latin typeface="Calibri"/>
                <a:ea typeface="Calibri"/>
                <a:cs typeface="Calibri"/>
                <a:sym typeface="Calibri"/>
              </a:rPr>
              <a:t>arry flag</a:t>
            </a:r>
            <a:endParaRPr sz="1600" b="0" i="0" u="none" strike="noStrike" cap="none">
              <a:solidFill>
                <a:srgbClr val="CC0099"/>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This flag is set whenever there is a carry out from the D7 bit. This flag bit is affected after an 8-bit addition or subtraction. It can also be set to 1 or 0 directly by an instruction such as “SETB C” and “CLR C” where “SETB C” stands for “set bit carry” and “CLR C” for “clear carry”.</a:t>
            </a:r>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 </a:t>
            </a:r>
            <a:br>
              <a:rPr lang="en-US" sz="1600" b="0" i="0" u="none" strike="noStrike" cap="none">
                <a:solidFill>
                  <a:schemeClr val="dk1"/>
                </a:solidFill>
                <a:latin typeface="Calibri"/>
                <a:ea typeface="Calibri"/>
                <a:cs typeface="Calibri"/>
                <a:sym typeface="Calibri"/>
              </a:rPr>
            </a:br>
            <a:r>
              <a:rPr lang="en-US" sz="1600" b="1" i="1" u="none" strike="noStrike" cap="none">
                <a:solidFill>
                  <a:srgbClr val="CC0099"/>
                </a:solidFill>
                <a:latin typeface="Calibri"/>
                <a:ea typeface="Calibri"/>
                <a:cs typeface="Calibri"/>
                <a:sym typeface="Calibri"/>
              </a:rPr>
              <a:t>AC -- Auxiliary carry flag</a:t>
            </a:r>
            <a:endParaRPr sz="1600" b="0" i="0" u="none" strike="noStrike" cap="none">
              <a:solidFill>
                <a:srgbClr val="CC0099"/>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If there is a carry from D3 to D4 during an ADD or SUB operation, this bit is set; otherwise, it is cleared. This flag is used by instructions that perform BCD (binary coded decimal) arithmetic. </a:t>
            </a:r>
            <a:endParaRPr/>
          </a:p>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
            </a:r>
            <a:br>
              <a:rPr lang="en-US" sz="1600" b="0" i="0" u="none" strike="noStrike" cap="none">
                <a:solidFill>
                  <a:schemeClr val="dk1"/>
                </a:solidFill>
                <a:latin typeface="Calibri"/>
                <a:ea typeface="Calibri"/>
                <a:cs typeface="Calibri"/>
                <a:sym typeface="Calibri"/>
              </a:rPr>
            </a:br>
            <a:endParaRPr sz="1400" b="0" i="0" u="none" strike="noStrike" cap="none">
              <a:solidFill>
                <a:schemeClr val="dk1"/>
              </a:solidFill>
              <a:latin typeface="Calibri"/>
              <a:ea typeface="Calibri"/>
              <a:cs typeface="Calibri"/>
              <a:sym typeface="Calibri"/>
            </a:endParaRPr>
          </a:p>
        </p:txBody>
      </p:sp>
      <p:sp>
        <p:nvSpPr>
          <p:cNvPr id="241" name="Google Shape;241;p10"/>
          <p:cNvSpPr/>
          <p:nvPr/>
        </p:nvSpPr>
        <p:spPr>
          <a:xfrm>
            <a:off x="2168665" y="180488"/>
            <a:ext cx="557590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2CC"/>
                </a:solidFill>
                <a:latin typeface="Calibri"/>
                <a:ea typeface="Calibri"/>
                <a:cs typeface="Calibri"/>
                <a:sym typeface="Calibri"/>
              </a:rPr>
              <a:t>4. Program Status Word (PSW)</a:t>
            </a:r>
            <a:endParaRPr sz="3200">
              <a:solidFill>
                <a:srgbClr val="FFF2CC"/>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47" name="Google Shape;247;p11"/>
          <p:cNvSpPr txBox="1">
            <a:spLocks noGrp="1"/>
          </p:cNvSpPr>
          <p:nvPr>
            <p:ph type="body" idx="1"/>
          </p:nvPr>
        </p:nvSpPr>
        <p:spPr>
          <a:xfrm>
            <a:off x="798582" y="833481"/>
            <a:ext cx="8224037" cy="3150122"/>
          </a:xfrm>
          <a:prstGeom prst="rect">
            <a:avLst/>
          </a:prstGeom>
          <a:solidFill>
            <a:srgbClr val="B3C6E7"/>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sz="1800"/>
              <a:t/>
            </a:r>
            <a:br>
              <a:rPr lang="en-US" sz="1800"/>
            </a:br>
            <a:r>
              <a:rPr lang="en-US" sz="1800" b="1" i="1">
                <a:solidFill>
                  <a:srgbClr val="CC0099"/>
                </a:solidFill>
              </a:rPr>
              <a:t>P -- Parity flag</a:t>
            </a:r>
            <a:endParaRPr sz="1800">
              <a:solidFill>
                <a:srgbClr val="CC0099"/>
              </a:solidFill>
            </a:endParaRPr>
          </a:p>
          <a:p>
            <a:pPr marL="0" lvl="0" indent="0" algn="l" rtl="0">
              <a:lnSpc>
                <a:spcPct val="100000"/>
              </a:lnSpc>
              <a:spcBef>
                <a:spcPts val="0"/>
              </a:spcBef>
              <a:spcAft>
                <a:spcPts val="0"/>
              </a:spcAft>
              <a:buClr>
                <a:schemeClr val="dk1"/>
              </a:buClr>
              <a:buSzPts val="1800"/>
              <a:buNone/>
            </a:pPr>
            <a:r>
              <a:rPr lang="en-US" sz="1800"/>
              <a:t>The parity flag reflects the number of 1 s in the A (accumulator) register only. If the A register contains an odd number of Is, then P = 1. Therefore, P = 0 if A has an even number of Is.</a:t>
            </a:r>
            <a:endParaRPr/>
          </a:p>
          <a:p>
            <a:pPr marL="0" lvl="0" indent="0" algn="l" rtl="0">
              <a:lnSpc>
                <a:spcPct val="100000"/>
              </a:lnSpc>
              <a:spcBef>
                <a:spcPts val="0"/>
              </a:spcBef>
              <a:spcAft>
                <a:spcPts val="0"/>
              </a:spcAft>
              <a:buClr>
                <a:schemeClr val="dk1"/>
              </a:buClr>
              <a:buSzPts val="1800"/>
              <a:buNone/>
            </a:pPr>
            <a:r>
              <a:rPr lang="en-US" sz="1800"/>
              <a:t/>
            </a:r>
            <a:br>
              <a:rPr lang="en-US" sz="1800"/>
            </a:br>
            <a:r>
              <a:rPr lang="en-US" sz="1800" b="1" i="1">
                <a:solidFill>
                  <a:srgbClr val="CC0099"/>
                </a:solidFill>
              </a:rPr>
              <a:t>OV -- Overflow flag</a:t>
            </a:r>
            <a:endParaRPr sz="1800">
              <a:solidFill>
                <a:srgbClr val="CC0099"/>
              </a:solidFill>
            </a:endParaRPr>
          </a:p>
          <a:p>
            <a:pPr marL="0" lvl="0" indent="0" algn="l" rtl="0">
              <a:lnSpc>
                <a:spcPct val="100000"/>
              </a:lnSpc>
              <a:spcBef>
                <a:spcPts val="0"/>
              </a:spcBef>
              <a:spcAft>
                <a:spcPts val="0"/>
              </a:spcAft>
              <a:buClr>
                <a:schemeClr val="dk1"/>
              </a:buClr>
              <a:buSzPts val="1800"/>
              <a:buNone/>
            </a:pPr>
            <a:r>
              <a:rPr lang="en-US" sz="1800"/>
              <a:t>This flag is set whenever the result of a signed number operation is large, causing the high-order bit to overflow into the sign bit. In general, the carry flag is used to detect errors in unsigned arithmetic operations. The overflow flag is only used to detect errors in signed arithmetic operations </a:t>
            </a:r>
            <a:endParaRPr sz="1600"/>
          </a:p>
        </p:txBody>
      </p:sp>
      <p:grpSp>
        <p:nvGrpSpPr>
          <p:cNvPr id="248" name="Google Shape;248;p11"/>
          <p:cNvGrpSpPr/>
          <p:nvPr/>
        </p:nvGrpSpPr>
        <p:grpSpPr>
          <a:xfrm>
            <a:off x="10812" y="85348"/>
            <a:ext cx="576070" cy="5621613"/>
            <a:chOff x="-33963" y="14712"/>
            <a:chExt cx="603511" cy="6386152"/>
          </a:xfrm>
        </p:grpSpPr>
        <p:pic>
          <p:nvPicPr>
            <p:cNvPr id="249" name="Google Shape;249;p1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50" name="Google Shape;250;p1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51" name="Google Shape;251;p1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252" name="Google Shape;252;p11"/>
          <p:cNvSpPr/>
          <p:nvPr/>
        </p:nvSpPr>
        <p:spPr>
          <a:xfrm>
            <a:off x="2168665" y="180488"/>
            <a:ext cx="557590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2CC"/>
                </a:solidFill>
                <a:latin typeface="Calibri"/>
                <a:ea typeface="Calibri"/>
                <a:cs typeface="Calibri"/>
                <a:sym typeface="Calibri"/>
              </a:rPr>
              <a:t>4. Program Status Word (PSW)</a:t>
            </a:r>
            <a:endParaRPr sz="3200">
              <a:solidFill>
                <a:srgbClr val="FFF2CC"/>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grpSp>
        <p:nvGrpSpPr>
          <p:cNvPr id="258" name="Google Shape;258;p12"/>
          <p:cNvGrpSpPr/>
          <p:nvPr/>
        </p:nvGrpSpPr>
        <p:grpSpPr>
          <a:xfrm>
            <a:off x="10812" y="85348"/>
            <a:ext cx="576070" cy="5621613"/>
            <a:chOff x="-33963" y="14712"/>
            <a:chExt cx="603511" cy="6386152"/>
          </a:xfrm>
        </p:grpSpPr>
        <p:pic>
          <p:nvPicPr>
            <p:cNvPr id="259" name="Google Shape;259;p1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60" name="Google Shape;260;p1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61" name="Google Shape;261;p12"/>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262" name="Google Shape;262;p12"/>
          <p:cNvSpPr txBox="1"/>
          <p:nvPr/>
        </p:nvSpPr>
        <p:spPr>
          <a:xfrm>
            <a:off x="979137" y="793020"/>
            <a:ext cx="73961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Impact of the ADD instruction on the flag bits CY, AC, and P of the PSW register.</a:t>
            </a:r>
            <a:endParaRPr/>
          </a:p>
        </p:txBody>
      </p:sp>
      <p:sp>
        <p:nvSpPr>
          <p:cNvPr id="263" name="Google Shape;263;p12"/>
          <p:cNvSpPr txBox="1"/>
          <p:nvPr/>
        </p:nvSpPr>
        <p:spPr>
          <a:xfrm>
            <a:off x="2006820" y="1262359"/>
            <a:ext cx="5737253" cy="4247317"/>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CC0099"/>
              </a:solidFill>
              <a:latin typeface="Calibri"/>
              <a:ea typeface="Calibri"/>
              <a:cs typeface="Calibri"/>
              <a:sym typeface="Calibri"/>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1. 	MOV A, #38H          	0011 1000</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ADD A, # 2FH		0010 1111</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0110 0111</a:t>
            </a:r>
            <a:endParaRPr/>
          </a:p>
          <a:p>
            <a:pPr marL="0" marR="0" lvl="0" indent="0" algn="l" rtl="0">
              <a:spcBef>
                <a:spcPts val="0"/>
              </a:spcBef>
              <a:spcAft>
                <a:spcPts val="0"/>
              </a:spcAft>
              <a:buNone/>
            </a:pPr>
            <a:r>
              <a:rPr lang="en-US" sz="1800">
                <a:solidFill>
                  <a:srgbClr val="0000FF"/>
                </a:solidFill>
                <a:latin typeface="Calibri"/>
                <a:ea typeface="Calibri"/>
                <a:cs typeface="Calibri"/>
                <a:sym typeface="Calibri"/>
              </a:rPr>
              <a:t>CY = 0, AC = 1, P = 1 as ACC has five 1’s</a:t>
            </a:r>
            <a:endParaRPr/>
          </a:p>
          <a:p>
            <a:pPr marL="0" marR="0" lvl="0" indent="0" algn="l" rtl="0">
              <a:spcBef>
                <a:spcPts val="0"/>
              </a:spcBef>
              <a:spcAft>
                <a:spcPts val="0"/>
              </a:spcAft>
              <a:buNone/>
            </a:pPr>
            <a:endParaRPr sz="1800">
              <a:solidFill>
                <a:srgbClr val="CC0099"/>
              </a:solidFill>
              <a:latin typeface="Calibri"/>
              <a:ea typeface="Calibri"/>
              <a:cs typeface="Calibri"/>
              <a:sym typeface="Calibri"/>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2. 	MOV A, # 9CH		1001 1100</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ADD A,  # 64H		0110 0100</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1  	0000 0000</a:t>
            </a:r>
            <a:endParaRPr/>
          </a:p>
          <a:p>
            <a:pPr marL="0" marR="0" lvl="0" indent="0" algn="l" rtl="0">
              <a:spcBef>
                <a:spcPts val="0"/>
              </a:spcBef>
              <a:spcAft>
                <a:spcPts val="0"/>
              </a:spcAft>
              <a:buNone/>
            </a:pPr>
            <a:r>
              <a:rPr lang="en-US" sz="1800">
                <a:solidFill>
                  <a:srgbClr val="0000FF"/>
                </a:solidFill>
                <a:latin typeface="Calibri"/>
                <a:ea typeface="Calibri"/>
                <a:cs typeface="Calibri"/>
                <a:sym typeface="Calibri"/>
              </a:rPr>
              <a:t>CY = 1, AC = 1, P = 0 as ACC has  zero 1’s</a:t>
            </a:r>
            <a:endParaRPr/>
          </a:p>
          <a:p>
            <a:pPr marL="0" marR="0" lvl="0" indent="0" algn="l" rtl="0">
              <a:spcBef>
                <a:spcPts val="0"/>
              </a:spcBef>
              <a:spcAft>
                <a:spcPts val="0"/>
              </a:spcAft>
              <a:buNone/>
            </a:pPr>
            <a:endParaRPr sz="1800">
              <a:solidFill>
                <a:srgbClr val="CC0099"/>
              </a:solidFill>
              <a:latin typeface="Calibri"/>
              <a:ea typeface="Calibri"/>
              <a:cs typeface="Calibri"/>
              <a:sym typeface="Calibri"/>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3.	MOV A, #88H		1000 1000</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ADD A, #93H		1001 0011</a:t>
            </a:r>
            <a:endParaRPr/>
          </a:p>
          <a:p>
            <a:pPr marL="0" marR="0" lvl="0" indent="0" algn="l" rtl="0">
              <a:spcBef>
                <a:spcPts val="0"/>
              </a:spcBef>
              <a:spcAft>
                <a:spcPts val="0"/>
              </a:spcAft>
              <a:buNone/>
            </a:pPr>
            <a:r>
              <a:rPr lang="en-US" sz="1800">
                <a:solidFill>
                  <a:srgbClr val="CC0099"/>
                </a:solidFill>
                <a:latin typeface="Calibri"/>
                <a:ea typeface="Calibri"/>
                <a:cs typeface="Calibri"/>
                <a:sym typeface="Calibri"/>
              </a:rPr>
              <a:t>				  1	0001 1011	</a:t>
            </a:r>
            <a:endParaRPr/>
          </a:p>
          <a:p>
            <a:pPr marL="0" marR="0" lvl="0" indent="0" algn="l" rtl="0">
              <a:spcBef>
                <a:spcPts val="0"/>
              </a:spcBef>
              <a:spcAft>
                <a:spcPts val="0"/>
              </a:spcAft>
              <a:buNone/>
            </a:pPr>
            <a:r>
              <a:rPr lang="en-US" sz="1800">
                <a:solidFill>
                  <a:srgbClr val="0000FF"/>
                </a:solidFill>
                <a:latin typeface="Calibri"/>
                <a:ea typeface="Calibri"/>
                <a:cs typeface="Calibri"/>
                <a:sym typeface="Calibri"/>
              </a:rPr>
              <a:t>CY = 1, AC = 0, P = 0 as ACC has  four 1’s </a:t>
            </a:r>
            <a:endParaRPr sz="1800">
              <a:solidFill>
                <a:srgbClr val="0000FF"/>
              </a:solidFill>
              <a:latin typeface="Calibri"/>
              <a:ea typeface="Calibri"/>
              <a:cs typeface="Calibri"/>
              <a:sym typeface="Calibri"/>
            </a:endParaRPr>
          </a:p>
        </p:txBody>
      </p:sp>
      <p:cxnSp>
        <p:nvCxnSpPr>
          <p:cNvPr id="264" name="Google Shape;264;p12"/>
          <p:cNvCxnSpPr/>
          <p:nvPr/>
        </p:nvCxnSpPr>
        <p:spPr>
          <a:xfrm>
            <a:off x="4028093" y="3511946"/>
            <a:ext cx="1824445" cy="1588"/>
          </a:xfrm>
          <a:prstGeom prst="straightConnector1">
            <a:avLst/>
          </a:prstGeom>
          <a:noFill/>
          <a:ln w="9525" cap="flat" cmpd="sng">
            <a:solidFill>
              <a:schemeClr val="dk1"/>
            </a:solidFill>
            <a:prstDash val="solid"/>
            <a:miter lim="800000"/>
            <a:headEnd type="none" w="sm" len="sm"/>
            <a:tailEnd type="none" w="sm" len="sm"/>
          </a:ln>
        </p:spPr>
      </p:cxnSp>
      <p:cxnSp>
        <p:nvCxnSpPr>
          <p:cNvPr id="265" name="Google Shape;265;p12"/>
          <p:cNvCxnSpPr/>
          <p:nvPr/>
        </p:nvCxnSpPr>
        <p:spPr>
          <a:xfrm>
            <a:off x="4051187" y="4878144"/>
            <a:ext cx="1824445" cy="1588"/>
          </a:xfrm>
          <a:prstGeom prst="straightConnector1">
            <a:avLst/>
          </a:prstGeom>
          <a:noFill/>
          <a:ln w="9525" cap="flat" cmpd="sng">
            <a:solidFill>
              <a:schemeClr val="dk1"/>
            </a:solidFill>
            <a:prstDash val="solid"/>
            <a:miter lim="800000"/>
            <a:headEnd type="none" w="sm" len="sm"/>
            <a:tailEnd type="none" w="sm" len="sm"/>
          </a:ln>
        </p:spPr>
      </p:cxnSp>
      <p:cxnSp>
        <p:nvCxnSpPr>
          <p:cNvPr id="266" name="Google Shape;266;p12"/>
          <p:cNvCxnSpPr/>
          <p:nvPr/>
        </p:nvCxnSpPr>
        <p:spPr>
          <a:xfrm>
            <a:off x="4026746" y="2151135"/>
            <a:ext cx="1824445" cy="1588"/>
          </a:xfrm>
          <a:prstGeom prst="straightConnector1">
            <a:avLst/>
          </a:prstGeom>
          <a:noFill/>
          <a:ln w="9525" cap="flat" cmpd="sng">
            <a:solidFill>
              <a:schemeClr val="dk1"/>
            </a:solidFill>
            <a:prstDash val="solid"/>
            <a:miter lim="800000"/>
            <a:headEnd type="none" w="sm" len="sm"/>
            <a:tailEnd type="none" w="sm" len="sm"/>
          </a:ln>
        </p:spPr>
      </p:cxnSp>
      <p:sp>
        <p:nvSpPr>
          <p:cNvPr id="267" name="Google Shape;267;p12"/>
          <p:cNvSpPr/>
          <p:nvPr/>
        </p:nvSpPr>
        <p:spPr>
          <a:xfrm>
            <a:off x="2168665" y="180488"/>
            <a:ext cx="557590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2CC"/>
                </a:solidFill>
                <a:latin typeface="Calibri"/>
                <a:ea typeface="Calibri"/>
                <a:cs typeface="Calibri"/>
                <a:sym typeface="Calibri"/>
              </a:rPr>
              <a:t>4. Program Status Word (PSW)</a:t>
            </a:r>
            <a:endParaRPr sz="3200">
              <a:solidFill>
                <a:srgbClr val="FFF2CC"/>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p:nvPr/>
        </p:nvSpPr>
        <p:spPr>
          <a:xfrm>
            <a:off x="1041626" y="954157"/>
            <a:ext cx="7601442" cy="2308324"/>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P0, P1, P2 and P3 are byte addresses used to access and perform read or write or other operations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Direct 8-bit addresses of each are specified in the instructions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Addresses of bytes at 	P0– 080, 			Floating pins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P1– 090,			Internal Pull-ups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P2– 0A0 and, 		Internal Pull-ups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P3─ 0B0. 			Internal Pull-ups</a:t>
            </a:r>
            <a:endParaRPr sz="1800">
              <a:solidFill>
                <a:schemeClr val="dk1"/>
              </a:solidFill>
              <a:latin typeface="Calibri"/>
              <a:ea typeface="Calibri"/>
              <a:cs typeface="Calibri"/>
              <a:sym typeface="Calibri"/>
            </a:endParaRPr>
          </a:p>
        </p:txBody>
      </p:sp>
      <p:sp>
        <p:nvSpPr>
          <p:cNvPr id="273" name="Google Shape;273;p13"/>
          <p:cNvSpPr txBox="1">
            <a:spLocks noGrp="1"/>
          </p:cNvSpPr>
          <p:nvPr>
            <p:ph type="title"/>
          </p:nvPr>
        </p:nvSpPr>
        <p:spPr>
          <a:xfrm>
            <a:off x="2410582" y="192796"/>
            <a:ext cx="5259823" cy="566822"/>
          </a:xfrm>
          <a:prstGeom prst="rect">
            <a:avLst/>
          </a:prstGeom>
          <a:solidFill>
            <a:srgbClr val="000099"/>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FF99FF"/>
              </a:buClr>
              <a:buSzPts val="3600"/>
              <a:buFont typeface="Calibri"/>
              <a:buNone/>
            </a:pPr>
            <a:r>
              <a:rPr lang="en-US" sz="3600" b="1">
                <a:solidFill>
                  <a:srgbClr val="FF99FF"/>
                </a:solidFill>
              </a:rPr>
              <a:t>Port --8051 internal I/O ports</a:t>
            </a:r>
            <a:endParaRPr sz="3600" b="1">
              <a:solidFill>
                <a:srgbClr val="FF99FF"/>
              </a:solidFill>
            </a:endParaRPr>
          </a:p>
        </p:txBody>
      </p:sp>
      <p:sp>
        <p:nvSpPr>
          <p:cNvPr id="274" name="Google Shape;274;p1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grpSp>
        <p:nvGrpSpPr>
          <p:cNvPr id="275" name="Google Shape;275;p13"/>
          <p:cNvGrpSpPr/>
          <p:nvPr/>
        </p:nvGrpSpPr>
        <p:grpSpPr>
          <a:xfrm>
            <a:off x="10812" y="61495"/>
            <a:ext cx="576070" cy="5621613"/>
            <a:chOff x="-33963" y="14712"/>
            <a:chExt cx="603511" cy="6386152"/>
          </a:xfrm>
        </p:grpSpPr>
        <p:pic>
          <p:nvPicPr>
            <p:cNvPr id="276" name="Google Shape;276;p13"/>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77" name="Google Shape;277;p1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78" name="Google Shape;278;p13"/>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279" name="Google Shape;279;p13"/>
          <p:cNvSpPr txBox="1"/>
          <p:nvPr/>
        </p:nvSpPr>
        <p:spPr>
          <a:xfrm>
            <a:off x="1025718" y="3305365"/>
            <a:ext cx="7649155" cy="2123658"/>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The difference between the quasi-bidirectional port and the true bidirectional port  </a:t>
            </a:r>
            <a:endParaRPr sz="1800" b="1">
              <a:solidFill>
                <a:srgbClr val="0033CC"/>
              </a:solidFill>
              <a:latin typeface="Calibri"/>
              <a:ea typeface="Calibri"/>
              <a:cs typeface="Calibri"/>
              <a:sym typeface="Calibri"/>
            </a:endParaRPr>
          </a:p>
          <a:p>
            <a:pPr marL="0" marR="0" lvl="0" indent="0" algn="l" rtl="0">
              <a:spcBef>
                <a:spcPts val="0"/>
              </a:spcBef>
              <a:spcAft>
                <a:spcPts val="0"/>
              </a:spcAft>
              <a:buNone/>
            </a:pPr>
            <a:r>
              <a:rPr lang="en-US" sz="1600" b="1">
                <a:solidFill>
                  <a:srgbClr val="0033CC"/>
                </a:solidFill>
                <a:latin typeface="Calibri"/>
                <a:ea typeface="Calibri"/>
                <a:cs typeface="Calibri"/>
                <a:sym typeface="Calibri"/>
              </a:rPr>
              <a:t>There is no pull-up resistor inside the bidirectional P0 port.  It is true bidirectional.   </a:t>
            </a:r>
            <a:endParaRPr/>
          </a:p>
          <a:p>
            <a:pPr marL="0" marR="0" lvl="0" indent="0" algn="l" rtl="0">
              <a:spcBef>
                <a:spcPts val="0"/>
              </a:spcBef>
              <a:spcAft>
                <a:spcPts val="0"/>
              </a:spcAft>
              <a:buNone/>
            </a:pPr>
            <a:r>
              <a:rPr lang="en-US" sz="1600" b="1">
                <a:solidFill>
                  <a:srgbClr val="0033CC"/>
                </a:solidFill>
                <a:latin typeface="Calibri"/>
                <a:ea typeface="Calibri"/>
                <a:cs typeface="Calibri"/>
                <a:sym typeface="Calibri"/>
              </a:rPr>
              <a:t>Others are quasi…</a:t>
            </a:r>
            <a:r>
              <a:rPr lang="en-US" sz="1600">
                <a:solidFill>
                  <a:srgbClr val="0033CC"/>
                </a:solidFill>
                <a:latin typeface="Calibri"/>
                <a:ea typeface="Calibri"/>
                <a:cs typeface="Calibri"/>
                <a:sym typeface="Calibri"/>
              </a:rPr>
              <a:t>  quasi-bidirectional I/O is a type of input-output port on an integrated circuit such as a PIA. It can be used as an input or output without the use of a control signal for data direction. At power-on the I/Os are HIGH.</a:t>
            </a:r>
            <a:endParaRPr/>
          </a:p>
          <a:p>
            <a:pPr marL="0" marR="0" lvl="0" indent="0" algn="l" rtl="0">
              <a:spcBef>
                <a:spcPts val="0"/>
              </a:spcBef>
              <a:spcAft>
                <a:spcPts val="0"/>
              </a:spcAft>
              <a:buNone/>
            </a:pPr>
            <a:r>
              <a:rPr lang="en-US" sz="1600">
                <a:solidFill>
                  <a:srgbClr val="0033CC"/>
                </a:solidFill>
                <a:latin typeface="Calibri"/>
                <a:ea typeface="Calibri"/>
                <a:cs typeface="Calibri"/>
                <a:sym typeface="Calibri"/>
              </a:rPr>
              <a:t>A Peripheral Interface Adapter (</a:t>
            </a:r>
            <a:r>
              <a:rPr lang="en-US" sz="1600" b="1">
                <a:solidFill>
                  <a:srgbClr val="0033CC"/>
                </a:solidFill>
                <a:latin typeface="Calibri"/>
                <a:ea typeface="Calibri"/>
                <a:cs typeface="Calibri"/>
                <a:sym typeface="Calibri"/>
              </a:rPr>
              <a:t>PIA</a:t>
            </a:r>
            <a:r>
              <a:rPr lang="en-US" sz="1600">
                <a:solidFill>
                  <a:srgbClr val="0033CC"/>
                </a:solidFill>
                <a:latin typeface="Calibri"/>
                <a:ea typeface="Calibri"/>
                <a:cs typeface="Calibri"/>
                <a:sym typeface="Calibri"/>
              </a:rPr>
              <a:t>) is a peripheral integrated </a:t>
            </a:r>
            <a:r>
              <a:rPr lang="en-US" sz="1600" b="1">
                <a:solidFill>
                  <a:srgbClr val="0033CC"/>
                </a:solidFill>
                <a:latin typeface="Calibri"/>
                <a:ea typeface="Calibri"/>
                <a:cs typeface="Calibri"/>
                <a:sym typeface="Calibri"/>
              </a:rPr>
              <a:t>circuit</a:t>
            </a:r>
            <a:r>
              <a:rPr lang="en-US" sz="1600">
                <a:solidFill>
                  <a:srgbClr val="0033CC"/>
                </a:solidFill>
                <a:latin typeface="Calibri"/>
                <a:ea typeface="Calibri"/>
                <a:cs typeface="Calibri"/>
                <a:sym typeface="Calibri"/>
              </a:rPr>
              <a:t> providing parallel I/O interfacing for </a:t>
            </a:r>
            <a:r>
              <a:rPr lang="en-US" sz="1600" b="1">
                <a:solidFill>
                  <a:srgbClr val="0033CC"/>
                </a:solidFill>
                <a:latin typeface="Calibri"/>
                <a:ea typeface="Calibri"/>
                <a:cs typeface="Calibri"/>
                <a:sym typeface="Calibri"/>
              </a:rPr>
              <a:t>microprocessor</a:t>
            </a:r>
            <a:r>
              <a:rPr lang="en-US" sz="1600">
                <a:solidFill>
                  <a:srgbClr val="0033CC"/>
                </a:solidFill>
                <a:latin typeface="Calibri"/>
                <a:ea typeface="Calibri"/>
                <a:cs typeface="Calibri"/>
                <a:sym typeface="Calibri"/>
              </a:rPr>
              <a:t> systems. Ex IC 8255</a:t>
            </a:r>
            <a:endParaRPr sz="1600">
              <a:solidFill>
                <a:srgbClr val="0033CC"/>
              </a:solidFill>
              <a:latin typeface="Calibri"/>
              <a:ea typeface="Calibri"/>
              <a:cs typeface="Calibri"/>
              <a:sym typeface="Calibri"/>
            </a:endParaRPr>
          </a:p>
        </p:txBody>
      </p:sp>
      <p:sp>
        <p:nvSpPr>
          <p:cNvPr id="280" name="Google Shape;280;p13"/>
          <p:cNvSpPr txBox="1"/>
          <p:nvPr/>
        </p:nvSpPr>
        <p:spPr>
          <a:xfrm>
            <a:off x="7251588" y="2639834"/>
            <a:ext cx="117679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33CC"/>
                </a:solidFill>
                <a:latin typeface="Calibri"/>
                <a:ea typeface="Calibri"/>
                <a:cs typeface="Calibri"/>
                <a:sym typeface="Calibri"/>
              </a:rPr>
              <a:t>Quasi Bidirectional</a:t>
            </a:r>
            <a:endParaRPr sz="1400" b="1">
              <a:solidFill>
                <a:srgbClr val="0033CC"/>
              </a:solidFill>
              <a:latin typeface="Calibri"/>
              <a:ea typeface="Calibri"/>
              <a:cs typeface="Calibri"/>
              <a:sym typeface="Calibri"/>
            </a:endParaRPr>
          </a:p>
        </p:txBody>
      </p:sp>
      <p:sp>
        <p:nvSpPr>
          <p:cNvPr id="281" name="Google Shape;281;p13"/>
          <p:cNvSpPr/>
          <p:nvPr/>
        </p:nvSpPr>
        <p:spPr>
          <a:xfrm>
            <a:off x="6893781" y="2560320"/>
            <a:ext cx="318051" cy="636104"/>
          </a:xfrm>
          <a:prstGeom prst="righ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3"/>
          <p:cNvSpPr txBox="1"/>
          <p:nvPr/>
        </p:nvSpPr>
        <p:spPr>
          <a:xfrm>
            <a:off x="7300621" y="2092519"/>
            <a:ext cx="117679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0033CC"/>
                </a:solidFill>
                <a:latin typeface="Calibri"/>
                <a:ea typeface="Calibri"/>
                <a:cs typeface="Calibri"/>
                <a:sym typeface="Calibri"/>
              </a:rPr>
              <a:t>True Bidirectional</a:t>
            </a:r>
            <a:endParaRPr sz="1400" b="1">
              <a:solidFill>
                <a:srgbClr val="0033CC"/>
              </a:solidFill>
              <a:latin typeface="Calibri"/>
              <a:ea typeface="Calibri"/>
              <a:cs typeface="Calibri"/>
              <a:sym typeface="Calibri"/>
            </a:endParaRPr>
          </a:p>
        </p:txBody>
      </p:sp>
      <p:cxnSp>
        <p:nvCxnSpPr>
          <p:cNvPr id="283" name="Google Shape;283;p13"/>
          <p:cNvCxnSpPr/>
          <p:nvPr/>
        </p:nvCxnSpPr>
        <p:spPr>
          <a:xfrm flipH="1">
            <a:off x="6567778" y="2218413"/>
            <a:ext cx="683813" cy="103367"/>
          </a:xfrm>
          <a:prstGeom prst="straightConnector1">
            <a:avLst/>
          </a:prstGeom>
          <a:noFill/>
          <a:ln w="19050" cap="flat" cmpd="sng">
            <a:solidFill>
              <a:schemeClr val="dk1"/>
            </a:solidFill>
            <a:prstDash val="solid"/>
            <a:miter lim="800000"/>
            <a:headEnd type="none" w="sm" len="sm"/>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89" name="Google Shape;289;p14"/>
          <p:cNvSpPr txBox="1"/>
          <p:nvPr/>
        </p:nvSpPr>
        <p:spPr>
          <a:xfrm>
            <a:off x="1984323" y="240504"/>
            <a:ext cx="5648240" cy="566822"/>
          </a:xfrm>
          <a:prstGeom prst="rect">
            <a:avLst/>
          </a:prstGeom>
          <a:solidFill>
            <a:srgbClr val="000099"/>
          </a:solid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99FF"/>
              </a:buClr>
              <a:buSzPts val="3600"/>
              <a:buFont typeface="Calibri"/>
              <a:buNone/>
            </a:pPr>
            <a:r>
              <a:rPr lang="en-US" sz="3600" b="1" i="0" u="none" strike="noStrike" cap="none">
                <a:solidFill>
                  <a:srgbClr val="FF99FF"/>
                </a:solidFill>
                <a:latin typeface="Calibri"/>
                <a:ea typeface="Calibri"/>
                <a:cs typeface="Calibri"/>
                <a:sym typeface="Calibri"/>
              </a:rPr>
              <a:t> 5. Port </a:t>
            </a:r>
            <a:r>
              <a:rPr lang="en-US" sz="3600" b="1">
                <a:solidFill>
                  <a:srgbClr val="FF99FF"/>
                </a:solidFill>
                <a:latin typeface="Calibri"/>
                <a:ea typeface="Calibri"/>
                <a:cs typeface="Calibri"/>
                <a:sym typeface="Calibri"/>
              </a:rPr>
              <a:t>0</a:t>
            </a:r>
            <a:r>
              <a:rPr lang="en-US" sz="3600" b="1" i="0" u="none" strike="noStrike" cap="none">
                <a:solidFill>
                  <a:srgbClr val="FF99FF"/>
                </a:solidFill>
                <a:latin typeface="Calibri"/>
                <a:ea typeface="Calibri"/>
                <a:cs typeface="Calibri"/>
                <a:sym typeface="Calibri"/>
              </a:rPr>
              <a:t> and Register P0 – 80H</a:t>
            </a:r>
            <a:endParaRPr sz="3600" b="1" i="0" u="none" strike="noStrike" cap="none">
              <a:solidFill>
                <a:srgbClr val="FF99FF"/>
              </a:solidFill>
              <a:latin typeface="Calibri"/>
              <a:ea typeface="Calibri"/>
              <a:cs typeface="Calibri"/>
              <a:sym typeface="Calibri"/>
            </a:endParaRPr>
          </a:p>
        </p:txBody>
      </p:sp>
      <p:sp>
        <p:nvSpPr>
          <p:cNvPr id="290" name="Google Shape;290;p14"/>
          <p:cNvSpPr txBox="1"/>
          <p:nvPr/>
        </p:nvSpPr>
        <p:spPr>
          <a:xfrm>
            <a:off x="842838" y="2351263"/>
            <a:ext cx="8030818" cy="3214341"/>
          </a:xfrm>
          <a:prstGeom prst="rect">
            <a:avLst/>
          </a:prstGeom>
          <a:solidFill>
            <a:srgbClr val="B3C6E7"/>
          </a:solidFill>
          <a:ln>
            <a:noFill/>
          </a:ln>
        </p:spPr>
        <p:txBody>
          <a:bodyPr spcFirstLastPara="1" wrap="square" lIns="0" tIns="13325" rIns="0" bIns="0" anchor="t" anchorCtr="0">
            <a:spAutoFit/>
          </a:bodyPr>
          <a:lstStyle/>
          <a:p>
            <a:pPr marL="274320" marR="0" lvl="1"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P0 includes pins (32-39). It is an I/O port with some alternative functions.</a:t>
            </a:r>
            <a:endParaRPr/>
          </a:p>
          <a:p>
            <a:pPr marL="274320" marR="0" lvl="1"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marL="274320" marR="0" lvl="1" indent="-101600" algn="l" rtl="0">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  When the external memory is used with microcontroller, then the lower address byte (addresses A0-A7) is applied on P0. </a:t>
            </a:r>
            <a:endParaRPr/>
          </a:p>
          <a:p>
            <a:pPr marL="274320" marR="0" lvl="1" indent="0" algn="l" rtl="0">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a:p>
            <a:pPr marL="274320" marR="0" lvl="1" indent="-101600" algn="l" rtl="0">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This is an open </a:t>
            </a:r>
            <a:r>
              <a:rPr lang="en-US" sz="1600" b="0" i="1" u="none" strike="noStrike" cap="none">
                <a:solidFill>
                  <a:srgbClr val="0000FF"/>
                </a:solidFill>
                <a:latin typeface="Calibri"/>
                <a:ea typeface="Calibri"/>
                <a:cs typeface="Calibri"/>
                <a:sym typeface="Calibri"/>
              </a:rPr>
              <a:t>drain</a:t>
            </a:r>
            <a:r>
              <a:rPr lang="en-US" sz="1600" b="0" i="0" u="none" strike="noStrike" cap="none">
                <a:solidFill>
                  <a:schemeClr val="dk1"/>
                </a:solidFill>
                <a:latin typeface="Calibri"/>
                <a:ea typeface="Calibri"/>
                <a:cs typeface="Calibri"/>
                <a:sym typeface="Calibri"/>
              </a:rPr>
              <a:t> port. Open drain term is used for CMOS versions while, open </a:t>
            </a:r>
            <a:r>
              <a:rPr lang="en-US" sz="1600" b="0" i="1" u="none" strike="noStrike" cap="none">
                <a:solidFill>
                  <a:srgbClr val="0000FF"/>
                </a:solidFill>
                <a:latin typeface="Calibri"/>
                <a:ea typeface="Calibri"/>
                <a:cs typeface="Calibri"/>
                <a:sym typeface="Calibri"/>
              </a:rPr>
              <a:t>collector</a:t>
            </a:r>
            <a:r>
              <a:rPr lang="en-US" sz="1600" b="0" i="0" u="none" strike="noStrike" cap="none">
                <a:solidFill>
                  <a:schemeClr val="dk1"/>
                </a:solidFill>
                <a:latin typeface="Calibri"/>
                <a:ea typeface="Calibri"/>
                <a:cs typeface="Calibri"/>
                <a:sym typeface="Calibri"/>
              </a:rPr>
              <a:t> term is used for TTL versions.</a:t>
            </a:r>
            <a:endParaRPr/>
          </a:p>
          <a:p>
            <a:pPr marL="274320" marR="0" lvl="1"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a:p>
          <a:p>
            <a:pPr marL="274320" marR="0" lvl="1" indent="-101600" algn="l" rtl="0">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If external memory is not used, all bits of P0 are configured for I/O purposes.</a:t>
            </a:r>
            <a:endParaRPr/>
          </a:p>
          <a:p>
            <a:pPr marL="274320" marR="0" lvl="1"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P0 doesn’t contain built-in pull-up resistors. It is true bidirectional port.</a:t>
            </a:r>
            <a:endParaRPr/>
          </a:p>
          <a:p>
            <a:pPr marL="274320" marR="0" lvl="1"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Each pin must be connected to external pull up resistors of 10K, if port is to be used as I/O.</a:t>
            </a:r>
            <a:endParaRPr/>
          </a:p>
          <a:p>
            <a:pPr marL="274320" marR="0" lvl="1"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marL="274320" marR="0" lvl="1" indent="0" algn="l" rtl="0">
              <a:spcBef>
                <a:spcPts val="0"/>
              </a:spcBef>
              <a:spcAft>
                <a:spcPts val="0"/>
              </a:spcAft>
              <a:buNone/>
            </a:pPr>
            <a:r>
              <a:rPr lang="en-US" sz="1600" b="1" i="0" u="none" strike="noStrike" cap="none">
                <a:solidFill>
                  <a:srgbClr val="FF0000"/>
                </a:solidFill>
                <a:latin typeface="Calibri"/>
                <a:ea typeface="Calibri"/>
                <a:cs typeface="Calibri"/>
                <a:sym typeface="Calibri"/>
              </a:rPr>
              <a:t>P0 Register is both bit and byte addressable.</a:t>
            </a:r>
            <a:endParaRPr sz="1600" b="0" i="0" u="none" strike="noStrike" cap="none">
              <a:solidFill>
                <a:schemeClr val="dk1"/>
              </a:solidFill>
              <a:latin typeface="Calibri"/>
              <a:ea typeface="Calibri"/>
              <a:cs typeface="Calibri"/>
              <a:sym typeface="Calibri"/>
            </a:endParaRPr>
          </a:p>
        </p:txBody>
      </p:sp>
      <p:sp>
        <p:nvSpPr>
          <p:cNvPr id="291" name="Google Shape;291;p14"/>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15</a:t>
            </a:fld>
            <a:endParaRPr sz="1200" b="0" i="0" u="none" strike="noStrike" cap="none">
              <a:solidFill>
                <a:srgbClr val="888888"/>
              </a:solidFill>
              <a:latin typeface="Calibri"/>
              <a:ea typeface="Calibri"/>
              <a:cs typeface="Calibri"/>
              <a:sym typeface="Calibri"/>
            </a:endParaRPr>
          </a:p>
        </p:txBody>
      </p:sp>
      <p:grpSp>
        <p:nvGrpSpPr>
          <p:cNvPr id="292" name="Google Shape;292;p14"/>
          <p:cNvGrpSpPr/>
          <p:nvPr/>
        </p:nvGrpSpPr>
        <p:grpSpPr>
          <a:xfrm>
            <a:off x="10812" y="85348"/>
            <a:ext cx="576070" cy="5621613"/>
            <a:chOff x="-33963" y="14712"/>
            <a:chExt cx="603511" cy="6386152"/>
          </a:xfrm>
        </p:grpSpPr>
        <p:pic>
          <p:nvPicPr>
            <p:cNvPr id="293" name="Google Shape;293;p14"/>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294" name="Google Shape;294;p14"/>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295" name="Google Shape;295;p14"/>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296" name="Google Shape;296;p14"/>
          <p:cNvSpPr txBox="1"/>
          <p:nvPr/>
        </p:nvSpPr>
        <p:spPr>
          <a:xfrm>
            <a:off x="7561681" y="1343766"/>
            <a:ext cx="60625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80H</a:t>
            </a:r>
            <a:endParaRPr sz="2000" b="1">
              <a:solidFill>
                <a:srgbClr val="FFFF00"/>
              </a:solidFill>
              <a:latin typeface="Calibri"/>
              <a:ea typeface="Calibri"/>
              <a:cs typeface="Calibri"/>
              <a:sym typeface="Calibri"/>
            </a:endParaRPr>
          </a:p>
        </p:txBody>
      </p:sp>
      <p:sp>
        <p:nvSpPr>
          <p:cNvPr id="297" name="Google Shape;297;p14"/>
          <p:cNvSpPr txBox="1"/>
          <p:nvPr/>
        </p:nvSpPr>
        <p:spPr>
          <a:xfrm>
            <a:off x="1392810" y="1686973"/>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87        86        85         84		83	     82	   81		80 </a:t>
            </a:r>
            <a:endParaRPr sz="2000">
              <a:solidFill>
                <a:srgbClr val="FFFF00"/>
              </a:solidFill>
              <a:latin typeface="Calibri"/>
              <a:ea typeface="Calibri"/>
              <a:cs typeface="Calibri"/>
              <a:sym typeface="Calibri"/>
            </a:endParaRPr>
          </a:p>
        </p:txBody>
      </p:sp>
      <p:sp>
        <p:nvSpPr>
          <p:cNvPr id="298" name="Google Shape;298;p14"/>
          <p:cNvSpPr txBox="1"/>
          <p:nvPr/>
        </p:nvSpPr>
        <p:spPr>
          <a:xfrm>
            <a:off x="1258967" y="1020380"/>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P0.7	  P0.6            P0.5 	      P0.4             P0.3         P0.2          P0.1           P0.0 </a:t>
            </a:r>
            <a:endParaRPr sz="1400">
              <a:solidFill>
                <a:srgbClr val="FFFF00"/>
              </a:solidFill>
              <a:latin typeface="Calibri"/>
              <a:ea typeface="Calibri"/>
              <a:cs typeface="Calibri"/>
              <a:sym typeface="Calibri"/>
            </a:endParaRPr>
          </a:p>
        </p:txBody>
      </p:sp>
      <p:graphicFrame>
        <p:nvGraphicFramePr>
          <p:cNvPr id="299" name="Google Shape;299;p14"/>
          <p:cNvGraphicFramePr/>
          <p:nvPr/>
        </p:nvGraphicFramePr>
        <p:xfrm>
          <a:off x="1357975" y="135013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5"/>
          <p:cNvSpPr txBox="1">
            <a:spLocks noGrp="1"/>
          </p:cNvSpPr>
          <p:nvPr>
            <p:ph type="title"/>
          </p:nvPr>
        </p:nvSpPr>
        <p:spPr>
          <a:xfrm>
            <a:off x="1913941" y="137137"/>
            <a:ext cx="5655700" cy="566822"/>
          </a:xfrm>
          <a:prstGeom prst="rect">
            <a:avLst/>
          </a:prstGeom>
          <a:solidFill>
            <a:srgbClr val="000099"/>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FF99FF"/>
              </a:buClr>
              <a:buSzPts val="3600"/>
              <a:buFont typeface="Calibri"/>
              <a:buNone/>
            </a:pPr>
            <a:r>
              <a:rPr lang="en-US" sz="3600" b="1">
                <a:solidFill>
                  <a:srgbClr val="FF99FF"/>
                </a:solidFill>
              </a:rPr>
              <a:t>6. Port 1 and Register P1 :  90H</a:t>
            </a:r>
            <a:endParaRPr sz="3600" b="1">
              <a:solidFill>
                <a:srgbClr val="FF99FF"/>
              </a:solidFill>
            </a:endParaRPr>
          </a:p>
        </p:txBody>
      </p:sp>
      <p:sp>
        <p:nvSpPr>
          <p:cNvPr id="305" name="Google Shape;305;p1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grpSp>
        <p:nvGrpSpPr>
          <p:cNvPr id="306" name="Google Shape;306;p15"/>
          <p:cNvGrpSpPr/>
          <p:nvPr/>
        </p:nvGrpSpPr>
        <p:grpSpPr>
          <a:xfrm>
            <a:off x="10812" y="85348"/>
            <a:ext cx="576070" cy="5621613"/>
            <a:chOff x="-33963" y="14712"/>
            <a:chExt cx="603511" cy="6386152"/>
          </a:xfrm>
        </p:grpSpPr>
        <p:pic>
          <p:nvPicPr>
            <p:cNvPr id="307" name="Google Shape;307;p15"/>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08" name="Google Shape;308;p15"/>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09" name="Google Shape;309;p15"/>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10" name="Google Shape;310;p15"/>
          <p:cNvSpPr txBox="1"/>
          <p:nvPr/>
        </p:nvSpPr>
        <p:spPr>
          <a:xfrm>
            <a:off x="930302" y="2337685"/>
            <a:ext cx="7871792" cy="3046988"/>
          </a:xfrm>
          <a:prstGeom prst="rect">
            <a:avLst/>
          </a:prstGeom>
          <a:solidFill>
            <a:srgbClr val="B3C6E7"/>
          </a:solidFill>
          <a:ln>
            <a:noFill/>
          </a:ln>
        </p:spPr>
        <p:txBody>
          <a:bodyPr spcFirstLastPara="1" wrap="square" lIns="91425" tIns="45700" rIns="91425" bIns="45700" anchor="t" anchorCtr="0">
            <a:spAutoFit/>
          </a:bodyPr>
          <a:lstStyle/>
          <a:p>
            <a:pPr marL="0" marR="0" lvl="0" indent="-101600" algn="l" rtl="0">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Port 1 is a dedicated I/O port from pin 1 to pin 8.</a:t>
            </a:r>
            <a:endParaRPr/>
          </a:p>
          <a:p>
            <a:pPr marL="0" marR="0" lvl="0" indent="-101600" algn="l" rtl="0">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It is generally used for interfacing to external device like LED, sensors, switches, motors etc.</a:t>
            </a:r>
            <a:endParaRPr/>
          </a:p>
          <a:p>
            <a:pPr marL="0" marR="0" lvl="0" indent="-101600" algn="l" rtl="0">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Port pins are internally pulled up. As an I/O port: Standard quasi-bidirectional.</a:t>
            </a:r>
            <a:endParaRPr/>
          </a:p>
          <a:p>
            <a:pPr marL="0" marR="0" lvl="0" indent="-101600" algn="l" rtl="0">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P1 is a true I/O port as it doesn’t have any alternative functions as in P0. It has a built-in pull-up resistors.</a:t>
            </a:r>
            <a:endParaRPr/>
          </a:p>
          <a:p>
            <a:pPr marL="0" marR="0" lvl="0" indent="0" algn="l" rtl="0">
              <a:lnSpc>
                <a:spcPct val="150000"/>
              </a:lnSpc>
              <a:spcBef>
                <a:spcPts val="0"/>
              </a:spcBef>
              <a:spcAft>
                <a:spcPts val="0"/>
              </a:spcAft>
              <a:buNone/>
            </a:pPr>
            <a:r>
              <a:rPr lang="en-US" sz="1600" b="1">
                <a:solidFill>
                  <a:srgbClr val="0000FF"/>
                </a:solidFill>
                <a:latin typeface="Calibri"/>
                <a:ea typeface="Calibri"/>
                <a:cs typeface="Calibri"/>
                <a:sym typeface="Calibri"/>
              </a:rPr>
              <a:t>Writing 1 to each bit of a port configures that port as input while  writing zero configures that as output. By default, port is configured  as input on power-on.</a:t>
            </a:r>
            <a:endParaRPr/>
          </a:p>
          <a:p>
            <a:pPr marL="0" marR="0" lvl="0" indent="0" algn="l" rtl="0">
              <a:lnSpc>
                <a:spcPct val="150000"/>
              </a:lnSpc>
              <a:spcBef>
                <a:spcPts val="0"/>
              </a:spcBef>
              <a:spcAft>
                <a:spcPts val="0"/>
              </a:spcAft>
              <a:buNone/>
            </a:pPr>
            <a:r>
              <a:rPr lang="en-US" sz="1600" b="1">
                <a:solidFill>
                  <a:srgbClr val="FF0000"/>
                </a:solidFill>
                <a:latin typeface="Calibri"/>
                <a:ea typeface="Calibri"/>
                <a:cs typeface="Calibri"/>
                <a:sym typeface="Calibri"/>
              </a:rPr>
              <a:t>P1 Register is both bit and byte addressable.</a:t>
            </a:r>
            <a:endParaRPr sz="1600">
              <a:solidFill>
                <a:schemeClr val="dk1"/>
              </a:solidFill>
              <a:latin typeface="Calibri"/>
              <a:ea typeface="Calibri"/>
              <a:cs typeface="Calibri"/>
              <a:sym typeface="Calibri"/>
            </a:endParaRPr>
          </a:p>
        </p:txBody>
      </p:sp>
      <p:sp>
        <p:nvSpPr>
          <p:cNvPr id="311" name="Google Shape;311;p15"/>
          <p:cNvSpPr txBox="1"/>
          <p:nvPr/>
        </p:nvSpPr>
        <p:spPr>
          <a:xfrm>
            <a:off x="7561681" y="1343766"/>
            <a:ext cx="60625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90H</a:t>
            </a:r>
            <a:endParaRPr sz="2000" b="1">
              <a:solidFill>
                <a:srgbClr val="FFFF00"/>
              </a:solidFill>
              <a:latin typeface="Calibri"/>
              <a:ea typeface="Calibri"/>
              <a:cs typeface="Calibri"/>
              <a:sym typeface="Calibri"/>
            </a:endParaRPr>
          </a:p>
        </p:txBody>
      </p:sp>
      <p:sp>
        <p:nvSpPr>
          <p:cNvPr id="312" name="Google Shape;312;p15"/>
          <p:cNvSpPr txBox="1"/>
          <p:nvPr/>
        </p:nvSpPr>
        <p:spPr>
          <a:xfrm>
            <a:off x="1392810" y="1686973"/>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97        96        95         94		93	     92	   91		90 </a:t>
            </a:r>
            <a:endParaRPr sz="2000">
              <a:solidFill>
                <a:srgbClr val="FFFF00"/>
              </a:solidFill>
              <a:latin typeface="Calibri"/>
              <a:ea typeface="Calibri"/>
              <a:cs typeface="Calibri"/>
              <a:sym typeface="Calibri"/>
            </a:endParaRPr>
          </a:p>
        </p:txBody>
      </p:sp>
      <p:sp>
        <p:nvSpPr>
          <p:cNvPr id="313" name="Google Shape;313;p15"/>
          <p:cNvSpPr txBox="1"/>
          <p:nvPr/>
        </p:nvSpPr>
        <p:spPr>
          <a:xfrm>
            <a:off x="1258967" y="1020380"/>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P1.7	  P1.6            P1.5 	      P1.4             P1.3           P1.2          P1.1           P1.0 </a:t>
            </a:r>
            <a:endParaRPr sz="1400">
              <a:solidFill>
                <a:srgbClr val="FFFF00"/>
              </a:solidFill>
              <a:latin typeface="Calibri"/>
              <a:ea typeface="Calibri"/>
              <a:cs typeface="Calibri"/>
              <a:sym typeface="Calibri"/>
            </a:endParaRPr>
          </a:p>
        </p:txBody>
      </p:sp>
      <p:graphicFrame>
        <p:nvGraphicFramePr>
          <p:cNvPr id="314" name="Google Shape;314;p15"/>
          <p:cNvGraphicFramePr/>
          <p:nvPr/>
        </p:nvGraphicFramePr>
        <p:xfrm>
          <a:off x="1357975" y="135013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grpSp>
        <p:nvGrpSpPr>
          <p:cNvPr id="320" name="Google Shape;320;p16"/>
          <p:cNvGrpSpPr/>
          <p:nvPr/>
        </p:nvGrpSpPr>
        <p:grpSpPr>
          <a:xfrm>
            <a:off x="10812" y="85348"/>
            <a:ext cx="576070" cy="5621613"/>
            <a:chOff x="-33963" y="14712"/>
            <a:chExt cx="603511" cy="6386152"/>
          </a:xfrm>
        </p:grpSpPr>
        <p:pic>
          <p:nvPicPr>
            <p:cNvPr id="321" name="Google Shape;321;p16"/>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22" name="Google Shape;322;p16"/>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23" name="Google Shape;323;p16"/>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24" name="Google Shape;324;p16"/>
          <p:cNvSpPr txBox="1"/>
          <p:nvPr/>
        </p:nvSpPr>
        <p:spPr>
          <a:xfrm>
            <a:off x="898497" y="2456953"/>
            <a:ext cx="7919500" cy="2982868"/>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dk1"/>
                </a:solidFill>
                <a:latin typeface="Calibri"/>
                <a:ea typeface="Calibri"/>
                <a:cs typeface="Calibri"/>
                <a:sym typeface="Calibri"/>
              </a:rPr>
              <a:t>Like port 0, port 2 is a dual-purpose port.(Pins 21 through 28)</a:t>
            </a:r>
            <a:endParaRPr/>
          </a:p>
          <a:p>
            <a:pPr marL="0" marR="0" lvl="0" indent="0" algn="l" rtl="0">
              <a:lnSpc>
                <a:spcPct val="100000"/>
              </a:lnSpc>
              <a:spcBef>
                <a:spcPts val="1440"/>
              </a:spcBef>
              <a:spcAft>
                <a:spcPts val="0"/>
              </a:spcAft>
              <a:buNone/>
            </a:pPr>
            <a:r>
              <a:rPr lang="en-US" sz="1600">
                <a:solidFill>
                  <a:schemeClr val="dk1"/>
                </a:solidFill>
                <a:latin typeface="Calibri"/>
                <a:ea typeface="Calibri"/>
                <a:cs typeface="Calibri"/>
                <a:sym typeface="Calibri"/>
              </a:rPr>
              <a:t>Like P1 ,Port 2 also doesn’t require any pull-up resistors. As an I/O port: Standard quasi-bidirectional.</a:t>
            </a:r>
            <a:endParaRPr/>
          </a:p>
          <a:p>
            <a:pPr marL="12700" marR="0" lvl="0" indent="0" algn="l" rtl="0">
              <a:lnSpc>
                <a:spcPct val="100000"/>
              </a:lnSpc>
              <a:spcBef>
                <a:spcPts val="860"/>
              </a:spcBef>
              <a:spcAft>
                <a:spcPts val="0"/>
              </a:spcAft>
              <a:buNone/>
            </a:pPr>
            <a:r>
              <a:rPr lang="en-US" sz="1600">
                <a:solidFill>
                  <a:schemeClr val="dk1"/>
                </a:solidFill>
                <a:latin typeface="Calibri"/>
                <a:ea typeface="Calibri"/>
                <a:cs typeface="Calibri"/>
                <a:sym typeface="Calibri"/>
              </a:rPr>
              <a:t>Alternate functions: High byte of address bus for external program and data memory  accesses.</a:t>
            </a:r>
            <a:endParaRPr/>
          </a:p>
          <a:p>
            <a:pPr marL="0" marR="141605" lvl="0" indent="0" algn="l" rtl="0">
              <a:lnSpc>
                <a:spcPct val="150000"/>
              </a:lnSpc>
              <a:spcBef>
                <a:spcPts val="1015"/>
              </a:spcBef>
              <a:spcAft>
                <a:spcPts val="0"/>
              </a:spcAft>
              <a:buNone/>
            </a:pPr>
            <a:r>
              <a:rPr lang="en-US" sz="1600" b="1">
                <a:solidFill>
                  <a:srgbClr val="0000FF"/>
                </a:solidFill>
                <a:latin typeface="Calibri"/>
                <a:ea typeface="Calibri"/>
                <a:cs typeface="Calibri"/>
                <a:sym typeface="Calibri"/>
              </a:rPr>
              <a:t>Writing 1 to each bit of a port configures that port as input while writing zero configures that as output. By default, port is configured  as input on power-on</a:t>
            </a:r>
            <a:endParaRPr/>
          </a:p>
          <a:p>
            <a:pPr marL="0" marR="141605" lvl="0" indent="0" algn="l" rtl="0">
              <a:lnSpc>
                <a:spcPct val="150000"/>
              </a:lnSpc>
              <a:spcBef>
                <a:spcPts val="1015"/>
              </a:spcBef>
              <a:spcAft>
                <a:spcPts val="0"/>
              </a:spcAft>
              <a:buNone/>
            </a:pPr>
            <a:r>
              <a:rPr lang="en-US" sz="1600" b="1">
                <a:solidFill>
                  <a:srgbClr val="FF0000"/>
                </a:solidFill>
                <a:latin typeface="Calibri"/>
                <a:ea typeface="Calibri"/>
                <a:cs typeface="Calibri"/>
                <a:sym typeface="Calibri"/>
              </a:rPr>
              <a:t>Register is both bit and byte addressable.</a:t>
            </a:r>
            <a:endParaRPr sz="1600">
              <a:solidFill>
                <a:schemeClr val="dk1"/>
              </a:solidFill>
              <a:latin typeface="Calibri"/>
              <a:ea typeface="Calibri"/>
              <a:cs typeface="Calibri"/>
              <a:sym typeface="Calibri"/>
            </a:endParaRPr>
          </a:p>
        </p:txBody>
      </p:sp>
      <p:sp>
        <p:nvSpPr>
          <p:cNvPr id="325" name="Google Shape;325;p16"/>
          <p:cNvSpPr txBox="1"/>
          <p:nvPr/>
        </p:nvSpPr>
        <p:spPr>
          <a:xfrm>
            <a:off x="7943329" y="1343766"/>
            <a:ext cx="6319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A0H</a:t>
            </a:r>
            <a:endParaRPr sz="2000" b="1">
              <a:solidFill>
                <a:srgbClr val="FFFF00"/>
              </a:solidFill>
              <a:latin typeface="Calibri"/>
              <a:ea typeface="Calibri"/>
              <a:cs typeface="Calibri"/>
              <a:sym typeface="Calibri"/>
            </a:endParaRPr>
          </a:p>
        </p:txBody>
      </p:sp>
      <p:sp>
        <p:nvSpPr>
          <p:cNvPr id="326" name="Google Shape;326;p16"/>
          <p:cNvSpPr txBox="1"/>
          <p:nvPr/>
        </p:nvSpPr>
        <p:spPr>
          <a:xfrm>
            <a:off x="1774458" y="1686973"/>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A7        A6        A5         A4		A3	     A2	   A1		A0 </a:t>
            </a:r>
            <a:endParaRPr sz="2000">
              <a:solidFill>
                <a:srgbClr val="FFFF00"/>
              </a:solidFill>
              <a:latin typeface="Calibri"/>
              <a:ea typeface="Calibri"/>
              <a:cs typeface="Calibri"/>
              <a:sym typeface="Calibri"/>
            </a:endParaRPr>
          </a:p>
        </p:txBody>
      </p:sp>
      <p:sp>
        <p:nvSpPr>
          <p:cNvPr id="327" name="Google Shape;327;p16"/>
          <p:cNvSpPr txBox="1"/>
          <p:nvPr/>
        </p:nvSpPr>
        <p:spPr>
          <a:xfrm>
            <a:off x="1640615" y="1020380"/>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P2.7	  P2.6            P2.5 	      P2.4             P2.3           P2.2 	         P2.1        P2.0 </a:t>
            </a:r>
            <a:endParaRPr sz="1400">
              <a:solidFill>
                <a:srgbClr val="FFFF00"/>
              </a:solidFill>
              <a:latin typeface="Calibri"/>
              <a:ea typeface="Calibri"/>
              <a:cs typeface="Calibri"/>
              <a:sym typeface="Calibri"/>
            </a:endParaRPr>
          </a:p>
        </p:txBody>
      </p:sp>
      <p:graphicFrame>
        <p:nvGraphicFramePr>
          <p:cNvPr id="328" name="Google Shape;328;p16"/>
          <p:cNvGraphicFramePr/>
          <p:nvPr/>
        </p:nvGraphicFramePr>
        <p:xfrm>
          <a:off x="1739623" y="135013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329" name="Google Shape;329;p16"/>
          <p:cNvSpPr txBox="1"/>
          <p:nvPr/>
        </p:nvSpPr>
        <p:spPr>
          <a:xfrm>
            <a:off x="2258170" y="246490"/>
            <a:ext cx="561362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EE599"/>
                </a:solidFill>
                <a:latin typeface="Calibri"/>
                <a:ea typeface="Calibri"/>
                <a:cs typeface="Calibri"/>
                <a:sym typeface="Calibri"/>
              </a:rPr>
              <a:t>7. Port 2 and Register P2 --  A0 H</a:t>
            </a:r>
            <a:endParaRPr sz="3200">
              <a:solidFill>
                <a:srgbClr val="FEE5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grpSp>
        <p:nvGrpSpPr>
          <p:cNvPr id="335" name="Google Shape;335;p17"/>
          <p:cNvGrpSpPr/>
          <p:nvPr/>
        </p:nvGrpSpPr>
        <p:grpSpPr>
          <a:xfrm>
            <a:off x="10812" y="85348"/>
            <a:ext cx="576070" cy="5621613"/>
            <a:chOff x="-33963" y="14712"/>
            <a:chExt cx="603511" cy="6386152"/>
          </a:xfrm>
        </p:grpSpPr>
        <p:pic>
          <p:nvPicPr>
            <p:cNvPr id="336" name="Google Shape;336;p17"/>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37" name="Google Shape;337;p17"/>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38" name="Google Shape;338;p17"/>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39" name="Google Shape;339;p17"/>
          <p:cNvSpPr txBox="1"/>
          <p:nvPr/>
        </p:nvSpPr>
        <p:spPr>
          <a:xfrm>
            <a:off x="914400" y="2520565"/>
            <a:ext cx="8054671" cy="2967479"/>
          </a:xfrm>
          <a:prstGeom prst="rect">
            <a:avLst/>
          </a:prstGeom>
          <a:solidFill>
            <a:srgbClr val="D8E2F3"/>
          </a:solidFill>
          <a:ln>
            <a:noFill/>
          </a:ln>
        </p:spPr>
        <p:txBody>
          <a:bodyPr spcFirstLastPara="1" wrap="square" lIns="91425" tIns="45700" rIns="91425" bIns="45700" anchor="t" anchorCtr="0">
            <a:spAutoFit/>
          </a:bodyPr>
          <a:lstStyle/>
          <a:p>
            <a:pPr marL="151130" marR="5080" lvl="0" indent="-139065" algn="l" rtl="0">
              <a:spcBef>
                <a:spcPts val="0"/>
              </a:spcBef>
              <a:spcAft>
                <a:spcPts val="0"/>
              </a:spcAft>
              <a:buClr>
                <a:srgbClr val="FF0000"/>
              </a:buClr>
              <a:buSzPts val="1600"/>
              <a:buFont typeface="Arial"/>
              <a:buChar char="•"/>
            </a:pPr>
            <a:r>
              <a:rPr lang="en-US" sz="1600">
                <a:solidFill>
                  <a:srgbClr val="FF0000"/>
                </a:solidFill>
                <a:latin typeface="Calibri"/>
                <a:ea typeface="Calibri"/>
                <a:cs typeface="Calibri"/>
                <a:sym typeface="Calibri"/>
              </a:rPr>
              <a:t>Port 3</a:t>
            </a:r>
            <a:r>
              <a:rPr lang="en-US" sz="1600">
                <a:solidFill>
                  <a:schemeClr val="dk1"/>
                </a:solidFill>
                <a:latin typeface="Calibri"/>
                <a:ea typeface="Calibri"/>
                <a:cs typeface="Calibri"/>
                <a:sym typeface="Calibri"/>
              </a:rPr>
              <a:t> is also dual purpose but designers generally avoid using this  port for I/O because the pins have alternate  functions which are related to special features of the 8051. Use of these pins may interfere with the normal  operation of the 8051.</a:t>
            </a:r>
            <a:endParaRPr/>
          </a:p>
          <a:p>
            <a:pPr marL="151130" marR="0" lvl="0" indent="-139065" algn="l" rtl="0">
              <a:spcBef>
                <a:spcPts val="1280"/>
              </a:spcBef>
              <a:spcAft>
                <a:spcPts val="0"/>
              </a:spcAft>
              <a:buClr>
                <a:srgbClr val="FF0000"/>
              </a:buClr>
              <a:buSzPts val="1600"/>
              <a:buFont typeface="Arial"/>
              <a:buChar char="•"/>
            </a:pPr>
            <a:r>
              <a:rPr lang="en-US" sz="1600">
                <a:solidFill>
                  <a:srgbClr val="FF0000"/>
                </a:solidFill>
                <a:latin typeface="Calibri"/>
                <a:ea typeface="Calibri"/>
                <a:cs typeface="Calibri"/>
                <a:sym typeface="Calibri"/>
              </a:rPr>
              <a:t>As an I/O port</a:t>
            </a:r>
            <a:r>
              <a:rPr lang="en-US" sz="1600">
                <a:solidFill>
                  <a:schemeClr val="dk1"/>
                </a:solidFill>
                <a:latin typeface="Calibri"/>
                <a:ea typeface="Calibri"/>
                <a:cs typeface="Calibri"/>
                <a:sym typeface="Calibri"/>
              </a:rPr>
              <a:t>:  Standard quasi-bidirectional.</a:t>
            </a:r>
            <a:endParaRPr/>
          </a:p>
          <a:p>
            <a:pPr marL="151130" marR="0" lvl="0" indent="-139065" algn="l" rtl="0">
              <a:spcBef>
                <a:spcPts val="0"/>
              </a:spcBef>
              <a:spcAft>
                <a:spcPts val="0"/>
              </a:spcAft>
              <a:buClr>
                <a:srgbClr val="FF0000"/>
              </a:buClr>
              <a:buSzPts val="1600"/>
              <a:buFont typeface="Arial"/>
              <a:buChar char="•"/>
            </a:pPr>
            <a:r>
              <a:rPr lang="en-US" sz="1600">
                <a:solidFill>
                  <a:srgbClr val="FF0000"/>
                </a:solidFill>
                <a:latin typeface="Calibri"/>
                <a:ea typeface="Calibri"/>
                <a:cs typeface="Calibri"/>
                <a:sym typeface="Calibri"/>
              </a:rPr>
              <a:t>Alternate functions</a:t>
            </a:r>
            <a:r>
              <a:rPr lang="en-US" sz="1600">
                <a:solidFill>
                  <a:schemeClr val="dk1"/>
                </a:solidFill>
                <a:latin typeface="Calibri"/>
                <a:ea typeface="Calibri"/>
                <a:cs typeface="Calibri"/>
                <a:sym typeface="Calibri"/>
              </a:rPr>
              <a:t>:</a:t>
            </a:r>
            <a:endParaRPr/>
          </a:p>
          <a:p>
            <a:pPr marL="151130" marR="0" lvl="0" indent="-139065" algn="l" rtl="0">
              <a:spcBef>
                <a:spcPts val="0"/>
              </a:spcBef>
              <a:spcAft>
                <a:spcPts val="0"/>
              </a:spcAft>
              <a:buNone/>
            </a:pPr>
            <a:r>
              <a:rPr lang="en-US" sz="1600">
                <a:solidFill>
                  <a:schemeClr val="dk1"/>
                </a:solidFill>
                <a:latin typeface="Calibri"/>
                <a:ea typeface="Calibri"/>
                <a:cs typeface="Calibri"/>
                <a:sym typeface="Calibri"/>
              </a:rPr>
              <a:t>			Serial I/O -	TXD, RXD  </a:t>
            </a:r>
            <a:endParaRPr/>
          </a:p>
          <a:p>
            <a:pPr marL="151130" marR="0" lvl="0" indent="-139065" algn="l" rtl="0">
              <a:spcBef>
                <a:spcPts val="0"/>
              </a:spcBef>
              <a:spcAft>
                <a:spcPts val="0"/>
              </a:spcAft>
              <a:buNone/>
            </a:pPr>
            <a:r>
              <a:rPr lang="en-US" sz="1600">
                <a:solidFill>
                  <a:schemeClr val="dk1"/>
                </a:solidFill>
                <a:latin typeface="Calibri"/>
                <a:ea typeface="Calibri"/>
                <a:cs typeface="Calibri"/>
                <a:sym typeface="Calibri"/>
              </a:rPr>
              <a:t>			Timer clocks-	T0, T1  </a:t>
            </a:r>
            <a:endParaRPr/>
          </a:p>
          <a:p>
            <a:pPr marL="151130" marR="0" lvl="0" indent="-139065" algn="l" rtl="0">
              <a:spcBef>
                <a:spcPts val="0"/>
              </a:spcBef>
              <a:spcAft>
                <a:spcPts val="0"/>
              </a:spcAft>
              <a:buNone/>
            </a:pPr>
            <a:r>
              <a:rPr lang="en-US" sz="1600">
                <a:solidFill>
                  <a:schemeClr val="dk1"/>
                </a:solidFill>
                <a:latin typeface="Calibri"/>
                <a:ea typeface="Calibri"/>
                <a:cs typeface="Calibri"/>
                <a:sym typeface="Calibri"/>
              </a:rPr>
              <a:t>			Interrupts -	INT0, NT1  </a:t>
            </a:r>
            <a:endParaRPr/>
          </a:p>
          <a:p>
            <a:pPr marL="151130" marR="0" lvl="0" indent="-139065" algn="l" rtl="0">
              <a:spcBef>
                <a:spcPts val="0"/>
              </a:spcBef>
              <a:spcAft>
                <a:spcPts val="0"/>
              </a:spcAft>
              <a:buNone/>
            </a:pPr>
            <a:r>
              <a:rPr lang="en-US" sz="1600">
                <a:solidFill>
                  <a:schemeClr val="dk1"/>
                </a:solidFill>
                <a:latin typeface="Calibri"/>
                <a:ea typeface="Calibri"/>
                <a:cs typeface="Calibri"/>
                <a:sym typeface="Calibri"/>
              </a:rPr>
              <a:t>			Data memory- RD, WR</a:t>
            </a:r>
            <a:endParaRPr/>
          </a:p>
          <a:p>
            <a:pPr marL="151130" marR="0" lvl="0" indent="-139065" algn="l" rtl="0">
              <a:spcBef>
                <a:spcPts val="0"/>
              </a:spcBef>
              <a:spcAft>
                <a:spcPts val="0"/>
              </a:spcAft>
              <a:buNone/>
            </a:pPr>
            <a:endParaRPr sz="1600" b="1">
              <a:solidFill>
                <a:srgbClr val="FF0000"/>
              </a:solidFill>
              <a:latin typeface="Calibri"/>
              <a:ea typeface="Calibri"/>
              <a:cs typeface="Calibri"/>
              <a:sym typeface="Calibri"/>
            </a:endParaRPr>
          </a:p>
          <a:p>
            <a:pPr marL="151130" marR="0" lvl="0" indent="-139065" algn="l" rtl="0">
              <a:spcBef>
                <a:spcPts val="0"/>
              </a:spcBef>
              <a:spcAft>
                <a:spcPts val="0"/>
              </a:spcAft>
              <a:buNone/>
            </a:pPr>
            <a:r>
              <a:rPr lang="en-US" sz="1600" b="1">
                <a:solidFill>
                  <a:srgbClr val="FF0000"/>
                </a:solidFill>
                <a:latin typeface="Calibri"/>
                <a:ea typeface="Calibri"/>
                <a:cs typeface="Calibri"/>
                <a:sym typeface="Calibri"/>
              </a:rPr>
              <a:t>Register is both bit and byte addressable.</a:t>
            </a:r>
            <a:endParaRPr sz="1600">
              <a:solidFill>
                <a:schemeClr val="dk1"/>
              </a:solidFill>
              <a:latin typeface="Calibri"/>
              <a:ea typeface="Calibri"/>
              <a:cs typeface="Calibri"/>
              <a:sym typeface="Calibri"/>
            </a:endParaRPr>
          </a:p>
        </p:txBody>
      </p:sp>
      <p:sp>
        <p:nvSpPr>
          <p:cNvPr id="340" name="Google Shape;340;p17"/>
          <p:cNvSpPr txBox="1"/>
          <p:nvPr/>
        </p:nvSpPr>
        <p:spPr>
          <a:xfrm>
            <a:off x="2138901" y="246490"/>
            <a:ext cx="598733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EE599"/>
                </a:solidFill>
                <a:latin typeface="Calibri"/>
                <a:ea typeface="Calibri"/>
                <a:cs typeface="Calibri"/>
                <a:sym typeface="Calibri"/>
              </a:rPr>
              <a:t>8. Port 3 and Register P3– B0 H</a:t>
            </a:r>
            <a:endParaRPr sz="3200">
              <a:solidFill>
                <a:srgbClr val="FEE599"/>
              </a:solidFill>
              <a:latin typeface="Calibri"/>
              <a:ea typeface="Calibri"/>
              <a:cs typeface="Calibri"/>
              <a:sym typeface="Calibri"/>
            </a:endParaRPr>
          </a:p>
        </p:txBody>
      </p:sp>
      <p:sp>
        <p:nvSpPr>
          <p:cNvPr id="341" name="Google Shape;341;p17"/>
          <p:cNvSpPr txBox="1"/>
          <p:nvPr/>
        </p:nvSpPr>
        <p:spPr>
          <a:xfrm>
            <a:off x="7943329" y="1486884"/>
            <a:ext cx="6319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B0H</a:t>
            </a:r>
            <a:endParaRPr sz="2000" b="1">
              <a:solidFill>
                <a:srgbClr val="FFFF00"/>
              </a:solidFill>
              <a:latin typeface="Calibri"/>
              <a:ea typeface="Calibri"/>
              <a:cs typeface="Calibri"/>
              <a:sym typeface="Calibri"/>
            </a:endParaRPr>
          </a:p>
        </p:txBody>
      </p:sp>
      <p:sp>
        <p:nvSpPr>
          <p:cNvPr id="342" name="Google Shape;342;p17"/>
          <p:cNvSpPr txBox="1"/>
          <p:nvPr/>
        </p:nvSpPr>
        <p:spPr>
          <a:xfrm>
            <a:off x="1774458" y="1830091"/>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B7        B6        B5         B4		B3	     B2	   B1		B0 </a:t>
            </a:r>
            <a:endParaRPr sz="2000">
              <a:solidFill>
                <a:srgbClr val="FFFF00"/>
              </a:solidFill>
              <a:latin typeface="Calibri"/>
              <a:ea typeface="Calibri"/>
              <a:cs typeface="Calibri"/>
              <a:sym typeface="Calibri"/>
            </a:endParaRPr>
          </a:p>
        </p:txBody>
      </p:sp>
      <p:sp>
        <p:nvSpPr>
          <p:cNvPr id="343" name="Google Shape;343;p17"/>
          <p:cNvSpPr txBox="1"/>
          <p:nvPr/>
        </p:nvSpPr>
        <p:spPr>
          <a:xfrm>
            <a:off x="1640615" y="1163498"/>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P3.7	  P3.6           P3.5 	      P3.4           P3.3           P3.2 	         P3.1        P3.0 </a:t>
            </a:r>
            <a:endParaRPr sz="1400">
              <a:solidFill>
                <a:srgbClr val="FFFF00"/>
              </a:solidFill>
              <a:latin typeface="Calibri"/>
              <a:ea typeface="Calibri"/>
              <a:cs typeface="Calibri"/>
              <a:sym typeface="Calibri"/>
            </a:endParaRPr>
          </a:p>
        </p:txBody>
      </p:sp>
      <p:graphicFrame>
        <p:nvGraphicFramePr>
          <p:cNvPr id="344" name="Google Shape;344;p17"/>
          <p:cNvGraphicFramePr/>
          <p:nvPr/>
        </p:nvGraphicFramePr>
        <p:xfrm>
          <a:off x="1739623" y="1493253"/>
          <a:ext cx="6096000" cy="3962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solidFill>
                            <a:srgbClr val="FF0000"/>
                          </a:solidFill>
                        </a:rPr>
                        <a:t>RD</a:t>
                      </a:r>
                      <a:endParaRPr sz="200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FF0000"/>
                          </a:solidFill>
                        </a:rPr>
                        <a:t>WR</a:t>
                      </a:r>
                      <a:endParaRPr sz="2000">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CC0099"/>
                          </a:solidFill>
                        </a:rPr>
                        <a:t>T1</a:t>
                      </a:r>
                      <a:endParaRPr sz="2000">
                        <a:solidFill>
                          <a:srgbClr val="CC0099"/>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CC0099"/>
                          </a:solidFill>
                        </a:rPr>
                        <a:t>T0</a:t>
                      </a:r>
                      <a:endParaRPr sz="2000">
                        <a:solidFill>
                          <a:srgbClr val="CC0099"/>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548135"/>
                          </a:solidFill>
                        </a:rPr>
                        <a:t>INT1</a:t>
                      </a:r>
                      <a:endParaRPr sz="2000">
                        <a:solidFill>
                          <a:srgbClr val="54813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548135"/>
                          </a:solidFill>
                        </a:rPr>
                        <a:t>INT0</a:t>
                      </a:r>
                      <a:endParaRPr sz="2000">
                        <a:solidFill>
                          <a:srgbClr val="54813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0000FF"/>
                          </a:solidFill>
                        </a:rPr>
                        <a:t>TXD</a:t>
                      </a:r>
                      <a:endParaRPr sz="2000">
                        <a:solidFill>
                          <a:srgbClr val="0000FF"/>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c>
                  <a:txBody>
                    <a:bodyPr/>
                    <a:lstStyle/>
                    <a:p>
                      <a:pPr marL="0" marR="0" lvl="0" indent="0" algn="ctr" rtl="0">
                        <a:spcBef>
                          <a:spcPts val="0"/>
                        </a:spcBef>
                        <a:spcAft>
                          <a:spcPts val="0"/>
                        </a:spcAft>
                        <a:buNone/>
                      </a:pPr>
                      <a:r>
                        <a:rPr lang="en-US" sz="2000">
                          <a:solidFill>
                            <a:srgbClr val="0000FF"/>
                          </a:solidFill>
                        </a:rPr>
                        <a:t>RXD</a:t>
                      </a:r>
                      <a:endParaRPr sz="2000">
                        <a:solidFill>
                          <a:srgbClr val="0000FF"/>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599"/>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8"/>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grpSp>
        <p:nvGrpSpPr>
          <p:cNvPr id="350" name="Google Shape;350;p18"/>
          <p:cNvGrpSpPr/>
          <p:nvPr/>
        </p:nvGrpSpPr>
        <p:grpSpPr>
          <a:xfrm>
            <a:off x="10812" y="69446"/>
            <a:ext cx="576070" cy="5621613"/>
            <a:chOff x="-33963" y="14712"/>
            <a:chExt cx="603511" cy="6386152"/>
          </a:xfrm>
        </p:grpSpPr>
        <p:pic>
          <p:nvPicPr>
            <p:cNvPr id="351" name="Google Shape;351;p18"/>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52" name="Google Shape;352;p18"/>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53" name="Google Shape;353;p18"/>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54" name="Google Shape;354;p18"/>
          <p:cNvSpPr txBox="1"/>
          <p:nvPr/>
        </p:nvSpPr>
        <p:spPr>
          <a:xfrm>
            <a:off x="906446" y="1065468"/>
            <a:ext cx="7903597" cy="4183196"/>
          </a:xfrm>
          <a:prstGeom prst="rect">
            <a:avLst/>
          </a:prstGeom>
          <a:solidFill>
            <a:srgbClr val="B3C6E7"/>
          </a:solidFill>
          <a:ln>
            <a:noFill/>
          </a:ln>
        </p:spPr>
        <p:txBody>
          <a:bodyPr spcFirstLastPara="1" wrap="square" lIns="91425" tIns="45700" rIns="91425" bIns="45700" anchor="t" anchorCtr="0">
            <a:spAutoFit/>
          </a:bodyPr>
          <a:lstStyle/>
          <a:p>
            <a:pPr marL="251459" marR="0" lvl="0" indent="-239394" algn="l" rtl="0">
              <a:lnSpc>
                <a:spcPct val="10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Two 16-bit up counters, named T0 and T1, are provided for the general use</a:t>
            </a:r>
            <a:endParaRPr/>
          </a:p>
          <a:p>
            <a:pPr marL="12700" marR="0" lvl="0" indent="0" algn="l" rtl="0">
              <a:lnSpc>
                <a:spcPct val="100000"/>
              </a:lnSpc>
              <a:spcBef>
                <a:spcPts val="0"/>
              </a:spcBef>
              <a:spcAft>
                <a:spcPts val="0"/>
              </a:spcAft>
              <a:buNone/>
            </a:pPr>
            <a:r>
              <a:rPr lang="en-US" sz="1600">
                <a:solidFill>
                  <a:schemeClr val="dk1"/>
                </a:solidFill>
                <a:latin typeface="Calibri"/>
                <a:ea typeface="Calibri"/>
                <a:cs typeface="Calibri"/>
                <a:sym typeface="Calibri"/>
              </a:rPr>
              <a:t>of the programmer.</a:t>
            </a:r>
            <a:endParaRPr sz="1600">
              <a:solidFill>
                <a:schemeClr val="dk1"/>
              </a:solidFill>
              <a:latin typeface="Calibri"/>
              <a:ea typeface="Calibri"/>
              <a:cs typeface="Calibri"/>
              <a:sym typeface="Calibri"/>
            </a:endParaRPr>
          </a:p>
          <a:p>
            <a:pPr marL="12700" marR="8255" lvl="0" indent="-101600" algn="l" rtl="0">
              <a:lnSpc>
                <a:spcPct val="100000"/>
              </a:lnSpc>
              <a:spcBef>
                <a:spcPts val="144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Each counter may be programmed to count internal clock pulses, acting as  a timer, or programmed to count external pulses as a counter.</a:t>
            </a:r>
            <a:endParaRPr sz="1600">
              <a:solidFill>
                <a:schemeClr val="dk1"/>
              </a:solidFill>
              <a:latin typeface="Calibri"/>
              <a:ea typeface="Calibri"/>
              <a:cs typeface="Calibri"/>
              <a:sym typeface="Calibri"/>
            </a:endParaRPr>
          </a:p>
          <a:p>
            <a:pPr marL="12700" marR="5080" lvl="0" indent="-101600" algn="l" rtl="0">
              <a:lnSpc>
                <a:spcPct val="100000"/>
              </a:lnSpc>
              <a:spcBef>
                <a:spcPts val="1680"/>
              </a:spcBef>
              <a:spcAft>
                <a:spcPts val="0"/>
              </a:spcAft>
              <a:buClr>
                <a:srgbClr val="FF0000"/>
              </a:buClr>
              <a:buSzPts val="1600"/>
              <a:buFont typeface="Noto Sans Symbols"/>
              <a:buChar char="⮚"/>
            </a:pPr>
            <a:r>
              <a:rPr lang="en-US" sz="1600" b="1" i="1">
                <a:solidFill>
                  <a:srgbClr val="FF0000"/>
                </a:solidFill>
                <a:latin typeface="Calibri"/>
                <a:ea typeface="Calibri"/>
                <a:cs typeface="Calibri"/>
                <a:sym typeface="Calibri"/>
              </a:rPr>
              <a:t>The counters are divided into two 8-bit registers called the timer low  (TL0,TL1) and high (TH0, TH1) bytes.</a:t>
            </a:r>
            <a:endParaRPr sz="1600" b="1" i="1">
              <a:solidFill>
                <a:srgbClr val="FF0000"/>
              </a:solidFill>
              <a:latin typeface="Calibri"/>
              <a:ea typeface="Calibri"/>
              <a:cs typeface="Calibri"/>
              <a:sym typeface="Calibri"/>
            </a:endParaRPr>
          </a:p>
          <a:p>
            <a:pPr marL="12700" marR="7620" lvl="0" indent="-101600" algn="l" rtl="0">
              <a:lnSpc>
                <a:spcPct val="100000"/>
              </a:lnSpc>
              <a:spcBef>
                <a:spcPts val="1685"/>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All counter action is controlled by bit states in the timer mode control register  (</a:t>
            </a:r>
            <a:r>
              <a:rPr lang="en-US" sz="1600">
                <a:solidFill>
                  <a:srgbClr val="CC0099"/>
                </a:solidFill>
                <a:latin typeface="Calibri"/>
                <a:ea typeface="Calibri"/>
                <a:cs typeface="Calibri"/>
                <a:sym typeface="Calibri"/>
              </a:rPr>
              <a:t>TMOD</a:t>
            </a:r>
            <a:r>
              <a:rPr lang="en-US" sz="1600">
                <a:solidFill>
                  <a:schemeClr val="dk1"/>
                </a:solidFill>
                <a:latin typeface="Calibri"/>
                <a:ea typeface="Calibri"/>
                <a:cs typeface="Calibri"/>
                <a:sym typeface="Calibri"/>
              </a:rPr>
              <a:t>), the timer/counter control register (</a:t>
            </a:r>
            <a:r>
              <a:rPr lang="en-US" sz="1600">
                <a:solidFill>
                  <a:srgbClr val="CC0099"/>
                </a:solidFill>
                <a:latin typeface="Calibri"/>
                <a:ea typeface="Calibri"/>
                <a:cs typeface="Calibri"/>
                <a:sym typeface="Calibri"/>
              </a:rPr>
              <a:t>TCON</a:t>
            </a:r>
            <a:r>
              <a:rPr lang="en-US" sz="1600">
                <a:solidFill>
                  <a:schemeClr val="dk1"/>
                </a:solidFill>
                <a:latin typeface="Calibri"/>
                <a:ea typeface="Calibri"/>
                <a:cs typeface="Calibri"/>
                <a:sym typeface="Calibri"/>
              </a:rPr>
              <a:t>) and certain program  instructions.</a:t>
            </a:r>
            <a:endParaRPr sz="1600">
              <a:solidFill>
                <a:schemeClr val="dk1"/>
              </a:solidFill>
              <a:latin typeface="Calibri"/>
              <a:ea typeface="Calibri"/>
              <a:cs typeface="Calibri"/>
              <a:sym typeface="Calibri"/>
            </a:endParaRPr>
          </a:p>
          <a:p>
            <a:pPr marL="12700" marR="10160" lvl="0" indent="-101600" algn="l" rtl="0">
              <a:lnSpc>
                <a:spcPct val="100000"/>
              </a:lnSpc>
              <a:spcBef>
                <a:spcPts val="1680"/>
              </a:spcBef>
              <a:spcAft>
                <a:spcPts val="0"/>
              </a:spcAft>
              <a:buClr>
                <a:srgbClr val="CC0099"/>
              </a:buClr>
              <a:buSzPts val="1600"/>
              <a:buFont typeface="Noto Sans Symbols"/>
              <a:buChar char="⮚"/>
            </a:pPr>
            <a:r>
              <a:rPr lang="en-US" sz="1600">
                <a:solidFill>
                  <a:srgbClr val="CC0099"/>
                </a:solidFill>
                <a:latin typeface="Calibri"/>
                <a:ea typeface="Calibri"/>
                <a:cs typeface="Calibri"/>
                <a:sym typeface="Calibri"/>
              </a:rPr>
              <a:t>TMOD</a:t>
            </a:r>
            <a:r>
              <a:rPr lang="en-US" sz="1600">
                <a:solidFill>
                  <a:schemeClr val="dk1"/>
                </a:solidFill>
                <a:latin typeface="Calibri"/>
                <a:ea typeface="Calibri"/>
                <a:cs typeface="Calibri"/>
                <a:sym typeface="Calibri"/>
              </a:rPr>
              <a:t> is dedicated to the two timers and can be considered as two 4-bit  registers, each of which controls the action of the timers.</a:t>
            </a:r>
            <a:endParaRPr sz="1600">
              <a:solidFill>
                <a:schemeClr val="dk1"/>
              </a:solidFill>
              <a:latin typeface="Calibri"/>
              <a:ea typeface="Calibri"/>
              <a:cs typeface="Calibri"/>
              <a:sym typeface="Calibri"/>
            </a:endParaRPr>
          </a:p>
          <a:p>
            <a:pPr marL="12700" marR="7620" lvl="0" indent="-101600" algn="l" rtl="0">
              <a:lnSpc>
                <a:spcPct val="100000"/>
              </a:lnSpc>
              <a:spcBef>
                <a:spcPts val="1440"/>
              </a:spcBef>
              <a:spcAft>
                <a:spcPts val="0"/>
              </a:spcAft>
              <a:buClr>
                <a:srgbClr val="CC0099"/>
              </a:buClr>
              <a:buSzPts val="1600"/>
              <a:buFont typeface="Noto Sans Symbols"/>
              <a:buChar char="⮚"/>
            </a:pPr>
            <a:r>
              <a:rPr lang="en-US" sz="1600">
                <a:solidFill>
                  <a:srgbClr val="CC0099"/>
                </a:solidFill>
                <a:latin typeface="Calibri"/>
                <a:ea typeface="Calibri"/>
                <a:cs typeface="Calibri"/>
                <a:sym typeface="Calibri"/>
              </a:rPr>
              <a:t>TCON</a:t>
            </a:r>
            <a:r>
              <a:rPr lang="en-US" sz="1600">
                <a:solidFill>
                  <a:schemeClr val="dk1"/>
                </a:solidFill>
                <a:latin typeface="Calibri"/>
                <a:ea typeface="Calibri"/>
                <a:cs typeface="Calibri"/>
                <a:sym typeface="Calibri"/>
              </a:rPr>
              <a:t> has control bits and flags for the timers in the upper control nibble and  flags for the external interrupts in the lower nibble.</a:t>
            </a:r>
            <a:endParaRPr sz="1600">
              <a:solidFill>
                <a:schemeClr val="dk1"/>
              </a:solidFill>
              <a:latin typeface="Calibri"/>
              <a:ea typeface="Calibri"/>
              <a:cs typeface="Calibri"/>
              <a:sym typeface="Calibri"/>
            </a:endParaRPr>
          </a:p>
        </p:txBody>
      </p:sp>
      <p:sp>
        <p:nvSpPr>
          <p:cNvPr id="355" name="Google Shape;355;p18"/>
          <p:cNvSpPr txBox="1"/>
          <p:nvPr/>
        </p:nvSpPr>
        <p:spPr>
          <a:xfrm>
            <a:off x="3204375" y="270347"/>
            <a:ext cx="2759103"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2CC"/>
                </a:solidFill>
                <a:latin typeface="Calibri"/>
                <a:ea typeface="Calibri"/>
                <a:cs typeface="Calibri"/>
                <a:sym typeface="Calibri"/>
              </a:rPr>
              <a:t>Timer/Counters</a:t>
            </a:r>
            <a:endParaRPr sz="3200" b="1">
              <a:solidFill>
                <a:srgbClr val="FFFFC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395411" y="1391478"/>
            <a:ext cx="6635363" cy="1932167"/>
          </a:xfrm>
          <a:prstGeom prst="rect">
            <a:avLst/>
          </a:prstGeom>
          <a:solidFill>
            <a:srgbClr val="0033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00"/>
              </a:buClr>
              <a:buSzPts val="4000"/>
              <a:buFont typeface="Calibri"/>
              <a:buNone/>
            </a:pPr>
            <a:r>
              <a:rPr lang="en-US" sz="4000">
                <a:solidFill>
                  <a:srgbClr val="FFFF00"/>
                </a:solidFill>
              </a:rPr>
              <a:t>8051 Microcontroller Special function registers </a:t>
            </a:r>
            <a:br>
              <a:rPr lang="en-US" sz="4000">
                <a:solidFill>
                  <a:srgbClr val="FFFF00"/>
                </a:solidFill>
              </a:rPr>
            </a:br>
            <a:r>
              <a:rPr lang="en-US" sz="4000" b="1">
                <a:solidFill>
                  <a:srgbClr val="FFCCCC"/>
                </a:solidFill>
              </a:rPr>
              <a:t>SFRs</a:t>
            </a:r>
            <a:endParaRPr sz="4000" b="1">
              <a:solidFill>
                <a:srgbClr val="FFCCCC"/>
              </a:solidFill>
            </a:endParaRPr>
          </a:p>
        </p:txBody>
      </p:sp>
      <p:sp>
        <p:nvSpPr>
          <p:cNvPr id="89" name="Google Shape;89;p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pSp>
        <p:nvGrpSpPr>
          <p:cNvPr id="90" name="Google Shape;90;p1"/>
          <p:cNvGrpSpPr/>
          <p:nvPr/>
        </p:nvGrpSpPr>
        <p:grpSpPr>
          <a:xfrm>
            <a:off x="10812" y="85348"/>
            <a:ext cx="576070" cy="5621613"/>
            <a:chOff x="-33963" y="14712"/>
            <a:chExt cx="603511" cy="6386152"/>
          </a:xfrm>
        </p:grpSpPr>
        <p:pic>
          <p:nvPicPr>
            <p:cNvPr id="91" name="Google Shape;91;p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92" name="Google Shape;92;p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b="0" i="0" u="none" strike="noStrike" cap="none">
                <a:solidFill>
                  <a:schemeClr val="dk1"/>
                </a:solidFill>
                <a:latin typeface="Calibri"/>
                <a:ea typeface="Calibri"/>
                <a:cs typeface="Calibri"/>
                <a:sym typeface="Calibri"/>
              </a:endParaRPr>
            </a:p>
          </p:txBody>
        </p:sp>
        <p:sp>
          <p:nvSpPr>
            <p:cNvPr id="93" name="Google Shape;93;p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u="none" strike="noStrike" cap="none">
                  <a:solidFill>
                    <a:srgbClr val="002060"/>
                  </a:solidFill>
                  <a:latin typeface="Century Gothic"/>
                  <a:ea typeface="Century Gothic"/>
                  <a:cs typeface="Century Gothic"/>
                  <a:sym typeface="Century Gothic"/>
                </a:rPr>
                <a:t>FY - Department of Engineering, Sciences and Humanities</a:t>
              </a:r>
              <a:endParaRPr sz="19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grpSp>
        <p:nvGrpSpPr>
          <p:cNvPr id="361" name="Google Shape;361;p19"/>
          <p:cNvGrpSpPr/>
          <p:nvPr/>
        </p:nvGrpSpPr>
        <p:grpSpPr>
          <a:xfrm>
            <a:off x="10812" y="85348"/>
            <a:ext cx="576070" cy="5621613"/>
            <a:chOff x="-33963" y="14712"/>
            <a:chExt cx="603511" cy="6386152"/>
          </a:xfrm>
        </p:grpSpPr>
        <p:pic>
          <p:nvPicPr>
            <p:cNvPr id="362" name="Google Shape;362;p19"/>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63" name="Google Shape;363;p19"/>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64" name="Google Shape;364;p19"/>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65" name="Google Shape;365;p19"/>
          <p:cNvSpPr txBox="1"/>
          <p:nvPr/>
        </p:nvSpPr>
        <p:spPr>
          <a:xfrm>
            <a:off x="890545" y="1057837"/>
            <a:ext cx="7776376" cy="4524315"/>
          </a:xfrm>
          <a:prstGeom prst="rect">
            <a:avLst/>
          </a:prstGeom>
          <a:solidFill>
            <a:srgbClr val="B3C6E7"/>
          </a:solidFill>
          <a:ln>
            <a:noFill/>
          </a:ln>
        </p:spPr>
        <p:txBody>
          <a:bodyPr spcFirstLastPara="1" wrap="square" lIns="91425" tIns="45700" rIns="91425" bIns="45700" anchor="t" anchorCtr="0">
            <a:spAutoFit/>
          </a:bodyPr>
          <a:lstStyle/>
          <a:p>
            <a:pPr marL="251459" marR="0" lvl="0" indent="-239394" algn="l" rtl="0">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These timers exist in the SFR area as pairs of 8- bit registers.</a:t>
            </a:r>
            <a:endParaRPr sz="1800">
              <a:solidFill>
                <a:schemeClr val="dk1"/>
              </a:solidFill>
              <a:latin typeface="Calibri"/>
              <a:ea typeface="Calibri"/>
              <a:cs typeface="Calibri"/>
              <a:sym typeface="Calibri"/>
            </a:endParaRPr>
          </a:p>
          <a:p>
            <a:pPr marL="1111250" marR="0" lvl="2" indent="-184785" algn="l" rtl="0">
              <a:spcBef>
                <a:spcPts val="0"/>
              </a:spcBef>
              <a:spcAft>
                <a:spcPts val="0"/>
              </a:spcAft>
              <a:buNone/>
            </a:pPr>
            <a:r>
              <a:rPr lang="en-US" sz="1800" b="0" i="0" u="none" strike="noStrike" cap="none">
                <a:solidFill>
                  <a:schemeClr val="dk1"/>
                </a:solidFill>
                <a:latin typeface="Calibri"/>
                <a:ea typeface="Calibri"/>
                <a:cs typeface="Calibri"/>
                <a:sym typeface="Calibri"/>
              </a:rPr>
              <a:t>TL0 (8AH) and TH0 (8CH) for Timer0.</a:t>
            </a:r>
            <a:endParaRPr sz="1800" b="0" i="0" u="none" strike="noStrike" cap="none">
              <a:solidFill>
                <a:schemeClr val="dk1"/>
              </a:solidFill>
              <a:latin typeface="Calibri"/>
              <a:ea typeface="Calibri"/>
              <a:cs typeface="Calibri"/>
              <a:sym typeface="Calibri"/>
            </a:endParaRPr>
          </a:p>
          <a:p>
            <a:pPr marL="1111250" marR="0" lvl="2" indent="-184785" algn="l" rtl="0">
              <a:spcBef>
                <a:spcPts val="0"/>
              </a:spcBef>
              <a:spcAft>
                <a:spcPts val="0"/>
              </a:spcAft>
              <a:buNone/>
            </a:pPr>
            <a:r>
              <a:rPr lang="en-US" sz="1800" b="0" i="0" u="none" strike="noStrike" cap="none">
                <a:solidFill>
                  <a:schemeClr val="dk1"/>
                </a:solidFill>
                <a:latin typeface="Calibri"/>
                <a:ea typeface="Calibri"/>
                <a:cs typeface="Calibri"/>
                <a:sym typeface="Calibri"/>
              </a:rPr>
              <a:t>TL1 (8BH) and TH1 (8DH) for Timer1. (LSB is bit 0 ; MSB is bit 7)</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35"/>
              </a:spcBef>
              <a:spcAft>
                <a:spcPts val="0"/>
              </a:spcAft>
              <a:buNone/>
            </a:pPr>
            <a:endParaRPr sz="1800">
              <a:solidFill>
                <a:schemeClr val="dk1"/>
              </a:solidFill>
              <a:latin typeface="Calibri"/>
              <a:ea typeface="Calibri"/>
              <a:cs typeface="Calibri"/>
              <a:sym typeface="Calibri"/>
            </a:endParaRPr>
          </a:p>
          <a:p>
            <a:pPr marL="12700" marR="7620" lvl="0" indent="-114300" algn="l" rtl="0">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When used as timers, the registers are incremented </a:t>
            </a:r>
            <a:r>
              <a:rPr lang="en-US" sz="1800" b="1">
                <a:solidFill>
                  <a:srgbClr val="FF0000"/>
                </a:solidFill>
                <a:latin typeface="Calibri"/>
                <a:ea typeface="Calibri"/>
                <a:cs typeface="Calibri"/>
                <a:sym typeface="Calibri"/>
              </a:rPr>
              <a:t>once per  machine cycle</a:t>
            </a:r>
            <a:r>
              <a:rPr lang="en-US" sz="1800">
                <a:solidFill>
                  <a:schemeClr val="dk1"/>
                </a:solidFill>
                <a:latin typeface="Calibri"/>
                <a:ea typeface="Calibri"/>
                <a:cs typeface="Calibri"/>
                <a:sym typeface="Calibri"/>
              </a:rPr>
              <a:t>. – Each machine cycle is 12 clock cycles.</a:t>
            </a:r>
            <a:endParaRPr sz="1800">
              <a:solidFill>
                <a:schemeClr val="dk1"/>
              </a:solidFill>
              <a:latin typeface="Calibri"/>
              <a:ea typeface="Calibri"/>
              <a:cs typeface="Calibri"/>
              <a:sym typeface="Calibri"/>
            </a:endParaRPr>
          </a:p>
          <a:p>
            <a:pPr marL="0" marR="262890" lvl="0" indent="0" algn="ctr" rtl="0">
              <a:lnSpc>
                <a:spcPct val="100000"/>
              </a:lnSpc>
              <a:spcBef>
                <a:spcPts val="0"/>
              </a:spcBef>
              <a:spcAft>
                <a:spcPts val="0"/>
              </a:spcAft>
              <a:buNone/>
            </a:pPr>
            <a:r>
              <a:rPr lang="en-US" sz="1800">
                <a:solidFill>
                  <a:schemeClr val="dk1"/>
                </a:solidFill>
                <a:latin typeface="Calibri"/>
                <a:ea typeface="Calibri"/>
                <a:cs typeface="Calibri"/>
                <a:sym typeface="Calibri"/>
              </a:rPr>
              <a:t>Count frequency = (system clock frequency) / 12</a:t>
            </a:r>
            <a:endParaRPr sz="1800">
              <a:solidFill>
                <a:schemeClr val="dk1"/>
              </a:solidFill>
              <a:latin typeface="Calibri"/>
              <a:ea typeface="Calibri"/>
              <a:cs typeface="Calibri"/>
              <a:sym typeface="Calibri"/>
            </a:endParaRPr>
          </a:p>
          <a:p>
            <a:pPr marL="0" marR="0" lvl="0" indent="0" algn="l" rtl="0">
              <a:lnSpc>
                <a:spcPct val="100000"/>
              </a:lnSpc>
              <a:spcBef>
                <a:spcPts val="30"/>
              </a:spcBef>
              <a:spcAft>
                <a:spcPts val="0"/>
              </a:spcAft>
              <a:buNone/>
            </a:pPr>
            <a:endParaRPr sz="1800">
              <a:solidFill>
                <a:schemeClr val="dk1"/>
              </a:solidFill>
              <a:latin typeface="Calibri"/>
              <a:ea typeface="Calibri"/>
              <a:cs typeface="Calibri"/>
              <a:sym typeface="Calibri"/>
            </a:endParaRPr>
          </a:p>
          <a:p>
            <a:pPr marL="12700" marR="5715" lvl="0" indent="-114300" algn="l" rtl="0">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When used as counters, the registers will be incremented </a:t>
            </a:r>
            <a:r>
              <a:rPr lang="en-US" sz="1800" u="sng">
                <a:solidFill>
                  <a:schemeClr val="dk1"/>
                </a:solidFill>
                <a:latin typeface="Calibri"/>
                <a:ea typeface="Calibri"/>
                <a:cs typeface="Calibri"/>
                <a:sym typeface="Calibri"/>
              </a:rPr>
              <a:t>once on  every 1-0 (negative edge) </a:t>
            </a:r>
            <a:r>
              <a:rPr lang="en-US" sz="1800">
                <a:solidFill>
                  <a:schemeClr val="dk1"/>
                </a:solidFill>
                <a:latin typeface="Calibri"/>
                <a:ea typeface="Calibri"/>
                <a:cs typeface="Calibri"/>
                <a:sym typeface="Calibri"/>
              </a:rPr>
              <a:t>on the appropriate input pin.</a:t>
            </a:r>
            <a:endParaRPr sz="1800">
              <a:solidFill>
                <a:schemeClr val="dk1"/>
              </a:solidFill>
              <a:latin typeface="Calibri"/>
              <a:ea typeface="Calibri"/>
              <a:cs typeface="Calibri"/>
              <a:sym typeface="Calibri"/>
            </a:endParaRPr>
          </a:p>
          <a:p>
            <a:pPr marL="785495" marR="0" lvl="1" indent="-13970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T0 – P3.4</a:t>
            </a:r>
            <a:endParaRPr sz="1800" b="0" i="0" u="none" strike="noStrike" cap="none">
              <a:solidFill>
                <a:schemeClr val="dk1"/>
              </a:solidFill>
              <a:latin typeface="Calibri"/>
              <a:ea typeface="Calibri"/>
              <a:cs typeface="Calibri"/>
              <a:sym typeface="Calibri"/>
            </a:endParaRPr>
          </a:p>
          <a:p>
            <a:pPr marL="785495" marR="0" lvl="1" indent="-13970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T1 – P3.5</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pins must be held high for one complete machine cycle and then  low for one complete machine cycle.</a:t>
            </a:r>
            <a:r>
              <a:rPr lang="en-US" sz="1800" b="1">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Maximum count rate is 1/24 of  the oscillator frequency.</a:t>
            </a:r>
            <a:endParaRPr/>
          </a:p>
          <a:p>
            <a:pPr marL="12700" marR="508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19"/>
          <p:cNvSpPr txBox="1"/>
          <p:nvPr/>
        </p:nvSpPr>
        <p:spPr>
          <a:xfrm>
            <a:off x="1677725" y="326003"/>
            <a:ext cx="442092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FCC"/>
                </a:solidFill>
                <a:latin typeface="Calibri"/>
                <a:ea typeface="Calibri"/>
                <a:cs typeface="Calibri"/>
                <a:sym typeface="Calibri"/>
              </a:rPr>
              <a:t>Timer/Counters  cont…..</a:t>
            </a:r>
            <a:endParaRPr sz="3200">
              <a:solidFill>
                <a:srgbClr val="FFFFCC"/>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a:spLocks noGrp="1"/>
          </p:cNvSpPr>
          <p:nvPr>
            <p:ph type="title"/>
          </p:nvPr>
        </p:nvSpPr>
        <p:spPr>
          <a:xfrm>
            <a:off x="1707518" y="226577"/>
            <a:ext cx="5688965" cy="505267"/>
          </a:xfrm>
          <a:prstGeom prst="rect">
            <a:avLst/>
          </a:prstGeom>
          <a:solidFill>
            <a:srgbClr val="000099"/>
          </a:solidFill>
          <a:ln>
            <a:noFill/>
          </a:ln>
        </p:spPr>
        <p:txBody>
          <a:bodyPr spcFirstLastPara="1" wrap="square" lIns="0" tIns="12700" rIns="0" bIns="0" anchor="ctr" anchorCtr="0">
            <a:spAutoFit/>
          </a:bodyPr>
          <a:lstStyle/>
          <a:p>
            <a:pPr marL="1553845" marR="5080" lvl="0" indent="-1541145" algn="ctr" rtl="0">
              <a:lnSpc>
                <a:spcPct val="100000"/>
              </a:lnSpc>
              <a:spcBef>
                <a:spcPts val="0"/>
              </a:spcBef>
              <a:spcAft>
                <a:spcPts val="0"/>
              </a:spcAft>
              <a:buClr>
                <a:srgbClr val="FFFFCC"/>
              </a:buClr>
              <a:buSzPts val="3200"/>
              <a:buFont typeface="Calibri"/>
              <a:buNone/>
            </a:pPr>
            <a:r>
              <a:rPr lang="en-US" sz="3200" b="1">
                <a:solidFill>
                  <a:srgbClr val="FFFFCC"/>
                </a:solidFill>
              </a:rPr>
              <a:t>Timer/Counters : comparison</a:t>
            </a:r>
            <a:endParaRPr sz="3200" b="1">
              <a:solidFill>
                <a:srgbClr val="FFFFCC"/>
              </a:solidFill>
            </a:endParaRPr>
          </a:p>
        </p:txBody>
      </p:sp>
      <p:sp>
        <p:nvSpPr>
          <p:cNvPr id="372" name="Google Shape;372;p2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grpSp>
        <p:nvGrpSpPr>
          <p:cNvPr id="373" name="Google Shape;373;p20"/>
          <p:cNvGrpSpPr/>
          <p:nvPr/>
        </p:nvGrpSpPr>
        <p:grpSpPr>
          <a:xfrm>
            <a:off x="10812" y="85348"/>
            <a:ext cx="576070" cy="5621613"/>
            <a:chOff x="-33963" y="14712"/>
            <a:chExt cx="603511" cy="6386152"/>
          </a:xfrm>
        </p:grpSpPr>
        <p:pic>
          <p:nvPicPr>
            <p:cNvPr id="374" name="Google Shape;374;p20"/>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75" name="Google Shape;375;p20"/>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76" name="Google Shape;376;p20"/>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377" name="Google Shape;377;p20"/>
          <p:cNvGraphicFramePr/>
          <p:nvPr/>
        </p:nvGraphicFramePr>
        <p:xfrm>
          <a:off x="1327869" y="1463024"/>
          <a:ext cx="6742700" cy="4391085"/>
        </p:xfrm>
        <a:graphic>
          <a:graphicData uri="http://schemas.openxmlformats.org/drawingml/2006/table">
            <a:tbl>
              <a:tblPr>
                <a:noFill/>
                <a:tableStyleId>{402CBB00-19F8-4A2A-BC4A-3F2F5362C55F}</a:tableStyleId>
              </a:tblPr>
              <a:tblGrid>
                <a:gridCol w="3371350"/>
                <a:gridCol w="3371350"/>
              </a:tblGrid>
              <a:tr h="416625">
                <a:tc>
                  <a:txBody>
                    <a:bodyPr/>
                    <a:lstStyle/>
                    <a:p>
                      <a:pPr marL="0" marR="0" lvl="0" indent="0" algn="ctr" rtl="0">
                        <a:spcBef>
                          <a:spcPts val="0"/>
                        </a:spcBef>
                        <a:spcAft>
                          <a:spcPts val="0"/>
                        </a:spcAft>
                        <a:buNone/>
                      </a:pPr>
                      <a:r>
                        <a:rPr lang="en-US" sz="1800" b="1">
                          <a:solidFill>
                            <a:srgbClr val="FFD966"/>
                          </a:solidFill>
                        </a:rPr>
                        <a:t>Timer</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b="1">
                          <a:solidFill>
                            <a:srgbClr val="FFD966"/>
                          </a:solidFill>
                        </a:rPr>
                        <a:t>Counter</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r>
              <a:tr h="1220100">
                <a:tc>
                  <a:txBody>
                    <a:bodyPr/>
                    <a:lstStyle/>
                    <a:p>
                      <a:pPr marL="0" marR="0" lvl="0" indent="0" algn="l" rtl="0">
                        <a:spcBef>
                          <a:spcPts val="0"/>
                        </a:spcBef>
                        <a:spcAft>
                          <a:spcPts val="0"/>
                        </a:spcAft>
                        <a:buNone/>
                      </a:pPr>
                      <a:r>
                        <a:rPr lang="en-US" sz="1800" b="1">
                          <a:solidFill>
                            <a:srgbClr val="F2F2F2"/>
                          </a:solidFill>
                        </a:rPr>
                        <a:t>1. The register incremented for  </a:t>
                      </a:r>
                      <a:endParaRPr/>
                    </a:p>
                    <a:p>
                      <a:pPr marL="0" marR="0" lvl="0" indent="0" algn="l" rtl="0">
                        <a:spcBef>
                          <a:spcPts val="0"/>
                        </a:spcBef>
                        <a:spcAft>
                          <a:spcPts val="0"/>
                        </a:spcAft>
                        <a:buNone/>
                      </a:pPr>
                      <a:r>
                        <a:rPr lang="en-US" sz="1800" b="1">
                          <a:solidFill>
                            <a:srgbClr val="F2F2F2"/>
                          </a:solidFill>
                        </a:rPr>
                        <a:t>     every machine cycle.</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c>
                  <a:txBody>
                    <a:bodyPr/>
                    <a:lstStyle/>
                    <a:p>
                      <a:pPr marL="342900" marR="0" lvl="0" indent="-342900" algn="l" rtl="0">
                        <a:spcBef>
                          <a:spcPts val="0"/>
                        </a:spcBef>
                        <a:spcAft>
                          <a:spcPts val="0"/>
                        </a:spcAft>
                        <a:buClr>
                          <a:srgbClr val="F2F2F2"/>
                        </a:buClr>
                        <a:buSzPts val="1800"/>
                        <a:buFont typeface="Calibri"/>
                        <a:buNone/>
                      </a:pPr>
                      <a:r>
                        <a:rPr lang="en-US" sz="1800" b="1">
                          <a:solidFill>
                            <a:srgbClr val="F2F2F2"/>
                          </a:solidFill>
                        </a:rPr>
                        <a:t>1. The register is incremented </a:t>
                      </a:r>
                      <a:endParaRPr sz="1800" b="1">
                        <a:solidFill>
                          <a:srgbClr val="F2F2F2"/>
                        </a:solidFill>
                      </a:endParaRPr>
                    </a:p>
                    <a:p>
                      <a:pPr marL="342900" marR="0" lvl="0" indent="-342900" algn="l" rtl="0">
                        <a:spcBef>
                          <a:spcPts val="0"/>
                        </a:spcBef>
                        <a:spcAft>
                          <a:spcPts val="0"/>
                        </a:spcAft>
                        <a:buClr>
                          <a:srgbClr val="F2F2F2"/>
                        </a:buClr>
                        <a:buSzPts val="1800"/>
                        <a:buFont typeface="Calibri"/>
                        <a:buNone/>
                      </a:pPr>
                      <a:r>
                        <a:rPr lang="en-US" sz="1800" b="1">
                          <a:solidFill>
                            <a:srgbClr val="F2F2F2"/>
                          </a:solidFill>
                        </a:rPr>
                        <a:t>     considering 1 to 0 transition at </a:t>
                      </a:r>
                      <a:endParaRPr/>
                    </a:p>
                    <a:p>
                      <a:pPr marL="342900" marR="0" lvl="0" indent="-342900" algn="l" rtl="0">
                        <a:spcBef>
                          <a:spcPts val="0"/>
                        </a:spcBef>
                        <a:spcAft>
                          <a:spcPts val="0"/>
                        </a:spcAft>
                        <a:buClr>
                          <a:srgbClr val="F2F2F2"/>
                        </a:buClr>
                        <a:buSzPts val="1800"/>
                        <a:buFont typeface="Calibri"/>
                        <a:buNone/>
                      </a:pPr>
                      <a:r>
                        <a:rPr lang="en-US" sz="1800" b="1">
                          <a:solidFill>
                            <a:srgbClr val="F2F2F2"/>
                          </a:solidFill>
                        </a:rPr>
                        <a:t>     its corresponding external </a:t>
                      </a:r>
                      <a:endParaRPr/>
                    </a:p>
                    <a:p>
                      <a:pPr marL="342900" marR="0" lvl="0" indent="-342900" algn="l" rtl="0">
                        <a:spcBef>
                          <a:spcPts val="0"/>
                        </a:spcBef>
                        <a:spcAft>
                          <a:spcPts val="0"/>
                        </a:spcAft>
                        <a:buClr>
                          <a:srgbClr val="F2F2F2"/>
                        </a:buClr>
                        <a:buSzPts val="1800"/>
                        <a:buFont typeface="Calibri"/>
                        <a:buNone/>
                      </a:pPr>
                      <a:r>
                        <a:rPr lang="en-US" sz="1800" b="1">
                          <a:solidFill>
                            <a:srgbClr val="F2F2F2"/>
                          </a:solidFill>
                        </a:rPr>
                        <a:t>     input pin (T0, T1).</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r>
              <a:tr h="684450">
                <a:tc>
                  <a:txBody>
                    <a:bodyPr/>
                    <a:lstStyle/>
                    <a:p>
                      <a:pPr marL="0" marR="0" lvl="0" indent="0" algn="l" rtl="0">
                        <a:spcBef>
                          <a:spcPts val="0"/>
                        </a:spcBef>
                        <a:spcAft>
                          <a:spcPts val="0"/>
                        </a:spcAft>
                        <a:buNone/>
                      </a:pPr>
                      <a:r>
                        <a:rPr lang="en-US" sz="1800" b="1">
                          <a:solidFill>
                            <a:srgbClr val="F2F2F2"/>
                          </a:solidFill>
                        </a:rPr>
                        <a:t>2. Maximum count rate is 1/12 of </a:t>
                      </a:r>
                      <a:endParaRPr sz="1800" b="1">
                        <a:solidFill>
                          <a:srgbClr val="F2F2F2"/>
                        </a:solidFill>
                      </a:endParaRPr>
                    </a:p>
                    <a:p>
                      <a:pPr marL="0" marR="0" lvl="0" indent="0" algn="l" rtl="0">
                        <a:spcBef>
                          <a:spcPts val="0"/>
                        </a:spcBef>
                        <a:spcAft>
                          <a:spcPts val="0"/>
                        </a:spcAft>
                        <a:buNone/>
                      </a:pPr>
                      <a:r>
                        <a:rPr lang="en-US" sz="1800" b="1">
                          <a:solidFill>
                            <a:srgbClr val="F2F2F2"/>
                          </a:solidFill>
                        </a:rPr>
                        <a:t>    the oscillator frequency.</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US" sz="1800" b="1">
                          <a:solidFill>
                            <a:srgbClr val="F2F2F2"/>
                          </a:solidFill>
                        </a:rPr>
                        <a:t>2. Maximum count rate is 1/24 of </a:t>
                      </a:r>
                      <a:endParaRPr sz="1800" b="1">
                        <a:solidFill>
                          <a:srgbClr val="F2F2F2"/>
                        </a:solidFill>
                      </a:endParaRPr>
                    </a:p>
                    <a:p>
                      <a:pPr marL="0" marR="0" lvl="0" indent="0" algn="l" rtl="0">
                        <a:spcBef>
                          <a:spcPts val="0"/>
                        </a:spcBef>
                        <a:spcAft>
                          <a:spcPts val="0"/>
                        </a:spcAft>
                        <a:buNone/>
                      </a:pPr>
                      <a:r>
                        <a:rPr lang="en-US" sz="1800" b="1">
                          <a:solidFill>
                            <a:srgbClr val="F2F2F2"/>
                          </a:solidFill>
                        </a:rPr>
                        <a:t>     the oscillator frequency.</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r>
              <a:tr h="952275">
                <a:tc>
                  <a:txBody>
                    <a:bodyPr/>
                    <a:lstStyle/>
                    <a:p>
                      <a:pPr marL="0" marR="0" lvl="0" indent="0" algn="l" rtl="0">
                        <a:spcBef>
                          <a:spcPts val="0"/>
                        </a:spcBef>
                        <a:spcAft>
                          <a:spcPts val="0"/>
                        </a:spcAft>
                        <a:buNone/>
                      </a:pPr>
                      <a:r>
                        <a:rPr lang="en-US" sz="1800" b="1">
                          <a:solidFill>
                            <a:srgbClr val="F2F2F2"/>
                          </a:solidFill>
                        </a:rPr>
                        <a:t>3. A timer uses the frequency of  </a:t>
                      </a:r>
                      <a:endParaRPr/>
                    </a:p>
                    <a:p>
                      <a:pPr marL="0" marR="0" lvl="0" indent="0" algn="l" rtl="0">
                        <a:spcBef>
                          <a:spcPts val="0"/>
                        </a:spcBef>
                        <a:spcAft>
                          <a:spcPts val="0"/>
                        </a:spcAft>
                        <a:buNone/>
                      </a:pPr>
                      <a:r>
                        <a:rPr lang="en-US" sz="1800" b="1">
                          <a:solidFill>
                            <a:srgbClr val="F2F2F2"/>
                          </a:solidFill>
                        </a:rPr>
                        <a:t>     the internal clock, and </a:t>
                      </a:r>
                      <a:endParaRPr sz="1800" b="1">
                        <a:solidFill>
                          <a:srgbClr val="F2F2F2"/>
                        </a:solidFill>
                      </a:endParaRPr>
                    </a:p>
                    <a:p>
                      <a:pPr marL="0" marR="0" lvl="0" indent="0" algn="l" rtl="0">
                        <a:spcBef>
                          <a:spcPts val="0"/>
                        </a:spcBef>
                        <a:spcAft>
                          <a:spcPts val="0"/>
                        </a:spcAft>
                        <a:buNone/>
                      </a:pPr>
                      <a:r>
                        <a:rPr lang="en-US" sz="1800" b="1">
                          <a:solidFill>
                            <a:srgbClr val="F2F2F2"/>
                          </a:solidFill>
                        </a:rPr>
                        <a:t>     generates delay.</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c>
                  <a:txBody>
                    <a:bodyPr/>
                    <a:lstStyle/>
                    <a:p>
                      <a:pPr marL="0" marR="0" lvl="0" indent="0" algn="l" rtl="0">
                        <a:spcBef>
                          <a:spcPts val="0"/>
                        </a:spcBef>
                        <a:spcAft>
                          <a:spcPts val="0"/>
                        </a:spcAft>
                        <a:buNone/>
                      </a:pPr>
                      <a:r>
                        <a:rPr lang="en-US" sz="1800" b="1">
                          <a:solidFill>
                            <a:srgbClr val="F2F2F2"/>
                          </a:solidFill>
                        </a:rPr>
                        <a:t>3. A counter uses an external </a:t>
                      </a:r>
                      <a:endParaRPr sz="1800" b="1">
                        <a:solidFill>
                          <a:srgbClr val="F2F2F2"/>
                        </a:solidFill>
                      </a:endParaRPr>
                    </a:p>
                    <a:p>
                      <a:pPr marL="0" marR="0" lvl="0" indent="0" algn="l" rtl="0">
                        <a:spcBef>
                          <a:spcPts val="0"/>
                        </a:spcBef>
                        <a:spcAft>
                          <a:spcPts val="0"/>
                        </a:spcAft>
                        <a:buNone/>
                      </a:pPr>
                      <a:r>
                        <a:rPr lang="en-US" sz="1800" b="1">
                          <a:solidFill>
                            <a:srgbClr val="F2F2F2"/>
                          </a:solidFill>
                        </a:rPr>
                        <a:t>    signal to count pulses.</a:t>
                      </a:r>
                      <a:endParaRPr/>
                    </a:p>
                  </a:txBody>
                  <a:tcPr marL="68050" marR="68050" marT="68050" marB="680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2F5496"/>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grpSp>
        <p:nvGrpSpPr>
          <p:cNvPr id="383" name="Google Shape;383;p21"/>
          <p:cNvGrpSpPr/>
          <p:nvPr/>
        </p:nvGrpSpPr>
        <p:grpSpPr>
          <a:xfrm>
            <a:off x="10812" y="85348"/>
            <a:ext cx="576070" cy="5621613"/>
            <a:chOff x="-33963" y="14712"/>
            <a:chExt cx="603511" cy="6386152"/>
          </a:xfrm>
        </p:grpSpPr>
        <p:pic>
          <p:nvPicPr>
            <p:cNvPr id="384" name="Google Shape;384;p2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385" name="Google Shape;385;p2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386" name="Google Shape;386;p2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387" name="Google Shape;387;p21"/>
          <p:cNvSpPr txBox="1"/>
          <p:nvPr/>
        </p:nvSpPr>
        <p:spPr>
          <a:xfrm>
            <a:off x="1407381" y="246490"/>
            <a:ext cx="6551875"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D966"/>
                </a:solidFill>
                <a:latin typeface="Calibri"/>
                <a:ea typeface="Calibri"/>
                <a:cs typeface="Calibri"/>
                <a:sym typeface="Calibri"/>
              </a:rPr>
              <a:t>9. TCON (Timer Control Register): 88H</a:t>
            </a:r>
            <a:endParaRPr sz="3200">
              <a:solidFill>
                <a:srgbClr val="FFD966"/>
              </a:solidFill>
              <a:latin typeface="Calibri"/>
              <a:ea typeface="Calibri"/>
              <a:cs typeface="Calibri"/>
              <a:sym typeface="Calibri"/>
            </a:endParaRPr>
          </a:p>
        </p:txBody>
      </p:sp>
      <p:sp>
        <p:nvSpPr>
          <p:cNvPr id="388" name="Google Shape;388;p21"/>
          <p:cNvSpPr txBox="1"/>
          <p:nvPr/>
        </p:nvSpPr>
        <p:spPr>
          <a:xfrm>
            <a:off x="7649145" y="1160887"/>
            <a:ext cx="7360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088H</a:t>
            </a:r>
            <a:endParaRPr sz="2000" b="1">
              <a:solidFill>
                <a:srgbClr val="FFFF00"/>
              </a:solidFill>
              <a:latin typeface="Calibri"/>
              <a:ea typeface="Calibri"/>
              <a:cs typeface="Calibri"/>
              <a:sym typeface="Calibri"/>
            </a:endParaRPr>
          </a:p>
        </p:txBody>
      </p:sp>
      <p:graphicFrame>
        <p:nvGraphicFramePr>
          <p:cNvPr id="389" name="Google Shape;389;p21"/>
          <p:cNvGraphicFramePr/>
          <p:nvPr/>
        </p:nvGraphicFramePr>
        <p:xfrm>
          <a:off x="882596" y="2097718"/>
          <a:ext cx="8126225" cy="3260790"/>
        </p:xfrm>
        <a:graphic>
          <a:graphicData uri="http://schemas.openxmlformats.org/drawingml/2006/table">
            <a:tbl>
              <a:tblPr firstRow="1" bandRow="1">
                <a:noFill/>
                <a:tableStyleId>{5A58DE52-F99B-4A77-ABAD-E79E60BC82F8}</a:tableStyleId>
              </a:tblPr>
              <a:tblGrid>
                <a:gridCol w="1296050"/>
                <a:gridCol w="1542550"/>
                <a:gridCol w="2369500"/>
                <a:gridCol w="2918125"/>
              </a:tblGrid>
              <a:tr h="601000">
                <a:tc>
                  <a:txBody>
                    <a:bodyPr/>
                    <a:lstStyle/>
                    <a:p>
                      <a:pPr marL="0" marR="0" lvl="0" indent="0" algn="l" rtl="0">
                        <a:spcBef>
                          <a:spcPts val="0"/>
                        </a:spcBef>
                        <a:spcAft>
                          <a:spcPts val="0"/>
                        </a:spcAft>
                        <a:buNone/>
                      </a:pPr>
                      <a:r>
                        <a:rPr lang="en-US" sz="1800"/>
                        <a:t>TF1, TF0</a:t>
                      </a:r>
                      <a:endParaRPr sz="1800"/>
                    </a:p>
                  </a:txBody>
                  <a:tcPr marL="91450" marR="91450" marT="45725" marB="45725"/>
                </a:tc>
                <a:tc>
                  <a:txBody>
                    <a:bodyPr/>
                    <a:lstStyle/>
                    <a:p>
                      <a:pPr marL="0" marR="0" lvl="0" indent="0" algn="l" rtl="0">
                        <a:spcBef>
                          <a:spcPts val="0"/>
                        </a:spcBef>
                        <a:spcAft>
                          <a:spcPts val="0"/>
                        </a:spcAft>
                        <a:buNone/>
                      </a:pPr>
                      <a:r>
                        <a:rPr lang="en-US" sz="1800"/>
                        <a:t>TR1, TR0</a:t>
                      </a:r>
                      <a:endParaRPr sz="1800"/>
                    </a:p>
                  </a:txBody>
                  <a:tcPr marL="91450" marR="91450" marT="45725" marB="45725"/>
                </a:tc>
                <a:tc>
                  <a:txBody>
                    <a:bodyPr/>
                    <a:lstStyle/>
                    <a:p>
                      <a:pPr marL="0" marR="0" lvl="0" indent="0" algn="l" rtl="0">
                        <a:spcBef>
                          <a:spcPts val="0"/>
                        </a:spcBef>
                        <a:spcAft>
                          <a:spcPts val="0"/>
                        </a:spcAft>
                        <a:buNone/>
                      </a:pPr>
                      <a:r>
                        <a:rPr lang="en-US" sz="1800"/>
                        <a:t>IE1, IE0 (Ext interrupt flags)</a:t>
                      </a:r>
                      <a:endParaRPr sz="1800"/>
                    </a:p>
                  </a:txBody>
                  <a:tcPr marL="91450" marR="91450" marT="45725" marB="45725"/>
                </a:tc>
                <a:tc>
                  <a:txBody>
                    <a:bodyPr/>
                    <a:lstStyle/>
                    <a:p>
                      <a:pPr marL="0" marR="0" lvl="0" indent="0" algn="l" rtl="0">
                        <a:spcBef>
                          <a:spcPts val="0"/>
                        </a:spcBef>
                        <a:spcAft>
                          <a:spcPts val="0"/>
                        </a:spcAft>
                        <a:buNone/>
                      </a:pPr>
                      <a:r>
                        <a:rPr lang="en-US" sz="1800">
                          <a:solidFill>
                            <a:srgbClr val="F2F2F2"/>
                          </a:solidFill>
                        </a:rPr>
                        <a:t>IT1, IT0 (External Interrupt Type)</a:t>
                      </a:r>
                      <a:endParaRPr sz="1800">
                        <a:solidFill>
                          <a:srgbClr val="F2F2F2"/>
                        </a:solidFill>
                      </a:endParaRPr>
                    </a:p>
                  </a:txBody>
                  <a:tcPr marL="91450" marR="91450" marT="45725" marB="45725"/>
                </a:tc>
              </a:tr>
              <a:tr h="2620700">
                <a:tc>
                  <a:txBody>
                    <a:bodyPr/>
                    <a:lstStyle/>
                    <a:p>
                      <a:pPr marL="0" marR="0" lvl="0" indent="0" algn="l" rtl="0">
                        <a:spcBef>
                          <a:spcPts val="0"/>
                        </a:spcBef>
                        <a:spcAft>
                          <a:spcPts val="0"/>
                        </a:spcAft>
                        <a:buNone/>
                      </a:pPr>
                      <a:r>
                        <a:rPr lang="en-US" sz="1800"/>
                        <a:t>Overflow flags for Timer 1 and Timer 0.</a:t>
                      </a:r>
                      <a:endParaRPr sz="1800"/>
                    </a:p>
                  </a:txBody>
                  <a:tcPr marL="91450" marR="91450" marT="45725" marB="45725"/>
                </a:tc>
                <a:tc>
                  <a:txBody>
                    <a:bodyPr/>
                    <a:lstStyle/>
                    <a:p>
                      <a:pPr marL="0" marR="0" lvl="0" indent="0" algn="l" rtl="0">
                        <a:spcBef>
                          <a:spcPts val="0"/>
                        </a:spcBef>
                        <a:spcAft>
                          <a:spcPts val="0"/>
                        </a:spcAft>
                        <a:buNone/>
                      </a:pPr>
                      <a:r>
                        <a:rPr lang="en-US" sz="1800"/>
                        <a:t>Run control bits for Timer1 and Timer0. </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Set to run, reset to hold.</a:t>
                      </a:r>
                      <a:endParaRPr sz="1800"/>
                    </a:p>
                  </a:txBody>
                  <a:tcPr marL="91450" marR="91450" marT="45725" marB="45725"/>
                </a:tc>
                <a:tc>
                  <a:txBody>
                    <a:bodyPr/>
                    <a:lstStyle/>
                    <a:p>
                      <a:pPr marL="422275" marR="0" lvl="0" indent="-410209" algn="l" rtl="0">
                        <a:lnSpc>
                          <a:spcPct val="100000"/>
                        </a:lnSpc>
                        <a:spcBef>
                          <a:spcPts val="0"/>
                        </a:spcBef>
                        <a:spcAft>
                          <a:spcPts val="0"/>
                        </a:spcAft>
                        <a:buNone/>
                      </a:pPr>
                      <a:r>
                        <a:rPr lang="en-US" sz="1800"/>
                        <a:t>Edge flag for external</a:t>
                      </a:r>
                      <a:endParaRPr/>
                    </a:p>
                    <a:p>
                      <a:pPr marL="422275" marR="0" lvl="0" indent="-410209" algn="l" rtl="0">
                        <a:lnSpc>
                          <a:spcPct val="100000"/>
                        </a:lnSpc>
                        <a:spcBef>
                          <a:spcPts val="0"/>
                        </a:spcBef>
                        <a:spcAft>
                          <a:spcPts val="0"/>
                        </a:spcAft>
                        <a:buNone/>
                      </a:pPr>
                      <a:r>
                        <a:rPr lang="en-US" sz="1800"/>
                        <a:t>interrupts 1 and 0. </a:t>
                      </a:r>
                      <a:endParaRPr/>
                    </a:p>
                    <a:p>
                      <a:pPr marL="422275" marR="0" lvl="0" indent="-410209" algn="l" rtl="0">
                        <a:lnSpc>
                          <a:spcPct val="100000"/>
                        </a:lnSpc>
                        <a:spcBef>
                          <a:spcPts val="0"/>
                        </a:spcBef>
                        <a:spcAft>
                          <a:spcPts val="0"/>
                        </a:spcAft>
                        <a:buNone/>
                      </a:pPr>
                      <a:endParaRPr sz="1800"/>
                    </a:p>
                    <a:p>
                      <a:pPr marL="422275" marR="0" lvl="0" indent="-410209" algn="l" rtl="0">
                        <a:lnSpc>
                          <a:spcPct val="100000"/>
                        </a:lnSpc>
                        <a:spcBef>
                          <a:spcPts val="0"/>
                        </a:spcBef>
                        <a:spcAft>
                          <a:spcPts val="0"/>
                        </a:spcAft>
                        <a:buNone/>
                      </a:pPr>
                      <a:r>
                        <a:rPr lang="en-US" sz="1800"/>
                        <a:t>Set by interrupt edge,</a:t>
                      </a:r>
                      <a:endParaRPr/>
                    </a:p>
                    <a:p>
                      <a:pPr marL="422275" marR="0" lvl="0" indent="-410209" algn="l" rtl="0">
                        <a:lnSpc>
                          <a:spcPct val="100000"/>
                        </a:lnSpc>
                        <a:spcBef>
                          <a:spcPts val="0"/>
                        </a:spcBef>
                        <a:spcAft>
                          <a:spcPts val="0"/>
                        </a:spcAft>
                        <a:buNone/>
                      </a:pPr>
                      <a:r>
                        <a:rPr lang="en-US" sz="1800"/>
                        <a:t>cleared when </a:t>
                      </a:r>
                      <a:endParaRPr/>
                    </a:p>
                    <a:p>
                      <a:pPr marL="422275" marR="0" lvl="0" indent="-410209" algn="l" rtl="0">
                        <a:lnSpc>
                          <a:spcPct val="100000"/>
                        </a:lnSpc>
                        <a:spcBef>
                          <a:spcPts val="0"/>
                        </a:spcBef>
                        <a:spcAft>
                          <a:spcPts val="0"/>
                        </a:spcAft>
                        <a:buNone/>
                      </a:pPr>
                      <a:r>
                        <a:rPr lang="en-US" sz="1800"/>
                        <a:t>interrupt is processed.</a:t>
                      </a:r>
                      <a:endParaRPr sz="1800"/>
                    </a:p>
                  </a:txBody>
                  <a:tcPr marL="91450" marR="91450" marT="45725" marB="45725"/>
                </a:tc>
                <a:tc>
                  <a:txBody>
                    <a:bodyPr/>
                    <a:lstStyle/>
                    <a:p>
                      <a:pPr marL="0" marR="0" lvl="0" indent="0" algn="l" rtl="0">
                        <a:spcBef>
                          <a:spcPts val="0"/>
                        </a:spcBef>
                        <a:spcAft>
                          <a:spcPts val="0"/>
                        </a:spcAft>
                        <a:buNone/>
                      </a:pPr>
                      <a:r>
                        <a:rPr lang="en-US" sz="1800" b="1" i="0">
                          <a:solidFill>
                            <a:srgbClr val="0033CC"/>
                          </a:solidFill>
                          <a:latin typeface="Calibri"/>
                          <a:ea typeface="Calibri"/>
                          <a:cs typeface="Calibri"/>
                          <a:sym typeface="Calibri"/>
                        </a:rPr>
                        <a:t>Type of Interrupts. </a:t>
                      </a:r>
                      <a:endParaRPr sz="1800" b="1">
                        <a:solidFill>
                          <a:srgbClr val="0033CC"/>
                        </a:solidFill>
                      </a:endParaRPr>
                    </a:p>
                    <a:p>
                      <a:pPr marL="0" marR="0" lvl="0" indent="0" algn="l" rtl="0">
                        <a:spcBef>
                          <a:spcPts val="0"/>
                        </a:spcBef>
                        <a:spcAft>
                          <a:spcPts val="0"/>
                        </a:spcAft>
                        <a:buNone/>
                      </a:pPr>
                      <a:r>
                        <a:rPr lang="en-US" sz="1800"/>
                        <a:t>Reset for 0 level interrupts and set for falling edge interrupts by software.</a:t>
                      </a:r>
                      <a:endParaRPr sz="1800"/>
                    </a:p>
                    <a:p>
                      <a:pPr marL="0" marR="0" lvl="0" indent="0" algn="l" rtl="0">
                        <a:spcBef>
                          <a:spcPts val="0"/>
                        </a:spcBef>
                        <a:spcAft>
                          <a:spcPts val="0"/>
                        </a:spcAft>
                        <a:buNone/>
                      </a:pPr>
                      <a:r>
                        <a:rPr lang="en-US" sz="1800" b="0" i="0">
                          <a:solidFill>
                            <a:srgbClr val="FF0000"/>
                          </a:solidFill>
                          <a:latin typeface="Calibri"/>
                          <a:ea typeface="Calibri"/>
                          <a:cs typeface="Calibri"/>
                          <a:sym typeface="Calibri"/>
                        </a:rPr>
                        <a:t>When IT0=1 or IT1=1 </a:t>
                      </a:r>
                      <a:r>
                        <a:rPr lang="en-US" sz="1800" b="0" i="0">
                          <a:solidFill>
                            <a:schemeClr val="dk1"/>
                          </a:solidFill>
                          <a:latin typeface="Calibri"/>
                          <a:ea typeface="Calibri"/>
                          <a:cs typeface="Calibri"/>
                          <a:sym typeface="Calibri"/>
                        </a:rPr>
                        <a:t>It specifies interrupt on falling edge and </a:t>
                      </a:r>
                      <a:r>
                        <a:rPr lang="en-US" sz="1800" b="0" i="0">
                          <a:solidFill>
                            <a:srgbClr val="FF0000"/>
                          </a:solidFill>
                          <a:latin typeface="Calibri"/>
                          <a:ea typeface="Calibri"/>
                          <a:cs typeface="Calibri"/>
                          <a:sym typeface="Calibri"/>
                        </a:rPr>
                        <a:t>when IT0=0 or IT1=0 </a:t>
                      </a:r>
                      <a:r>
                        <a:rPr lang="en-US" sz="1800" b="0" i="0">
                          <a:solidFill>
                            <a:schemeClr val="dk1"/>
                          </a:solidFill>
                          <a:latin typeface="Calibri"/>
                          <a:ea typeface="Calibri"/>
                          <a:cs typeface="Calibri"/>
                          <a:sym typeface="Calibri"/>
                        </a:rPr>
                        <a:t>it specifies low level interrupt .</a:t>
                      </a:r>
                      <a:endParaRPr sz="1800"/>
                    </a:p>
                  </a:txBody>
                  <a:tcPr marL="91450" marR="91450" marT="45725" marB="45725"/>
                </a:tc>
              </a:tr>
            </a:tbl>
          </a:graphicData>
        </a:graphic>
      </p:graphicFrame>
      <p:sp>
        <p:nvSpPr>
          <p:cNvPr id="390" name="Google Shape;390;p21"/>
          <p:cNvSpPr txBox="1"/>
          <p:nvPr/>
        </p:nvSpPr>
        <p:spPr>
          <a:xfrm>
            <a:off x="1480274" y="1504094"/>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8F          8E        8D         8C        8B        8A         89        88 </a:t>
            </a:r>
            <a:endParaRPr sz="2000">
              <a:solidFill>
                <a:srgbClr val="FFFF00"/>
              </a:solidFill>
              <a:latin typeface="Calibri"/>
              <a:ea typeface="Calibri"/>
              <a:cs typeface="Calibri"/>
              <a:sym typeface="Calibri"/>
            </a:endParaRPr>
          </a:p>
        </p:txBody>
      </p:sp>
      <p:sp>
        <p:nvSpPr>
          <p:cNvPr id="391" name="Google Shape;391;p21"/>
          <p:cNvSpPr txBox="1"/>
          <p:nvPr/>
        </p:nvSpPr>
        <p:spPr>
          <a:xfrm>
            <a:off x="1346431" y="837501"/>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TCON.7     TCON.6     TCON.5      TCON.4       TCON.3      TCON.2   TCON.1     TCON.0 </a:t>
            </a:r>
            <a:endParaRPr sz="1400">
              <a:solidFill>
                <a:srgbClr val="FFFF00"/>
              </a:solidFill>
              <a:latin typeface="Calibri"/>
              <a:ea typeface="Calibri"/>
              <a:cs typeface="Calibri"/>
              <a:sym typeface="Calibri"/>
            </a:endParaRPr>
          </a:p>
        </p:txBody>
      </p:sp>
      <p:graphicFrame>
        <p:nvGraphicFramePr>
          <p:cNvPr id="392" name="Google Shape;392;p21"/>
          <p:cNvGraphicFramePr/>
          <p:nvPr/>
        </p:nvGraphicFramePr>
        <p:xfrm>
          <a:off x="1445439" y="1167256"/>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TF1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TR1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TF0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TR0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IE1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IE0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
        <p:nvSpPr>
          <p:cNvPr id="398" name="Google Shape;398;p22"/>
          <p:cNvSpPr/>
          <p:nvPr/>
        </p:nvSpPr>
        <p:spPr>
          <a:xfrm>
            <a:off x="962108" y="2306589"/>
            <a:ext cx="7879742" cy="3139321"/>
          </a:xfrm>
          <a:prstGeom prst="rect">
            <a:avLst/>
          </a:prstGeom>
          <a:solidFill>
            <a:srgbClr val="B3C6E7"/>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Both Timer 0 and Timer 1 use the same register to set the various timer operation modes. It is an 8-bit register in which the lower 4 bits are set aside for Timer 0 and the upper four bits for Timers. </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 each case, the lower 2 bits are used to set the timer mode in advance and the upper 2 bits are used to specify the location.</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Gate</a:t>
            </a:r>
            <a:r>
              <a:rPr lang="en-US" sz="1800" b="0" i="0" u="none" strike="noStrike" cap="none">
                <a:solidFill>
                  <a:srgbClr val="000000"/>
                </a:solidFill>
                <a:latin typeface="Calibri"/>
                <a:ea typeface="Calibri"/>
                <a:cs typeface="Calibri"/>
                <a:sym typeface="Calibri"/>
              </a:rPr>
              <a:t> − Decides whether the timer starts with external interrupt or  </a:t>
            </a:r>
            <a:endParaRPr/>
          </a:p>
          <a:p>
            <a:pPr marL="0" marR="0" lvl="0" indent="0" algn="l" rtl="0">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             with </a:t>
            </a:r>
            <a:r>
              <a:rPr lang="en-US" sz="1800" b="0" i="0" u="none" strike="noStrike" cap="none">
                <a:solidFill>
                  <a:srgbClr val="000000"/>
                </a:solidFill>
                <a:latin typeface="Calibri"/>
                <a:ea typeface="Calibri"/>
                <a:cs typeface="Calibri"/>
                <a:sym typeface="Calibri"/>
              </a:rPr>
              <a:t>instructions.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C/T</a:t>
            </a:r>
            <a:r>
              <a:rPr lang="en-US" sz="1800" b="0" i="0" u="none" strike="noStrike" cap="none">
                <a:solidFill>
                  <a:srgbClr val="000000"/>
                </a:solidFill>
                <a:latin typeface="Calibri"/>
                <a:ea typeface="Calibri"/>
                <a:cs typeface="Calibri"/>
                <a:sym typeface="Calibri"/>
              </a:rPr>
              <a:t> − Counter/Timer select bit.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M1</a:t>
            </a:r>
            <a:r>
              <a:rPr lang="en-US" sz="1800" b="0" i="0" u="none" strike="noStrike" cap="none">
                <a:solidFill>
                  <a:srgbClr val="000000"/>
                </a:solidFill>
                <a:latin typeface="Calibri"/>
                <a:ea typeface="Calibri"/>
                <a:cs typeface="Calibri"/>
                <a:sym typeface="Calibri"/>
              </a:rPr>
              <a:t> − Mode bit 1.</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M0</a:t>
            </a:r>
            <a:r>
              <a:rPr lang="en-US" sz="1800" b="0" i="0" u="none" strike="noStrike" cap="none">
                <a:solidFill>
                  <a:srgbClr val="000000"/>
                </a:solidFill>
                <a:latin typeface="Calibri"/>
                <a:ea typeface="Calibri"/>
                <a:cs typeface="Calibri"/>
                <a:sym typeface="Calibri"/>
              </a:rPr>
              <a:t> − Mode bit 0.</a:t>
            </a:r>
            <a:endParaRPr sz="1800" b="0" i="0" u="none" strike="noStrike" cap="none">
              <a:solidFill>
                <a:schemeClr val="dk1"/>
              </a:solidFill>
              <a:latin typeface="Calibri"/>
              <a:ea typeface="Calibri"/>
              <a:cs typeface="Calibri"/>
              <a:sym typeface="Calibri"/>
            </a:endParaRPr>
          </a:p>
        </p:txBody>
      </p:sp>
      <p:grpSp>
        <p:nvGrpSpPr>
          <p:cNvPr id="399" name="Google Shape;399;p22"/>
          <p:cNvGrpSpPr/>
          <p:nvPr/>
        </p:nvGrpSpPr>
        <p:grpSpPr>
          <a:xfrm>
            <a:off x="10812" y="85348"/>
            <a:ext cx="576070" cy="5621613"/>
            <a:chOff x="-33963" y="14712"/>
            <a:chExt cx="603511" cy="6386152"/>
          </a:xfrm>
        </p:grpSpPr>
        <p:pic>
          <p:nvPicPr>
            <p:cNvPr id="400" name="Google Shape;400;p2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401" name="Google Shape;401;p2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02" name="Google Shape;402;p22"/>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403" name="Google Shape;403;p22"/>
          <p:cNvGraphicFramePr/>
          <p:nvPr/>
        </p:nvGraphicFramePr>
        <p:xfrm>
          <a:off x="1843004" y="115929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04" name="Google Shape;404;p22"/>
          <p:cNvSpPr txBox="1"/>
          <p:nvPr/>
        </p:nvSpPr>
        <p:spPr>
          <a:xfrm>
            <a:off x="7991060" y="1192568"/>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grpSp>
        <p:nvGrpSpPr>
          <p:cNvPr id="405" name="Google Shape;405;p22"/>
          <p:cNvGrpSpPr/>
          <p:nvPr/>
        </p:nvGrpSpPr>
        <p:grpSpPr>
          <a:xfrm>
            <a:off x="3021480" y="1844704"/>
            <a:ext cx="3794087" cy="378610"/>
            <a:chOff x="2965821" y="1995779"/>
            <a:chExt cx="3794087" cy="378610"/>
          </a:xfrm>
        </p:grpSpPr>
        <p:sp>
          <p:nvSpPr>
            <p:cNvPr id="406" name="Google Shape;406;p22"/>
            <p:cNvSpPr txBox="1"/>
            <p:nvPr/>
          </p:nvSpPr>
          <p:spPr>
            <a:xfrm>
              <a:off x="2965821" y="1995779"/>
              <a:ext cx="10654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Timer 1</a:t>
              </a:r>
              <a:endParaRPr sz="1800">
                <a:solidFill>
                  <a:srgbClr val="FFFF00"/>
                </a:solidFill>
                <a:latin typeface="Calibri"/>
                <a:ea typeface="Calibri"/>
                <a:cs typeface="Calibri"/>
                <a:sym typeface="Calibri"/>
              </a:endParaRPr>
            </a:p>
          </p:txBody>
        </p:sp>
        <p:sp>
          <p:nvSpPr>
            <p:cNvPr id="407" name="Google Shape;407;p22"/>
            <p:cNvSpPr txBox="1"/>
            <p:nvPr/>
          </p:nvSpPr>
          <p:spPr>
            <a:xfrm>
              <a:off x="5694433" y="2005057"/>
              <a:ext cx="10654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00"/>
                  </a:solidFill>
                  <a:latin typeface="Calibri"/>
                  <a:ea typeface="Calibri"/>
                  <a:cs typeface="Calibri"/>
                  <a:sym typeface="Calibri"/>
                </a:rPr>
                <a:t>Timer 0</a:t>
              </a:r>
              <a:endParaRPr sz="1800">
                <a:solidFill>
                  <a:srgbClr val="FFFF00"/>
                </a:solidFill>
                <a:latin typeface="Calibri"/>
                <a:ea typeface="Calibri"/>
                <a:cs typeface="Calibri"/>
                <a:sym typeface="Calibri"/>
              </a:endParaRPr>
            </a:p>
          </p:txBody>
        </p:sp>
      </p:grpSp>
      <p:sp>
        <p:nvSpPr>
          <p:cNvPr id="408" name="Google Shape;408;p22"/>
          <p:cNvSpPr txBox="1"/>
          <p:nvPr/>
        </p:nvSpPr>
        <p:spPr>
          <a:xfrm>
            <a:off x="1796995" y="251978"/>
            <a:ext cx="6814267"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 (Timer Mode) Register: 089H </a:t>
            </a:r>
            <a:endParaRPr sz="1800">
              <a:solidFill>
                <a:srgbClr val="FF99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
        <p:nvSpPr>
          <p:cNvPr id="414" name="Google Shape;414;p23"/>
          <p:cNvSpPr/>
          <p:nvPr/>
        </p:nvSpPr>
        <p:spPr>
          <a:xfrm>
            <a:off x="890546" y="2394046"/>
            <a:ext cx="7943353" cy="2585323"/>
          </a:xfrm>
          <a:prstGeom prst="rect">
            <a:avLst/>
          </a:prstGeom>
          <a:solidFill>
            <a:srgbClr val="B3C6E7"/>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GATE = 0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start and stop of a timer is controlled by software using the instruction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SETB TR1</a:t>
            </a:r>
            <a:r>
              <a:rPr lang="en-US" sz="1800">
                <a:solidFill>
                  <a:schemeClr val="dk1"/>
                </a:solidFill>
                <a:latin typeface="Calibri"/>
                <a:ea typeface="Calibri"/>
                <a:cs typeface="Calibri"/>
                <a:sym typeface="Calibri"/>
              </a:rPr>
              <a:t> and </a:t>
            </a:r>
            <a:r>
              <a:rPr lang="en-US" sz="1800" b="1">
                <a:solidFill>
                  <a:schemeClr val="dk1"/>
                </a:solidFill>
                <a:latin typeface="Calibri"/>
                <a:ea typeface="Calibri"/>
                <a:cs typeface="Calibri"/>
                <a:sym typeface="Calibri"/>
              </a:rPr>
              <a:t>CLR TR1</a:t>
            </a:r>
            <a:r>
              <a:rPr lang="en-US" sz="1800">
                <a:solidFill>
                  <a:schemeClr val="dk1"/>
                </a:solidFill>
                <a:latin typeface="Calibri"/>
                <a:ea typeface="Calibri"/>
                <a:cs typeface="Calibri"/>
                <a:sym typeface="Calibri"/>
              </a:rPr>
              <a:t> for timer 1 and</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SETB TR0</a:t>
            </a:r>
            <a:r>
              <a:rPr lang="en-US" sz="1800">
                <a:solidFill>
                  <a:schemeClr val="dk1"/>
                </a:solidFill>
                <a:latin typeface="Calibri"/>
                <a:ea typeface="Calibri"/>
                <a:cs typeface="Calibri"/>
                <a:sym typeface="Calibri"/>
              </a:rPr>
              <a:t> and </a:t>
            </a:r>
            <a:r>
              <a:rPr lang="en-US" sz="1800" b="1">
                <a:solidFill>
                  <a:schemeClr val="dk1"/>
                </a:solidFill>
                <a:latin typeface="Calibri"/>
                <a:ea typeface="Calibri"/>
                <a:cs typeface="Calibri"/>
                <a:sym typeface="Calibri"/>
              </a:rPr>
              <a:t>CLR TR0</a:t>
            </a:r>
            <a:r>
              <a:rPr lang="en-US" sz="1800">
                <a:solidFill>
                  <a:schemeClr val="dk1"/>
                </a:solidFill>
                <a:latin typeface="Calibri"/>
                <a:ea typeface="Calibri"/>
                <a:cs typeface="Calibri"/>
                <a:sym typeface="Calibri"/>
              </a:rPr>
              <a:t> for timer 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SETB instruction is used to start timer and CLR instruction is used to stop timer.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GATE= 1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Timers can be started and stopped by an external source.</a:t>
            </a:r>
            <a:endParaRPr sz="1800" b="0" i="0" u="none" strike="noStrike" cap="none">
              <a:solidFill>
                <a:schemeClr val="dk1"/>
              </a:solidFill>
              <a:latin typeface="Calibri"/>
              <a:ea typeface="Calibri"/>
              <a:cs typeface="Calibri"/>
              <a:sym typeface="Calibri"/>
            </a:endParaRPr>
          </a:p>
        </p:txBody>
      </p:sp>
      <p:sp>
        <p:nvSpPr>
          <p:cNvPr id="415" name="Google Shape;415;p23"/>
          <p:cNvSpPr txBox="1"/>
          <p:nvPr/>
        </p:nvSpPr>
        <p:spPr>
          <a:xfrm>
            <a:off x="1796995" y="251978"/>
            <a:ext cx="6814267"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 (Timer Mode) Register: 089H </a:t>
            </a:r>
            <a:endParaRPr sz="1800">
              <a:solidFill>
                <a:srgbClr val="FF99FF"/>
              </a:solidFill>
              <a:latin typeface="Calibri"/>
              <a:ea typeface="Calibri"/>
              <a:cs typeface="Calibri"/>
              <a:sym typeface="Calibri"/>
            </a:endParaRPr>
          </a:p>
        </p:txBody>
      </p:sp>
      <p:grpSp>
        <p:nvGrpSpPr>
          <p:cNvPr id="416" name="Google Shape;416;p23"/>
          <p:cNvGrpSpPr/>
          <p:nvPr/>
        </p:nvGrpSpPr>
        <p:grpSpPr>
          <a:xfrm>
            <a:off x="10812" y="85348"/>
            <a:ext cx="576070" cy="5621613"/>
            <a:chOff x="-33963" y="14712"/>
            <a:chExt cx="603511" cy="6386152"/>
          </a:xfrm>
        </p:grpSpPr>
        <p:pic>
          <p:nvPicPr>
            <p:cNvPr id="417" name="Google Shape;417;p23"/>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418" name="Google Shape;418;p2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19" name="Google Shape;419;p23"/>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420" name="Google Shape;420;p23"/>
          <p:cNvGraphicFramePr/>
          <p:nvPr/>
        </p:nvGraphicFramePr>
        <p:xfrm>
          <a:off x="1843004" y="1294462"/>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21" name="Google Shape;421;p23"/>
          <p:cNvSpPr txBox="1"/>
          <p:nvPr/>
        </p:nvSpPr>
        <p:spPr>
          <a:xfrm>
            <a:off x="7991060" y="1327735"/>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grpSp>
        <p:nvGrpSpPr>
          <p:cNvPr id="422" name="Google Shape;422;p23"/>
          <p:cNvGrpSpPr/>
          <p:nvPr/>
        </p:nvGrpSpPr>
        <p:grpSpPr>
          <a:xfrm>
            <a:off x="2703443" y="1901694"/>
            <a:ext cx="4277802" cy="492142"/>
            <a:chOff x="2965821" y="1965302"/>
            <a:chExt cx="4001108" cy="492142"/>
          </a:xfrm>
        </p:grpSpPr>
        <p:sp>
          <p:nvSpPr>
            <p:cNvPr id="423" name="Google Shape;423;p23"/>
            <p:cNvSpPr txBox="1"/>
            <p:nvPr/>
          </p:nvSpPr>
          <p:spPr>
            <a:xfrm>
              <a:off x="2965821" y="1995779"/>
              <a:ext cx="12196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424" name="Google Shape;424;p23"/>
            <p:cNvSpPr txBox="1"/>
            <p:nvPr/>
          </p:nvSpPr>
          <p:spPr>
            <a:xfrm>
              <a:off x="5694434" y="1965302"/>
              <a:ext cx="12724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
        <p:nvSpPr>
          <p:cNvPr id="430" name="Google Shape;430;p24"/>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25</a:t>
            </a:fld>
            <a:endParaRPr sz="1200" b="0" i="0" u="none" strike="noStrike" cap="none">
              <a:solidFill>
                <a:srgbClr val="888888"/>
              </a:solidFill>
              <a:latin typeface="Calibri"/>
              <a:ea typeface="Calibri"/>
              <a:cs typeface="Calibri"/>
              <a:sym typeface="Calibri"/>
            </a:endParaRPr>
          </a:p>
        </p:txBody>
      </p:sp>
      <p:sp>
        <p:nvSpPr>
          <p:cNvPr id="431" name="Google Shape;431;p24"/>
          <p:cNvSpPr/>
          <p:nvPr/>
        </p:nvSpPr>
        <p:spPr>
          <a:xfrm>
            <a:off x="1155473" y="2377454"/>
            <a:ext cx="7630788" cy="2862322"/>
          </a:xfrm>
          <a:prstGeom prst="rect">
            <a:avLst/>
          </a:prstGeom>
          <a:solidFill>
            <a:srgbClr val="B3C6E7"/>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C/T (CLOCK / TIMER)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bit in the TMOD register is used to decide whether a timer is used as a </a:t>
            </a:r>
            <a:r>
              <a:rPr lang="en-US" sz="1800" b="1">
                <a:solidFill>
                  <a:schemeClr val="dk1"/>
                </a:solidFill>
                <a:latin typeface="Calibri"/>
                <a:ea typeface="Calibri"/>
                <a:cs typeface="Calibri"/>
                <a:sym typeface="Calibri"/>
              </a:rPr>
              <a:t>delay generator</a:t>
            </a:r>
            <a:r>
              <a:rPr lang="en-US" sz="1800">
                <a:solidFill>
                  <a:schemeClr val="dk1"/>
                </a:solidFill>
                <a:latin typeface="Calibri"/>
                <a:ea typeface="Calibri"/>
                <a:cs typeface="Calibri"/>
                <a:sym typeface="Calibri"/>
              </a:rPr>
              <a:t> or an </a:t>
            </a:r>
            <a:r>
              <a:rPr lang="en-US" sz="1800" b="1">
                <a:solidFill>
                  <a:schemeClr val="dk1"/>
                </a:solidFill>
                <a:latin typeface="Calibri"/>
                <a:ea typeface="Calibri"/>
                <a:cs typeface="Calibri"/>
                <a:sym typeface="Calibri"/>
              </a:rPr>
              <a:t>event manager</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C/T = 0, it is used as a timer for timer delay generation.  </a:t>
            </a:r>
            <a:r>
              <a:rPr lang="en-US" sz="1800" b="1">
                <a:solidFill>
                  <a:srgbClr val="CC0099"/>
                </a:solidFill>
                <a:latin typeface="Calibri"/>
                <a:ea typeface="Calibri"/>
                <a:cs typeface="Calibri"/>
                <a:sym typeface="Calibri"/>
              </a:rPr>
              <a:t>C/T =1 Counter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clock source to create the time delay is the crystal frequency of the 8051. The crystal frequency also decides the speed at which the 8051 timer ticks at a regular interval.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Timer frequency is always 1/12th of the frequency of the crystal attached to the 8051. </a:t>
            </a:r>
            <a:endParaRPr sz="1800" b="0" i="0" u="none" strike="noStrike" cap="none">
              <a:solidFill>
                <a:schemeClr val="dk1"/>
              </a:solidFill>
              <a:latin typeface="Calibri"/>
              <a:ea typeface="Calibri"/>
              <a:cs typeface="Calibri"/>
              <a:sym typeface="Calibri"/>
            </a:endParaRPr>
          </a:p>
        </p:txBody>
      </p:sp>
      <p:grpSp>
        <p:nvGrpSpPr>
          <p:cNvPr id="432" name="Google Shape;432;p24"/>
          <p:cNvGrpSpPr/>
          <p:nvPr/>
        </p:nvGrpSpPr>
        <p:grpSpPr>
          <a:xfrm>
            <a:off x="22874" y="0"/>
            <a:ext cx="704352" cy="5706982"/>
            <a:chOff x="22874" y="0"/>
            <a:chExt cx="704352" cy="5706982"/>
          </a:xfrm>
        </p:grpSpPr>
        <p:pic>
          <p:nvPicPr>
            <p:cNvPr id="433" name="Google Shape;433;p24"/>
            <p:cNvPicPr preferRelativeResize="0"/>
            <p:nvPr/>
          </p:nvPicPr>
          <p:blipFill rotWithShape="1">
            <a:blip r:embed="rId3">
              <a:alphaModFix/>
            </a:blip>
            <a:srcRect/>
            <a:stretch/>
          </p:blipFill>
          <p:spPr>
            <a:xfrm>
              <a:off x="23853" y="0"/>
              <a:ext cx="703373" cy="756446"/>
            </a:xfrm>
            <a:prstGeom prst="rect">
              <a:avLst/>
            </a:prstGeom>
            <a:noFill/>
            <a:ln>
              <a:noFill/>
            </a:ln>
          </p:spPr>
        </p:pic>
        <p:sp>
          <p:nvSpPr>
            <p:cNvPr id="434" name="Google Shape;434;p24"/>
            <p:cNvSpPr txBox="1"/>
            <p:nvPr/>
          </p:nvSpPr>
          <p:spPr>
            <a:xfrm rot="-5401349">
              <a:off x="-2237414" y="2997238"/>
              <a:ext cx="4970919" cy="448393"/>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35" name="Google Shape;435;p24"/>
            <p:cNvSpPr txBox="1"/>
            <p:nvPr/>
          </p:nvSpPr>
          <p:spPr>
            <a:xfrm rot="-5400000">
              <a:off x="-1922250" y="3062608"/>
              <a:ext cx="4971000" cy="317599"/>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436" name="Google Shape;436;p24"/>
          <p:cNvGraphicFramePr/>
          <p:nvPr/>
        </p:nvGraphicFramePr>
        <p:xfrm>
          <a:off x="1843004" y="115929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37" name="Google Shape;437;p24"/>
          <p:cNvSpPr txBox="1"/>
          <p:nvPr/>
        </p:nvSpPr>
        <p:spPr>
          <a:xfrm>
            <a:off x="7991060" y="1192568"/>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grpSp>
        <p:nvGrpSpPr>
          <p:cNvPr id="438" name="Google Shape;438;p24"/>
          <p:cNvGrpSpPr/>
          <p:nvPr/>
        </p:nvGrpSpPr>
        <p:grpSpPr>
          <a:xfrm>
            <a:off x="2965821" y="1852661"/>
            <a:ext cx="3983619" cy="470943"/>
            <a:chOff x="2965821" y="1995779"/>
            <a:chExt cx="3983619" cy="470943"/>
          </a:xfrm>
        </p:grpSpPr>
        <p:sp>
          <p:nvSpPr>
            <p:cNvPr id="439" name="Google Shape;439;p24"/>
            <p:cNvSpPr txBox="1"/>
            <p:nvPr/>
          </p:nvSpPr>
          <p:spPr>
            <a:xfrm>
              <a:off x="2965821" y="1995779"/>
              <a:ext cx="1232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440" name="Google Shape;440;p24"/>
            <p:cNvSpPr txBox="1"/>
            <p:nvPr/>
          </p:nvSpPr>
          <p:spPr>
            <a:xfrm>
              <a:off x="5694433" y="2005057"/>
              <a:ext cx="1255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
        <p:nvSpPr>
          <p:cNvPr id="441" name="Google Shape;441;p24"/>
          <p:cNvSpPr txBox="1"/>
          <p:nvPr/>
        </p:nvSpPr>
        <p:spPr>
          <a:xfrm>
            <a:off x="1494846" y="299686"/>
            <a:ext cx="6814267"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 (Timer Mode) Register: 089H </a:t>
            </a:r>
            <a:endParaRPr sz="1800">
              <a:solidFill>
                <a:srgbClr val="FF99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
        <p:nvSpPr>
          <p:cNvPr id="447" name="Google Shape;447;p25"/>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26</a:t>
            </a:fld>
            <a:endParaRPr sz="1200" b="0" i="0" u="none" strike="noStrike" cap="none">
              <a:solidFill>
                <a:srgbClr val="888888"/>
              </a:solidFill>
              <a:latin typeface="Calibri"/>
              <a:ea typeface="Calibri"/>
              <a:cs typeface="Calibri"/>
              <a:sym typeface="Calibri"/>
            </a:endParaRPr>
          </a:p>
        </p:txBody>
      </p:sp>
      <p:sp>
        <p:nvSpPr>
          <p:cNvPr id="448" name="Google Shape;448;p25"/>
          <p:cNvSpPr txBox="1"/>
          <p:nvPr/>
        </p:nvSpPr>
        <p:spPr>
          <a:xfrm>
            <a:off x="1828800" y="198547"/>
            <a:ext cx="671885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TMOD—Different modes of timers </a:t>
            </a:r>
            <a:endParaRPr sz="1800">
              <a:solidFill>
                <a:srgbClr val="FF99FF"/>
              </a:solidFill>
              <a:latin typeface="Calibri"/>
              <a:ea typeface="Calibri"/>
              <a:cs typeface="Calibri"/>
              <a:sym typeface="Calibri"/>
            </a:endParaRPr>
          </a:p>
        </p:txBody>
      </p:sp>
      <p:grpSp>
        <p:nvGrpSpPr>
          <p:cNvPr id="449" name="Google Shape;449;p25"/>
          <p:cNvGrpSpPr/>
          <p:nvPr/>
        </p:nvGrpSpPr>
        <p:grpSpPr>
          <a:xfrm>
            <a:off x="10812" y="85348"/>
            <a:ext cx="576070" cy="5621613"/>
            <a:chOff x="-33963" y="14712"/>
            <a:chExt cx="603511" cy="6386152"/>
          </a:xfrm>
        </p:grpSpPr>
        <p:pic>
          <p:nvPicPr>
            <p:cNvPr id="450" name="Google Shape;450;p25"/>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451" name="Google Shape;451;p25"/>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52" name="Google Shape;452;p25"/>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453" name="Google Shape;453;p25"/>
          <p:cNvGraphicFramePr/>
          <p:nvPr/>
        </p:nvGraphicFramePr>
        <p:xfrm>
          <a:off x="659958" y="3000194"/>
          <a:ext cx="2931350" cy="2123490"/>
        </p:xfrm>
        <a:graphic>
          <a:graphicData uri="http://schemas.openxmlformats.org/drawingml/2006/table">
            <a:tbl>
              <a:tblPr firstRow="1" bandRow="1">
                <a:noFill/>
                <a:tableStyleId>{5A58DE52-F99B-4A77-ABAD-E79E60BC82F8}</a:tableStyleId>
              </a:tblPr>
              <a:tblGrid>
                <a:gridCol w="525875"/>
                <a:gridCol w="500325"/>
                <a:gridCol w="1905150"/>
              </a:tblGrid>
              <a:tr h="370850">
                <a:tc>
                  <a:txBody>
                    <a:bodyPr/>
                    <a:lstStyle/>
                    <a:p>
                      <a:pPr marL="0" marR="0" lvl="0" indent="0" algn="ctr" rtl="0">
                        <a:spcBef>
                          <a:spcPts val="0"/>
                        </a:spcBef>
                        <a:spcAft>
                          <a:spcPts val="0"/>
                        </a:spcAft>
                        <a:buNone/>
                      </a:pPr>
                      <a:r>
                        <a:rPr lang="en-US" sz="1800"/>
                        <a:t>M1</a:t>
                      </a:r>
                      <a:endParaRPr sz="1800"/>
                    </a:p>
                  </a:txBody>
                  <a:tcPr marL="91450" marR="91450" marT="45725" marB="45725"/>
                </a:tc>
                <a:tc>
                  <a:txBody>
                    <a:bodyPr/>
                    <a:lstStyle/>
                    <a:p>
                      <a:pPr marL="0" marR="0" lvl="0" indent="0" algn="ctr" rtl="0">
                        <a:spcBef>
                          <a:spcPts val="0"/>
                        </a:spcBef>
                        <a:spcAft>
                          <a:spcPts val="0"/>
                        </a:spcAft>
                        <a:buNone/>
                      </a:pPr>
                      <a:r>
                        <a:rPr lang="en-US" sz="1800"/>
                        <a:t>M0</a:t>
                      </a:r>
                      <a:endParaRPr sz="1800"/>
                    </a:p>
                  </a:txBody>
                  <a:tcPr marL="91450" marR="91450" marT="45725" marB="45725"/>
                </a:tc>
                <a:tc>
                  <a:txBody>
                    <a:bodyPr/>
                    <a:lstStyle/>
                    <a:p>
                      <a:pPr marL="0" marR="0" lvl="0" indent="0" algn="ctr" rtl="0">
                        <a:spcBef>
                          <a:spcPts val="0"/>
                        </a:spcBef>
                        <a:spcAft>
                          <a:spcPts val="0"/>
                        </a:spcAft>
                        <a:buNone/>
                      </a:pPr>
                      <a:r>
                        <a:rPr lang="en-US" sz="1800"/>
                        <a:t>Mode</a:t>
                      </a:r>
                      <a:endParaRPr sz="1800"/>
                    </a:p>
                  </a:txBody>
                  <a:tcPr marL="91450" marR="91450" marT="45725" marB="45725"/>
                </a:tc>
              </a:tr>
              <a:tr h="370850">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13-bit timer mode</a:t>
                      </a:r>
                      <a:endParaRPr sz="1800"/>
                    </a:p>
                  </a:txBody>
                  <a:tcPr marL="91450" marR="91450" marT="45725" marB="45725"/>
                </a:tc>
              </a:tr>
              <a:tr h="370850">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16bit timer mode</a:t>
                      </a:r>
                      <a:endParaRPr sz="1800"/>
                    </a:p>
                  </a:txBody>
                  <a:tcPr marL="91450" marR="91450" marT="45725" marB="45725"/>
                </a:tc>
              </a:tr>
              <a:tr h="370850">
                <a:tc>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8-bit auto reload mode</a:t>
                      </a:r>
                      <a:endParaRPr sz="1800"/>
                    </a:p>
                  </a:txBody>
                  <a:tcPr marL="91450" marR="91450" marT="45725" marB="45725"/>
                </a:tc>
              </a:tr>
              <a:tr h="370850">
                <a:tc>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Split mode</a:t>
                      </a:r>
                      <a:endParaRPr sz="1800"/>
                    </a:p>
                  </a:txBody>
                  <a:tcPr marL="91450" marR="91450" marT="45725" marB="45725"/>
                </a:tc>
              </a:tr>
            </a:tbl>
          </a:graphicData>
        </a:graphic>
      </p:graphicFrame>
      <p:sp>
        <p:nvSpPr>
          <p:cNvPr id="454" name="Google Shape;454;p25"/>
          <p:cNvSpPr txBox="1"/>
          <p:nvPr/>
        </p:nvSpPr>
        <p:spPr>
          <a:xfrm>
            <a:off x="831932" y="2546926"/>
            <a:ext cx="2702740" cy="369332"/>
          </a:xfrm>
          <a:prstGeom prst="rect">
            <a:avLst/>
          </a:prstGeom>
          <a:solidFill>
            <a:srgbClr val="D5DBE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Mode Bits M1 and M0</a:t>
            </a:r>
            <a:endParaRPr sz="1800">
              <a:solidFill>
                <a:schemeClr val="dk1"/>
              </a:solidFill>
              <a:latin typeface="Calibri"/>
              <a:ea typeface="Calibri"/>
              <a:cs typeface="Calibri"/>
              <a:sym typeface="Calibri"/>
            </a:endParaRPr>
          </a:p>
        </p:txBody>
      </p:sp>
      <p:sp>
        <p:nvSpPr>
          <p:cNvPr id="455" name="Google Shape;455;p25"/>
          <p:cNvSpPr txBox="1"/>
          <p:nvPr/>
        </p:nvSpPr>
        <p:spPr>
          <a:xfrm>
            <a:off x="3762795" y="2483185"/>
            <a:ext cx="5162719" cy="2862322"/>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Mode 0 (13-Bit Timer Mode)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Both Timer 1 and Timer 0 in Mode 0 operate as 13-bit counters.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Timer register is configured as a 13-bit register consisting of all the 8 bits of TH1 and the lower 5 bits of TL1. The upper 3 bits of TL1 are indeterminate and should be ignored. Setting the run flag (TR1) does not clear the register. The timer interrupt flag TF1 is set when the count rolls over from all 1s to all 0s. Mode 0 operation is the same for Timer 0 and for Timer 1.</a:t>
            </a:r>
            <a:endParaRPr sz="1800">
              <a:solidFill>
                <a:schemeClr val="dk1"/>
              </a:solidFill>
              <a:latin typeface="Calibri"/>
              <a:ea typeface="Calibri"/>
              <a:cs typeface="Calibri"/>
              <a:sym typeface="Calibri"/>
            </a:endParaRPr>
          </a:p>
        </p:txBody>
      </p:sp>
      <p:graphicFrame>
        <p:nvGraphicFramePr>
          <p:cNvPr id="456" name="Google Shape;456;p25"/>
          <p:cNvGraphicFramePr/>
          <p:nvPr/>
        </p:nvGraphicFramePr>
        <p:xfrm>
          <a:off x="1843004" y="115929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57" name="Google Shape;457;p25"/>
          <p:cNvSpPr txBox="1"/>
          <p:nvPr/>
        </p:nvSpPr>
        <p:spPr>
          <a:xfrm>
            <a:off x="7991060" y="1192568"/>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grpSp>
        <p:nvGrpSpPr>
          <p:cNvPr id="458" name="Google Shape;458;p25"/>
          <p:cNvGrpSpPr/>
          <p:nvPr/>
        </p:nvGrpSpPr>
        <p:grpSpPr>
          <a:xfrm>
            <a:off x="2965821" y="1852661"/>
            <a:ext cx="3983619" cy="470943"/>
            <a:chOff x="2965821" y="1995779"/>
            <a:chExt cx="3983619" cy="470943"/>
          </a:xfrm>
        </p:grpSpPr>
        <p:sp>
          <p:nvSpPr>
            <p:cNvPr id="459" name="Google Shape;459;p25"/>
            <p:cNvSpPr txBox="1"/>
            <p:nvPr/>
          </p:nvSpPr>
          <p:spPr>
            <a:xfrm>
              <a:off x="2965821" y="1995779"/>
              <a:ext cx="1232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460" name="Google Shape;460;p25"/>
            <p:cNvSpPr txBox="1"/>
            <p:nvPr/>
          </p:nvSpPr>
          <p:spPr>
            <a:xfrm>
              <a:off x="5694433" y="2005057"/>
              <a:ext cx="1255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
        <p:nvSpPr>
          <p:cNvPr id="466" name="Google Shape;466;p26"/>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27</a:t>
            </a:fld>
            <a:endParaRPr sz="1200" b="0" i="0" u="none" strike="noStrike" cap="none">
              <a:solidFill>
                <a:srgbClr val="888888"/>
              </a:solidFill>
              <a:latin typeface="Calibri"/>
              <a:ea typeface="Calibri"/>
              <a:cs typeface="Calibri"/>
              <a:sym typeface="Calibri"/>
            </a:endParaRPr>
          </a:p>
        </p:txBody>
      </p:sp>
      <p:grpSp>
        <p:nvGrpSpPr>
          <p:cNvPr id="467" name="Google Shape;467;p26"/>
          <p:cNvGrpSpPr/>
          <p:nvPr/>
        </p:nvGrpSpPr>
        <p:grpSpPr>
          <a:xfrm>
            <a:off x="10812" y="85348"/>
            <a:ext cx="576070" cy="5621613"/>
            <a:chOff x="-33963" y="14712"/>
            <a:chExt cx="603511" cy="6386152"/>
          </a:xfrm>
        </p:grpSpPr>
        <p:pic>
          <p:nvPicPr>
            <p:cNvPr id="468" name="Google Shape;468;p26"/>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469" name="Google Shape;469;p26"/>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70" name="Google Shape;470;p26"/>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471" name="Google Shape;471;p26"/>
          <p:cNvGraphicFramePr/>
          <p:nvPr/>
        </p:nvGraphicFramePr>
        <p:xfrm>
          <a:off x="882620" y="3028142"/>
          <a:ext cx="2651475" cy="2249605"/>
        </p:xfrm>
        <a:graphic>
          <a:graphicData uri="http://schemas.openxmlformats.org/drawingml/2006/table">
            <a:tbl>
              <a:tblPr firstRow="1" bandRow="1">
                <a:noFill/>
                <a:tableStyleId>{5A58DE52-F99B-4A77-ABAD-E79E60BC82F8}</a:tableStyleId>
              </a:tblPr>
              <a:tblGrid>
                <a:gridCol w="489175"/>
                <a:gridCol w="483975"/>
                <a:gridCol w="1678325"/>
              </a:tblGrid>
              <a:tr h="351575">
                <a:tc>
                  <a:txBody>
                    <a:bodyPr/>
                    <a:lstStyle/>
                    <a:p>
                      <a:pPr marL="0" marR="0" lvl="0" indent="0" algn="ctr" rtl="0">
                        <a:spcBef>
                          <a:spcPts val="0"/>
                        </a:spcBef>
                        <a:spcAft>
                          <a:spcPts val="0"/>
                        </a:spcAft>
                        <a:buNone/>
                      </a:pPr>
                      <a:r>
                        <a:rPr lang="en-US" sz="1600"/>
                        <a:t>M1</a:t>
                      </a:r>
                      <a:endParaRPr sz="1600"/>
                    </a:p>
                  </a:txBody>
                  <a:tcPr marL="91450" marR="91450" marT="45725" marB="45725"/>
                </a:tc>
                <a:tc>
                  <a:txBody>
                    <a:bodyPr/>
                    <a:lstStyle/>
                    <a:p>
                      <a:pPr marL="0" marR="0" lvl="0" indent="0" algn="ctr" rtl="0">
                        <a:spcBef>
                          <a:spcPts val="0"/>
                        </a:spcBef>
                        <a:spcAft>
                          <a:spcPts val="0"/>
                        </a:spcAft>
                        <a:buNone/>
                      </a:pPr>
                      <a:r>
                        <a:rPr lang="en-US" sz="1600"/>
                        <a:t>M0</a:t>
                      </a:r>
                      <a:endParaRPr sz="1600"/>
                    </a:p>
                  </a:txBody>
                  <a:tcPr marL="91450" marR="91450" marT="45725" marB="45725"/>
                </a:tc>
                <a:tc>
                  <a:txBody>
                    <a:bodyPr/>
                    <a:lstStyle/>
                    <a:p>
                      <a:pPr marL="0" marR="0" lvl="0" indent="0" algn="ctr" rtl="0">
                        <a:spcBef>
                          <a:spcPts val="0"/>
                        </a:spcBef>
                        <a:spcAft>
                          <a:spcPts val="0"/>
                        </a:spcAft>
                        <a:buNone/>
                      </a:pPr>
                      <a:r>
                        <a:rPr lang="en-US" sz="1600"/>
                        <a:t>Mode</a:t>
                      </a:r>
                      <a:endParaRPr sz="1600"/>
                    </a:p>
                  </a:txBody>
                  <a:tcPr marL="91450" marR="91450" marT="45725" marB="45725"/>
                </a:tc>
              </a:tr>
              <a:tr h="465625">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13bit timer mode</a:t>
                      </a:r>
                      <a:endParaRPr sz="1600"/>
                    </a:p>
                  </a:txBody>
                  <a:tcPr marL="91450" marR="91450" marT="45725" marB="45725"/>
                </a:tc>
              </a:tr>
              <a:tr h="501700">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16bit timer mode</a:t>
                      </a:r>
                      <a:endParaRPr sz="1600"/>
                    </a:p>
                  </a:txBody>
                  <a:tcPr marL="91450" marR="91450" marT="45725" marB="45725"/>
                </a:tc>
              </a:tr>
              <a:tr h="509800">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8-bit auto reload mode</a:t>
                      </a:r>
                      <a:endParaRPr sz="1600"/>
                    </a:p>
                  </a:txBody>
                  <a:tcPr marL="91450" marR="91450" marT="45725" marB="45725"/>
                </a:tc>
              </a:tr>
              <a:tr h="351575">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Split mode</a:t>
                      </a:r>
                      <a:endParaRPr sz="1600"/>
                    </a:p>
                  </a:txBody>
                  <a:tcPr marL="91450" marR="91450" marT="45725" marB="45725"/>
                </a:tc>
              </a:tr>
            </a:tbl>
          </a:graphicData>
        </a:graphic>
      </p:graphicFrame>
      <p:sp>
        <p:nvSpPr>
          <p:cNvPr id="472" name="Google Shape;472;p26"/>
          <p:cNvSpPr txBox="1"/>
          <p:nvPr/>
        </p:nvSpPr>
        <p:spPr>
          <a:xfrm>
            <a:off x="855645" y="2477770"/>
            <a:ext cx="2702740" cy="369332"/>
          </a:xfrm>
          <a:prstGeom prst="rect">
            <a:avLst/>
          </a:prstGeom>
          <a:solidFill>
            <a:srgbClr val="D5DBE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Mode Bits M1 and M0</a:t>
            </a:r>
            <a:endParaRPr sz="1800">
              <a:solidFill>
                <a:schemeClr val="dk1"/>
              </a:solidFill>
              <a:latin typeface="Calibri"/>
              <a:ea typeface="Calibri"/>
              <a:cs typeface="Calibri"/>
              <a:sym typeface="Calibri"/>
            </a:endParaRPr>
          </a:p>
        </p:txBody>
      </p:sp>
      <p:sp>
        <p:nvSpPr>
          <p:cNvPr id="473" name="Google Shape;473;p26"/>
          <p:cNvSpPr txBox="1"/>
          <p:nvPr/>
        </p:nvSpPr>
        <p:spPr>
          <a:xfrm>
            <a:off x="3793053" y="2445404"/>
            <a:ext cx="5162719" cy="2862322"/>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Mode 1 (16-Bit Timer Mode)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Timer mode "1" is a 16-bit timer and is a commonly used mode. It functions in the same way as 13-bit mode except that all 16 bits are used. TLx is incremented starting from 0 to a maximum 255. Once the value 255 is reached, TLx resets to 0 and then THx is incremented by 1. As being a full 16-bit timer, the timer may contain up to 65536 distinct values and it will overflow back to 0 after 65,536 machine cycles.</a:t>
            </a:r>
            <a:endParaRPr sz="1800">
              <a:solidFill>
                <a:schemeClr val="dk1"/>
              </a:solidFill>
              <a:latin typeface="Calibri"/>
              <a:ea typeface="Calibri"/>
              <a:cs typeface="Calibri"/>
              <a:sym typeface="Calibri"/>
            </a:endParaRPr>
          </a:p>
        </p:txBody>
      </p:sp>
      <p:graphicFrame>
        <p:nvGraphicFramePr>
          <p:cNvPr id="474" name="Google Shape;474;p26"/>
          <p:cNvGraphicFramePr/>
          <p:nvPr/>
        </p:nvGraphicFramePr>
        <p:xfrm>
          <a:off x="1843004" y="115929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75" name="Google Shape;475;p26"/>
          <p:cNvSpPr txBox="1"/>
          <p:nvPr/>
        </p:nvSpPr>
        <p:spPr>
          <a:xfrm>
            <a:off x="7991060" y="1192568"/>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sp>
        <p:nvSpPr>
          <p:cNvPr id="476" name="Google Shape;476;p26"/>
          <p:cNvSpPr txBox="1"/>
          <p:nvPr/>
        </p:nvSpPr>
        <p:spPr>
          <a:xfrm>
            <a:off x="1828800" y="198547"/>
            <a:ext cx="671885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TMOD—Different modes of timers </a:t>
            </a:r>
            <a:endParaRPr sz="1800">
              <a:solidFill>
                <a:srgbClr val="FF99FF"/>
              </a:solidFill>
              <a:latin typeface="Calibri"/>
              <a:ea typeface="Calibri"/>
              <a:cs typeface="Calibri"/>
              <a:sym typeface="Calibri"/>
            </a:endParaRPr>
          </a:p>
        </p:txBody>
      </p:sp>
      <p:grpSp>
        <p:nvGrpSpPr>
          <p:cNvPr id="477" name="Google Shape;477;p26"/>
          <p:cNvGrpSpPr/>
          <p:nvPr/>
        </p:nvGrpSpPr>
        <p:grpSpPr>
          <a:xfrm>
            <a:off x="2965821" y="1852661"/>
            <a:ext cx="3983619" cy="470943"/>
            <a:chOff x="2965821" y="1995779"/>
            <a:chExt cx="3983619" cy="470943"/>
          </a:xfrm>
        </p:grpSpPr>
        <p:sp>
          <p:nvSpPr>
            <p:cNvPr id="478" name="Google Shape;478;p26"/>
            <p:cNvSpPr txBox="1"/>
            <p:nvPr/>
          </p:nvSpPr>
          <p:spPr>
            <a:xfrm>
              <a:off x="2965821" y="1995779"/>
              <a:ext cx="1232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479" name="Google Shape;479;p26"/>
            <p:cNvSpPr txBox="1"/>
            <p:nvPr/>
          </p:nvSpPr>
          <p:spPr>
            <a:xfrm>
              <a:off x="5694433" y="2005057"/>
              <a:ext cx="1255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
        <p:nvSpPr>
          <p:cNvPr id="485" name="Google Shape;485;p27"/>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28</a:t>
            </a:fld>
            <a:endParaRPr sz="1200" b="0" i="0" u="none" strike="noStrike" cap="none">
              <a:solidFill>
                <a:srgbClr val="888888"/>
              </a:solidFill>
              <a:latin typeface="Calibri"/>
              <a:ea typeface="Calibri"/>
              <a:cs typeface="Calibri"/>
              <a:sym typeface="Calibri"/>
            </a:endParaRPr>
          </a:p>
        </p:txBody>
      </p:sp>
      <p:grpSp>
        <p:nvGrpSpPr>
          <p:cNvPr id="486" name="Google Shape;486;p27"/>
          <p:cNvGrpSpPr/>
          <p:nvPr/>
        </p:nvGrpSpPr>
        <p:grpSpPr>
          <a:xfrm>
            <a:off x="10812" y="85348"/>
            <a:ext cx="576070" cy="5621613"/>
            <a:chOff x="-33963" y="14712"/>
            <a:chExt cx="603511" cy="6386152"/>
          </a:xfrm>
        </p:grpSpPr>
        <p:pic>
          <p:nvPicPr>
            <p:cNvPr id="487" name="Google Shape;487;p27"/>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488" name="Google Shape;488;p27"/>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489" name="Google Shape;489;p27"/>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490" name="Google Shape;490;p27"/>
          <p:cNvSpPr txBox="1"/>
          <p:nvPr/>
        </p:nvSpPr>
        <p:spPr>
          <a:xfrm>
            <a:off x="3495757" y="2169005"/>
            <a:ext cx="5478309" cy="3416320"/>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Mode 2 (8 Bit Auto Reload)</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Timer registers are configured as 8-bit timers with automatic reload. It allows only 00 to FF to be loaded into timer register THx.</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After TH is loaded with 8 bit value, controller gives a copy of it to TL. Timing is then started by instruction SETB TRx.</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Timer starts to count up by incrementing TLx until it reaches FF and rolls over to 00. When it rolls over, it sets TF (timer flag).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TLx is reloaded with initial count stored in THx. Clers TF and process will start again.</a:t>
            </a:r>
            <a:endParaRPr/>
          </a:p>
        </p:txBody>
      </p:sp>
      <p:graphicFrame>
        <p:nvGraphicFramePr>
          <p:cNvPr id="491" name="Google Shape;491;p27"/>
          <p:cNvGraphicFramePr/>
          <p:nvPr/>
        </p:nvGraphicFramePr>
        <p:xfrm>
          <a:off x="763351" y="3099699"/>
          <a:ext cx="2522025" cy="2188645"/>
        </p:xfrm>
        <a:graphic>
          <a:graphicData uri="http://schemas.openxmlformats.org/drawingml/2006/table">
            <a:tbl>
              <a:tblPr firstRow="1" bandRow="1">
                <a:noFill/>
                <a:tableStyleId>{5A58DE52-F99B-4A77-ABAD-E79E60BC82F8}</a:tableStyleId>
              </a:tblPr>
              <a:tblGrid>
                <a:gridCol w="465300"/>
                <a:gridCol w="460350"/>
                <a:gridCol w="1596375"/>
              </a:tblGrid>
              <a:tr h="351575">
                <a:tc>
                  <a:txBody>
                    <a:bodyPr/>
                    <a:lstStyle/>
                    <a:p>
                      <a:pPr marL="0" marR="0" lvl="0" indent="0" algn="ctr" rtl="0">
                        <a:spcBef>
                          <a:spcPts val="0"/>
                        </a:spcBef>
                        <a:spcAft>
                          <a:spcPts val="0"/>
                        </a:spcAft>
                        <a:buNone/>
                      </a:pPr>
                      <a:r>
                        <a:rPr lang="en-US" sz="1400"/>
                        <a:t>M1</a:t>
                      </a:r>
                      <a:endParaRPr sz="1400"/>
                    </a:p>
                  </a:txBody>
                  <a:tcPr marL="91450" marR="91450" marT="45725" marB="45725"/>
                </a:tc>
                <a:tc>
                  <a:txBody>
                    <a:bodyPr/>
                    <a:lstStyle/>
                    <a:p>
                      <a:pPr marL="0" marR="0" lvl="0" indent="0" algn="ctr" rtl="0">
                        <a:spcBef>
                          <a:spcPts val="0"/>
                        </a:spcBef>
                        <a:spcAft>
                          <a:spcPts val="0"/>
                        </a:spcAft>
                        <a:buNone/>
                      </a:pPr>
                      <a:r>
                        <a:rPr lang="en-US" sz="1400"/>
                        <a:t>M0</a:t>
                      </a:r>
                      <a:endParaRPr sz="1400"/>
                    </a:p>
                  </a:txBody>
                  <a:tcPr marL="91450" marR="91450" marT="45725" marB="45725"/>
                </a:tc>
                <a:tc>
                  <a:txBody>
                    <a:bodyPr/>
                    <a:lstStyle/>
                    <a:p>
                      <a:pPr marL="0" marR="0" lvl="0" indent="0" algn="ctr" rtl="0">
                        <a:spcBef>
                          <a:spcPts val="0"/>
                        </a:spcBef>
                        <a:spcAft>
                          <a:spcPts val="0"/>
                        </a:spcAft>
                        <a:buNone/>
                      </a:pPr>
                      <a:r>
                        <a:rPr lang="en-US" sz="1400"/>
                        <a:t>Mode</a:t>
                      </a:r>
                      <a:endParaRPr sz="1400"/>
                    </a:p>
                  </a:txBody>
                  <a:tcPr marL="91450" marR="91450" marT="45725" marB="45725"/>
                </a:tc>
              </a:tr>
              <a:tr h="465625">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13bit timer mode</a:t>
                      </a:r>
                      <a:endParaRPr sz="1400"/>
                    </a:p>
                  </a:txBody>
                  <a:tcPr marL="91450" marR="91450" marT="45725" marB="45725"/>
                </a:tc>
              </a:tr>
              <a:tr h="501700">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1</a:t>
                      </a:r>
                      <a:endParaRPr sz="1400"/>
                    </a:p>
                  </a:txBody>
                  <a:tcPr marL="91450" marR="91450" marT="45725" marB="45725"/>
                </a:tc>
                <a:tc>
                  <a:txBody>
                    <a:bodyPr/>
                    <a:lstStyle/>
                    <a:p>
                      <a:pPr marL="0" marR="0" lvl="0" indent="0" algn="ctr" rtl="0">
                        <a:spcBef>
                          <a:spcPts val="0"/>
                        </a:spcBef>
                        <a:spcAft>
                          <a:spcPts val="0"/>
                        </a:spcAft>
                        <a:buNone/>
                      </a:pPr>
                      <a:r>
                        <a:rPr lang="en-US" sz="1400"/>
                        <a:t>16bit timer mode</a:t>
                      </a:r>
                      <a:endParaRPr sz="1400"/>
                    </a:p>
                  </a:txBody>
                  <a:tcPr marL="91450" marR="91450" marT="45725" marB="45725"/>
                </a:tc>
              </a:tr>
              <a:tr h="509800">
                <a:tc>
                  <a:txBody>
                    <a:bodyPr/>
                    <a:lstStyle/>
                    <a:p>
                      <a:pPr marL="0" marR="0" lvl="0" indent="0" algn="ctr" rtl="0">
                        <a:spcBef>
                          <a:spcPts val="0"/>
                        </a:spcBef>
                        <a:spcAft>
                          <a:spcPts val="0"/>
                        </a:spcAft>
                        <a:buNone/>
                      </a:pPr>
                      <a:r>
                        <a:rPr lang="en-US" sz="1400"/>
                        <a:t>1</a:t>
                      </a:r>
                      <a:endParaRPr sz="1400"/>
                    </a:p>
                  </a:txBody>
                  <a:tcPr marL="91450" marR="91450" marT="45725" marB="45725"/>
                </a:tc>
                <a:tc>
                  <a:txBody>
                    <a:bodyPr/>
                    <a:lstStyle/>
                    <a:p>
                      <a:pPr marL="0" marR="0" lvl="0" indent="0" algn="ctr" rtl="0">
                        <a:spcBef>
                          <a:spcPts val="0"/>
                        </a:spcBef>
                        <a:spcAft>
                          <a:spcPts val="0"/>
                        </a:spcAft>
                        <a:buNone/>
                      </a:pPr>
                      <a:r>
                        <a:rPr lang="en-US" sz="1400"/>
                        <a:t>0</a:t>
                      </a:r>
                      <a:endParaRPr sz="1400"/>
                    </a:p>
                  </a:txBody>
                  <a:tcPr marL="91450" marR="91450" marT="45725" marB="45725"/>
                </a:tc>
                <a:tc>
                  <a:txBody>
                    <a:bodyPr/>
                    <a:lstStyle/>
                    <a:p>
                      <a:pPr marL="0" marR="0" lvl="0" indent="0" algn="ctr" rtl="0">
                        <a:spcBef>
                          <a:spcPts val="0"/>
                        </a:spcBef>
                        <a:spcAft>
                          <a:spcPts val="0"/>
                        </a:spcAft>
                        <a:buNone/>
                      </a:pPr>
                      <a:r>
                        <a:rPr lang="en-US" sz="1400"/>
                        <a:t>8-bit auto reload mode</a:t>
                      </a:r>
                      <a:endParaRPr sz="1400"/>
                    </a:p>
                  </a:txBody>
                  <a:tcPr marL="91450" marR="91450" marT="45725" marB="45725"/>
                </a:tc>
              </a:tr>
              <a:tr h="351575">
                <a:tc>
                  <a:txBody>
                    <a:bodyPr/>
                    <a:lstStyle/>
                    <a:p>
                      <a:pPr marL="0" marR="0" lvl="0" indent="0" algn="ctr" rtl="0">
                        <a:spcBef>
                          <a:spcPts val="0"/>
                        </a:spcBef>
                        <a:spcAft>
                          <a:spcPts val="0"/>
                        </a:spcAft>
                        <a:buNone/>
                      </a:pPr>
                      <a:r>
                        <a:rPr lang="en-US" sz="1400"/>
                        <a:t>1</a:t>
                      </a:r>
                      <a:endParaRPr sz="1400"/>
                    </a:p>
                  </a:txBody>
                  <a:tcPr marL="91450" marR="91450" marT="45725" marB="45725"/>
                </a:tc>
                <a:tc>
                  <a:txBody>
                    <a:bodyPr/>
                    <a:lstStyle/>
                    <a:p>
                      <a:pPr marL="0" marR="0" lvl="0" indent="0" algn="ctr" rtl="0">
                        <a:spcBef>
                          <a:spcPts val="0"/>
                        </a:spcBef>
                        <a:spcAft>
                          <a:spcPts val="0"/>
                        </a:spcAft>
                        <a:buNone/>
                      </a:pPr>
                      <a:r>
                        <a:rPr lang="en-US" sz="1400"/>
                        <a:t>1</a:t>
                      </a:r>
                      <a:endParaRPr sz="1400"/>
                    </a:p>
                  </a:txBody>
                  <a:tcPr marL="91450" marR="91450" marT="45725" marB="45725"/>
                </a:tc>
                <a:tc>
                  <a:txBody>
                    <a:bodyPr/>
                    <a:lstStyle/>
                    <a:p>
                      <a:pPr marL="0" marR="0" lvl="0" indent="0" algn="ctr" rtl="0">
                        <a:spcBef>
                          <a:spcPts val="0"/>
                        </a:spcBef>
                        <a:spcAft>
                          <a:spcPts val="0"/>
                        </a:spcAft>
                        <a:buNone/>
                      </a:pPr>
                      <a:r>
                        <a:rPr lang="en-US" sz="1400"/>
                        <a:t>Split mode</a:t>
                      </a:r>
                      <a:endParaRPr sz="1400"/>
                    </a:p>
                  </a:txBody>
                  <a:tcPr marL="91450" marR="91450" marT="45725" marB="45725"/>
                </a:tc>
              </a:tr>
            </a:tbl>
          </a:graphicData>
        </a:graphic>
      </p:graphicFrame>
      <p:graphicFrame>
        <p:nvGraphicFramePr>
          <p:cNvPr id="492" name="Google Shape;492;p27"/>
          <p:cNvGraphicFramePr/>
          <p:nvPr/>
        </p:nvGraphicFramePr>
        <p:xfrm>
          <a:off x="1843004" y="936667"/>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493" name="Google Shape;493;p27"/>
          <p:cNvSpPr txBox="1"/>
          <p:nvPr/>
        </p:nvSpPr>
        <p:spPr>
          <a:xfrm>
            <a:off x="7991060" y="969940"/>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sp>
        <p:nvSpPr>
          <p:cNvPr id="494" name="Google Shape;494;p27"/>
          <p:cNvSpPr txBox="1"/>
          <p:nvPr/>
        </p:nvSpPr>
        <p:spPr>
          <a:xfrm>
            <a:off x="784083" y="2581133"/>
            <a:ext cx="2372585" cy="369332"/>
          </a:xfrm>
          <a:prstGeom prst="rect">
            <a:avLst/>
          </a:prstGeom>
          <a:solidFill>
            <a:srgbClr val="D5DBE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Mode Bits M1 and M0</a:t>
            </a:r>
            <a:endParaRPr sz="1800">
              <a:solidFill>
                <a:schemeClr val="dk1"/>
              </a:solidFill>
              <a:latin typeface="Calibri"/>
              <a:ea typeface="Calibri"/>
              <a:cs typeface="Calibri"/>
              <a:sym typeface="Calibri"/>
            </a:endParaRPr>
          </a:p>
        </p:txBody>
      </p:sp>
      <p:sp>
        <p:nvSpPr>
          <p:cNvPr id="495" name="Google Shape;495;p27"/>
          <p:cNvSpPr txBox="1"/>
          <p:nvPr/>
        </p:nvSpPr>
        <p:spPr>
          <a:xfrm>
            <a:off x="1828800" y="198547"/>
            <a:ext cx="671885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TMOD—Different modes of timers </a:t>
            </a:r>
            <a:endParaRPr sz="1800">
              <a:solidFill>
                <a:srgbClr val="FF99FF"/>
              </a:solidFill>
              <a:latin typeface="Calibri"/>
              <a:ea typeface="Calibri"/>
              <a:cs typeface="Calibri"/>
              <a:sym typeface="Calibri"/>
            </a:endParaRPr>
          </a:p>
        </p:txBody>
      </p:sp>
      <p:grpSp>
        <p:nvGrpSpPr>
          <p:cNvPr id="496" name="Google Shape;496;p27"/>
          <p:cNvGrpSpPr/>
          <p:nvPr/>
        </p:nvGrpSpPr>
        <p:grpSpPr>
          <a:xfrm>
            <a:off x="2965821" y="1606180"/>
            <a:ext cx="3983619" cy="470943"/>
            <a:chOff x="2965821" y="1995779"/>
            <a:chExt cx="3983619" cy="470943"/>
          </a:xfrm>
        </p:grpSpPr>
        <p:sp>
          <p:nvSpPr>
            <p:cNvPr id="497" name="Google Shape;497;p27"/>
            <p:cNvSpPr txBox="1"/>
            <p:nvPr/>
          </p:nvSpPr>
          <p:spPr>
            <a:xfrm>
              <a:off x="2965821" y="1995779"/>
              <a:ext cx="1232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498" name="Google Shape;498;p27"/>
            <p:cNvSpPr txBox="1"/>
            <p:nvPr/>
          </p:nvSpPr>
          <p:spPr>
            <a:xfrm>
              <a:off x="5694433" y="2005057"/>
              <a:ext cx="1255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8"/>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
        <p:nvSpPr>
          <p:cNvPr id="504" name="Google Shape;504;p28"/>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29</a:t>
            </a:fld>
            <a:endParaRPr sz="1200" b="0" i="0" u="none" strike="noStrike" cap="none">
              <a:solidFill>
                <a:srgbClr val="888888"/>
              </a:solidFill>
              <a:latin typeface="Calibri"/>
              <a:ea typeface="Calibri"/>
              <a:cs typeface="Calibri"/>
              <a:sym typeface="Calibri"/>
            </a:endParaRPr>
          </a:p>
        </p:txBody>
      </p:sp>
      <p:grpSp>
        <p:nvGrpSpPr>
          <p:cNvPr id="505" name="Google Shape;505;p28"/>
          <p:cNvGrpSpPr/>
          <p:nvPr/>
        </p:nvGrpSpPr>
        <p:grpSpPr>
          <a:xfrm>
            <a:off x="10812" y="85348"/>
            <a:ext cx="576070" cy="5621613"/>
            <a:chOff x="-33963" y="14712"/>
            <a:chExt cx="603511" cy="6386152"/>
          </a:xfrm>
        </p:grpSpPr>
        <p:pic>
          <p:nvPicPr>
            <p:cNvPr id="506" name="Google Shape;506;p28"/>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07" name="Google Shape;507;p28"/>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08" name="Google Shape;508;p28"/>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509" name="Google Shape;509;p28"/>
          <p:cNvSpPr txBox="1"/>
          <p:nvPr/>
        </p:nvSpPr>
        <p:spPr>
          <a:xfrm>
            <a:off x="3529112" y="2110711"/>
            <a:ext cx="5332652" cy="3416320"/>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Mode 3 (Split Timer Mode)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Timer mode "3" is known as </a:t>
            </a:r>
            <a:r>
              <a:rPr lang="en-US" sz="1800" b="1">
                <a:solidFill>
                  <a:schemeClr val="dk1"/>
                </a:solidFill>
                <a:latin typeface="Calibri"/>
                <a:ea typeface="Calibri"/>
                <a:cs typeface="Calibri"/>
                <a:sym typeface="Calibri"/>
              </a:rPr>
              <a:t>split-timer mode</a:t>
            </a:r>
            <a:r>
              <a:rPr lang="en-US" sz="1800">
                <a:solidFill>
                  <a:schemeClr val="dk1"/>
                </a:solidFill>
                <a:latin typeface="Calibri"/>
                <a:ea typeface="Calibri"/>
                <a:cs typeface="Calibri"/>
                <a:sym typeface="Calibri"/>
              </a:rPr>
              <a:t>. When Timer 0 is placed in mode 3, it becomes two separate 8-bit timers. Timer 0 is TL0 and Timer 1 is TH0. Both the timers count from 0 to 255 and in case of overflow, reset back to 0. All the bits that are of Timer 1 will now be tied to TH0.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When Timer 0 is in split mode, the real Timer 1 (i.e. TH1 and TL1) can be set in modes 0, 1 or 2, but it cannot be started/stopped as the bits that do that are now linked to TH0. The real timer 1 will be incremented with every machine cycle.</a:t>
            </a:r>
            <a:endParaRPr sz="1800">
              <a:solidFill>
                <a:schemeClr val="dk1"/>
              </a:solidFill>
              <a:latin typeface="Calibri"/>
              <a:ea typeface="Calibri"/>
              <a:cs typeface="Calibri"/>
              <a:sym typeface="Calibri"/>
            </a:endParaRPr>
          </a:p>
        </p:txBody>
      </p:sp>
      <p:graphicFrame>
        <p:nvGraphicFramePr>
          <p:cNvPr id="510" name="Google Shape;510;p28"/>
          <p:cNvGraphicFramePr/>
          <p:nvPr/>
        </p:nvGraphicFramePr>
        <p:xfrm>
          <a:off x="763350" y="2877034"/>
          <a:ext cx="2651475" cy="2249605"/>
        </p:xfrm>
        <a:graphic>
          <a:graphicData uri="http://schemas.openxmlformats.org/drawingml/2006/table">
            <a:tbl>
              <a:tblPr firstRow="1" bandRow="1">
                <a:noFill/>
                <a:tableStyleId>{5A58DE52-F99B-4A77-ABAD-E79E60BC82F8}</a:tableStyleId>
              </a:tblPr>
              <a:tblGrid>
                <a:gridCol w="489175"/>
                <a:gridCol w="483975"/>
                <a:gridCol w="1678325"/>
              </a:tblGrid>
              <a:tr h="351575">
                <a:tc>
                  <a:txBody>
                    <a:bodyPr/>
                    <a:lstStyle/>
                    <a:p>
                      <a:pPr marL="0" marR="0" lvl="0" indent="0" algn="ctr" rtl="0">
                        <a:spcBef>
                          <a:spcPts val="0"/>
                        </a:spcBef>
                        <a:spcAft>
                          <a:spcPts val="0"/>
                        </a:spcAft>
                        <a:buNone/>
                      </a:pPr>
                      <a:r>
                        <a:rPr lang="en-US" sz="1600"/>
                        <a:t>M1</a:t>
                      </a:r>
                      <a:endParaRPr sz="1600"/>
                    </a:p>
                  </a:txBody>
                  <a:tcPr marL="91450" marR="91450" marT="45725" marB="45725"/>
                </a:tc>
                <a:tc>
                  <a:txBody>
                    <a:bodyPr/>
                    <a:lstStyle/>
                    <a:p>
                      <a:pPr marL="0" marR="0" lvl="0" indent="0" algn="ctr" rtl="0">
                        <a:spcBef>
                          <a:spcPts val="0"/>
                        </a:spcBef>
                        <a:spcAft>
                          <a:spcPts val="0"/>
                        </a:spcAft>
                        <a:buNone/>
                      </a:pPr>
                      <a:r>
                        <a:rPr lang="en-US" sz="1600"/>
                        <a:t>M0</a:t>
                      </a:r>
                      <a:endParaRPr sz="1600"/>
                    </a:p>
                  </a:txBody>
                  <a:tcPr marL="91450" marR="91450" marT="45725" marB="45725"/>
                </a:tc>
                <a:tc>
                  <a:txBody>
                    <a:bodyPr/>
                    <a:lstStyle/>
                    <a:p>
                      <a:pPr marL="0" marR="0" lvl="0" indent="0" algn="ctr" rtl="0">
                        <a:spcBef>
                          <a:spcPts val="0"/>
                        </a:spcBef>
                        <a:spcAft>
                          <a:spcPts val="0"/>
                        </a:spcAft>
                        <a:buNone/>
                      </a:pPr>
                      <a:r>
                        <a:rPr lang="en-US" sz="1600"/>
                        <a:t>Mode</a:t>
                      </a:r>
                      <a:endParaRPr sz="1600"/>
                    </a:p>
                  </a:txBody>
                  <a:tcPr marL="91450" marR="91450" marT="45725" marB="45725"/>
                </a:tc>
              </a:tr>
              <a:tr h="465625">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13 bit timer mode</a:t>
                      </a:r>
                      <a:endParaRPr sz="1600"/>
                    </a:p>
                  </a:txBody>
                  <a:tcPr marL="91450" marR="91450" marT="45725" marB="45725"/>
                </a:tc>
              </a:tr>
              <a:tr h="501700">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16 bit timer mode</a:t>
                      </a:r>
                      <a:endParaRPr sz="1600"/>
                    </a:p>
                  </a:txBody>
                  <a:tcPr marL="91450" marR="91450" marT="45725" marB="45725"/>
                </a:tc>
              </a:tr>
              <a:tr h="509800">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0</a:t>
                      </a:r>
                      <a:endParaRPr sz="1600"/>
                    </a:p>
                  </a:txBody>
                  <a:tcPr marL="91450" marR="91450" marT="45725" marB="45725"/>
                </a:tc>
                <a:tc>
                  <a:txBody>
                    <a:bodyPr/>
                    <a:lstStyle/>
                    <a:p>
                      <a:pPr marL="0" marR="0" lvl="0" indent="0" algn="ctr" rtl="0">
                        <a:spcBef>
                          <a:spcPts val="0"/>
                        </a:spcBef>
                        <a:spcAft>
                          <a:spcPts val="0"/>
                        </a:spcAft>
                        <a:buNone/>
                      </a:pPr>
                      <a:r>
                        <a:rPr lang="en-US" sz="1600"/>
                        <a:t>8 bit auto reload mode</a:t>
                      </a:r>
                      <a:endParaRPr sz="1600"/>
                    </a:p>
                  </a:txBody>
                  <a:tcPr marL="91450" marR="91450" marT="45725" marB="45725"/>
                </a:tc>
              </a:tr>
              <a:tr h="351575">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1</a:t>
                      </a:r>
                      <a:endParaRPr sz="1600"/>
                    </a:p>
                  </a:txBody>
                  <a:tcPr marL="91450" marR="91450" marT="45725" marB="45725"/>
                </a:tc>
                <a:tc>
                  <a:txBody>
                    <a:bodyPr/>
                    <a:lstStyle/>
                    <a:p>
                      <a:pPr marL="0" marR="0" lvl="0" indent="0" algn="ctr" rtl="0">
                        <a:spcBef>
                          <a:spcPts val="0"/>
                        </a:spcBef>
                        <a:spcAft>
                          <a:spcPts val="0"/>
                        </a:spcAft>
                        <a:buNone/>
                      </a:pPr>
                      <a:r>
                        <a:rPr lang="en-US" sz="1600"/>
                        <a:t>Split mode</a:t>
                      </a:r>
                      <a:endParaRPr sz="1600"/>
                    </a:p>
                  </a:txBody>
                  <a:tcPr marL="91450" marR="91450" marT="45725" marB="45725"/>
                </a:tc>
              </a:tr>
            </a:tbl>
          </a:graphicData>
        </a:graphic>
      </p:graphicFrame>
      <p:sp>
        <p:nvSpPr>
          <p:cNvPr id="511" name="Google Shape;511;p28"/>
          <p:cNvSpPr txBox="1"/>
          <p:nvPr/>
        </p:nvSpPr>
        <p:spPr>
          <a:xfrm>
            <a:off x="736375" y="2326662"/>
            <a:ext cx="2702740" cy="369332"/>
          </a:xfrm>
          <a:prstGeom prst="rect">
            <a:avLst/>
          </a:prstGeom>
          <a:solidFill>
            <a:srgbClr val="D5DBE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Mode Bits M1 and M0</a:t>
            </a:r>
            <a:endParaRPr sz="1800">
              <a:solidFill>
                <a:schemeClr val="dk1"/>
              </a:solidFill>
              <a:latin typeface="Calibri"/>
              <a:ea typeface="Calibri"/>
              <a:cs typeface="Calibri"/>
              <a:sym typeface="Calibri"/>
            </a:endParaRPr>
          </a:p>
        </p:txBody>
      </p:sp>
      <p:graphicFrame>
        <p:nvGraphicFramePr>
          <p:cNvPr id="512" name="Google Shape;512;p28"/>
          <p:cNvGraphicFramePr/>
          <p:nvPr/>
        </p:nvGraphicFramePr>
        <p:xfrm>
          <a:off x="1843004" y="984373"/>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Gate</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C/T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M0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13" name="Google Shape;513;p28"/>
          <p:cNvSpPr txBox="1"/>
          <p:nvPr/>
        </p:nvSpPr>
        <p:spPr>
          <a:xfrm>
            <a:off x="7991060" y="969940"/>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D8E2F3"/>
                </a:solidFill>
                <a:latin typeface="Calibri"/>
                <a:ea typeface="Calibri"/>
                <a:cs typeface="Calibri"/>
                <a:sym typeface="Calibri"/>
              </a:rPr>
              <a:t>089H</a:t>
            </a:r>
            <a:endParaRPr sz="1800">
              <a:solidFill>
                <a:srgbClr val="D8E2F3"/>
              </a:solidFill>
              <a:latin typeface="Calibri"/>
              <a:ea typeface="Calibri"/>
              <a:cs typeface="Calibri"/>
              <a:sym typeface="Calibri"/>
            </a:endParaRPr>
          </a:p>
        </p:txBody>
      </p:sp>
      <p:sp>
        <p:nvSpPr>
          <p:cNvPr id="514" name="Google Shape;514;p28"/>
          <p:cNvSpPr txBox="1"/>
          <p:nvPr/>
        </p:nvSpPr>
        <p:spPr>
          <a:xfrm>
            <a:off x="1828800" y="198547"/>
            <a:ext cx="671885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10. TMOD—Different modes of timers </a:t>
            </a:r>
            <a:endParaRPr sz="1800">
              <a:solidFill>
                <a:srgbClr val="FF99FF"/>
              </a:solidFill>
              <a:latin typeface="Calibri"/>
              <a:ea typeface="Calibri"/>
              <a:cs typeface="Calibri"/>
              <a:sym typeface="Calibri"/>
            </a:endParaRPr>
          </a:p>
        </p:txBody>
      </p:sp>
      <p:grpSp>
        <p:nvGrpSpPr>
          <p:cNvPr id="515" name="Google Shape;515;p28"/>
          <p:cNvGrpSpPr/>
          <p:nvPr/>
        </p:nvGrpSpPr>
        <p:grpSpPr>
          <a:xfrm>
            <a:off x="2965821" y="1590278"/>
            <a:ext cx="3983619" cy="470943"/>
            <a:chOff x="2965821" y="1995779"/>
            <a:chExt cx="3983619" cy="470943"/>
          </a:xfrm>
        </p:grpSpPr>
        <p:sp>
          <p:nvSpPr>
            <p:cNvPr id="516" name="Google Shape;516;p28"/>
            <p:cNvSpPr txBox="1"/>
            <p:nvPr/>
          </p:nvSpPr>
          <p:spPr>
            <a:xfrm>
              <a:off x="2965821" y="1995779"/>
              <a:ext cx="1232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1</a:t>
              </a:r>
              <a:endParaRPr sz="2400" b="1">
                <a:solidFill>
                  <a:srgbClr val="FFFF00"/>
                </a:solidFill>
                <a:latin typeface="Calibri"/>
                <a:ea typeface="Calibri"/>
                <a:cs typeface="Calibri"/>
                <a:sym typeface="Calibri"/>
              </a:endParaRPr>
            </a:p>
          </p:txBody>
        </p:sp>
        <p:sp>
          <p:nvSpPr>
            <p:cNvPr id="517" name="Google Shape;517;p28"/>
            <p:cNvSpPr txBox="1"/>
            <p:nvPr/>
          </p:nvSpPr>
          <p:spPr>
            <a:xfrm>
              <a:off x="5694433" y="2005057"/>
              <a:ext cx="1255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00"/>
                  </a:solidFill>
                  <a:latin typeface="Calibri"/>
                  <a:ea typeface="Calibri"/>
                  <a:cs typeface="Calibri"/>
                  <a:sym typeface="Calibri"/>
                </a:rPr>
                <a:t>Timer 0</a:t>
              </a:r>
              <a:endParaRPr sz="2400" b="1">
                <a:solidFill>
                  <a:srgbClr val="FFFF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1826270" y="215260"/>
            <a:ext cx="6013716" cy="449791"/>
          </a:xfrm>
          <a:prstGeom prst="rect">
            <a:avLst/>
          </a:prstGeom>
          <a:solidFill>
            <a:srgbClr val="000099"/>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Special Function Registers (SFRs)</a:t>
            </a:r>
            <a:endParaRPr/>
          </a:p>
        </p:txBody>
      </p:sp>
      <p:sp>
        <p:nvSpPr>
          <p:cNvPr id="99" name="Google Shape;99;p2"/>
          <p:cNvSpPr txBox="1">
            <a:spLocks noGrp="1"/>
          </p:cNvSpPr>
          <p:nvPr>
            <p:ph type="body" idx="1"/>
          </p:nvPr>
        </p:nvSpPr>
        <p:spPr>
          <a:xfrm>
            <a:off x="728283" y="882030"/>
            <a:ext cx="8237691" cy="4369701"/>
          </a:xfrm>
          <a:prstGeom prst="rect">
            <a:avLst/>
          </a:prstGeom>
          <a:solidFill>
            <a:srgbClr val="D8E2F3"/>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a:t>In 8051 microcontroller there are certain registers which use the RAM addresses from 80H to FFH and they are meant for certain specific operations. (Upper 128 bytes). </a:t>
            </a:r>
            <a:endParaRPr sz="1600"/>
          </a:p>
          <a:p>
            <a:pPr marL="228600" lvl="0" indent="-228600" algn="l" rtl="0">
              <a:lnSpc>
                <a:spcPct val="100000"/>
              </a:lnSpc>
              <a:spcBef>
                <a:spcPts val="1000"/>
              </a:spcBef>
              <a:spcAft>
                <a:spcPts val="0"/>
              </a:spcAft>
              <a:buClr>
                <a:schemeClr val="dk1"/>
              </a:buClr>
              <a:buSzPts val="1600"/>
              <a:buChar char="•"/>
            </a:pPr>
            <a:r>
              <a:rPr lang="en-US" sz="1600"/>
              <a:t>These registers are called Special function registers (SFRs).</a:t>
            </a:r>
            <a:endParaRPr/>
          </a:p>
          <a:p>
            <a:pPr marL="228600" lvl="0" indent="-228600" algn="l" rtl="0">
              <a:lnSpc>
                <a:spcPct val="100000"/>
              </a:lnSpc>
              <a:spcBef>
                <a:spcPts val="1000"/>
              </a:spcBef>
              <a:spcAft>
                <a:spcPts val="0"/>
              </a:spcAft>
              <a:buClr>
                <a:schemeClr val="dk1"/>
              </a:buClr>
              <a:buSzPts val="1600"/>
              <a:buChar char="•"/>
            </a:pPr>
            <a:r>
              <a:rPr lang="en-US" sz="1600"/>
              <a:t>Some of these registers are bit and byte addressable.</a:t>
            </a:r>
            <a:endParaRPr/>
          </a:p>
          <a:p>
            <a:pPr marL="228600" lvl="0" indent="-228600" algn="l" rtl="0">
              <a:lnSpc>
                <a:spcPct val="100000"/>
              </a:lnSpc>
              <a:spcBef>
                <a:spcPts val="1000"/>
              </a:spcBef>
              <a:spcAft>
                <a:spcPts val="0"/>
              </a:spcAft>
              <a:buClr>
                <a:schemeClr val="dk1"/>
              </a:buClr>
              <a:buSzPts val="1600"/>
              <a:buChar char="•"/>
            </a:pPr>
            <a:r>
              <a:rPr lang="en-US" sz="1600"/>
              <a:t>Some of SFRs are related to I/O ports (P0,P1,P2 and P3) and some are meant for control operations (TCON,SCON, PCON..) and remaining are the auxiliary SFRs.</a:t>
            </a:r>
            <a:endParaRPr/>
          </a:p>
          <a:p>
            <a:pPr marL="228600" lvl="0" indent="-228600" algn="l" rtl="0">
              <a:lnSpc>
                <a:spcPct val="100000"/>
              </a:lnSpc>
              <a:spcBef>
                <a:spcPts val="1000"/>
              </a:spcBef>
              <a:spcAft>
                <a:spcPts val="0"/>
              </a:spcAft>
              <a:buClr>
                <a:schemeClr val="dk1"/>
              </a:buClr>
              <a:buSzPts val="1600"/>
              <a:buChar char="•"/>
            </a:pPr>
            <a:r>
              <a:rPr lang="en-US" sz="1600"/>
              <a:t>SFRs Memory addresses are only direct addressable. Even though some of the addresses between 80H and FFH are not assigned to any SFR, they cannot be used as additional RAM area.</a:t>
            </a:r>
            <a:endParaRPr/>
          </a:p>
          <a:p>
            <a:pPr marL="228600" lvl="0" indent="-228600" algn="l" rtl="0">
              <a:lnSpc>
                <a:spcPct val="100000"/>
              </a:lnSpc>
              <a:spcBef>
                <a:spcPts val="1000"/>
              </a:spcBef>
              <a:spcAft>
                <a:spcPts val="0"/>
              </a:spcAft>
              <a:buClr>
                <a:schemeClr val="dk1"/>
              </a:buClr>
              <a:buSzPts val="1600"/>
              <a:buChar char="•"/>
            </a:pPr>
            <a:r>
              <a:rPr lang="en-US" sz="1600"/>
              <a:t>Out of these 128 Memory Locations (80H to FFH), </a:t>
            </a:r>
            <a:r>
              <a:rPr lang="en-US" sz="1600" b="1"/>
              <a:t>there</a:t>
            </a:r>
            <a:r>
              <a:rPr lang="en-US" sz="1600"/>
              <a:t> are only 21 locations that are actually assigned to </a:t>
            </a:r>
            <a:r>
              <a:rPr lang="en-US" sz="1600" b="1"/>
              <a:t>SFRs</a:t>
            </a:r>
            <a:r>
              <a:rPr lang="en-US" sz="1600"/>
              <a:t>. </a:t>
            </a:r>
            <a:endParaRPr/>
          </a:p>
          <a:p>
            <a:pPr marL="228600" lvl="0" indent="-228600" algn="l" rtl="0">
              <a:lnSpc>
                <a:spcPct val="100000"/>
              </a:lnSpc>
              <a:spcBef>
                <a:spcPts val="1000"/>
              </a:spcBef>
              <a:spcAft>
                <a:spcPts val="0"/>
              </a:spcAft>
              <a:buClr>
                <a:schemeClr val="dk1"/>
              </a:buClr>
              <a:buSzPts val="1600"/>
              <a:buChar char="•"/>
            </a:pPr>
            <a:r>
              <a:rPr lang="en-US" sz="1600"/>
              <a:t>Each </a:t>
            </a:r>
            <a:r>
              <a:rPr lang="en-US" sz="1600" b="1"/>
              <a:t>SFR</a:t>
            </a:r>
            <a:r>
              <a:rPr lang="en-US" sz="1600"/>
              <a:t> has one Byte Address and also a unique name which specifies its purpose. Since the </a:t>
            </a:r>
            <a:r>
              <a:rPr lang="en-US" sz="1600" b="1"/>
              <a:t>SFRs</a:t>
            </a:r>
            <a:r>
              <a:rPr lang="en-US" sz="1600"/>
              <a:t> are a part of the Internal RAM Structure, you can access </a:t>
            </a:r>
            <a:r>
              <a:rPr lang="en-US" sz="1600" b="1"/>
              <a:t>SFRs</a:t>
            </a:r>
            <a:r>
              <a:rPr lang="en-US" sz="1600"/>
              <a:t> as if you access the Internal RAM.</a:t>
            </a:r>
            <a:endParaRPr/>
          </a:p>
          <a:p>
            <a:pPr marL="228600" lvl="0" indent="-127000" algn="l" rtl="0">
              <a:lnSpc>
                <a:spcPct val="100000"/>
              </a:lnSpc>
              <a:spcBef>
                <a:spcPts val="1000"/>
              </a:spcBef>
              <a:spcAft>
                <a:spcPts val="0"/>
              </a:spcAft>
              <a:buClr>
                <a:schemeClr val="dk1"/>
              </a:buClr>
              <a:buSzPts val="1600"/>
              <a:buNone/>
            </a:pPr>
            <a:endParaRPr sz="1600"/>
          </a:p>
        </p:txBody>
      </p:sp>
      <p:grpSp>
        <p:nvGrpSpPr>
          <p:cNvPr id="100" name="Google Shape;100;p2"/>
          <p:cNvGrpSpPr/>
          <p:nvPr/>
        </p:nvGrpSpPr>
        <p:grpSpPr>
          <a:xfrm>
            <a:off x="10812" y="85348"/>
            <a:ext cx="576071" cy="5621613"/>
            <a:chOff x="-33963" y="14712"/>
            <a:chExt cx="603512" cy="6386152"/>
          </a:xfrm>
        </p:grpSpPr>
        <p:pic>
          <p:nvPicPr>
            <p:cNvPr id="101" name="Google Shape;101;p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102" name="Google Shape;102;p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b="0" i="0" u="none" strike="noStrike" cap="none">
                <a:solidFill>
                  <a:schemeClr val="dk1"/>
                </a:solidFill>
                <a:latin typeface="Calibri"/>
                <a:ea typeface="Calibri"/>
                <a:cs typeface="Calibri"/>
                <a:sym typeface="Calibri"/>
              </a:endParaRPr>
            </a:p>
          </p:txBody>
        </p:sp>
        <p:sp>
          <p:nvSpPr>
            <p:cNvPr id="103" name="Google Shape;103;p2"/>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u="none" strike="noStrike" cap="none">
                  <a:solidFill>
                    <a:srgbClr val="002060"/>
                  </a:solidFill>
                  <a:latin typeface="Century Gothic"/>
                  <a:ea typeface="Century Gothic"/>
                  <a:cs typeface="Century Gothic"/>
                  <a:sym typeface="Century Gothic"/>
                </a:rPr>
                <a:t>FY - Department of Engineering, Sciences and Humanities</a:t>
              </a:r>
              <a:endParaRPr sz="1900" b="0" i="0" u="none" strike="noStrike" cap="none">
                <a:solidFill>
                  <a:schemeClr val="dk1"/>
                </a:solidFill>
                <a:latin typeface="Calibri"/>
                <a:ea typeface="Calibri"/>
                <a:cs typeface="Calibri"/>
                <a:sym typeface="Calibri"/>
              </a:endParaRPr>
            </a:p>
          </p:txBody>
        </p:sp>
      </p:grpSp>
      <p:sp>
        <p:nvSpPr>
          <p:cNvPr id="104" name="Google Shape;104;p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
        <p:nvSpPr>
          <p:cNvPr id="523" name="Google Shape;523;p29"/>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30</a:t>
            </a:fld>
            <a:endParaRPr sz="1200" b="0" i="0" u="none" strike="noStrike" cap="none">
              <a:solidFill>
                <a:srgbClr val="888888"/>
              </a:solidFill>
              <a:latin typeface="Calibri"/>
              <a:ea typeface="Calibri"/>
              <a:cs typeface="Calibri"/>
              <a:sym typeface="Calibri"/>
            </a:endParaRPr>
          </a:p>
        </p:txBody>
      </p:sp>
      <p:grpSp>
        <p:nvGrpSpPr>
          <p:cNvPr id="524" name="Google Shape;524;p29"/>
          <p:cNvGrpSpPr/>
          <p:nvPr/>
        </p:nvGrpSpPr>
        <p:grpSpPr>
          <a:xfrm>
            <a:off x="10812" y="85348"/>
            <a:ext cx="576070" cy="5621613"/>
            <a:chOff x="-33963" y="14712"/>
            <a:chExt cx="603511" cy="6386152"/>
          </a:xfrm>
        </p:grpSpPr>
        <p:pic>
          <p:nvPicPr>
            <p:cNvPr id="525" name="Google Shape;525;p29"/>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26" name="Google Shape;526;p29"/>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27" name="Google Shape;527;p29"/>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528" name="Google Shape;528;p29"/>
          <p:cNvGraphicFramePr/>
          <p:nvPr/>
        </p:nvGraphicFramePr>
        <p:xfrm>
          <a:off x="1843004" y="984373"/>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29" name="Google Shape;529;p29"/>
          <p:cNvSpPr txBox="1"/>
          <p:nvPr/>
        </p:nvSpPr>
        <p:spPr>
          <a:xfrm>
            <a:off x="7991060" y="969940"/>
            <a:ext cx="826935"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548135"/>
                </a:solidFill>
                <a:latin typeface="Calibri"/>
                <a:ea typeface="Calibri"/>
                <a:cs typeface="Calibri"/>
                <a:sym typeface="Calibri"/>
              </a:rPr>
              <a:t>08CH</a:t>
            </a:r>
            <a:endParaRPr sz="1800">
              <a:solidFill>
                <a:srgbClr val="548135"/>
              </a:solidFill>
              <a:latin typeface="Calibri"/>
              <a:ea typeface="Calibri"/>
              <a:cs typeface="Calibri"/>
              <a:sym typeface="Calibri"/>
            </a:endParaRPr>
          </a:p>
        </p:txBody>
      </p:sp>
      <p:sp>
        <p:nvSpPr>
          <p:cNvPr id="530" name="Google Shape;530;p29"/>
          <p:cNvSpPr txBox="1"/>
          <p:nvPr/>
        </p:nvSpPr>
        <p:spPr>
          <a:xfrm>
            <a:off x="1033655" y="1017779"/>
            <a:ext cx="699730"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548135"/>
                </a:solidFill>
                <a:latin typeface="Calibri"/>
                <a:ea typeface="Calibri"/>
                <a:cs typeface="Calibri"/>
                <a:sym typeface="Calibri"/>
              </a:rPr>
              <a:t>TH 1</a:t>
            </a:r>
            <a:endParaRPr sz="1800" b="1">
              <a:solidFill>
                <a:srgbClr val="548135"/>
              </a:solidFill>
              <a:latin typeface="Calibri"/>
              <a:ea typeface="Calibri"/>
              <a:cs typeface="Calibri"/>
              <a:sym typeface="Calibri"/>
            </a:endParaRPr>
          </a:p>
        </p:txBody>
      </p:sp>
      <p:sp>
        <p:nvSpPr>
          <p:cNvPr id="531" name="Google Shape;531;p29"/>
          <p:cNvSpPr txBox="1"/>
          <p:nvPr/>
        </p:nvSpPr>
        <p:spPr>
          <a:xfrm>
            <a:off x="1828800" y="198547"/>
            <a:ext cx="671885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99FF"/>
                </a:solidFill>
                <a:latin typeface="Calibri"/>
                <a:ea typeface="Calibri"/>
                <a:cs typeface="Calibri"/>
                <a:sym typeface="Calibri"/>
              </a:rPr>
              <a:t>11-12 13-14. Timer counter registers</a:t>
            </a:r>
            <a:endParaRPr sz="1800">
              <a:solidFill>
                <a:srgbClr val="FF99FF"/>
              </a:solidFill>
              <a:latin typeface="Calibri"/>
              <a:ea typeface="Calibri"/>
              <a:cs typeface="Calibri"/>
              <a:sym typeface="Calibri"/>
            </a:endParaRPr>
          </a:p>
        </p:txBody>
      </p:sp>
      <p:graphicFrame>
        <p:nvGraphicFramePr>
          <p:cNvPr id="532" name="Google Shape;532;p29"/>
          <p:cNvGraphicFramePr/>
          <p:nvPr/>
        </p:nvGraphicFramePr>
        <p:xfrm>
          <a:off x="1860228" y="1558206"/>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 </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33" name="Google Shape;533;p29"/>
          <p:cNvSpPr txBox="1"/>
          <p:nvPr/>
        </p:nvSpPr>
        <p:spPr>
          <a:xfrm>
            <a:off x="8055990" y="1543773"/>
            <a:ext cx="826935"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548135"/>
                </a:solidFill>
                <a:latin typeface="Calibri"/>
                <a:ea typeface="Calibri"/>
                <a:cs typeface="Calibri"/>
                <a:sym typeface="Calibri"/>
              </a:rPr>
              <a:t>08AH</a:t>
            </a:r>
            <a:endParaRPr sz="1800">
              <a:solidFill>
                <a:srgbClr val="548135"/>
              </a:solidFill>
              <a:latin typeface="Calibri"/>
              <a:ea typeface="Calibri"/>
              <a:cs typeface="Calibri"/>
              <a:sym typeface="Calibri"/>
            </a:endParaRPr>
          </a:p>
        </p:txBody>
      </p:sp>
      <p:sp>
        <p:nvSpPr>
          <p:cNvPr id="534" name="Google Shape;534;p29"/>
          <p:cNvSpPr txBox="1"/>
          <p:nvPr/>
        </p:nvSpPr>
        <p:spPr>
          <a:xfrm>
            <a:off x="1138348" y="1575709"/>
            <a:ext cx="595038" cy="369332"/>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548135"/>
                </a:solidFill>
                <a:latin typeface="Calibri"/>
                <a:ea typeface="Calibri"/>
                <a:cs typeface="Calibri"/>
                <a:sym typeface="Calibri"/>
              </a:rPr>
              <a:t>TL1</a:t>
            </a:r>
            <a:endParaRPr sz="1800" b="1">
              <a:solidFill>
                <a:srgbClr val="548135"/>
              </a:solidFill>
              <a:latin typeface="Calibri"/>
              <a:ea typeface="Calibri"/>
              <a:cs typeface="Calibri"/>
              <a:sym typeface="Calibri"/>
            </a:endParaRPr>
          </a:p>
        </p:txBody>
      </p:sp>
      <p:graphicFrame>
        <p:nvGraphicFramePr>
          <p:cNvPr id="535" name="Google Shape;535;p29"/>
          <p:cNvGraphicFramePr/>
          <p:nvPr/>
        </p:nvGraphicFramePr>
        <p:xfrm>
          <a:off x="1812506" y="2154540"/>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9000"/>
                    </a:solidFill>
                  </a:tcPr>
                </a:tc>
              </a:tr>
            </a:tbl>
          </a:graphicData>
        </a:graphic>
      </p:graphicFrame>
      <p:sp>
        <p:nvSpPr>
          <p:cNvPr id="536" name="Google Shape;536;p29"/>
          <p:cNvSpPr txBox="1"/>
          <p:nvPr/>
        </p:nvSpPr>
        <p:spPr>
          <a:xfrm>
            <a:off x="7960562" y="2140107"/>
            <a:ext cx="826935"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5496"/>
                </a:solidFill>
                <a:latin typeface="Calibri"/>
                <a:ea typeface="Calibri"/>
                <a:cs typeface="Calibri"/>
                <a:sym typeface="Calibri"/>
              </a:rPr>
              <a:t>08DH</a:t>
            </a:r>
            <a:endParaRPr sz="1800">
              <a:solidFill>
                <a:srgbClr val="2F5496"/>
              </a:solidFill>
              <a:latin typeface="Calibri"/>
              <a:ea typeface="Calibri"/>
              <a:cs typeface="Calibri"/>
              <a:sym typeface="Calibri"/>
            </a:endParaRPr>
          </a:p>
        </p:txBody>
      </p:sp>
      <p:sp>
        <p:nvSpPr>
          <p:cNvPr id="537" name="Google Shape;537;p29"/>
          <p:cNvSpPr txBox="1"/>
          <p:nvPr/>
        </p:nvSpPr>
        <p:spPr>
          <a:xfrm>
            <a:off x="1098572" y="2179995"/>
            <a:ext cx="634813"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5496"/>
                </a:solidFill>
                <a:latin typeface="Calibri"/>
                <a:ea typeface="Calibri"/>
                <a:cs typeface="Calibri"/>
                <a:sym typeface="Calibri"/>
              </a:rPr>
              <a:t>TH0</a:t>
            </a:r>
            <a:endParaRPr sz="1800" b="1">
              <a:solidFill>
                <a:srgbClr val="2F5496"/>
              </a:solidFill>
              <a:latin typeface="Calibri"/>
              <a:ea typeface="Calibri"/>
              <a:cs typeface="Calibri"/>
              <a:sym typeface="Calibri"/>
            </a:endParaRPr>
          </a:p>
        </p:txBody>
      </p:sp>
      <p:graphicFrame>
        <p:nvGraphicFramePr>
          <p:cNvPr id="538" name="Google Shape;538;p29"/>
          <p:cNvGraphicFramePr/>
          <p:nvPr/>
        </p:nvGraphicFramePr>
        <p:xfrm>
          <a:off x="1829727" y="2760163"/>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Bit7 </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Bit6</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Bit4</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Bit3</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Bit2</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c>
                  <a:txBody>
                    <a:bodyPr/>
                    <a:lstStyle/>
                    <a:p>
                      <a:pPr marL="0" marR="0" lvl="0" indent="0" algn="ctr" rtl="0">
                        <a:spcBef>
                          <a:spcPts val="0"/>
                        </a:spcBef>
                        <a:spcAft>
                          <a:spcPts val="0"/>
                        </a:spcAft>
                        <a:buNone/>
                      </a:pPr>
                      <a:r>
                        <a:rPr lang="en-US" sz="1800"/>
                        <a:t>Bit0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F5496"/>
                    </a:solidFill>
                  </a:tcPr>
                </a:tc>
              </a:tr>
            </a:tbl>
          </a:graphicData>
        </a:graphic>
      </p:graphicFrame>
      <p:sp>
        <p:nvSpPr>
          <p:cNvPr id="539" name="Google Shape;539;p29"/>
          <p:cNvSpPr txBox="1"/>
          <p:nvPr/>
        </p:nvSpPr>
        <p:spPr>
          <a:xfrm>
            <a:off x="7977783" y="2745730"/>
            <a:ext cx="826935"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5496"/>
                </a:solidFill>
                <a:latin typeface="Calibri"/>
                <a:ea typeface="Calibri"/>
                <a:cs typeface="Calibri"/>
                <a:sym typeface="Calibri"/>
              </a:rPr>
              <a:t>08BH</a:t>
            </a:r>
            <a:endParaRPr sz="1800">
              <a:solidFill>
                <a:srgbClr val="2F5496"/>
              </a:solidFill>
              <a:latin typeface="Calibri"/>
              <a:ea typeface="Calibri"/>
              <a:cs typeface="Calibri"/>
              <a:sym typeface="Calibri"/>
            </a:endParaRPr>
          </a:p>
        </p:txBody>
      </p:sp>
      <p:sp>
        <p:nvSpPr>
          <p:cNvPr id="540" name="Google Shape;540;p29"/>
          <p:cNvSpPr txBox="1"/>
          <p:nvPr/>
        </p:nvSpPr>
        <p:spPr>
          <a:xfrm>
            <a:off x="1091946" y="2753813"/>
            <a:ext cx="609634"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F5496"/>
                </a:solidFill>
                <a:latin typeface="Calibri"/>
                <a:ea typeface="Calibri"/>
                <a:cs typeface="Calibri"/>
                <a:sym typeface="Calibri"/>
              </a:rPr>
              <a:t>TL0</a:t>
            </a:r>
            <a:endParaRPr sz="1800" b="1">
              <a:solidFill>
                <a:srgbClr val="2F5496"/>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
        <p:nvSpPr>
          <p:cNvPr id="546" name="Google Shape;546;p30"/>
          <p:cNvSpPr txBox="1"/>
          <p:nvPr/>
        </p:nvSpPr>
        <p:spPr>
          <a:xfrm>
            <a:off x="891946" y="248455"/>
            <a:ext cx="5381633" cy="505267"/>
          </a:xfrm>
          <a:prstGeom prst="rect">
            <a:avLst/>
          </a:prstGeom>
          <a:solidFill>
            <a:srgbClr val="000099"/>
          </a:solid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C4E0B2"/>
              </a:buClr>
              <a:buSzPts val="3200"/>
              <a:buFont typeface="Calibri"/>
              <a:buNone/>
            </a:pPr>
            <a:r>
              <a:rPr lang="en-US" sz="3200" b="1" i="0" u="none" strike="noStrike" cap="none">
                <a:solidFill>
                  <a:srgbClr val="C4E0B2"/>
                </a:solidFill>
                <a:latin typeface="Calibri"/>
                <a:ea typeface="Calibri"/>
                <a:cs typeface="Calibri"/>
                <a:sym typeface="Calibri"/>
              </a:rPr>
              <a:t>Timer/Counters: Application</a:t>
            </a:r>
            <a:endParaRPr sz="3200" b="1" i="0" u="none" strike="noStrike" cap="none">
              <a:solidFill>
                <a:srgbClr val="C4E0B2"/>
              </a:solidFill>
              <a:latin typeface="Calibri"/>
              <a:ea typeface="Calibri"/>
              <a:cs typeface="Calibri"/>
              <a:sym typeface="Calibri"/>
            </a:endParaRPr>
          </a:p>
        </p:txBody>
      </p:sp>
      <p:grpSp>
        <p:nvGrpSpPr>
          <p:cNvPr id="547" name="Google Shape;547;p30"/>
          <p:cNvGrpSpPr/>
          <p:nvPr/>
        </p:nvGrpSpPr>
        <p:grpSpPr>
          <a:xfrm>
            <a:off x="10812" y="85348"/>
            <a:ext cx="576070" cy="5621613"/>
            <a:chOff x="-33963" y="14712"/>
            <a:chExt cx="603511" cy="6386152"/>
          </a:xfrm>
        </p:grpSpPr>
        <p:pic>
          <p:nvPicPr>
            <p:cNvPr id="548" name="Google Shape;548;p30"/>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49" name="Google Shape;549;p30"/>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50" name="Google Shape;550;p30"/>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551" name="Google Shape;551;p30"/>
          <p:cNvSpPr txBox="1"/>
          <p:nvPr/>
        </p:nvSpPr>
        <p:spPr>
          <a:xfrm>
            <a:off x="1463040" y="1343770"/>
            <a:ext cx="6472362" cy="3139321"/>
          </a:xfrm>
          <a:prstGeom prst="rect">
            <a:avLst/>
          </a:prstGeom>
          <a:solidFill>
            <a:srgbClr val="B3C6E7"/>
          </a:solidFill>
          <a:ln>
            <a:noFill/>
          </a:ln>
        </p:spPr>
        <p:txBody>
          <a:bodyPr spcFirstLastPara="1" wrap="square" lIns="91425" tIns="45700" rIns="91425" bIns="45700" anchor="t" anchorCtr="0">
            <a:spAutoFit/>
          </a:bodyPr>
          <a:lstStyle/>
          <a:p>
            <a:pPr marL="291465" marR="0" lvl="0" indent="-279400" algn="just" rtl="0">
              <a:lnSpc>
                <a:spcPct val="100000"/>
              </a:lnSpc>
              <a:spcBef>
                <a:spcPts val="0"/>
              </a:spcBef>
              <a:spcAft>
                <a:spcPts val="0"/>
              </a:spcAft>
              <a:buClr>
                <a:srgbClr val="000099"/>
              </a:buClr>
              <a:buSzPts val="1800"/>
              <a:buFont typeface="Calibri"/>
              <a:buAutoNum type="arabicPeriod"/>
            </a:pPr>
            <a:r>
              <a:rPr lang="en-US" sz="1800">
                <a:solidFill>
                  <a:srgbClr val="000099"/>
                </a:solidFill>
                <a:latin typeface="Calibri"/>
                <a:ea typeface="Calibri"/>
                <a:cs typeface="Calibri"/>
                <a:sym typeface="Calibri"/>
              </a:rPr>
              <a:t>Interval timing: Timer mode</a:t>
            </a:r>
            <a:endParaRPr/>
          </a:p>
          <a:p>
            <a:pPr marL="927100" marR="5080" lvl="0" indent="57785" algn="just" rtl="0">
              <a:lnSpc>
                <a:spcPct val="100000"/>
              </a:lnSpc>
              <a:spcBef>
                <a:spcPts val="0"/>
              </a:spcBef>
              <a:spcAft>
                <a:spcPts val="0"/>
              </a:spcAft>
              <a:buNone/>
            </a:pPr>
            <a:r>
              <a:rPr lang="en-US" sz="1800">
                <a:solidFill>
                  <a:schemeClr val="dk1"/>
                </a:solidFill>
                <a:latin typeface="Calibri"/>
                <a:ea typeface="Calibri"/>
                <a:cs typeface="Calibri"/>
                <a:sym typeface="Calibri"/>
              </a:rPr>
              <a:t>The timer is programmed to overflow at a regular interval  and set the timer overflow flag. Overflow means reaching  maximum count of FFFFH. (The maximum count depends on mode of operation, i.e. Mode 1, Mode2 etc.)</a:t>
            </a:r>
            <a:endParaRPr/>
          </a:p>
          <a:p>
            <a:pPr marL="0" marR="0" lvl="0" indent="0" algn="l" rtl="0">
              <a:lnSpc>
                <a:spcPct val="100000"/>
              </a:lnSpc>
              <a:spcBef>
                <a:spcPts val="40"/>
              </a:spcBef>
              <a:spcAft>
                <a:spcPts val="0"/>
              </a:spcAft>
              <a:buNone/>
            </a:pPr>
            <a:endParaRPr sz="1800">
              <a:solidFill>
                <a:schemeClr val="dk1"/>
              </a:solidFill>
              <a:latin typeface="Calibri"/>
              <a:ea typeface="Calibri"/>
              <a:cs typeface="Calibri"/>
              <a:sym typeface="Calibri"/>
            </a:endParaRPr>
          </a:p>
          <a:p>
            <a:pPr marL="291465" marR="0" lvl="0" indent="-279400" algn="l" rtl="0">
              <a:lnSpc>
                <a:spcPct val="100000"/>
              </a:lnSpc>
              <a:spcBef>
                <a:spcPts val="0"/>
              </a:spcBef>
              <a:spcAft>
                <a:spcPts val="0"/>
              </a:spcAft>
              <a:buClr>
                <a:srgbClr val="FF0000"/>
              </a:buClr>
              <a:buSzPts val="1800"/>
              <a:buFont typeface="Calibri"/>
              <a:buAutoNum type="arabicPeriod" startAt="2"/>
            </a:pPr>
            <a:r>
              <a:rPr lang="en-US" sz="1800">
                <a:solidFill>
                  <a:srgbClr val="FF0000"/>
                </a:solidFill>
                <a:latin typeface="Calibri"/>
                <a:ea typeface="Calibri"/>
                <a:cs typeface="Calibri"/>
                <a:sym typeface="Calibri"/>
              </a:rPr>
              <a:t>Event counting: Counter mode</a:t>
            </a:r>
            <a:endParaRPr/>
          </a:p>
          <a:p>
            <a:pPr marL="927100" marR="452755" lvl="0" indent="0" algn="l" rtl="0">
              <a:lnSpc>
                <a:spcPct val="100000"/>
              </a:lnSpc>
              <a:spcBef>
                <a:spcPts val="5"/>
              </a:spcBef>
              <a:spcAft>
                <a:spcPts val="0"/>
              </a:spcAft>
              <a:buNone/>
            </a:pPr>
            <a:r>
              <a:rPr lang="en-US" sz="1800">
                <a:solidFill>
                  <a:schemeClr val="dk1"/>
                </a:solidFill>
                <a:latin typeface="Calibri"/>
                <a:ea typeface="Calibri"/>
                <a:cs typeface="Calibri"/>
                <a:sym typeface="Calibri"/>
              </a:rPr>
              <a:t>Determine the number of occurrences of an event. An  event is any external stimulus that provides a 1-to-0  transition on a pin of the microcontroller.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grpSp>
        <p:nvGrpSpPr>
          <p:cNvPr id="557" name="Google Shape;557;p31"/>
          <p:cNvGrpSpPr/>
          <p:nvPr/>
        </p:nvGrpSpPr>
        <p:grpSpPr>
          <a:xfrm>
            <a:off x="10812" y="85348"/>
            <a:ext cx="576070" cy="5621613"/>
            <a:chOff x="-33963" y="14712"/>
            <a:chExt cx="603511" cy="6386152"/>
          </a:xfrm>
        </p:grpSpPr>
        <p:pic>
          <p:nvPicPr>
            <p:cNvPr id="558" name="Google Shape;558;p3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59" name="Google Shape;559;p3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60" name="Google Shape;560;p3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561" name="Google Shape;561;p31"/>
          <p:cNvSpPr txBox="1"/>
          <p:nvPr/>
        </p:nvSpPr>
        <p:spPr>
          <a:xfrm>
            <a:off x="890546" y="803077"/>
            <a:ext cx="7959256" cy="4685898"/>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Interrupt is the event that temporarily suspends the main program, pass the control to the interrupt service routine (ISR) and executes the task. Then the control goes to the main program where it had left off.</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8051 has 5 interrupts available. Some manufacturers also state Reset as one of the interrupt. </a:t>
            </a:r>
            <a:endParaRPr/>
          </a:p>
          <a:p>
            <a:pPr marL="355600" marR="0" lvl="0" indent="-342900" algn="l" rtl="0">
              <a:lnSpc>
                <a:spcPct val="100000"/>
              </a:lnSpc>
              <a:spcBef>
                <a:spcPts val="290"/>
              </a:spcBef>
              <a:spcAft>
                <a:spcPts val="0"/>
              </a:spcAft>
              <a:buNone/>
            </a:pPr>
            <a:r>
              <a:rPr lang="en-US" sz="1800" b="1">
                <a:solidFill>
                  <a:srgbClr val="FF0000"/>
                </a:solidFill>
                <a:latin typeface="Calibri"/>
                <a:ea typeface="Calibri"/>
                <a:cs typeface="Calibri"/>
                <a:sym typeface="Calibri"/>
              </a:rPr>
              <a:t>	Interrupt Sources (in order of priority):		ROM location (Vector  table)</a:t>
            </a:r>
            <a:endParaRPr sz="1800" b="1">
              <a:solidFill>
                <a:srgbClr val="FF0000"/>
              </a:solidFill>
              <a:latin typeface="Calibri"/>
              <a:ea typeface="Calibri"/>
              <a:cs typeface="Calibri"/>
              <a:sym typeface="Calibri"/>
            </a:endParaRPr>
          </a:p>
          <a:p>
            <a:pPr marL="927100" marR="0" lvl="1" indent="-572135" algn="l" rtl="0">
              <a:spcBef>
                <a:spcPts val="190"/>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Reset								0000 H</a:t>
            </a:r>
            <a:endParaRPr/>
          </a:p>
          <a:p>
            <a:pPr marL="927100" marR="0" lvl="1" indent="-572135" algn="l" rtl="0">
              <a:spcBef>
                <a:spcPts val="190"/>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External  hardware Interrupt 0  INT0 (IE0)	0003 H</a:t>
            </a:r>
            <a:endParaRPr/>
          </a:p>
          <a:p>
            <a:pPr marL="927100" marR="0" lvl="1" indent="-567690" algn="l" rtl="0">
              <a:spcBef>
                <a:spcPts val="195"/>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Timer 0 interrupt (TF0)					000B H</a:t>
            </a:r>
            <a:endParaRPr/>
          </a:p>
          <a:p>
            <a:pPr marL="927100" marR="0" lvl="1" indent="-572135" algn="l" rtl="0">
              <a:spcBef>
                <a:spcPts val="190"/>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External hardware Interrupt 1 INT1 (IE1)	0013 H</a:t>
            </a:r>
            <a:endParaRPr/>
          </a:p>
          <a:p>
            <a:pPr marL="927100" marR="0" lvl="1" indent="-572135" algn="l" rtl="0">
              <a:spcBef>
                <a:spcPts val="195"/>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Timer 1 interrupt (TF1)					001B H</a:t>
            </a:r>
            <a:endParaRPr/>
          </a:p>
          <a:p>
            <a:pPr marL="927100" marR="0" lvl="1" indent="-572135" algn="l" rtl="0">
              <a:spcBef>
                <a:spcPts val="195"/>
              </a:spcBef>
              <a:spcAft>
                <a:spcPts val="0"/>
              </a:spcAft>
              <a:buClr>
                <a:schemeClr val="dk1"/>
              </a:buClr>
              <a:buSzPts val="1800"/>
              <a:buFont typeface="Calibri"/>
              <a:buAutoNum type="arabicPlain"/>
            </a:pPr>
            <a:r>
              <a:rPr lang="en-US" sz="1800" b="0" i="0" u="none" strike="noStrike" cap="none">
                <a:solidFill>
                  <a:schemeClr val="dk1"/>
                </a:solidFill>
                <a:latin typeface="Calibri"/>
                <a:ea typeface="Calibri"/>
                <a:cs typeface="Calibri"/>
                <a:sym typeface="Calibri"/>
              </a:rPr>
              <a:t>Serial COM Port interrupt (RI/TI)			0023 H</a:t>
            </a:r>
            <a:endParaRPr/>
          </a:p>
          <a:p>
            <a:pPr marL="354965" marR="5080" lvl="0" indent="-354965" algn="l" rtl="0">
              <a:lnSpc>
                <a:spcPct val="120000"/>
              </a:lnSpc>
              <a:spcBef>
                <a:spcPts val="600"/>
              </a:spcBef>
              <a:spcAft>
                <a:spcPts val="0"/>
              </a:spcAft>
              <a:buNone/>
            </a:pPr>
            <a:r>
              <a:rPr lang="en-US" sz="1800">
                <a:solidFill>
                  <a:schemeClr val="dk1"/>
                </a:solidFill>
                <a:latin typeface="Calibri"/>
                <a:ea typeface="Calibri"/>
                <a:cs typeface="Calibri"/>
                <a:sym typeface="Calibri"/>
              </a:rPr>
              <a:t>Each interrupt type has a separate vector  address in ROM. So the programmer </a:t>
            </a:r>
            <a:endParaRPr/>
          </a:p>
          <a:p>
            <a:pPr marL="354965" marR="5080" lvl="0" indent="-354965" algn="l" rtl="0">
              <a:lnSpc>
                <a:spcPct val="120000"/>
              </a:lnSpc>
              <a:spcBef>
                <a:spcPts val="600"/>
              </a:spcBef>
              <a:spcAft>
                <a:spcPts val="0"/>
              </a:spcAft>
              <a:buNone/>
            </a:pPr>
            <a:r>
              <a:rPr lang="en-US" sz="1800">
                <a:solidFill>
                  <a:schemeClr val="dk1"/>
                </a:solidFill>
                <a:latin typeface="Calibri"/>
                <a:ea typeface="Calibri"/>
                <a:cs typeface="Calibri"/>
                <a:sym typeface="Calibri"/>
              </a:rPr>
              <a:t>generally writes the program from 0030 H onwards, bypassing interrupt vector </a:t>
            </a:r>
            <a:endParaRPr/>
          </a:p>
          <a:p>
            <a:pPr marL="354965" marR="5080" lvl="0" indent="-354965" algn="l" rtl="0">
              <a:lnSpc>
                <a:spcPct val="120000"/>
              </a:lnSpc>
              <a:spcBef>
                <a:spcPts val="600"/>
              </a:spcBef>
              <a:spcAft>
                <a:spcPts val="0"/>
              </a:spcAft>
              <a:buNone/>
            </a:pPr>
            <a:r>
              <a:rPr lang="en-US" sz="1800">
                <a:solidFill>
                  <a:schemeClr val="dk1"/>
                </a:solidFill>
                <a:latin typeface="Calibri"/>
                <a:ea typeface="Calibri"/>
                <a:cs typeface="Calibri"/>
                <a:sym typeface="Calibri"/>
              </a:rPr>
              <a:t>Table.</a:t>
            </a:r>
            <a:endParaRPr/>
          </a:p>
        </p:txBody>
      </p:sp>
      <p:sp>
        <p:nvSpPr>
          <p:cNvPr id="562" name="Google Shape;562;p31"/>
          <p:cNvSpPr txBox="1"/>
          <p:nvPr/>
        </p:nvSpPr>
        <p:spPr>
          <a:xfrm>
            <a:off x="3260034" y="135172"/>
            <a:ext cx="3013544" cy="584775"/>
          </a:xfrm>
          <a:prstGeom prst="rect">
            <a:avLst/>
          </a:prstGeom>
          <a:solidFill>
            <a:srgbClr val="0033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EE599"/>
                </a:solidFill>
                <a:latin typeface="Calibri"/>
                <a:ea typeface="Calibri"/>
                <a:cs typeface="Calibri"/>
                <a:sym typeface="Calibri"/>
              </a:rPr>
              <a:t>Interrupt System</a:t>
            </a:r>
            <a:endParaRPr sz="3200">
              <a:solidFill>
                <a:srgbClr val="FEE599"/>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grpSp>
        <p:nvGrpSpPr>
          <p:cNvPr id="568" name="Google Shape;568;p32"/>
          <p:cNvGrpSpPr/>
          <p:nvPr/>
        </p:nvGrpSpPr>
        <p:grpSpPr>
          <a:xfrm>
            <a:off x="10812" y="85348"/>
            <a:ext cx="576070" cy="5621613"/>
            <a:chOff x="-33963" y="14712"/>
            <a:chExt cx="603511" cy="6386152"/>
          </a:xfrm>
        </p:grpSpPr>
        <p:pic>
          <p:nvPicPr>
            <p:cNvPr id="569" name="Google Shape;569;p3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70" name="Google Shape;570;p3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71" name="Google Shape;571;p32"/>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572" name="Google Shape;572;p32"/>
          <p:cNvSpPr txBox="1"/>
          <p:nvPr/>
        </p:nvSpPr>
        <p:spPr>
          <a:xfrm>
            <a:off x="1568634" y="196556"/>
            <a:ext cx="6647290"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C0099"/>
                </a:solidFill>
                <a:latin typeface="Calibri"/>
                <a:ea typeface="Calibri"/>
                <a:cs typeface="Calibri"/>
                <a:sym typeface="Calibri"/>
              </a:rPr>
              <a:t>15. IE Interrupt Enable register:  0A8H</a:t>
            </a:r>
            <a:endParaRPr sz="3200" b="1">
              <a:solidFill>
                <a:srgbClr val="CC0099"/>
              </a:solidFill>
              <a:latin typeface="Calibri"/>
              <a:ea typeface="Calibri"/>
              <a:cs typeface="Calibri"/>
              <a:sym typeface="Calibri"/>
            </a:endParaRPr>
          </a:p>
        </p:txBody>
      </p:sp>
      <p:graphicFrame>
        <p:nvGraphicFramePr>
          <p:cNvPr id="573" name="Google Shape;573;p32"/>
          <p:cNvGraphicFramePr/>
          <p:nvPr/>
        </p:nvGraphicFramePr>
        <p:xfrm>
          <a:off x="1532903" y="1437738"/>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a:t>EA</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ES</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ET1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EX1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ET0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t>EX0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574" name="Google Shape;574;p32"/>
          <p:cNvSpPr txBox="1"/>
          <p:nvPr/>
        </p:nvSpPr>
        <p:spPr>
          <a:xfrm>
            <a:off x="7673008" y="1431223"/>
            <a:ext cx="8269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F2CC"/>
                </a:solidFill>
                <a:latin typeface="Calibri"/>
                <a:ea typeface="Calibri"/>
                <a:cs typeface="Calibri"/>
                <a:sym typeface="Calibri"/>
              </a:rPr>
              <a:t>0A8H</a:t>
            </a:r>
            <a:endParaRPr sz="1800">
              <a:solidFill>
                <a:srgbClr val="FFF2CC"/>
              </a:solidFill>
              <a:latin typeface="Calibri"/>
              <a:ea typeface="Calibri"/>
              <a:cs typeface="Calibri"/>
              <a:sym typeface="Calibri"/>
            </a:endParaRPr>
          </a:p>
        </p:txBody>
      </p:sp>
      <p:sp>
        <p:nvSpPr>
          <p:cNvPr id="575" name="Google Shape;575;p32"/>
          <p:cNvSpPr txBox="1"/>
          <p:nvPr/>
        </p:nvSpPr>
        <p:spPr>
          <a:xfrm>
            <a:off x="1480274" y="1774428"/>
            <a:ext cx="6098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2CC"/>
                </a:solidFill>
                <a:latin typeface="Calibri"/>
                <a:ea typeface="Calibri"/>
                <a:cs typeface="Calibri"/>
                <a:sym typeface="Calibri"/>
              </a:rPr>
              <a:t>  --           --          --                 AC         AB           AA         A9        A8 </a:t>
            </a:r>
            <a:endParaRPr sz="1800">
              <a:solidFill>
                <a:srgbClr val="FFF2CC"/>
              </a:solidFill>
              <a:latin typeface="Calibri"/>
              <a:ea typeface="Calibri"/>
              <a:cs typeface="Calibri"/>
              <a:sym typeface="Calibri"/>
            </a:endParaRPr>
          </a:p>
        </p:txBody>
      </p:sp>
      <p:sp>
        <p:nvSpPr>
          <p:cNvPr id="576" name="Google Shape;576;p32"/>
          <p:cNvSpPr txBox="1"/>
          <p:nvPr/>
        </p:nvSpPr>
        <p:spPr>
          <a:xfrm>
            <a:off x="1232452" y="2305884"/>
            <a:ext cx="7450372" cy="3046988"/>
          </a:xfrm>
          <a:prstGeom prst="rect">
            <a:avLst/>
          </a:prstGeom>
          <a:solidFill>
            <a:srgbClr val="B3C6E7"/>
          </a:solidFill>
          <a:ln>
            <a:noFill/>
          </a:ln>
        </p:spPr>
        <p:txBody>
          <a:bodyPr spcFirstLastPara="1" wrap="square" lIns="91425" tIns="45700" rIns="91425" bIns="45700" anchor="t" anchorCtr="0">
            <a:spAutoFit/>
          </a:bodyPr>
          <a:lstStyle/>
          <a:p>
            <a:pPr marL="151130" marR="0" lvl="0" indent="-139065" algn="l" rtl="0">
              <a:lnSpc>
                <a:spcPct val="100000"/>
              </a:lnSpc>
              <a:spcBef>
                <a:spcPts val="0"/>
              </a:spcBef>
              <a:spcAft>
                <a:spcPts val="0"/>
              </a:spcAft>
              <a:buNone/>
            </a:pPr>
            <a:r>
              <a:rPr lang="en-US" sz="1800">
                <a:solidFill>
                  <a:srgbClr val="000099"/>
                </a:solidFill>
                <a:latin typeface="Calibri"/>
                <a:ea typeface="Calibri"/>
                <a:cs typeface="Calibri"/>
                <a:sym typeface="Calibri"/>
              </a:rPr>
              <a:t>EA	:If EA = 0 disables all interrupts,  no interrupt is acknowledged. </a:t>
            </a:r>
            <a:endParaRPr/>
          </a:p>
          <a:p>
            <a:pPr marL="151130" marR="0" lvl="0" indent="-139065" algn="l" rtl="0">
              <a:lnSpc>
                <a:spcPct val="100000"/>
              </a:lnSpc>
              <a:spcBef>
                <a:spcPts val="0"/>
              </a:spcBef>
              <a:spcAft>
                <a:spcPts val="0"/>
              </a:spcAft>
              <a:buNone/>
            </a:pPr>
            <a:r>
              <a:rPr lang="en-US" sz="1800">
                <a:solidFill>
                  <a:srgbClr val="000099"/>
                </a:solidFill>
                <a:latin typeface="Calibri"/>
                <a:ea typeface="Calibri"/>
                <a:cs typeface="Calibri"/>
                <a:sym typeface="Calibri"/>
              </a:rPr>
              <a:t>			 If EA = 1, each interrupt source is individually  enabled or disabled 		 by setting or clearing its enable bit.</a:t>
            </a:r>
            <a:endParaRPr sz="1800">
              <a:solidFill>
                <a:srgbClr val="000099"/>
              </a:solidFill>
              <a:latin typeface="Calibri"/>
              <a:ea typeface="Calibri"/>
              <a:cs typeface="Calibri"/>
              <a:sym typeface="Calibri"/>
            </a:endParaRPr>
          </a:p>
          <a:p>
            <a:pPr marL="151130" marR="0" lvl="0" indent="-139065" algn="l" rtl="0">
              <a:lnSpc>
                <a:spcPct val="100000"/>
              </a:lnSpc>
              <a:spcBef>
                <a:spcPts val="590"/>
              </a:spcBef>
              <a:spcAft>
                <a:spcPts val="0"/>
              </a:spcAft>
              <a:buNone/>
            </a:pPr>
            <a:r>
              <a:rPr lang="en-US" sz="1800">
                <a:solidFill>
                  <a:srgbClr val="4F0FA5"/>
                </a:solidFill>
                <a:latin typeface="Calibri"/>
                <a:ea typeface="Calibri"/>
                <a:cs typeface="Calibri"/>
                <a:sym typeface="Calibri"/>
              </a:rPr>
              <a:t>ES	: Enable serial port interrupt</a:t>
            </a:r>
            <a:endParaRPr sz="1800">
              <a:solidFill>
                <a:srgbClr val="4F0FA5"/>
              </a:solidFill>
              <a:latin typeface="Calibri"/>
              <a:ea typeface="Calibri"/>
              <a:cs typeface="Calibri"/>
              <a:sym typeface="Calibri"/>
            </a:endParaRPr>
          </a:p>
          <a:p>
            <a:pPr marL="151130" marR="0" lvl="0" indent="-139065" algn="l" rtl="0">
              <a:lnSpc>
                <a:spcPct val="100000"/>
              </a:lnSpc>
              <a:spcBef>
                <a:spcPts val="575"/>
              </a:spcBef>
              <a:spcAft>
                <a:spcPts val="0"/>
              </a:spcAft>
              <a:buNone/>
            </a:pPr>
            <a:r>
              <a:rPr lang="en-US" sz="1800">
                <a:solidFill>
                  <a:srgbClr val="000099"/>
                </a:solidFill>
                <a:latin typeface="Calibri"/>
                <a:ea typeface="Calibri"/>
                <a:cs typeface="Calibri"/>
                <a:sym typeface="Calibri"/>
              </a:rPr>
              <a:t>ET1	: Timer 1 overflow interrupt.</a:t>
            </a:r>
            <a:endParaRPr/>
          </a:p>
          <a:p>
            <a:pPr marL="151130" marR="0" lvl="0" indent="-139065" algn="l" rtl="0">
              <a:lnSpc>
                <a:spcPct val="100000"/>
              </a:lnSpc>
              <a:spcBef>
                <a:spcPts val="590"/>
              </a:spcBef>
              <a:spcAft>
                <a:spcPts val="0"/>
              </a:spcAft>
              <a:buNone/>
            </a:pPr>
            <a:r>
              <a:rPr lang="en-US" sz="1800">
                <a:solidFill>
                  <a:srgbClr val="4F0FA5"/>
                </a:solidFill>
                <a:latin typeface="Calibri"/>
                <a:ea typeface="Calibri"/>
                <a:cs typeface="Calibri"/>
                <a:sym typeface="Calibri"/>
              </a:rPr>
              <a:t>EX1	: External interrupt 1</a:t>
            </a:r>
            <a:r>
              <a:rPr lang="en-US" sz="1800">
                <a:solidFill>
                  <a:srgbClr val="0033CC"/>
                </a:solidFill>
                <a:latin typeface="Calibri"/>
                <a:ea typeface="Calibri"/>
                <a:cs typeface="Calibri"/>
                <a:sym typeface="Calibri"/>
              </a:rPr>
              <a:t>.</a:t>
            </a:r>
            <a:endParaRPr/>
          </a:p>
          <a:p>
            <a:pPr marL="151130" marR="0" lvl="0" indent="-139065" algn="l" rtl="0">
              <a:lnSpc>
                <a:spcPct val="100000"/>
              </a:lnSpc>
              <a:spcBef>
                <a:spcPts val="590"/>
              </a:spcBef>
              <a:spcAft>
                <a:spcPts val="0"/>
              </a:spcAft>
              <a:buNone/>
            </a:pPr>
            <a:r>
              <a:rPr lang="en-US" sz="1800">
                <a:solidFill>
                  <a:srgbClr val="000099"/>
                </a:solidFill>
                <a:latin typeface="Calibri"/>
                <a:ea typeface="Calibri"/>
                <a:cs typeface="Calibri"/>
                <a:sym typeface="Calibri"/>
              </a:rPr>
              <a:t>ET0	: Timer 0 overflow interrupt.</a:t>
            </a:r>
            <a:endParaRPr/>
          </a:p>
          <a:p>
            <a:pPr marL="151130" marR="0" lvl="0" indent="-139065" algn="l" rtl="0">
              <a:lnSpc>
                <a:spcPct val="100000"/>
              </a:lnSpc>
              <a:spcBef>
                <a:spcPts val="575"/>
              </a:spcBef>
              <a:spcAft>
                <a:spcPts val="0"/>
              </a:spcAft>
              <a:buNone/>
            </a:pPr>
            <a:r>
              <a:rPr lang="en-US" sz="1800">
                <a:solidFill>
                  <a:srgbClr val="4F0FA5"/>
                </a:solidFill>
                <a:latin typeface="Calibri"/>
                <a:ea typeface="Calibri"/>
                <a:cs typeface="Calibri"/>
                <a:sym typeface="Calibri"/>
              </a:rPr>
              <a:t>EX0	: External interrupt 0. </a:t>
            </a:r>
            <a:endParaRPr/>
          </a:p>
          <a:p>
            <a:pPr marL="151130" marR="0" lvl="0" indent="-139065" algn="l" rtl="0">
              <a:lnSpc>
                <a:spcPct val="100000"/>
              </a:lnSpc>
              <a:spcBef>
                <a:spcPts val="575"/>
              </a:spcBef>
              <a:spcAft>
                <a:spcPts val="0"/>
              </a:spcAft>
              <a:buNone/>
            </a:pPr>
            <a:r>
              <a:rPr lang="en-US" sz="1800">
                <a:solidFill>
                  <a:srgbClr val="FF0000"/>
                </a:solidFill>
                <a:latin typeface="Calibri"/>
                <a:ea typeface="Calibri"/>
                <a:cs typeface="Calibri"/>
                <a:sym typeface="Calibri"/>
              </a:rPr>
              <a:t>Reset: Reset cannot be disabled using IE</a:t>
            </a:r>
            <a:endParaRPr/>
          </a:p>
        </p:txBody>
      </p:sp>
      <p:sp>
        <p:nvSpPr>
          <p:cNvPr id="577" name="Google Shape;577;p32"/>
          <p:cNvSpPr txBox="1"/>
          <p:nvPr/>
        </p:nvSpPr>
        <p:spPr>
          <a:xfrm>
            <a:off x="1449794" y="1068080"/>
            <a:ext cx="6098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2CC"/>
                </a:solidFill>
                <a:latin typeface="Calibri"/>
                <a:ea typeface="Calibri"/>
                <a:cs typeface="Calibri"/>
                <a:sym typeface="Calibri"/>
              </a:rPr>
              <a:t>     IE.7      IE.6          IE.5       IE.4       IE.3         IE.2        IE.1       IE.0 </a:t>
            </a:r>
            <a:endParaRPr sz="1800">
              <a:solidFill>
                <a:srgbClr val="FFF2CC"/>
              </a:solidFill>
              <a:latin typeface="Calibri"/>
              <a:ea typeface="Calibri"/>
              <a:cs typeface="Calibri"/>
              <a:sym typeface="Calibri"/>
            </a:endParaRPr>
          </a:p>
        </p:txBody>
      </p:sp>
      <p:sp>
        <p:nvSpPr>
          <p:cNvPr id="578" name="Google Shape;578;p32"/>
          <p:cNvSpPr txBox="1"/>
          <p:nvPr/>
        </p:nvSpPr>
        <p:spPr>
          <a:xfrm>
            <a:off x="6973294" y="4238045"/>
            <a:ext cx="1439186" cy="723275"/>
          </a:xfrm>
          <a:prstGeom prst="rect">
            <a:avLst/>
          </a:prstGeom>
          <a:solidFill>
            <a:srgbClr val="1F3864"/>
          </a:solidFill>
          <a:ln>
            <a:noFill/>
          </a:ln>
        </p:spPr>
        <p:txBody>
          <a:bodyPr spcFirstLastPara="1" wrap="square" lIns="91425" tIns="45700" rIns="91425" bIns="45700" anchor="t" anchorCtr="0">
            <a:spAutoFit/>
          </a:bodyPr>
          <a:lstStyle/>
          <a:p>
            <a:pPr marL="274320" marR="0" lvl="1" indent="-266700" algn="l" rtl="0">
              <a:lnSpc>
                <a:spcPct val="100000"/>
              </a:lnSpc>
              <a:spcBef>
                <a:spcPts val="0"/>
              </a:spcBef>
              <a:spcAft>
                <a:spcPts val="0"/>
              </a:spcAft>
              <a:buNone/>
            </a:pPr>
            <a:r>
              <a:rPr lang="en-US" sz="1800" b="0" i="0" u="none" strike="noStrike" cap="none">
                <a:solidFill>
                  <a:srgbClr val="F2F2F2"/>
                </a:solidFill>
                <a:latin typeface="Calibri"/>
                <a:ea typeface="Calibri"/>
                <a:cs typeface="Calibri"/>
                <a:sym typeface="Calibri"/>
              </a:rPr>
              <a:t>0 = Disabled.</a:t>
            </a:r>
            <a:endParaRPr sz="1800" b="0" i="0" u="none" strike="noStrike" cap="none">
              <a:solidFill>
                <a:srgbClr val="F2F2F2"/>
              </a:solidFill>
              <a:latin typeface="Calibri"/>
              <a:ea typeface="Calibri"/>
              <a:cs typeface="Calibri"/>
              <a:sym typeface="Calibri"/>
            </a:endParaRPr>
          </a:p>
          <a:p>
            <a:pPr marL="274320" marR="0" lvl="1" indent="-266700" algn="l" rtl="0">
              <a:lnSpc>
                <a:spcPct val="100000"/>
              </a:lnSpc>
              <a:spcBef>
                <a:spcPts val="590"/>
              </a:spcBef>
              <a:spcAft>
                <a:spcPts val="0"/>
              </a:spcAft>
              <a:buNone/>
            </a:pPr>
            <a:r>
              <a:rPr lang="en-US" sz="1800" b="0" i="0" u="none" strike="noStrike" cap="none">
                <a:solidFill>
                  <a:srgbClr val="F2F2F2"/>
                </a:solidFill>
                <a:latin typeface="Calibri"/>
                <a:ea typeface="Calibri"/>
                <a:cs typeface="Calibri"/>
                <a:sym typeface="Calibri"/>
              </a:rPr>
              <a:t>1 = Enabled</a:t>
            </a:r>
            <a:endParaRPr sz="1800" b="0" i="0" u="none" strike="noStrike" cap="none">
              <a:solidFill>
                <a:srgbClr val="F2F2F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3"/>
          <p:cNvSpPr txBox="1"/>
          <p:nvPr/>
        </p:nvSpPr>
        <p:spPr>
          <a:xfrm>
            <a:off x="1180422" y="2183819"/>
            <a:ext cx="7391084" cy="3145092"/>
          </a:xfrm>
          <a:prstGeom prst="rect">
            <a:avLst/>
          </a:prstGeom>
          <a:solidFill>
            <a:srgbClr val="B3C6E7"/>
          </a:solidFill>
          <a:ln>
            <a:noFill/>
          </a:ln>
        </p:spPr>
        <p:txBody>
          <a:bodyPr spcFirstLastPara="1" wrap="square" lIns="0" tIns="86975" rIns="0" bIns="0" anchor="t" anchorCtr="0">
            <a:spAutoFit/>
          </a:bodyPr>
          <a:lstStyle/>
          <a:p>
            <a:pPr marL="12700" marR="0" lvl="0" indent="0" algn="l" rtl="0">
              <a:lnSpc>
                <a:spcPct val="100000"/>
              </a:lnSpc>
              <a:spcBef>
                <a:spcPts val="0"/>
              </a:spcBef>
              <a:spcAft>
                <a:spcPts val="0"/>
              </a:spcAft>
              <a:buNone/>
            </a:pPr>
            <a:r>
              <a:rPr lang="en-US" sz="1800" b="1">
                <a:solidFill>
                  <a:srgbClr val="595959"/>
                </a:solidFill>
                <a:latin typeface="Calibri"/>
                <a:ea typeface="Calibri"/>
                <a:cs typeface="Calibri"/>
                <a:sym typeface="Calibri"/>
              </a:rPr>
              <a:t>The 8051 starts execution at 0000H after Reset</a:t>
            </a:r>
            <a:endParaRPr/>
          </a:p>
          <a:p>
            <a:pPr marL="12700" marR="0" lvl="0" indent="0" algn="l" rtl="0">
              <a:lnSpc>
                <a:spcPct val="100000"/>
              </a:lnSpc>
              <a:spcBef>
                <a:spcPts val="100"/>
              </a:spcBef>
              <a:spcAft>
                <a:spcPts val="0"/>
              </a:spcAft>
              <a:buNone/>
            </a:pPr>
            <a:r>
              <a:rPr lang="en-US" sz="1800" b="1">
                <a:solidFill>
                  <a:srgbClr val="595959"/>
                </a:solidFill>
                <a:latin typeface="Calibri"/>
                <a:ea typeface="Calibri"/>
                <a:cs typeface="Calibri"/>
                <a:sym typeface="Calibri"/>
              </a:rPr>
              <a:t>PC (program counter) goes to 0000H. Highest priority. </a:t>
            </a:r>
            <a:endParaRPr/>
          </a:p>
          <a:p>
            <a:pPr marL="151130" marR="0" lvl="0" indent="-139065" algn="l" rtl="0">
              <a:lnSpc>
                <a:spcPct val="100000"/>
              </a:lnSpc>
              <a:spcBef>
                <a:spcPts val="690"/>
              </a:spcBef>
              <a:spcAft>
                <a:spcPts val="0"/>
              </a:spcAft>
              <a:buNone/>
            </a:pPr>
            <a:r>
              <a:rPr lang="en-US" sz="1800">
                <a:solidFill>
                  <a:schemeClr val="dk1"/>
                </a:solidFill>
                <a:latin typeface="Calibri"/>
                <a:ea typeface="Calibri"/>
                <a:cs typeface="Calibri"/>
                <a:sym typeface="Calibri"/>
              </a:rPr>
              <a:t>	PS	: Serial interface.</a:t>
            </a:r>
            <a:endParaRPr sz="1800">
              <a:solidFill>
                <a:schemeClr val="dk1"/>
              </a:solidFill>
              <a:latin typeface="Calibri"/>
              <a:ea typeface="Calibri"/>
              <a:cs typeface="Calibri"/>
              <a:sym typeface="Calibri"/>
            </a:endParaRPr>
          </a:p>
          <a:p>
            <a:pPr marL="151130" marR="0" lvl="0" indent="-139065" algn="l" rtl="0">
              <a:lnSpc>
                <a:spcPct val="100000"/>
              </a:lnSpc>
              <a:spcBef>
                <a:spcPts val="585"/>
              </a:spcBef>
              <a:spcAft>
                <a:spcPts val="0"/>
              </a:spcAft>
              <a:buNone/>
            </a:pPr>
            <a:r>
              <a:rPr lang="en-US" sz="1800">
                <a:solidFill>
                  <a:schemeClr val="dk1"/>
                </a:solidFill>
                <a:latin typeface="Calibri"/>
                <a:ea typeface="Calibri"/>
                <a:cs typeface="Calibri"/>
                <a:sym typeface="Calibri"/>
              </a:rPr>
              <a:t>	PT1	: Timer 1.</a:t>
            </a:r>
            <a:endParaRPr/>
          </a:p>
          <a:p>
            <a:pPr marL="151130" marR="0" lvl="0" indent="-139065" algn="l" rtl="0">
              <a:lnSpc>
                <a:spcPct val="100000"/>
              </a:lnSpc>
              <a:spcBef>
                <a:spcPts val="580"/>
              </a:spcBef>
              <a:spcAft>
                <a:spcPts val="0"/>
              </a:spcAft>
              <a:buNone/>
            </a:pPr>
            <a:r>
              <a:rPr lang="en-US" sz="1800">
                <a:solidFill>
                  <a:schemeClr val="dk1"/>
                </a:solidFill>
                <a:latin typeface="Calibri"/>
                <a:ea typeface="Calibri"/>
                <a:cs typeface="Calibri"/>
                <a:sym typeface="Calibri"/>
              </a:rPr>
              <a:t>	PX1	: External interrupt 1.</a:t>
            </a:r>
            <a:endParaRPr/>
          </a:p>
          <a:p>
            <a:pPr marL="151130" marR="0" lvl="0" indent="-139065" algn="l" rtl="0">
              <a:lnSpc>
                <a:spcPct val="100000"/>
              </a:lnSpc>
              <a:spcBef>
                <a:spcPts val="585"/>
              </a:spcBef>
              <a:spcAft>
                <a:spcPts val="0"/>
              </a:spcAft>
              <a:buNone/>
            </a:pPr>
            <a:r>
              <a:rPr lang="en-US" sz="1800">
                <a:solidFill>
                  <a:schemeClr val="dk1"/>
                </a:solidFill>
                <a:latin typeface="Calibri"/>
                <a:ea typeface="Calibri"/>
                <a:cs typeface="Calibri"/>
                <a:sym typeface="Calibri"/>
              </a:rPr>
              <a:t>	PT0	: Timer 0.</a:t>
            </a:r>
            <a:endParaRPr/>
          </a:p>
          <a:p>
            <a:pPr marL="151130" marR="0" lvl="0" indent="-139065" algn="l" rtl="0">
              <a:lnSpc>
                <a:spcPct val="100000"/>
              </a:lnSpc>
              <a:spcBef>
                <a:spcPts val="590"/>
              </a:spcBef>
              <a:spcAft>
                <a:spcPts val="0"/>
              </a:spcAft>
              <a:buNone/>
            </a:pPr>
            <a:r>
              <a:rPr lang="en-US" sz="1800">
                <a:solidFill>
                  <a:schemeClr val="dk1"/>
                </a:solidFill>
                <a:latin typeface="Calibri"/>
                <a:ea typeface="Calibri"/>
                <a:cs typeface="Calibri"/>
                <a:sym typeface="Calibri"/>
              </a:rPr>
              <a:t>	PX0	: External interrupt 0.</a:t>
            </a:r>
            <a:endParaRPr/>
          </a:p>
          <a:p>
            <a:pPr marL="151130" marR="0" lvl="0" indent="-139065" algn="l" rtl="0">
              <a:lnSpc>
                <a:spcPct val="100000"/>
              </a:lnSpc>
              <a:spcBef>
                <a:spcPts val="590"/>
              </a:spcBef>
              <a:spcAft>
                <a:spcPts val="0"/>
              </a:spcAft>
              <a:buNone/>
            </a:pPr>
            <a:r>
              <a:rPr lang="en-US" sz="1800">
                <a:solidFill>
                  <a:schemeClr val="dk1"/>
                </a:solidFill>
                <a:latin typeface="Calibri"/>
                <a:ea typeface="Calibri"/>
                <a:cs typeface="Calibri"/>
                <a:sym typeface="Calibri"/>
              </a:rPr>
              <a:t>	Priority bit = 1 assigns High priority. </a:t>
            </a:r>
            <a:endParaRPr/>
          </a:p>
          <a:p>
            <a:pPr marL="151130" marR="0" lvl="0" indent="-139065" algn="l" rtl="0">
              <a:lnSpc>
                <a:spcPct val="100000"/>
              </a:lnSpc>
              <a:spcBef>
                <a:spcPts val="590"/>
              </a:spcBef>
              <a:spcAft>
                <a:spcPts val="0"/>
              </a:spcAft>
              <a:buNone/>
            </a:pPr>
            <a:r>
              <a:rPr lang="en-US" sz="1800">
                <a:solidFill>
                  <a:schemeClr val="dk1"/>
                </a:solidFill>
                <a:latin typeface="Calibri"/>
                <a:ea typeface="Calibri"/>
                <a:cs typeface="Calibri"/>
                <a:sym typeface="Calibri"/>
              </a:rPr>
              <a:t>	Priority bit = 0 assigns low priority.</a:t>
            </a:r>
            <a:endParaRPr sz="1800">
              <a:solidFill>
                <a:schemeClr val="dk1"/>
              </a:solidFill>
              <a:latin typeface="Calibri"/>
              <a:ea typeface="Calibri"/>
              <a:cs typeface="Calibri"/>
              <a:sym typeface="Calibri"/>
            </a:endParaRPr>
          </a:p>
        </p:txBody>
      </p:sp>
      <p:sp>
        <p:nvSpPr>
          <p:cNvPr id="584" name="Google Shape;584;p3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grpSp>
        <p:nvGrpSpPr>
          <p:cNvPr id="585" name="Google Shape;585;p33"/>
          <p:cNvGrpSpPr/>
          <p:nvPr/>
        </p:nvGrpSpPr>
        <p:grpSpPr>
          <a:xfrm>
            <a:off x="10812" y="85348"/>
            <a:ext cx="576070" cy="5621613"/>
            <a:chOff x="-33963" y="14712"/>
            <a:chExt cx="603511" cy="6386152"/>
          </a:xfrm>
        </p:grpSpPr>
        <p:pic>
          <p:nvPicPr>
            <p:cNvPr id="586" name="Google Shape;586;p33"/>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587" name="Google Shape;587;p3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588" name="Google Shape;588;p33"/>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589" name="Google Shape;589;p33"/>
          <p:cNvSpPr txBox="1"/>
          <p:nvPr/>
        </p:nvSpPr>
        <p:spPr>
          <a:xfrm>
            <a:off x="1327866" y="254442"/>
            <a:ext cx="6957393"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C0099"/>
                </a:solidFill>
                <a:latin typeface="Calibri"/>
                <a:ea typeface="Calibri"/>
                <a:cs typeface="Calibri"/>
                <a:sym typeface="Calibri"/>
              </a:rPr>
              <a:t>16. IP Interrupt priority register-- 0B8H</a:t>
            </a:r>
            <a:endParaRPr sz="3200" b="1">
              <a:solidFill>
                <a:srgbClr val="CC0099"/>
              </a:solidFill>
              <a:latin typeface="Calibri"/>
              <a:ea typeface="Calibri"/>
              <a:cs typeface="Calibri"/>
              <a:sym typeface="Calibri"/>
            </a:endParaRPr>
          </a:p>
        </p:txBody>
      </p:sp>
      <p:graphicFrame>
        <p:nvGraphicFramePr>
          <p:cNvPr id="590" name="Google Shape;590;p33"/>
          <p:cNvGraphicFramePr/>
          <p:nvPr/>
        </p:nvGraphicFramePr>
        <p:xfrm>
          <a:off x="1452438" y="1310522"/>
          <a:ext cx="6096000" cy="370850"/>
        </p:xfrm>
        <a:graphic>
          <a:graphicData uri="http://schemas.openxmlformats.org/drawingml/2006/table">
            <a:tbl>
              <a:tblPr firstRow="1" bandRow="1">
                <a:noFill/>
                <a:tableStyleId>{6E2D90D6-B0D8-4ACF-BE5E-E3C1DA8501A3}</a:tableStyleId>
              </a:tblPr>
              <a:tblGrid>
                <a:gridCol w="762000"/>
                <a:gridCol w="762000"/>
                <a:gridCol w="762000"/>
                <a:gridCol w="762000"/>
                <a:gridCol w="762000"/>
                <a:gridCol w="762000"/>
                <a:gridCol w="762000"/>
                <a:gridCol w="762000"/>
              </a:tblGrid>
              <a:tr h="370850">
                <a:tc>
                  <a:txBody>
                    <a:bodyPr/>
                    <a:lstStyle/>
                    <a:p>
                      <a:pPr marL="0" marR="0" lvl="0" indent="0" algn="l" rtl="0">
                        <a:spcBef>
                          <a:spcPts val="0"/>
                        </a:spcBef>
                        <a:spcAft>
                          <a:spcPts val="0"/>
                        </a:spcAft>
                        <a:buNone/>
                      </a:pPr>
                      <a:r>
                        <a:rPr lang="en-US"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spcBef>
                          <a:spcPts val="0"/>
                        </a:spcBef>
                        <a:spcAft>
                          <a:spcPts val="0"/>
                        </a:spcAft>
                        <a:buNone/>
                      </a:pPr>
                      <a:r>
                        <a:rPr lang="en-US"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spcBef>
                          <a:spcPts val="0"/>
                        </a:spcBef>
                        <a:spcAft>
                          <a:spcPts val="0"/>
                        </a:spcAft>
                        <a:buNone/>
                      </a:pPr>
                      <a:r>
                        <a:rPr lang="en-US" sz="1800"/>
                        <a:t>--</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spcBef>
                          <a:spcPts val="0"/>
                        </a:spcBef>
                        <a:spcAft>
                          <a:spcPts val="0"/>
                        </a:spcAft>
                        <a:buNone/>
                      </a:pPr>
                      <a:r>
                        <a:rPr lang="en-US" sz="1800"/>
                        <a:t>PS</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l" rtl="0">
                        <a:spcBef>
                          <a:spcPts val="0"/>
                        </a:spcBef>
                        <a:spcAft>
                          <a:spcPts val="0"/>
                        </a:spcAft>
                        <a:buNone/>
                      </a:pPr>
                      <a:r>
                        <a:rPr lang="en-US" sz="1800"/>
                        <a:t>PT1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7F6000"/>
                    </a:solidFill>
                  </a:tcPr>
                </a:tc>
                <a:tc>
                  <a:txBody>
                    <a:bodyPr/>
                    <a:lstStyle/>
                    <a:p>
                      <a:pPr marL="0" marR="0" lvl="0" indent="0" algn="l" rtl="0">
                        <a:spcBef>
                          <a:spcPts val="0"/>
                        </a:spcBef>
                        <a:spcAft>
                          <a:spcPts val="0"/>
                        </a:spcAft>
                        <a:buNone/>
                      </a:pPr>
                      <a:r>
                        <a:rPr lang="en-US" sz="1800"/>
                        <a:t>PX1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E75B5"/>
                    </a:solidFill>
                  </a:tcPr>
                </a:tc>
                <a:tc>
                  <a:txBody>
                    <a:bodyPr/>
                    <a:lstStyle/>
                    <a:p>
                      <a:pPr marL="0" marR="0" lvl="0" indent="0" algn="l" rtl="0">
                        <a:spcBef>
                          <a:spcPts val="0"/>
                        </a:spcBef>
                        <a:spcAft>
                          <a:spcPts val="0"/>
                        </a:spcAft>
                        <a:buNone/>
                      </a:pPr>
                      <a:r>
                        <a:rPr lang="en-US" sz="1800"/>
                        <a:t>PT0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l" rtl="0">
                        <a:spcBef>
                          <a:spcPts val="0"/>
                        </a:spcBef>
                        <a:spcAft>
                          <a:spcPts val="0"/>
                        </a:spcAft>
                        <a:buNone/>
                      </a:pPr>
                      <a:r>
                        <a:rPr lang="en-US" sz="1800"/>
                        <a:t>PX0</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r>
            </a:tbl>
          </a:graphicData>
        </a:graphic>
      </p:graphicFrame>
      <p:sp>
        <p:nvSpPr>
          <p:cNvPr id="591" name="Google Shape;591;p33"/>
          <p:cNvSpPr txBox="1"/>
          <p:nvPr/>
        </p:nvSpPr>
        <p:spPr>
          <a:xfrm>
            <a:off x="7657105" y="1272218"/>
            <a:ext cx="8666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2F2F2"/>
                </a:solidFill>
                <a:latin typeface="Calibri"/>
                <a:ea typeface="Calibri"/>
                <a:cs typeface="Calibri"/>
                <a:sym typeface="Calibri"/>
              </a:rPr>
              <a:t>0B8H</a:t>
            </a:r>
            <a:endParaRPr sz="2000" b="1">
              <a:solidFill>
                <a:srgbClr val="F2F2F2"/>
              </a:solidFill>
              <a:latin typeface="Calibri"/>
              <a:ea typeface="Calibri"/>
              <a:cs typeface="Calibri"/>
              <a:sym typeface="Calibri"/>
            </a:endParaRPr>
          </a:p>
        </p:txBody>
      </p:sp>
      <p:sp>
        <p:nvSpPr>
          <p:cNvPr id="592" name="Google Shape;592;p33"/>
          <p:cNvSpPr txBox="1"/>
          <p:nvPr/>
        </p:nvSpPr>
        <p:spPr>
          <a:xfrm>
            <a:off x="1478943" y="826928"/>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D966"/>
                </a:solidFill>
                <a:latin typeface="Calibri"/>
                <a:ea typeface="Calibri"/>
                <a:cs typeface="Calibri"/>
                <a:sym typeface="Calibri"/>
              </a:rPr>
              <a:t>  --           --          --           IP.4      IP.3     IP.2       IP.1        IP.0 </a:t>
            </a:r>
            <a:endParaRPr sz="2000">
              <a:solidFill>
                <a:srgbClr val="FFD966"/>
              </a:solidFill>
              <a:latin typeface="Calibri"/>
              <a:ea typeface="Calibri"/>
              <a:cs typeface="Calibri"/>
              <a:sym typeface="Calibri"/>
            </a:endParaRPr>
          </a:p>
        </p:txBody>
      </p:sp>
      <p:sp>
        <p:nvSpPr>
          <p:cNvPr id="593" name="Google Shape;593;p33"/>
          <p:cNvSpPr txBox="1"/>
          <p:nvPr/>
        </p:nvSpPr>
        <p:spPr>
          <a:xfrm>
            <a:off x="1480274" y="1663114"/>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D8E2F3"/>
                </a:solidFill>
                <a:latin typeface="Calibri"/>
                <a:ea typeface="Calibri"/>
                <a:cs typeface="Calibri"/>
                <a:sym typeface="Calibri"/>
              </a:rPr>
              <a:t>  --           --          --           BC        BB        BA          B9        B8 </a:t>
            </a:r>
            <a:endParaRPr sz="2000">
              <a:solidFill>
                <a:srgbClr val="D8E2F3"/>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grpSp>
        <p:nvGrpSpPr>
          <p:cNvPr id="599" name="Google Shape;599;p34"/>
          <p:cNvGrpSpPr/>
          <p:nvPr/>
        </p:nvGrpSpPr>
        <p:grpSpPr>
          <a:xfrm>
            <a:off x="10812" y="85348"/>
            <a:ext cx="576070" cy="5621613"/>
            <a:chOff x="-33963" y="14712"/>
            <a:chExt cx="603511" cy="6386152"/>
          </a:xfrm>
        </p:grpSpPr>
        <p:pic>
          <p:nvPicPr>
            <p:cNvPr id="600" name="Google Shape;600;p34"/>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01" name="Google Shape;601;p34"/>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02" name="Google Shape;602;p34"/>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603" name="Google Shape;603;p34"/>
          <p:cNvSpPr txBox="1"/>
          <p:nvPr/>
        </p:nvSpPr>
        <p:spPr>
          <a:xfrm>
            <a:off x="1447773" y="240447"/>
            <a:ext cx="6757972"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EE599"/>
                </a:solidFill>
                <a:latin typeface="Calibri"/>
                <a:ea typeface="Calibri"/>
                <a:cs typeface="Calibri"/>
                <a:sym typeface="Calibri"/>
              </a:rPr>
              <a:t>17. SCON : Serial Control Register:  98 H</a:t>
            </a:r>
            <a:endParaRPr sz="3200" b="1">
              <a:solidFill>
                <a:srgbClr val="FEE599"/>
              </a:solidFill>
              <a:latin typeface="Calibri"/>
              <a:ea typeface="Calibri"/>
              <a:cs typeface="Calibri"/>
              <a:sym typeface="Calibri"/>
            </a:endParaRPr>
          </a:p>
        </p:txBody>
      </p:sp>
      <p:graphicFrame>
        <p:nvGraphicFramePr>
          <p:cNvPr id="604" name="Google Shape;604;p34"/>
          <p:cNvGraphicFramePr/>
          <p:nvPr/>
        </p:nvGraphicFramePr>
        <p:xfrm>
          <a:off x="1452438" y="1246914"/>
          <a:ext cx="6096000" cy="3962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SM0</a:t>
                      </a:r>
                      <a:endParaRPr sz="2000"/>
                    </a:p>
                  </a:txBody>
                  <a:tcPr marL="91450" marR="91450" marT="45725" marB="45725">
                    <a:solidFill>
                      <a:srgbClr val="BF9000"/>
                    </a:solidFill>
                  </a:tcPr>
                </a:tc>
                <a:tc>
                  <a:txBody>
                    <a:bodyPr/>
                    <a:lstStyle/>
                    <a:p>
                      <a:pPr marL="0" marR="0" lvl="0" indent="0" algn="ctr" rtl="0">
                        <a:spcBef>
                          <a:spcPts val="0"/>
                        </a:spcBef>
                        <a:spcAft>
                          <a:spcPts val="0"/>
                        </a:spcAft>
                        <a:buNone/>
                      </a:pPr>
                      <a:r>
                        <a:rPr lang="en-US" sz="2000"/>
                        <a:t>SM1</a:t>
                      </a:r>
                      <a:endParaRPr sz="2000"/>
                    </a:p>
                  </a:txBody>
                  <a:tcPr marL="91450" marR="91450" marT="45725" marB="45725">
                    <a:solidFill>
                      <a:srgbClr val="BF9000"/>
                    </a:solidFill>
                  </a:tcPr>
                </a:tc>
                <a:tc>
                  <a:txBody>
                    <a:bodyPr/>
                    <a:lstStyle/>
                    <a:p>
                      <a:pPr marL="0" marR="0" lvl="0" indent="0" algn="ctr" rtl="0">
                        <a:spcBef>
                          <a:spcPts val="0"/>
                        </a:spcBef>
                        <a:spcAft>
                          <a:spcPts val="0"/>
                        </a:spcAft>
                        <a:buNone/>
                      </a:pPr>
                      <a:r>
                        <a:rPr lang="en-US" sz="2000"/>
                        <a:t>SM2</a:t>
                      </a:r>
                      <a:endParaRPr sz="2000"/>
                    </a:p>
                  </a:txBody>
                  <a:tcPr marL="91450" marR="91450" marT="45725" marB="45725">
                    <a:solidFill>
                      <a:srgbClr val="C55A11"/>
                    </a:solidFill>
                  </a:tcPr>
                </a:tc>
                <a:tc>
                  <a:txBody>
                    <a:bodyPr/>
                    <a:lstStyle/>
                    <a:p>
                      <a:pPr marL="0" marR="0" lvl="0" indent="0" algn="ctr" rtl="0">
                        <a:spcBef>
                          <a:spcPts val="0"/>
                        </a:spcBef>
                        <a:spcAft>
                          <a:spcPts val="0"/>
                        </a:spcAft>
                        <a:buNone/>
                      </a:pPr>
                      <a:r>
                        <a:rPr lang="en-US" sz="2000"/>
                        <a:t>REN</a:t>
                      </a:r>
                      <a:endParaRPr sz="2000"/>
                    </a:p>
                  </a:txBody>
                  <a:tcPr marL="91450" marR="91450" marT="45725" marB="45725"/>
                </a:tc>
                <a:tc>
                  <a:txBody>
                    <a:bodyPr/>
                    <a:lstStyle/>
                    <a:p>
                      <a:pPr marL="0" marR="0" lvl="0" indent="0" algn="ctr" rtl="0">
                        <a:spcBef>
                          <a:spcPts val="0"/>
                        </a:spcBef>
                        <a:spcAft>
                          <a:spcPts val="0"/>
                        </a:spcAft>
                        <a:buNone/>
                      </a:pPr>
                      <a:r>
                        <a:rPr lang="en-US" sz="2000"/>
                        <a:t>TB8</a:t>
                      </a:r>
                      <a:endParaRPr sz="2000"/>
                    </a:p>
                  </a:txBody>
                  <a:tcPr marL="91450" marR="91450" marT="45725" marB="45725"/>
                </a:tc>
                <a:tc>
                  <a:txBody>
                    <a:bodyPr/>
                    <a:lstStyle/>
                    <a:p>
                      <a:pPr marL="0" marR="0" lvl="0" indent="0" algn="ctr" rtl="0">
                        <a:spcBef>
                          <a:spcPts val="0"/>
                        </a:spcBef>
                        <a:spcAft>
                          <a:spcPts val="0"/>
                        </a:spcAft>
                        <a:buNone/>
                      </a:pPr>
                      <a:r>
                        <a:rPr lang="en-US" sz="2000"/>
                        <a:t>RB8</a:t>
                      </a:r>
                      <a:endParaRPr sz="2000"/>
                    </a:p>
                  </a:txBody>
                  <a:tcPr marL="91450" marR="91450" marT="45725" marB="45725"/>
                </a:tc>
                <a:tc>
                  <a:txBody>
                    <a:bodyPr/>
                    <a:lstStyle/>
                    <a:p>
                      <a:pPr marL="0" marR="0" lvl="0" indent="0" algn="ctr" rtl="0">
                        <a:spcBef>
                          <a:spcPts val="0"/>
                        </a:spcBef>
                        <a:spcAft>
                          <a:spcPts val="0"/>
                        </a:spcAft>
                        <a:buNone/>
                      </a:pPr>
                      <a:r>
                        <a:rPr lang="en-US" sz="2000"/>
                        <a:t>TI</a:t>
                      </a:r>
                      <a:endParaRPr sz="2000"/>
                    </a:p>
                  </a:txBody>
                  <a:tcPr marL="91450" marR="91450" marT="45725" marB="45725"/>
                </a:tc>
                <a:tc>
                  <a:txBody>
                    <a:bodyPr/>
                    <a:lstStyle/>
                    <a:p>
                      <a:pPr marL="0" marR="0" lvl="0" indent="0" algn="ctr" rtl="0">
                        <a:spcBef>
                          <a:spcPts val="0"/>
                        </a:spcBef>
                        <a:spcAft>
                          <a:spcPts val="0"/>
                        </a:spcAft>
                        <a:buNone/>
                      </a:pPr>
                      <a:r>
                        <a:rPr lang="en-US" sz="2000"/>
                        <a:t>RI</a:t>
                      </a:r>
                      <a:endParaRPr sz="2000"/>
                    </a:p>
                  </a:txBody>
                  <a:tcPr marL="91450" marR="91450" marT="45725" marB="45725"/>
                </a:tc>
              </a:tr>
            </a:tbl>
          </a:graphicData>
        </a:graphic>
      </p:graphicFrame>
      <p:graphicFrame>
        <p:nvGraphicFramePr>
          <p:cNvPr id="605" name="Google Shape;605;p34"/>
          <p:cNvGraphicFramePr/>
          <p:nvPr/>
        </p:nvGraphicFramePr>
        <p:xfrm>
          <a:off x="1150277" y="2511169"/>
          <a:ext cx="4908600" cy="2931210"/>
        </p:xfrm>
        <a:graphic>
          <a:graphicData uri="http://schemas.openxmlformats.org/drawingml/2006/table">
            <a:tbl>
              <a:tblPr firstRow="1" bandRow="1">
                <a:noFill/>
                <a:tableStyleId>{5A58DE52-F99B-4A77-ABAD-E79E60BC82F8}</a:tableStyleId>
              </a:tblPr>
              <a:tblGrid>
                <a:gridCol w="646700"/>
                <a:gridCol w="620200"/>
                <a:gridCol w="909525"/>
                <a:gridCol w="2732175"/>
              </a:tblGrid>
              <a:tr h="370850">
                <a:tc>
                  <a:txBody>
                    <a:bodyPr/>
                    <a:lstStyle/>
                    <a:p>
                      <a:pPr marL="0" marR="0" lvl="0" indent="0" algn="l" rtl="0">
                        <a:spcBef>
                          <a:spcPts val="0"/>
                        </a:spcBef>
                        <a:spcAft>
                          <a:spcPts val="0"/>
                        </a:spcAft>
                        <a:buNone/>
                      </a:pPr>
                      <a:r>
                        <a:rPr lang="en-US" sz="1800"/>
                        <a:t>SM0</a:t>
                      </a:r>
                      <a:endParaRPr sz="1800"/>
                    </a:p>
                  </a:txBody>
                  <a:tcPr marL="91450" marR="91450" marT="45725" marB="45725">
                    <a:solidFill>
                      <a:srgbClr val="548135"/>
                    </a:solidFill>
                  </a:tcPr>
                </a:tc>
                <a:tc>
                  <a:txBody>
                    <a:bodyPr/>
                    <a:lstStyle/>
                    <a:p>
                      <a:pPr marL="0" marR="0" lvl="0" indent="0" algn="l" rtl="0">
                        <a:spcBef>
                          <a:spcPts val="0"/>
                        </a:spcBef>
                        <a:spcAft>
                          <a:spcPts val="0"/>
                        </a:spcAft>
                        <a:buNone/>
                      </a:pPr>
                      <a:r>
                        <a:rPr lang="en-US" sz="1800"/>
                        <a:t>SM1</a:t>
                      </a:r>
                      <a:endParaRPr sz="1800"/>
                    </a:p>
                  </a:txBody>
                  <a:tcPr marL="91450" marR="91450" marT="45725" marB="45725">
                    <a:solidFill>
                      <a:srgbClr val="548135"/>
                    </a:solidFill>
                  </a:tcPr>
                </a:tc>
                <a:tc gridSpan="2">
                  <a:txBody>
                    <a:bodyPr/>
                    <a:lstStyle/>
                    <a:p>
                      <a:pPr marL="0" marR="0" lvl="0" indent="0" algn="ctr" rtl="0">
                        <a:spcBef>
                          <a:spcPts val="0"/>
                        </a:spcBef>
                        <a:spcAft>
                          <a:spcPts val="0"/>
                        </a:spcAft>
                        <a:buNone/>
                      </a:pPr>
                      <a:r>
                        <a:rPr lang="en-US" sz="1800"/>
                        <a:t>Serial Mode</a:t>
                      </a:r>
                      <a:endParaRPr sz="1800"/>
                    </a:p>
                  </a:txBody>
                  <a:tcPr marL="91450" marR="91450" marT="45725" marB="45725"/>
                </a:tc>
                <a:tc hMerge="1">
                  <a:txBody>
                    <a:bodyPr/>
                    <a:lstStyle/>
                    <a:p>
                      <a:endParaRPr lang="en-US"/>
                    </a:p>
                  </a:txBody>
                  <a:tcPr/>
                </a:tc>
              </a:tr>
              <a:tr h="370850">
                <a:tc>
                  <a:txBody>
                    <a:bodyPr/>
                    <a:lstStyle/>
                    <a:p>
                      <a:pPr marL="0" marR="0" lvl="0" indent="0" algn="ctr" rtl="0">
                        <a:spcBef>
                          <a:spcPts val="0"/>
                        </a:spcBef>
                        <a:spcAft>
                          <a:spcPts val="0"/>
                        </a:spcAft>
                        <a:buNone/>
                      </a:pPr>
                      <a:r>
                        <a:rPr lang="en-US" sz="1800" b="1">
                          <a:solidFill>
                            <a:srgbClr val="FFD966"/>
                          </a:solidFill>
                        </a:rPr>
                        <a:t>0</a:t>
                      </a:r>
                      <a:endParaRPr sz="1800" b="1">
                        <a:solidFill>
                          <a:srgbClr val="FFD966"/>
                        </a:solidFill>
                      </a:endParaRPr>
                    </a:p>
                  </a:txBody>
                  <a:tcPr marL="91450" marR="91450" marT="45725" marB="45725">
                    <a:solidFill>
                      <a:srgbClr val="548135"/>
                    </a:solidFill>
                  </a:tcPr>
                </a:tc>
                <a:tc>
                  <a:txBody>
                    <a:bodyPr/>
                    <a:lstStyle/>
                    <a:p>
                      <a:pPr marL="0" marR="0" lvl="0" indent="0" algn="ctr" rtl="0">
                        <a:spcBef>
                          <a:spcPts val="0"/>
                        </a:spcBef>
                        <a:spcAft>
                          <a:spcPts val="0"/>
                        </a:spcAft>
                        <a:buNone/>
                      </a:pPr>
                      <a:r>
                        <a:rPr lang="en-US" sz="1800" b="1">
                          <a:solidFill>
                            <a:srgbClr val="FFD966"/>
                          </a:solidFill>
                        </a:rPr>
                        <a:t>0</a:t>
                      </a:r>
                      <a:endParaRPr sz="1800" b="1">
                        <a:solidFill>
                          <a:srgbClr val="FFD966"/>
                        </a:solidFill>
                      </a:endParaRPr>
                    </a:p>
                  </a:txBody>
                  <a:tcPr marL="91450" marR="91450" marT="45725" marB="45725">
                    <a:solidFill>
                      <a:srgbClr val="548135"/>
                    </a:solidFill>
                  </a:tcPr>
                </a:tc>
                <a:tc>
                  <a:txBody>
                    <a:bodyPr/>
                    <a:lstStyle/>
                    <a:p>
                      <a:pPr marL="0" marR="0" lvl="0" indent="0" algn="l" rtl="0">
                        <a:spcBef>
                          <a:spcPts val="0"/>
                        </a:spcBef>
                        <a:spcAft>
                          <a:spcPts val="0"/>
                        </a:spcAft>
                        <a:buNone/>
                      </a:pPr>
                      <a:r>
                        <a:rPr lang="en-US" sz="1800"/>
                        <a:t>Mode 0</a:t>
                      </a:r>
                      <a:endParaRPr sz="1800"/>
                    </a:p>
                  </a:txBody>
                  <a:tcPr marL="91450" marR="91450" marT="45725" marB="45725"/>
                </a:tc>
                <a:tc>
                  <a:txBody>
                    <a:bodyPr/>
                    <a:lstStyle/>
                    <a:p>
                      <a:pPr marL="0" marR="0" lvl="0" indent="0" algn="l" rtl="0">
                        <a:spcBef>
                          <a:spcPts val="0"/>
                        </a:spcBef>
                        <a:spcAft>
                          <a:spcPts val="0"/>
                        </a:spcAft>
                        <a:buNone/>
                      </a:pPr>
                      <a:r>
                        <a:rPr lang="en-US" sz="1800">
                          <a:latin typeface="Arial"/>
                          <a:ea typeface="Arial"/>
                          <a:cs typeface="Arial"/>
                          <a:sym typeface="Arial"/>
                        </a:rPr>
                        <a:t>Shift register I/O expansion.</a:t>
                      </a:r>
                      <a:endParaRPr sz="1800"/>
                    </a:p>
                  </a:txBody>
                  <a:tcPr marL="91450" marR="91450" marT="45725" marB="45725"/>
                </a:tc>
              </a:tr>
              <a:tr h="370850">
                <a:tc>
                  <a:txBody>
                    <a:bodyPr/>
                    <a:lstStyle/>
                    <a:p>
                      <a:pPr marL="0" marR="0" lvl="0" indent="0" algn="ctr" rtl="0">
                        <a:spcBef>
                          <a:spcPts val="0"/>
                        </a:spcBef>
                        <a:spcAft>
                          <a:spcPts val="0"/>
                        </a:spcAft>
                        <a:buNone/>
                      </a:pPr>
                      <a:r>
                        <a:rPr lang="en-US" sz="1800" b="1">
                          <a:solidFill>
                            <a:srgbClr val="FFD966"/>
                          </a:solidFill>
                        </a:rPr>
                        <a:t>0</a:t>
                      </a:r>
                      <a:endParaRPr sz="1800" b="1">
                        <a:solidFill>
                          <a:srgbClr val="FFD966"/>
                        </a:solidFill>
                      </a:endParaRPr>
                    </a:p>
                  </a:txBody>
                  <a:tcPr marL="91450" marR="91450" marT="45725" marB="45725">
                    <a:solidFill>
                      <a:srgbClr val="548135"/>
                    </a:solidFill>
                  </a:tcPr>
                </a:tc>
                <a:tc>
                  <a:txBody>
                    <a:bodyPr/>
                    <a:lstStyle/>
                    <a:p>
                      <a:pPr marL="0" marR="0" lvl="0" indent="0" algn="ctr" rtl="0">
                        <a:spcBef>
                          <a:spcPts val="0"/>
                        </a:spcBef>
                        <a:spcAft>
                          <a:spcPts val="0"/>
                        </a:spcAft>
                        <a:buNone/>
                      </a:pPr>
                      <a:r>
                        <a:rPr lang="en-US" sz="1800" b="1">
                          <a:solidFill>
                            <a:srgbClr val="FFD966"/>
                          </a:solidFill>
                        </a:rPr>
                        <a:t>1</a:t>
                      </a:r>
                      <a:endParaRPr sz="1800" b="1">
                        <a:solidFill>
                          <a:srgbClr val="FFD966"/>
                        </a:solidFill>
                      </a:endParaRPr>
                    </a:p>
                  </a:txBody>
                  <a:tcPr marL="91450" marR="91450" marT="45725" marB="45725">
                    <a:solidFill>
                      <a:srgbClr val="548135"/>
                    </a:solidFill>
                  </a:tcPr>
                </a:tc>
                <a:tc>
                  <a:txBody>
                    <a:bodyPr/>
                    <a:lstStyle/>
                    <a:p>
                      <a:pPr marL="0" marR="0" lvl="0" indent="0" algn="l" rtl="0">
                        <a:spcBef>
                          <a:spcPts val="0"/>
                        </a:spcBef>
                        <a:spcAft>
                          <a:spcPts val="0"/>
                        </a:spcAft>
                        <a:buNone/>
                      </a:pPr>
                      <a:r>
                        <a:rPr lang="en-US" sz="1800"/>
                        <a:t>Mode 1</a:t>
                      </a:r>
                      <a:endParaRPr sz="1800"/>
                    </a:p>
                  </a:txBody>
                  <a:tcPr marL="91450" marR="91450" marT="45725" marB="45725"/>
                </a:tc>
                <a:tc>
                  <a:txBody>
                    <a:bodyPr/>
                    <a:lstStyle/>
                    <a:p>
                      <a:pPr marL="0" marR="0" lvl="0" indent="0" algn="l" rtl="0">
                        <a:spcBef>
                          <a:spcPts val="0"/>
                        </a:spcBef>
                        <a:spcAft>
                          <a:spcPts val="0"/>
                        </a:spcAft>
                        <a:buNone/>
                      </a:pPr>
                      <a:r>
                        <a:rPr lang="en-US" sz="1800">
                          <a:latin typeface="Arial"/>
                          <a:ea typeface="Arial"/>
                          <a:cs typeface="Arial"/>
                          <a:sym typeface="Arial"/>
                        </a:rPr>
                        <a:t>8-bit UART with variable baud rate.</a:t>
                      </a:r>
                      <a:endParaRPr sz="1800"/>
                    </a:p>
                  </a:txBody>
                  <a:tcPr marL="91450" marR="91450" marT="45725" marB="45725"/>
                </a:tc>
              </a:tr>
              <a:tr h="370850">
                <a:tc>
                  <a:txBody>
                    <a:bodyPr/>
                    <a:lstStyle/>
                    <a:p>
                      <a:pPr marL="0" marR="0" lvl="0" indent="0" algn="ctr" rtl="0">
                        <a:spcBef>
                          <a:spcPts val="0"/>
                        </a:spcBef>
                        <a:spcAft>
                          <a:spcPts val="0"/>
                        </a:spcAft>
                        <a:buNone/>
                      </a:pPr>
                      <a:r>
                        <a:rPr lang="en-US" sz="1800" b="1">
                          <a:solidFill>
                            <a:srgbClr val="FFD966"/>
                          </a:solidFill>
                        </a:rPr>
                        <a:t>1</a:t>
                      </a:r>
                      <a:endParaRPr sz="1800" b="1">
                        <a:solidFill>
                          <a:srgbClr val="FFD966"/>
                        </a:solidFill>
                      </a:endParaRPr>
                    </a:p>
                  </a:txBody>
                  <a:tcPr marL="91450" marR="91450" marT="45725" marB="45725">
                    <a:solidFill>
                      <a:srgbClr val="548135"/>
                    </a:solidFill>
                  </a:tcPr>
                </a:tc>
                <a:tc>
                  <a:txBody>
                    <a:bodyPr/>
                    <a:lstStyle/>
                    <a:p>
                      <a:pPr marL="0" marR="0" lvl="0" indent="0" algn="ctr" rtl="0">
                        <a:spcBef>
                          <a:spcPts val="0"/>
                        </a:spcBef>
                        <a:spcAft>
                          <a:spcPts val="0"/>
                        </a:spcAft>
                        <a:buNone/>
                      </a:pPr>
                      <a:r>
                        <a:rPr lang="en-US" sz="1800" b="1">
                          <a:solidFill>
                            <a:srgbClr val="FFD966"/>
                          </a:solidFill>
                        </a:rPr>
                        <a:t>0</a:t>
                      </a:r>
                      <a:endParaRPr sz="1800" b="1">
                        <a:solidFill>
                          <a:srgbClr val="FFD966"/>
                        </a:solidFill>
                      </a:endParaRPr>
                    </a:p>
                  </a:txBody>
                  <a:tcPr marL="91450" marR="91450" marT="45725" marB="45725">
                    <a:solidFill>
                      <a:srgbClr val="548135"/>
                    </a:solidFill>
                  </a:tcPr>
                </a:tc>
                <a:tc>
                  <a:txBody>
                    <a:bodyPr/>
                    <a:lstStyle/>
                    <a:p>
                      <a:pPr marL="0" marR="0" lvl="0" indent="0" algn="l" rtl="0">
                        <a:spcBef>
                          <a:spcPts val="0"/>
                        </a:spcBef>
                        <a:spcAft>
                          <a:spcPts val="0"/>
                        </a:spcAft>
                        <a:buNone/>
                      </a:pPr>
                      <a:r>
                        <a:rPr lang="en-US" sz="1800"/>
                        <a:t>Mode 2</a:t>
                      </a:r>
                      <a:endParaRPr sz="1800"/>
                    </a:p>
                  </a:txBody>
                  <a:tcPr marL="91450" marR="91450" marT="45725" marB="45725"/>
                </a:tc>
                <a:tc>
                  <a:txBody>
                    <a:bodyPr/>
                    <a:lstStyle/>
                    <a:p>
                      <a:pPr marL="0" marR="0" lvl="0" indent="0" algn="l" rtl="0">
                        <a:spcBef>
                          <a:spcPts val="0"/>
                        </a:spcBef>
                        <a:spcAft>
                          <a:spcPts val="0"/>
                        </a:spcAft>
                        <a:buNone/>
                      </a:pPr>
                      <a:r>
                        <a:rPr lang="en-US" sz="1800">
                          <a:latin typeface="Arial"/>
                          <a:ea typeface="Arial"/>
                          <a:cs typeface="Arial"/>
                          <a:sym typeface="Arial"/>
                        </a:rPr>
                        <a:t>Mode 2 : 9-bit UART with fixed baud rate.</a:t>
                      </a:r>
                      <a:endParaRPr sz="1800"/>
                    </a:p>
                  </a:txBody>
                  <a:tcPr marL="91450" marR="91450" marT="45725" marB="45725"/>
                </a:tc>
              </a:tr>
              <a:tr h="370850">
                <a:tc>
                  <a:txBody>
                    <a:bodyPr/>
                    <a:lstStyle/>
                    <a:p>
                      <a:pPr marL="0" marR="0" lvl="0" indent="0" algn="ctr" rtl="0">
                        <a:spcBef>
                          <a:spcPts val="0"/>
                        </a:spcBef>
                        <a:spcAft>
                          <a:spcPts val="0"/>
                        </a:spcAft>
                        <a:buNone/>
                      </a:pPr>
                      <a:r>
                        <a:rPr lang="en-US" sz="1800" b="1">
                          <a:solidFill>
                            <a:srgbClr val="FFD966"/>
                          </a:solidFill>
                        </a:rPr>
                        <a:t>1</a:t>
                      </a:r>
                      <a:endParaRPr sz="1800" b="1">
                        <a:solidFill>
                          <a:srgbClr val="FFD966"/>
                        </a:solidFill>
                      </a:endParaRPr>
                    </a:p>
                  </a:txBody>
                  <a:tcPr marL="91450" marR="91450" marT="45725" marB="45725">
                    <a:solidFill>
                      <a:srgbClr val="548135"/>
                    </a:solidFill>
                  </a:tcPr>
                </a:tc>
                <a:tc>
                  <a:txBody>
                    <a:bodyPr/>
                    <a:lstStyle/>
                    <a:p>
                      <a:pPr marL="0" marR="0" lvl="0" indent="0" algn="ctr" rtl="0">
                        <a:spcBef>
                          <a:spcPts val="0"/>
                        </a:spcBef>
                        <a:spcAft>
                          <a:spcPts val="0"/>
                        </a:spcAft>
                        <a:buNone/>
                      </a:pPr>
                      <a:r>
                        <a:rPr lang="en-US" sz="1800" b="1">
                          <a:solidFill>
                            <a:srgbClr val="FFD966"/>
                          </a:solidFill>
                        </a:rPr>
                        <a:t>1</a:t>
                      </a:r>
                      <a:endParaRPr sz="1800" b="1">
                        <a:solidFill>
                          <a:srgbClr val="FFD966"/>
                        </a:solidFill>
                      </a:endParaRPr>
                    </a:p>
                  </a:txBody>
                  <a:tcPr marL="91450" marR="91450" marT="45725" marB="45725">
                    <a:solidFill>
                      <a:srgbClr val="548135"/>
                    </a:solidFill>
                  </a:tcPr>
                </a:tc>
                <a:tc>
                  <a:txBody>
                    <a:bodyPr/>
                    <a:lstStyle/>
                    <a:p>
                      <a:pPr marL="0" marR="0" lvl="0" indent="0" algn="l" rtl="0">
                        <a:spcBef>
                          <a:spcPts val="0"/>
                        </a:spcBef>
                        <a:spcAft>
                          <a:spcPts val="0"/>
                        </a:spcAft>
                        <a:buNone/>
                      </a:pPr>
                      <a:r>
                        <a:rPr lang="en-US" sz="1800"/>
                        <a:t>Mode 3</a:t>
                      </a:r>
                      <a:endParaRPr sz="1800"/>
                    </a:p>
                  </a:txBody>
                  <a:tcPr marL="91450" marR="91450" marT="45725" marB="45725"/>
                </a:tc>
                <a:tc>
                  <a:txBody>
                    <a:bodyPr/>
                    <a:lstStyle/>
                    <a:p>
                      <a:pPr marL="0" marR="0" lvl="0" indent="0" algn="l" rtl="0">
                        <a:spcBef>
                          <a:spcPts val="0"/>
                        </a:spcBef>
                        <a:spcAft>
                          <a:spcPts val="0"/>
                        </a:spcAft>
                        <a:buNone/>
                      </a:pPr>
                      <a:r>
                        <a:rPr lang="en-US" sz="1800">
                          <a:latin typeface="Arial"/>
                          <a:ea typeface="Arial"/>
                          <a:cs typeface="Arial"/>
                          <a:sym typeface="Arial"/>
                        </a:rPr>
                        <a:t>9-bit UART with variable baud rate.</a:t>
                      </a:r>
                      <a:endParaRPr sz="1800"/>
                    </a:p>
                  </a:txBody>
                  <a:tcPr marL="91450" marR="91450" marT="45725" marB="45725"/>
                </a:tc>
              </a:tr>
            </a:tbl>
          </a:graphicData>
        </a:graphic>
      </p:graphicFrame>
      <p:graphicFrame>
        <p:nvGraphicFramePr>
          <p:cNvPr id="606" name="Google Shape;606;p34"/>
          <p:cNvGraphicFramePr/>
          <p:nvPr/>
        </p:nvGraphicFramePr>
        <p:xfrm>
          <a:off x="6223209" y="2527070"/>
          <a:ext cx="2268775" cy="1437660"/>
        </p:xfrm>
        <a:graphic>
          <a:graphicData uri="http://schemas.openxmlformats.org/drawingml/2006/table">
            <a:tbl>
              <a:tblPr firstRow="1" bandRow="1">
                <a:noFill/>
                <a:tableStyleId>{5A58DE52-F99B-4A77-ABAD-E79E60BC82F8}</a:tableStyleId>
              </a:tblPr>
              <a:tblGrid>
                <a:gridCol w="2268775"/>
              </a:tblGrid>
              <a:tr h="370850">
                <a:tc>
                  <a:txBody>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SM2</a:t>
                      </a:r>
                      <a:endParaRPr sz="1800">
                        <a:solidFill>
                          <a:schemeClr val="lt1"/>
                        </a:solidFill>
                      </a:endParaRPr>
                    </a:p>
                  </a:txBody>
                  <a:tcPr marL="91450" marR="91450" marT="45725" marB="45725"/>
                </a:tc>
              </a:tr>
              <a:tr h="370850">
                <a:tc>
                  <a:txBody>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It enables the multiprocessor communication feature in Mode 2  &amp; Mode 3</a:t>
                      </a:r>
                      <a:endParaRPr sz="1600">
                        <a:solidFill>
                          <a:schemeClr val="dk1"/>
                        </a:solidFill>
                      </a:endParaRPr>
                    </a:p>
                  </a:txBody>
                  <a:tcPr marL="91450" marR="91450" marT="45725" marB="45725"/>
                </a:tc>
              </a:tr>
            </a:tbl>
          </a:graphicData>
        </a:graphic>
      </p:graphicFrame>
      <p:graphicFrame>
        <p:nvGraphicFramePr>
          <p:cNvPr id="607" name="Google Shape;607;p34"/>
          <p:cNvGraphicFramePr/>
          <p:nvPr/>
        </p:nvGraphicFramePr>
        <p:xfrm>
          <a:off x="1445818" y="1629893"/>
          <a:ext cx="6096000" cy="3708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600" b="0"/>
                        <a:t>9F</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9E</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9D</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9C</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9B</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9A</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99</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98</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608" name="Google Shape;608;p34"/>
          <p:cNvGraphicFramePr/>
          <p:nvPr/>
        </p:nvGraphicFramePr>
        <p:xfrm>
          <a:off x="1463056" y="961440"/>
          <a:ext cx="6096000" cy="3708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200" b="0"/>
                        <a:t>SCON.7</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SCON.6</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SCON.5</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SCON.4</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SCON.3</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SCON.2</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SCON.1</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SCON.0</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609" name="Google Shape;609;p34"/>
          <p:cNvSpPr txBox="1"/>
          <p:nvPr/>
        </p:nvSpPr>
        <p:spPr>
          <a:xfrm>
            <a:off x="7513990" y="1272211"/>
            <a:ext cx="1240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98 H Byte address</a:t>
            </a:r>
            <a:endParaRPr sz="1600">
              <a:solidFill>
                <a:schemeClr val="lt1"/>
              </a:solidFill>
              <a:latin typeface="Calibri"/>
              <a:ea typeface="Calibri"/>
              <a:cs typeface="Calibri"/>
              <a:sym typeface="Calibri"/>
            </a:endParaRPr>
          </a:p>
        </p:txBody>
      </p:sp>
      <p:sp>
        <p:nvSpPr>
          <p:cNvPr id="610" name="Google Shape;610;p34"/>
          <p:cNvSpPr txBox="1"/>
          <p:nvPr/>
        </p:nvSpPr>
        <p:spPr>
          <a:xfrm>
            <a:off x="6202014" y="4564049"/>
            <a:ext cx="2337675" cy="646331"/>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SCON is bit and byte addressable register</a:t>
            </a:r>
            <a:endParaRPr sz="1800" b="1">
              <a:solidFill>
                <a:srgbClr val="FF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grpSp>
        <p:nvGrpSpPr>
          <p:cNvPr id="616" name="Google Shape;616;p35"/>
          <p:cNvGrpSpPr/>
          <p:nvPr/>
        </p:nvGrpSpPr>
        <p:grpSpPr>
          <a:xfrm>
            <a:off x="10812" y="85348"/>
            <a:ext cx="576070" cy="5621613"/>
            <a:chOff x="-33963" y="14712"/>
            <a:chExt cx="603511" cy="6386152"/>
          </a:xfrm>
        </p:grpSpPr>
        <p:pic>
          <p:nvPicPr>
            <p:cNvPr id="617" name="Google Shape;617;p35"/>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18" name="Google Shape;618;p35"/>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19" name="Google Shape;619;p35"/>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620" name="Google Shape;620;p35"/>
          <p:cNvSpPr txBox="1"/>
          <p:nvPr/>
        </p:nvSpPr>
        <p:spPr>
          <a:xfrm>
            <a:off x="1455725" y="105284"/>
            <a:ext cx="5896051"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EE599"/>
                </a:solidFill>
                <a:latin typeface="Calibri"/>
                <a:ea typeface="Calibri"/>
                <a:cs typeface="Calibri"/>
                <a:sym typeface="Calibri"/>
              </a:rPr>
              <a:t>17. SCON : Serial Control Register</a:t>
            </a:r>
            <a:endParaRPr sz="3200">
              <a:solidFill>
                <a:srgbClr val="FEE599"/>
              </a:solidFill>
              <a:latin typeface="Calibri"/>
              <a:ea typeface="Calibri"/>
              <a:cs typeface="Calibri"/>
              <a:sym typeface="Calibri"/>
            </a:endParaRPr>
          </a:p>
        </p:txBody>
      </p:sp>
      <p:graphicFrame>
        <p:nvGraphicFramePr>
          <p:cNvPr id="621" name="Google Shape;621;p35"/>
          <p:cNvGraphicFramePr/>
          <p:nvPr/>
        </p:nvGraphicFramePr>
        <p:xfrm>
          <a:off x="7339056" y="2011680"/>
          <a:ext cx="1502800" cy="3371350"/>
        </p:xfrm>
        <a:graphic>
          <a:graphicData uri="http://schemas.openxmlformats.org/drawingml/2006/table">
            <a:tbl>
              <a:tblPr firstRow="1" bandRow="1">
                <a:noFill/>
                <a:tableStyleId>{5A58DE52-F99B-4A77-ABAD-E79E60BC82F8}</a:tableStyleId>
              </a:tblPr>
              <a:tblGrid>
                <a:gridCol w="1502800"/>
              </a:tblGrid>
              <a:tr h="542225">
                <a:tc>
                  <a:txBody>
                    <a:bodyPr/>
                    <a:lstStyle/>
                    <a:p>
                      <a:pPr marL="0" marR="0" lvl="0" indent="0" algn="ctr" rtl="0">
                        <a:spcBef>
                          <a:spcPts val="0"/>
                        </a:spcBef>
                        <a:spcAft>
                          <a:spcPts val="0"/>
                        </a:spcAft>
                        <a:buNone/>
                      </a:pPr>
                      <a:r>
                        <a:rPr lang="en-US" sz="2000"/>
                        <a:t>RI</a:t>
                      </a:r>
                      <a:endParaRPr sz="2000"/>
                    </a:p>
                  </a:txBody>
                  <a:tcPr marL="91450" marR="91450" marT="45725" marB="45725">
                    <a:solidFill>
                      <a:srgbClr val="CC0099"/>
                    </a:solidFill>
                  </a:tcPr>
                </a:tc>
              </a:tr>
              <a:tr h="2829125">
                <a:tc>
                  <a:txBody>
                    <a:bodyPr/>
                    <a:lstStyle/>
                    <a:p>
                      <a:pPr marL="0" marR="0" lvl="0" indent="0" algn="l" rtl="0">
                        <a:lnSpc>
                          <a:spcPct val="100000"/>
                        </a:lnSpc>
                        <a:spcBef>
                          <a:spcPts val="0"/>
                        </a:spcBef>
                        <a:spcAft>
                          <a:spcPts val="0"/>
                        </a:spcAft>
                        <a:buClr>
                          <a:srgbClr val="FF0000"/>
                        </a:buClr>
                        <a:buSzPts val="1600"/>
                        <a:buFont typeface="Calibri"/>
                        <a:buNone/>
                      </a:pPr>
                      <a:r>
                        <a:rPr lang="en-US" sz="1600">
                          <a:solidFill>
                            <a:srgbClr val="FF0000"/>
                          </a:solidFill>
                          <a:latin typeface="Calibri"/>
                          <a:ea typeface="Calibri"/>
                          <a:cs typeface="Calibri"/>
                          <a:sym typeface="Calibri"/>
                        </a:rPr>
                        <a:t>Receive interrupt flag.</a:t>
                      </a:r>
                      <a:endParaRPr sz="1600">
                        <a:solidFill>
                          <a:srgbClr val="FF0000"/>
                        </a:solidFill>
                        <a:latin typeface="Calibri"/>
                        <a:ea typeface="Calibri"/>
                        <a:cs typeface="Calibri"/>
                        <a:sym typeface="Calibri"/>
                      </a:endParaRPr>
                    </a:p>
                    <a:p>
                      <a:pPr marL="0" marR="0" lvl="0" indent="0" algn="l" rtl="0">
                        <a:spcBef>
                          <a:spcPts val="0"/>
                        </a:spcBef>
                        <a:spcAft>
                          <a:spcPts val="0"/>
                        </a:spcAft>
                        <a:buNone/>
                      </a:pPr>
                      <a:r>
                        <a:rPr lang="en-US" sz="1600">
                          <a:latin typeface="Calibri"/>
                          <a:ea typeface="Calibri"/>
                          <a:cs typeface="Calibri"/>
                          <a:sym typeface="Calibri"/>
                        </a:rPr>
                        <a:t>When 8051 receives data, it stores in SBUF . Raises the flag to indicate that a byte is received and should be stored.</a:t>
                      </a:r>
                      <a:endParaRPr sz="1600">
                        <a:latin typeface="Calibri"/>
                        <a:ea typeface="Calibri"/>
                        <a:cs typeface="Calibri"/>
                        <a:sym typeface="Calibri"/>
                      </a:endParaRPr>
                    </a:p>
                  </a:txBody>
                  <a:tcPr marL="91450" marR="91450" marT="45725" marB="45725">
                    <a:solidFill>
                      <a:srgbClr val="B3C6E7"/>
                    </a:solidFill>
                  </a:tcPr>
                </a:tc>
              </a:tr>
            </a:tbl>
          </a:graphicData>
        </a:graphic>
      </p:graphicFrame>
      <p:graphicFrame>
        <p:nvGraphicFramePr>
          <p:cNvPr id="622" name="Google Shape;622;p35"/>
          <p:cNvGraphicFramePr/>
          <p:nvPr/>
        </p:nvGraphicFramePr>
        <p:xfrm>
          <a:off x="1452438" y="1135600"/>
          <a:ext cx="6096000" cy="3962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SM0</a:t>
                      </a:r>
                      <a:endParaRPr sz="2000"/>
                    </a:p>
                  </a:txBody>
                  <a:tcPr marL="91450" marR="91450" marT="45725" marB="45725"/>
                </a:tc>
                <a:tc>
                  <a:txBody>
                    <a:bodyPr/>
                    <a:lstStyle/>
                    <a:p>
                      <a:pPr marL="0" marR="0" lvl="0" indent="0" algn="ctr" rtl="0">
                        <a:spcBef>
                          <a:spcPts val="0"/>
                        </a:spcBef>
                        <a:spcAft>
                          <a:spcPts val="0"/>
                        </a:spcAft>
                        <a:buNone/>
                      </a:pPr>
                      <a:r>
                        <a:rPr lang="en-US" sz="2000"/>
                        <a:t>SM1</a:t>
                      </a:r>
                      <a:endParaRPr sz="2000"/>
                    </a:p>
                  </a:txBody>
                  <a:tcPr marL="91450" marR="91450" marT="45725" marB="45725"/>
                </a:tc>
                <a:tc>
                  <a:txBody>
                    <a:bodyPr/>
                    <a:lstStyle/>
                    <a:p>
                      <a:pPr marL="0" marR="0" lvl="0" indent="0" algn="ctr" rtl="0">
                        <a:spcBef>
                          <a:spcPts val="0"/>
                        </a:spcBef>
                        <a:spcAft>
                          <a:spcPts val="0"/>
                        </a:spcAft>
                        <a:buNone/>
                      </a:pPr>
                      <a:r>
                        <a:rPr lang="en-US" sz="2000"/>
                        <a:t>SM2</a:t>
                      </a:r>
                      <a:endParaRPr sz="2000"/>
                    </a:p>
                  </a:txBody>
                  <a:tcPr marL="91450" marR="91450" marT="45725" marB="45725"/>
                </a:tc>
                <a:tc>
                  <a:txBody>
                    <a:bodyPr/>
                    <a:lstStyle/>
                    <a:p>
                      <a:pPr marL="0" marR="0" lvl="0" indent="0" algn="ctr" rtl="0">
                        <a:spcBef>
                          <a:spcPts val="0"/>
                        </a:spcBef>
                        <a:spcAft>
                          <a:spcPts val="0"/>
                        </a:spcAft>
                        <a:buNone/>
                      </a:pPr>
                      <a:r>
                        <a:rPr lang="en-US" sz="2000"/>
                        <a:t>REN</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TB8</a:t>
                      </a:r>
                      <a:endParaRPr sz="2000"/>
                    </a:p>
                  </a:txBody>
                  <a:tcPr marL="91450" marR="91450" marT="45725" marB="45725">
                    <a:solidFill>
                      <a:srgbClr val="548135"/>
                    </a:solidFill>
                  </a:tcPr>
                </a:tc>
                <a:tc>
                  <a:txBody>
                    <a:bodyPr/>
                    <a:lstStyle/>
                    <a:p>
                      <a:pPr marL="0" marR="0" lvl="0" indent="0" algn="ctr" rtl="0">
                        <a:spcBef>
                          <a:spcPts val="0"/>
                        </a:spcBef>
                        <a:spcAft>
                          <a:spcPts val="0"/>
                        </a:spcAft>
                        <a:buNone/>
                      </a:pPr>
                      <a:r>
                        <a:rPr lang="en-US" sz="2000"/>
                        <a:t>RB8</a:t>
                      </a:r>
                      <a:endParaRPr sz="2000"/>
                    </a:p>
                  </a:txBody>
                  <a:tcPr marL="91450" marR="91450" marT="45725" marB="45725">
                    <a:solidFill>
                      <a:srgbClr val="C55A11"/>
                    </a:solidFill>
                  </a:tcPr>
                </a:tc>
                <a:tc>
                  <a:txBody>
                    <a:bodyPr/>
                    <a:lstStyle/>
                    <a:p>
                      <a:pPr marL="0" marR="0" lvl="0" indent="0" algn="ctr" rtl="0">
                        <a:spcBef>
                          <a:spcPts val="0"/>
                        </a:spcBef>
                        <a:spcAft>
                          <a:spcPts val="0"/>
                        </a:spcAft>
                        <a:buNone/>
                      </a:pPr>
                      <a:r>
                        <a:rPr lang="en-US" sz="2000"/>
                        <a:t>TI</a:t>
                      </a:r>
                      <a:endParaRPr sz="2000"/>
                    </a:p>
                  </a:txBody>
                  <a:tcPr marL="91450" marR="91450" marT="45725" marB="45725">
                    <a:solidFill>
                      <a:srgbClr val="7B7B7B"/>
                    </a:solidFill>
                  </a:tcPr>
                </a:tc>
                <a:tc>
                  <a:txBody>
                    <a:bodyPr/>
                    <a:lstStyle/>
                    <a:p>
                      <a:pPr marL="0" marR="0" lvl="0" indent="0" algn="ctr" rtl="0">
                        <a:spcBef>
                          <a:spcPts val="0"/>
                        </a:spcBef>
                        <a:spcAft>
                          <a:spcPts val="0"/>
                        </a:spcAft>
                        <a:buNone/>
                      </a:pPr>
                      <a:r>
                        <a:rPr lang="en-US" sz="2000"/>
                        <a:t>RI</a:t>
                      </a:r>
                      <a:endParaRPr sz="2000"/>
                    </a:p>
                  </a:txBody>
                  <a:tcPr marL="91450" marR="91450" marT="45725" marB="45725">
                    <a:solidFill>
                      <a:srgbClr val="CC0099"/>
                    </a:solidFill>
                  </a:tcPr>
                </a:tc>
              </a:tr>
            </a:tbl>
          </a:graphicData>
        </a:graphic>
      </p:graphicFrame>
      <p:graphicFrame>
        <p:nvGraphicFramePr>
          <p:cNvPr id="623" name="Google Shape;623;p35"/>
          <p:cNvGraphicFramePr/>
          <p:nvPr/>
        </p:nvGraphicFramePr>
        <p:xfrm>
          <a:off x="1445818" y="1518579"/>
          <a:ext cx="6096000" cy="3708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600" b="0"/>
                        <a:t>9F</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9E</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9D</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9C</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9B</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9A</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99</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a:t>98</a:t>
                      </a:r>
                      <a:endParaRPr sz="16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graphicFrame>
        <p:nvGraphicFramePr>
          <p:cNvPr id="624" name="Google Shape;624;p35"/>
          <p:cNvGraphicFramePr/>
          <p:nvPr/>
        </p:nvGraphicFramePr>
        <p:xfrm>
          <a:off x="1463056" y="850126"/>
          <a:ext cx="6096000" cy="3708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200" b="0"/>
                        <a:t>SCON.7</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SCON.6</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SCON.5</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SCON.4</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SCON.3</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SCON.2</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SCON.1</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b="0"/>
                        <a:t>SCON.0</a:t>
                      </a:r>
                      <a:endParaRPr sz="1200" b="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625" name="Google Shape;625;p35"/>
          <p:cNvSpPr txBox="1"/>
          <p:nvPr/>
        </p:nvSpPr>
        <p:spPr>
          <a:xfrm>
            <a:off x="7513990" y="1081387"/>
            <a:ext cx="1240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98 H Byte address</a:t>
            </a:r>
            <a:endParaRPr sz="1600">
              <a:solidFill>
                <a:schemeClr val="lt1"/>
              </a:solidFill>
              <a:latin typeface="Calibri"/>
              <a:ea typeface="Calibri"/>
              <a:cs typeface="Calibri"/>
              <a:sym typeface="Calibri"/>
            </a:endParaRPr>
          </a:p>
        </p:txBody>
      </p:sp>
      <p:graphicFrame>
        <p:nvGraphicFramePr>
          <p:cNvPr id="626" name="Google Shape;626;p35"/>
          <p:cNvGraphicFramePr/>
          <p:nvPr/>
        </p:nvGraphicFramePr>
        <p:xfrm>
          <a:off x="784533" y="2002184"/>
          <a:ext cx="2411900" cy="3378220"/>
        </p:xfrm>
        <a:graphic>
          <a:graphicData uri="http://schemas.openxmlformats.org/drawingml/2006/table">
            <a:tbl>
              <a:tblPr firstRow="1" bandRow="1">
                <a:noFill/>
                <a:tableStyleId>{5A58DE52-F99B-4A77-ABAD-E79E60BC82F8}</a:tableStyleId>
              </a:tblPr>
              <a:tblGrid>
                <a:gridCol w="2411900"/>
              </a:tblGrid>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a:t>REN: </a:t>
                      </a:r>
                      <a:r>
                        <a:rPr lang="en-US" sz="1600">
                          <a:latin typeface="Calibri"/>
                          <a:ea typeface="Calibri"/>
                          <a:cs typeface="Calibri"/>
                          <a:sym typeface="Calibri"/>
                        </a:rPr>
                        <a:t>(Receive Enable) </a:t>
                      </a:r>
                      <a:endParaRPr sz="1600"/>
                    </a:p>
                    <a:p>
                      <a:pPr marL="0" marR="0" lvl="0" indent="0" algn="l" rtl="0">
                        <a:spcBef>
                          <a:spcPts val="0"/>
                        </a:spcBef>
                        <a:spcAft>
                          <a:spcPts val="0"/>
                        </a:spcAft>
                        <a:buNone/>
                      </a:pPr>
                      <a:endParaRPr sz="1600"/>
                    </a:p>
                  </a:txBody>
                  <a:tcPr marL="91450" marR="91450" marT="45725" marB="45725">
                    <a:solidFill>
                      <a:srgbClr val="2F5496"/>
                    </a:solidFill>
                  </a:tcPr>
                </a:tc>
              </a:tr>
              <a:tr h="370850">
                <a:tc>
                  <a:txBody>
                    <a:bodyPr/>
                    <a:lstStyle/>
                    <a:p>
                      <a:pPr marL="0" marR="5080" lvl="0" indent="0" algn="l" rtl="0">
                        <a:lnSpc>
                          <a:spcPct val="100000"/>
                        </a:lnSpc>
                        <a:spcBef>
                          <a:spcPts val="0"/>
                        </a:spcBef>
                        <a:spcAft>
                          <a:spcPts val="0"/>
                        </a:spcAft>
                        <a:buNone/>
                      </a:pPr>
                      <a:r>
                        <a:rPr lang="en-US" sz="1600">
                          <a:latin typeface="Calibri"/>
                          <a:ea typeface="Calibri"/>
                          <a:cs typeface="Calibri"/>
                          <a:sym typeface="Calibri"/>
                        </a:rPr>
                        <a:t>REN also referred as SCON.4.  </a:t>
                      </a:r>
                      <a:endParaRPr/>
                    </a:p>
                    <a:p>
                      <a:pPr marL="0" marR="5080" lvl="0" indent="0" algn="l" rtl="0">
                        <a:lnSpc>
                          <a:spcPct val="100000"/>
                        </a:lnSpc>
                        <a:spcBef>
                          <a:spcPts val="105"/>
                        </a:spcBef>
                        <a:spcAft>
                          <a:spcPts val="0"/>
                        </a:spcAft>
                        <a:buNone/>
                      </a:pPr>
                      <a:r>
                        <a:rPr lang="en-US" sz="1600">
                          <a:latin typeface="Calibri"/>
                          <a:ea typeface="Calibri"/>
                          <a:cs typeface="Calibri"/>
                          <a:sym typeface="Calibri"/>
                        </a:rPr>
                        <a:t>When it is high, it allows the 8051 to receive  data on the RxD pin. So to receive and transfer  data REN must be set to 1. When REN=0,the  receiver is disabled. </a:t>
                      </a:r>
                      <a:endParaRPr/>
                    </a:p>
                    <a:p>
                      <a:pPr marL="0" marR="5080" lvl="0" indent="0" algn="just" rtl="0">
                        <a:lnSpc>
                          <a:spcPct val="100000"/>
                        </a:lnSpc>
                        <a:spcBef>
                          <a:spcPts val="105"/>
                        </a:spcBef>
                        <a:spcAft>
                          <a:spcPts val="0"/>
                        </a:spcAft>
                        <a:buClr>
                          <a:schemeClr val="dk1"/>
                        </a:buClr>
                        <a:buSzPts val="1600"/>
                        <a:buFont typeface="Arial"/>
                        <a:buNone/>
                      </a:pPr>
                      <a:r>
                        <a:rPr lang="en-US" sz="1600">
                          <a:latin typeface="Calibri"/>
                          <a:ea typeface="Calibri"/>
                          <a:cs typeface="Calibri"/>
                          <a:sym typeface="Calibri"/>
                        </a:rPr>
                        <a:t>This is achieved  using SETB and CLR instructions.</a:t>
                      </a:r>
                      <a:endParaRPr sz="1600"/>
                    </a:p>
                  </a:txBody>
                  <a:tcPr marL="91450" marR="91450" marT="45725" marB="45725">
                    <a:solidFill>
                      <a:srgbClr val="B3C6E7"/>
                    </a:solidFill>
                  </a:tcPr>
                </a:tc>
              </a:tr>
            </a:tbl>
          </a:graphicData>
        </a:graphic>
      </p:graphicFrame>
      <p:graphicFrame>
        <p:nvGraphicFramePr>
          <p:cNvPr id="627" name="Google Shape;627;p35"/>
          <p:cNvGraphicFramePr/>
          <p:nvPr/>
        </p:nvGraphicFramePr>
        <p:xfrm>
          <a:off x="3217631" y="2003730"/>
          <a:ext cx="1219200" cy="3363405"/>
        </p:xfrm>
        <a:graphic>
          <a:graphicData uri="http://schemas.openxmlformats.org/drawingml/2006/table">
            <a:tbl>
              <a:tblPr firstRow="1" bandRow="1">
                <a:noFill/>
                <a:tableStyleId>{5A58DE52-F99B-4A77-ABAD-E79E60BC82F8}</a:tableStyleId>
              </a:tblPr>
              <a:tblGrid>
                <a:gridCol w="1219200"/>
              </a:tblGrid>
              <a:tr h="556600">
                <a:tc>
                  <a:txBody>
                    <a:bodyPr/>
                    <a:lstStyle/>
                    <a:p>
                      <a:pPr marL="0" marR="0" lvl="0" indent="0" algn="l" rtl="0">
                        <a:lnSpc>
                          <a:spcPct val="100000"/>
                        </a:lnSpc>
                        <a:spcBef>
                          <a:spcPts val="0"/>
                        </a:spcBef>
                        <a:spcAft>
                          <a:spcPts val="0"/>
                        </a:spcAft>
                        <a:buClr>
                          <a:schemeClr val="dk1"/>
                        </a:buClr>
                        <a:buSzPts val="1600"/>
                        <a:buFont typeface="Calibri"/>
                        <a:buNone/>
                      </a:pPr>
                      <a:r>
                        <a:rPr lang="en-US" sz="1600"/>
                        <a:t>TB8</a:t>
                      </a:r>
                      <a:endParaRPr/>
                    </a:p>
                    <a:p>
                      <a:pPr marL="0" marR="0" lvl="0" indent="0" algn="l" rtl="0">
                        <a:spcBef>
                          <a:spcPts val="0"/>
                        </a:spcBef>
                        <a:spcAft>
                          <a:spcPts val="0"/>
                        </a:spcAft>
                        <a:buNone/>
                      </a:pPr>
                      <a:endParaRPr sz="1600"/>
                    </a:p>
                  </a:txBody>
                  <a:tcPr marL="91450" marR="91450" marT="45725" marB="45725">
                    <a:solidFill>
                      <a:srgbClr val="548135"/>
                    </a:solidFill>
                  </a:tcPr>
                </a:tc>
              </a:tr>
              <a:tr h="2784275">
                <a:tc>
                  <a:txBody>
                    <a:bodyPr/>
                    <a:lstStyle/>
                    <a:p>
                      <a:pPr marL="0" marR="0" lvl="0" indent="0" algn="l" rtl="0">
                        <a:lnSpc>
                          <a:spcPct val="100000"/>
                        </a:lnSpc>
                        <a:spcBef>
                          <a:spcPts val="0"/>
                        </a:spcBef>
                        <a:spcAft>
                          <a:spcPts val="0"/>
                        </a:spcAft>
                        <a:buClr>
                          <a:schemeClr val="dk1"/>
                        </a:buClr>
                        <a:buSzPts val="1600"/>
                        <a:buFont typeface="Arial"/>
                        <a:buNone/>
                      </a:pPr>
                      <a:r>
                        <a:rPr lang="en-US" sz="1600">
                          <a:latin typeface="Arial"/>
                          <a:ea typeface="Arial"/>
                          <a:cs typeface="Arial"/>
                          <a:sym typeface="Arial"/>
                        </a:rPr>
                        <a:t>Ninth bit transmitted</a:t>
                      </a:r>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r>
                        <a:rPr lang="en-US" sz="1600">
                          <a:solidFill>
                            <a:srgbClr val="7F7F7F"/>
                          </a:solidFill>
                        </a:rPr>
                        <a:t>Not widely used</a:t>
                      </a:r>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endParaRPr sz="1600">
                        <a:solidFill>
                          <a:srgbClr val="7F7F7F"/>
                        </a:solidFill>
                      </a:endParaRPr>
                    </a:p>
                    <a:p>
                      <a:pPr marL="0" marR="0" lvl="0" indent="0" algn="l" rtl="0">
                        <a:spcBef>
                          <a:spcPts val="0"/>
                        </a:spcBef>
                        <a:spcAft>
                          <a:spcPts val="0"/>
                        </a:spcAft>
                        <a:buNone/>
                      </a:pPr>
                      <a:endParaRPr sz="1600"/>
                    </a:p>
                  </a:txBody>
                  <a:tcPr marL="91450" marR="91450" marT="45725" marB="45725">
                    <a:solidFill>
                      <a:srgbClr val="B3C6E7"/>
                    </a:solidFill>
                  </a:tcPr>
                </a:tc>
              </a:tr>
            </a:tbl>
          </a:graphicData>
        </a:graphic>
      </p:graphicFrame>
      <p:graphicFrame>
        <p:nvGraphicFramePr>
          <p:cNvPr id="628" name="Google Shape;628;p35"/>
          <p:cNvGraphicFramePr/>
          <p:nvPr/>
        </p:nvGraphicFramePr>
        <p:xfrm>
          <a:off x="5815058" y="2011679"/>
          <a:ext cx="1484250" cy="3352820"/>
        </p:xfrm>
        <a:graphic>
          <a:graphicData uri="http://schemas.openxmlformats.org/drawingml/2006/table">
            <a:tbl>
              <a:tblPr firstRow="1" bandRow="1">
                <a:noFill/>
                <a:tableStyleId>{5A58DE52-F99B-4A77-ABAD-E79E60BC82F8}</a:tableStyleId>
              </a:tblPr>
              <a:tblGrid>
                <a:gridCol w="1484250"/>
              </a:tblGrid>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a:t>TI</a:t>
                      </a:r>
                      <a:endParaRPr/>
                    </a:p>
                    <a:p>
                      <a:pPr marL="0" marR="0" lvl="0" indent="0" algn="l" rtl="0">
                        <a:spcBef>
                          <a:spcPts val="0"/>
                        </a:spcBef>
                        <a:spcAft>
                          <a:spcPts val="0"/>
                        </a:spcAft>
                        <a:buNone/>
                      </a:pPr>
                      <a:endParaRPr sz="1600"/>
                    </a:p>
                  </a:txBody>
                  <a:tcPr marL="91450" marR="91450" marT="45725" marB="45725">
                    <a:solidFill>
                      <a:srgbClr val="757070"/>
                    </a:solidFill>
                  </a:tcPr>
                </a:tc>
              </a:tr>
              <a:tr h="370850">
                <a:tc>
                  <a:txBody>
                    <a:bodyPr/>
                    <a:lstStyle/>
                    <a:p>
                      <a:pPr marL="0" marR="0" lvl="0" indent="0" algn="l" rtl="0">
                        <a:lnSpc>
                          <a:spcPct val="100000"/>
                        </a:lnSpc>
                        <a:spcBef>
                          <a:spcPts val="0"/>
                        </a:spcBef>
                        <a:spcAft>
                          <a:spcPts val="0"/>
                        </a:spcAft>
                        <a:buClr>
                          <a:srgbClr val="FF0000"/>
                        </a:buClr>
                        <a:buSzPts val="1600"/>
                        <a:buFont typeface="Calibri"/>
                        <a:buNone/>
                      </a:pPr>
                      <a:r>
                        <a:rPr lang="en-US" sz="1600">
                          <a:solidFill>
                            <a:srgbClr val="FF0000"/>
                          </a:solidFill>
                          <a:latin typeface="Calibri"/>
                          <a:ea typeface="Calibri"/>
                          <a:cs typeface="Calibri"/>
                          <a:sym typeface="Calibri"/>
                        </a:rPr>
                        <a:t>Transmit interrupt flag.</a:t>
                      </a:r>
                      <a:endParaRPr/>
                    </a:p>
                    <a:p>
                      <a:pPr marL="0" marR="0" lvl="0" indent="0" algn="l" rtl="0">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When 8051 finishes the 8 bit data transfer, it raises the TI flag and is ready to transfer next byte.</a:t>
                      </a:r>
                      <a:endParaRPr sz="1600"/>
                    </a:p>
                  </a:txBody>
                  <a:tcPr marL="91450" marR="91450" marT="45725" marB="45725">
                    <a:solidFill>
                      <a:srgbClr val="B3C6E7"/>
                    </a:solidFill>
                  </a:tcPr>
                </a:tc>
              </a:tr>
            </a:tbl>
          </a:graphicData>
        </a:graphic>
      </p:graphicFrame>
      <p:graphicFrame>
        <p:nvGraphicFramePr>
          <p:cNvPr id="629" name="Google Shape;629;p35"/>
          <p:cNvGraphicFramePr/>
          <p:nvPr/>
        </p:nvGraphicFramePr>
        <p:xfrm>
          <a:off x="4465991" y="2010244"/>
          <a:ext cx="1322575" cy="3364855"/>
        </p:xfrm>
        <a:graphic>
          <a:graphicData uri="http://schemas.openxmlformats.org/drawingml/2006/table">
            <a:tbl>
              <a:tblPr firstRow="1" bandRow="1">
                <a:noFill/>
                <a:tableStyleId>{5A58DE52-F99B-4A77-ABAD-E79E60BC82F8}</a:tableStyleId>
              </a:tblPr>
              <a:tblGrid>
                <a:gridCol w="1322575"/>
              </a:tblGrid>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RB8</a:t>
                      </a:r>
                      <a:endParaRPr/>
                    </a:p>
                    <a:p>
                      <a:pPr marL="0" marR="0" lvl="0" indent="0" algn="l" rtl="0">
                        <a:spcBef>
                          <a:spcPts val="0"/>
                        </a:spcBef>
                        <a:spcAft>
                          <a:spcPts val="0"/>
                        </a:spcAft>
                        <a:buNone/>
                      </a:pPr>
                      <a:endParaRPr sz="1600">
                        <a:latin typeface="Calibri"/>
                        <a:ea typeface="Calibri"/>
                        <a:cs typeface="Calibri"/>
                        <a:sym typeface="Calibri"/>
                      </a:endParaRPr>
                    </a:p>
                  </a:txBody>
                  <a:tcPr marL="91450" marR="91450" marT="45725" marB="45725">
                    <a:solidFill>
                      <a:srgbClr val="C55A11"/>
                    </a:solidFill>
                  </a:tcPr>
                </a:tc>
              </a:tr>
              <a:tr h="2785725">
                <a:tc>
                  <a:txBody>
                    <a:bodyPr/>
                    <a:lstStyle/>
                    <a:p>
                      <a:pPr marL="0" marR="0" lvl="0" indent="0" algn="l" rtl="0">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Ninth bit received</a:t>
                      </a:r>
                      <a:endParaRPr/>
                    </a:p>
                    <a:p>
                      <a:pPr marL="0" marR="0" lvl="0" indent="0" algn="l" rtl="0">
                        <a:spcBef>
                          <a:spcPts val="0"/>
                        </a:spcBef>
                        <a:spcAft>
                          <a:spcPts val="0"/>
                        </a:spcAft>
                        <a:buNone/>
                      </a:pPr>
                      <a:endParaRPr sz="1600">
                        <a:latin typeface="Calibri"/>
                        <a:ea typeface="Calibri"/>
                        <a:cs typeface="Calibri"/>
                        <a:sym typeface="Calibri"/>
                      </a:endParaRPr>
                    </a:p>
                    <a:p>
                      <a:pPr marL="0" marR="0" lvl="0" indent="0" algn="l" rtl="0">
                        <a:lnSpc>
                          <a:spcPct val="100000"/>
                        </a:lnSpc>
                        <a:spcBef>
                          <a:spcPts val="0"/>
                        </a:spcBef>
                        <a:spcAft>
                          <a:spcPts val="0"/>
                        </a:spcAft>
                        <a:buClr>
                          <a:srgbClr val="7F7F7F"/>
                        </a:buClr>
                        <a:buSzPts val="1600"/>
                        <a:buFont typeface="Calibri"/>
                        <a:buNone/>
                      </a:pPr>
                      <a:r>
                        <a:rPr lang="en-US" sz="1600">
                          <a:solidFill>
                            <a:srgbClr val="7F7F7F"/>
                          </a:solidFill>
                          <a:latin typeface="Calibri"/>
                          <a:ea typeface="Calibri"/>
                          <a:cs typeface="Calibri"/>
                          <a:sym typeface="Calibri"/>
                        </a:rPr>
                        <a:t>Not widely used</a:t>
                      </a:r>
                      <a:endParaRPr/>
                    </a:p>
                    <a:p>
                      <a:pPr marL="0" marR="0" lvl="0" indent="0" algn="l" rtl="0">
                        <a:lnSpc>
                          <a:spcPct val="100000"/>
                        </a:lnSpc>
                        <a:spcBef>
                          <a:spcPts val="0"/>
                        </a:spcBef>
                        <a:spcAft>
                          <a:spcPts val="0"/>
                        </a:spcAft>
                        <a:buClr>
                          <a:schemeClr val="dk1"/>
                        </a:buClr>
                        <a:buSzPts val="1600"/>
                        <a:buFont typeface="Calibri"/>
                        <a:buNone/>
                      </a:pPr>
                      <a:endParaRPr sz="1600">
                        <a:solidFill>
                          <a:srgbClr val="7F7F7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a:solidFill>
                          <a:srgbClr val="7F7F7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a:solidFill>
                          <a:srgbClr val="7F7F7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a:solidFill>
                          <a:srgbClr val="7F7F7F"/>
                        </a:solidFill>
                        <a:latin typeface="Calibri"/>
                        <a:ea typeface="Calibri"/>
                        <a:cs typeface="Calibri"/>
                        <a:sym typeface="Calibri"/>
                      </a:endParaRPr>
                    </a:p>
                    <a:p>
                      <a:pPr marL="0" marR="0" lvl="0" indent="0" algn="l" rtl="0">
                        <a:spcBef>
                          <a:spcPts val="0"/>
                        </a:spcBef>
                        <a:spcAft>
                          <a:spcPts val="0"/>
                        </a:spcAft>
                        <a:buNone/>
                      </a:pPr>
                      <a:endParaRPr sz="1600">
                        <a:latin typeface="Calibri"/>
                        <a:ea typeface="Calibri"/>
                        <a:cs typeface="Calibri"/>
                        <a:sym typeface="Calibri"/>
                      </a:endParaRPr>
                    </a:p>
                    <a:p>
                      <a:pPr marL="0" marR="0" lvl="0" indent="0" algn="l" rtl="0">
                        <a:spcBef>
                          <a:spcPts val="0"/>
                        </a:spcBef>
                        <a:spcAft>
                          <a:spcPts val="0"/>
                        </a:spcAft>
                        <a:buNone/>
                      </a:pPr>
                      <a:endParaRPr sz="1600">
                        <a:latin typeface="Calibri"/>
                        <a:ea typeface="Calibri"/>
                        <a:cs typeface="Calibri"/>
                        <a:sym typeface="Calibri"/>
                      </a:endParaRPr>
                    </a:p>
                  </a:txBody>
                  <a:tcPr marL="91450" marR="91450" marT="45725" marB="45725">
                    <a:solidFill>
                      <a:srgbClr val="B3C6E7"/>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grpSp>
        <p:nvGrpSpPr>
          <p:cNvPr id="635" name="Google Shape;635;p36"/>
          <p:cNvGrpSpPr/>
          <p:nvPr/>
        </p:nvGrpSpPr>
        <p:grpSpPr>
          <a:xfrm>
            <a:off x="10812" y="85348"/>
            <a:ext cx="576070" cy="5621613"/>
            <a:chOff x="-33963" y="14712"/>
            <a:chExt cx="603511" cy="6386152"/>
          </a:xfrm>
        </p:grpSpPr>
        <p:pic>
          <p:nvPicPr>
            <p:cNvPr id="636" name="Google Shape;636;p36"/>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37" name="Google Shape;637;p36"/>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38" name="Google Shape;638;p36"/>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639" name="Google Shape;639;p36"/>
          <p:cNvSpPr txBox="1"/>
          <p:nvPr/>
        </p:nvSpPr>
        <p:spPr>
          <a:xfrm>
            <a:off x="1797631" y="121186"/>
            <a:ext cx="5896051"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EE599"/>
                </a:solidFill>
                <a:latin typeface="Calibri"/>
                <a:ea typeface="Calibri"/>
                <a:cs typeface="Calibri"/>
                <a:sym typeface="Calibri"/>
              </a:rPr>
              <a:t>18. SBUF : Serial buffer Register</a:t>
            </a:r>
            <a:endParaRPr sz="3200">
              <a:solidFill>
                <a:srgbClr val="FEE599"/>
              </a:solidFill>
              <a:latin typeface="Calibri"/>
              <a:ea typeface="Calibri"/>
              <a:cs typeface="Calibri"/>
              <a:sym typeface="Calibri"/>
            </a:endParaRPr>
          </a:p>
        </p:txBody>
      </p:sp>
      <p:graphicFrame>
        <p:nvGraphicFramePr>
          <p:cNvPr id="640" name="Google Shape;640;p36"/>
          <p:cNvGraphicFramePr/>
          <p:nvPr/>
        </p:nvGraphicFramePr>
        <p:xfrm>
          <a:off x="1468341" y="897061"/>
          <a:ext cx="6096000" cy="396250"/>
        </p:xfrm>
        <a:graphic>
          <a:graphicData uri="http://schemas.openxmlformats.org/drawingml/2006/table">
            <a:tbl>
              <a:tblPr firstRow="1" bandRow="1">
                <a:noFill/>
                <a:tableStyleId>{CF50576F-283D-4FA0-A731-7555B10BCF11}</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bit7</a:t>
                      </a:r>
                      <a:endParaRPr sz="2000"/>
                    </a:p>
                  </a:txBody>
                  <a:tcPr marL="91450" marR="91450" marT="45725" marB="45725"/>
                </a:tc>
                <a:tc>
                  <a:txBody>
                    <a:bodyPr/>
                    <a:lstStyle/>
                    <a:p>
                      <a:pPr marL="0" marR="0" lvl="0" indent="0" algn="ctr" rtl="0">
                        <a:spcBef>
                          <a:spcPts val="0"/>
                        </a:spcBef>
                        <a:spcAft>
                          <a:spcPts val="0"/>
                        </a:spcAft>
                        <a:buNone/>
                      </a:pPr>
                      <a:r>
                        <a:rPr lang="en-US" sz="2000"/>
                        <a:t>bit6</a:t>
                      </a:r>
                      <a:endParaRPr sz="2000"/>
                    </a:p>
                  </a:txBody>
                  <a:tcPr marL="91450" marR="91450" marT="45725" marB="45725"/>
                </a:tc>
                <a:tc>
                  <a:txBody>
                    <a:bodyPr/>
                    <a:lstStyle/>
                    <a:p>
                      <a:pPr marL="0" marR="0" lvl="0" indent="0" algn="ctr" rtl="0">
                        <a:spcBef>
                          <a:spcPts val="0"/>
                        </a:spcBef>
                        <a:spcAft>
                          <a:spcPts val="0"/>
                        </a:spcAft>
                        <a:buNone/>
                      </a:pPr>
                      <a:r>
                        <a:rPr lang="en-US" sz="2000"/>
                        <a:t>bit5</a:t>
                      </a:r>
                      <a:endParaRPr sz="2000"/>
                    </a:p>
                  </a:txBody>
                  <a:tcPr marL="91450" marR="91450" marT="45725" marB="45725"/>
                </a:tc>
                <a:tc>
                  <a:txBody>
                    <a:bodyPr/>
                    <a:lstStyle/>
                    <a:p>
                      <a:pPr marL="0" marR="0" lvl="0" indent="0" algn="ctr" rtl="0">
                        <a:spcBef>
                          <a:spcPts val="0"/>
                        </a:spcBef>
                        <a:spcAft>
                          <a:spcPts val="0"/>
                        </a:spcAft>
                        <a:buNone/>
                      </a:pPr>
                      <a:r>
                        <a:rPr lang="en-US" sz="2000"/>
                        <a:t>bit4</a:t>
                      </a:r>
                      <a:endParaRPr sz="2000"/>
                    </a:p>
                  </a:txBody>
                  <a:tcPr marL="91450" marR="91450" marT="45725" marB="45725">
                    <a:solidFill>
                      <a:schemeClr val="accent6"/>
                    </a:solidFill>
                  </a:tcPr>
                </a:tc>
                <a:tc>
                  <a:txBody>
                    <a:bodyPr/>
                    <a:lstStyle/>
                    <a:p>
                      <a:pPr marL="0" marR="0" lvl="0" indent="0" algn="ctr" rtl="0">
                        <a:spcBef>
                          <a:spcPts val="0"/>
                        </a:spcBef>
                        <a:spcAft>
                          <a:spcPts val="0"/>
                        </a:spcAft>
                        <a:buNone/>
                      </a:pPr>
                      <a:r>
                        <a:rPr lang="en-US" sz="2000"/>
                        <a:t>bit3</a:t>
                      </a:r>
                      <a:endParaRPr sz="2000"/>
                    </a:p>
                  </a:txBody>
                  <a:tcPr marL="91450" marR="91450" marT="45725" marB="45725">
                    <a:solidFill>
                      <a:schemeClr val="accent6"/>
                    </a:solidFill>
                  </a:tcPr>
                </a:tc>
                <a:tc>
                  <a:txBody>
                    <a:bodyPr/>
                    <a:lstStyle/>
                    <a:p>
                      <a:pPr marL="0" marR="0" lvl="0" indent="0" algn="ctr" rtl="0">
                        <a:spcBef>
                          <a:spcPts val="0"/>
                        </a:spcBef>
                        <a:spcAft>
                          <a:spcPts val="0"/>
                        </a:spcAft>
                        <a:buNone/>
                      </a:pPr>
                      <a:r>
                        <a:rPr lang="en-US" sz="2000"/>
                        <a:t>RB2</a:t>
                      </a:r>
                      <a:endParaRPr sz="2000"/>
                    </a:p>
                  </a:txBody>
                  <a:tcPr marL="91450" marR="91450" marT="45725" marB="45725">
                    <a:solidFill>
                      <a:schemeClr val="accent6"/>
                    </a:solidFill>
                  </a:tcPr>
                </a:tc>
                <a:tc>
                  <a:txBody>
                    <a:bodyPr/>
                    <a:lstStyle/>
                    <a:p>
                      <a:pPr marL="0" marR="0" lvl="0" indent="0" algn="ctr" rtl="0">
                        <a:spcBef>
                          <a:spcPts val="0"/>
                        </a:spcBef>
                        <a:spcAft>
                          <a:spcPts val="0"/>
                        </a:spcAft>
                        <a:buNone/>
                      </a:pPr>
                      <a:r>
                        <a:rPr lang="en-US" sz="2000"/>
                        <a:t>bit01</a:t>
                      </a:r>
                      <a:endParaRPr sz="2000"/>
                    </a:p>
                  </a:txBody>
                  <a:tcPr marL="91450" marR="91450" marT="45725" marB="45725">
                    <a:solidFill>
                      <a:schemeClr val="accent6"/>
                    </a:solidFill>
                  </a:tcPr>
                </a:tc>
                <a:tc>
                  <a:txBody>
                    <a:bodyPr/>
                    <a:lstStyle/>
                    <a:p>
                      <a:pPr marL="0" marR="0" lvl="0" indent="0" algn="ctr" rtl="0">
                        <a:spcBef>
                          <a:spcPts val="0"/>
                        </a:spcBef>
                        <a:spcAft>
                          <a:spcPts val="0"/>
                        </a:spcAft>
                        <a:buNone/>
                      </a:pPr>
                      <a:r>
                        <a:rPr lang="en-US" sz="2000"/>
                        <a:t>bit0</a:t>
                      </a:r>
                      <a:endParaRPr sz="2000" b="0"/>
                    </a:p>
                  </a:txBody>
                  <a:tcPr marL="91450" marR="91450" marT="45725" marB="45725">
                    <a:solidFill>
                      <a:schemeClr val="accent6"/>
                    </a:solidFill>
                  </a:tcPr>
                </a:tc>
              </a:tr>
            </a:tbl>
          </a:graphicData>
        </a:graphic>
      </p:graphicFrame>
      <p:sp>
        <p:nvSpPr>
          <p:cNvPr id="641" name="Google Shape;641;p36"/>
          <p:cNvSpPr txBox="1"/>
          <p:nvPr/>
        </p:nvSpPr>
        <p:spPr>
          <a:xfrm>
            <a:off x="7625309" y="850799"/>
            <a:ext cx="124039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99 H Byte address</a:t>
            </a:r>
            <a:endParaRPr sz="1800" b="1">
              <a:solidFill>
                <a:schemeClr val="lt1"/>
              </a:solidFill>
              <a:latin typeface="Calibri"/>
              <a:ea typeface="Calibri"/>
              <a:cs typeface="Calibri"/>
              <a:sym typeface="Calibri"/>
            </a:endParaRPr>
          </a:p>
        </p:txBody>
      </p:sp>
      <p:sp>
        <p:nvSpPr>
          <p:cNvPr id="642" name="Google Shape;642;p36"/>
          <p:cNvSpPr txBox="1"/>
          <p:nvPr/>
        </p:nvSpPr>
        <p:spPr>
          <a:xfrm>
            <a:off x="970059" y="1582310"/>
            <a:ext cx="7839986" cy="3970318"/>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Its an 8 bit register used solely for serial communication in 8051. For a byte of data to be transferred via TxD line, it muse be placed in SBUF register. Similarly SBUF register holds the serially ‘in’ data received by TxD line of 8051.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Accessed as:</a:t>
            </a:r>
            <a:endParaRPr/>
          </a:p>
          <a:p>
            <a:pPr marL="0" marR="0" lvl="0" indent="0" algn="l" rtl="0">
              <a:spcBef>
                <a:spcPts val="0"/>
              </a:spcBef>
              <a:spcAft>
                <a:spcPts val="0"/>
              </a:spcAft>
              <a:buNone/>
            </a:pPr>
            <a:r>
              <a:rPr lang="en-US" sz="1800" b="1">
                <a:solidFill>
                  <a:srgbClr val="000099"/>
                </a:solidFill>
                <a:latin typeface="Calibri"/>
                <a:ea typeface="Calibri"/>
                <a:cs typeface="Calibri"/>
                <a:sym typeface="Calibri"/>
              </a:rPr>
              <a:t>MOV SBUF,#’S’ ;	load ASCII</a:t>
            </a:r>
            <a:endParaRPr/>
          </a:p>
          <a:p>
            <a:pPr marL="0" marR="0" lvl="0" indent="0" algn="l" rtl="0">
              <a:spcBef>
                <a:spcPts val="0"/>
              </a:spcBef>
              <a:spcAft>
                <a:spcPts val="0"/>
              </a:spcAft>
              <a:buNone/>
            </a:pPr>
            <a:r>
              <a:rPr lang="en-US" sz="1800" b="1">
                <a:solidFill>
                  <a:srgbClr val="000099"/>
                </a:solidFill>
                <a:latin typeface="Calibri"/>
                <a:ea typeface="Calibri"/>
                <a:cs typeface="Calibri"/>
                <a:sym typeface="Calibri"/>
              </a:rPr>
              <a:t>MOV SBUF,A  ;</a:t>
            </a:r>
            <a:endParaRPr/>
          </a:p>
          <a:p>
            <a:pPr marL="0" marR="0" lvl="0" indent="0" algn="l" rtl="0">
              <a:spcBef>
                <a:spcPts val="0"/>
              </a:spcBef>
              <a:spcAft>
                <a:spcPts val="0"/>
              </a:spcAft>
              <a:buNone/>
            </a:pPr>
            <a:r>
              <a:rPr lang="en-US" sz="1800" b="1">
                <a:solidFill>
                  <a:srgbClr val="000099"/>
                </a:solidFill>
                <a:latin typeface="Calibri"/>
                <a:ea typeface="Calibri"/>
                <a:cs typeface="Calibri"/>
                <a:sym typeface="Calibri"/>
              </a:rPr>
              <a:t>MOV A, SBUF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moment the byte is written in SBUF, it is framed with start and stop bits and transferred serially through TxD line.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Similarly when bits are received serially via RxD it is de-framed by eliminating stop and start bits and a byte of data is received and placed in SBUF.</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7"/>
          <p:cNvSpPr txBox="1">
            <a:spLocks noGrp="1"/>
          </p:cNvSpPr>
          <p:nvPr>
            <p:ph type="title"/>
          </p:nvPr>
        </p:nvSpPr>
        <p:spPr>
          <a:xfrm>
            <a:off x="1979118" y="166284"/>
            <a:ext cx="5741610" cy="407827"/>
          </a:xfrm>
          <a:prstGeom prst="rect">
            <a:avLst/>
          </a:prstGeom>
          <a:solidFill>
            <a:srgbClr val="000099"/>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latin typeface="Calibri"/>
                <a:ea typeface="Calibri"/>
                <a:cs typeface="Calibri"/>
                <a:sym typeface="Calibri"/>
              </a:rPr>
              <a:t>8051 Power down and Idle mode</a:t>
            </a:r>
            <a:endParaRPr/>
          </a:p>
        </p:txBody>
      </p:sp>
      <p:sp>
        <p:nvSpPr>
          <p:cNvPr id="648" name="Google Shape;648;p37"/>
          <p:cNvSpPr txBox="1">
            <a:spLocks noGrp="1"/>
          </p:cNvSpPr>
          <p:nvPr>
            <p:ph type="body" idx="1"/>
          </p:nvPr>
        </p:nvSpPr>
        <p:spPr>
          <a:xfrm>
            <a:off x="790491" y="755374"/>
            <a:ext cx="8110748" cy="2743200"/>
          </a:xfrm>
          <a:prstGeom prst="rect">
            <a:avLst/>
          </a:prstGeom>
          <a:solidFill>
            <a:srgbClr val="D8E2F3"/>
          </a:solid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None/>
            </a:pPr>
            <a:r>
              <a:rPr lang="en-US" sz="1600"/>
              <a:t>Power down and Idle mode features are used to save power in microcontrollers. 8051 has an </a:t>
            </a:r>
            <a:endParaRPr/>
          </a:p>
          <a:p>
            <a:pPr marL="228600" lvl="0" indent="-228600" algn="l" rtl="0">
              <a:lnSpc>
                <a:spcPct val="90000"/>
              </a:lnSpc>
              <a:spcBef>
                <a:spcPts val="0"/>
              </a:spcBef>
              <a:spcAft>
                <a:spcPts val="0"/>
              </a:spcAft>
              <a:buClr>
                <a:schemeClr val="dk1"/>
              </a:buClr>
              <a:buSzPts val="1600"/>
              <a:buNone/>
            </a:pPr>
            <a:r>
              <a:rPr lang="en-US" sz="1600"/>
              <a:t>inbuilt power-saving feature which is useful in embedded applications where power </a:t>
            </a:r>
            <a:endParaRPr/>
          </a:p>
          <a:p>
            <a:pPr marL="228600" lvl="0" indent="-228600" algn="l" rtl="0">
              <a:lnSpc>
                <a:spcPct val="90000"/>
              </a:lnSpc>
              <a:spcBef>
                <a:spcPts val="0"/>
              </a:spcBef>
              <a:spcAft>
                <a:spcPts val="0"/>
              </a:spcAft>
              <a:buClr>
                <a:schemeClr val="dk1"/>
              </a:buClr>
              <a:buSzPts val="1600"/>
              <a:buNone/>
            </a:pPr>
            <a:r>
              <a:rPr lang="en-US" sz="1600"/>
              <a:t>consumption is the main constraint.</a:t>
            </a:r>
            <a:endParaRPr/>
          </a:p>
          <a:p>
            <a:pPr marL="228600" lvl="0" indent="-228600" algn="l" rtl="0">
              <a:lnSpc>
                <a:spcPct val="90000"/>
              </a:lnSpc>
              <a:spcBef>
                <a:spcPts val="1000"/>
              </a:spcBef>
              <a:spcAft>
                <a:spcPts val="0"/>
              </a:spcAft>
              <a:buClr>
                <a:schemeClr val="dk1"/>
              </a:buClr>
              <a:buSzPts val="1600"/>
              <a:buChar char="•"/>
            </a:pPr>
            <a:r>
              <a:rPr lang="en-US" sz="1600"/>
              <a:t>8051 has two power-saving modes. Power saved in power-down mode is more than in idle mode.</a:t>
            </a:r>
            <a:endParaRPr/>
          </a:p>
          <a:p>
            <a:pPr marL="685800" lvl="1" indent="-228600" algn="l" rtl="0">
              <a:lnSpc>
                <a:spcPct val="90000"/>
              </a:lnSpc>
              <a:spcBef>
                <a:spcPts val="500"/>
              </a:spcBef>
              <a:spcAft>
                <a:spcPts val="0"/>
              </a:spcAft>
              <a:buClr>
                <a:schemeClr val="dk1"/>
              </a:buClr>
              <a:buSzPts val="1400"/>
              <a:buChar char="•"/>
            </a:pPr>
            <a:r>
              <a:rPr lang="en-US" sz="1400"/>
              <a:t>Power Down Mode</a:t>
            </a:r>
            <a:endParaRPr/>
          </a:p>
          <a:p>
            <a:pPr marL="685800" lvl="1" indent="-228600" algn="l" rtl="0">
              <a:lnSpc>
                <a:spcPct val="90000"/>
              </a:lnSpc>
              <a:spcBef>
                <a:spcPts val="500"/>
              </a:spcBef>
              <a:spcAft>
                <a:spcPts val="0"/>
              </a:spcAft>
              <a:buClr>
                <a:schemeClr val="dk1"/>
              </a:buClr>
              <a:buSzPts val="1400"/>
              <a:buChar char="•"/>
            </a:pPr>
            <a:r>
              <a:rPr lang="en-US" sz="1400"/>
              <a:t>Idle Mode</a:t>
            </a:r>
            <a:endParaRPr/>
          </a:p>
          <a:p>
            <a:pPr marL="228600" lvl="0" indent="-228600" algn="l" rtl="0">
              <a:lnSpc>
                <a:spcPct val="90000"/>
              </a:lnSpc>
              <a:spcBef>
                <a:spcPts val="1000"/>
              </a:spcBef>
              <a:spcAft>
                <a:spcPts val="0"/>
              </a:spcAft>
              <a:buClr>
                <a:srgbClr val="CC0099"/>
              </a:buClr>
              <a:buSzPts val="1800"/>
              <a:buChar char="•"/>
            </a:pPr>
            <a:r>
              <a:rPr lang="en-US" sz="1800" b="1">
                <a:solidFill>
                  <a:srgbClr val="CC0099"/>
                </a:solidFill>
              </a:rPr>
              <a:t>Power saving modes are set using PCON SFR</a:t>
            </a:r>
            <a:endParaRPr/>
          </a:p>
          <a:p>
            <a:pPr marL="228600" lvl="0" indent="-228600" algn="l" rtl="0">
              <a:lnSpc>
                <a:spcPct val="90000"/>
              </a:lnSpc>
              <a:spcBef>
                <a:spcPts val="1000"/>
              </a:spcBef>
              <a:spcAft>
                <a:spcPts val="0"/>
              </a:spcAft>
              <a:buClr>
                <a:schemeClr val="dk1"/>
              </a:buClr>
              <a:buSzPts val="1600"/>
              <a:buChar char="•"/>
            </a:pPr>
            <a:r>
              <a:rPr lang="en-US" sz="1600"/>
              <a:t>The below table shows the power supply current required for some 8051 family controllers in Normal (Active), Idle and Power-down mode.</a:t>
            </a:r>
            <a:endParaRPr sz="1600"/>
          </a:p>
        </p:txBody>
      </p:sp>
      <p:sp>
        <p:nvSpPr>
          <p:cNvPr id="649" name="Google Shape;649;p3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38</a:t>
            </a:fld>
            <a:endParaRPr/>
          </a:p>
        </p:txBody>
      </p:sp>
      <p:grpSp>
        <p:nvGrpSpPr>
          <p:cNvPr id="650" name="Google Shape;650;p37"/>
          <p:cNvGrpSpPr/>
          <p:nvPr/>
        </p:nvGrpSpPr>
        <p:grpSpPr>
          <a:xfrm>
            <a:off x="10812" y="85348"/>
            <a:ext cx="576070" cy="5621613"/>
            <a:chOff x="-33963" y="14712"/>
            <a:chExt cx="603511" cy="6386152"/>
          </a:xfrm>
        </p:grpSpPr>
        <p:pic>
          <p:nvPicPr>
            <p:cNvPr id="651" name="Google Shape;651;p37"/>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52" name="Google Shape;652;p37"/>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53" name="Google Shape;653;p37"/>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654" name="Google Shape;654;p37"/>
          <p:cNvGraphicFramePr/>
          <p:nvPr/>
        </p:nvGraphicFramePr>
        <p:xfrm>
          <a:off x="1311967" y="3665541"/>
          <a:ext cx="7108450" cy="1858635"/>
        </p:xfrm>
        <a:graphic>
          <a:graphicData uri="http://schemas.openxmlformats.org/drawingml/2006/table">
            <a:tbl>
              <a:tblPr firstRow="1" bandRow="1">
                <a:noFill/>
                <a:tableStyleId>{5A58DE52-F99B-4A77-ABAD-E79E60BC82F8}</a:tableStyleId>
              </a:tblPr>
              <a:tblGrid>
                <a:gridCol w="1184750"/>
                <a:gridCol w="1040200"/>
                <a:gridCol w="1642050"/>
                <a:gridCol w="1222650"/>
                <a:gridCol w="2018800"/>
              </a:tblGrid>
              <a:tr h="370850">
                <a:tc>
                  <a:txBody>
                    <a:bodyPr/>
                    <a:lstStyle/>
                    <a:p>
                      <a:pPr marL="0" marR="0" lvl="0" indent="0" algn="l" rtl="0">
                        <a:spcBef>
                          <a:spcPts val="0"/>
                        </a:spcBef>
                        <a:spcAft>
                          <a:spcPts val="0"/>
                        </a:spcAft>
                        <a:buNone/>
                      </a:pPr>
                      <a:r>
                        <a:rPr lang="en-US" sz="1400" b="1">
                          <a:solidFill>
                            <a:srgbClr val="0033CC"/>
                          </a:solidFill>
                        </a:rPr>
                        <a:t>8051 Controllers </a:t>
                      </a:r>
                      <a:endParaRPr sz="1400">
                        <a:solidFill>
                          <a:srgbClr val="0033CC"/>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spcBef>
                          <a:spcPts val="0"/>
                        </a:spcBef>
                        <a:spcAft>
                          <a:spcPts val="0"/>
                        </a:spcAft>
                        <a:buNone/>
                      </a:pPr>
                      <a:r>
                        <a:rPr lang="en-US" sz="1400" b="1">
                          <a:solidFill>
                            <a:srgbClr val="0033CC"/>
                          </a:solidFill>
                        </a:rPr>
                        <a:t>Operating Oscillator Frequency Fosc</a:t>
                      </a:r>
                      <a:endParaRPr sz="1400">
                        <a:solidFill>
                          <a:srgbClr val="0033CC"/>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spcBef>
                          <a:spcPts val="0"/>
                        </a:spcBef>
                        <a:spcAft>
                          <a:spcPts val="0"/>
                        </a:spcAft>
                        <a:buNone/>
                      </a:pPr>
                      <a:r>
                        <a:rPr lang="en-US" sz="1400" b="1">
                          <a:solidFill>
                            <a:srgbClr val="0033CC"/>
                          </a:solidFill>
                        </a:rPr>
                        <a:t>Current required in Normal mode</a:t>
                      </a:r>
                      <a:endParaRPr sz="1400">
                        <a:solidFill>
                          <a:srgbClr val="0033CC"/>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lnSpc>
                          <a:spcPct val="100000"/>
                        </a:lnSpc>
                        <a:spcBef>
                          <a:spcPts val="0"/>
                        </a:spcBef>
                        <a:spcAft>
                          <a:spcPts val="0"/>
                        </a:spcAft>
                        <a:buClr>
                          <a:srgbClr val="0033CC"/>
                        </a:buClr>
                        <a:buSzPts val="1400"/>
                        <a:buFont typeface="Calibri"/>
                        <a:buNone/>
                      </a:pPr>
                      <a:r>
                        <a:rPr lang="en-US" sz="1400" b="1">
                          <a:solidFill>
                            <a:srgbClr val="0033CC"/>
                          </a:solidFill>
                        </a:rPr>
                        <a:t>Current required in Idle mode</a:t>
                      </a:r>
                      <a:endParaRPr sz="1400">
                        <a:solidFill>
                          <a:srgbClr val="0033CC"/>
                        </a:solidFill>
                      </a:endParaRPr>
                    </a:p>
                    <a:p>
                      <a:pPr marL="0" marR="0" lvl="0" indent="0" algn="l" rtl="0">
                        <a:spcBef>
                          <a:spcPts val="0"/>
                        </a:spcBef>
                        <a:spcAft>
                          <a:spcPts val="0"/>
                        </a:spcAft>
                        <a:buNone/>
                      </a:pPr>
                      <a:endParaRPr sz="1400">
                        <a:solidFill>
                          <a:srgbClr val="0033CC"/>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c>
                  <a:txBody>
                    <a:bodyPr/>
                    <a:lstStyle/>
                    <a:p>
                      <a:pPr marL="0" marR="0" lvl="0" indent="0" algn="l" rtl="0">
                        <a:lnSpc>
                          <a:spcPct val="100000"/>
                        </a:lnSpc>
                        <a:spcBef>
                          <a:spcPts val="0"/>
                        </a:spcBef>
                        <a:spcAft>
                          <a:spcPts val="0"/>
                        </a:spcAft>
                        <a:buClr>
                          <a:srgbClr val="0033CC"/>
                        </a:buClr>
                        <a:buSzPts val="1400"/>
                        <a:buFont typeface="Calibri"/>
                        <a:buNone/>
                      </a:pPr>
                      <a:r>
                        <a:rPr lang="en-US" sz="1400" b="1">
                          <a:solidFill>
                            <a:srgbClr val="0033CC"/>
                          </a:solidFill>
                        </a:rPr>
                        <a:t>Current required in Power Down mode</a:t>
                      </a:r>
                      <a:endParaRPr sz="1400">
                        <a:solidFill>
                          <a:srgbClr val="0033CC"/>
                        </a:solidFill>
                      </a:endParaRPr>
                    </a:p>
                    <a:p>
                      <a:pPr marL="0" marR="0" lvl="0" indent="0" algn="l" rtl="0">
                        <a:spcBef>
                          <a:spcPts val="0"/>
                        </a:spcBef>
                        <a:spcAft>
                          <a:spcPts val="0"/>
                        </a:spcAft>
                        <a:buNone/>
                      </a:pPr>
                      <a:endParaRPr sz="1400">
                        <a:solidFill>
                          <a:srgbClr val="0033CC"/>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4B081"/>
                    </a:solidFill>
                  </a:tcPr>
                </a:tc>
              </a:tr>
              <a:tr h="395575">
                <a:tc>
                  <a:txBody>
                    <a:bodyPr/>
                    <a:lstStyle/>
                    <a:p>
                      <a:pPr marL="0" marR="0" lvl="0" indent="0" algn="ctr" rtl="0">
                        <a:lnSpc>
                          <a:spcPct val="100000"/>
                        </a:lnSpc>
                        <a:spcBef>
                          <a:spcPts val="0"/>
                        </a:spcBef>
                        <a:spcAft>
                          <a:spcPts val="0"/>
                        </a:spcAft>
                        <a:buClr>
                          <a:schemeClr val="dk1"/>
                        </a:buClr>
                        <a:buSzPts val="1400"/>
                        <a:buFont typeface="Calibri"/>
                        <a:buNone/>
                      </a:pPr>
                      <a:r>
                        <a:rPr lang="en-US" sz="1400"/>
                        <a:t>AT89S51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12 MHz</a:t>
                      </a: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25mA</a:t>
                      </a: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6.5mA</a:t>
                      </a: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50uA</a:t>
                      </a: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chemeClr val="dk1"/>
                        </a:buClr>
                        <a:buSzPts val="1400"/>
                        <a:buFont typeface="Calibri"/>
                        <a:buNone/>
                      </a:pPr>
                      <a:r>
                        <a:rPr lang="en-US" sz="1400"/>
                        <a:t>P89V51RD2</a:t>
                      </a: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12 MHz</a:t>
                      </a:r>
                      <a:endParaRPr/>
                    </a:p>
                    <a:p>
                      <a:pPr marL="0" marR="0" lvl="0" indent="0" algn="ctr" rtl="0">
                        <a:spcBef>
                          <a:spcPts val="0"/>
                        </a:spcBef>
                        <a:spcAft>
                          <a:spcPts val="0"/>
                        </a:spcAft>
                        <a:buNone/>
                      </a:pP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11.5mA</a:t>
                      </a:r>
                      <a:endParaRPr/>
                    </a:p>
                    <a:p>
                      <a:pPr marL="0" marR="0" lvl="0" indent="0" algn="ctr" rtl="0">
                        <a:spcBef>
                          <a:spcPts val="0"/>
                        </a:spcBef>
                        <a:spcAft>
                          <a:spcPts val="0"/>
                        </a:spcAft>
                        <a:buNone/>
                      </a:pP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8.5mA</a:t>
                      </a:r>
                      <a:endParaRPr/>
                    </a:p>
                    <a:p>
                      <a:pPr marL="0" marR="0" lvl="0" indent="0" algn="ctr" rtl="0">
                        <a:spcBef>
                          <a:spcPts val="0"/>
                        </a:spcBef>
                        <a:spcAft>
                          <a:spcPts val="0"/>
                        </a:spcAft>
                        <a:buNone/>
                      </a:pP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r>
                        <a:rPr lang="en-US" sz="1400"/>
                        <a:t>80-90uA</a:t>
                      </a:r>
                      <a:endParaRPr/>
                    </a:p>
                    <a:p>
                      <a:pPr marL="0" marR="0" lvl="0" indent="0" algn="ctr" rtl="0">
                        <a:spcBef>
                          <a:spcPts val="0"/>
                        </a:spcBef>
                        <a:spcAft>
                          <a:spcPts val="0"/>
                        </a:spcAft>
                        <a:buNone/>
                      </a:pPr>
                      <a:endParaRPr sz="1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8"/>
          <p:cNvSpPr txBox="1">
            <a:spLocks noGrp="1"/>
          </p:cNvSpPr>
          <p:nvPr>
            <p:ph type="title"/>
          </p:nvPr>
        </p:nvSpPr>
        <p:spPr>
          <a:xfrm>
            <a:off x="1248355" y="380970"/>
            <a:ext cx="7307248" cy="407827"/>
          </a:xfrm>
          <a:prstGeom prst="rect">
            <a:avLst/>
          </a:prstGeom>
          <a:solidFill>
            <a:srgbClr val="000099"/>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00"/>
              </a:buClr>
              <a:buSzPct val="100000"/>
              <a:buFont typeface="Calibri"/>
              <a:buNone/>
            </a:pPr>
            <a:r>
              <a:rPr lang="en-US" sz="3200">
                <a:solidFill>
                  <a:srgbClr val="FFFF00"/>
                </a:solidFill>
              </a:rPr>
              <a:t>19. PCON Register: Power control register: 87 H</a:t>
            </a:r>
            <a:endParaRPr sz="3200">
              <a:solidFill>
                <a:srgbClr val="FFFF00"/>
              </a:solidFill>
            </a:endParaRPr>
          </a:p>
        </p:txBody>
      </p:sp>
      <p:sp>
        <p:nvSpPr>
          <p:cNvPr id="660" name="Google Shape;660;p38"/>
          <p:cNvSpPr txBox="1">
            <a:spLocks noGrp="1"/>
          </p:cNvSpPr>
          <p:nvPr>
            <p:ph type="body" idx="1"/>
          </p:nvPr>
        </p:nvSpPr>
        <p:spPr>
          <a:xfrm>
            <a:off x="798440" y="2022641"/>
            <a:ext cx="8110748" cy="2438027"/>
          </a:xfrm>
          <a:prstGeom prst="rect">
            <a:avLst/>
          </a:prstGeom>
          <a:solidFill>
            <a:srgbClr val="B3C6E7"/>
          </a:solid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None/>
            </a:pPr>
            <a:r>
              <a:rPr lang="en-US" sz="2000"/>
              <a:t>PCON (Power Control) register is used to force the 8051 microcontrollers into power-saving mode. </a:t>
            </a:r>
            <a:endParaRPr/>
          </a:p>
          <a:p>
            <a:pPr marL="0" lvl="0" indent="0" algn="l" rtl="0">
              <a:lnSpc>
                <a:spcPct val="150000"/>
              </a:lnSpc>
              <a:spcBef>
                <a:spcPts val="0"/>
              </a:spcBef>
              <a:spcAft>
                <a:spcPts val="0"/>
              </a:spcAft>
              <a:buClr>
                <a:schemeClr val="dk1"/>
              </a:buClr>
              <a:buSzPts val="2000"/>
              <a:buNone/>
            </a:pPr>
            <a:r>
              <a:rPr lang="en-US" sz="2000"/>
              <a:t>The power control register of 8051 contains two power-saving mode bits and one serial baud rate control bit. </a:t>
            </a:r>
            <a:endParaRPr/>
          </a:p>
          <a:p>
            <a:pPr marL="0" lvl="0" indent="0" algn="ctr" rtl="0">
              <a:lnSpc>
                <a:spcPct val="150000"/>
              </a:lnSpc>
              <a:spcBef>
                <a:spcPts val="0"/>
              </a:spcBef>
              <a:spcAft>
                <a:spcPts val="0"/>
              </a:spcAft>
              <a:buClr>
                <a:srgbClr val="FF0000"/>
              </a:buClr>
              <a:buSzPts val="2000"/>
              <a:buNone/>
            </a:pPr>
            <a:r>
              <a:rPr lang="en-US" sz="2000" b="1">
                <a:solidFill>
                  <a:srgbClr val="FF0000"/>
                </a:solidFill>
              </a:rPr>
              <a:t>Only Byte addressable register</a:t>
            </a:r>
            <a:endParaRPr sz="2000"/>
          </a:p>
        </p:txBody>
      </p:sp>
      <p:sp>
        <p:nvSpPr>
          <p:cNvPr id="661" name="Google Shape;661;p38"/>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39</a:t>
            </a:fld>
            <a:endParaRPr/>
          </a:p>
        </p:txBody>
      </p:sp>
      <p:grpSp>
        <p:nvGrpSpPr>
          <p:cNvPr id="662" name="Google Shape;662;p38"/>
          <p:cNvGrpSpPr/>
          <p:nvPr/>
        </p:nvGrpSpPr>
        <p:grpSpPr>
          <a:xfrm>
            <a:off x="10812" y="85348"/>
            <a:ext cx="576070" cy="5621613"/>
            <a:chOff x="-33963" y="14712"/>
            <a:chExt cx="603511" cy="6386152"/>
          </a:xfrm>
        </p:grpSpPr>
        <p:pic>
          <p:nvPicPr>
            <p:cNvPr id="663" name="Google Shape;663;p38"/>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64" name="Google Shape;664;p38"/>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65" name="Google Shape;665;p38"/>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666" name="Google Shape;666;p38"/>
          <p:cNvGraphicFramePr/>
          <p:nvPr/>
        </p:nvGraphicFramePr>
        <p:xfrm>
          <a:off x="1484243" y="1278740"/>
          <a:ext cx="6096000" cy="396250"/>
        </p:xfrm>
        <a:graphic>
          <a:graphicData uri="http://schemas.openxmlformats.org/drawingml/2006/table">
            <a:tbl>
              <a:tblPr firstRow="1" bandRow="1">
                <a:noFill/>
                <a:tableStyleId>{CF50576F-283D-4FA0-A731-7555B10BCF11}</a:tableStyleId>
              </a:tblPr>
              <a:tblGrid>
                <a:gridCol w="877300"/>
                <a:gridCol w="6467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SM0D</a:t>
                      </a:r>
                      <a:endParaRPr sz="2000"/>
                    </a:p>
                  </a:txBody>
                  <a:tcPr marL="91450" marR="91450" marT="45725" marB="45725">
                    <a:solidFill>
                      <a:srgbClr val="003399"/>
                    </a:solidFill>
                  </a:tcPr>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GF1</a:t>
                      </a:r>
                      <a:endParaRPr sz="2000"/>
                    </a:p>
                  </a:txBody>
                  <a:tcPr marL="91450" marR="91450" marT="45725" marB="45725">
                    <a:solidFill>
                      <a:srgbClr val="757070"/>
                    </a:solidFill>
                  </a:tcPr>
                </a:tc>
                <a:tc>
                  <a:txBody>
                    <a:bodyPr/>
                    <a:lstStyle/>
                    <a:p>
                      <a:pPr marL="0" marR="0" lvl="0" indent="0" algn="ctr" rtl="0">
                        <a:spcBef>
                          <a:spcPts val="0"/>
                        </a:spcBef>
                        <a:spcAft>
                          <a:spcPts val="0"/>
                        </a:spcAft>
                        <a:buNone/>
                      </a:pPr>
                      <a:r>
                        <a:rPr lang="en-US" sz="2000"/>
                        <a:t>GF0</a:t>
                      </a:r>
                      <a:endParaRPr sz="2000"/>
                    </a:p>
                  </a:txBody>
                  <a:tcPr marL="91450" marR="91450" marT="45725" marB="45725">
                    <a:solidFill>
                      <a:srgbClr val="548135"/>
                    </a:solidFill>
                  </a:tcPr>
                </a:tc>
                <a:tc>
                  <a:txBody>
                    <a:bodyPr/>
                    <a:lstStyle/>
                    <a:p>
                      <a:pPr marL="0" marR="0" lvl="0" indent="0" algn="ctr" rtl="0">
                        <a:spcBef>
                          <a:spcPts val="0"/>
                        </a:spcBef>
                        <a:spcAft>
                          <a:spcPts val="0"/>
                        </a:spcAft>
                        <a:buNone/>
                      </a:pPr>
                      <a:r>
                        <a:rPr lang="en-US" sz="2000"/>
                        <a:t>PD</a:t>
                      </a:r>
                      <a:endParaRPr sz="2000"/>
                    </a:p>
                  </a:txBody>
                  <a:tcPr marL="91450" marR="91450" marT="45725" marB="45725">
                    <a:solidFill>
                      <a:srgbClr val="CC0099"/>
                    </a:solidFill>
                  </a:tcPr>
                </a:tc>
                <a:tc>
                  <a:txBody>
                    <a:bodyPr/>
                    <a:lstStyle/>
                    <a:p>
                      <a:pPr marL="0" marR="0" lvl="0" indent="0" algn="ctr" rtl="0">
                        <a:spcBef>
                          <a:spcPts val="0"/>
                        </a:spcBef>
                        <a:spcAft>
                          <a:spcPts val="0"/>
                        </a:spcAft>
                        <a:buNone/>
                      </a:pPr>
                      <a:r>
                        <a:rPr lang="en-US" sz="2000"/>
                        <a:t>IDL</a:t>
                      </a:r>
                      <a:endParaRPr sz="2000"/>
                    </a:p>
                  </a:txBody>
                  <a:tcPr marL="91450" marR="91450" marT="45725" marB="45725">
                    <a:solidFill>
                      <a:srgbClr val="C55A11"/>
                    </a:solidFill>
                  </a:tcPr>
                </a:tc>
              </a:tr>
            </a:tbl>
          </a:graphicData>
        </a:graphic>
      </p:graphicFrame>
      <p:sp>
        <p:nvSpPr>
          <p:cNvPr id="667" name="Google Shape;667;p38"/>
          <p:cNvSpPr txBox="1"/>
          <p:nvPr/>
        </p:nvSpPr>
        <p:spPr>
          <a:xfrm>
            <a:off x="7545795" y="1224527"/>
            <a:ext cx="1240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87 H Byte address</a:t>
            </a:r>
            <a:endParaRPr sz="16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p:cNvPicPr preferRelativeResize="0">
            <a:picLocks noGrp="1"/>
          </p:cNvPicPr>
          <p:nvPr>
            <p:ph type="body" idx="1"/>
          </p:nvPr>
        </p:nvPicPr>
        <p:blipFill rotWithShape="1">
          <a:blip r:embed="rId3">
            <a:alphaModFix/>
          </a:blip>
          <a:srcRect/>
          <a:stretch/>
        </p:blipFill>
        <p:spPr>
          <a:xfrm>
            <a:off x="1637970" y="746817"/>
            <a:ext cx="6997394" cy="4410472"/>
          </a:xfrm>
          <a:prstGeom prst="rect">
            <a:avLst/>
          </a:prstGeom>
          <a:noFill/>
          <a:ln>
            <a:noFill/>
          </a:ln>
        </p:spPr>
      </p:pic>
      <p:sp>
        <p:nvSpPr>
          <p:cNvPr id="110" name="Google Shape;110;p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pSp>
        <p:nvGrpSpPr>
          <p:cNvPr id="111" name="Google Shape;111;p3"/>
          <p:cNvGrpSpPr/>
          <p:nvPr/>
        </p:nvGrpSpPr>
        <p:grpSpPr>
          <a:xfrm>
            <a:off x="10812" y="85348"/>
            <a:ext cx="576071" cy="5621613"/>
            <a:chOff x="-33963" y="14712"/>
            <a:chExt cx="603512" cy="6386152"/>
          </a:xfrm>
        </p:grpSpPr>
        <p:pic>
          <p:nvPicPr>
            <p:cNvPr id="112" name="Google Shape;112;p3"/>
            <p:cNvPicPr preferRelativeResize="0"/>
            <p:nvPr/>
          </p:nvPicPr>
          <p:blipFill rotWithShape="1">
            <a:blip r:embed="rId4">
              <a:alphaModFix/>
            </a:blip>
            <a:srcRect/>
            <a:stretch/>
          </p:blipFill>
          <p:spPr>
            <a:xfrm>
              <a:off x="14626" y="14712"/>
              <a:ext cx="538808" cy="846471"/>
            </a:xfrm>
            <a:prstGeom prst="rect">
              <a:avLst/>
            </a:prstGeom>
            <a:noFill/>
            <a:ln>
              <a:noFill/>
            </a:ln>
          </p:spPr>
        </p:pic>
        <p:sp>
          <p:nvSpPr>
            <p:cNvPr id="113" name="Google Shape;113;p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b="0" i="0" u="none" strike="noStrike" cap="none">
                <a:solidFill>
                  <a:schemeClr val="dk1"/>
                </a:solidFill>
                <a:latin typeface="Calibri"/>
                <a:ea typeface="Calibri"/>
                <a:cs typeface="Calibri"/>
                <a:sym typeface="Calibri"/>
              </a:endParaRPr>
            </a:p>
          </p:txBody>
        </p:sp>
        <p:sp>
          <p:nvSpPr>
            <p:cNvPr id="114" name="Google Shape;114;p3"/>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u="none" strike="noStrike" cap="none">
                  <a:solidFill>
                    <a:srgbClr val="002060"/>
                  </a:solidFill>
                  <a:latin typeface="Century Gothic"/>
                  <a:ea typeface="Century Gothic"/>
                  <a:cs typeface="Century Gothic"/>
                  <a:sym typeface="Century Gothic"/>
                </a:rPr>
                <a:t>FY - Department of Engineering, Sciences and Humanities</a:t>
              </a:r>
              <a:endParaRPr sz="1900" b="0" i="0" u="none" strike="noStrike" cap="none">
                <a:solidFill>
                  <a:schemeClr val="dk1"/>
                </a:solidFill>
                <a:latin typeface="Calibri"/>
                <a:ea typeface="Calibri"/>
                <a:cs typeface="Calibri"/>
                <a:sym typeface="Calibri"/>
              </a:endParaRPr>
            </a:p>
          </p:txBody>
        </p:sp>
      </p:grpSp>
      <p:grpSp>
        <p:nvGrpSpPr>
          <p:cNvPr id="115" name="Google Shape;115;p3"/>
          <p:cNvGrpSpPr/>
          <p:nvPr/>
        </p:nvGrpSpPr>
        <p:grpSpPr>
          <a:xfrm>
            <a:off x="7552973" y="4373225"/>
            <a:ext cx="684569" cy="690759"/>
            <a:chOff x="7537071" y="4460686"/>
            <a:chExt cx="684569" cy="690759"/>
          </a:xfrm>
        </p:grpSpPr>
        <p:sp>
          <p:nvSpPr>
            <p:cNvPr id="116" name="Google Shape;116;p3"/>
            <p:cNvSpPr txBox="1"/>
            <p:nvPr/>
          </p:nvSpPr>
          <p:spPr>
            <a:xfrm>
              <a:off x="7561692" y="4460686"/>
              <a:ext cx="572493"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0A0</a:t>
              </a:r>
              <a:endParaRPr sz="1400" b="1">
                <a:solidFill>
                  <a:schemeClr val="dk1"/>
                </a:solidFill>
                <a:latin typeface="Times New Roman"/>
                <a:ea typeface="Times New Roman"/>
                <a:cs typeface="Times New Roman"/>
                <a:sym typeface="Times New Roman"/>
              </a:endParaRPr>
            </a:p>
          </p:txBody>
        </p:sp>
        <p:sp>
          <p:nvSpPr>
            <p:cNvPr id="117" name="Google Shape;117;p3"/>
            <p:cNvSpPr txBox="1"/>
            <p:nvPr/>
          </p:nvSpPr>
          <p:spPr>
            <a:xfrm>
              <a:off x="7537071" y="4843668"/>
              <a:ext cx="684569"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0B0</a:t>
              </a:r>
              <a:endParaRPr sz="1400" b="1">
                <a:solidFill>
                  <a:schemeClr val="dk1"/>
                </a:solidFill>
                <a:latin typeface="Times New Roman"/>
                <a:ea typeface="Times New Roman"/>
                <a:cs typeface="Times New Roman"/>
                <a:sym typeface="Times New Roman"/>
              </a:endParaRPr>
            </a:p>
          </p:txBody>
        </p:sp>
      </p:grpSp>
      <p:sp>
        <p:nvSpPr>
          <p:cNvPr id="118" name="Google Shape;118;p3"/>
          <p:cNvSpPr txBox="1">
            <a:spLocks noGrp="1"/>
          </p:cNvSpPr>
          <p:nvPr>
            <p:ph type="title"/>
          </p:nvPr>
        </p:nvSpPr>
        <p:spPr>
          <a:xfrm>
            <a:off x="1826270" y="215260"/>
            <a:ext cx="6013716" cy="449791"/>
          </a:xfrm>
          <a:prstGeom prst="rect">
            <a:avLst/>
          </a:prstGeom>
          <a:solidFill>
            <a:srgbClr val="000099"/>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Special Function Registers (SFRs)</a:t>
            </a:r>
            <a:endParaRPr/>
          </a:p>
        </p:txBody>
      </p:sp>
      <p:sp>
        <p:nvSpPr>
          <p:cNvPr id="119" name="Google Shape;119;p3"/>
          <p:cNvSpPr txBox="1"/>
          <p:nvPr/>
        </p:nvSpPr>
        <p:spPr>
          <a:xfrm>
            <a:off x="1025706" y="5239907"/>
            <a:ext cx="7816134" cy="338554"/>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CC0099"/>
                </a:solidFill>
                <a:latin typeface="Calibri"/>
                <a:ea typeface="Calibri"/>
                <a:cs typeface="Calibri"/>
                <a:sym typeface="Calibri"/>
              </a:rPr>
              <a:t>* Marked registers are bit and byte addressable, other registers are only byte addressable </a:t>
            </a:r>
            <a:endParaRPr sz="1600" b="1">
              <a:solidFill>
                <a:srgbClr val="CC0099"/>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9"/>
          <p:cNvSpPr txBox="1">
            <a:spLocks noGrp="1"/>
          </p:cNvSpPr>
          <p:nvPr>
            <p:ph type="title"/>
          </p:nvPr>
        </p:nvSpPr>
        <p:spPr>
          <a:xfrm>
            <a:off x="1216550" y="206039"/>
            <a:ext cx="7307248" cy="407827"/>
          </a:xfrm>
          <a:prstGeom prst="rect">
            <a:avLst/>
          </a:prstGeom>
          <a:solidFill>
            <a:srgbClr val="000099"/>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00"/>
              </a:buClr>
              <a:buSzPct val="100000"/>
              <a:buFont typeface="Calibri"/>
              <a:buNone/>
            </a:pPr>
            <a:r>
              <a:rPr lang="en-US" sz="3200">
                <a:solidFill>
                  <a:srgbClr val="FFFF00"/>
                </a:solidFill>
              </a:rPr>
              <a:t>19. PCON Register: Power control register: 87 H</a:t>
            </a:r>
            <a:endParaRPr sz="3200">
              <a:solidFill>
                <a:srgbClr val="FFFF00"/>
              </a:solidFill>
            </a:endParaRPr>
          </a:p>
        </p:txBody>
      </p:sp>
      <p:sp>
        <p:nvSpPr>
          <p:cNvPr id="673" name="Google Shape;673;p3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grpSp>
        <p:nvGrpSpPr>
          <p:cNvPr id="674" name="Google Shape;674;p39"/>
          <p:cNvGrpSpPr/>
          <p:nvPr/>
        </p:nvGrpSpPr>
        <p:grpSpPr>
          <a:xfrm>
            <a:off x="10812" y="85348"/>
            <a:ext cx="576070" cy="5621613"/>
            <a:chOff x="-33963" y="14712"/>
            <a:chExt cx="603511" cy="6386152"/>
          </a:xfrm>
        </p:grpSpPr>
        <p:pic>
          <p:nvPicPr>
            <p:cNvPr id="675" name="Google Shape;675;p39"/>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76" name="Google Shape;676;p39"/>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77" name="Google Shape;677;p39"/>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678" name="Google Shape;678;p39"/>
          <p:cNvGraphicFramePr/>
          <p:nvPr/>
        </p:nvGraphicFramePr>
        <p:xfrm>
          <a:off x="1452438" y="1024286"/>
          <a:ext cx="6096000" cy="396250"/>
        </p:xfrm>
        <a:graphic>
          <a:graphicData uri="http://schemas.openxmlformats.org/drawingml/2006/table">
            <a:tbl>
              <a:tblPr firstRow="1" bandRow="1">
                <a:noFill/>
                <a:tableStyleId>{CF50576F-283D-4FA0-A731-7555B10BCF11}</a:tableStyleId>
              </a:tblPr>
              <a:tblGrid>
                <a:gridCol w="877300"/>
                <a:gridCol w="6467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SM0D</a:t>
                      </a:r>
                      <a:endParaRPr sz="2000"/>
                    </a:p>
                  </a:txBody>
                  <a:tcPr marL="91450" marR="91450" marT="45725" marB="45725">
                    <a:solidFill>
                      <a:srgbClr val="003399"/>
                    </a:solidFill>
                  </a:tcPr>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a:t>
                      </a:r>
                      <a:endParaRPr sz="2000"/>
                    </a:p>
                  </a:txBody>
                  <a:tcPr marL="91450" marR="91450" marT="45725" marB="45725"/>
                </a:tc>
                <a:tc>
                  <a:txBody>
                    <a:bodyPr/>
                    <a:lstStyle/>
                    <a:p>
                      <a:pPr marL="0" marR="0" lvl="0" indent="0" algn="ctr" rtl="0">
                        <a:spcBef>
                          <a:spcPts val="0"/>
                        </a:spcBef>
                        <a:spcAft>
                          <a:spcPts val="0"/>
                        </a:spcAft>
                        <a:buNone/>
                      </a:pPr>
                      <a:r>
                        <a:rPr lang="en-US" sz="2000"/>
                        <a:t>GF1</a:t>
                      </a:r>
                      <a:endParaRPr sz="2000"/>
                    </a:p>
                  </a:txBody>
                  <a:tcPr marL="91450" marR="91450" marT="45725" marB="45725">
                    <a:solidFill>
                      <a:srgbClr val="757070"/>
                    </a:solidFill>
                  </a:tcPr>
                </a:tc>
                <a:tc>
                  <a:txBody>
                    <a:bodyPr/>
                    <a:lstStyle/>
                    <a:p>
                      <a:pPr marL="0" marR="0" lvl="0" indent="0" algn="ctr" rtl="0">
                        <a:spcBef>
                          <a:spcPts val="0"/>
                        </a:spcBef>
                        <a:spcAft>
                          <a:spcPts val="0"/>
                        </a:spcAft>
                        <a:buNone/>
                      </a:pPr>
                      <a:r>
                        <a:rPr lang="en-US" sz="2000"/>
                        <a:t>GF0</a:t>
                      </a:r>
                      <a:endParaRPr sz="2000"/>
                    </a:p>
                  </a:txBody>
                  <a:tcPr marL="91450" marR="91450" marT="45725" marB="45725">
                    <a:solidFill>
                      <a:srgbClr val="548135"/>
                    </a:solidFill>
                  </a:tcPr>
                </a:tc>
                <a:tc>
                  <a:txBody>
                    <a:bodyPr/>
                    <a:lstStyle/>
                    <a:p>
                      <a:pPr marL="0" marR="0" lvl="0" indent="0" algn="ctr" rtl="0">
                        <a:spcBef>
                          <a:spcPts val="0"/>
                        </a:spcBef>
                        <a:spcAft>
                          <a:spcPts val="0"/>
                        </a:spcAft>
                        <a:buNone/>
                      </a:pPr>
                      <a:r>
                        <a:rPr lang="en-US" sz="2000"/>
                        <a:t>PD</a:t>
                      </a:r>
                      <a:endParaRPr sz="2000"/>
                    </a:p>
                  </a:txBody>
                  <a:tcPr marL="91450" marR="91450" marT="45725" marB="45725">
                    <a:solidFill>
                      <a:srgbClr val="CC0099"/>
                    </a:solidFill>
                  </a:tcPr>
                </a:tc>
                <a:tc>
                  <a:txBody>
                    <a:bodyPr/>
                    <a:lstStyle/>
                    <a:p>
                      <a:pPr marL="0" marR="0" lvl="0" indent="0" algn="ctr" rtl="0">
                        <a:spcBef>
                          <a:spcPts val="0"/>
                        </a:spcBef>
                        <a:spcAft>
                          <a:spcPts val="0"/>
                        </a:spcAft>
                        <a:buNone/>
                      </a:pPr>
                      <a:r>
                        <a:rPr lang="en-US" sz="2000"/>
                        <a:t>IDL</a:t>
                      </a:r>
                      <a:endParaRPr sz="2000"/>
                    </a:p>
                  </a:txBody>
                  <a:tcPr marL="91450" marR="91450" marT="45725" marB="45725">
                    <a:solidFill>
                      <a:srgbClr val="C55A11"/>
                    </a:solidFill>
                  </a:tcPr>
                </a:tc>
              </a:tr>
            </a:tbl>
          </a:graphicData>
        </a:graphic>
      </p:graphicFrame>
      <p:sp>
        <p:nvSpPr>
          <p:cNvPr id="679" name="Google Shape;679;p39"/>
          <p:cNvSpPr txBox="1"/>
          <p:nvPr/>
        </p:nvSpPr>
        <p:spPr>
          <a:xfrm>
            <a:off x="7513990" y="970073"/>
            <a:ext cx="1240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87 H Byte address</a:t>
            </a:r>
            <a:endParaRPr sz="1600">
              <a:solidFill>
                <a:schemeClr val="lt1"/>
              </a:solidFill>
              <a:latin typeface="Calibri"/>
              <a:ea typeface="Calibri"/>
              <a:cs typeface="Calibri"/>
              <a:sym typeface="Calibri"/>
            </a:endParaRPr>
          </a:p>
        </p:txBody>
      </p:sp>
      <p:graphicFrame>
        <p:nvGraphicFramePr>
          <p:cNvPr id="680" name="Google Shape;680;p39"/>
          <p:cNvGraphicFramePr/>
          <p:nvPr/>
        </p:nvGraphicFramePr>
        <p:xfrm>
          <a:off x="826941" y="2130950"/>
          <a:ext cx="7983125" cy="3161250"/>
        </p:xfrm>
        <a:graphic>
          <a:graphicData uri="http://schemas.openxmlformats.org/drawingml/2006/table">
            <a:tbl>
              <a:tblPr firstRow="1" bandRow="1">
                <a:noFill/>
                <a:tableStyleId>{5A58DE52-F99B-4A77-ABAD-E79E60BC82F8}</a:tableStyleId>
              </a:tblPr>
              <a:tblGrid>
                <a:gridCol w="1419600"/>
                <a:gridCol w="804825"/>
                <a:gridCol w="813800"/>
                <a:gridCol w="2472450"/>
                <a:gridCol w="2472450"/>
              </a:tblGrid>
              <a:tr h="632950">
                <a:tc>
                  <a:txBody>
                    <a:bodyPr/>
                    <a:lstStyle/>
                    <a:p>
                      <a:pPr marL="0" marR="0" lvl="0" indent="0" algn="l" rtl="0">
                        <a:lnSpc>
                          <a:spcPct val="100000"/>
                        </a:lnSpc>
                        <a:spcBef>
                          <a:spcPts val="0"/>
                        </a:spcBef>
                        <a:spcAft>
                          <a:spcPts val="0"/>
                        </a:spcAft>
                        <a:buClr>
                          <a:schemeClr val="dk1"/>
                        </a:buClr>
                        <a:buSzPts val="1600"/>
                        <a:buFont typeface="Calibri"/>
                        <a:buNone/>
                      </a:pPr>
                      <a:r>
                        <a:rPr lang="en-US" sz="1600" b="1"/>
                        <a:t>Bit 7 – SMOD  </a:t>
                      </a:r>
                      <a:endParaRPr/>
                    </a:p>
                    <a:p>
                      <a:pPr marL="0" marR="0" lvl="0" indent="0" algn="l" rtl="0">
                        <a:spcBef>
                          <a:spcPts val="0"/>
                        </a:spcBef>
                        <a:spcAft>
                          <a:spcPts val="0"/>
                        </a:spcAft>
                        <a:buNone/>
                      </a:pPr>
                      <a:endParaRPr sz="1600"/>
                    </a:p>
                  </a:txBody>
                  <a:tcPr marL="91450" marR="91450" marT="45725" marB="45725">
                    <a:solidFill>
                      <a:srgbClr val="003399"/>
                    </a:solidFill>
                  </a:tcPr>
                </a:tc>
                <a:tc>
                  <a:txBody>
                    <a:bodyPr/>
                    <a:lstStyle/>
                    <a:p>
                      <a:pPr marL="0" marR="0" lvl="0" indent="0" algn="l" rtl="0">
                        <a:spcBef>
                          <a:spcPts val="0"/>
                        </a:spcBef>
                        <a:spcAft>
                          <a:spcPts val="0"/>
                        </a:spcAft>
                        <a:buNone/>
                      </a:pPr>
                      <a:r>
                        <a:rPr lang="en-US" sz="1600" b="1"/>
                        <a:t>Bit 3 – GF1  </a:t>
                      </a:r>
                      <a:endParaRPr sz="1600"/>
                    </a:p>
                  </a:txBody>
                  <a:tcPr marL="91450" marR="91450" marT="45725" marB="45725">
                    <a:solidFill>
                      <a:srgbClr val="757070"/>
                    </a:solidFill>
                  </a:tcPr>
                </a:tc>
                <a:tc>
                  <a:txBody>
                    <a:bodyPr/>
                    <a:lstStyle/>
                    <a:p>
                      <a:pPr marL="0" marR="0" lvl="0" indent="0" algn="l" rtl="0">
                        <a:spcBef>
                          <a:spcPts val="0"/>
                        </a:spcBef>
                        <a:spcAft>
                          <a:spcPts val="0"/>
                        </a:spcAft>
                        <a:buNone/>
                      </a:pPr>
                      <a:r>
                        <a:rPr lang="en-US" sz="1600" b="1"/>
                        <a:t>Bit 2 – GF0</a:t>
                      </a:r>
                      <a:endParaRPr sz="1600"/>
                    </a:p>
                  </a:txBody>
                  <a:tcPr marL="91450" marR="91450" marT="45725" marB="45725">
                    <a:solidFill>
                      <a:srgbClr val="548135"/>
                    </a:solidFill>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1"/>
                        <a:t>Bit 1 – PD: Power down</a:t>
                      </a:r>
                      <a:endParaRPr sz="1600"/>
                    </a:p>
                    <a:p>
                      <a:pPr marL="0" marR="0" lvl="0" indent="0" algn="l" rtl="0">
                        <a:spcBef>
                          <a:spcPts val="0"/>
                        </a:spcBef>
                        <a:spcAft>
                          <a:spcPts val="0"/>
                        </a:spcAft>
                        <a:buNone/>
                      </a:pPr>
                      <a:endParaRPr sz="1600"/>
                    </a:p>
                  </a:txBody>
                  <a:tcPr marL="91450" marR="91450" marT="45725" marB="45725">
                    <a:solidFill>
                      <a:srgbClr val="CC0099"/>
                    </a:solidFill>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1"/>
                        <a:t>Bit 0 – IDL</a:t>
                      </a:r>
                      <a:endParaRPr sz="1600"/>
                    </a:p>
                    <a:p>
                      <a:pPr marL="0" marR="0" lvl="0" indent="0" algn="l" rtl="0">
                        <a:spcBef>
                          <a:spcPts val="0"/>
                        </a:spcBef>
                        <a:spcAft>
                          <a:spcPts val="0"/>
                        </a:spcAft>
                        <a:buNone/>
                      </a:pPr>
                      <a:endParaRPr sz="1600"/>
                    </a:p>
                  </a:txBody>
                  <a:tcPr marL="91450" marR="91450" marT="45725" marB="45725">
                    <a:solidFill>
                      <a:srgbClr val="C55A11"/>
                    </a:solidFill>
                  </a:tcPr>
                </a:tc>
              </a:tr>
              <a:tr h="2528300">
                <a:tc>
                  <a:txBody>
                    <a:bodyPr/>
                    <a:lstStyle/>
                    <a:p>
                      <a:pPr marL="0" marR="0" lvl="0" indent="0" algn="l" rtl="0">
                        <a:spcBef>
                          <a:spcPts val="0"/>
                        </a:spcBef>
                        <a:spcAft>
                          <a:spcPts val="0"/>
                        </a:spcAft>
                        <a:buNone/>
                      </a:pPr>
                      <a:r>
                        <a:rPr lang="en-US" sz="1600" b="1"/>
                        <a:t>1 = </a:t>
                      </a:r>
                      <a:r>
                        <a:rPr lang="en-US" sz="1600"/>
                        <a:t>Baud rate is doubled in UART mode 1, 2 and 3</a:t>
                      </a:r>
                      <a:endParaRPr/>
                    </a:p>
                    <a:p>
                      <a:pPr marL="0" marR="0" lvl="0" indent="0" algn="l" rtl="0">
                        <a:spcBef>
                          <a:spcPts val="0"/>
                        </a:spcBef>
                        <a:spcAft>
                          <a:spcPts val="0"/>
                        </a:spcAft>
                        <a:buNone/>
                      </a:pPr>
                      <a:endParaRPr sz="1600" b="1"/>
                    </a:p>
                    <a:p>
                      <a:pPr marL="0" marR="0" lvl="0" indent="0" algn="l" rtl="0">
                        <a:spcBef>
                          <a:spcPts val="0"/>
                        </a:spcBef>
                        <a:spcAft>
                          <a:spcPts val="0"/>
                        </a:spcAft>
                        <a:buNone/>
                      </a:pPr>
                      <a:r>
                        <a:rPr lang="en-US" sz="1600" b="1"/>
                        <a:t>0 = </a:t>
                      </a:r>
                      <a:r>
                        <a:rPr lang="en-US" sz="1600"/>
                        <a:t>No effect on Baud rate.</a:t>
                      </a:r>
                      <a:endParaRPr sz="1600"/>
                    </a:p>
                  </a:txBody>
                  <a:tcPr marL="91450" marR="91450" marT="45725" marB="45725"/>
                </a:tc>
                <a:tc gridSpan="2">
                  <a:txBody>
                    <a:bodyPr/>
                    <a:lstStyle/>
                    <a:p>
                      <a:pPr marL="0" marR="0" lvl="0" indent="0" algn="l" rtl="0">
                        <a:lnSpc>
                          <a:spcPct val="100000"/>
                        </a:lnSpc>
                        <a:spcBef>
                          <a:spcPts val="0"/>
                        </a:spcBef>
                        <a:spcAft>
                          <a:spcPts val="0"/>
                        </a:spcAft>
                        <a:buClr>
                          <a:schemeClr val="dk1"/>
                        </a:buClr>
                        <a:buSzPts val="1600"/>
                        <a:buFont typeface="Calibri"/>
                        <a:buNone/>
                      </a:pPr>
                      <a:r>
                        <a:rPr lang="en-US" sz="1600"/>
                        <a:t>These are general purpose bits for user.</a:t>
                      </a:r>
                      <a:endParaRPr sz="1600"/>
                    </a:p>
                  </a:txBody>
                  <a:tcPr marL="91450" marR="91450" marT="45725" marB="45725"/>
                </a:tc>
                <a:tc h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1"/>
                        <a:t>1</a:t>
                      </a:r>
                      <a:r>
                        <a:rPr lang="en-US" sz="1600"/>
                        <a:t> = Enable Power-Down mode. In this mode, the Oscillator clock turned OFF and both CPU and peripherals clock stopped. Hardware reset cancels this mode. </a:t>
                      </a:r>
                      <a:r>
                        <a:rPr lang="en-US" sz="1600" b="1"/>
                        <a:t>     </a:t>
                      </a:r>
                      <a:endParaRPr/>
                    </a:p>
                    <a:p>
                      <a:pPr marL="0" marR="0" lvl="0" indent="0" algn="l" rtl="0">
                        <a:lnSpc>
                          <a:spcPct val="100000"/>
                        </a:lnSpc>
                        <a:spcBef>
                          <a:spcPts val="0"/>
                        </a:spcBef>
                        <a:spcAft>
                          <a:spcPts val="0"/>
                        </a:spcAft>
                        <a:buClr>
                          <a:schemeClr val="dk1"/>
                        </a:buClr>
                        <a:buSzPts val="1600"/>
                        <a:buFont typeface="Calibri"/>
                        <a:buNone/>
                      </a:pPr>
                      <a:r>
                        <a:rPr lang="en-US" sz="1600" b="1"/>
                        <a:t>0</a:t>
                      </a:r>
                      <a:r>
                        <a:rPr lang="en-US" sz="1600"/>
                        <a:t> = Disable Power-down mode.</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b="1"/>
                        <a:t>1</a:t>
                      </a:r>
                      <a:r>
                        <a:rPr lang="en-US" sz="1600"/>
                        <a:t> = Enable Idle mode. CPU clock turned off whereas internal peripheral module such as a timer, serial port, interrupts works normally. Interrupt and H/W reset can cancel this mode. </a:t>
                      </a:r>
                      <a:r>
                        <a:rPr lang="en-US" sz="1600" b="1"/>
                        <a:t>    </a:t>
                      </a:r>
                      <a:endParaRPr/>
                    </a:p>
                    <a:p>
                      <a:pPr marL="0" marR="0" lvl="0" indent="0" algn="l" rtl="0">
                        <a:lnSpc>
                          <a:spcPct val="100000"/>
                        </a:lnSpc>
                        <a:spcBef>
                          <a:spcPts val="0"/>
                        </a:spcBef>
                        <a:spcAft>
                          <a:spcPts val="0"/>
                        </a:spcAft>
                        <a:buClr>
                          <a:schemeClr val="dk1"/>
                        </a:buClr>
                        <a:buSzPts val="1600"/>
                        <a:buFont typeface="Calibri"/>
                        <a:buNone/>
                      </a:pPr>
                      <a:endParaRPr sz="1600" b="1"/>
                    </a:p>
                    <a:p>
                      <a:pPr marL="0" marR="0" lvl="0" indent="0" algn="l" rtl="0">
                        <a:lnSpc>
                          <a:spcPct val="100000"/>
                        </a:lnSpc>
                        <a:spcBef>
                          <a:spcPts val="0"/>
                        </a:spcBef>
                        <a:spcAft>
                          <a:spcPts val="0"/>
                        </a:spcAft>
                        <a:buClr>
                          <a:schemeClr val="dk1"/>
                        </a:buClr>
                        <a:buSzPts val="1600"/>
                        <a:buFont typeface="Calibri"/>
                        <a:buNone/>
                      </a:pPr>
                      <a:r>
                        <a:rPr lang="en-US" sz="1600" b="1"/>
                        <a:t>0</a:t>
                      </a:r>
                      <a:r>
                        <a:rPr lang="en-US" sz="1600"/>
                        <a:t> = Disable Idle mode. </a:t>
                      </a:r>
                      <a:endParaRPr sz="1600"/>
                    </a:p>
                  </a:txBody>
                  <a:tcPr marL="91450" marR="91450" marT="45725" marB="457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0"/>
          <p:cNvSpPr txBox="1">
            <a:spLocks noGrp="1"/>
          </p:cNvSpPr>
          <p:nvPr>
            <p:ph type="title"/>
          </p:nvPr>
        </p:nvSpPr>
        <p:spPr>
          <a:xfrm>
            <a:off x="1216550" y="333262"/>
            <a:ext cx="6965342" cy="407827"/>
          </a:xfrm>
          <a:prstGeom prst="rect">
            <a:avLst/>
          </a:prstGeom>
          <a:solidFill>
            <a:srgbClr val="000099"/>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00"/>
              </a:buClr>
              <a:buSzPct val="100000"/>
              <a:buFont typeface="Calibri"/>
              <a:buNone/>
            </a:pPr>
            <a:r>
              <a:rPr lang="en-US" sz="3200">
                <a:solidFill>
                  <a:srgbClr val="FFFF00"/>
                </a:solidFill>
              </a:rPr>
              <a:t>20-21. DPTR Register Data Pointer :  82H, 83H</a:t>
            </a:r>
            <a:endParaRPr sz="3200">
              <a:solidFill>
                <a:srgbClr val="FFFF00"/>
              </a:solidFill>
            </a:endParaRPr>
          </a:p>
        </p:txBody>
      </p:sp>
      <p:sp>
        <p:nvSpPr>
          <p:cNvPr id="686" name="Google Shape;686;p4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grpSp>
        <p:nvGrpSpPr>
          <p:cNvPr id="687" name="Google Shape;687;p40"/>
          <p:cNvGrpSpPr/>
          <p:nvPr/>
        </p:nvGrpSpPr>
        <p:grpSpPr>
          <a:xfrm>
            <a:off x="10812" y="85348"/>
            <a:ext cx="576070" cy="5621613"/>
            <a:chOff x="-33963" y="14712"/>
            <a:chExt cx="603511" cy="6386152"/>
          </a:xfrm>
        </p:grpSpPr>
        <p:pic>
          <p:nvPicPr>
            <p:cNvPr id="688" name="Google Shape;688;p40"/>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689" name="Google Shape;689;p40"/>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690" name="Google Shape;690;p40"/>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graphicFrame>
        <p:nvGraphicFramePr>
          <p:cNvPr id="691" name="Google Shape;691;p40"/>
          <p:cNvGraphicFramePr/>
          <p:nvPr/>
        </p:nvGraphicFramePr>
        <p:xfrm>
          <a:off x="1285448" y="3099572"/>
          <a:ext cx="6096000" cy="396250"/>
        </p:xfrm>
        <a:graphic>
          <a:graphicData uri="http://schemas.openxmlformats.org/drawingml/2006/table">
            <a:tbl>
              <a:tblPr firstRow="1" bandRow="1">
                <a:noFill/>
                <a:tableStyleId>{CF50576F-283D-4FA0-A731-7555B10BCF11}</a:tableStyleId>
              </a:tblPr>
              <a:tblGrid>
                <a:gridCol w="877300"/>
                <a:gridCol w="6467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Bit7</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Bit6</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Bit5</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Bit4</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Bit3</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Bit2</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Bit1</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Bit0</a:t>
                      </a:r>
                      <a:endParaRPr sz="2000"/>
                    </a:p>
                  </a:txBody>
                  <a:tcPr marL="91450" marR="91450" marT="45725" marB="45725">
                    <a:solidFill>
                      <a:srgbClr val="2F5496"/>
                    </a:solidFill>
                  </a:tcPr>
                </a:tc>
              </a:tr>
            </a:tbl>
          </a:graphicData>
        </a:graphic>
      </p:graphicFrame>
      <p:sp>
        <p:nvSpPr>
          <p:cNvPr id="692" name="Google Shape;692;p40"/>
          <p:cNvSpPr txBox="1"/>
          <p:nvPr/>
        </p:nvSpPr>
        <p:spPr>
          <a:xfrm>
            <a:off x="7601442" y="3124871"/>
            <a:ext cx="612243" cy="369332"/>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82 H</a:t>
            </a:r>
            <a:endParaRPr sz="1800" b="1">
              <a:solidFill>
                <a:srgbClr val="FF0000"/>
              </a:solidFill>
              <a:latin typeface="Calibri"/>
              <a:ea typeface="Calibri"/>
              <a:cs typeface="Calibri"/>
              <a:sym typeface="Calibri"/>
            </a:endParaRPr>
          </a:p>
        </p:txBody>
      </p:sp>
      <p:sp>
        <p:nvSpPr>
          <p:cNvPr id="693" name="Google Shape;693;p40"/>
          <p:cNvSpPr txBox="1"/>
          <p:nvPr/>
        </p:nvSpPr>
        <p:spPr>
          <a:xfrm>
            <a:off x="2266109" y="3601936"/>
            <a:ext cx="3244132"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DPL</a:t>
            </a:r>
            <a:r>
              <a:rPr lang="en-US" sz="1800">
                <a:solidFill>
                  <a:schemeClr val="dk1"/>
                </a:solidFill>
                <a:latin typeface="Calibri"/>
                <a:ea typeface="Calibri"/>
                <a:cs typeface="Calibri"/>
                <a:sym typeface="Calibri"/>
              </a:rPr>
              <a:t> Lower byte of data pointer</a:t>
            </a:r>
            <a:endParaRPr sz="1800">
              <a:solidFill>
                <a:schemeClr val="dk1"/>
              </a:solidFill>
              <a:latin typeface="Calibri"/>
              <a:ea typeface="Calibri"/>
              <a:cs typeface="Calibri"/>
              <a:sym typeface="Calibri"/>
            </a:endParaRPr>
          </a:p>
        </p:txBody>
      </p:sp>
      <p:sp>
        <p:nvSpPr>
          <p:cNvPr id="694" name="Google Shape;694;p40"/>
          <p:cNvSpPr txBox="1"/>
          <p:nvPr/>
        </p:nvSpPr>
        <p:spPr>
          <a:xfrm>
            <a:off x="2354899" y="4772104"/>
            <a:ext cx="3242807" cy="36933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DPH</a:t>
            </a:r>
            <a:r>
              <a:rPr lang="en-US" sz="1800">
                <a:solidFill>
                  <a:schemeClr val="dk1"/>
                </a:solidFill>
                <a:latin typeface="Calibri"/>
                <a:ea typeface="Calibri"/>
                <a:cs typeface="Calibri"/>
                <a:sym typeface="Calibri"/>
              </a:rPr>
              <a:t> Higher byte of data pointer</a:t>
            </a:r>
            <a:endParaRPr sz="1800">
              <a:solidFill>
                <a:schemeClr val="dk1"/>
              </a:solidFill>
              <a:latin typeface="Calibri"/>
              <a:ea typeface="Calibri"/>
              <a:cs typeface="Calibri"/>
              <a:sym typeface="Calibri"/>
            </a:endParaRPr>
          </a:p>
        </p:txBody>
      </p:sp>
      <p:sp>
        <p:nvSpPr>
          <p:cNvPr id="695" name="Google Shape;695;p40"/>
          <p:cNvSpPr txBox="1"/>
          <p:nvPr/>
        </p:nvSpPr>
        <p:spPr>
          <a:xfrm>
            <a:off x="7499401" y="4183720"/>
            <a:ext cx="612243" cy="369332"/>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83 H</a:t>
            </a:r>
            <a:endParaRPr sz="1800" b="1">
              <a:solidFill>
                <a:srgbClr val="FF0000"/>
              </a:solidFill>
              <a:latin typeface="Calibri"/>
              <a:ea typeface="Calibri"/>
              <a:cs typeface="Calibri"/>
              <a:sym typeface="Calibri"/>
            </a:endParaRPr>
          </a:p>
        </p:txBody>
      </p:sp>
      <p:graphicFrame>
        <p:nvGraphicFramePr>
          <p:cNvPr id="696" name="Google Shape;696;p40"/>
          <p:cNvGraphicFramePr/>
          <p:nvPr/>
        </p:nvGraphicFramePr>
        <p:xfrm>
          <a:off x="1247017" y="4182276"/>
          <a:ext cx="6096000" cy="396250"/>
        </p:xfrm>
        <a:graphic>
          <a:graphicData uri="http://schemas.openxmlformats.org/drawingml/2006/table">
            <a:tbl>
              <a:tblPr firstRow="1" bandRow="1">
                <a:noFill/>
                <a:tableStyleId>{CF50576F-283D-4FA0-A731-7555B10BCF11}</a:tableStyleId>
              </a:tblPr>
              <a:tblGrid>
                <a:gridCol w="877300"/>
                <a:gridCol w="6467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2000"/>
                        <a:t>Bit7</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Bit6</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Bit5</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Bit4</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Bit3</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Bit2</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Bit1</a:t>
                      </a:r>
                      <a:endParaRPr sz="2000"/>
                    </a:p>
                  </a:txBody>
                  <a:tcPr marL="91450" marR="91450" marT="45725" marB="45725">
                    <a:solidFill>
                      <a:srgbClr val="2F5496"/>
                    </a:solidFill>
                  </a:tcPr>
                </a:tc>
                <a:tc>
                  <a:txBody>
                    <a:bodyPr/>
                    <a:lstStyle/>
                    <a:p>
                      <a:pPr marL="0" marR="0" lvl="0" indent="0" algn="ctr" rtl="0">
                        <a:spcBef>
                          <a:spcPts val="0"/>
                        </a:spcBef>
                        <a:spcAft>
                          <a:spcPts val="0"/>
                        </a:spcAft>
                        <a:buNone/>
                      </a:pPr>
                      <a:r>
                        <a:rPr lang="en-US" sz="2000"/>
                        <a:t>Bit0</a:t>
                      </a:r>
                      <a:endParaRPr sz="2000"/>
                    </a:p>
                  </a:txBody>
                  <a:tcPr marL="91450" marR="91450" marT="45725" marB="45725">
                    <a:solidFill>
                      <a:srgbClr val="2F5496"/>
                    </a:solidFill>
                  </a:tcPr>
                </a:tc>
              </a:tr>
            </a:tbl>
          </a:graphicData>
        </a:graphic>
      </p:graphicFrame>
      <p:sp>
        <p:nvSpPr>
          <p:cNvPr id="697" name="Google Shape;697;p40"/>
          <p:cNvSpPr txBox="1"/>
          <p:nvPr/>
        </p:nvSpPr>
        <p:spPr>
          <a:xfrm>
            <a:off x="970053" y="858738"/>
            <a:ext cx="7728668" cy="1938992"/>
          </a:xfrm>
          <a:prstGeom prst="rect">
            <a:avLst/>
          </a:prstGeom>
          <a:solidFill>
            <a:srgbClr val="B3C6E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Data Pointer (DPTR) is the 8051’s only user-accessible 16-bit (2-byte) register.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The Accumulator, R0–R7 registers and B register are 1-byte value registers. </a:t>
            </a:r>
            <a:r>
              <a:rPr lang="en-US" sz="2000" b="1">
                <a:solidFill>
                  <a:srgbClr val="FF0000"/>
                </a:solidFill>
                <a:latin typeface="Calibri"/>
                <a:ea typeface="Calibri"/>
                <a:cs typeface="Calibri"/>
                <a:sym typeface="Calibri"/>
              </a:rPr>
              <a:t>DPTR is meant for pointing to data</a:t>
            </a:r>
            <a:r>
              <a:rPr lang="en-US" sz="2000">
                <a:solidFill>
                  <a:schemeClr val="dk1"/>
                </a:solidFill>
                <a:latin typeface="Calibri"/>
                <a:ea typeface="Calibri"/>
                <a:cs typeface="Calibri"/>
                <a:sym typeface="Calibri"/>
              </a:rPr>
              <a:t>. It is used by the 8051 to access external memory using the address indicated by DPTR. DPTR is the only 16-bit register available and is often used to store 2-byte values.</a:t>
            </a:r>
            <a:endParaRPr sz="20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1"/>
          <p:cNvSpPr txBox="1">
            <a:spLocks noGrp="1"/>
          </p:cNvSpPr>
          <p:nvPr>
            <p:ph type="title"/>
          </p:nvPr>
        </p:nvSpPr>
        <p:spPr>
          <a:xfrm>
            <a:off x="1395411" y="1391478"/>
            <a:ext cx="6635363" cy="1423285"/>
          </a:xfrm>
          <a:prstGeom prst="rect">
            <a:avLst/>
          </a:prstGeom>
          <a:solidFill>
            <a:srgbClr val="0033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00"/>
              </a:buClr>
              <a:buSzPts val="4000"/>
              <a:buFont typeface="Calibri"/>
              <a:buNone/>
            </a:pPr>
            <a:r>
              <a:rPr lang="en-US" sz="4000">
                <a:solidFill>
                  <a:srgbClr val="FFFF00"/>
                </a:solidFill>
              </a:rPr>
              <a:t>8051 Microcontroller assembly language instruction set</a:t>
            </a:r>
            <a:endParaRPr sz="4000">
              <a:solidFill>
                <a:srgbClr val="FFFF00"/>
              </a:solidFill>
            </a:endParaRPr>
          </a:p>
        </p:txBody>
      </p:sp>
      <p:sp>
        <p:nvSpPr>
          <p:cNvPr id="703" name="Google Shape;703;p4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42</a:t>
            </a:fld>
            <a:endParaRPr/>
          </a:p>
        </p:txBody>
      </p:sp>
      <p:grpSp>
        <p:nvGrpSpPr>
          <p:cNvPr id="704" name="Google Shape;704;p41"/>
          <p:cNvGrpSpPr/>
          <p:nvPr/>
        </p:nvGrpSpPr>
        <p:grpSpPr>
          <a:xfrm>
            <a:off x="10812" y="85348"/>
            <a:ext cx="576070" cy="5621613"/>
            <a:chOff x="-33963" y="14712"/>
            <a:chExt cx="603511" cy="6386152"/>
          </a:xfrm>
        </p:grpSpPr>
        <p:pic>
          <p:nvPicPr>
            <p:cNvPr id="705" name="Google Shape;705;p4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06" name="Google Shape;706;p4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07" name="Google Shape;707;p4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2"/>
          <p:cNvSpPr txBox="1">
            <a:spLocks noGrp="1"/>
          </p:cNvSpPr>
          <p:nvPr>
            <p:ph type="title"/>
          </p:nvPr>
        </p:nvSpPr>
        <p:spPr>
          <a:xfrm>
            <a:off x="1578291" y="270084"/>
            <a:ext cx="6635363" cy="548901"/>
          </a:xfrm>
          <a:prstGeom prst="rect">
            <a:avLst/>
          </a:prstGeom>
          <a:solidFill>
            <a:srgbClr val="003399"/>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00"/>
              </a:buClr>
              <a:buSzPts val="3200"/>
              <a:buFont typeface="Calibri"/>
              <a:buNone/>
            </a:pPr>
            <a:r>
              <a:rPr lang="en-US" sz="3200" b="1">
                <a:solidFill>
                  <a:srgbClr val="FFFF00"/>
                </a:solidFill>
              </a:rPr>
              <a:t>8051 Microcontroller instruction groups</a:t>
            </a:r>
            <a:br>
              <a:rPr lang="en-US" sz="3200" b="1">
                <a:solidFill>
                  <a:srgbClr val="FFFF00"/>
                </a:solidFill>
              </a:rPr>
            </a:br>
            <a:endParaRPr sz="3200">
              <a:solidFill>
                <a:srgbClr val="FFFF00"/>
              </a:solidFill>
            </a:endParaRPr>
          </a:p>
        </p:txBody>
      </p:sp>
      <p:sp>
        <p:nvSpPr>
          <p:cNvPr id="713" name="Google Shape;713;p42"/>
          <p:cNvSpPr txBox="1">
            <a:spLocks noGrp="1"/>
          </p:cNvSpPr>
          <p:nvPr>
            <p:ph type="body" idx="1"/>
          </p:nvPr>
        </p:nvSpPr>
        <p:spPr>
          <a:xfrm>
            <a:off x="787177" y="1160891"/>
            <a:ext cx="8183963" cy="4126727"/>
          </a:xfrm>
          <a:prstGeom prst="rect">
            <a:avLst/>
          </a:prstGeom>
          <a:solidFill>
            <a:srgbClr val="B3C6E7"/>
          </a:solid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a:t>Based on the operation they perform, all the instructions in the 8051 Microcontroller Instruction Set are divided into five groups. They are:</a:t>
            </a:r>
            <a:endParaRPr/>
          </a:p>
          <a:p>
            <a:pPr marL="914400" lvl="1" indent="-457200" algn="l" rtl="0">
              <a:lnSpc>
                <a:spcPct val="150000"/>
              </a:lnSpc>
              <a:spcBef>
                <a:spcPts val="500"/>
              </a:spcBef>
              <a:spcAft>
                <a:spcPts val="0"/>
              </a:spcAft>
              <a:buClr>
                <a:srgbClr val="CC0099"/>
              </a:buClr>
              <a:buSzPts val="1600"/>
              <a:buFont typeface="Calibri"/>
              <a:buAutoNum type="arabicPeriod"/>
            </a:pPr>
            <a:r>
              <a:rPr lang="en-US" sz="1600" b="1">
                <a:solidFill>
                  <a:srgbClr val="CC0099"/>
                </a:solidFill>
              </a:rPr>
              <a:t>Data Transfer Instructions</a:t>
            </a:r>
            <a:endParaRPr/>
          </a:p>
          <a:p>
            <a:pPr marL="914400" lvl="1" indent="-457200" algn="l" rtl="0">
              <a:lnSpc>
                <a:spcPct val="150000"/>
              </a:lnSpc>
              <a:spcBef>
                <a:spcPts val="500"/>
              </a:spcBef>
              <a:spcAft>
                <a:spcPts val="0"/>
              </a:spcAft>
              <a:buClr>
                <a:srgbClr val="CC0099"/>
              </a:buClr>
              <a:buSzPts val="1600"/>
              <a:buFont typeface="Calibri"/>
              <a:buAutoNum type="arabicPeriod"/>
            </a:pPr>
            <a:r>
              <a:rPr lang="en-US" sz="1600" b="1">
                <a:solidFill>
                  <a:srgbClr val="CC0099"/>
                </a:solidFill>
              </a:rPr>
              <a:t>Arithmetic Instructions</a:t>
            </a:r>
            <a:endParaRPr/>
          </a:p>
          <a:p>
            <a:pPr marL="914400" lvl="1" indent="-457200" algn="l" rtl="0">
              <a:lnSpc>
                <a:spcPct val="150000"/>
              </a:lnSpc>
              <a:spcBef>
                <a:spcPts val="500"/>
              </a:spcBef>
              <a:spcAft>
                <a:spcPts val="0"/>
              </a:spcAft>
              <a:buClr>
                <a:srgbClr val="CC0099"/>
              </a:buClr>
              <a:buSzPts val="1600"/>
              <a:buFont typeface="Calibri"/>
              <a:buAutoNum type="arabicPeriod"/>
            </a:pPr>
            <a:r>
              <a:rPr lang="en-US" sz="1600" b="1">
                <a:solidFill>
                  <a:srgbClr val="CC0099"/>
                </a:solidFill>
              </a:rPr>
              <a:t>Logical Instructions</a:t>
            </a:r>
            <a:endParaRPr/>
          </a:p>
          <a:p>
            <a:pPr marL="914400" lvl="1" indent="-457200" algn="l" rtl="0">
              <a:lnSpc>
                <a:spcPct val="150000"/>
              </a:lnSpc>
              <a:spcBef>
                <a:spcPts val="500"/>
              </a:spcBef>
              <a:spcAft>
                <a:spcPts val="0"/>
              </a:spcAft>
              <a:buClr>
                <a:srgbClr val="CC0099"/>
              </a:buClr>
              <a:buSzPts val="1600"/>
              <a:buFont typeface="Calibri"/>
              <a:buAutoNum type="arabicPeriod"/>
            </a:pPr>
            <a:r>
              <a:rPr lang="en-US" sz="1600" b="1">
                <a:solidFill>
                  <a:srgbClr val="CC0099"/>
                </a:solidFill>
              </a:rPr>
              <a:t>Boolean or Bit Manipulation Instructions</a:t>
            </a:r>
            <a:endParaRPr/>
          </a:p>
          <a:p>
            <a:pPr marL="914400" lvl="1" indent="-457200" algn="l" rtl="0">
              <a:lnSpc>
                <a:spcPct val="150000"/>
              </a:lnSpc>
              <a:spcBef>
                <a:spcPts val="500"/>
              </a:spcBef>
              <a:spcAft>
                <a:spcPts val="0"/>
              </a:spcAft>
              <a:buClr>
                <a:srgbClr val="CC0099"/>
              </a:buClr>
              <a:buSzPts val="1600"/>
              <a:buFont typeface="Calibri"/>
              <a:buAutoNum type="arabicPeriod"/>
            </a:pPr>
            <a:r>
              <a:rPr lang="en-US" sz="1600" b="1">
                <a:solidFill>
                  <a:srgbClr val="CC0099"/>
                </a:solidFill>
              </a:rPr>
              <a:t>Program Branching Instructions</a:t>
            </a:r>
            <a:endParaRPr/>
          </a:p>
          <a:p>
            <a:pPr marL="457200" lvl="0" indent="-457200" algn="l" rtl="0">
              <a:lnSpc>
                <a:spcPct val="150000"/>
              </a:lnSpc>
              <a:spcBef>
                <a:spcPts val="0"/>
              </a:spcBef>
              <a:spcAft>
                <a:spcPts val="0"/>
              </a:spcAft>
              <a:buClr>
                <a:schemeClr val="dk1"/>
              </a:buClr>
              <a:buSzPts val="1600"/>
              <a:buNone/>
            </a:pPr>
            <a:r>
              <a:rPr lang="en-US" sz="1600"/>
              <a:t>The table shows the 8051 Instruction Groups and Instructions in each group. There are 49 </a:t>
            </a:r>
            <a:endParaRPr/>
          </a:p>
          <a:p>
            <a:pPr marL="457200" lvl="0" indent="-457200" algn="l" rtl="0">
              <a:lnSpc>
                <a:spcPct val="150000"/>
              </a:lnSpc>
              <a:spcBef>
                <a:spcPts val="0"/>
              </a:spcBef>
              <a:spcAft>
                <a:spcPts val="0"/>
              </a:spcAft>
              <a:buClr>
                <a:schemeClr val="dk1"/>
              </a:buClr>
              <a:buSzPts val="1600"/>
              <a:buNone/>
            </a:pPr>
            <a:r>
              <a:rPr lang="en-US" sz="1600"/>
              <a:t>Instruction Mnemonics in the 8051 Microcontroller Instruction Set and these 49 mnemonics are </a:t>
            </a:r>
            <a:endParaRPr/>
          </a:p>
          <a:p>
            <a:pPr marL="457200" lvl="0" indent="-457200" algn="l" rtl="0">
              <a:lnSpc>
                <a:spcPct val="150000"/>
              </a:lnSpc>
              <a:spcBef>
                <a:spcPts val="0"/>
              </a:spcBef>
              <a:spcAft>
                <a:spcPts val="0"/>
              </a:spcAft>
              <a:buClr>
                <a:schemeClr val="dk1"/>
              </a:buClr>
              <a:buSzPts val="1600"/>
              <a:buNone/>
            </a:pPr>
            <a:r>
              <a:rPr lang="en-US" sz="1600"/>
              <a:t>divided into above five groups.</a:t>
            </a:r>
            <a:endParaRPr sz="1600"/>
          </a:p>
        </p:txBody>
      </p:sp>
      <p:sp>
        <p:nvSpPr>
          <p:cNvPr id="714" name="Google Shape;714;p4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a:p>
        </p:txBody>
      </p:sp>
      <p:grpSp>
        <p:nvGrpSpPr>
          <p:cNvPr id="715" name="Google Shape;715;p42"/>
          <p:cNvGrpSpPr/>
          <p:nvPr/>
        </p:nvGrpSpPr>
        <p:grpSpPr>
          <a:xfrm>
            <a:off x="10812" y="85348"/>
            <a:ext cx="576070" cy="5621613"/>
            <a:chOff x="-33963" y="14712"/>
            <a:chExt cx="603511" cy="6386152"/>
          </a:xfrm>
        </p:grpSpPr>
        <p:pic>
          <p:nvPicPr>
            <p:cNvPr id="716" name="Google Shape;716;p4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17" name="Google Shape;717;p4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18" name="Google Shape;718;p42"/>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graphicFrame>
        <p:nvGraphicFramePr>
          <p:cNvPr id="723" name="Google Shape;723;p43"/>
          <p:cNvGraphicFramePr/>
          <p:nvPr/>
        </p:nvGraphicFramePr>
        <p:xfrm>
          <a:off x="1025708" y="897383"/>
          <a:ext cx="7712775" cy="4559125"/>
        </p:xfrm>
        <a:graphic>
          <a:graphicData uri="http://schemas.openxmlformats.org/drawingml/2006/table">
            <a:tbl>
              <a:tblPr firstRow="1" bandRow="1">
                <a:noFill/>
                <a:tableStyleId>{5A58DE52-F99B-4A77-ABAD-E79E60BC82F8}</a:tableStyleId>
              </a:tblPr>
              <a:tblGrid>
                <a:gridCol w="1218400"/>
                <a:gridCol w="1577175"/>
                <a:gridCol w="1405275"/>
                <a:gridCol w="1450125"/>
                <a:gridCol w="2061800"/>
              </a:tblGrid>
              <a:tr h="541800">
                <a:tc>
                  <a:txBody>
                    <a:bodyPr/>
                    <a:lstStyle/>
                    <a:p>
                      <a:pPr marL="0" marR="0" lvl="0" indent="0" algn="ctr" rtl="0">
                        <a:spcBef>
                          <a:spcPts val="0"/>
                        </a:spcBef>
                        <a:spcAft>
                          <a:spcPts val="0"/>
                        </a:spcAft>
                        <a:buNone/>
                      </a:pPr>
                      <a:r>
                        <a:rPr lang="en-US" sz="1400" b="1" i="1">
                          <a:solidFill>
                            <a:schemeClr val="lt1"/>
                          </a:solidFill>
                        </a:rPr>
                        <a:t>DATA TRANSFER</a:t>
                      </a:r>
                      <a:endParaRPr sz="1400">
                        <a:solidFill>
                          <a:schemeClr val="lt1"/>
                        </a:solidFill>
                      </a:endParaRPr>
                    </a:p>
                  </a:txBody>
                  <a:tcPr marL="91450" marR="91450" marT="38100" marB="38100" anchor="ctr"/>
                </a:tc>
                <a:tc>
                  <a:txBody>
                    <a:bodyPr/>
                    <a:lstStyle/>
                    <a:p>
                      <a:pPr marL="0" marR="0" lvl="0" indent="0" algn="ctr" rtl="0">
                        <a:spcBef>
                          <a:spcPts val="0"/>
                        </a:spcBef>
                        <a:spcAft>
                          <a:spcPts val="0"/>
                        </a:spcAft>
                        <a:buNone/>
                      </a:pPr>
                      <a:r>
                        <a:rPr lang="en-US" sz="1400" b="1" i="1">
                          <a:solidFill>
                            <a:schemeClr val="lt1"/>
                          </a:solidFill>
                        </a:rPr>
                        <a:t>ARITHMETIC</a:t>
                      </a:r>
                      <a:endParaRPr sz="1400">
                        <a:solidFill>
                          <a:schemeClr val="lt1"/>
                        </a:solidFill>
                      </a:endParaRPr>
                    </a:p>
                  </a:txBody>
                  <a:tcPr marL="91450" marR="91450" marT="38100" marB="38100" anchor="ctr"/>
                </a:tc>
                <a:tc>
                  <a:txBody>
                    <a:bodyPr/>
                    <a:lstStyle/>
                    <a:p>
                      <a:pPr marL="0" marR="0" lvl="0" indent="0" algn="ctr" rtl="0">
                        <a:spcBef>
                          <a:spcPts val="0"/>
                        </a:spcBef>
                        <a:spcAft>
                          <a:spcPts val="0"/>
                        </a:spcAft>
                        <a:buNone/>
                      </a:pPr>
                      <a:r>
                        <a:rPr lang="en-US" sz="1400" b="1" i="1">
                          <a:solidFill>
                            <a:schemeClr val="lt1"/>
                          </a:solidFill>
                        </a:rPr>
                        <a:t>LOGICAL</a:t>
                      </a:r>
                      <a:endParaRPr sz="1400">
                        <a:solidFill>
                          <a:schemeClr val="lt1"/>
                        </a:solidFill>
                      </a:endParaRPr>
                    </a:p>
                  </a:txBody>
                  <a:tcPr marL="91450" marR="91450" marT="38100" marB="38100" anchor="ctr"/>
                </a:tc>
                <a:tc>
                  <a:txBody>
                    <a:bodyPr/>
                    <a:lstStyle/>
                    <a:p>
                      <a:pPr marL="0" marR="0" lvl="0" indent="0" algn="ctr" rtl="0">
                        <a:spcBef>
                          <a:spcPts val="0"/>
                        </a:spcBef>
                        <a:spcAft>
                          <a:spcPts val="0"/>
                        </a:spcAft>
                        <a:buNone/>
                      </a:pPr>
                      <a:r>
                        <a:rPr lang="en-US" sz="1400" b="1" i="1">
                          <a:solidFill>
                            <a:schemeClr val="lt1"/>
                          </a:solidFill>
                        </a:rPr>
                        <a:t>BOOLEAN</a:t>
                      </a:r>
                      <a:endParaRPr sz="1400">
                        <a:solidFill>
                          <a:schemeClr val="lt1"/>
                        </a:solidFill>
                      </a:endParaRPr>
                    </a:p>
                  </a:txBody>
                  <a:tcPr marL="91450" marR="91450" marT="38100" marB="38100" anchor="ctr"/>
                </a:tc>
                <a:tc>
                  <a:txBody>
                    <a:bodyPr/>
                    <a:lstStyle/>
                    <a:p>
                      <a:pPr marL="0" marR="0" lvl="0" indent="0" algn="ctr" rtl="0">
                        <a:spcBef>
                          <a:spcPts val="0"/>
                        </a:spcBef>
                        <a:spcAft>
                          <a:spcPts val="0"/>
                        </a:spcAft>
                        <a:buNone/>
                      </a:pPr>
                      <a:r>
                        <a:rPr lang="en-US" sz="1400" b="1" i="1">
                          <a:solidFill>
                            <a:schemeClr val="lt1"/>
                          </a:solidFill>
                        </a:rPr>
                        <a:t>PROGRAM BRANCHING</a:t>
                      </a:r>
                      <a:endParaRPr sz="1400">
                        <a:solidFill>
                          <a:schemeClr val="lt1"/>
                        </a:solidFill>
                      </a:endParaRPr>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MOV</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ADD</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ANL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CLR</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LJMP</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MOVC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ADDC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ORL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SETB</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AJMP</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MOVX</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SUBB</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XRL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MOV</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SJMP</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PUSH</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INC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CLR</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JZ</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POP</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DEC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CPL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JNC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JNZ</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XCH</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MUL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JB</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CJNE</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XCHD</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DIV</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RLC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JNB</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DJNZ</a:t>
                      </a:r>
                      <a:endParaRPr sz="1400"/>
                    </a:p>
                  </a:txBody>
                  <a:tcPr marL="91450" marR="91450" marT="38100" marB="38100" anchor="ctr"/>
                </a:tc>
              </a:tr>
              <a:tr h="309025">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DA A</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RR</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JBC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NOP</a:t>
                      </a:r>
                      <a:endParaRPr sz="1400"/>
                    </a:p>
                  </a:txBody>
                  <a:tcPr marL="91450" marR="91450" marT="38100" marB="38100" anchor="ctr"/>
                </a:tc>
              </a:tr>
              <a:tr h="309025">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RRC</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ANL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LCALL</a:t>
                      </a:r>
                      <a:endParaRPr sz="1400"/>
                    </a:p>
                  </a:txBody>
                  <a:tcPr marL="91450" marR="91450" marT="38100" marB="38100" anchor="ctr"/>
                </a:tc>
              </a:tr>
              <a:tr h="309025">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SWAP</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ORL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ACALL</a:t>
                      </a:r>
                      <a:endParaRPr sz="1400"/>
                    </a:p>
                  </a:txBody>
                  <a:tcPr marL="91450" marR="91450" marT="38100" marB="38100" anchor="ctr"/>
                </a:tc>
              </a:tr>
              <a:tr h="309025">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CPL</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RET</a:t>
                      </a:r>
                      <a:endParaRPr sz="1400"/>
                    </a:p>
                  </a:txBody>
                  <a:tcPr marL="91450" marR="91450" marT="38100" marB="38100" anchor="ctr"/>
                </a:tc>
              </a:tr>
              <a:tr h="309025">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l"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RETI</a:t>
                      </a:r>
                      <a:endParaRPr sz="1400"/>
                    </a:p>
                  </a:txBody>
                  <a:tcPr marL="91450" marR="91450" marT="38100" marB="38100" anchor="ctr"/>
                </a:tc>
              </a:tr>
              <a:tr h="309025">
                <a:tc>
                  <a:txBody>
                    <a:bodyPr/>
                    <a:lstStyle/>
                    <a:p>
                      <a:pPr marL="0" marR="0" lvl="0" indent="0" algn="ctr"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 </a:t>
                      </a:r>
                      <a:endParaRPr sz="1400"/>
                    </a:p>
                  </a:txBody>
                  <a:tcPr marL="91450" marR="91450" marT="38100" marB="38100" anchor="ctr"/>
                </a:tc>
                <a:tc>
                  <a:txBody>
                    <a:bodyPr/>
                    <a:lstStyle/>
                    <a:p>
                      <a:pPr marL="0" marR="0" lvl="0" indent="0" algn="ctr" rtl="0">
                        <a:spcBef>
                          <a:spcPts val="0"/>
                        </a:spcBef>
                        <a:spcAft>
                          <a:spcPts val="0"/>
                        </a:spcAft>
                        <a:buNone/>
                      </a:pPr>
                      <a:r>
                        <a:rPr lang="en-US" sz="1400">
                          <a:solidFill>
                            <a:srgbClr val="000000"/>
                          </a:solidFill>
                        </a:rPr>
                        <a:t>JMP</a:t>
                      </a:r>
                      <a:endParaRPr sz="1400"/>
                    </a:p>
                  </a:txBody>
                  <a:tcPr marL="91450" marR="91450" marT="38100" marB="38100" anchor="ctr"/>
                </a:tc>
              </a:tr>
            </a:tbl>
          </a:graphicData>
        </a:graphic>
      </p:graphicFrame>
      <p:sp>
        <p:nvSpPr>
          <p:cNvPr id="724" name="Google Shape;724;p43"/>
          <p:cNvSpPr txBox="1">
            <a:spLocks noGrp="1"/>
          </p:cNvSpPr>
          <p:nvPr>
            <p:ph type="title"/>
          </p:nvPr>
        </p:nvSpPr>
        <p:spPr>
          <a:xfrm>
            <a:off x="873314" y="182765"/>
            <a:ext cx="8000342" cy="556706"/>
          </a:xfrm>
          <a:prstGeom prst="rect">
            <a:avLst/>
          </a:prstGeom>
          <a:solidFill>
            <a:srgbClr val="003399"/>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 8051 Microcontroller Instructions and Groups</a:t>
            </a:r>
            <a:br>
              <a:rPr lang="en-US" sz="3200">
                <a:solidFill>
                  <a:srgbClr val="FFFF00"/>
                </a:solidFill>
              </a:rPr>
            </a:br>
            <a:endParaRPr sz="3200">
              <a:solidFill>
                <a:srgbClr val="FFFF00"/>
              </a:solidFill>
            </a:endParaRPr>
          </a:p>
        </p:txBody>
      </p:sp>
      <p:sp>
        <p:nvSpPr>
          <p:cNvPr id="725" name="Google Shape;725;p4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a:p>
        </p:txBody>
      </p:sp>
      <p:grpSp>
        <p:nvGrpSpPr>
          <p:cNvPr id="726" name="Google Shape;726;p43"/>
          <p:cNvGrpSpPr/>
          <p:nvPr/>
        </p:nvGrpSpPr>
        <p:grpSpPr>
          <a:xfrm>
            <a:off x="10812" y="85348"/>
            <a:ext cx="576070" cy="5621613"/>
            <a:chOff x="-33963" y="14712"/>
            <a:chExt cx="603511" cy="6386152"/>
          </a:xfrm>
        </p:grpSpPr>
        <p:pic>
          <p:nvPicPr>
            <p:cNvPr id="727" name="Google Shape;727;p43"/>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28" name="Google Shape;728;p4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29" name="Google Shape;729;p43"/>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938249" y="228866"/>
            <a:ext cx="7752522" cy="486752"/>
          </a:xfrm>
          <a:prstGeom prst="rect">
            <a:avLst/>
          </a:prstGeom>
          <a:solidFill>
            <a:srgbClr val="003399"/>
          </a:solid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00"/>
              </a:buClr>
              <a:buSzPts val="3200"/>
              <a:buFont typeface="Calibri"/>
              <a:buNone/>
            </a:pPr>
            <a:r>
              <a:rPr lang="en-US" sz="3200">
                <a:solidFill>
                  <a:srgbClr val="FFFF00"/>
                </a:solidFill>
              </a:rPr>
              <a:t>8051 Microcontroller Instruction structure</a:t>
            </a:r>
            <a:endParaRPr/>
          </a:p>
        </p:txBody>
      </p:sp>
      <p:sp>
        <p:nvSpPr>
          <p:cNvPr id="735" name="Google Shape;735;p44"/>
          <p:cNvSpPr txBox="1">
            <a:spLocks noGrp="1"/>
          </p:cNvSpPr>
          <p:nvPr>
            <p:ph type="body" idx="1"/>
          </p:nvPr>
        </p:nvSpPr>
        <p:spPr>
          <a:xfrm>
            <a:off x="906451" y="1073426"/>
            <a:ext cx="7899613" cy="3760967"/>
          </a:xfrm>
          <a:prstGeom prst="rect">
            <a:avLst/>
          </a:prstGeom>
          <a:solidFill>
            <a:srgbClr val="B3C6E7"/>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a:t>     8051 Instruction consists of an </a:t>
            </a:r>
            <a:r>
              <a:rPr lang="en-US" sz="1800" b="1">
                <a:solidFill>
                  <a:srgbClr val="CC0099"/>
                </a:solidFill>
              </a:rPr>
              <a:t>OPCODE</a:t>
            </a:r>
            <a:r>
              <a:rPr lang="en-US" sz="1800"/>
              <a:t> (Operation – Code) followed by    </a:t>
            </a:r>
            <a:endParaRPr/>
          </a:p>
          <a:p>
            <a:pPr marL="0" lvl="0" indent="0" algn="l" rtl="0">
              <a:lnSpc>
                <a:spcPct val="90000"/>
              </a:lnSpc>
              <a:spcBef>
                <a:spcPts val="400"/>
              </a:spcBef>
              <a:spcAft>
                <a:spcPts val="0"/>
              </a:spcAft>
              <a:buClr>
                <a:schemeClr val="dk1"/>
              </a:buClr>
              <a:buSzPts val="1800"/>
              <a:buNone/>
            </a:pPr>
            <a:r>
              <a:rPr lang="en-US" sz="1800"/>
              <a:t>     Operand(s) of size Zero Byte, One Byte or Two Bytes.</a:t>
            </a:r>
            <a:endParaRPr/>
          </a:p>
          <a:p>
            <a:pPr marL="228600" lvl="0" indent="-228600" algn="l" rtl="0">
              <a:lnSpc>
                <a:spcPct val="90000"/>
              </a:lnSpc>
              <a:spcBef>
                <a:spcPts val="400"/>
              </a:spcBef>
              <a:spcAft>
                <a:spcPts val="0"/>
              </a:spcAft>
              <a:buClr>
                <a:schemeClr val="dk1"/>
              </a:buClr>
              <a:buSzPts val="1800"/>
              <a:buChar char="•"/>
            </a:pPr>
            <a:r>
              <a:rPr lang="en-US" sz="1800"/>
              <a:t>The </a:t>
            </a:r>
            <a:r>
              <a:rPr lang="en-US" sz="1800" b="1">
                <a:solidFill>
                  <a:srgbClr val="CC0099"/>
                </a:solidFill>
              </a:rPr>
              <a:t>OPCODE</a:t>
            </a:r>
            <a:r>
              <a:rPr lang="en-US" sz="1800"/>
              <a:t> part of the instruction contains the </a:t>
            </a:r>
            <a:r>
              <a:rPr lang="en-US" sz="1800">
                <a:solidFill>
                  <a:srgbClr val="0000FF"/>
                </a:solidFill>
              </a:rPr>
              <a:t>Mnemonic</a:t>
            </a:r>
            <a:r>
              <a:rPr lang="en-US" sz="1800"/>
              <a:t>, which specifies the </a:t>
            </a:r>
            <a:endParaRPr sz="1800"/>
          </a:p>
          <a:p>
            <a:pPr marL="228600" lvl="0" indent="-228600" algn="l" rtl="0">
              <a:lnSpc>
                <a:spcPct val="90000"/>
              </a:lnSpc>
              <a:spcBef>
                <a:spcPts val="400"/>
              </a:spcBef>
              <a:spcAft>
                <a:spcPts val="0"/>
              </a:spcAft>
              <a:buClr>
                <a:schemeClr val="dk1"/>
              </a:buClr>
              <a:buSzPts val="1800"/>
              <a:buNone/>
            </a:pPr>
            <a:r>
              <a:rPr lang="en-US" sz="1800"/>
              <a:t>      type of operation to be performed. </a:t>
            </a:r>
            <a:endParaRPr sz="1800"/>
          </a:p>
          <a:p>
            <a:pPr marL="228600" lvl="0" indent="-228600" algn="l" rtl="0">
              <a:lnSpc>
                <a:spcPct val="90000"/>
              </a:lnSpc>
              <a:spcBef>
                <a:spcPts val="400"/>
              </a:spcBef>
              <a:spcAft>
                <a:spcPts val="0"/>
              </a:spcAft>
              <a:buClr>
                <a:schemeClr val="dk1"/>
              </a:buClr>
              <a:buSzPts val="1800"/>
              <a:buChar char="•"/>
            </a:pPr>
            <a:r>
              <a:rPr lang="en-US" sz="1800"/>
              <a:t>All mnemonics or the </a:t>
            </a:r>
            <a:r>
              <a:rPr lang="en-US" sz="1800" b="1">
                <a:solidFill>
                  <a:srgbClr val="CC0099"/>
                </a:solidFill>
              </a:rPr>
              <a:t>OPCODE</a:t>
            </a:r>
            <a:r>
              <a:rPr lang="en-US" sz="1800"/>
              <a:t> part of the instruction are of One Byte size.</a:t>
            </a:r>
            <a:endParaRPr/>
          </a:p>
          <a:p>
            <a:pPr marL="228600" lvl="0" indent="-228600" algn="l" rtl="0">
              <a:lnSpc>
                <a:spcPct val="90000"/>
              </a:lnSpc>
              <a:spcBef>
                <a:spcPts val="400"/>
              </a:spcBef>
              <a:spcAft>
                <a:spcPts val="0"/>
              </a:spcAft>
              <a:buClr>
                <a:schemeClr val="dk1"/>
              </a:buClr>
              <a:buSzPts val="1800"/>
              <a:buChar char="•"/>
            </a:pPr>
            <a:r>
              <a:rPr lang="en-US" sz="1800"/>
              <a:t>Operand part of the instruction-- It defines the data being processed by the instructions. The </a:t>
            </a:r>
            <a:r>
              <a:rPr lang="en-US" sz="1800" b="1">
                <a:solidFill>
                  <a:srgbClr val="FF0000"/>
                </a:solidFill>
              </a:rPr>
              <a:t>operand</a:t>
            </a:r>
            <a:r>
              <a:rPr lang="en-US" sz="1800"/>
              <a:t> can be any of the following:</a:t>
            </a:r>
            <a:endParaRPr/>
          </a:p>
          <a:p>
            <a:pPr marL="800100" lvl="1" indent="-342900" algn="l" rtl="0">
              <a:lnSpc>
                <a:spcPct val="90000"/>
              </a:lnSpc>
              <a:spcBef>
                <a:spcPts val="400"/>
              </a:spcBef>
              <a:spcAft>
                <a:spcPts val="0"/>
              </a:spcAft>
              <a:buClr>
                <a:schemeClr val="dk1"/>
              </a:buClr>
              <a:buSzPts val="1800"/>
              <a:buFont typeface="Calibri"/>
              <a:buAutoNum type="arabicPeriod"/>
            </a:pPr>
            <a:r>
              <a:rPr lang="en-US" sz="1800"/>
              <a:t>No Operand	</a:t>
            </a:r>
            <a:endParaRPr sz="1800"/>
          </a:p>
          <a:p>
            <a:pPr marL="800100" lvl="1" indent="-342900" algn="l" rtl="0">
              <a:lnSpc>
                <a:spcPct val="90000"/>
              </a:lnSpc>
              <a:spcBef>
                <a:spcPts val="400"/>
              </a:spcBef>
              <a:spcAft>
                <a:spcPts val="0"/>
              </a:spcAft>
              <a:buClr>
                <a:schemeClr val="dk1"/>
              </a:buClr>
              <a:buSzPts val="1800"/>
              <a:buFont typeface="Calibri"/>
              <a:buAutoNum type="arabicPeriod"/>
            </a:pPr>
            <a:r>
              <a:rPr lang="en-US" sz="1800"/>
              <a:t>Data value</a:t>
            </a:r>
            <a:endParaRPr/>
          </a:p>
          <a:p>
            <a:pPr marL="800100" lvl="1" indent="-342900" algn="l" rtl="0">
              <a:lnSpc>
                <a:spcPct val="90000"/>
              </a:lnSpc>
              <a:spcBef>
                <a:spcPts val="400"/>
              </a:spcBef>
              <a:spcAft>
                <a:spcPts val="0"/>
              </a:spcAft>
              <a:buClr>
                <a:schemeClr val="dk1"/>
              </a:buClr>
              <a:buSzPts val="1800"/>
              <a:buFont typeface="Calibri"/>
              <a:buAutoNum type="arabicPeriod"/>
            </a:pPr>
            <a:r>
              <a:rPr lang="en-US" sz="1800"/>
              <a:t>I/O Port</a:t>
            </a:r>
            <a:endParaRPr/>
          </a:p>
          <a:p>
            <a:pPr marL="800100" lvl="1" indent="-342900" algn="l" rtl="0">
              <a:lnSpc>
                <a:spcPct val="90000"/>
              </a:lnSpc>
              <a:spcBef>
                <a:spcPts val="400"/>
              </a:spcBef>
              <a:spcAft>
                <a:spcPts val="0"/>
              </a:spcAft>
              <a:buClr>
                <a:schemeClr val="dk1"/>
              </a:buClr>
              <a:buSzPts val="1800"/>
              <a:buFont typeface="Calibri"/>
              <a:buAutoNum type="arabicPeriod"/>
            </a:pPr>
            <a:r>
              <a:rPr lang="en-US" sz="1800"/>
              <a:t>Memory Location</a:t>
            </a:r>
            <a:endParaRPr/>
          </a:p>
          <a:p>
            <a:pPr marL="800100" lvl="1" indent="-342900" algn="l" rtl="0">
              <a:lnSpc>
                <a:spcPct val="90000"/>
              </a:lnSpc>
              <a:spcBef>
                <a:spcPts val="400"/>
              </a:spcBef>
              <a:spcAft>
                <a:spcPts val="0"/>
              </a:spcAft>
              <a:buClr>
                <a:schemeClr val="dk1"/>
              </a:buClr>
              <a:buSzPts val="1800"/>
              <a:buFont typeface="Calibri"/>
              <a:buAutoNum type="arabicPeriod"/>
            </a:pPr>
            <a:r>
              <a:rPr lang="en-US" sz="1800"/>
              <a:t>CPU register	</a:t>
            </a:r>
            <a:endParaRPr/>
          </a:p>
        </p:txBody>
      </p:sp>
      <p:sp>
        <p:nvSpPr>
          <p:cNvPr id="736" name="Google Shape;736;p4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grpSp>
        <p:nvGrpSpPr>
          <p:cNvPr id="737" name="Google Shape;737;p44"/>
          <p:cNvGrpSpPr/>
          <p:nvPr/>
        </p:nvGrpSpPr>
        <p:grpSpPr>
          <a:xfrm>
            <a:off x="10812" y="85348"/>
            <a:ext cx="576070" cy="5621613"/>
            <a:chOff x="-33963" y="14712"/>
            <a:chExt cx="603511" cy="6386152"/>
          </a:xfrm>
        </p:grpSpPr>
        <p:pic>
          <p:nvPicPr>
            <p:cNvPr id="738" name="Google Shape;738;p44"/>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39" name="Google Shape;739;p44"/>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40" name="Google Shape;740;p44"/>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5"/>
          <p:cNvSpPr txBox="1">
            <a:spLocks noGrp="1"/>
          </p:cNvSpPr>
          <p:nvPr>
            <p:ph type="title"/>
          </p:nvPr>
        </p:nvSpPr>
        <p:spPr>
          <a:xfrm>
            <a:off x="926327" y="109595"/>
            <a:ext cx="3852408" cy="526512"/>
          </a:xfrm>
          <a:prstGeom prst="rect">
            <a:avLst/>
          </a:prstGeom>
          <a:solidFill>
            <a:srgbClr val="003399"/>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00"/>
              </a:buClr>
              <a:buSzPts val="2800"/>
              <a:buFont typeface="Calibri"/>
              <a:buNone/>
            </a:pPr>
            <a:r>
              <a:rPr lang="en-US" sz="2800">
                <a:solidFill>
                  <a:srgbClr val="FFFF00"/>
                </a:solidFill>
              </a:rPr>
              <a:t>Data Transfer Instructions</a:t>
            </a:r>
            <a:endParaRPr/>
          </a:p>
        </p:txBody>
      </p:sp>
      <p:sp>
        <p:nvSpPr>
          <p:cNvPr id="746" name="Google Shape;746;p45"/>
          <p:cNvSpPr txBox="1">
            <a:spLocks noGrp="1"/>
          </p:cNvSpPr>
          <p:nvPr>
            <p:ph type="body" idx="1"/>
          </p:nvPr>
        </p:nvSpPr>
        <p:spPr>
          <a:xfrm>
            <a:off x="914887" y="690451"/>
            <a:ext cx="7553252" cy="1400742"/>
          </a:xfrm>
          <a:prstGeom prst="rect">
            <a:avLst/>
          </a:prstGeom>
          <a:solidFill>
            <a:srgbClr val="B3C6E7"/>
          </a:solid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rgbClr val="000099"/>
              </a:buClr>
              <a:buSzPts val="1800"/>
              <a:buNone/>
            </a:pPr>
            <a:r>
              <a:rPr lang="en-US" sz="1800">
                <a:solidFill>
                  <a:srgbClr val="000099"/>
                </a:solidFill>
              </a:rPr>
              <a:t>     The Data Transfer Instructions are associated with transfer with data </a:t>
            </a:r>
            <a:endParaRPr sz="1800">
              <a:solidFill>
                <a:srgbClr val="000099"/>
              </a:solidFill>
            </a:endParaRPr>
          </a:p>
          <a:p>
            <a:pPr marL="228600" lvl="0" indent="-228600" algn="just" rtl="0">
              <a:lnSpc>
                <a:spcPct val="100000"/>
              </a:lnSpc>
              <a:spcBef>
                <a:spcPts val="600"/>
              </a:spcBef>
              <a:spcAft>
                <a:spcPts val="0"/>
              </a:spcAft>
              <a:buClr>
                <a:srgbClr val="000099"/>
              </a:buClr>
              <a:buSzPts val="1800"/>
              <a:buNone/>
            </a:pPr>
            <a:r>
              <a:rPr lang="en-US" sz="1800">
                <a:solidFill>
                  <a:srgbClr val="000099"/>
                </a:solidFill>
              </a:rPr>
              <a:t>     between registers or external program memory or external data memory.</a:t>
            </a:r>
            <a:endParaRPr/>
          </a:p>
          <a:p>
            <a:pPr marL="228600" lvl="0" indent="-228600" algn="just" rtl="0">
              <a:lnSpc>
                <a:spcPct val="100000"/>
              </a:lnSpc>
              <a:spcBef>
                <a:spcPts val="600"/>
              </a:spcBef>
              <a:spcAft>
                <a:spcPts val="0"/>
              </a:spcAft>
              <a:buClr>
                <a:srgbClr val="000099"/>
              </a:buClr>
              <a:buSzPts val="1800"/>
              <a:buNone/>
            </a:pPr>
            <a:r>
              <a:rPr lang="en-US" sz="1800">
                <a:solidFill>
                  <a:srgbClr val="000099"/>
                </a:solidFill>
              </a:rPr>
              <a:t>     The mnemonics associated with Data Transfer are given below.</a:t>
            </a:r>
            <a:endParaRPr/>
          </a:p>
          <a:p>
            <a:pPr marL="228600" lvl="0" indent="-228600" algn="just" rtl="0">
              <a:lnSpc>
                <a:spcPct val="100000"/>
              </a:lnSpc>
              <a:spcBef>
                <a:spcPts val="600"/>
              </a:spcBef>
              <a:spcAft>
                <a:spcPts val="0"/>
              </a:spcAft>
              <a:buClr>
                <a:schemeClr val="dk1"/>
              </a:buClr>
              <a:buSzPts val="1800"/>
              <a:buNone/>
            </a:pPr>
            <a:r>
              <a:rPr lang="en-US" sz="1800" i="1"/>
              <a:t>      MOV	   MOVC    MOVX	PUSH      POP     XCH      XCHD</a:t>
            </a:r>
            <a:endParaRPr sz="1800" i="1"/>
          </a:p>
          <a:p>
            <a:pPr marL="228600" lvl="0" indent="-228600" algn="l" rtl="0">
              <a:lnSpc>
                <a:spcPct val="100000"/>
              </a:lnSpc>
              <a:spcBef>
                <a:spcPts val="1000"/>
              </a:spcBef>
              <a:spcAft>
                <a:spcPts val="0"/>
              </a:spcAft>
              <a:buClr>
                <a:schemeClr val="dk1"/>
              </a:buClr>
              <a:buSzPts val="1800"/>
              <a:buNone/>
            </a:pPr>
            <a:endParaRPr sz="1800"/>
          </a:p>
        </p:txBody>
      </p:sp>
      <p:sp>
        <p:nvSpPr>
          <p:cNvPr id="747" name="Google Shape;747;p45"/>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a:p>
        </p:txBody>
      </p:sp>
      <p:grpSp>
        <p:nvGrpSpPr>
          <p:cNvPr id="748" name="Google Shape;748;p45"/>
          <p:cNvGrpSpPr/>
          <p:nvPr/>
        </p:nvGrpSpPr>
        <p:grpSpPr>
          <a:xfrm>
            <a:off x="10812" y="85348"/>
            <a:ext cx="576070" cy="5621613"/>
            <a:chOff x="-33963" y="14712"/>
            <a:chExt cx="603511" cy="6386152"/>
          </a:xfrm>
        </p:grpSpPr>
        <p:pic>
          <p:nvPicPr>
            <p:cNvPr id="749" name="Google Shape;749;p45"/>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50" name="Google Shape;750;p45"/>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51" name="Google Shape;751;p45"/>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752" name="Google Shape;752;p45"/>
          <p:cNvSpPr txBox="1"/>
          <p:nvPr/>
        </p:nvSpPr>
        <p:spPr>
          <a:xfrm>
            <a:off x="938751" y="2220613"/>
            <a:ext cx="3903594" cy="443081"/>
          </a:xfrm>
          <a:prstGeom prst="rect">
            <a:avLst/>
          </a:prstGeom>
          <a:solidFill>
            <a:srgbClr val="00339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00"/>
              </a:buClr>
              <a:buSzPts val="2800"/>
              <a:buFont typeface="Calibri"/>
              <a:buNone/>
            </a:pPr>
            <a:r>
              <a:rPr lang="en-US" sz="2800" b="0" i="0" u="none" strike="noStrike" cap="none">
                <a:solidFill>
                  <a:srgbClr val="FFFF00"/>
                </a:solidFill>
                <a:latin typeface="Calibri"/>
                <a:ea typeface="Calibri"/>
                <a:cs typeface="Calibri"/>
                <a:sym typeface="Calibri"/>
              </a:rPr>
              <a:t>Arithmetic Instructions</a:t>
            </a:r>
            <a:br>
              <a:rPr lang="en-US" sz="2800" b="0" i="0" u="none" strike="noStrike" cap="none">
                <a:solidFill>
                  <a:srgbClr val="FFFF00"/>
                </a:solidFill>
                <a:latin typeface="Calibri"/>
                <a:ea typeface="Calibri"/>
                <a:cs typeface="Calibri"/>
                <a:sym typeface="Calibri"/>
              </a:rPr>
            </a:br>
            <a:endParaRPr sz="2800" b="0" i="0" u="none" strike="noStrike" cap="none">
              <a:solidFill>
                <a:srgbClr val="FFFF00"/>
              </a:solidFill>
              <a:latin typeface="Calibri"/>
              <a:ea typeface="Calibri"/>
              <a:cs typeface="Calibri"/>
              <a:sym typeface="Calibri"/>
            </a:endParaRPr>
          </a:p>
        </p:txBody>
      </p:sp>
      <p:sp>
        <p:nvSpPr>
          <p:cNvPr id="753" name="Google Shape;753;p45"/>
          <p:cNvSpPr txBox="1"/>
          <p:nvPr/>
        </p:nvSpPr>
        <p:spPr>
          <a:xfrm>
            <a:off x="970059" y="2732991"/>
            <a:ext cx="7577594" cy="2665944"/>
          </a:xfrm>
          <a:prstGeom prst="rect">
            <a:avLst/>
          </a:prstGeom>
          <a:solidFill>
            <a:srgbClr val="B3C6E7"/>
          </a:solidFill>
          <a:ln>
            <a:noFill/>
          </a:ln>
        </p:spPr>
        <p:txBody>
          <a:bodyPr spcFirstLastPara="1" wrap="square" lIns="91425" tIns="45700" rIns="91425" bIns="45700" anchor="t" anchorCtr="0">
            <a:noAutofit/>
          </a:bodyPr>
          <a:lstStyle/>
          <a:p>
            <a:pPr marL="228600" marR="0" lvl="0" indent="-182880" algn="l" rtl="0">
              <a:lnSpc>
                <a:spcPct val="100000"/>
              </a:lnSpc>
              <a:spcBef>
                <a:spcPts val="0"/>
              </a:spcBef>
              <a:spcAft>
                <a:spcPts val="0"/>
              </a:spcAft>
              <a:buClr>
                <a:srgbClr val="000099"/>
              </a:buClr>
              <a:buSzPts val="1800"/>
              <a:buFont typeface="Arial"/>
              <a:buChar char="•"/>
            </a:pPr>
            <a:r>
              <a:rPr lang="en-US" sz="1800" b="0" i="0" u="none" strike="noStrike" cap="none">
                <a:solidFill>
                  <a:srgbClr val="000099"/>
                </a:solidFill>
                <a:latin typeface="Calibri"/>
                <a:ea typeface="Calibri"/>
                <a:cs typeface="Calibri"/>
                <a:sym typeface="Calibri"/>
              </a:rPr>
              <a:t>Using Arithmetic Instructions, you can perform addition, subtraction, </a:t>
            </a:r>
            <a:endParaRPr/>
          </a:p>
          <a:p>
            <a:pPr marL="228600" marR="0" lvl="0" indent="-182880" algn="l" rtl="0">
              <a:lnSpc>
                <a:spcPct val="100000"/>
              </a:lnSpc>
              <a:spcBef>
                <a:spcPts val="400"/>
              </a:spcBef>
              <a:spcAft>
                <a:spcPts val="0"/>
              </a:spcAft>
              <a:buNone/>
            </a:pPr>
            <a:r>
              <a:rPr lang="en-US" sz="1800" b="0" i="0" u="none" strike="noStrike" cap="none">
                <a:solidFill>
                  <a:srgbClr val="000099"/>
                </a:solidFill>
                <a:latin typeface="Calibri"/>
                <a:ea typeface="Calibri"/>
                <a:cs typeface="Calibri"/>
                <a:sym typeface="Calibri"/>
              </a:rPr>
              <a:t>   multiplication and division. The arithmetic instructions also include </a:t>
            </a:r>
            <a:endParaRPr/>
          </a:p>
          <a:p>
            <a:pPr marL="228600" marR="0" lvl="0" indent="-182880" algn="l" rtl="0">
              <a:lnSpc>
                <a:spcPct val="100000"/>
              </a:lnSpc>
              <a:spcBef>
                <a:spcPts val="400"/>
              </a:spcBef>
              <a:spcAft>
                <a:spcPts val="0"/>
              </a:spcAft>
              <a:buNone/>
            </a:pPr>
            <a:r>
              <a:rPr lang="en-US" sz="1800" b="0" i="0" u="none" strike="noStrike" cap="none">
                <a:solidFill>
                  <a:srgbClr val="000099"/>
                </a:solidFill>
                <a:latin typeface="Calibri"/>
                <a:ea typeface="Calibri"/>
                <a:cs typeface="Calibri"/>
                <a:sym typeface="Calibri"/>
              </a:rPr>
              <a:t>   increment by one, decrement by one and a special instruction called Decimal Adjust Accumulator.</a:t>
            </a:r>
            <a:endParaRPr/>
          </a:p>
          <a:p>
            <a:pPr marL="0" marR="0" lvl="0" indent="0" algn="l" rtl="0">
              <a:lnSpc>
                <a:spcPct val="100000"/>
              </a:lnSpc>
              <a:spcBef>
                <a:spcPts val="400"/>
              </a:spcBef>
              <a:spcAft>
                <a:spcPts val="0"/>
              </a:spcAft>
              <a:buClr>
                <a:srgbClr val="000099"/>
              </a:buClr>
              <a:buSzPts val="1800"/>
              <a:buFont typeface="Arial"/>
              <a:buChar char="•"/>
            </a:pPr>
            <a:r>
              <a:rPr lang="en-US" sz="1800" b="0" i="0" u="none" strike="noStrike" cap="none">
                <a:solidFill>
                  <a:srgbClr val="000099"/>
                </a:solidFill>
                <a:latin typeface="Calibri"/>
                <a:ea typeface="Calibri"/>
                <a:cs typeface="Calibri"/>
                <a:sym typeface="Calibri"/>
              </a:rPr>
              <a:t> The Mnemonics associated with the Arithmetic Instructions of the 8051</a:t>
            </a:r>
            <a:r>
              <a:rPr lang="en-US" sz="1800">
                <a:solidFill>
                  <a:srgbClr val="000099"/>
                </a:solidFill>
                <a:latin typeface="Calibri"/>
                <a:ea typeface="Calibri"/>
                <a:cs typeface="Calibri"/>
                <a:sym typeface="Calibri"/>
              </a:rPr>
              <a:t>  </a:t>
            </a:r>
            <a:r>
              <a:rPr lang="en-US" sz="1800" b="0" i="0" u="none" strike="noStrike" cap="none">
                <a:solidFill>
                  <a:srgbClr val="000099"/>
                </a:solidFill>
                <a:latin typeface="Calibri"/>
                <a:ea typeface="Calibri"/>
                <a:cs typeface="Calibri"/>
                <a:sym typeface="Calibri"/>
              </a:rPr>
              <a:t>are</a:t>
            </a:r>
            <a:endParaRPr/>
          </a:p>
          <a:p>
            <a:pPr marL="228600" marR="0" lvl="0" indent="-182880" algn="l" rtl="0">
              <a:lnSpc>
                <a:spcPct val="100000"/>
              </a:lnSpc>
              <a:spcBef>
                <a:spcPts val="400"/>
              </a:spcBef>
              <a:spcAft>
                <a:spcPts val="0"/>
              </a:spcAft>
              <a:buNone/>
            </a:pPr>
            <a:r>
              <a:rPr lang="en-US" sz="1800" b="0" i="1" u="none" strike="noStrike" cap="none">
                <a:solidFill>
                  <a:schemeClr val="dk1"/>
                </a:solidFill>
                <a:latin typeface="Calibri"/>
                <a:ea typeface="Calibri"/>
                <a:cs typeface="Calibri"/>
                <a:sym typeface="Calibri"/>
              </a:rPr>
              <a:t>    ADD	  ADDC	SUBB	INC	DEC	MUL	DIV	DAA</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None/>
            </a:pPr>
            <a:r>
              <a:rPr lang="en-US" sz="1800" b="0" i="0" u="none" strike="noStrike" cap="none">
                <a:solidFill>
                  <a:srgbClr val="000099"/>
                </a:solidFill>
                <a:latin typeface="Calibri"/>
                <a:ea typeface="Calibri"/>
                <a:cs typeface="Calibri"/>
                <a:sym typeface="Calibri"/>
              </a:rPr>
              <a:t>     The arithmetic operations affect flags like carry, overflow, zero, etc. in the       </a:t>
            </a:r>
            <a:endParaRPr/>
          </a:p>
          <a:p>
            <a:pPr marL="0" marR="0" lvl="0" indent="0" algn="l" rtl="0">
              <a:lnSpc>
                <a:spcPct val="100000"/>
              </a:lnSpc>
              <a:spcBef>
                <a:spcPts val="400"/>
              </a:spcBef>
              <a:spcAft>
                <a:spcPts val="0"/>
              </a:spcAft>
              <a:buNone/>
            </a:pPr>
            <a:r>
              <a:rPr lang="en-US" sz="1800">
                <a:solidFill>
                  <a:srgbClr val="000099"/>
                </a:solidFill>
                <a:latin typeface="Calibri"/>
                <a:ea typeface="Calibri"/>
                <a:cs typeface="Calibri"/>
                <a:sym typeface="Calibri"/>
              </a:rPr>
              <a:t>     </a:t>
            </a:r>
            <a:r>
              <a:rPr lang="en-US" sz="1800" b="0" i="0" u="none" strike="noStrike" cap="none">
                <a:solidFill>
                  <a:srgbClr val="000099"/>
                </a:solidFill>
                <a:latin typeface="Calibri"/>
                <a:ea typeface="Calibri"/>
                <a:cs typeface="Calibri"/>
                <a:sym typeface="Calibri"/>
              </a:rPr>
              <a:t>PSW Register.</a:t>
            </a:r>
            <a:endParaRPr/>
          </a:p>
          <a:p>
            <a:pPr marL="0" marR="0" lvl="0" indent="0" algn="l" rtl="0">
              <a:lnSpc>
                <a:spcPct val="100000"/>
              </a:lnSpc>
              <a:spcBef>
                <a:spcPts val="1000"/>
              </a:spcBef>
              <a:spcAft>
                <a:spcPts val="0"/>
              </a:spcAft>
              <a:buClr>
                <a:srgbClr val="000099"/>
              </a:buClr>
              <a:buSzPts val="1600"/>
              <a:buFont typeface="Arial"/>
              <a:buNone/>
            </a:pPr>
            <a:r>
              <a:rPr lang="en-US" sz="1600" b="0" i="0" u="none" strike="noStrike" cap="none">
                <a:solidFill>
                  <a:srgbClr val="000099"/>
                </a:solidFill>
                <a:latin typeface="Calibri"/>
                <a:ea typeface="Calibri"/>
                <a:cs typeface="Calibri"/>
                <a:sym typeface="Calibri"/>
              </a:rPr>
              <a:t/>
            </a:r>
            <a:br>
              <a:rPr lang="en-US" sz="1600" b="0" i="0" u="none" strike="noStrike" cap="none">
                <a:solidFill>
                  <a:srgbClr val="000099"/>
                </a:solidFill>
                <a:latin typeface="Calibri"/>
                <a:ea typeface="Calibri"/>
                <a:cs typeface="Calibri"/>
                <a:sym typeface="Calibri"/>
              </a:rPr>
            </a:br>
            <a:endParaRPr sz="1600" b="0" i="0" u="none" strike="noStrike" cap="none">
              <a:solidFill>
                <a:srgbClr val="00009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6"/>
          <p:cNvSpPr txBox="1">
            <a:spLocks noGrp="1"/>
          </p:cNvSpPr>
          <p:nvPr>
            <p:ph type="body" idx="1"/>
          </p:nvPr>
        </p:nvSpPr>
        <p:spPr>
          <a:xfrm>
            <a:off x="993898" y="627157"/>
            <a:ext cx="7665071" cy="2028579"/>
          </a:xfrm>
          <a:prstGeom prst="rect">
            <a:avLst/>
          </a:prstGeom>
          <a:solidFill>
            <a:srgbClr val="B3C6E7"/>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800"/>
              <a:buFont typeface="Noto Sans Symbols"/>
              <a:buChar char="⮚"/>
            </a:pPr>
            <a:r>
              <a:rPr lang="en-US" sz="1800"/>
              <a:t>The next group of instructions are the Logical Instructions, which perform logical operations like AND, OR, XOR, NOT, Rotate, Clear and Swap. Logical Instruction are performed on Bytes of data on a bit-by-bit basis.</a:t>
            </a:r>
            <a:endParaRPr/>
          </a:p>
          <a:p>
            <a:pPr marL="228600" lvl="0" indent="-228600" algn="l" rtl="0">
              <a:lnSpc>
                <a:spcPct val="100000"/>
              </a:lnSpc>
              <a:spcBef>
                <a:spcPts val="1000"/>
              </a:spcBef>
              <a:spcAft>
                <a:spcPts val="0"/>
              </a:spcAft>
              <a:buClr>
                <a:schemeClr val="dk1"/>
              </a:buClr>
              <a:buSzPts val="1800"/>
              <a:buFont typeface="Noto Sans Symbols"/>
              <a:buChar char="⮚"/>
            </a:pPr>
            <a:r>
              <a:rPr lang="en-US" sz="1800"/>
              <a:t>Mnemonics associated with Logical Instructions are as follows:</a:t>
            </a:r>
            <a:endParaRPr/>
          </a:p>
          <a:p>
            <a:pPr marL="1143000" lvl="2" indent="-228600" algn="l" rtl="0">
              <a:lnSpc>
                <a:spcPct val="100000"/>
              </a:lnSpc>
              <a:spcBef>
                <a:spcPts val="500"/>
              </a:spcBef>
              <a:spcAft>
                <a:spcPts val="0"/>
              </a:spcAft>
              <a:buClr>
                <a:schemeClr val="dk1"/>
              </a:buClr>
              <a:buSzPts val="1800"/>
              <a:buNone/>
            </a:pPr>
            <a:r>
              <a:rPr lang="en-US" sz="1800" i="1"/>
              <a:t>ANL	ORL	XRL	CLR	CPL	RL	RLC</a:t>
            </a:r>
            <a:endParaRPr/>
          </a:p>
          <a:p>
            <a:pPr marL="1143000" lvl="2" indent="-228600" algn="l" rtl="0">
              <a:lnSpc>
                <a:spcPct val="100000"/>
              </a:lnSpc>
              <a:spcBef>
                <a:spcPts val="500"/>
              </a:spcBef>
              <a:spcAft>
                <a:spcPts val="0"/>
              </a:spcAft>
              <a:buClr>
                <a:schemeClr val="dk1"/>
              </a:buClr>
              <a:buSzPts val="1800"/>
              <a:buNone/>
            </a:pPr>
            <a:r>
              <a:rPr lang="en-US" sz="1800" i="1"/>
              <a:t>RR	RRC	SWAP</a:t>
            </a:r>
            <a:endParaRPr sz="1800"/>
          </a:p>
        </p:txBody>
      </p:sp>
      <p:sp>
        <p:nvSpPr>
          <p:cNvPr id="759" name="Google Shape;759;p4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a:p>
        </p:txBody>
      </p:sp>
      <p:grpSp>
        <p:nvGrpSpPr>
          <p:cNvPr id="760" name="Google Shape;760;p46"/>
          <p:cNvGrpSpPr/>
          <p:nvPr/>
        </p:nvGrpSpPr>
        <p:grpSpPr>
          <a:xfrm>
            <a:off x="10812" y="85348"/>
            <a:ext cx="576070" cy="5621613"/>
            <a:chOff x="-33963" y="14712"/>
            <a:chExt cx="603511" cy="6386152"/>
          </a:xfrm>
        </p:grpSpPr>
        <p:pic>
          <p:nvPicPr>
            <p:cNvPr id="761" name="Google Shape;761;p46"/>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62" name="Google Shape;762;p46"/>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63" name="Google Shape;763;p46"/>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764" name="Google Shape;764;p46"/>
          <p:cNvSpPr txBox="1">
            <a:spLocks noGrp="1"/>
          </p:cNvSpPr>
          <p:nvPr>
            <p:ph type="title"/>
          </p:nvPr>
        </p:nvSpPr>
        <p:spPr>
          <a:xfrm>
            <a:off x="994407" y="137364"/>
            <a:ext cx="3506031" cy="443081"/>
          </a:xfrm>
          <a:prstGeom prst="rect">
            <a:avLst/>
          </a:prstGeom>
          <a:solidFill>
            <a:srgbClr val="000099"/>
          </a:solid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CC"/>
              </a:buClr>
              <a:buSzPts val="2800"/>
              <a:buFont typeface="Calibri"/>
              <a:buNone/>
            </a:pPr>
            <a:r>
              <a:rPr lang="en-US" sz="2800">
                <a:solidFill>
                  <a:srgbClr val="FFFFCC"/>
                </a:solidFill>
              </a:rPr>
              <a:t>Logical Instructions</a:t>
            </a:r>
            <a:br>
              <a:rPr lang="en-US" sz="2800">
                <a:solidFill>
                  <a:srgbClr val="FFFFCC"/>
                </a:solidFill>
              </a:rPr>
            </a:br>
            <a:endParaRPr sz="2800">
              <a:solidFill>
                <a:srgbClr val="FFFFCC"/>
              </a:solidFill>
            </a:endParaRPr>
          </a:p>
        </p:txBody>
      </p:sp>
      <p:sp>
        <p:nvSpPr>
          <p:cNvPr id="765" name="Google Shape;765;p46"/>
          <p:cNvSpPr txBox="1"/>
          <p:nvPr/>
        </p:nvSpPr>
        <p:spPr>
          <a:xfrm>
            <a:off x="997887" y="2725577"/>
            <a:ext cx="6198043" cy="454946"/>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CC"/>
              </a:buClr>
              <a:buSzPts val="2800"/>
              <a:buFont typeface="Calibri"/>
              <a:buNone/>
            </a:pPr>
            <a:r>
              <a:rPr lang="en-US" sz="2800" i="0" u="none" strike="noStrike" cap="none">
                <a:solidFill>
                  <a:srgbClr val="FFFFCC"/>
                </a:solidFill>
                <a:latin typeface="Calibri"/>
                <a:ea typeface="Calibri"/>
                <a:cs typeface="Calibri"/>
                <a:sym typeface="Calibri"/>
              </a:rPr>
              <a:t>Boolean or Bit Manipulation Instructions</a:t>
            </a:r>
            <a:br>
              <a:rPr lang="en-US" sz="2800" i="0" u="none" strike="noStrike" cap="none">
                <a:solidFill>
                  <a:srgbClr val="FFFFCC"/>
                </a:solidFill>
                <a:latin typeface="Calibri"/>
                <a:ea typeface="Calibri"/>
                <a:cs typeface="Calibri"/>
                <a:sym typeface="Calibri"/>
              </a:rPr>
            </a:br>
            <a:endParaRPr sz="2800" i="0" u="none" strike="noStrike" cap="none">
              <a:solidFill>
                <a:srgbClr val="FFFFCC"/>
              </a:solidFill>
              <a:latin typeface="Calibri"/>
              <a:ea typeface="Calibri"/>
              <a:cs typeface="Calibri"/>
              <a:sym typeface="Calibri"/>
            </a:endParaRPr>
          </a:p>
        </p:txBody>
      </p:sp>
      <p:sp>
        <p:nvSpPr>
          <p:cNvPr id="766" name="Google Shape;766;p46"/>
          <p:cNvSpPr txBox="1"/>
          <p:nvPr/>
        </p:nvSpPr>
        <p:spPr>
          <a:xfrm>
            <a:off x="962107" y="3289856"/>
            <a:ext cx="7720717" cy="2337683"/>
          </a:xfrm>
          <a:prstGeom prst="rect">
            <a:avLst/>
          </a:prstGeom>
          <a:solidFill>
            <a:srgbClr val="B3C6E7"/>
          </a:solidFill>
          <a:ln>
            <a:noFill/>
          </a:ln>
        </p:spPr>
        <p:txBody>
          <a:bodyPr spcFirstLastPara="1" wrap="square" lIns="91425" tIns="45700" rIns="91425" bIns="45700" anchor="t" anchorCtr="0">
            <a:normAutofit/>
          </a:bodyPr>
          <a:lstStyle/>
          <a:p>
            <a:pPr marL="228600" marR="0" lvl="0" indent="-228600" algn="l" rtl="0">
              <a:lnSpc>
                <a:spcPct val="10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As the name suggests, Boolean or Bit Manipulation Instructions will deal with bit variables. We know that there is a special bit-addressable area in the RAM and some of the Special Function Registers (SFRs) are also bit addressable.</a:t>
            </a:r>
            <a:endParaRPr/>
          </a:p>
          <a:p>
            <a:pPr marL="228600" marR="0" lvl="0" indent="-228600" algn="l" rtl="0">
              <a:lnSpc>
                <a:spcPct val="100000"/>
              </a:lnSpc>
              <a:spcBef>
                <a:spcPts val="100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The Mnemonics corresponding to the Boolean or Bit Manipulation instructions are:</a:t>
            </a:r>
            <a:endParaRPr/>
          </a:p>
          <a:p>
            <a:pPr marL="1143000" marR="0" lvl="2" indent="-228600" algn="l" rtl="0">
              <a:lnSpc>
                <a:spcPct val="100000"/>
              </a:lnSpc>
              <a:spcBef>
                <a:spcPts val="500"/>
              </a:spcBef>
              <a:spcAft>
                <a:spcPts val="0"/>
              </a:spcAft>
              <a:buClr>
                <a:schemeClr val="dk1"/>
              </a:buClr>
              <a:buSzPts val="1600"/>
              <a:buFont typeface="Arial"/>
              <a:buNone/>
            </a:pPr>
            <a:r>
              <a:rPr lang="en-US" sz="1600" b="0" i="1" u="none" strike="noStrike" cap="none">
                <a:solidFill>
                  <a:schemeClr val="dk1"/>
                </a:solidFill>
                <a:latin typeface="Calibri"/>
                <a:ea typeface="Calibri"/>
                <a:cs typeface="Calibri"/>
                <a:sym typeface="Calibri"/>
              </a:rPr>
              <a:t>CLR	SETB	MOV	JC	JNC	JB</a:t>
            </a:r>
            <a:endParaRPr sz="1600" b="0" i="0" u="none" strike="noStrike" cap="none">
              <a:solidFill>
                <a:schemeClr val="dk1"/>
              </a:solidFill>
              <a:latin typeface="Calibri"/>
              <a:ea typeface="Calibri"/>
              <a:cs typeface="Calibri"/>
              <a:sym typeface="Calibri"/>
            </a:endParaRPr>
          </a:p>
          <a:p>
            <a:pPr marL="1143000" marR="0" lvl="2" indent="-228600" algn="l" rtl="0">
              <a:lnSpc>
                <a:spcPct val="100000"/>
              </a:lnSpc>
              <a:spcBef>
                <a:spcPts val="500"/>
              </a:spcBef>
              <a:spcAft>
                <a:spcPts val="0"/>
              </a:spcAft>
              <a:buClr>
                <a:schemeClr val="dk1"/>
              </a:buClr>
              <a:buSzPts val="1600"/>
              <a:buFont typeface="Arial"/>
              <a:buNone/>
            </a:pPr>
            <a:r>
              <a:rPr lang="en-US" sz="1600" b="0" i="1" u="none" strike="noStrike" cap="none">
                <a:solidFill>
                  <a:schemeClr val="dk1"/>
                </a:solidFill>
                <a:latin typeface="Calibri"/>
                <a:ea typeface="Calibri"/>
                <a:cs typeface="Calibri"/>
                <a:sym typeface="Calibri"/>
              </a:rPr>
              <a:t>JNB	JBC	ANL	ORL	CPL	</a:t>
            </a:r>
            <a:endParaRPr/>
          </a:p>
          <a:p>
            <a:pPr marL="228600" marR="0" lvl="0" indent="-228600" algn="l" rtl="0">
              <a:lnSpc>
                <a:spcPct val="100000"/>
              </a:lnSpc>
              <a:spcBef>
                <a:spcPts val="100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These instructions can perform set, clear, and, or, complement etc. at bit level. </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7"/>
          <p:cNvSpPr txBox="1">
            <a:spLocks noGrp="1"/>
          </p:cNvSpPr>
          <p:nvPr>
            <p:ph type="body" idx="1"/>
          </p:nvPr>
        </p:nvSpPr>
        <p:spPr>
          <a:xfrm>
            <a:off x="866691" y="1311971"/>
            <a:ext cx="8052021" cy="3625789"/>
          </a:xfrm>
          <a:prstGeom prst="rect">
            <a:avLst/>
          </a:prstGeom>
          <a:solidFill>
            <a:srgbClr val="B3C6E7"/>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rgbClr val="000099"/>
              </a:buClr>
              <a:buSzPts val="2000"/>
              <a:buFont typeface="Noto Sans Symbols"/>
              <a:buChar char="⮚"/>
            </a:pPr>
            <a:r>
              <a:rPr lang="en-US" sz="2000">
                <a:solidFill>
                  <a:srgbClr val="000099"/>
                </a:solidFill>
              </a:rPr>
              <a:t>The last group of instructions in the 8051 Microcontroller Instruction Set are the Program Branching Instructions. These instructions control the flow of program logic. The mnemonics of the Program Branching Instructions are as follows.</a:t>
            </a:r>
            <a:endParaRPr/>
          </a:p>
          <a:p>
            <a:pPr marL="1143000" lvl="2" indent="-228600" algn="l" rtl="0">
              <a:lnSpc>
                <a:spcPct val="100000"/>
              </a:lnSpc>
              <a:spcBef>
                <a:spcPts val="500"/>
              </a:spcBef>
              <a:spcAft>
                <a:spcPts val="0"/>
              </a:spcAft>
              <a:buClr>
                <a:schemeClr val="dk1"/>
              </a:buClr>
              <a:buSzPts val="2000"/>
              <a:buNone/>
            </a:pPr>
            <a:r>
              <a:rPr lang="en-US" i="1"/>
              <a:t>LJMP	AJMP	SJMP	JZ	JNZ	CJNE	DJNZ	</a:t>
            </a:r>
            <a:endParaRPr i="1"/>
          </a:p>
          <a:p>
            <a:pPr marL="1143000" lvl="2" indent="-228600" algn="l" rtl="0">
              <a:lnSpc>
                <a:spcPct val="100000"/>
              </a:lnSpc>
              <a:spcBef>
                <a:spcPts val="500"/>
              </a:spcBef>
              <a:spcAft>
                <a:spcPts val="0"/>
              </a:spcAft>
              <a:buClr>
                <a:schemeClr val="dk1"/>
              </a:buClr>
              <a:buSzPts val="2000"/>
              <a:buNone/>
            </a:pPr>
            <a:r>
              <a:rPr lang="en-US" i="1"/>
              <a:t>NOP	LCALL	ACALL	RET	RETI	JMP</a:t>
            </a:r>
            <a:endParaRPr/>
          </a:p>
          <a:p>
            <a:pPr marL="228600" lvl="0" indent="-228600" algn="l" rtl="0">
              <a:lnSpc>
                <a:spcPct val="100000"/>
              </a:lnSpc>
              <a:spcBef>
                <a:spcPts val="1000"/>
              </a:spcBef>
              <a:spcAft>
                <a:spcPts val="0"/>
              </a:spcAft>
              <a:buClr>
                <a:srgbClr val="000099"/>
              </a:buClr>
              <a:buSzPts val="2000"/>
              <a:buFont typeface="Noto Sans Symbols"/>
              <a:buChar char="⮚"/>
            </a:pPr>
            <a:r>
              <a:rPr lang="en-US" sz="2000">
                <a:solidFill>
                  <a:srgbClr val="000099"/>
                </a:solidFill>
              </a:rPr>
              <a:t>All these instructions, except the NOP (No Operation) affect the Program Counter (PC) in one way or other. Some of these instructions has decision making capability before transferring control to other part of the program.</a:t>
            </a:r>
            <a:endParaRPr sz="2000">
              <a:solidFill>
                <a:srgbClr val="000099"/>
              </a:solidFill>
            </a:endParaRPr>
          </a:p>
        </p:txBody>
      </p:sp>
      <p:sp>
        <p:nvSpPr>
          <p:cNvPr id="772" name="Google Shape;772;p4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a:p>
        </p:txBody>
      </p:sp>
      <p:grpSp>
        <p:nvGrpSpPr>
          <p:cNvPr id="773" name="Google Shape;773;p47"/>
          <p:cNvGrpSpPr/>
          <p:nvPr/>
        </p:nvGrpSpPr>
        <p:grpSpPr>
          <a:xfrm>
            <a:off x="10812" y="85348"/>
            <a:ext cx="576070" cy="5621613"/>
            <a:chOff x="-33963" y="14712"/>
            <a:chExt cx="603511" cy="6386152"/>
          </a:xfrm>
        </p:grpSpPr>
        <p:pic>
          <p:nvPicPr>
            <p:cNvPr id="774" name="Google Shape;774;p47"/>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75" name="Google Shape;775;p47"/>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76" name="Google Shape;776;p47"/>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777" name="Google Shape;777;p47"/>
          <p:cNvSpPr txBox="1">
            <a:spLocks noGrp="1"/>
          </p:cNvSpPr>
          <p:nvPr>
            <p:ph type="title"/>
          </p:nvPr>
        </p:nvSpPr>
        <p:spPr>
          <a:xfrm>
            <a:off x="1948070" y="447469"/>
            <a:ext cx="5645426" cy="552978"/>
          </a:xfrm>
          <a:prstGeom prst="rect">
            <a:avLst/>
          </a:prstGeom>
          <a:solidFill>
            <a:srgbClr val="003399"/>
          </a:solid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FFFF00"/>
              </a:buClr>
              <a:buSzPts val="3200"/>
              <a:buFont typeface="Calibri"/>
              <a:buNone/>
            </a:pPr>
            <a:r>
              <a:rPr lang="en-US" sz="3200">
                <a:solidFill>
                  <a:srgbClr val="FFFF00"/>
                </a:solidFill>
              </a:rPr>
              <a:t>Program branching Instructions</a:t>
            </a:r>
            <a:br>
              <a:rPr lang="en-US" sz="3200">
                <a:solidFill>
                  <a:srgbClr val="FFFF00"/>
                </a:solidFill>
              </a:rPr>
            </a:br>
            <a:endParaRPr sz="3200">
              <a:solidFill>
                <a:srgbClr val="FFFF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48"/>
          <p:cNvSpPr txBox="1">
            <a:spLocks noGrp="1"/>
          </p:cNvSpPr>
          <p:nvPr>
            <p:ph type="title"/>
          </p:nvPr>
        </p:nvSpPr>
        <p:spPr>
          <a:xfrm>
            <a:off x="1395411" y="1391478"/>
            <a:ext cx="6635363" cy="1423285"/>
          </a:xfrm>
          <a:prstGeom prst="rect">
            <a:avLst/>
          </a:prstGeom>
          <a:solidFill>
            <a:srgbClr val="0033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00"/>
              </a:buClr>
              <a:buSzPts val="4000"/>
              <a:buFont typeface="Calibri"/>
              <a:buNone/>
            </a:pPr>
            <a:r>
              <a:rPr lang="en-US" sz="4000">
                <a:solidFill>
                  <a:srgbClr val="FFFF00"/>
                </a:solidFill>
              </a:rPr>
              <a:t>8051 Microcontroller addressing modes</a:t>
            </a:r>
            <a:endParaRPr sz="4000">
              <a:solidFill>
                <a:srgbClr val="FFFF00"/>
              </a:solidFill>
            </a:endParaRPr>
          </a:p>
        </p:txBody>
      </p:sp>
      <p:sp>
        <p:nvSpPr>
          <p:cNvPr id="783" name="Google Shape;783;p48"/>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grpSp>
        <p:nvGrpSpPr>
          <p:cNvPr id="784" name="Google Shape;784;p48"/>
          <p:cNvGrpSpPr/>
          <p:nvPr/>
        </p:nvGrpSpPr>
        <p:grpSpPr>
          <a:xfrm>
            <a:off x="10812" y="85348"/>
            <a:ext cx="576070" cy="5621613"/>
            <a:chOff x="-33963" y="14712"/>
            <a:chExt cx="603511" cy="6386152"/>
          </a:xfrm>
        </p:grpSpPr>
        <p:pic>
          <p:nvPicPr>
            <p:cNvPr id="785" name="Google Shape;785;p48"/>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86" name="Google Shape;786;p48"/>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87" name="Google Shape;787;p48"/>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4"/>
          <p:cNvPicPr preferRelativeResize="0">
            <a:picLocks noGrp="1"/>
          </p:cNvPicPr>
          <p:nvPr>
            <p:ph type="body" idx="1"/>
          </p:nvPr>
        </p:nvPicPr>
        <p:blipFill rotWithShape="1">
          <a:blip r:embed="rId3">
            <a:alphaModFix/>
          </a:blip>
          <a:srcRect/>
          <a:stretch/>
        </p:blipFill>
        <p:spPr>
          <a:xfrm>
            <a:off x="1415331" y="715203"/>
            <a:ext cx="7092565" cy="4403504"/>
          </a:xfrm>
          <a:prstGeom prst="rect">
            <a:avLst/>
          </a:prstGeom>
          <a:noFill/>
          <a:ln>
            <a:noFill/>
          </a:ln>
        </p:spPr>
      </p:pic>
      <p:sp>
        <p:nvSpPr>
          <p:cNvPr id="125" name="Google Shape;125;p4"/>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grpSp>
        <p:nvGrpSpPr>
          <p:cNvPr id="126" name="Google Shape;126;p4"/>
          <p:cNvGrpSpPr/>
          <p:nvPr/>
        </p:nvGrpSpPr>
        <p:grpSpPr>
          <a:xfrm>
            <a:off x="10812" y="85348"/>
            <a:ext cx="576071" cy="5621613"/>
            <a:chOff x="-33963" y="14712"/>
            <a:chExt cx="603512" cy="6386152"/>
          </a:xfrm>
        </p:grpSpPr>
        <p:pic>
          <p:nvPicPr>
            <p:cNvPr id="127" name="Google Shape;127;p4"/>
            <p:cNvPicPr preferRelativeResize="0"/>
            <p:nvPr/>
          </p:nvPicPr>
          <p:blipFill rotWithShape="1">
            <a:blip r:embed="rId4">
              <a:alphaModFix/>
            </a:blip>
            <a:srcRect/>
            <a:stretch/>
          </p:blipFill>
          <p:spPr>
            <a:xfrm>
              <a:off x="14626" y="14712"/>
              <a:ext cx="538808" cy="846471"/>
            </a:xfrm>
            <a:prstGeom prst="rect">
              <a:avLst/>
            </a:prstGeom>
            <a:noFill/>
            <a:ln>
              <a:noFill/>
            </a:ln>
          </p:spPr>
        </p:pic>
        <p:sp>
          <p:nvSpPr>
            <p:cNvPr id="128" name="Google Shape;128;p4"/>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129" name="Google Shape;129;p4"/>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130" name="Google Shape;130;p4"/>
          <p:cNvSpPr txBox="1">
            <a:spLocks noGrp="1"/>
          </p:cNvSpPr>
          <p:nvPr>
            <p:ph type="title"/>
          </p:nvPr>
        </p:nvSpPr>
        <p:spPr>
          <a:xfrm>
            <a:off x="1826270" y="215260"/>
            <a:ext cx="6013716" cy="449791"/>
          </a:xfrm>
          <a:prstGeom prst="rect">
            <a:avLst/>
          </a:prstGeom>
          <a:solidFill>
            <a:srgbClr val="000099"/>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Special Function Registers (SFRs)</a:t>
            </a:r>
            <a:endParaRPr/>
          </a:p>
        </p:txBody>
      </p:sp>
      <p:sp>
        <p:nvSpPr>
          <p:cNvPr id="131" name="Google Shape;131;p4"/>
          <p:cNvSpPr txBox="1"/>
          <p:nvPr/>
        </p:nvSpPr>
        <p:spPr>
          <a:xfrm>
            <a:off x="866686" y="5168348"/>
            <a:ext cx="7816134" cy="338554"/>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CC0099"/>
                </a:solidFill>
                <a:latin typeface="Calibri"/>
                <a:ea typeface="Calibri"/>
                <a:cs typeface="Calibri"/>
                <a:sym typeface="Calibri"/>
              </a:rPr>
              <a:t>* Marked registers are bit and byte addressable, other registers are only byte addressable </a:t>
            </a:r>
            <a:endParaRPr sz="1600" b="1">
              <a:solidFill>
                <a:srgbClr val="CC0099"/>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9"/>
          <p:cNvSpPr txBox="1">
            <a:spLocks noGrp="1"/>
          </p:cNvSpPr>
          <p:nvPr>
            <p:ph type="title"/>
          </p:nvPr>
        </p:nvSpPr>
        <p:spPr>
          <a:xfrm>
            <a:off x="2528761" y="228865"/>
            <a:ext cx="4422297" cy="596635"/>
          </a:xfrm>
          <a:prstGeom prst="rect">
            <a:avLst/>
          </a:prstGeom>
          <a:solidFill>
            <a:srgbClr val="003399"/>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8051 Addressing Modes</a:t>
            </a:r>
            <a:endParaRPr sz="3200">
              <a:solidFill>
                <a:srgbClr val="FFFF00"/>
              </a:solidFill>
            </a:endParaRPr>
          </a:p>
        </p:txBody>
      </p:sp>
      <p:sp>
        <p:nvSpPr>
          <p:cNvPr id="793" name="Google Shape;793;p49"/>
          <p:cNvSpPr txBox="1">
            <a:spLocks noGrp="1"/>
          </p:cNvSpPr>
          <p:nvPr>
            <p:ph type="body" idx="1"/>
          </p:nvPr>
        </p:nvSpPr>
        <p:spPr>
          <a:xfrm>
            <a:off x="1080283" y="937552"/>
            <a:ext cx="7675297" cy="4508500"/>
          </a:xfrm>
          <a:prstGeom prst="rect">
            <a:avLst/>
          </a:prstGeom>
          <a:solidFill>
            <a:srgbClr val="B3C6E7"/>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000"/>
              <a:buNone/>
            </a:pPr>
            <a:r>
              <a:rPr lang="en-US" sz="2000" b="1">
                <a:solidFill>
                  <a:srgbClr val="FF0000"/>
                </a:solidFill>
              </a:rPr>
              <a:t>What is an Addressing Mode?</a:t>
            </a:r>
            <a:endParaRPr/>
          </a:p>
          <a:p>
            <a:pPr marL="228600" lvl="0" indent="-228600" algn="l" rtl="0">
              <a:lnSpc>
                <a:spcPct val="150000"/>
              </a:lnSpc>
              <a:spcBef>
                <a:spcPts val="1000"/>
              </a:spcBef>
              <a:spcAft>
                <a:spcPts val="0"/>
              </a:spcAft>
              <a:buClr>
                <a:schemeClr val="dk1"/>
              </a:buClr>
              <a:buSzPts val="2000"/>
              <a:buNone/>
            </a:pPr>
            <a:r>
              <a:rPr lang="en-US" sz="2000"/>
              <a:t>   An Addressing Mode is a way to locate a target Data, which is also called as Operand. The 8051 Family of Microcontrollers allows five types of addressing modes for addressing the Operands. </a:t>
            </a:r>
            <a:endParaRPr sz="2000"/>
          </a:p>
          <a:p>
            <a:pPr marL="228600" lvl="0" indent="-228600" algn="l" rtl="0">
              <a:lnSpc>
                <a:spcPct val="150000"/>
              </a:lnSpc>
              <a:spcBef>
                <a:spcPts val="1000"/>
              </a:spcBef>
              <a:spcAft>
                <a:spcPts val="0"/>
              </a:spcAft>
              <a:buClr>
                <a:srgbClr val="FF0000"/>
              </a:buClr>
              <a:buSzPts val="2000"/>
              <a:buNone/>
            </a:pPr>
            <a:r>
              <a:rPr lang="en-US" sz="2000" b="1">
                <a:solidFill>
                  <a:srgbClr val="FF0000"/>
                </a:solidFill>
              </a:rPr>
              <a:t>Types of Addressing Modes</a:t>
            </a:r>
            <a:endParaRPr sz="2000"/>
          </a:p>
          <a:p>
            <a:pPr marL="1314450" lvl="2" indent="-514350" algn="l" rtl="0">
              <a:lnSpc>
                <a:spcPct val="90000"/>
              </a:lnSpc>
              <a:spcBef>
                <a:spcPts val="500"/>
              </a:spcBef>
              <a:spcAft>
                <a:spcPts val="0"/>
              </a:spcAft>
              <a:buClr>
                <a:schemeClr val="dk1"/>
              </a:buClr>
              <a:buSzPts val="2000"/>
              <a:buFont typeface="Calibri"/>
              <a:buAutoNum type="arabicPeriod"/>
            </a:pPr>
            <a:r>
              <a:rPr lang="en-US"/>
              <a:t>Immediate Addressing</a:t>
            </a:r>
            <a:endParaRPr/>
          </a:p>
          <a:p>
            <a:pPr marL="1314450" lvl="2" indent="-514350" algn="l" rtl="0">
              <a:lnSpc>
                <a:spcPct val="90000"/>
              </a:lnSpc>
              <a:spcBef>
                <a:spcPts val="500"/>
              </a:spcBef>
              <a:spcAft>
                <a:spcPts val="0"/>
              </a:spcAft>
              <a:buClr>
                <a:schemeClr val="dk1"/>
              </a:buClr>
              <a:buSzPts val="2000"/>
              <a:buFont typeface="Calibri"/>
              <a:buAutoNum type="arabicPeriod"/>
            </a:pPr>
            <a:r>
              <a:rPr lang="en-US"/>
              <a:t>Register Addressing</a:t>
            </a:r>
            <a:endParaRPr/>
          </a:p>
          <a:p>
            <a:pPr marL="1314450" lvl="2" indent="-514350" algn="l" rtl="0">
              <a:lnSpc>
                <a:spcPct val="90000"/>
              </a:lnSpc>
              <a:spcBef>
                <a:spcPts val="500"/>
              </a:spcBef>
              <a:spcAft>
                <a:spcPts val="0"/>
              </a:spcAft>
              <a:buClr>
                <a:schemeClr val="dk1"/>
              </a:buClr>
              <a:buSzPts val="2000"/>
              <a:buFont typeface="Calibri"/>
              <a:buAutoNum type="arabicPeriod"/>
            </a:pPr>
            <a:r>
              <a:rPr lang="en-US"/>
              <a:t>Direct Addressing</a:t>
            </a:r>
            <a:endParaRPr/>
          </a:p>
          <a:p>
            <a:pPr marL="1314450" lvl="2" indent="-514350" algn="l" rtl="0">
              <a:lnSpc>
                <a:spcPct val="90000"/>
              </a:lnSpc>
              <a:spcBef>
                <a:spcPts val="500"/>
              </a:spcBef>
              <a:spcAft>
                <a:spcPts val="0"/>
              </a:spcAft>
              <a:buClr>
                <a:schemeClr val="dk1"/>
              </a:buClr>
              <a:buSzPts val="2000"/>
              <a:buFont typeface="Calibri"/>
              <a:buAutoNum type="arabicPeriod"/>
            </a:pPr>
            <a:r>
              <a:rPr lang="en-US"/>
              <a:t>Register – Indirect Addressing</a:t>
            </a:r>
            <a:endParaRPr/>
          </a:p>
          <a:p>
            <a:pPr marL="1314450" lvl="2" indent="-514350" algn="l" rtl="0">
              <a:lnSpc>
                <a:spcPct val="90000"/>
              </a:lnSpc>
              <a:spcBef>
                <a:spcPts val="500"/>
              </a:spcBef>
              <a:spcAft>
                <a:spcPts val="0"/>
              </a:spcAft>
              <a:buClr>
                <a:schemeClr val="dk1"/>
              </a:buClr>
              <a:buSzPts val="2000"/>
              <a:buFont typeface="Calibri"/>
              <a:buAutoNum type="arabicPeriod"/>
            </a:pPr>
            <a:r>
              <a:rPr lang="en-US"/>
              <a:t>Indexed Addressing</a:t>
            </a:r>
            <a:endParaRPr/>
          </a:p>
          <a:p>
            <a:pPr marL="228600" lvl="0" indent="-101600" algn="l" rtl="0">
              <a:lnSpc>
                <a:spcPct val="90000"/>
              </a:lnSpc>
              <a:spcBef>
                <a:spcPts val="1000"/>
              </a:spcBef>
              <a:spcAft>
                <a:spcPts val="0"/>
              </a:spcAft>
              <a:buClr>
                <a:schemeClr val="dk1"/>
              </a:buClr>
              <a:buSzPts val="2000"/>
              <a:buNone/>
            </a:pPr>
            <a:endParaRPr sz="2000"/>
          </a:p>
        </p:txBody>
      </p:sp>
      <p:sp>
        <p:nvSpPr>
          <p:cNvPr id="794" name="Google Shape;794;p49"/>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a:p>
        </p:txBody>
      </p:sp>
      <p:grpSp>
        <p:nvGrpSpPr>
          <p:cNvPr id="795" name="Google Shape;795;p49"/>
          <p:cNvGrpSpPr/>
          <p:nvPr/>
        </p:nvGrpSpPr>
        <p:grpSpPr>
          <a:xfrm>
            <a:off x="10812" y="85348"/>
            <a:ext cx="576070" cy="5621613"/>
            <a:chOff x="-33963" y="14712"/>
            <a:chExt cx="603511" cy="6386152"/>
          </a:xfrm>
        </p:grpSpPr>
        <p:pic>
          <p:nvPicPr>
            <p:cNvPr id="796" name="Google Shape;796;p49"/>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797" name="Google Shape;797;p49"/>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798" name="Google Shape;798;p49"/>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50"/>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sp>
        <p:nvSpPr>
          <p:cNvPr id="804" name="Google Shape;804;p50"/>
          <p:cNvSpPr txBox="1"/>
          <p:nvPr/>
        </p:nvSpPr>
        <p:spPr>
          <a:xfrm>
            <a:off x="2608698" y="158289"/>
            <a:ext cx="4050064" cy="533135"/>
          </a:xfrm>
          <a:prstGeom prst="rect">
            <a:avLst/>
          </a:prstGeom>
          <a:solidFill>
            <a:srgbClr val="003399"/>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00"/>
              </a:buClr>
              <a:buSzPts val="3200"/>
              <a:buFont typeface="Calibri"/>
              <a:buNone/>
            </a:pPr>
            <a:r>
              <a:rPr lang="en-US" sz="3200" i="0" u="none" strike="noStrike" cap="none">
                <a:solidFill>
                  <a:srgbClr val="FFFF00"/>
                </a:solidFill>
                <a:latin typeface="Calibri"/>
                <a:ea typeface="Calibri"/>
                <a:cs typeface="Calibri"/>
                <a:sym typeface="Calibri"/>
              </a:rPr>
              <a:t>Immediate Addressing</a:t>
            </a:r>
            <a:br>
              <a:rPr lang="en-US" sz="3200" i="0" u="none" strike="noStrike" cap="none">
                <a:solidFill>
                  <a:srgbClr val="FFFF00"/>
                </a:solidFill>
                <a:latin typeface="Calibri"/>
                <a:ea typeface="Calibri"/>
                <a:cs typeface="Calibri"/>
                <a:sym typeface="Calibri"/>
              </a:rPr>
            </a:br>
            <a:endParaRPr sz="3200" i="0" u="none" strike="noStrike" cap="none">
              <a:solidFill>
                <a:srgbClr val="FFFF00"/>
              </a:solidFill>
              <a:latin typeface="Calibri"/>
              <a:ea typeface="Calibri"/>
              <a:cs typeface="Calibri"/>
              <a:sym typeface="Calibri"/>
            </a:endParaRPr>
          </a:p>
        </p:txBody>
      </p:sp>
      <p:sp>
        <p:nvSpPr>
          <p:cNvPr id="805" name="Google Shape;805;p50"/>
          <p:cNvSpPr txBox="1"/>
          <p:nvPr/>
        </p:nvSpPr>
        <p:spPr>
          <a:xfrm>
            <a:off x="786088" y="822474"/>
            <a:ext cx="8063714" cy="4520803"/>
          </a:xfrm>
          <a:prstGeom prst="rect">
            <a:avLst/>
          </a:prstGeom>
          <a:solidFill>
            <a:srgbClr val="B3C6E7"/>
          </a:solidFill>
          <a:ln>
            <a:noFill/>
          </a:ln>
        </p:spPr>
        <p:txBody>
          <a:bodyPr spcFirstLastPara="1" wrap="square" lIns="91425" tIns="45700" rIns="91425" bIns="45700" anchor="t" anchorCtr="0">
            <a:normAutofit/>
          </a:bodyPr>
          <a:lstStyle/>
          <a:p>
            <a:pPr marL="228600" marR="0" lvl="0" indent="-228600" algn="just"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In Immediate Addressing mode, the operand, which follows the </a:t>
            </a:r>
            <a:r>
              <a:rPr lang="en-US" sz="1600">
                <a:solidFill>
                  <a:schemeClr val="dk1"/>
                </a:solidFill>
                <a:latin typeface="Calibri"/>
                <a:ea typeface="Calibri"/>
                <a:cs typeface="Calibri"/>
                <a:sym typeface="Calibri"/>
              </a:rPr>
              <a:t>OPCODE, </a:t>
            </a:r>
            <a:r>
              <a:rPr lang="en-US" sz="1600" b="0" i="0" u="none" strike="noStrike" cap="none">
                <a:solidFill>
                  <a:schemeClr val="dk1"/>
                </a:solidFill>
                <a:latin typeface="Calibri"/>
                <a:ea typeface="Calibri"/>
                <a:cs typeface="Calibri"/>
                <a:sym typeface="Calibri"/>
              </a:rPr>
              <a:t>is a </a:t>
            </a:r>
            <a:r>
              <a:rPr lang="en-US" sz="1600" b="0" i="0" u="none" strike="noStrike" cap="none">
                <a:solidFill>
                  <a:srgbClr val="C00000"/>
                </a:solidFill>
                <a:latin typeface="Calibri"/>
                <a:ea typeface="Calibri"/>
                <a:cs typeface="Calibri"/>
                <a:sym typeface="Calibri"/>
              </a:rPr>
              <a:t>constant data </a:t>
            </a:r>
            <a:r>
              <a:rPr lang="en-US" sz="1600" b="0" i="0" u="none" strike="noStrike" cap="none">
                <a:solidFill>
                  <a:schemeClr val="dk1"/>
                </a:solidFill>
                <a:latin typeface="Calibri"/>
                <a:ea typeface="Calibri"/>
                <a:cs typeface="Calibri"/>
                <a:sym typeface="Calibri"/>
              </a:rPr>
              <a:t>of either 8 or 16 bits. The name Immediate Addressing came from the fact that the constant data to be stored in the memory immediately follows the OPCODE.</a:t>
            </a:r>
            <a:endParaRPr/>
          </a:p>
          <a:p>
            <a:pPr marL="228600" marR="0" lvl="0" indent="-228600" algn="just" rtl="0">
              <a:lnSpc>
                <a:spcPct val="150000"/>
              </a:lnSpc>
              <a:spcBef>
                <a:spcPts val="100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The constant value to be stored is specified in the instruction itself rather than taking from a register. The destination register to which the constant data must be copied should be the same size as the operand mentioned in the instruction.</a:t>
            </a:r>
            <a:endParaRPr/>
          </a:p>
          <a:p>
            <a:pPr marL="0" marR="0" lvl="0" indent="0" algn="l" rtl="0">
              <a:lnSpc>
                <a:spcPct val="150000"/>
              </a:lnSpc>
              <a:spcBef>
                <a:spcPts val="0"/>
              </a:spcBef>
              <a:spcAft>
                <a:spcPts val="0"/>
              </a:spcAft>
              <a:buNone/>
            </a:pPr>
            <a:r>
              <a:rPr lang="en-US" sz="2000" b="1">
                <a:solidFill>
                  <a:srgbClr val="000099"/>
                </a:solidFill>
                <a:latin typeface="Calibri"/>
                <a:ea typeface="Calibri"/>
                <a:cs typeface="Calibri"/>
                <a:sym typeface="Calibri"/>
              </a:rPr>
              <a:t>Example:  MOV A, #030H</a:t>
            </a:r>
            <a:r>
              <a:rPr lang="en-US" sz="2000">
                <a:solidFill>
                  <a:schemeClr val="dk1"/>
                </a:solidFill>
                <a:latin typeface="Calibri"/>
                <a:ea typeface="Calibri"/>
                <a:cs typeface="Calibri"/>
                <a:sym typeface="Calibri"/>
              </a:rPr>
              <a:t> </a:t>
            </a:r>
            <a:endParaRPr/>
          </a:p>
          <a:p>
            <a:pPr marL="0" marR="0" lvl="1" indent="0" algn="l" rtl="0">
              <a:lnSpc>
                <a:spcPct val="150000"/>
              </a:lnSpc>
              <a:spcBef>
                <a:spcPts val="0"/>
              </a:spcBef>
              <a:spcAft>
                <a:spcPts val="0"/>
              </a:spcAft>
              <a:buNone/>
            </a:pPr>
            <a:r>
              <a:rPr lang="en-US" sz="1800" b="0" i="0" u="none" strike="noStrike" cap="none">
                <a:solidFill>
                  <a:schemeClr val="dk1"/>
                </a:solidFill>
                <a:latin typeface="Calibri"/>
                <a:ea typeface="Calibri"/>
                <a:cs typeface="Calibri"/>
                <a:sym typeface="Calibri"/>
              </a:rPr>
              <a:t>Here, the Accumulator is loaded with 30 (hexadecimal). </a:t>
            </a:r>
            <a:r>
              <a:rPr lang="en-US" sz="1800" b="0" i="0" u="none" strike="noStrike" cap="none">
                <a:solidFill>
                  <a:srgbClr val="C00000"/>
                </a:solidFill>
                <a:latin typeface="Calibri"/>
                <a:ea typeface="Calibri"/>
                <a:cs typeface="Calibri"/>
                <a:sym typeface="Calibri"/>
              </a:rPr>
              <a:t>The # in the operand indicates that it is a data and not the address of a Register.</a:t>
            </a:r>
            <a:endParaRPr/>
          </a:p>
          <a:p>
            <a:pPr marL="0" marR="0" lvl="1" indent="0" algn="l" rtl="0">
              <a:lnSpc>
                <a:spcPct val="150000"/>
              </a:lnSpc>
              <a:spcBef>
                <a:spcPts val="0"/>
              </a:spcBef>
              <a:spcAft>
                <a:spcPts val="0"/>
              </a:spcAft>
              <a:buNone/>
            </a:pPr>
            <a:r>
              <a:rPr lang="en-US" sz="1800" b="0" i="0" u="none" strike="noStrike" cap="none">
                <a:solidFill>
                  <a:schemeClr val="dk1"/>
                </a:solidFill>
                <a:latin typeface="Calibri"/>
                <a:ea typeface="Calibri"/>
                <a:cs typeface="Calibri"/>
                <a:sym typeface="Calibri"/>
              </a:rPr>
              <a:t>Immediate Addressing is very fast as the data to be loaded is given in the instruction itself.</a:t>
            </a:r>
            <a:endParaRPr sz="1600" b="0" i="0" u="none" strike="noStrike" cap="none">
              <a:solidFill>
                <a:schemeClr val="dk1"/>
              </a:solidFill>
              <a:latin typeface="Calibri"/>
              <a:ea typeface="Calibri"/>
              <a:cs typeface="Calibri"/>
              <a:sym typeface="Calibri"/>
            </a:endParaRPr>
          </a:p>
        </p:txBody>
      </p:sp>
      <p:sp>
        <p:nvSpPr>
          <p:cNvPr id="806" name="Google Shape;806;p50"/>
          <p:cNvSpPr txBox="1"/>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ts val="1200"/>
                <a:buFont typeface="Calibri"/>
                <a:buNone/>
              </a:pPr>
              <a:t>51</a:t>
            </a:fld>
            <a:endParaRPr sz="1200" b="0" i="0" u="none" strike="noStrike" cap="none">
              <a:solidFill>
                <a:srgbClr val="888888"/>
              </a:solidFill>
              <a:latin typeface="Calibri"/>
              <a:ea typeface="Calibri"/>
              <a:cs typeface="Calibri"/>
              <a:sym typeface="Calibri"/>
            </a:endParaRPr>
          </a:p>
        </p:txBody>
      </p:sp>
      <p:grpSp>
        <p:nvGrpSpPr>
          <p:cNvPr id="807" name="Google Shape;807;p50"/>
          <p:cNvGrpSpPr/>
          <p:nvPr/>
        </p:nvGrpSpPr>
        <p:grpSpPr>
          <a:xfrm>
            <a:off x="10812" y="85348"/>
            <a:ext cx="576070" cy="5621613"/>
            <a:chOff x="-33963" y="14712"/>
            <a:chExt cx="603511" cy="6386152"/>
          </a:xfrm>
        </p:grpSpPr>
        <p:pic>
          <p:nvPicPr>
            <p:cNvPr id="808" name="Google Shape;808;p50"/>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809" name="Google Shape;809;p50"/>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810" name="Google Shape;810;p50"/>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1"/>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52</a:t>
            </a:fld>
            <a:endParaRPr/>
          </a:p>
        </p:txBody>
      </p:sp>
      <p:grpSp>
        <p:nvGrpSpPr>
          <p:cNvPr id="816" name="Google Shape;816;p51"/>
          <p:cNvGrpSpPr/>
          <p:nvPr/>
        </p:nvGrpSpPr>
        <p:grpSpPr>
          <a:xfrm>
            <a:off x="10812" y="85348"/>
            <a:ext cx="576070" cy="5621613"/>
            <a:chOff x="-33963" y="14712"/>
            <a:chExt cx="603511" cy="6386152"/>
          </a:xfrm>
        </p:grpSpPr>
        <p:pic>
          <p:nvPicPr>
            <p:cNvPr id="817" name="Google Shape;817;p51"/>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818" name="Google Shape;818;p51"/>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819" name="Google Shape;819;p51"/>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820" name="Google Shape;820;p51"/>
          <p:cNvSpPr txBox="1"/>
          <p:nvPr/>
        </p:nvSpPr>
        <p:spPr>
          <a:xfrm>
            <a:off x="741235" y="3601235"/>
            <a:ext cx="8269712" cy="1964680"/>
          </a:xfrm>
          <a:prstGeom prst="rect">
            <a:avLst/>
          </a:prstGeom>
          <a:solidFill>
            <a:srgbClr val="B3C6E7"/>
          </a:solidFill>
          <a:ln>
            <a:noFill/>
          </a:ln>
        </p:spPr>
        <p:txBody>
          <a:bodyPr spcFirstLastPara="1" wrap="square" lIns="91425" tIns="45700" rIns="91425" bIns="45700" anchor="t" anchorCtr="0">
            <a:normAutofit lnSpcReduction="10000"/>
          </a:bodyPr>
          <a:lstStyle/>
          <a:p>
            <a:pPr marL="0" marR="0" lvl="0" indent="0" algn="l" rtl="0">
              <a:lnSpc>
                <a:spcPct val="150000"/>
              </a:lnSpc>
              <a:spcBef>
                <a:spcPts val="0"/>
              </a:spcBef>
              <a:spcAft>
                <a:spcPts val="0"/>
              </a:spcAft>
              <a:buNone/>
            </a:pPr>
            <a:r>
              <a:rPr lang="en-US" sz="1600">
                <a:solidFill>
                  <a:schemeClr val="dk1"/>
                </a:solidFill>
                <a:latin typeface="Calibri"/>
                <a:ea typeface="Calibri"/>
                <a:cs typeface="Calibri"/>
                <a:sym typeface="Calibri"/>
              </a:rPr>
              <a:t>The appropriate register bank is selected with the help of PSW Register. </a:t>
            </a:r>
            <a:endParaRPr/>
          </a:p>
          <a:p>
            <a:pPr marL="0" marR="0" lvl="0" indent="0" algn="l" rtl="0">
              <a:lnSpc>
                <a:spcPct val="150000"/>
              </a:lnSpc>
              <a:spcBef>
                <a:spcPts val="0"/>
              </a:spcBef>
              <a:spcAft>
                <a:spcPts val="0"/>
              </a:spcAft>
              <a:buClr>
                <a:srgbClr val="0000FF"/>
              </a:buClr>
              <a:buSzPts val="1600"/>
              <a:buFont typeface="Calibri"/>
              <a:buNone/>
            </a:pPr>
            <a:r>
              <a:rPr lang="en-US" sz="1600" b="1">
                <a:solidFill>
                  <a:srgbClr val="0000FF"/>
                </a:solidFill>
                <a:latin typeface="Calibri"/>
                <a:ea typeface="Calibri"/>
                <a:cs typeface="Calibri"/>
                <a:sym typeface="Calibri"/>
              </a:rPr>
              <a:t>Example:  MOV A, R5</a:t>
            </a:r>
            <a:r>
              <a:rPr lang="en-US" sz="1600">
                <a:solidFill>
                  <a:schemeClr val="dk1"/>
                </a:solidFill>
                <a:latin typeface="Calibri"/>
                <a:ea typeface="Calibri"/>
                <a:cs typeface="Calibri"/>
                <a:sym typeface="Calibri"/>
              </a:rPr>
              <a:t> </a:t>
            </a:r>
            <a:endParaRPr/>
          </a:p>
          <a:p>
            <a:pPr marL="0" marR="0" lvl="0" indent="0" algn="l" rtl="0">
              <a:lnSpc>
                <a:spcPct val="15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Here, the 8-bit content of the Register R5 of Bank0 is moved to the Accumulator.</a:t>
            </a:r>
            <a:endParaRPr/>
          </a:p>
          <a:p>
            <a:pPr marL="228600" marR="0" lvl="0" indent="-228600" algn="l" rtl="0">
              <a:lnSpc>
                <a:spcPct val="150000"/>
              </a:lnSpc>
              <a:spcBef>
                <a:spcPts val="100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In Register Addressing mode, one of the eight registers (R0 – R7) is specified as Operand in the Instruction.</a:t>
            </a:r>
            <a:endParaRPr sz="1600" b="0" i="0" u="none" strike="noStrike" cap="none">
              <a:solidFill>
                <a:schemeClr val="dk1"/>
              </a:solidFill>
              <a:latin typeface="Calibri"/>
              <a:ea typeface="Calibri"/>
              <a:cs typeface="Calibri"/>
              <a:sym typeface="Calibri"/>
            </a:endParaRPr>
          </a:p>
        </p:txBody>
      </p:sp>
      <p:sp>
        <p:nvSpPr>
          <p:cNvPr id="821" name="Google Shape;821;p51"/>
          <p:cNvSpPr txBox="1"/>
          <p:nvPr/>
        </p:nvSpPr>
        <p:spPr>
          <a:xfrm>
            <a:off x="810072" y="2989690"/>
            <a:ext cx="3443876" cy="486003"/>
          </a:xfrm>
          <a:prstGeom prst="rect">
            <a:avLst/>
          </a:prstGeom>
          <a:solidFill>
            <a:srgbClr val="003399"/>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00"/>
              </a:buClr>
              <a:buSzPts val="3200"/>
              <a:buFont typeface="Calibri"/>
              <a:buNone/>
            </a:pPr>
            <a:r>
              <a:rPr lang="en-US" sz="3200" b="0" i="0" u="none" strike="noStrike" cap="none">
                <a:solidFill>
                  <a:srgbClr val="FFFF00"/>
                </a:solidFill>
                <a:latin typeface="Calibri"/>
                <a:ea typeface="Calibri"/>
                <a:cs typeface="Calibri"/>
                <a:sym typeface="Calibri"/>
              </a:rPr>
              <a:t>Register addressing</a:t>
            </a:r>
            <a:endParaRPr sz="3200" b="0" i="0" u="none" strike="noStrike" cap="none">
              <a:solidFill>
                <a:srgbClr val="FFFF00"/>
              </a:solidFill>
              <a:latin typeface="Calibri"/>
              <a:ea typeface="Calibri"/>
              <a:cs typeface="Calibri"/>
              <a:sym typeface="Calibri"/>
            </a:endParaRPr>
          </a:p>
        </p:txBody>
      </p:sp>
      <p:sp>
        <p:nvSpPr>
          <p:cNvPr id="822" name="Google Shape;822;p51"/>
          <p:cNvSpPr txBox="1"/>
          <p:nvPr/>
        </p:nvSpPr>
        <p:spPr>
          <a:xfrm>
            <a:off x="806818" y="685600"/>
            <a:ext cx="8225864" cy="2232529"/>
          </a:xfrm>
          <a:prstGeom prst="rect">
            <a:avLst/>
          </a:prstGeom>
          <a:solidFill>
            <a:srgbClr val="B3C6E7"/>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In Direct Addressing Mode, the address of the data is specified as the Operand in the instruction. Using Direct Addressing Mode, we can access any register or on-chip variable. This includes general purpose RAM, SFRs, I/O Ports, Control registers.</a:t>
            </a:r>
            <a:endParaRPr/>
          </a:p>
          <a:p>
            <a:pPr marL="0" marR="0" lvl="0" indent="0" algn="l" rtl="0">
              <a:lnSpc>
                <a:spcPct val="150000"/>
              </a:lnSpc>
              <a:spcBef>
                <a:spcPts val="1000"/>
              </a:spcBef>
              <a:spcAft>
                <a:spcPts val="0"/>
              </a:spcAft>
              <a:buClr>
                <a:srgbClr val="0000FF"/>
              </a:buClr>
              <a:buSzPts val="1600"/>
              <a:buFont typeface="Arial"/>
              <a:buNone/>
            </a:pPr>
            <a:r>
              <a:rPr lang="en-US" sz="1600" b="1" i="0" u="none" strike="noStrike" cap="none">
                <a:solidFill>
                  <a:srgbClr val="0000FF"/>
                </a:solidFill>
                <a:latin typeface="Calibri"/>
                <a:ea typeface="Calibri"/>
                <a:cs typeface="Calibri"/>
                <a:sym typeface="Calibri"/>
              </a:rPr>
              <a:t>Example:  MOV A, 47H </a:t>
            </a:r>
            <a:endParaRPr/>
          </a:p>
          <a:p>
            <a:pPr marL="228600" marR="0" lvl="0" indent="-228600" algn="l" rtl="0">
              <a:lnSpc>
                <a:spcPct val="150000"/>
              </a:lnSpc>
              <a:spcBef>
                <a:spcPts val="100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Here, the data in the RAM location 47H is moved to the Accumulator.</a:t>
            </a:r>
            <a:endParaRPr sz="1600" b="0" i="0" u="none" strike="noStrike" cap="none">
              <a:solidFill>
                <a:schemeClr val="dk1"/>
              </a:solidFill>
              <a:latin typeface="Calibri"/>
              <a:ea typeface="Calibri"/>
              <a:cs typeface="Calibri"/>
              <a:sym typeface="Calibri"/>
            </a:endParaRPr>
          </a:p>
        </p:txBody>
      </p:sp>
      <p:sp>
        <p:nvSpPr>
          <p:cNvPr id="823" name="Google Shape;823;p51"/>
          <p:cNvSpPr txBox="1"/>
          <p:nvPr/>
        </p:nvSpPr>
        <p:spPr>
          <a:xfrm>
            <a:off x="867056" y="111319"/>
            <a:ext cx="3443876" cy="519132"/>
          </a:xfrm>
          <a:prstGeom prst="rect">
            <a:avLst/>
          </a:prstGeom>
          <a:solidFill>
            <a:srgbClr val="003399"/>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00"/>
              </a:buClr>
              <a:buSzPts val="3200"/>
              <a:buFont typeface="Calibri"/>
              <a:buNone/>
            </a:pPr>
            <a:r>
              <a:rPr lang="en-US" sz="3200" b="0" i="0" u="none" strike="noStrike" cap="none">
                <a:solidFill>
                  <a:srgbClr val="FFFF00"/>
                </a:solidFill>
                <a:latin typeface="Calibri"/>
                <a:ea typeface="Calibri"/>
                <a:cs typeface="Calibri"/>
                <a:sym typeface="Calibri"/>
              </a:rPr>
              <a:t>Direct addressing</a:t>
            </a:r>
            <a:endParaRPr sz="3200" b="0" i="0" u="none" strike="noStrike" cap="none">
              <a:solidFill>
                <a:srgbClr val="FFFF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2"/>
          <p:cNvSpPr txBox="1">
            <a:spLocks noGrp="1"/>
          </p:cNvSpPr>
          <p:nvPr>
            <p:ph type="title"/>
          </p:nvPr>
        </p:nvSpPr>
        <p:spPr>
          <a:xfrm>
            <a:off x="934630" y="253141"/>
            <a:ext cx="4770255" cy="533135"/>
          </a:xfrm>
          <a:prstGeom prst="rect">
            <a:avLst/>
          </a:prstGeom>
          <a:solidFill>
            <a:srgbClr val="003399"/>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Register Indirect Addressing</a:t>
            </a:r>
            <a:br>
              <a:rPr lang="en-US" sz="3200">
                <a:solidFill>
                  <a:srgbClr val="FFFF00"/>
                </a:solidFill>
              </a:rPr>
            </a:br>
            <a:endParaRPr sz="3200">
              <a:solidFill>
                <a:srgbClr val="FFFF00"/>
              </a:solidFill>
            </a:endParaRPr>
          </a:p>
        </p:txBody>
      </p:sp>
      <p:sp>
        <p:nvSpPr>
          <p:cNvPr id="829" name="Google Shape;829;p52"/>
          <p:cNvSpPr txBox="1">
            <a:spLocks noGrp="1"/>
          </p:cNvSpPr>
          <p:nvPr>
            <p:ph type="body" idx="1"/>
          </p:nvPr>
        </p:nvSpPr>
        <p:spPr>
          <a:xfrm>
            <a:off x="979136" y="1043986"/>
            <a:ext cx="7706146" cy="4296757"/>
          </a:xfrm>
          <a:prstGeom prst="rect">
            <a:avLst/>
          </a:prstGeom>
          <a:solidFill>
            <a:srgbClr val="B3C6E7"/>
          </a:solid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Char char="•"/>
            </a:pPr>
            <a:r>
              <a:rPr lang="en-US" sz="2000"/>
              <a:t>In the Indirect Addressing Mode or Register Indirect Addressing Mode, the address of the Operand is specified as the content of a Register. This will be clearer with an example.</a:t>
            </a:r>
            <a:endParaRPr/>
          </a:p>
          <a:p>
            <a:pPr marL="228600" lvl="0" indent="-228600" algn="l" rtl="0">
              <a:lnSpc>
                <a:spcPct val="150000"/>
              </a:lnSpc>
              <a:spcBef>
                <a:spcPts val="1000"/>
              </a:spcBef>
              <a:spcAft>
                <a:spcPts val="0"/>
              </a:spcAft>
              <a:buClr>
                <a:srgbClr val="FF0000"/>
              </a:buClr>
              <a:buSzPct val="100000"/>
              <a:buChar char="•"/>
            </a:pPr>
            <a:r>
              <a:rPr lang="en-US" sz="2000" b="1">
                <a:solidFill>
                  <a:srgbClr val="FF0000"/>
                </a:solidFill>
              </a:rPr>
              <a:t>Only R0 and R1 are allowed in Indirect Addressing Mode. </a:t>
            </a:r>
            <a:r>
              <a:rPr lang="en-US" sz="2000"/>
              <a:t>These register in the indirect addressing mode are called as Pointer registers.</a:t>
            </a:r>
            <a:endParaRPr/>
          </a:p>
          <a:p>
            <a:pPr marL="228600" lvl="0" indent="-228600" algn="l" rtl="0">
              <a:lnSpc>
                <a:spcPct val="150000"/>
              </a:lnSpc>
              <a:spcBef>
                <a:spcPts val="1000"/>
              </a:spcBef>
              <a:spcAft>
                <a:spcPts val="0"/>
              </a:spcAft>
              <a:buClr>
                <a:srgbClr val="0000FF"/>
              </a:buClr>
              <a:buSzPct val="100000"/>
              <a:buNone/>
            </a:pPr>
            <a:r>
              <a:rPr lang="en-US" sz="2000" b="1">
                <a:solidFill>
                  <a:srgbClr val="0000FF"/>
                </a:solidFill>
              </a:rPr>
              <a:t>Example:  MOV A, @R1 </a:t>
            </a:r>
            <a:endParaRPr/>
          </a:p>
          <a:p>
            <a:pPr marL="228600" lvl="0" indent="-228600" algn="l" rtl="0">
              <a:lnSpc>
                <a:spcPct val="150000"/>
              </a:lnSpc>
              <a:spcBef>
                <a:spcPts val="1000"/>
              </a:spcBef>
              <a:spcAft>
                <a:spcPts val="0"/>
              </a:spcAft>
              <a:buClr>
                <a:schemeClr val="dk1"/>
              </a:buClr>
              <a:buSzPct val="100000"/>
              <a:buNone/>
            </a:pPr>
            <a:r>
              <a:rPr lang="en-US" sz="2000"/>
              <a:t>     The @ symbol indicates that the addressing mode is indirect. If the contents of R1 is 56H, for example, then the operand is in the internal RAM location 56H. If the contents of the RAM location 56H is 24H, then 24H is moved into accumulator.</a:t>
            </a:r>
            <a:endParaRPr sz="2200"/>
          </a:p>
        </p:txBody>
      </p:sp>
      <p:sp>
        <p:nvSpPr>
          <p:cNvPr id="830" name="Google Shape;830;p52"/>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53</a:t>
            </a:fld>
            <a:endParaRPr/>
          </a:p>
        </p:txBody>
      </p:sp>
      <p:grpSp>
        <p:nvGrpSpPr>
          <p:cNvPr id="831" name="Google Shape;831;p52"/>
          <p:cNvGrpSpPr/>
          <p:nvPr/>
        </p:nvGrpSpPr>
        <p:grpSpPr>
          <a:xfrm>
            <a:off x="10812" y="85348"/>
            <a:ext cx="576070" cy="5621613"/>
            <a:chOff x="-33963" y="14712"/>
            <a:chExt cx="603511" cy="6386152"/>
          </a:xfrm>
        </p:grpSpPr>
        <p:pic>
          <p:nvPicPr>
            <p:cNvPr id="832" name="Google Shape;832;p52"/>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833" name="Google Shape;833;p52"/>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834" name="Google Shape;834;p52"/>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3"/>
          <p:cNvSpPr txBox="1">
            <a:spLocks noGrp="1"/>
          </p:cNvSpPr>
          <p:nvPr>
            <p:ph type="title"/>
          </p:nvPr>
        </p:nvSpPr>
        <p:spPr>
          <a:xfrm>
            <a:off x="1161207" y="111292"/>
            <a:ext cx="4428560" cy="533135"/>
          </a:xfrm>
          <a:prstGeom prst="rect">
            <a:avLst/>
          </a:prstGeom>
          <a:solidFill>
            <a:srgbClr val="003399"/>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00"/>
              </a:buClr>
              <a:buSzPts val="3200"/>
              <a:buFont typeface="Calibri"/>
              <a:buNone/>
            </a:pPr>
            <a:r>
              <a:rPr lang="en-US" sz="3200">
                <a:solidFill>
                  <a:srgbClr val="FFFF00"/>
                </a:solidFill>
              </a:rPr>
              <a:t>Indexed Addressing Mode</a:t>
            </a:r>
            <a:br>
              <a:rPr lang="en-US" sz="3200">
                <a:solidFill>
                  <a:srgbClr val="FFFF00"/>
                </a:solidFill>
              </a:rPr>
            </a:br>
            <a:endParaRPr sz="3200">
              <a:solidFill>
                <a:srgbClr val="FFFF00"/>
              </a:solidFill>
            </a:endParaRPr>
          </a:p>
        </p:txBody>
      </p:sp>
      <p:sp>
        <p:nvSpPr>
          <p:cNvPr id="840" name="Google Shape;840;p53"/>
          <p:cNvSpPr txBox="1">
            <a:spLocks noGrp="1"/>
          </p:cNvSpPr>
          <p:nvPr>
            <p:ph type="body" idx="1"/>
          </p:nvPr>
        </p:nvSpPr>
        <p:spPr>
          <a:xfrm>
            <a:off x="798583" y="747423"/>
            <a:ext cx="8106878" cy="4738977"/>
          </a:xfrm>
          <a:prstGeom prst="rect">
            <a:avLst/>
          </a:prstGeom>
          <a:solidFill>
            <a:srgbClr val="B3C6E7"/>
          </a:solid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000099"/>
              </a:buClr>
              <a:buSzPts val="1800"/>
              <a:buNone/>
            </a:pPr>
            <a:r>
              <a:rPr lang="en-US" sz="1800" b="1">
                <a:solidFill>
                  <a:srgbClr val="000099"/>
                </a:solidFill>
              </a:rPr>
              <a:t>	MOVC A,@A+PC</a:t>
            </a:r>
            <a:endParaRPr/>
          </a:p>
          <a:p>
            <a:pPr marL="0" lvl="0" indent="0" algn="l" rtl="0">
              <a:lnSpc>
                <a:spcPct val="150000"/>
              </a:lnSpc>
              <a:spcBef>
                <a:spcPts val="1200"/>
              </a:spcBef>
              <a:spcAft>
                <a:spcPts val="0"/>
              </a:spcAft>
              <a:buClr>
                <a:srgbClr val="333333"/>
              </a:buClr>
              <a:buSzPts val="1600"/>
              <a:buNone/>
            </a:pPr>
            <a:r>
              <a:rPr lang="en-US" sz="1600">
                <a:solidFill>
                  <a:srgbClr val="333333"/>
                </a:solidFill>
              </a:rPr>
              <a:t>MOVC loads the accumulator with a byte from the code space, program memory. This is probably the most common usage. The 8 bit number in A is added to the 16 bit number in the program counter, and the byte at this address is copied to A. </a:t>
            </a:r>
            <a:endParaRPr/>
          </a:p>
          <a:p>
            <a:pPr marL="228600" lvl="0" indent="-228600" algn="ctr" rtl="0">
              <a:lnSpc>
                <a:spcPct val="90000"/>
              </a:lnSpc>
              <a:spcBef>
                <a:spcPts val="1000"/>
              </a:spcBef>
              <a:spcAft>
                <a:spcPts val="0"/>
              </a:spcAft>
              <a:buClr>
                <a:srgbClr val="FF0000"/>
              </a:buClr>
              <a:buSzPts val="1900"/>
              <a:buNone/>
            </a:pPr>
            <a:r>
              <a:rPr lang="en-US" sz="1900" b="1">
                <a:solidFill>
                  <a:srgbClr val="FF0000"/>
                </a:solidFill>
              </a:rPr>
              <a:t>The Program Counter</a:t>
            </a:r>
            <a:endParaRPr/>
          </a:p>
          <a:p>
            <a:pPr marL="0" lvl="0" indent="0" algn="l" rtl="0">
              <a:lnSpc>
                <a:spcPct val="90000"/>
              </a:lnSpc>
              <a:spcBef>
                <a:spcPts val="1000"/>
              </a:spcBef>
              <a:spcAft>
                <a:spcPts val="0"/>
              </a:spcAft>
              <a:buClr>
                <a:schemeClr val="dk1"/>
              </a:buClr>
              <a:buSzPts val="1600"/>
              <a:buNone/>
            </a:pPr>
            <a:r>
              <a:rPr lang="en-US" sz="1600"/>
              <a:t>The Program Counter (PC) is a 2-byte address which tells the 8051 where the next instruction to execute can be found in the memory. PC starts at 0000h when the 8051 initializes and is incremented every time after an instruction is executed. PC is not always incremented by 1. Some instructions may require 2 or 3 bytes; in such cases, the PC will be incremented by 2 or 3.</a:t>
            </a:r>
            <a:endParaRPr/>
          </a:p>
          <a:p>
            <a:pPr marL="0" lvl="0" indent="0" algn="l" rtl="0">
              <a:lnSpc>
                <a:spcPct val="90000"/>
              </a:lnSpc>
              <a:spcBef>
                <a:spcPts val="1000"/>
              </a:spcBef>
              <a:spcAft>
                <a:spcPts val="0"/>
              </a:spcAft>
              <a:buClr>
                <a:schemeClr val="dk1"/>
              </a:buClr>
              <a:buSzPts val="1600"/>
              <a:buNone/>
            </a:pPr>
            <a:r>
              <a:rPr lang="en-US" sz="1600" b="1"/>
              <a:t>Branch, jump</a:t>
            </a:r>
            <a:r>
              <a:rPr lang="en-US" sz="1600"/>
              <a:t>, and </a:t>
            </a:r>
            <a:r>
              <a:rPr lang="en-US" sz="1600" b="1"/>
              <a:t>interrupt</a:t>
            </a:r>
            <a:r>
              <a:rPr lang="en-US" sz="1600"/>
              <a:t> operations load the Program Counter with an address other than the next sequential location. Activating a power-on reset will cause all values in the register to be lost. It means the value of the PC is 0 upon reset, forcing the CPU to fetch the first opcode from the ROM location 0000. It means we must place the first byte of OPCODEin ROM location 0000 because that is where the CPU expects to find the first instruction.</a:t>
            </a:r>
            <a:endParaRPr/>
          </a:p>
          <a:p>
            <a:pPr marL="0" lvl="0" indent="0" algn="l" rtl="0">
              <a:lnSpc>
                <a:spcPct val="150000"/>
              </a:lnSpc>
              <a:spcBef>
                <a:spcPts val="1200"/>
              </a:spcBef>
              <a:spcAft>
                <a:spcPts val="0"/>
              </a:spcAft>
              <a:buClr>
                <a:schemeClr val="dk1"/>
              </a:buClr>
              <a:buSzPts val="1600"/>
              <a:buNone/>
            </a:pPr>
            <a:endParaRPr sz="1600"/>
          </a:p>
        </p:txBody>
      </p:sp>
      <p:sp>
        <p:nvSpPr>
          <p:cNvPr id="841" name="Google Shape;841;p53"/>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54</a:t>
            </a:fld>
            <a:endParaRPr/>
          </a:p>
        </p:txBody>
      </p:sp>
      <p:grpSp>
        <p:nvGrpSpPr>
          <p:cNvPr id="842" name="Google Shape;842;p53"/>
          <p:cNvGrpSpPr/>
          <p:nvPr/>
        </p:nvGrpSpPr>
        <p:grpSpPr>
          <a:xfrm>
            <a:off x="10812" y="85348"/>
            <a:ext cx="576070" cy="5621613"/>
            <a:chOff x="-33963" y="14712"/>
            <a:chExt cx="603511" cy="6386152"/>
          </a:xfrm>
        </p:grpSpPr>
        <p:pic>
          <p:nvPicPr>
            <p:cNvPr id="843" name="Google Shape;843;p53"/>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844" name="Google Shape;844;p53"/>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845" name="Google Shape;845;p53"/>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1DA5FF-75DA-451F-B4D8-C51B547A3591}" type="slidenum">
              <a:rPr lang="en-IN" smtClean="0"/>
              <a:pPr/>
              <a:t>55</a:t>
            </a:fld>
            <a:endParaRPr lang="en-IN" dirty="0"/>
          </a:p>
        </p:txBody>
      </p:sp>
      <p:grpSp>
        <p:nvGrpSpPr>
          <p:cNvPr id="2" name="Google Shape;84;p1"/>
          <p:cNvGrpSpPr/>
          <p:nvPr/>
        </p:nvGrpSpPr>
        <p:grpSpPr>
          <a:xfrm>
            <a:off x="11854" y="85348"/>
            <a:ext cx="575028" cy="5621559"/>
            <a:chOff x="-32872" y="14712"/>
            <a:chExt cx="602420" cy="6386090"/>
          </a:xfrm>
        </p:grpSpPr>
        <p:pic>
          <p:nvPicPr>
            <p:cNvPr id="8"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1900" dirty="0"/>
            </a:p>
          </p:txBody>
        </p:sp>
        <p:sp>
          <p:nvSpPr>
            <p:cNvPr id="12" name="Google Shape;87;p1"/>
            <p:cNvSpPr txBox="1"/>
            <p:nvPr/>
          </p:nvSpPr>
          <p:spPr>
            <a:xfrm rot="16200000">
              <a:off x="-2348768" y="3482486"/>
              <a:ext cx="5562602" cy="274030"/>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100" b="1" dirty="0">
                  <a:solidFill>
                    <a:srgbClr val="002060"/>
                  </a:solidFill>
                  <a:latin typeface="Century Gothic"/>
                  <a:ea typeface="Century Gothic"/>
                  <a:cs typeface="Century Gothic"/>
                  <a:sym typeface="Century Gothic"/>
                </a:rPr>
                <a:t>FY - Department of Engineering, Sciences and Humanities</a:t>
              </a:r>
              <a:endParaRPr sz="1900" dirty="0"/>
            </a:p>
          </p:txBody>
        </p:sp>
      </p:grpSp>
      <p:pic>
        <p:nvPicPr>
          <p:cNvPr id="1026" name="Picture 2" descr="D:\Harshavardhan\datafolder\hmksave\hmk vit\VIT 2018 onwards\AY 20202021 New Robotics Course\02 MAR 20202021 Second Term May 2021 onwards\Images\MuC 8051. board 2png.png"/>
          <p:cNvPicPr>
            <a:picLocks noChangeAspect="1" noChangeArrowheads="1"/>
          </p:cNvPicPr>
          <p:nvPr/>
        </p:nvPicPr>
        <p:blipFill>
          <a:blip r:embed="rId4"/>
          <a:srcRect/>
          <a:stretch>
            <a:fillRect/>
          </a:stretch>
        </p:blipFill>
        <p:spPr bwMode="auto">
          <a:xfrm>
            <a:off x="4352388" y="3361385"/>
            <a:ext cx="4577249" cy="2054717"/>
          </a:xfrm>
          <a:prstGeom prst="rect">
            <a:avLst/>
          </a:prstGeom>
          <a:noFill/>
        </p:spPr>
      </p:pic>
      <p:pic>
        <p:nvPicPr>
          <p:cNvPr id="1027" name="Picture 3" descr="D:\Harshavardhan\datafolder\hmksave\hmk vit\VIT 2018 onwards\AY 20202021 New Robotics Course\02 MAR 20202021 Second Term May 2021 onwards\Images\8051 board 1.jpg"/>
          <p:cNvPicPr>
            <a:picLocks noChangeAspect="1" noChangeArrowheads="1"/>
          </p:cNvPicPr>
          <p:nvPr/>
        </p:nvPicPr>
        <p:blipFill>
          <a:blip r:embed="rId5"/>
          <a:srcRect/>
          <a:stretch>
            <a:fillRect/>
          </a:stretch>
        </p:blipFill>
        <p:spPr bwMode="auto">
          <a:xfrm>
            <a:off x="5550794" y="210250"/>
            <a:ext cx="3593206" cy="2479312"/>
          </a:xfrm>
          <a:prstGeom prst="rect">
            <a:avLst/>
          </a:prstGeom>
          <a:noFill/>
        </p:spPr>
      </p:pic>
      <p:pic>
        <p:nvPicPr>
          <p:cNvPr id="1028" name="Picture 4" descr="D:\Harshavardhan\datafolder\hmksave\hmk vit\VIT 2018 onwards\AY 20202021 New Robotics Course\02 MAR 20202021 Second Term May 2021 onwards\Images\8051 board 2.jpg"/>
          <p:cNvPicPr>
            <a:picLocks noChangeAspect="1" noChangeArrowheads="1"/>
          </p:cNvPicPr>
          <p:nvPr/>
        </p:nvPicPr>
        <p:blipFill>
          <a:blip r:embed="rId6"/>
          <a:srcRect/>
          <a:stretch>
            <a:fillRect/>
          </a:stretch>
        </p:blipFill>
        <p:spPr bwMode="auto">
          <a:xfrm>
            <a:off x="777607" y="2208695"/>
            <a:ext cx="3523938" cy="3210087"/>
          </a:xfrm>
          <a:prstGeom prst="rect">
            <a:avLst/>
          </a:prstGeom>
          <a:noFill/>
        </p:spPr>
      </p:pic>
      <p:pic>
        <p:nvPicPr>
          <p:cNvPr id="1029" name="Picture 5" descr="D:\Harshavardhan\datafolder\hmksave\hmk vit\VIT 2018 onwards\AY 20202021 New Robotics Course\02 MAR 20202021 Second Term May 2021 onwards\Images\8051 microcontroller.jpg"/>
          <p:cNvPicPr>
            <a:picLocks noChangeAspect="1" noChangeArrowheads="1"/>
          </p:cNvPicPr>
          <p:nvPr/>
        </p:nvPicPr>
        <p:blipFill>
          <a:blip r:embed="rId7"/>
          <a:srcRect/>
          <a:stretch>
            <a:fillRect/>
          </a:stretch>
        </p:blipFill>
        <p:spPr bwMode="auto">
          <a:xfrm>
            <a:off x="697764" y="221028"/>
            <a:ext cx="2433237" cy="1755986"/>
          </a:xfrm>
          <a:prstGeom prst="rect">
            <a:avLst/>
          </a:prstGeom>
          <a:noFill/>
        </p:spPr>
      </p:pic>
      <p:pic>
        <p:nvPicPr>
          <p:cNvPr id="1030" name="Picture 6" descr="D:\Harshavardhan\datafolder\hmksave\hmk vit\VIT 2018 onwards\AY 20202021 New Robotics Course\02 MAR 20202021 Second Term May 2021 onwards\Images\MuC 8051 Pin Out - Copy.jpg"/>
          <p:cNvPicPr>
            <a:picLocks noChangeAspect="1" noChangeArrowheads="1"/>
          </p:cNvPicPr>
          <p:nvPr/>
        </p:nvPicPr>
        <p:blipFill>
          <a:blip r:embed="rId8"/>
          <a:srcRect/>
          <a:stretch>
            <a:fillRect/>
          </a:stretch>
        </p:blipFill>
        <p:spPr bwMode="auto">
          <a:xfrm>
            <a:off x="3166612" y="221029"/>
            <a:ext cx="2347292" cy="2945621"/>
          </a:xfrm>
          <a:prstGeom prst="rect">
            <a:avLst/>
          </a:prstGeom>
          <a:noFill/>
        </p:spPr>
      </p:pic>
      <p:sp>
        <p:nvSpPr>
          <p:cNvPr id="15" name="Title 1"/>
          <p:cNvSpPr>
            <a:spLocks noGrp="1"/>
          </p:cNvSpPr>
          <p:nvPr>
            <p:ph type="title"/>
          </p:nvPr>
        </p:nvSpPr>
        <p:spPr>
          <a:xfrm rot="21041600">
            <a:off x="1517455" y="1522609"/>
            <a:ext cx="6866698" cy="2557811"/>
          </a:xfrm>
          <a:solidFill>
            <a:srgbClr val="FFFFCC"/>
          </a:solidFill>
          <a:ln w="31750">
            <a:solidFill>
              <a:srgbClr val="0000FF"/>
            </a:solidFill>
          </a:ln>
        </p:spPr>
        <p:txBody>
          <a:bodyPr anchor="ctr">
            <a:noAutofit/>
          </a:bodyPr>
          <a:lstStyle/>
          <a:p>
            <a:pPr algn="ctr">
              <a:lnSpc>
                <a:spcPts val="4300"/>
              </a:lnSpc>
            </a:pPr>
            <a:r>
              <a:rPr lang="en-US" sz="3200" b="1" dirty="0" smtClean="0">
                <a:solidFill>
                  <a:srgbClr val="0000FF"/>
                </a:solidFill>
              </a:rPr>
              <a:t>Micro Controller </a:t>
            </a:r>
            <a:r>
              <a:rPr lang="en-US" sz="3200" b="1" dirty="0" smtClean="0">
                <a:solidFill>
                  <a:srgbClr val="0000FF"/>
                </a:solidFill>
              </a:rPr>
              <a:t>2.4</a:t>
            </a:r>
            <a:r>
              <a:rPr lang="en-US" sz="3600" b="1" dirty="0" smtClean="0">
                <a:solidFill>
                  <a:srgbClr val="0000FF"/>
                </a:solidFill>
              </a:rPr>
              <a:t/>
            </a:r>
            <a:br>
              <a:rPr lang="en-US" sz="3600" b="1" dirty="0" smtClean="0">
                <a:solidFill>
                  <a:srgbClr val="0000FF"/>
                </a:solidFill>
              </a:rPr>
            </a:br>
            <a:r>
              <a:rPr lang="en-US" sz="3600" b="1" dirty="0" smtClean="0">
                <a:solidFill>
                  <a:srgbClr val="0000FF"/>
                </a:solidFill>
              </a:rPr>
              <a:t>8051 - </a:t>
            </a:r>
            <a:r>
              <a:rPr lang="en-US" sz="3600" b="1" dirty="0" err="1" smtClean="0">
                <a:solidFill>
                  <a:srgbClr val="0000FF"/>
                </a:solidFill>
              </a:rPr>
              <a:t>SFRs</a:t>
            </a:r>
            <a:r>
              <a:rPr lang="en-US" sz="3600" b="1" dirty="0" smtClean="0">
                <a:solidFill>
                  <a:srgbClr val="0000FF"/>
                </a:solidFill>
              </a:rPr>
              <a:t>, Addressing Modes</a:t>
            </a:r>
            <a:r>
              <a:rPr lang="en-US" sz="4000" b="1" dirty="0" smtClean="0">
                <a:solidFill>
                  <a:srgbClr val="FF0000"/>
                </a:solidFill>
              </a:rPr>
              <a:t/>
            </a:r>
            <a:br>
              <a:rPr lang="en-US" sz="4000" b="1" dirty="0" smtClean="0">
                <a:solidFill>
                  <a:srgbClr val="FF0000"/>
                </a:solidFill>
              </a:rPr>
            </a:br>
            <a:r>
              <a:rPr lang="en-US" sz="4800" b="1" dirty="0" smtClean="0">
                <a:solidFill>
                  <a:srgbClr val="FF0000"/>
                </a:solidFill>
              </a:rPr>
              <a:t>Thanks !</a:t>
            </a:r>
            <a:r>
              <a:rPr lang="en-US" sz="4000" b="1" dirty="0" smtClean="0">
                <a:solidFill>
                  <a:srgbClr val="FF0000"/>
                </a:solidFill>
              </a:rPr>
              <a:t/>
            </a:r>
            <a:br>
              <a:rPr lang="en-US" sz="4000" b="1" dirty="0" smtClean="0">
                <a:solidFill>
                  <a:srgbClr val="FF0000"/>
                </a:solidFill>
              </a:rPr>
            </a:br>
            <a:r>
              <a:rPr lang="en-US" sz="2800" b="1" dirty="0" smtClean="0">
                <a:solidFill>
                  <a:schemeClr val="accent3">
                    <a:lumMod val="50000"/>
                  </a:schemeClr>
                </a:solidFill>
                <a:latin typeface="Arial" pitchFamily="34" charset="0"/>
                <a:ea typeface="Verdana" pitchFamily="34" charset="0"/>
                <a:cs typeface="Arial" pitchFamily="34" charset="0"/>
              </a:rPr>
              <a:t>FY – </a:t>
            </a:r>
            <a:r>
              <a:rPr lang="en-US" sz="2800" b="1" dirty="0" err="1" smtClean="0">
                <a:solidFill>
                  <a:schemeClr val="accent3">
                    <a:lumMod val="50000"/>
                  </a:schemeClr>
                </a:solidFill>
                <a:latin typeface="Arial" pitchFamily="34" charset="0"/>
                <a:ea typeface="Verdana" pitchFamily="34" charset="0"/>
                <a:cs typeface="Arial" pitchFamily="34" charset="0"/>
              </a:rPr>
              <a:t>DESH</a:t>
            </a:r>
            <a:r>
              <a:rPr lang="en-US" sz="2800" b="1" dirty="0" smtClean="0">
                <a:solidFill>
                  <a:schemeClr val="accent3">
                    <a:lumMod val="50000"/>
                  </a:schemeClr>
                </a:solidFill>
                <a:latin typeface="Arial" pitchFamily="34" charset="0"/>
                <a:ea typeface="Verdana" pitchFamily="34" charset="0"/>
                <a:cs typeface="Arial" pitchFamily="34" charset="0"/>
              </a:rPr>
              <a:t> – </a:t>
            </a:r>
            <a:r>
              <a:rPr lang="en-US" sz="2800" b="1" dirty="0" err="1" smtClean="0">
                <a:solidFill>
                  <a:schemeClr val="accent3">
                    <a:lumMod val="50000"/>
                  </a:schemeClr>
                </a:solidFill>
                <a:latin typeface="Arial" pitchFamily="34" charset="0"/>
                <a:ea typeface="Verdana" pitchFamily="34" charset="0"/>
                <a:cs typeface="Arial" pitchFamily="34" charset="0"/>
              </a:rPr>
              <a:t>VIT</a:t>
            </a:r>
            <a:endParaRPr lang="en-US" sz="32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29"/>
                                        </p:tgtEl>
                                        <p:attrNameLst>
                                          <p:attrName>style.visibility</p:attrName>
                                        </p:attrNameLst>
                                      </p:cBhvr>
                                      <p:to>
                                        <p:strVal val="visible"/>
                                      </p:to>
                                    </p:set>
                                    <p:anim calcmode="lin" valueType="num">
                                      <p:cBhvr>
                                        <p:cTn id="7" dur="1000" fill="hold"/>
                                        <p:tgtEl>
                                          <p:spTgt spid="1029"/>
                                        </p:tgtEl>
                                        <p:attrNameLst>
                                          <p:attrName>ppt_w</p:attrName>
                                        </p:attrNameLst>
                                      </p:cBhvr>
                                      <p:tavLst>
                                        <p:tav tm="0">
                                          <p:val>
                                            <p:fltVal val="0"/>
                                          </p:val>
                                        </p:tav>
                                        <p:tav tm="100000">
                                          <p:val>
                                            <p:strVal val="#ppt_w"/>
                                          </p:val>
                                        </p:tav>
                                      </p:tavLst>
                                    </p:anim>
                                    <p:anim calcmode="lin" valueType="num">
                                      <p:cBhvr>
                                        <p:cTn id="8" dur="1000" fill="hold"/>
                                        <p:tgtEl>
                                          <p:spTgt spid="1029"/>
                                        </p:tgtEl>
                                        <p:attrNameLst>
                                          <p:attrName>ppt_h</p:attrName>
                                        </p:attrNameLst>
                                      </p:cBhvr>
                                      <p:tavLst>
                                        <p:tav tm="0">
                                          <p:val>
                                            <p:fltVal val="0"/>
                                          </p:val>
                                        </p:tav>
                                        <p:tav tm="100000">
                                          <p:val>
                                            <p:strVal val="#ppt_h"/>
                                          </p:val>
                                        </p:tav>
                                      </p:tavLst>
                                    </p:anim>
                                    <p:anim calcmode="lin" valueType="num">
                                      <p:cBhvr>
                                        <p:cTn id="9" dur="1000" fill="hold"/>
                                        <p:tgtEl>
                                          <p:spTgt spid="1029"/>
                                        </p:tgtEl>
                                        <p:attrNameLst>
                                          <p:attrName>style.rotation</p:attrName>
                                        </p:attrNameLst>
                                      </p:cBhvr>
                                      <p:tavLst>
                                        <p:tav tm="0">
                                          <p:val>
                                            <p:fltVal val="90"/>
                                          </p:val>
                                        </p:tav>
                                        <p:tav tm="100000">
                                          <p:val>
                                            <p:fltVal val="0"/>
                                          </p:val>
                                        </p:tav>
                                      </p:tavLst>
                                    </p:anim>
                                    <p:animEffect transition="in" filter="fade">
                                      <p:cBhvr>
                                        <p:cTn id="10" dur="1000"/>
                                        <p:tgtEl>
                                          <p:spTgt spid="1029"/>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30"/>
                                        </p:tgtEl>
                                        <p:attrNameLst>
                                          <p:attrName>style.visibility</p:attrName>
                                        </p:attrNameLst>
                                      </p:cBhvr>
                                      <p:to>
                                        <p:strVal val="visible"/>
                                      </p:to>
                                    </p:set>
                                    <p:anim calcmode="lin" valueType="num">
                                      <p:cBhvr>
                                        <p:cTn id="14" dur="1000" fill="hold"/>
                                        <p:tgtEl>
                                          <p:spTgt spid="1030"/>
                                        </p:tgtEl>
                                        <p:attrNameLst>
                                          <p:attrName>ppt_w</p:attrName>
                                        </p:attrNameLst>
                                      </p:cBhvr>
                                      <p:tavLst>
                                        <p:tav tm="0">
                                          <p:val>
                                            <p:fltVal val="0"/>
                                          </p:val>
                                        </p:tav>
                                        <p:tav tm="100000">
                                          <p:val>
                                            <p:strVal val="#ppt_w"/>
                                          </p:val>
                                        </p:tav>
                                      </p:tavLst>
                                    </p:anim>
                                    <p:anim calcmode="lin" valueType="num">
                                      <p:cBhvr>
                                        <p:cTn id="15" dur="1000" fill="hold"/>
                                        <p:tgtEl>
                                          <p:spTgt spid="1030"/>
                                        </p:tgtEl>
                                        <p:attrNameLst>
                                          <p:attrName>ppt_h</p:attrName>
                                        </p:attrNameLst>
                                      </p:cBhvr>
                                      <p:tavLst>
                                        <p:tav tm="0">
                                          <p:val>
                                            <p:fltVal val="0"/>
                                          </p:val>
                                        </p:tav>
                                        <p:tav tm="100000">
                                          <p:val>
                                            <p:strVal val="#ppt_h"/>
                                          </p:val>
                                        </p:tav>
                                      </p:tavLst>
                                    </p:anim>
                                    <p:anim calcmode="lin" valueType="num">
                                      <p:cBhvr>
                                        <p:cTn id="16" dur="1000" fill="hold"/>
                                        <p:tgtEl>
                                          <p:spTgt spid="1030"/>
                                        </p:tgtEl>
                                        <p:attrNameLst>
                                          <p:attrName>style.rotation</p:attrName>
                                        </p:attrNameLst>
                                      </p:cBhvr>
                                      <p:tavLst>
                                        <p:tav tm="0">
                                          <p:val>
                                            <p:fltVal val="90"/>
                                          </p:val>
                                        </p:tav>
                                        <p:tav tm="100000">
                                          <p:val>
                                            <p:fltVal val="0"/>
                                          </p:val>
                                        </p:tav>
                                      </p:tavLst>
                                    </p:anim>
                                    <p:animEffect transition="in" filter="fade">
                                      <p:cBhvr>
                                        <p:cTn id="17" dur="1000"/>
                                        <p:tgtEl>
                                          <p:spTgt spid="1030"/>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1027"/>
                                        </p:tgtEl>
                                        <p:attrNameLst>
                                          <p:attrName>style.visibility</p:attrName>
                                        </p:attrNameLst>
                                      </p:cBhvr>
                                      <p:to>
                                        <p:strVal val="visible"/>
                                      </p:to>
                                    </p:set>
                                    <p:anim calcmode="lin" valueType="num">
                                      <p:cBhvr>
                                        <p:cTn id="21" dur="1000" fill="hold"/>
                                        <p:tgtEl>
                                          <p:spTgt spid="1027"/>
                                        </p:tgtEl>
                                        <p:attrNameLst>
                                          <p:attrName>ppt_w</p:attrName>
                                        </p:attrNameLst>
                                      </p:cBhvr>
                                      <p:tavLst>
                                        <p:tav tm="0">
                                          <p:val>
                                            <p:fltVal val="0"/>
                                          </p:val>
                                        </p:tav>
                                        <p:tav tm="100000">
                                          <p:val>
                                            <p:strVal val="#ppt_w"/>
                                          </p:val>
                                        </p:tav>
                                      </p:tavLst>
                                    </p:anim>
                                    <p:anim calcmode="lin" valueType="num">
                                      <p:cBhvr>
                                        <p:cTn id="22" dur="1000" fill="hold"/>
                                        <p:tgtEl>
                                          <p:spTgt spid="1027"/>
                                        </p:tgtEl>
                                        <p:attrNameLst>
                                          <p:attrName>ppt_h</p:attrName>
                                        </p:attrNameLst>
                                      </p:cBhvr>
                                      <p:tavLst>
                                        <p:tav tm="0">
                                          <p:val>
                                            <p:fltVal val="0"/>
                                          </p:val>
                                        </p:tav>
                                        <p:tav tm="100000">
                                          <p:val>
                                            <p:strVal val="#ppt_h"/>
                                          </p:val>
                                        </p:tav>
                                      </p:tavLst>
                                    </p:anim>
                                    <p:anim calcmode="lin" valueType="num">
                                      <p:cBhvr>
                                        <p:cTn id="23" dur="1000" fill="hold"/>
                                        <p:tgtEl>
                                          <p:spTgt spid="1027"/>
                                        </p:tgtEl>
                                        <p:attrNameLst>
                                          <p:attrName>style.rotation</p:attrName>
                                        </p:attrNameLst>
                                      </p:cBhvr>
                                      <p:tavLst>
                                        <p:tav tm="0">
                                          <p:val>
                                            <p:fltVal val="90"/>
                                          </p:val>
                                        </p:tav>
                                        <p:tav tm="100000">
                                          <p:val>
                                            <p:fltVal val="0"/>
                                          </p:val>
                                        </p:tav>
                                      </p:tavLst>
                                    </p:anim>
                                    <p:animEffect transition="in" filter="fade">
                                      <p:cBhvr>
                                        <p:cTn id="24" dur="1000"/>
                                        <p:tgtEl>
                                          <p:spTgt spid="1027"/>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26"/>
                                        </p:tgtEl>
                                        <p:attrNameLst>
                                          <p:attrName>style.visibility</p:attrName>
                                        </p:attrNameLst>
                                      </p:cBhvr>
                                      <p:to>
                                        <p:strVal val="visible"/>
                                      </p:to>
                                    </p:set>
                                    <p:anim calcmode="lin" valueType="num">
                                      <p:cBhvr>
                                        <p:cTn id="28" dur="1000" fill="hold"/>
                                        <p:tgtEl>
                                          <p:spTgt spid="1026"/>
                                        </p:tgtEl>
                                        <p:attrNameLst>
                                          <p:attrName>ppt_w</p:attrName>
                                        </p:attrNameLst>
                                      </p:cBhvr>
                                      <p:tavLst>
                                        <p:tav tm="0">
                                          <p:val>
                                            <p:fltVal val="0"/>
                                          </p:val>
                                        </p:tav>
                                        <p:tav tm="100000">
                                          <p:val>
                                            <p:strVal val="#ppt_w"/>
                                          </p:val>
                                        </p:tav>
                                      </p:tavLst>
                                    </p:anim>
                                    <p:anim calcmode="lin" valueType="num">
                                      <p:cBhvr>
                                        <p:cTn id="29" dur="1000" fill="hold"/>
                                        <p:tgtEl>
                                          <p:spTgt spid="1026"/>
                                        </p:tgtEl>
                                        <p:attrNameLst>
                                          <p:attrName>ppt_h</p:attrName>
                                        </p:attrNameLst>
                                      </p:cBhvr>
                                      <p:tavLst>
                                        <p:tav tm="0">
                                          <p:val>
                                            <p:fltVal val="0"/>
                                          </p:val>
                                        </p:tav>
                                        <p:tav tm="100000">
                                          <p:val>
                                            <p:strVal val="#ppt_h"/>
                                          </p:val>
                                        </p:tav>
                                      </p:tavLst>
                                    </p:anim>
                                    <p:anim calcmode="lin" valueType="num">
                                      <p:cBhvr>
                                        <p:cTn id="30" dur="1000" fill="hold"/>
                                        <p:tgtEl>
                                          <p:spTgt spid="1026"/>
                                        </p:tgtEl>
                                        <p:attrNameLst>
                                          <p:attrName>style.rotation</p:attrName>
                                        </p:attrNameLst>
                                      </p:cBhvr>
                                      <p:tavLst>
                                        <p:tav tm="0">
                                          <p:val>
                                            <p:fltVal val="90"/>
                                          </p:val>
                                        </p:tav>
                                        <p:tav tm="100000">
                                          <p:val>
                                            <p:fltVal val="0"/>
                                          </p:val>
                                        </p:tav>
                                      </p:tavLst>
                                    </p:anim>
                                    <p:animEffect transition="in" filter="fade">
                                      <p:cBhvr>
                                        <p:cTn id="31" dur="1000"/>
                                        <p:tgtEl>
                                          <p:spTgt spid="1026"/>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028"/>
                                        </p:tgtEl>
                                        <p:attrNameLst>
                                          <p:attrName>style.visibility</p:attrName>
                                        </p:attrNameLst>
                                      </p:cBhvr>
                                      <p:to>
                                        <p:strVal val="visible"/>
                                      </p:to>
                                    </p:set>
                                    <p:anim calcmode="lin" valueType="num">
                                      <p:cBhvr>
                                        <p:cTn id="35" dur="1000" fill="hold"/>
                                        <p:tgtEl>
                                          <p:spTgt spid="1028"/>
                                        </p:tgtEl>
                                        <p:attrNameLst>
                                          <p:attrName>ppt_w</p:attrName>
                                        </p:attrNameLst>
                                      </p:cBhvr>
                                      <p:tavLst>
                                        <p:tav tm="0">
                                          <p:val>
                                            <p:fltVal val="0"/>
                                          </p:val>
                                        </p:tav>
                                        <p:tav tm="100000">
                                          <p:val>
                                            <p:strVal val="#ppt_w"/>
                                          </p:val>
                                        </p:tav>
                                      </p:tavLst>
                                    </p:anim>
                                    <p:anim calcmode="lin" valueType="num">
                                      <p:cBhvr>
                                        <p:cTn id="36" dur="1000" fill="hold"/>
                                        <p:tgtEl>
                                          <p:spTgt spid="1028"/>
                                        </p:tgtEl>
                                        <p:attrNameLst>
                                          <p:attrName>ppt_h</p:attrName>
                                        </p:attrNameLst>
                                      </p:cBhvr>
                                      <p:tavLst>
                                        <p:tav tm="0">
                                          <p:val>
                                            <p:fltVal val="0"/>
                                          </p:val>
                                        </p:tav>
                                        <p:tav tm="100000">
                                          <p:val>
                                            <p:strVal val="#ppt_h"/>
                                          </p:val>
                                        </p:tav>
                                      </p:tavLst>
                                    </p:anim>
                                    <p:anim calcmode="lin" valueType="num">
                                      <p:cBhvr>
                                        <p:cTn id="37" dur="1000" fill="hold"/>
                                        <p:tgtEl>
                                          <p:spTgt spid="1028"/>
                                        </p:tgtEl>
                                        <p:attrNameLst>
                                          <p:attrName>style.rotation</p:attrName>
                                        </p:attrNameLst>
                                      </p:cBhvr>
                                      <p:tavLst>
                                        <p:tav tm="0">
                                          <p:val>
                                            <p:fltVal val="90"/>
                                          </p:val>
                                        </p:tav>
                                        <p:tav tm="100000">
                                          <p:val>
                                            <p:fltVal val="0"/>
                                          </p:val>
                                        </p:tav>
                                      </p:tavLst>
                                    </p:anim>
                                    <p:animEffect transition="in" filter="fade">
                                      <p:cBhvr>
                                        <p:cTn id="38" dur="1000"/>
                                        <p:tgtEl>
                                          <p:spTgt spid="1028"/>
                                        </p:tgtEl>
                                      </p:cBhvr>
                                    </p:animEffect>
                                  </p:childTnLst>
                                </p:cTn>
                              </p:par>
                            </p:childTnLst>
                          </p:cTn>
                        </p:par>
                        <p:par>
                          <p:cTn id="39" fill="hold">
                            <p:stCondLst>
                              <p:cond delay="5000"/>
                            </p:stCondLst>
                            <p:childTnLst>
                              <p:par>
                                <p:cTn id="40" presetID="49" presetClass="entr" presetSubtype="0" decel="10000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2000" fill="hold"/>
                                        <p:tgtEl>
                                          <p:spTgt spid="15"/>
                                        </p:tgtEl>
                                        <p:attrNameLst>
                                          <p:attrName>ppt_w</p:attrName>
                                        </p:attrNameLst>
                                      </p:cBhvr>
                                      <p:tavLst>
                                        <p:tav tm="0">
                                          <p:val>
                                            <p:fltVal val="0"/>
                                          </p:val>
                                        </p:tav>
                                        <p:tav tm="100000">
                                          <p:val>
                                            <p:strVal val="#ppt_w"/>
                                          </p:val>
                                        </p:tav>
                                      </p:tavLst>
                                    </p:anim>
                                    <p:anim calcmode="lin" valueType="num">
                                      <p:cBhvr>
                                        <p:cTn id="43" dur="2000" fill="hold"/>
                                        <p:tgtEl>
                                          <p:spTgt spid="15"/>
                                        </p:tgtEl>
                                        <p:attrNameLst>
                                          <p:attrName>ppt_h</p:attrName>
                                        </p:attrNameLst>
                                      </p:cBhvr>
                                      <p:tavLst>
                                        <p:tav tm="0">
                                          <p:val>
                                            <p:fltVal val="0"/>
                                          </p:val>
                                        </p:tav>
                                        <p:tav tm="100000">
                                          <p:val>
                                            <p:strVal val="#ppt_h"/>
                                          </p:val>
                                        </p:tav>
                                      </p:tavLst>
                                    </p:anim>
                                    <p:anim calcmode="lin" valueType="num">
                                      <p:cBhvr>
                                        <p:cTn id="44" dur="2000" fill="hold"/>
                                        <p:tgtEl>
                                          <p:spTgt spid="15"/>
                                        </p:tgtEl>
                                        <p:attrNameLst>
                                          <p:attrName>style.rotation</p:attrName>
                                        </p:attrNameLst>
                                      </p:cBhvr>
                                      <p:tavLst>
                                        <p:tav tm="0">
                                          <p:val>
                                            <p:fltVal val="360"/>
                                          </p:val>
                                        </p:tav>
                                        <p:tav tm="100000">
                                          <p:val>
                                            <p:fltVal val="0"/>
                                          </p:val>
                                        </p:tav>
                                      </p:tavLst>
                                    </p:anim>
                                    <p:animEffect transition="in" filter="fade">
                                      <p:cBhvr>
                                        <p:cTn id="4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p:nvPr/>
        </p:nvSpPr>
        <p:spPr>
          <a:xfrm>
            <a:off x="866129" y="2406557"/>
            <a:ext cx="7970656" cy="2585323"/>
          </a:xfrm>
          <a:prstGeom prst="rect">
            <a:avLst/>
          </a:prstGeom>
          <a:solidFill>
            <a:srgbClr val="D8E2F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CC0099"/>
                </a:solidFill>
                <a:latin typeface="Calibri"/>
                <a:ea typeface="Calibri"/>
                <a:cs typeface="Calibri"/>
                <a:sym typeface="Calibri"/>
              </a:rPr>
              <a:t>The most important of all special function register is accumulator which is also known as ACC or A. </a:t>
            </a:r>
            <a:endParaRPr/>
          </a:p>
          <a:p>
            <a:pPr marL="0" marR="0" lvl="0" indent="-114300" algn="l" rtl="0">
              <a:spcBef>
                <a:spcPts val="0"/>
              </a:spcBef>
              <a:spcAft>
                <a:spcPts val="0"/>
              </a:spcAft>
              <a:buClr>
                <a:srgbClr val="0000FF"/>
              </a:buClr>
              <a:buSzPts val="1800"/>
              <a:buFont typeface="Arial"/>
              <a:buChar char="•"/>
            </a:pPr>
            <a:r>
              <a:rPr lang="en-US" sz="1800">
                <a:solidFill>
                  <a:srgbClr val="0000FF"/>
                </a:solidFill>
                <a:latin typeface="Calibri"/>
                <a:ea typeface="Calibri"/>
                <a:cs typeface="Calibri"/>
                <a:sym typeface="Calibri"/>
              </a:rPr>
              <a:t>The Accumulator holds the result of most of arithmetic and logic operations.</a:t>
            </a:r>
            <a:r>
              <a:rPr lang="en-US" sz="1800">
                <a:solidFill>
                  <a:srgbClr val="333333"/>
                </a:solidFill>
                <a:latin typeface="Calibri"/>
                <a:ea typeface="Calibri"/>
                <a:cs typeface="Calibri"/>
                <a:sym typeface="Calibri"/>
              </a:rPr>
              <a:t> </a:t>
            </a:r>
            <a:endParaRPr/>
          </a:p>
          <a:p>
            <a:pPr marL="0" marR="0" lvl="0" indent="-114300" algn="l" rtl="0">
              <a:lnSpc>
                <a:spcPct val="150000"/>
              </a:lnSpc>
              <a:spcBef>
                <a:spcPts val="0"/>
              </a:spcBef>
              <a:spcAft>
                <a:spcPts val="0"/>
              </a:spcAft>
              <a:buClr>
                <a:srgbClr val="0000FF"/>
              </a:buClr>
              <a:buSzPts val="1800"/>
              <a:buFont typeface="Arial"/>
              <a:buChar char="•"/>
            </a:pPr>
            <a:r>
              <a:rPr lang="en-US" sz="1800">
                <a:solidFill>
                  <a:srgbClr val="0000FF"/>
                </a:solidFill>
                <a:latin typeface="Calibri"/>
                <a:ea typeface="Calibri"/>
                <a:cs typeface="Calibri"/>
                <a:sym typeface="Calibri"/>
              </a:rPr>
              <a:t>To access the first bit (bit 0) or to access accumulator as a single byte (all 8 bits at once), A is accessed by direct addressing and its physical address is E0H. </a:t>
            </a:r>
            <a:endParaRPr sz="1800">
              <a:solidFill>
                <a:srgbClr val="0000FF"/>
              </a:solidFill>
              <a:latin typeface="Calibri"/>
              <a:ea typeface="Calibri"/>
              <a:cs typeface="Calibri"/>
              <a:sym typeface="Calibri"/>
            </a:endParaRPr>
          </a:p>
          <a:p>
            <a:pPr marL="0" marR="0" lvl="0" indent="-114300" algn="l" rtl="0">
              <a:lnSpc>
                <a:spcPct val="150000"/>
              </a:lnSpc>
              <a:spcBef>
                <a:spcPts val="0"/>
              </a:spcBef>
              <a:spcAft>
                <a:spcPts val="0"/>
              </a:spcAft>
              <a:buClr>
                <a:srgbClr val="0000FF"/>
              </a:buClr>
              <a:buSzPts val="1800"/>
              <a:buFont typeface="Arial"/>
              <a:buChar char="•"/>
            </a:pPr>
            <a:r>
              <a:rPr lang="en-US" sz="1800">
                <a:solidFill>
                  <a:srgbClr val="0000FF"/>
                </a:solidFill>
                <a:latin typeface="Calibri"/>
                <a:ea typeface="Calibri"/>
                <a:cs typeface="Calibri"/>
                <a:sym typeface="Calibri"/>
              </a:rPr>
              <a:t> Accumulator is </a:t>
            </a:r>
            <a:r>
              <a:rPr lang="en-US" sz="1800" b="1" i="1">
                <a:solidFill>
                  <a:srgbClr val="CC0099"/>
                </a:solidFill>
                <a:latin typeface="Calibri"/>
                <a:ea typeface="Calibri"/>
                <a:cs typeface="Calibri"/>
                <a:sym typeface="Calibri"/>
              </a:rPr>
              <a:t>both byte and bit addressable</a:t>
            </a:r>
            <a:r>
              <a:rPr lang="en-US" sz="1800" b="1" i="1">
                <a:solidFill>
                  <a:srgbClr val="0000FF"/>
                </a:solidFill>
                <a:latin typeface="Calibri"/>
                <a:ea typeface="Calibri"/>
                <a:cs typeface="Calibri"/>
                <a:sym typeface="Calibri"/>
              </a:rPr>
              <a:t>.</a:t>
            </a:r>
            <a:r>
              <a:rPr lang="en-US" sz="1800">
                <a:solidFill>
                  <a:srgbClr val="0000FF"/>
                </a:solidFill>
                <a:latin typeface="Calibri"/>
                <a:ea typeface="Calibri"/>
                <a:cs typeface="Calibri"/>
                <a:sym typeface="Calibri"/>
              </a:rPr>
              <a:t> If you want to access the second bit (bit 1), you may use E1H and for third bit E2H and so on.</a:t>
            </a:r>
            <a:endParaRPr sz="1800">
              <a:solidFill>
                <a:srgbClr val="0000FF"/>
              </a:solidFill>
              <a:latin typeface="Calibri"/>
              <a:ea typeface="Calibri"/>
              <a:cs typeface="Calibri"/>
              <a:sym typeface="Calibri"/>
            </a:endParaRPr>
          </a:p>
        </p:txBody>
      </p:sp>
      <p:grpSp>
        <p:nvGrpSpPr>
          <p:cNvPr id="137" name="Google Shape;137;p5"/>
          <p:cNvGrpSpPr/>
          <p:nvPr/>
        </p:nvGrpSpPr>
        <p:grpSpPr>
          <a:xfrm>
            <a:off x="10812" y="85348"/>
            <a:ext cx="576071" cy="5621613"/>
            <a:chOff x="-33963" y="14712"/>
            <a:chExt cx="603512" cy="6386152"/>
          </a:xfrm>
        </p:grpSpPr>
        <p:pic>
          <p:nvPicPr>
            <p:cNvPr id="138" name="Google Shape;138;p5"/>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139" name="Google Shape;139;p5"/>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140" name="Google Shape;140;p5"/>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141" name="Google Shape;141;p5"/>
          <p:cNvSpPr txBox="1">
            <a:spLocks noGrp="1"/>
          </p:cNvSpPr>
          <p:nvPr>
            <p:ph type="sldNum" idx="12"/>
          </p:nvPr>
        </p:nvSpPr>
        <p:spPr>
          <a:xfrm>
            <a:off x="6457950" y="5054200"/>
            <a:ext cx="177165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42" name="Google Shape;142;p5"/>
          <p:cNvSpPr txBox="1">
            <a:spLocks noGrp="1"/>
          </p:cNvSpPr>
          <p:nvPr>
            <p:ph type="title"/>
          </p:nvPr>
        </p:nvSpPr>
        <p:spPr>
          <a:xfrm>
            <a:off x="1582310" y="173082"/>
            <a:ext cx="6631388" cy="466190"/>
          </a:xfrm>
          <a:prstGeom prst="rect">
            <a:avLst/>
          </a:prstGeom>
          <a:solidFill>
            <a:srgbClr val="00009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CC"/>
              </a:buClr>
              <a:buSzPts val="3200"/>
              <a:buFont typeface="Calibri"/>
              <a:buNone/>
            </a:pPr>
            <a:r>
              <a:rPr lang="en-US" sz="3200" b="1">
                <a:solidFill>
                  <a:srgbClr val="FFFFCC"/>
                </a:solidFill>
              </a:rPr>
              <a:t>1. SFR Register --Accumulator or A</a:t>
            </a:r>
            <a:endParaRPr sz="3200" b="1">
              <a:solidFill>
                <a:srgbClr val="FFFFCC"/>
              </a:solidFill>
            </a:endParaRPr>
          </a:p>
        </p:txBody>
      </p:sp>
      <p:sp>
        <p:nvSpPr>
          <p:cNvPr id="143" name="Google Shape;143;p5"/>
          <p:cNvSpPr txBox="1"/>
          <p:nvPr/>
        </p:nvSpPr>
        <p:spPr>
          <a:xfrm>
            <a:off x="7712756" y="1280156"/>
            <a:ext cx="73129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0E0H</a:t>
            </a:r>
            <a:endParaRPr sz="2000" b="1">
              <a:solidFill>
                <a:srgbClr val="FFFF00"/>
              </a:solidFill>
              <a:latin typeface="Calibri"/>
              <a:ea typeface="Calibri"/>
              <a:cs typeface="Calibri"/>
              <a:sym typeface="Calibri"/>
            </a:endParaRPr>
          </a:p>
        </p:txBody>
      </p:sp>
      <p:sp>
        <p:nvSpPr>
          <p:cNvPr id="144" name="Google Shape;144;p5"/>
          <p:cNvSpPr txBox="1"/>
          <p:nvPr/>
        </p:nvSpPr>
        <p:spPr>
          <a:xfrm>
            <a:off x="1543885" y="1623363"/>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   E7        E6        E5         E4		E3	     E2	   E1		E0 </a:t>
            </a:r>
            <a:endParaRPr sz="2000" b="1">
              <a:solidFill>
                <a:srgbClr val="FFFF00"/>
              </a:solidFill>
              <a:latin typeface="Calibri"/>
              <a:ea typeface="Calibri"/>
              <a:cs typeface="Calibri"/>
              <a:sym typeface="Calibri"/>
            </a:endParaRPr>
          </a:p>
        </p:txBody>
      </p:sp>
      <p:sp>
        <p:nvSpPr>
          <p:cNvPr id="145" name="Google Shape;145;p5"/>
          <p:cNvSpPr txBox="1"/>
          <p:nvPr/>
        </p:nvSpPr>
        <p:spPr>
          <a:xfrm>
            <a:off x="1410042" y="956770"/>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FFFF00"/>
                </a:solidFill>
                <a:latin typeface="Calibri"/>
                <a:ea typeface="Calibri"/>
                <a:cs typeface="Calibri"/>
                <a:sym typeface="Calibri"/>
              </a:rPr>
              <a:t>   ACC.7	ACC.6       ACC.5 	    ACC.4         ACC.3           ACC.2     ACC.1        ACC.0 </a:t>
            </a:r>
            <a:endParaRPr sz="1400" b="1">
              <a:solidFill>
                <a:srgbClr val="FFFF00"/>
              </a:solidFill>
              <a:latin typeface="Calibri"/>
              <a:ea typeface="Calibri"/>
              <a:cs typeface="Calibri"/>
              <a:sym typeface="Calibri"/>
            </a:endParaRPr>
          </a:p>
        </p:txBody>
      </p:sp>
      <p:graphicFrame>
        <p:nvGraphicFramePr>
          <p:cNvPr id="146" name="Google Shape;146;p5"/>
          <p:cNvGraphicFramePr/>
          <p:nvPr/>
        </p:nvGraphicFramePr>
        <p:xfrm>
          <a:off x="1556750" y="1294478"/>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u="none" strike="noStrike" cap="none">
                          <a:solidFill>
                            <a:srgbClr val="FF0000"/>
                          </a:solidFill>
                        </a:rPr>
                        <a:t>Bit7</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Bit6</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Bit5</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Bit4</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Bit3</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Bit2</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Bit1</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c>
                  <a:txBody>
                    <a:bodyPr/>
                    <a:lstStyle/>
                    <a:p>
                      <a:pPr marL="0" marR="0" lvl="0" indent="0" algn="ctr" rtl="0">
                        <a:spcBef>
                          <a:spcPts val="0"/>
                        </a:spcBef>
                        <a:spcAft>
                          <a:spcPts val="0"/>
                        </a:spcAft>
                        <a:buNone/>
                      </a:pPr>
                      <a:r>
                        <a:rPr lang="en-US" sz="1800" u="none" strike="noStrike" cap="none">
                          <a:solidFill>
                            <a:srgbClr val="FF0000"/>
                          </a:solidFill>
                        </a:rPr>
                        <a:t>Bit0</a:t>
                      </a:r>
                      <a:endParaRPr sz="180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4E0B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p:nvPr/>
        </p:nvSpPr>
        <p:spPr>
          <a:xfrm>
            <a:off x="906167" y="2178659"/>
            <a:ext cx="8043483" cy="3393237"/>
          </a:xfrm>
          <a:prstGeom prst="rect">
            <a:avLst/>
          </a:prstGeom>
          <a:solidFill>
            <a:srgbClr val="D8E2F3"/>
          </a:solidFill>
          <a:ln>
            <a:noFill/>
          </a:ln>
        </p:spPr>
        <p:txBody>
          <a:bodyPr spcFirstLastPara="1" wrap="square" lIns="68575" tIns="34275" rIns="68575" bIns="34275" anchor="ctr" anchorCtr="0">
            <a:spAutoFit/>
          </a:bodyPr>
          <a:lstStyle/>
          <a:p>
            <a:pPr marL="0" marR="0" lvl="0" indent="0" algn="just" rtl="0">
              <a:lnSpc>
                <a:spcPct val="150000"/>
              </a:lnSpc>
              <a:spcBef>
                <a:spcPts val="0"/>
              </a:spcBef>
              <a:spcAft>
                <a:spcPts val="0"/>
              </a:spcAft>
              <a:buNone/>
            </a:pPr>
            <a:r>
              <a:rPr lang="en-US" sz="1600" b="1">
                <a:solidFill>
                  <a:srgbClr val="CC0099"/>
                </a:solidFill>
                <a:latin typeface="Calibri"/>
                <a:ea typeface="Calibri"/>
                <a:cs typeface="Calibri"/>
                <a:sym typeface="Calibri"/>
              </a:rPr>
              <a:t>Bit and byte addressable</a:t>
            </a:r>
            <a:endParaRPr/>
          </a:p>
          <a:p>
            <a:pPr marL="0" marR="0" lvl="0" indent="0" algn="just" rtl="0">
              <a:lnSpc>
                <a:spcPct val="150000"/>
              </a:lnSpc>
              <a:spcBef>
                <a:spcPts val="0"/>
              </a:spcBef>
              <a:spcAft>
                <a:spcPts val="0"/>
              </a:spcAft>
              <a:buNone/>
            </a:pPr>
            <a:r>
              <a:rPr lang="en-US" sz="1600">
                <a:solidFill>
                  <a:srgbClr val="333333"/>
                </a:solidFill>
                <a:latin typeface="Calibri"/>
                <a:ea typeface="Calibri"/>
                <a:cs typeface="Calibri"/>
                <a:sym typeface="Calibri"/>
              </a:rPr>
              <a:t>The major purpose of this register is in executing multiplication and division. </a:t>
            </a:r>
            <a:endParaRPr/>
          </a:p>
          <a:p>
            <a:pPr marL="0" marR="0" lvl="0" indent="0" algn="l" rtl="0">
              <a:lnSpc>
                <a:spcPct val="150000"/>
              </a:lnSpc>
              <a:spcBef>
                <a:spcPts val="0"/>
              </a:spcBef>
              <a:spcAft>
                <a:spcPts val="0"/>
              </a:spcAft>
              <a:buNone/>
            </a:pPr>
            <a:r>
              <a:rPr lang="en-US" sz="1600">
                <a:solidFill>
                  <a:srgbClr val="333333"/>
                </a:solidFill>
                <a:latin typeface="Calibri"/>
                <a:ea typeface="Calibri"/>
                <a:cs typeface="Calibri"/>
                <a:sym typeface="Calibri"/>
              </a:rPr>
              <a:t>The 8051 micro controller has a single instruction for multiplication</a:t>
            </a:r>
            <a:r>
              <a:rPr lang="en-US" sz="1600" b="1">
                <a:solidFill>
                  <a:srgbClr val="333333"/>
                </a:solidFill>
                <a:latin typeface="Calibri"/>
                <a:ea typeface="Calibri"/>
                <a:cs typeface="Calibri"/>
                <a:sym typeface="Calibri"/>
              </a:rPr>
              <a:t> (MUL)</a:t>
            </a:r>
            <a:r>
              <a:rPr lang="en-US" sz="1600">
                <a:solidFill>
                  <a:srgbClr val="333333"/>
                </a:solidFill>
                <a:latin typeface="Calibri"/>
                <a:ea typeface="Calibri"/>
                <a:cs typeface="Calibri"/>
                <a:sym typeface="Calibri"/>
              </a:rPr>
              <a:t> and division </a:t>
            </a:r>
            <a:r>
              <a:rPr lang="en-US" sz="1600" b="1">
                <a:solidFill>
                  <a:srgbClr val="333333"/>
                </a:solidFill>
                <a:latin typeface="Calibri"/>
                <a:ea typeface="Calibri"/>
                <a:cs typeface="Calibri"/>
                <a:sym typeface="Calibri"/>
              </a:rPr>
              <a:t>(DIV)</a:t>
            </a:r>
            <a:r>
              <a:rPr lang="en-US" sz="1600">
                <a:solidFill>
                  <a:srgbClr val="333333"/>
                </a:solidFill>
                <a:latin typeface="Calibri"/>
                <a:ea typeface="Calibri"/>
                <a:cs typeface="Calibri"/>
                <a:sym typeface="Calibri"/>
              </a:rPr>
              <a:t>. </a:t>
            </a:r>
            <a:r>
              <a:rPr lang="en-US" sz="1600" b="1">
                <a:solidFill>
                  <a:srgbClr val="333333"/>
                </a:solidFill>
                <a:latin typeface="Calibri"/>
                <a:ea typeface="Calibri"/>
                <a:cs typeface="Calibri"/>
                <a:sym typeface="Calibri"/>
              </a:rPr>
              <a:t>Ex: MUL A,B</a:t>
            </a:r>
            <a:r>
              <a:rPr lang="en-US" sz="1600">
                <a:solidFill>
                  <a:srgbClr val="333333"/>
                </a:solidFill>
                <a:latin typeface="Calibri"/>
                <a:ea typeface="Calibri"/>
                <a:cs typeface="Calibri"/>
                <a:sym typeface="Calibri"/>
              </a:rPr>
              <a:t>  – When this instruction is executed, data inside A and data inside B is multiplied and answer is stored in A.</a:t>
            </a:r>
            <a:endParaRPr sz="16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600" b="1">
              <a:solidFill>
                <a:srgbClr val="0000FF"/>
              </a:solidFill>
              <a:latin typeface="Calibri"/>
              <a:ea typeface="Calibri"/>
              <a:cs typeface="Calibri"/>
              <a:sym typeface="Calibri"/>
            </a:endParaRPr>
          </a:p>
          <a:p>
            <a:pPr marL="0" marR="0" lvl="0" indent="0" algn="l" rtl="0">
              <a:lnSpc>
                <a:spcPct val="150000"/>
              </a:lnSpc>
              <a:spcBef>
                <a:spcPts val="0"/>
              </a:spcBef>
              <a:spcAft>
                <a:spcPts val="0"/>
              </a:spcAft>
              <a:buNone/>
            </a:pPr>
            <a:r>
              <a:rPr lang="en-US" sz="1600" b="1">
                <a:solidFill>
                  <a:srgbClr val="0000FF"/>
                </a:solidFill>
                <a:latin typeface="Calibri"/>
                <a:ea typeface="Calibri"/>
                <a:cs typeface="Calibri"/>
                <a:sym typeface="Calibri"/>
              </a:rPr>
              <a:t>Note:</a:t>
            </a:r>
            <a:r>
              <a:rPr lang="en-US" sz="1600">
                <a:solidFill>
                  <a:srgbClr val="333333"/>
                </a:solidFill>
                <a:latin typeface="Calibri"/>
                <a:ea typeface="Calibri"/>
                <a:cs typeface="Calibri"/>
                <a:sym typeface="Calibri"/>
              </a:rPr>
              <a:t> For MUL and DIV instructions, it is necessary that the two operands must be in A and B. Register B is also byte addressable and bit addressable. To access bit o or to access all 8 bits (as a single byte), physical address F0 is used. To access bit 1 you may use F1 and so on. </a:t>
            </a:r>
            <a:endParaRPr sz="1600">
              <a:solidFill>
                <a:schemeClr val="dk1"/>
              </a:solidFill>
              <a:latin typeface="Calibri"/>
              <a:ea typeface="Calibri"/>
              <a:cs typeface="Calibri"/>
              <a:sym typeface="Calibri"/>
            </a:endParaRPr>
          </a:p>
        </p:txBody>
      </p:sp>
      <p:grpSp>
        <p:nvGrpSpPr>
          <p:cNvPr id="152" name="Google Shape;152;p6"/>
          <p:cNvGrpSpPr/>
          <p:nvPr/>
        </p:nvGrpSpPr>
        <p:grpSpPr>
          <a:xfrm>
            <a:off x="10812" y="85348"/>
            <a:ext cx="576071" cy="5621613"/>
            <a:chOff x="-33963" y="14712"/>
            <a:chExt cx="603512" cy="6386152"/>
          </a:xfrm>
        </p:grpSpPr>
        <p:pic>
          <p:nvPicPr>
            <p:cNvPr id="153" name="Google Shape;153;p6"/>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154" name="Google Shape;154;p6"/>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155" name="Google Shape;155;p6"/>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156" name="Google Shape;156;p6"/>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57" name="Google Shape;157;p6"/>
          <p:cNvSpPr/>
          <p:nvPr/>
        </p:nvSpPr>
        <p:spPr>
          <a:xfrm>
            <a:off x="2451268" y="180487"/>
            <a:ext cx="3997240"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2CC"/>
                </a:solidFill>
                <a:latin typeface="Calibri"/>
                <a:ea typeface="Calibri"/>
                <a:cs typeface="Calibri"/>
                <a:sym typeface="Calibri"/>
              </a:rPr>
              <a:t>2. SFR--Register B: F0H</a:t>
            </a:r>
            <a:endParaRPr/>
          </a:p>
        </p:txBody>
      </p:sp>
      <p:sp>
        <p:nvSpPr>
          <p:cNvPr id="158" name="Google Shape;158;p6"/>
          <p:cNvSpPr txBox="1"/>
          <p:nvPr/>
        </p:nvSpPr>
        <p:spPr>
          <a:xfrm>
            <a:off x="7561681" y="1343766"/>
            <a:ext cx="7232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0F0H</a:t>
            </a:r>
            <a:endParaRPr sz="2000" b="1">
              <a:solidFill>
                <a:srgbClr val="FFFF00"/>
              </a:solidFill>
              <a:latin typeface="Calibri"/>
              <a:ea typeface="Calibri"/>
              <a:cs typeface="Calibri"/>
              <a:sym typeface="Calibri"/>
            </a:endParaRPr>
          </a:p>
        </p:txBody>
      </p:sp>
      <p:sp>
        <p:nvSpPr>
          <p:cNvPr id="159" name="Google Shape;159;p6"/>
          <p:cNvSpPr txBox="1"/>
          <p:nvPr/>
        </p:nvSpPr>
        <p:spPr>
          <a:xfrm>
            <a:off x="1392810" y="1686973"/>
            <a:ext cx="6098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FFFF00"/>
                </a:solidFill>
                <a:latin typeface="Calibri"/>
                <a:ea typeface="Calibri"/>
                <a:cs typeface="Calibri"/>
                <a:sym typeface="Calibri"/>
              </a:rPr>
              <a:t>   F7        F6        F5         F4		F3	     F2	   F1		F0 </a:t>
            </a:r>
            <a:endParaRPr sz="2000">
              <a:solidFill>
                <a:srgbClr val="FFFF00"/>
              </a:solidFill>
              <a:latin typeface="Calibri"/>
              <a:ea typeface="Calibri"/>
              <a:cs typeface="Calibri"/>
              <a:sym typeface="Calibri"/>
            </a:endParaRPr>
          </a:p>
        </p:txBody>
      </p:sp>
      <p:sp>
        <p:nvSpPr>
          <p:cNvPr id="160" name="Google Shape;160;p6"/>
          <p:cNvSpPr txBox="1"/>
          <p:nvPr/>
        </p:nvSpPr>
        <p:spPr>
          <a:xfrm>
            <a:off x="1258967" y="1020380"/>
            <a:ext cx="62311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FF00"/>
                </a:solidFill>
                <a:latin typeface="Calibri"/>
                <a:ea typeface="Calibri"/>
                <a:cs typeface="Calibri"/>
                <a:sym typeface="Calibri"/>
              </a:rPr>
              <a:t>        B.7	  B.6              B.5 	      B.4              B.3              B.2            B.1             B.0 </a:t>
            </a:r>
            <a:endParaRPr sz="1400">
              <a:solidFill>
                <a:srgbClr val="FFFF00"/>
              </a:solidFill>
              <a:latin typeface="Calibri"/>
              <a:ea typeface="Calibri"/>
              <a:cs typeface="Calibri"/>
              <a:sym typeface="Calibri"/>
            </a:endParaRPr>
          </a:p>
        </p:txBody>
      </p:sp>
      <p:graphicFrame>
        <p:nvGraphicFramePr>
          <p:cNvPr id="161" name="Google Shape;161;p6"/>
          <p:cNvGraphicFramePr/>
          <p:nvPr/>
        </p:nvGraphicFramePr>
        <p:xfrm>
          <a:off x="1357975" y="1350135"/>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u="none" strike="noStrike" cap="none"/>
                        <a:t>Bit7</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Bit6</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Bit5</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Bit3</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Bit2</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Bit1</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Bit0</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body" idx="1"/>
          </p:nvPr>
        </p:nvSpPr>
        <p:spPr>
          <a:xfrm>
            <a:off x="763325" y="1723042"/>
            <a:ext cx="8158038" cy="3826965"/>
          </a:xfrm>
          <a:prstGeom prst="rect">
            <a:avLst/>
          </a:prstGeom>
          <a:solidFill>
            <a:srgbClr val="D5DBE5"/>
          </a:solid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600"/>
              <a:buChar char="•"/>
            </a:pPr>
            <a:r>
              <a:rPr lang="en-US" sz="1600"/>
              <a:t>Stack pointer represents a pointer to the system stack. </a:t>
            </a:r>
            <a:endParaRPr/>
          </a:p>
          <a:p>
            <a:pPr marL="228600" lvl="0" indent="-228600" algn="l" rtl="0">
              <a:lnSpc>
                <a:spcPct val="150000"/>
              </a:lnSpc>
              <a:spcBef>
                <a:spcPts val="1000"/>
              </a:spcBef>
              <a:spcAft>
                <a:spcPts val="0"/>
              </a:spcAft>
              <a:buClr>
                <a:schemeClr val="dk1"/>
              </a:buClr>
              <a:buSzPts val="1600"/>
              <a:buChar char="•"/>
            </a:pPr>
            <a:r>
              <a:rPr lang="en-US" sz="1600"/>
              <a:t>Stack pointer is an 8 bit register, the direct address of </a:t>
            </a:r>
            <a:r>
              <a:rPr lang="en-US" sz="1600">
                <a:solidFill>
                  <a:srgbClr val="C00000"/>
                </a:solidFill>
              </a:rPr>
              <a:t>SP is 81H </a:t>
            </a:r>
            <a:r>
              <a:rPr lang="en-US" sz="1600"/>
              <a:t>and it is only byte addressable, which means you cannot access individual bits of stack pointer. </a:t>
            </a:r>
            <a:endParaRPr sz="1600"/>
          </a:p>
          <a:p>
            <a:pPr marL="228600" lvl="0" indent="-228600" algn="l" rtl="0">
              <a:lnSpc>
                <a:spcPct val="150000"/>
              </a:lnSpc>
              <a:spcBef>
                <a:spcPts val="1000"/>
              </a:spcBef>
              <a:spcAft>
                <a:spcPts val="0"/>
              </a:spcAft>
              <a:buClr>
                <a:schemeClr val="dk1"/>
              </a:buClr>
              <a:buSzPts val="1600"/>
              <a:buChar char="•"/>
            </a:pPr>
            <a:r>
              <a:rPr lang="en-US" sz="1600"/>
              <a:t>The content of the stack pointer points to the last stored location of system stack. To store something new in system stack, the SP must be incremented by 1 first and then execute the “store” command.</a:t>
            </a:r>
            <a:endParaRPr/>
          </a:p>
          <a:p>
            <a:pPr marL="228600" lvl="0" indent="-228600" algn="l" rtl="0">
              <a:lnSpc>
                <a:spcPct val="150000"/>
              </a:lnSpc>
              <a:spcBef>
                <a:spcPts val="1000"/>
              </a:spcBef>
              <a:spcAft>
                <a:spcPts val="0"/>
              </a:spcAft>
              <a:buClr>
                <a:srgbClr val="0033CC"/>
              </a:buClr>
              <a:buSzPts val="1600"/>
              <a:buChar char="•"/>
            </a:pPr>
            <a:r>
              <a:rPr lang="en-US" sz="1600" b="1">
                <a:solidFill>
                  <a:srgbClr val="0033CC"/>
                </a:solidFill>
              </a:rPr>
              <a:t>Usually after a system reset SP is initialized as 07H </a:t>
            </a:r>
            <a:r>
              <a:rPr lang="en-US" sz="1600"/>
              <a:t>and data can be stored to stack from 08H onwards. This is usually a default case and programmer can alter values of SP to suit his/her needs.</a:t>
            </a:r>
            <a:endParaRPr sz="1600"/>
          </a:p>
        </p:txBody>
      </p:sp>
      <p:grpSp>
        <p:nvGrpSpPr>
          <p:cNvPr id="167" name="Google Shape;167;p7"/>
          <p:cNvGrpSpPr/>
          <p:nvPr/>
        </p:nvGrpSpPr>
        <p:grpSpPr>
          <a:xfrm>
            <a:off x="10812" y="85348"/>
            <a:ext cx="576071" cy="5621613"/>
            <a:chOff x="-33963" y="14712"/>
            <a:chExt cx="603512" cy="6386152"/>
          </a:xfrm>
        </p:grpSpPr>
        <p:pic>
          <p:nvPicPr>
            <p:cNvPr id="168" name="Google Shape;168;p7"/>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169" name="Google Shape;169;p7"/>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170" name="Google Shape;170;p7"/>
            <p:cNvSpPr txBox="1"/>
            <p:nvPr/>
          </p:nvSpPr>
          <p:spPr>
            <a:xfrm rot="-5400000">
              <a:off x="-2348767"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171" name="Google Shape;171;p7"/>
          <p:cNvSpPr txBox="1">
            <a:spLocks noGrp="1"/>
          </p:cNvSpPr>
          <p:nvPr>
            <p:ph type="sldNum" idx="12"/>
          </p:nvPr>
        </p:nvSpPr>
        <p:spPr>
          <a:xfrm>
            <a:off x="6457950" y="5296960"/>
            <a:ext cx="2057400"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72" name="Google Shape;172;p7"/>
          <p:cNvSpPr/>
          <p:nvPr/>
        </p:nvSpPr>
        <p:spPr>
          <a:xfrm>
            <a:off x="2449009" y="180487"/>
            <a:ext cx="4858246"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FCC"/>
                </a:solidFill>
                <a:latin typeface="Calibri"/>
                <a:ea typeface="Calibri"/>
                <a:cs typeface="Calibri"/>
                <a:sym typeface="Calibri"/>
              </a:rPr>
              <a:t>3. Stack Pointer SP: 81H</a:t>
            </a:r>
            <a:endParaRPr/>
          </a:p>
        </p:txBody>
      </p:sp>
      <p:sp>
        <p:nvSpPr>
          <p:cNvPr id="173" name="Google Shape;173;p7"/>
          <p:cNvSpPr txBox="1"/>
          <p:nvPr/>
        </p:nvSpPr>
        <p:spPr>
          <a:xfrm>
            <a:off x="7665048" y="1073422"/>
            <a:ext cx="60625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00"/>
                </a:solidFill>
                <a:latin typeface="Calibri"/>
                <a:ea typeface="Calibri"/>
                <a:cs typeface="Calibri"/>
                <a:sym typeface="Calibri"/>
              </a:rPr>
              <a:t>81H</a:t>
            </a:r>
            <a:endParaRPr sz="2000" b="1">
              <a:solidFill>
                <a:srgbClr val="FFFF00"/>
              </a:solidFill>
              <a:latin typeface="Calibri"/>
              <a:ea typeface="Calibri"/>
              <a:cs typeface="Calibri"/>
              <a:sym typeface="Calibri"/>
            </a:endParaRPr>
          </a:p>
        </p:txBody>
      </p:sp>
      <p:graphicFrame>
        <p:nvGraphicFramePr>
          <p:cNvPr id="174" name="Google Shape;174;p7"/>
          <p:cNvGraphicFramePr/>
          <p:nvPr/>
        </p:nvGraphicFramePr>
        <p:xfrm>
          <a:off x="1461342" y="1079791"/>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800" u="none" strike="noStrike" cap="none"/>
                        <a:t>Bit7</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Bit6</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Bit5</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Bit4</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Bit3</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Bit2</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48135"/>
                    </a:solidFill>
                  </a:tcPr>
                </a:tc>
                <a:tc>
                  <a:txBody>
                    <a:bodyPr/>
                    <a:lstStyle/>
                    <a:p>
                      <a:pPr marL="0" marR="0" lvl="0" indent="0" algn="ctr" rtl="0">
                        <a:spcBef>
                          <a:spcPts val="0"/>
                        </a:spcBef>
                        <a:spcAft>
                          <a:spcPts val="0"/>
                        </a:spcAft>
                        <a:buNone/>
                      </a:pPr>
                      <a:r>
                        <a:rPr lang="en-US" sz="1800" u="none" strike="noStrike" cap="none"/>
                        <a:t>Bit1</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Bit0</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8"/>
          <p:cNvGrpSpPr/>
          <p:nvPr/>
        </p:nvGrpSpPr>
        <p:grpSpPr>
          <a:xfrm>
            <a:off x="922350" y="1036275"/>
            <a:ext cx="7967209" cy="2231388"/>
            <a:chOff x="922350" y="877255"/>
            <a:chExt cx="7967209" cy="2231388"/>
          </a:xfrm>
        </p:grpSpPr>
        <p:sp>
          <p:nvSpPr>
            <p:cNvPr id="180" name="Google Shape;180;p8"/>
            <p:cNvSpPr txBox="1"/>
            <p:nvPr/>
          </p:nvSpPr>
          <p:spPr>
            <a:xfrm>
              <a:off x="922350" y="877255"/>
              <a:ext cx="7967207" cy="307777"/>
            </a:xfrm>
            <a:prstGeom prst="rect">
              <a:avLst/>
            </a:prstGeom>
            <a:solidFill>
              <a:srgbClr val="EDEDE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F0FA5"/>
                  </a:solidFill>
                  <a:latin typeface="Calibri"/>
                  <a:ea typeface="Calibri"/>
                  <a:cs typeface="Calibri"/>
                  <a:sym typeface="Calibri"/>
                </a:rPr>
                <a:t>   		    PSW.7	PSW.6       PSW.5 	   PSW.4       PSW.3        PSW.2        PSW.1      PSW.0 </a:t>
              </a:r>
              <a:endParaRPr sz="1400">
                <a:solidFill>
                  <a:srgbClr val="4F0FA5"/>
                </a:solidFill>
                <a:latin typeface="Calibri"/>
                <a:ea typeface="Calibri"/>
                <a:cs typeface="Calibri"/>
                <a:sym typeface="Calibri"/>
              </a:endParaRPr>
            </a:p>
          </p:txBody>
        </p:sp>
        <p:sp>
          <p:nvSpPr>
            <p:cNvPr id="181" name="Google Shape;181;p8"/>
            <p:cNvSpPr txBox="1"/>
            <p:nvPr/>
          </p:nvSpPr>
          <p:spPr>
            <a:xfrm>
              <a:off x="930302" y="1575659"/>
              <a:ext cx="7959257" cy="338554"/>
            </a:xfrm>
            <a:prstGeom prst="rect">
              <a:avLst/>
            </a:prstGeom>
            <a:solidFill>
              <a:srgbClr val="EDEDE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   		    D7            D6            D5           D4	          D3	      D2	      D1	D0 </a:t>
              </a:r>
              <a:endParaRPr sz="1600">
                <a:solidFill>
                  <a:srgbClr val="FF0000"/>
                </a:solidFill>
                <a:latin typeface="Calibri"/>
                <a:ea typeface="Calibri"/>
                <a:cs typeface="Calibri"/>
                <a:sym typeface="Calibri"/>
              </a:endParaRPr>
            </a:p>
          </p:txBody>
        </p:sp>
        <p:sp>
          <p:nvSpPr>
            <p:cNvPr id="182" name="Google Shape;182;p8"/>
            <p:cNvSpPr txBox="1"/>
            <p:nvPr/>
          </p:nvSpPr>
          <p:spPr>
            <a:xfrm>
              <a:off x="7951305" y="1176789"/>
              <a:ext cx="938254" cy="400110"/>
            </a:xfrm>
            <a:prstGeom prst="rect">
              <a:avLst/>
            </a:prstGeom>
            <a:solidFill>
              <a:srgbClr val="EDEDE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4F0FA5"/>
                  </a:solidFill>
                  <a:latin typeface="Calibri"/>
                  <a:ea typeface="Calibri"/>
                  <a:cs typeface="Calibri"/>
                  <a:sym typeface="Calibri"/>
                </a:rPr>
                <a:t>0D0H</a:t>
              </a:r>
              <a:endParaRPr sz="2000" b="1">
                <a:solidFill>
                  <a:srgbClr val="4F0FA5"/>
                </a:solidFill>
                <a:latin typeface="Calibri"/>
                <a:ea typeface="Calibri"/>
                <a:cs typeface="Calibri"/>
                <a:sym typeface="Calibri"/>
              </a:endParaRPr>
            </a:p>
          </p:txBody>
        </p:sp>
        <p:sp>
          <p:nvSpPr>
            <p:cNvPr id="183" name="Google Shape;183;p8"/>
            <p:cNvSpPr txBox="1"/>
            <p:nvPr/>
          </p:nvSpPr>
          <p:spPr>
            <a:xfrm>
              <a:off x="930302" y="1908314"/>
              <a:ext cx="7959257" cy="1200329"/>
            </a:xfrm>
            <a:prstGeom prst="rect">
              <a:avLst/>
            </a:prstGeom>
            <a:solidFill>
              <a:srgbClr val="EDEDE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4F0FA5"/>
                  </a:solidFill>
                  <a:latin typeface="Calibri"/>
                  <a:ea typeface="Calibri"/>
                  <a:cs typeface="Calibri"/>
                  <a:sym typeface="Calibri"/>
                </a:rPr>
                <a:t>Carry flag									           	          	      Parity flag</a:t>
              </a:r>
              <a:endParaRPr/>
            </a:p>
            <a:p>
              <a:pPr marL="0" marR="0" lvl="0" indent="0" algn="l" rtl="0">
                <a:spcBef>
                  <a:spcPts val="0"/>
                </a:spcBef>
                <a:spcAft>
                  <a:spcPts val="0"/>
                </a:spcAft>
                <a:buNone/>
              </a:pPr>
              <a:r>
                <a:rPr lang="en-US" sz="1800">
                  <a:solidFill>
                    <a:srgbClr val="4F0FA5"/>
                  </a:solidFill>
                  <a:latin typeface="Calibri"/>
                  <a:ea typeface="Calibri"/>
                  <a:cs typeface="Calibri"/>
                  <a:sym typeface="Calibri"/>
                </a:rPr>
                <a:t>Auxiliary Carry Flag							           	          User definable flag</a:t>
              </a:r>
              <a:endParaRPr/>
            </a:p>
            <a:p>
              <a:pPr marL="0" marR="0" lvl="0" indent="0" algn="l" rtl="0">
                <a:spcBef>
                  <a:spcPts val="0"/>
                </a:spcBef>
                <a:spcAft>
                  <a:spcPts val="0"/>
                </a:spcAft>
                <a:buNone/>
              </a:pPr>
              <a:r>
                <a:rPr lang="en-US" sz="1800">
                  <a:solidFill>
                    <a:srgbClr val="4F0FA5"/>
                  </a:solidFill>
                  <a:latin typeface="Calibri"/>
                  <a:ea typeface="Calibri"/>
                  <a:cs typeface="Calibri"/>
                  <a:sym typeface="Calibri"/>
                </a:rPr>
                <a:t>General purpose status flag					                           Overflow flag</a:t>
              </a:r>
              <a:endParaRPr/>
            </a:p>
            <a:p>
              <a:pPr marL="0" marR="0" lvl="0" indent="0" algn="l" rtl="0">
                <a:spcBef>
                  <a:spcPts val="0"/>
                </a:spcBef>
                <a:spcAft>
                  <a:spcPts val="0"/>
                </a:spcAft>
                <a:buNone/>
              </a:pPr>
              <a:r>
                <a:rPr lang="en-US" sz="1800">
                  <a:solidFill>
                    <a:srgbClr val="4F0FA5"/>
                  </a:solidFill>
                  <a:latin typeface="Calibri"/>
                  <a:ea typeface="Calibri"/>
                  <a:cs typeface="Calibri"/>
                  <a:sym typeface="Calibri"/>
                </a:rPr>
                <a:t>Register bank select bit1						        		      Register bank select0</a:t>
              </a:r>
              <a:endParaRPr sz="1800">
                <a:solidFill>
                  <a:srgbClr val="4F0FA5"/>
                </a:solidFill>
                <a:latin typeface="Calibri"/>
                <a:ea typeface="Calibri"/>
                <a:cs typeface="Calibri"/>
                <a:sym typeface="Calibri"/>
              </a:endParaRPr>
            </a:p>
          </p:txBody>
        </p:sp>
        <p:sp>
          <p:nvSpPr>
            <p:cNvPr id="184" name="Google Shape;184;p8"/>
            <p:cNvSpPr txBox="1"/>
            <p:nvPr/>
          </p:nvSpPr>
          <p:spPr>
            <a:xfrm>
              <a:off x="922351" y="1178114"/>
              <a:ext cx="907775" cy="400110"/>
            </a:xfrm>
            <a:prstGeom prst="rect">
              <a:avLst/>
            </a:prstGeom>
            <a:solidFill>
              <a:srgbClr val="EDEDED"/>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a:solidFill>
                  <a:srgbClr val="4F0FA5"/>
                </a:solidFill>
                <a:latin typeface="Calibri"/>
                <a:ea typeface="Calibri"/>
                <a:cs typeface="Calibri"/>
                <a:sym typeface="Calibri"/>
              </a:endParaRPr>
            </a:p>
          </p:txBody>
        </p:sp>
      </p:grpSp>
      <p:sp>
        <p:nvSpPr>
          <p:cNvPr id="185" name="Google Shape;185;p8"/>
          <p:cNvSpPr txBox="1">
            <a:spLocks noGrp="1"/>
          </p:cNvSpPr>
          <p:nvPr>
            <p:ph type="body" idx="1"/>
          </p:nvPr>
        </p:nvSpPr>
        <p:spPr>
          <a:xfrm>
            <a:off x="1155333" y="3521441"/>
            <a:ext cx="7509407" cy="1666961"/>
          </a:xfrm>
          <a:prstGeom prst="rect">
            <a:avLst/>
          </a:prstGeom>
          <a:solidFill>
            <a:srgbClr val="D8E2F3"/>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a:t>This is a vital SFR in the functioning of micro controller. </a:t>
            </a:r>
            <a:endParaRPr sz="1600"/>
          </a:p>
          <a:p>
            <a:pPr marL="228600" lvl="0" indent="-228600" algn="l" rtl="0">
              <a:lnSpc>
                <a:spcPct val="90000"/>
              </a:lnSpc>
              <a:spcBef>
                <a:spcPts val="1000"/>
              </a:spcBef>
              <a:spcAft>
                <a:spcPts val="0"/>
              </a:spcAft>
              <a:buClr>
                <a:schemeClr val="dk1"/>
              </a:buClr>
              <a:buSzPts val="1600"/>
              <a:buChar char="•"/>
            </a:pPr>
            <a:r>
              <a:rPr lang="en-US" sz="1600"/>
              <a:t>This register reflects the status of the operation that is being carried out in the processor. </a:t>
            </a:r>
            <a:endParaRPr/>
          </a:p>
          <a:p>
            <a:pPr marL="228600" lvl="0" indent="-228600" algn="l" rtl="0">
              <a:lnSpc>
                <a:spcPct val="90000"/>
              </a:lnSpc>
              <a:spcBef>
                <a:spcPts val="1000"/>
              </a:spcBef>
              <a:spcAft>
                <a:spcPts val="0"/>
              </a:spcAft>
              <a:buClr>
                <a:srgbClr val="FF0000"/>
              </a:buClr>
              <a:buSzPts val="1600"/>
              <a:buChar char="•"/>
            </a:pPr>
            <a:r>
              <a:rPr lang="en-US" sz="1600" b="1">
                <a:solidFill>
                  <a:srgbClr val="FF0000"/>
                </a:solidFill>
              </a:rPr>
              <a:t>PSW Register is both bit and byte addressable. </a:t>
            </a:r>
            <a:r>
              <a:rPr lang="en-US" sz="1600"/>
              <a:t>The physical address of PSW starts from D0H. The individual bits are then accessed using D1, D2 … D7. </a:t>
            </a:r>
            <a:endParaRPr/>
          </a:p>
        </p:txBody>
      </p:sp>
      <p:grpSp>
        <p:nvGrpSpPr>
          <p:cNvPr id="186" name="Google Shape;186;p8"/>
          <p:cNvGrpSpPr/>
          <p:nvPr/>
        </p:nvGrpSpPr>
        <p:grpSpPr>
          <a:xfrm>
            <a:off x="10812" y="85348"/>
            <a:ext cx="576070" cy="5621613"/>
            <a:chOff x="-33963" y="14712"/>
            <a:chExt cx="603511" cy="6386152"/>
          </a:xfrm>
        </p:grpSpPr>
        <p:pic>
          <p:nvPicPr>
            <p:cNvPr id="187" name="Google Shape;187;p8"/>
            <p:cNvPicPr preferRelativeResize="0"/>
            <p:nvPr/>
          </p:nvPicPr>
          <p:blipFill rotWithShape="1">
            <a:blip r:embed="rId3">
              <a:alphaModFix/>
            </a:blip>
            <a:srcRect/>
            <a:stretch/>
          </p:blipFill>
          <p:spPr>
            <a:xfrm>
              <a:off x="14626" y="14712"/>
              <a:ext cx="538808" cy="846471"/>
            </a:xfrm>
            <a:prstGeom prst="rect">
              <a:avLst/>
            </a:prstGeom>
            <a:noFill/>
            <a:ln>
              <a:noFill/>
            </a:ln>
          </p:spPr>
        </p:pic>
        <p:sp>
          <p:nvSpPr>
            <p:cNvPr id="188" name="Google Shape;188;p8"/>
            <p:cNvSpPr txBox="1"/>
            <p:nvPr/>
          </p:nvSpPr>
          <p:spPr>
            <a:xfrm rot="-5401349">
              <a:off x="-2620687" y="3426091"/>
              <a:ext cx="5562512" cy="38688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Century Gothic"/>
                  <a:ea typeface="Century Gothic"/>
                  <a:cs typeface="Century Gothic"/>
                  <a:sym typeface="Century Gothic"/>
                </a:rPr>
                <a:t>Vishwakarma  Institute  of  Technology</a:t>
              </a:r>
              <a:endParaRPr sz="1900">
                <a:solidFill>
                  <a:schemeClr val="dk1"/>
                </a:solidFill>
                <a:latin typeface="Calibri"/>
                <a:ea typeface="Calibri"/>
                <a:cs typeface="Calibri"/>
                <a:sym typeface="Calibri"/>
              </a:endParaRPr>
            </a:p>
          </p:txBody>
        </p:sp>
        <p:sp>
          <p:nvSpPr>
            <p:cNvPr id="189" name="Google Shape;189;p8"/>
            <p:cNvSpPr txBox="1"/>
            <p:nvPr/>
          </p:nvSpPr>
          <p:spPr>
            <a:xfrm rot="-5400000">
              <a:off x="-2348768" y="3482486"/>
              <a:ext cx="5562602" cy="274030"/>
            </a:xfrm>
            <a:prstGeom prst="rect">
              <a:avLst/>
            </a:prstGeom>
            <a:solidFill>
              <a:srgbClr val="FFFF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rgbClr val="002060"/>
                  </a:solidFill>
                  <a:latin typeface="Century Gothic"/>
                  <a:ea typeface="Century Gothic"/>
                  <a:cs typeface="Century Gothic"/>
                  <a:sym typeface="Century Gothic"/>
                </a:rPr>
                <a:t>FY - Department of Engineering, Sciences and Humanities</a:t>
              </a:r>
              <a:endParaRPr sz="1900">
                <a:solidFill>
                  <a:schemeClr val="dk1"/>
                </a:solidFill>
                <a:latin typeface="Calibri"/>
                <a:ea typeface="Calibri"/>
                <a:cs typeface="Calibri"/>
                <a:sym typeface="Calibri"/>
              </a:endParaRPr>
            </a:p>
          </p:txBody>
        </p:sp>
      </p:grpSp>
      <p:sp>
        <p:nvSpPr>
          <p:cNvPr id="190" name="Google Shape;190;p8"/>
          <p:cNvSpPr txBox="1">
            <a:spLocks noGrp="1"/>
          </p:cNvSpPr>
          <p:nvPr>
            <p:ph type="sldNum" idx="12"/>
          </p:nvPr>
        </p:nvSpPr>
        <p:spPr>
          <a:xfrm>
            <a:off x="8545189" y="5280776"/>
            <a:ext cx="399038" cy="30427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rgbClr val="262626"/>
                </a:solidFill>
              </a:rPr>
              <a:pPr marL="0" lvl="0" indent="0" algn="r" rtl="0">
                <a:spcBef>
                  <a:spcPts val="0"/>
                </a:spcBef>
                <a:spcAft>
                  <a:spcPts val="0"/>
                </a:spcAft>
                <a:buNone/>
              </a:pPr>
              <a:t>9</a:t>
            </a:fld>
            <a:endParaRPr b="1">
              <a:solidFill>
                <a:srgbClr val="262626"/>
              </a:solidFill>
            </a:endParaRPr>
          </a:p>
        </p:txBody>
      </p:sp>
      <p:sp>
        <p:nvSpPr>
          <p:cNvPr id="191" name="Google Shape;191;p8"/>
          <p:cNvSpPr/>
          <p:nvPr/>
        </p:nvSpPr>
        <p:spPr>
          <a:xfrm>
            <a:off x="1810870" y="180488"/>
            <a:ext cx="6291523" cy="584775"/>
          </a:xfrm>
          <a:prstGeom prst="rect">
            <a:avLst/>
          </a:prstGeom>
          <a:solidFill>
            <a:srgbClr val="00009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2CC"/>
                </a:solidFill>
                <a:latin typeface="Calibri"/>
                <a:ea typeface="Calibri"/>
                <a:cs typeface="Calibri"/>
                <a:sym typeface="Calibri"/>
              </a:rPr>
              <a:t>4. Program Status Word (PSW): D0H</a:t>
            </a:r>
            <a:endParaRPr sz="3200">
              <a:solidFill>
                <a:srgbClr val="FFF2CC"/>
              </a:solidFill>
              <a:latin typeface="Calibri"/>
              <a:ea typeface="Calibri"/>
              <a:cs typeface="Calibri"/>
              <a:sym typeface="Calibri"/>
            </a:endParaRPr>
          </a:p>
        </p:txBody>
      </p:sp>
      <p:graphicFrame>
        <p:nvGraphicFramePr>
          <p:cNvPr id="192" name="Google Shape;192;p8"/>
          <p:cNvGraphicFramePr/>
          <p:nvPr/>
        </p:nvGraphicFramePr>
        <p:xfrm>
          <a:off x="1835053" y="1350129"/>
          <a:ext cx="6096000" cy="370850"/>
        </p:xfrm>
        <a:graphic>
          <a:graphicData uri="http://schemas.openxmlformats.org/drawingml/2006/table">
            <a:tbl>
              <a:tblPr firstRow="1" bandRow="1">
                <a:noFill/>
                <a:tableStyleId>{C957CB3B-CFA4-4C4A-AF56-9F7CF405DCE9}</a:tableStyleId>
              </a:tblPr>
              <a:tblGrid>
                <a:gridCol w="762000"/>
                <a:gridCol w="762000"/>
                <a:gridCol w="762000"/>
                <a:gridCol w="762000"/>
                <a:gridCol w="762000"/>
                <a:gridCol w="762000"/>
                <a:gridCol w="762000"/>
                <a:gridCol w="762000"/>
              </a:tblGrid>
              <a:tr h="370850">
                <a:tc>
                  <a:txBody>
                    <a:bodyPr/>
                    <a:lstStyle/>
                    <a:p>
                      <a:pPr marL="0" marR="0" lvl="0" indent="0" algn="ctr" rtl="0">
                        <a:spcBef>
                          <a:spcPts val="0"/>
                        </a:spcBef>
                        <a:spcAft>
                          <a:spcPts val="0"/>
                        </a:spcAft>
                        <a:buNone/>
                      </a:pPr>
                      <a:r>
                        <a:rPr lang="en-US" sz="1600" u="none" strike="noStrike" cap="none">
                          <a:solidFill>
                            <a:srgbClr val="4F0FA5"/>
                          </a:solidFill>
                        </a:rPr>
                        <a:t>CY</a:t>
                      </a:r>
                      <a:endParaRPr sz="16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AC</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F0</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RS1</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RS0</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OV</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spcBef>
                          <a:spcPts val="0"/>
                        </a:spcBef>
                        <a:spcAft>
                          <a:spcPts val="0"/>
                        </a:spcAft>
                        <a:buNone/>
                      </a:pPr>
                      <a:r>
                        <a:rPr lang="en-US" sz="1800" u="none" strike="noStrike" cap="none">
                          <a:solidFill>
                            <a:srgbClr val="4F0FA5"/>
                          </a:solidFill>
                        </a:rPr>
                        <a:t>P</a:t>
                      </a:r>
                      <a:endParaRPr sz="1800" u="none" strike="noStrike" cap="none">
                        <a:solidFill>
                          <a:srgbClr val="4F0FA5"/>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r>
            </a:tbl>
          </a:graphicData>
        </a:graphic>
      </p:graphicFrame>
      <p:grpSp>
        <p:nvGrpSpPr>
          <p:cNvPr id="193" name="Google Shape;193;p8"/>
          <p:cNvGrpSpPr/>
          <p:nvPr/>
        </p:nvGrpSpPr>
        <p:grpSpPr>
          <a:xfrm>
            <a:off x="5042452" y="1774465"/>
            <a:ext cx="1644595" cy="1248350"/>
            <a:chOff x="5042452" y="1615445"/>
            <a:chExt cx="1644595" cy="1248350"/>
          </a:xfrm>
        </p:grpSpPr>
        <p:cxnSp>
          <p:nvCxnSpPr>
            <p:cNvPr id="194" name="Google Shape;194;p8"/>
            <p:cNvCxnSpPr/>
            <p:nvPr/>
          </p:nvCxnSpPr>
          <p:spPr>
            <a:xfrm rot="10800000" flipH="1">
              <a:off x="5050405" y="2862470"/>
              <a:ext cx="1636642" cy="1324"/>
            </a:xfrm>
            <a:prstGeom prst="straightConnector1">
              <a:avLst/>
            </a:prstGeom>
            <a:noFill/>
            <a:ln w="19050" cap="flat" cmpd="sng">
              <a:solidFill>
                <a:schemeClr val="dk1"/>
              </a:solidFill>
              <a:prstDash val="solid"/>
              <a:miter lim="800000"/>
              <a:headEnd type="none" w="sm" len="sm"/>
              <a:tailEnd type="none" w="sm" len="sm"/>
            </a:ln>
          </p:spPr>
        </p:cxnSp>
        <p:cxnSp>
          <p:nvCxnSpPr>
            <p:cNvPr id="195" name="Google Shape;195;p8"/>
            <p:cNvCxnSpPr/>
            <p:nvPr/>
          </p:nvCxnSpPr>
          <p:spPr>
            <a:xfrm rot="-5400000">
              <a:off x="4422253" y="2235644"/>
              <a:ext cx="1248350" cy="7951"/>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196" name="Google Shape;196;p8"/>
          <p:cNvGrpSpPr/>
          <p:nvPr/>
        </p:nvGrpSpPr>
        <p:grpSpPr>
          <a:xfrm>
            <a:off x="1987829" y="1737359"/>
            <a:ext cx="5693131" cy="1323887"/>
            <a:chOff x="1987829" y="1578339"/>
            <a:chExt cx="5693131" cy="1323887"/>
          </a:xfrm>
        </p:grpSpPr>
        <p:grpSp>
          <p:nvGrpSpPr>
            <p:cNvPr id="197" name="Google Shape;197;p8"/>
            <p:cNvGrpSpPr/>
            <p:nvPr/>
          </p:nvGrpSpPr>
          <p:grpSpPr>
            <a:xfrm>
              <a:off x="1987829" y="1591057"/>
              <a:ext cx="438118" cy="531944"/>
              <a:chOff x="1987829" y="1591057"/>
              <a:chExt cx="438118" cy="531944"/>
            </a:xfrm>
          </p:grpSpPr>
          <p:cxnSp>
            <p:nvCxnSpPr>
              <p:cNvPr id="198" name="Google Shape;198;p8"/>
              <p:cNvCxnSpPr/>
              <p:nvPr/>
            </p:nvCxnSpPr>
            <p:spPr>
              <a:xfrm rot="10800000" flipH="1">
                <a:off x="1987829" y="2115049"/>
                <a:ext cx="429371" cy="7952"/>
              </a:xfrm>
              <a:prstGeom prst="straightConnector1">
                <a:avLst/>
              </a:prstGeom>
              <a:noFill/>
              <a:ln w="19050" cap="flat" cmpd="sng">
                <a:solidFill>
                  <a:schemeClr val="dk1"/>
                </a:solidFill>
                <a:prstDash val="solid"/>
                <a:miter lim="800000"/>
                <a:headEnd type="none" w="sm" len="sm"/>
                <a:tailEnd type="none" w="sm" len="sm"/>
              </a:ln>
            </p:spPr>
          </p:cxnSp>
          <p:cxnSp>
            <p:nvCxnSpPr>
              <p:cNvPr id="199" name="Google Shape;199;p8"/>
              <p:cNvCxnSpPr/>
              <p:nvPr/>
            </p:nvCxnSpPr>
            <p:spPr>
              <a:xfrm rot="-5400000">
                <a:off x="2155603" y="1852655"/>
                <a:ext cx="531941" cy="8746"/>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200" name="Google Shape;200;p8"/>
            <p:cNvGrpSpPr/>
            <p:nvPr/>
          </p:nvGrpSpPr>
          <p:grpSpPr>
            <a:xfrm>
              <a:off x="2838616" y="1582312"/>
              <a:ext cx="357815" cy="779227"/>
              <a:chOff x="2838616" y="1582312"/>
              <a:chExt cx="357815" cy="779227"/>
            </a:xfrm>
          </p:grpSpPr>
          <p:cxnSp>
            <p:nvCxnSpPr>
              <p:cNvPr id="201" name="Google Shape;201;p8"/>
              <p:cNvCxnSpPr/>
              <p:nvPr/>
            </p:nvCxnSpPr>
            <p:spPr>
              <a:xfrm rot="10800000" flipH="1">
                <a:off x="2838616" y="2353586"/>
                <a:ext cx="357808" cy="7951"/>
              </a:xfrm>
              <a:prstGeom prst="straightConnector1">
                <a:avLst/>
              </a:prstGeom>
              <a:noFill/>
              <a:ln w="19050" cap="flat" cmpd="sng">
                <a:solidFill>
                  <a:schemeClr val="dk1"/>
                </a:solidFill>
                <a:prstDash val="solid"/>
                <a:miter lim="800000"/>
                <a:headEnd type="none" w="sm" len="sm"/>
                <a:tailEnd type="none" w="sm" len="sm"/>
              </a:ln>
            </p:spPr>
          </p:cxnSp>
          <p:cxnSp>
            <p:nvCxnSpPr>
              <p:cNvPr id="202" name="Google Shape;202;p8"/>
              <p:cNvCxnSpPr/>
              <p:nvPr/>
            </p:nvCxnSpPr>
            <p:spPr>
              <a:xfrm rot="-5400000">
                <a:off x="2802840" y="1967948"/>
                <a:ext cx="779227" cy="7954"/>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203" name="Google Shape;203;p8"/>
            <p:cNvGrpSpPr/>
            <p:nvPr/>
          </p:nvGrpSpPr>
          <p:grpSpPr>
            <a:xfrm>
              <a:off x="3617843" y="1615445"/>
              <a:ext cx="375044" cy="1072096"/>
              <a:chOff x="3617843" y="1615445"/>
              <a:chExt cx="375044" cy="1072096"/>
            </a:xfrm>
          </p:grpSpPr>
          <p:cxnSp>
            <p:nvCxnSpPr>
              <p:cNvPr id="204" name="Google Shape;204;p8"/>
              <p:cNvCxnSpPr/>
              <p:nvPr/>
            </p:nvCxnSpPr>
            <p:spPr>
              <a:xfrm>
                <a:off x="3617843" y="2679590"/>
                <a:ext cx="365760" cy="1"/>
              </a:xfrm>
              <a:prstGeom prst="straightConnector1">
                <a:avLst/>
              </a:prstGeom>
              <a:noFill/>
              <a:ln w="19050" cap="flat" cmpd="sng">
                <a:solidFill>
                  <a:schemeClr val="dk1"/>
                </a:solidFill>
                <a:prstDash val="solid"/>
                <a:miter lim="800000"/>
                <a:headEnd type="none" w="sm" len="sm"/>
                <a:tailEnd type="none" w="sm" len="sm"/>
              </a:ln>
            </p:spPr>
          </p:cxnSp>
          <p:cxnSp>
            <p:nvCxnSpPr>
              <p:cNvPr id="205" name="Google Shape;205;p8"/>
              <p:cNvCxnSpPr/>
              <p:nvPr/>
            </p:nvCxnSpPr>
            <p:spPr>
              <a:xfrm rot="-5400000">
                <a:off x="3452197" y="2146851"/>
                <a:ext cx="1072096" cy="9284"/>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206" name="Google Shape;206;p8"/>
            <p:cNvGrpSpPr/>
            <p:nvPr/>
          </p:nvGrpSpPr>
          <p:grpSpPr>
            <a:xfrm>
              <a:off x="3546282" y="1637973"/>
              <a:ext cx="1168840" cy="1264253"/>
              <a:chOff x="3546282" y="1637973"/>
              <a:chExt cx="1168840" cy="1264253"/>
            </a:xfrm>
          </p:grpSpPr>
          <p:cxnSp>
            <p:nvCxnSpPr>
              <p:cNvPr id="207" name="Google Shape;207;p8"/>
              <p:cNvCxnSpPr/>
              <p:nvPr/>
            </p:nvCxnSpPr>
            <p:spPr>
              <a:xfrm rot="10800000" flipH="1">
                <a:off x="3546282" y="2878372"/>
                <a:ext cx="1144988" cy="23854"/>
              </a:xfrm>
              <a:prstGeom prst="straightConnector1">
                <a:avLst/>
              </a:prstGeom>
              <a:noFill/>
              <a:ln w="19050" cap="flat" cmpd="sng">
                <a:solidFill>
                  <a:schemeClr val="dk1"/>
                </a:solidFill>
                <a:prstDash val="solid"/>
                <a:miter lim="800000"/>
                <a:headEnd type="none" w="sm" len="sm"/>
                <a:tailEnd type="none" w="sm" len="sm"/>
              </a:ln>
            </p:spPr>
          </p:cxnSp>
          <p:cxnSp>
            <p:nvCxnSpPr>
              <p:cNvPr id="208" name="Google Shape;208;p8"/>
              <p:cNvCxnSpPr/>
              <p:nvPr/>
            </p:nvCxnSpPr>
            <p:spPr>
              <a:xfrm rot="-5400000">
                <a:off x="4086972" y="2258173"/>
                <a:ext cx="1248350" cy="7951"/>
              </a:xfrm>
              <a:prstGeom prst="straightConnector1">
                <a:avLst/>
              </a:prstGeom>
              <a:noFill/>
              <a:ln w="19050" cap="flat" cmpd="sng">
                <a:solidFill>
                  <a:schemeClr val="dk1"/>
                </a:solidFill>
                <a:prstDash val="solid"/>
                <a:miter lim="800000"/>
                <a:headEnd type="none" w="sm" len="sm"/>
                <a:tailEnd type="stealth" w="med" len="med"/>
              </a:ln>
            </p:spPr>
          </p:cxnSp>
        </p:grpSp>
        <p:grpSp>
          <p:nvGrpSpPr>
            <p:cNvPr id="209" name="Google Shape;209;p8"/>
            <p:cNvGrpSpPr/>
            <p:nvPr/>
          </p:nvGrpSpPr>
          <p:grpSpPr>
            <a:xfrm>
              <a:off x="6178163" y="1600868"/>
              <a:ext cx="699715" cy="1031014"/>
              <a:chOff x="6178163" y="1600868"/>
              <a:chExt cx="699715" cy="1031014"/>
            </a:xfrm>
          </p:grpSpPr>
          <p:cxnSp>
            <p:nvCxnSpPr>
              <p:cNvPr id="210" name="Google Shape;210;p8"/>
              <p:cNvCxnSpPr/>
              <p:nvPr/>
            </p:nvCxnSpPr>
            <p:spPr>
              <a:xfrm rot="-5400000">
                <a:off x="5663983" y="2115051"/>
                <a:ext cx="1031014" cy="2648"/>
              </a:xfrm>
              <a:prstGeom prst="straightConnector1">
                <a:avLst/>
              </a:prstGeom>
              <a:noFill/>
              <a:ln w="19050" cap="flat" cmpd="sng">
                <a:solidFill>
                  <a:schemeClr val="dk1"/>
                </a:solidFill>
                <a:prstDash val="solid"/>
                <a:miter lim="800000"/>
                <a:headEnd type="none" w="sm" len="sm"/>
                <a:tailEnd type="stealth" w="med" len="med"/>
              </a:ln>
            </p:spPr>
          </p:cxnSp>
          <p:cxnSp>
            <p:nvCxnSpPr>
              <p:cNvPr id="211" name="Google Shape;211;p8"/>
              <p:cNvCxnSpPr/>
              <p:nvPr/>
            </p:nvCxnSpPr>
            <p:spPr>
              <a:xfrm>
                <a:off x="6178163" y="2623930"/>
                <a:ext cx="699715" cy="7952"/>
              </a:xfrm>
              <a:prstGeom prst="straightConnector1">
                <a:avLst/>
              </a:prstGeom>
              <a:noFill/>
              <a:ln w="12700" cap="flat" cmpd="sng">
                <a:solidFill>
                  <a:schemeClr val="dk1"/>
                </a:solidFill>
                <a:prstDash val="solid"/>
                <a:miter lim="800000"/>
                <a:headEnd type="none" w="sm" len="sm"/>
                <a:tailEnd type="none" w="sm" len="sm"/>
              </a:ln>
            </p:spPr>
          </p:cxnSp>
        </p:grpSp>
        <p:grpSp>
          <p:nvGrpSpPr>
            <p:cNvPr id="212" name="Google Shape;212;p8"/>
            <p:cNvGrpSpPr/>
            <p:nvPr/>
          </p:nvGrpSpPr>
          <p:grpSpPr>
            <a:xfrm>
              <a:off x="6600908" y="1578339"/>
              <a:ext cx="356484" cy="816328"/>
              <a:chOff x="6600908" y="1578339"/>
              <a:chExt cx="356484" cy="816328"/>
            </a:xfrm>
          </p:grpSpPr>
          <p:cxnSp>
            <p:nvCxnSpPr>
              <p:cNvPr id="213" name="Google Shape;213;p8"/>
              <p:cNvCxnSpPr/>
              <p:nvPr/>
            </p:nvCxnSpPr>
            <p:spPr>
              <a:xfrm rot="-5400000">
                <a:off x="6209972" y="1975902"/>
                <a:ext cx="799101" cy="3976"/>
              </a:xfrm>
              <a:prstGeom prst="straightConnector1">
                <a:avLst/>
              </a:prstGeom>
              <a:noFill/>
              <a:ln w="19050" cap="flat" cmpd="sng">
                <a:solidFill>
                  <a:schemeClr val="dk1"/>
                </a:solidFill>
                <a:prstDash val="solid"/>
                <a:miter lim="800000"/>
                <a:headEnd type="none" w="sm" len="sm"/>
                <a:tailEnd type="stealth" w="med" len="med"/>
              </a:ln>
            </p:spPr>
          </p:cxnSp>
          <p:cxnSp>
            <p:nvCxnSpPr>
              <p:cNvPr id="214" name="Google Shape;214;p8"/>
              <p:cNvCxnSpPr/>
              <p:nvPr/>
            </p:nvCxnSpPr>
            <p:spPr>
              <a:xfrm rot="10800000" flipH="1">
                <a:off x="6600908" y="2393343"/>
                <a:ext cx="356484" cy="1324"/>
              </a:xfrm>
              <a:prstGeom prst="straightConnector1">
                <a:avLst/>
              </a:prstGeom>
              <a:noFill/>
              <a:ln w="12700" cap="flat" cmpd="sng">
                <a:solidFill>
                  <a:schemeClr val="dk1"/>
                </a:solidFill>
                <a:prstDash val="solid"/>
                <a:miter lim="800000"/>
                <a:headEnd type="none" w="sm" len="sm"/>
                <a:tailEnd type="none" w="sm" len="sm"/>
              </a:ln>
            </p:spPr>
          </p:cxnSp>
        </p:grpSp>
        <p:grpSp>
          <p:nvGrpSpPr>
            <p:cNvPr id="215" name="Google Shape;215;p8"/>
            <p:cNvGrpSpPr/>
            <p:nvPr/>
          </p:nvGrpSpPr>
          <p:grpSpPr>
            <a:xfrm>
              <a:off x="7319176" y="1594242"/>
              <a:ext cx="361784" cy="522130"/>
              <a:chOff x="7319176" y="1594242"/>
              <a:chExt cx="361784" cy="522130"/>
            </a:xfrm>
          </p:grpSpPr>
          <p:cxnSp>
            <p:nvCxnSpPr>
              <p:cNvPr id="216" name="Google Shape;216;p8"/>
              <p:cNvCxnSpPr/>
              <p:nvPr/>
            </p:nvCxnSpPr>
            <p:spPr>
              <a:xfrm rot="5400000" flipH="1">
                <a:off x="7060763" y="1852655"/>
                <a:ext cx="520804" cy="3979"/>
              </a:xfrm>
              <a:prstGeom prst="straightConnector1">
                <a:avLst/>
              </a:prstGeom>
              <a:noFill/>
              <a:ln w="19050" cap="flat" cmpd="sng">
                <a:solidFill>
                  <a:schemeClr val="dk1"/>
                </a:solidFill>
                <a:prstDash val="solid"/>
                <a:miter lim="800000"/>
                <a:headEnd type="none" w="sm" len="sm"/>
                <a:tailEnd type="stealth" w="med" len="med"/>
              </a:ln>
            </p:spPr>
          </p:cxnSp>
          <p:cxnSp>
            <p:nvCxnSpPr>
              <p:cNvPr id="217" name="Google Shape;217;p8"/>
              <p:cNvCxnSpPr/>
              <p:nvPr/>
            </p:nvCxnSpPr>
            <p:spPr>
              <a:xfrm rot="10800000" flipH="1">
                <a:off x="7324475" y="2115047"/>
                <a:ext cx="356485" cy="1325"/>
              </a:xfrm>
              <a:prstGeom prst="straightConnector1">
                <a:avLst/>
              </a:prstGeom>
              <a:noFill/>
              <a:ln w="12700" cap="flat" cmpd="sng">
                <a:solidFill>
                  <a:schemeClr val="dk1"/>
                </a:solidFill>
                <a:prstDash val="solid"/>
                <a:miter lim="800000"/>
                <a:headEnd type="none" w="sm" len="sm"/>
                <a:tailEnd type="none" w="sm" len="sm"/>
              </a:ln>
            </p:spPr>
          </p:cxnSp>
        </p:gr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5113</Words>
  <PresentationFormat>On-screen Show (16:10)</PresentationFormat>
  <Paragraphs>1163</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Century Gothic</vt:lpstr>
      <vt:lpstr>Verdana</vt:lpstr>
      <vt:lpstr>Times New Roman</vt:lpstr>
      <vt:lpstr>Noto Sans Symbols</vt:lpstr>
      <vt:lpstr>Office Theme</vt:lpstr>
      <vt:lpstr>Micro Controller 2.4 8051 - SFRs, Addressing Modes FY – DESH – VIT</vt:lpstr>
      <vt:lpstr>8051 Microcontroller Special function registers  SFRs</vt:lpstr>
      <vt:lpstr>Special Function Registers (SFRs)</vt:lpstr>
      <vt:lpstr>Special Function Registers (SFRs)</vt:lpstr>
      <vt:lpstr>Special Function Registers (SFRs)</vt:lpstr>
      <vt:lpstr>1. SFR Register --Accumulator or A</vt:lpstr>
      <vt:lpstr>Slide 7</vt:lpstr>
      <vt:lpstr>Slide 8</vt:lpstr>
      <vt:lpstr>Slide 9</vt:lpstr>
      <vt:lpstr>Slide 10</vt:lpstr>
      <vt:lpstr>Slide 11</vt:lpstr>
      <vt:lpstr>Slide 12</vt:lpstr>
      <vt:lpstr>Slide 13</vt:lpstr>
      <vt:lpstr>Port --8051 internal I/O ports</vt:lpstr>
      <vt:lpstr>Slide 15</vt:lpstr>
      <vt:lpstr>6. Port 1 and Register P1 :  90H</vt:lpstr>
      <vt:lpstr>Slide 17</vt:lpstr>
      <vt:lpstr>Slide 18</vt:lpstr>
      <vt:lpstr>Slide 19</vt:lpstr>
      <vt:lpstr>Slide 20</vt:lpstr>
      <vt:lpstr>Timer/Counters : comparison</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8051 Power down and Idle mode</vt:lpstr>
      <vt:lpstr>19. PCON Register: Power control register: 87 H</vt:lpstr>
      <vt:lpstr>19. PCON Register: Power control register: 87 H</vt:lpstr>
      <vt:lpstr>20-21. DPTR Register Data Pointer :  82H, 83H</vt:lpstr>
      <vt:lpstr>8051 Microcontroller assembly language instruction set</vt:lpstr>
      <vt:lpstr>8051 Microcontroller instruction groups </vt:lpstr>
      <vt:lpstr> 8051 Microcontroller Instructions and Groups </vt:lpstr>
      <vt:lpstr>8051 Microcontroller Instruction structure</vt:lpstr>
      <vt:lpstr>Data Transfer Instructions</vt:lpstr>
      <vt:lpstr>Logical Instructions </vt:lpstr>
      <vt:lpstr>Program branching Instructions </vt:lpstr>
      <vt:lpstr>8051 Microcontroller addressing modes</vt:lpstr>
      <vt:lpstr>8051 Addressing Modes</vt:lpstr>
      <vt:lpstr>Slide 51</vt:lpstr>
      <vt:lpstr>Slide 52</vt:lpstr>
      <vt:lpstr>Register Indirect Addressing </vt:lpstr>
      <vt:lpstr>Indexed Addressing Mode </vt:lpstr>
      <vt:lpstr>Micro Controller 2.4 8051 - SFRs, Addressing Modes Thanks ! FY – DESH – VIT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Microcontroller Special function registers  SFRs</dc:title>
  <dc:creator>Anita Joshi</dc:creator>
  <cp:lastModifiedBy>Devashree</cp:lastModifiedBy>
  <cp:revision>4</cp:revision>
  <dcterms:created xsi:type="dcterms:W3CDTF">2020-01-27T04:30:24Z</dcterms:created>
  <dcterms:modified xsi:type="dcterms:W3CDTF">2021-07-06T19:51:40Z</dcterms:modified>
</cp:coreProperties>
</file>