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9"/>
  </p:notesMasterIdLst>
  <p:sldIdLst>
    <p:sldId id="257" r:id="rId2"/>
    <p:sldId id="256" r:id="rId3"/>
    <p:sldId id="258" r:id="rId4"/>
    <p:sldId id="259" r:id="rId5"/>
    <p:sldId id="261" r:id="rId6"/>
    <p:sldId id="263" r:id="rId7"/>
    <p:sldId id="264" r:id="rId8"/>
    <p:sldId id="295" r:id="rId9"/>
    <p:sldId id="265" r:id="rId10"/>
    <p:sldId id="266" r:id="rId11"/>
    <p:sldId id="268" r:id="rId12"/>
    <p:sldId id="269" r:id="rId13"/>
    <p:sldId id="267" r:id="rId14"/>
    <p:sldId id="270" r:id="rId15"/>
    <p:sldId id="271" r:id="rId16"/>
    <p:sldId id="272" r:id="rId17"/>
    <p:sldId id="292" r:id="rId18"/>
    <p:sldId id="293" r:id="rId19"/>
    <p:sldId id="294" r:id="rId20"/>
    <p:sldId id="273" r:id="rId21"/>
    <p:sldId id="275" r:id="rId22"/>
    <p:sldId id="276" r:id="rId23"/>
    <p:sldId id="277" r:id="rId24"/>
    <p:sldId id="278" r:id="rId25"/>
    <p:sldId id="290" r:id="rId26"/>
    <p:sldId id="291"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4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83659-CFA8-49F1-9AF5-696B2589BC4D}" type="datetimeFigureOut">
              <a:rPr lang="en-US" smtClean="0"/>
              <a:t>9/5/2023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BBB141-3511-4CDC-B7DA-B0C523FE081A}" type="slidenum">
              <a:rPr lang="en-US" smtClean="0"/>
              <a:t>‹#›</a:t>
            </a:fld>
            <a:endParaRPr lang="en-US"/>
          </a:p>
        </p:txBody>
      </p:sp>
    </p:spTree>
    <p:extLst>
      <p:ext uri="{BB962C8B-B14F-4D97-AF65-F5344CB8AC3E}">
        <p14:creationId xmlns:p14="http://schemas.microsoft.com/office/powerpoint/2010/main" val="117699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BBB141-3511-4CDC-B7DA-B0C523FE081A}" type="slidenum">
              <a:rPr lang="en-US" smtClean="0"/>
              <a:t>5</a:t>
            </a:fld>
            <a:endParaRPr lang="en-US"/>
          </a:p>
        </p:txBody>
      </p:sp>
    </p:spTree>
    <p:extLst>
      <p:ext uri="{BB962C8B-B14F-4D97-AF65-F5344CB8AC3E}">
        <p14:creationId xmlns:p14="http://schemas.microsoft.com/office/powerpoint/2010/main" val="1364372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DBA997-D7F0-4AFF-B7A1-7C8EE9735904}"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AFF66-C8BD-4DF5-8941-87A3AAD9C7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BA997-D7F0-4AFF-B7A1-7C8EE9735904}"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AFF66-C8BD-4DF5-8941-87A3AAD9C7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BA997-D7F0-4AFF-B7A1-7C8EE9735904}"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AFF66-C8BD-4DF5-8941-87A3AAD9C7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BA997-D7F0-4AFF-B7A1-7C8EE9735904}"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AFF66-C8BD-4DF5-8941-87A3AAD9C7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BA997-D7F0-4AFF-B7A1-7C8EE9735904}"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AFF66-C8BD-4DF5-8941-87A3AAD9C7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DBA997-D7F0-4AFF-B7A1-7C8EE9735904}"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AFF66-C8BD-4DF5-8941-87A3AAD9C7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DBA997-D7F0-4AFF-B7A1-7C8EE9735904}"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AFF66-C8BD-4DF5-8941-87A3AAD9C7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DBA997-D7F0-4AFF-B7A1-7C8EE9735904}"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AFF66-C8BD-4DF5-8941-87A3AAD9C7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BA997-D7F0-4AFF-B7A1-7C8EE9735904}" type="datetimeFigureOut">
              <a:rPr lang="en-US" smtClean="0"/>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AFF66-C8BD-4DF5-8941-87A3AAD9C7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BA997-D7F0-4AFF-B7A1-7C8EE9735904}"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AFF66-C8BD-4DF5-8941-87A3AAD9C72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DDBA997-D7F0-4AFF-B7A1-7C8EE9735904}" type="datetimeFigureOut">
              <a:rPr lang="en-US" smtClean="0"/>
              <a:t>9/5/2023</a:t>
            </a:fld>
            <a:endParaRPr lang="en-US"/>
          </a:p>
        </p:txBody>
      </p:sp>
      <p:sp>
        <p:nvSpPr>
          <p:cNvPr id="9" name="Slide Number Placeholder 8"/>
          <p:cNvSpPr>
            <a:spLocks noGrp="1"/>
          </p:cNvSpPr>
          <p:nvPr>
            <p:ph type="sldNum" sz="quarter" idx="11"/>
          </p:nvPr>
        </p:nvSpPr>
        <p:spPr/>
        <p:txBody>
          <a:bodyPr/>
          <a:lstStyle/>
          <a:p>
            <a:fld id="{18AAFF66-C8BD-4DF5-8941-87A3AAD9C72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AAFF66-C8BD-4DF5-8941-87A3AAD9C72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DDBA997-D7F0-4AFF-B7A1-7C8EE9735904}" type="datetimeFigureOut">
              <a:rPr lang="en-US" smtClean="0"/>
              <a:t>9/5/2023</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0.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7.emf" /><Relationship Id="rId1" Type="http://schemas.openxmlformats.org/officeDocument/2006/relationships/slideLayout" Target="../slideLayouts/slideLayout2.xml" /><Relationship Id="rId5" Type="http://schemas.openxmlformats.org/officeDocument/2006/relationships/image" Target="../media/image20.png" /><Relationship Id="rId4" Type="http://schemas.openxmlformats.org/officeDocument/2006/relationships/image" Target="../media/image19.png" /></Relationships>
</file>

<file path=ppt/slides/_rels/slide18.xml.rels><?xml version="1.0" encoding="UTF-8" standalone="yes"?>
<Relationships xmlns="http://schemas.openxmlformats.org/package/2006/relationships"><Relationship Id="rId3" Type="http://schemas.openxmlformats.org/officeDocument/2006/relationships/image" Target="../media/image8.emf" /><Relationship Id="rId2" Type="http://schemas.openxmlformats.org/officeDocument/2006/relationships/image" Target="../media/image21.png" /><Relationship Id="rId1" Type="http://schemas.openxmlformats.org/officeDocument/2006/relationships/slideLayout" Target="../slideLayouts/slideLayout2.xml" /><Relationship Id="rId4" Type="http://schemas.openxmlformats.org/officeDocument/2006/relationships/image" Target="../media/image23.png" /></Relationships>
</file>

<file path=ppt/slides/_rels/slide19.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9.em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10.emf" /><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50.png" /><Relationship Id="rId2" Type="http://schemas.openxmlformats.org/officeDocument/2006/relationships/image" Target="../media/image190.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10.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60.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80.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280.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6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0.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330.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0.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 Id="rId5" Type="http://schemas.openxmlformats.org/officeDocument/2006/relationships/image" Target="../media/image14.png" /><Relationship Id="rId4" Type="http://schemas.openxmlformats.org/officeDocument/2006/relationships/image" Target="../media/image13.png" /></Relationships>
</file>

<file path=ppt/slides/_rels/slide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 of a vector</a:t>
            </a:r>
          </a:p>
        </p:txBody>
      </p:sp>
      <p:sp>
        <p:nvSpPr>
          <p:cNvPr id="3" name="Content Placeholder 2"/>
          <p:cNvSpPr>
            <a:spLocks noGrp="1"/>
          </p:cNvSpPr>
          <p:nvPr>
            <p:ph idx="1"/>
          </p:nvPr>
        </p:nvSpPr>
        <p:spPr/>
        <p:txBody>
          <a:bodyPr/>
          <a:lstStyle/>
          <a:p>
            <a:r>
              <a:rPr lang="en-US" dirty="0"/>
              <a:t>Why Norm in Data Science?</a:t>
            </a:r>
          </a:p>
          <a:p>
            <a:pPr marL="114300" indent="0">
              <a:buNone/>
            </a:pPr>
            <a:r>
              <a:rPr lang="en-US" dirty="0"/>
              <a:t>  To summarize or compress the information about a data vector       </a:t>
            </a:r>
          </a:p>
          <a:p>
            <a:pPr marL="114300" indent="0">
              <a:buNone/>
            </a:pPr>
            <a:r>
              <a:rPr lang="en-US" dirty="0"/>
              <a:t>   to a single number . </a:t>
            </a:r>
          </a:p>
          <a:p>
            <a:pPr marL="114300" indent="0">
              <a:buNone/>
            </a:pPr>
            <a:r>
              <a:rPr lang="en-US" dirty="0"/>
              <a:t>   Example: </a:t>
            </a:r>
          </a:p>
          <a:p>
            <a:pPr>
              <a:buFont typeface="Wingdings" panose="05000000000000000000" pitchFamily="2" charset="2"/>
              <a:buChar char="v"/>
            </a:pPr>
            <a:r>
              <a:rPr lang="en-US" dirty="0"/>
              <a:t>  To find </a:t>
            </a:r>
            <a:r>
              <a:rPr lang="en-US" b="1" dirty="0">
                <a:solidFill>
                  <a:schemeClr val="accent1">
                    <a:lumMod val="75000"/>
                  </a:schemeClr>
                </a:solidFill>
              </a:rPr>
              <a:t>magnitude</a:t>
            </a:r>
            <a:r>
              <a:rPr lang="en-US" dirty="0"/>
              <a:t> of a data point(row vector)</a:t>
            </a:r>
          </a:p>
          <a:p>
            <a:pPr>
              <a:buFont typeface="Wingdings" panose="05000000000000000000" pitchFamily="2" charset="2"/>
              <a:buChar char="v"/>
            </a:pPr>
            <a:r>
              <a:rPr lang="en-US" dirty="0"/>
              <a:t>  To find the </a:t>
            </a:r>
            <a:r>
              <a:rPr lang="en-US" b="1" dirty="0">
                <a:solidFill>
                  <a:schemeClr val="accent1">
                    <a:lumMod val="75000"/>
                  </a:schemeClr>
                </a:solidFill>
              </a:rPr>
              <a:t>loss</a:t>
            </a:r>
            <a:r>
              <a:rPr lang="en-US" dirty="0"/>
              <a:t> in machine learning model</a:t>
            </a:r>
          </a:p>
          <a:p>
            <a:pPr>
              <a:buFont typeface="Wingdings" panose="05000000000000000000" pitchFamily="2" charset="2"/>
              <a:buChar char="v"/>
            </a:pPr>
            <a:r>
              <a:rPr lang="en-US" dirty="0"/>
              <a:t>  To compute the </a:t>
            </a:r>
            <a:r>
              <a:rPr lang="en-US" b="1" dirty="0">
                <a:solidFill>
                  <a:schemeClr val="accent1">
                    <a:lumMod val="75000"/>
                  </a:schemeClr>
                </a:solidFill>
              </a:rPr>
              <a:t>error</a:t>
            </a:r>
            <a:r>
              <a:rPr lang="en-US" dirty="0"/>
              <a:t>  in a predictive model</a:t>
            </a:r>
          </a:p>
        </p:txBody>
      </p:sp>
    </p:spTree>
    <p:extLst>
      <p:ext uri="{BB962C8B-B14F-4D97-AF65-F5344CB8AC3E}">
        <p14:creationId xmlns:p14="http://schemas.microsoft.com/office/powerpoint/2010/main" val="132870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Optimization</a:t>
            </a:r>
          </a:p>
        </p:txBody>
      </p:sp>
      <p:sp>
        <p:nvSpPr>
          <p:cNvPr id="3" name="Content Placeholder 2"/>
          <p:cNvSpPr>
            <a:spLocks noGrp="1"/>
          </p:cNvSpPr>
          <p:nvPr>
            <p:ph idx="1"/>
          </p:nvPr>
        </p:nvSpPr>
        <p:spPr/>
        <p:txBody>
          <a:bodyPr>
            <a:normAutofit lnSpcReduction="10000"/>
          </a:bodyPr>
          <a:lstStyle/>
          <a:p>
            <a:r>
              <a:rPr lang="en-US" sz="2800" dirty="0"/>
              <a:t>In real world problems, optimization is a process of making something as good or  effective as possible. This process involves choosing inputs that give the best or desired output.</a:t>
            </a:r>
          </a:p>
          <a:p>
            <a:r>
              <a:rPr lang="en-US" sz="2800" dirty="0"/>
              <a:t>Example :</a:t>
            </a:r>
          </a:p>
          <a:p>
            <a:pPr marL="738188" indent="-342900">
              <a:buFont typeface="Wingdings" panose="05000000000000000000" pitchFamily="2" charset="2"/>
              <a:buChar char="Ø"/>
            </a:pPr>
            <a:r>
              <a:rPr lang="en-US" sz="2800" dirty="0"/>
              <a:t>Choosing  optimum location of warehouse to reduce shipment time</a:t>
            </a:r>
          </a:p>
          <a:p>
            <a:pPr marL="738188" indent="-342900">
              <a:buFont typeface="Wingdings" panose="05000000000000000000" pitchFamily="2" charset="2"/>
              <a:buChar char="Ø"/>
            </a:pPr>
            <a:r>
              <a:rPr lang="en-US" sz="2800" dirty="0"/>
              <a:t>Designing a bridge that can carry maximum possible/desired load</a:t>
            </a:r>
          </a:p>
          <a:p>
            <a:pPr marL="738188" indent="-342900">
              <a:buFont typeface="Wingdings" panose="05000000000000000000" pitchFamily="2" charset="2"/>
              <a:buChar char="Ø"/>
            </a:pPr>
            <a:r>
              <a:rPr lang="en-US" sz="2800"/>
              <a:t>Selecting stocks </a:t>
            </a:r>
            <a:r>
              <a:rPr lang="en-US" sz="2800" dirty="0"/>
              <a:t>that will create maximum returns</a:t>
            </a:r>
          </a:p>
          <a:p>
            <a:endParaRPr lang="en-US" sz="2800" dirty="0"/>
          </a:p>
          <a:p>
            <a:endParaRPr lang="en-US" sz="2800" dirty="0"/>
          </a:p>
        </p:txBody>
      </p:sp>
    </p:spTree>
    <p:extLst>
      <p:ext uri="{BB962C8B-B14F-4D97-AF65-F5344CB8AC3E}">
        <p14:creationId xmlns:p14="http://schemas.microsoft.com/office/powerpoint/2010/main" val="212600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Optimization</a:t>
            </a:r>
          </a:p>
        </p:txBody>
      </p:sp>
      <p:sp>
        <p:nvSpPr>
          <p:cNvPr id="3" name="Content Placeholder 2"/>
          <p:cNvSpPr>
            <a:spLocks noGrp="1"/>
          </p:cNvSpPr>
          <p:nvPr>
            <p:ph idx="1"/>
          </p:nvPr>
        </p:nvSpPr>
        <p:spPr/>
        <p:txBody>
          <a:bodyPr/>
          <a:lstStyle/>
          <a:p>
            <a:r>
              <a:rPr lang="en-US" dirty="0"/>
              <a:t>In mathematics, optimization is a process of optimizing i.e. maximizing or minimizing a function of one or more variables on a given domain. Here the function to be optimized is called an </a:t>
            </a:r>
            <a:r>
              <a:rPr lang="en-US" i="1" dirty="0"/>
              <a:t>objective function</a:t>
            </a:r>
            <a:r>
              <a:rPr lang="en-US" dirty="0"/>
              <a:t> which is a  quantitative measure of performance. </a:t>
            </a:r>
          </a:p>
          <a:p>
            <a:pPr marL="114300" indent="0">
              <a:buNone/>
            </a:pPr>
            <a:r>
              <a:rPr lang="en-US" dirty="0"/>
              <a:t>   For example: to maximize profits, minimize time, minimize   </a:t>
            </a:r>
          </a:p>
          <a:p>
            <a:pPr marL="114300" indent="0">
              <a:buNone/>
            </a:pPr>
            <a:r>
              <a:rPr lang="en-US" dirty="0"/>
              <a:t>   costs, maximize sales are some optimization problems in day    </a:t>
            </a:r>
          </a:p>
          <a:p>
            <a:pPr marL="114300" indent="0">
              <a:buNone/>
            </a:pPr>
            <a:r>
              <a:rPr lang="en-US" dirty="0"/>
              <a:t>   to day life</a:t>
            </a:r>
          </a:p>
          <a:p>
            <a:pPr marL="277813" indent="0">
              <a:buNone/>
            </a:pPr>
            <a:r>
              <a:rPr lang="en-US" i="1" dirty="0"/>
              <a:t>Cost function or loss function</a:t>
            </a:r>
            <a:r>
              <a:rPr lang="en-US" dirty="0"/>
              <a:t> are some frequently used terms for objective function used in machine learning. The input parameters to the cost function are called </a:t>
            </a:r>
            <a:r>
              <a:rPr lang="en-US" i="1" dirty="0"/>
              <a:t>decision/design variables</a:t>
            </a:r>
            <a:r>
              <a:rPr lang="en-US" dirty="0"/>
              <a:t>.</a:t>
            </a:r>
          </a:p>
          <a:p>
            <a:endParaRPr lang="en-US" dirty="0"/>
          </a:p>
        </p:txBody>
      </p:sp>
    </p:spTree>
    <p:extLst>
      <p:ext uri="{BB962C8B-B14F-4D97-AF65-F5344CB8AC3E}">
        <p14:creationId xmlns:p14="http://schemas.microsoft.com/office/powerpoint/2010/main" val="46680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formulation of optimization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14:m>
                  <m:oMath xmlns:m="http://schemas.openxmlformats.org/officeDocument/2006/math">
                    <m:r>
                      <a:rPr lang="en-US" sz="2800" b="0" i="1" smtClean="0">
                        <a:latin typeface="Cambria Math"/>
                      </a:rPr>
                      <m:t>𝑀𝑎𝑥𝑖𝑚𝑖𝑥𝑒</m:t>
                    </m:r>
                    <m:r>
                      <a:rPr lang="en-US" sz="2800" b="0" i="1" smtClean="0">
                        <a:latin typeface="Cambria Math"/>
                      </a:rPr>
                      <m:t> /</m:t>
                    </m:r>
                    <m:r>
                      <a:rPr lang="en-US" sz="2800" b="0" i="1" smtClean="0">
                        <a:latin typeface="Cambria Math"/>
                      </a:rPr>
                      <m:t>𝑀𝑖𝑛𝑖𝑚𝑖𝑧𝑒</m:t>
                    </m:r>
                  </m:oMath>
                </a14:m>
                <a:r>
                  <a:rPr lang="en-US" sz="2800" dirty="0"/>
                  <a:t> </a:t>
                </a:r>
                <a14:m>
                  <m:oMath xmlns:m="http://schemas.openxmlformats.org/officeDocument/2006/math">
                    <m:r>
                      <a:rPr lang="en-US" sz="2800" b="0" i="1" dirty="0" smtClean="0">
                        <a:latin typeface="Cambria Math"/>
                      </a:rPr>
                      <m:t>𝑓</m:t>
                    </m:r>
                    <m:d>
                      <m:dPr>
                        <m:ctrlPr>
                          <a:rPr lang="en-US" sz="2800" b="0" i="1" dirty="0" smtClean="0">
                            <a:latin typeface="Cambria Math" panose="02040503050406030204" pitchFamily="18" charset="0"/>
                          </a:rPr>
                        </m:ctrlPr>
                      </m:dPr>
                      <m:e>
                        <m:r>
                          <a:rPr lang="en-US" sz="2800" b="0" i="1" dirty="0" smtClean="0">
                            <a:latin typeface="Cambria Math"/>
                          </a:rPr>
                          <m:t>𝑥</m:t>
                        </m:r>
                      </m:e>
                    </m:d>
                  </m:oMath>
                </a14:m>
                <a:r>
                  <a:rPr lang="en-US" sz="2800" dirty="0"/>
                  <a:t> </a:t>
                </a:r>
                <a:r>
                  <a:rPr lang="en-US" dirty="0"/>
                  <a:t>           Objective function</a:t>
                </a:r>
              </a:p>
              <a:p>
                <a:pPr marL="114300" indent="0">
                  <a:buNone/>
                </a:pPr>
                <a:r>
                  <a:rPr lang="en-US" dirty="0"/>
                  <a:t>                                                                                Decision variable</a:t>
                </a:r>
              </a:p>
              <a:p>
                <a:pPr marL="114300" indent="0">
                  <a:buNone/>
                </a:pPr>
                <a:endParaRPr lang="en-US" dirty="0"/>
              </a:p>
              <a:p>
                <a:pPr marL="114300" indent="0">
                  <a:buNone/>
                </a:pPr>
                <a:r>
                  <a:rPr lang="en-US" sz="2800" dirty="0"/>
                  <a:t>     Subject to </a:t>
                </a:r>
                <a14:m>
                  <m:oMath xmlns:m="http://schemas.openxmlformats.org/officeDocument/2006/math">
                    <m:r>
                      <a:rPr lang="en-US" sz="2800" b="0" i="1" smtClean="0">
                        <a:latin typeface="Cambria Math"/>
                      </a:rPr>
                      <m:t>h</m:t>
                    </m:r>
                    <m:d>
                      <m:dPr>
                        <m:ctrlPr>
                          <a:rPr lang="en-US" sz="2800" b="0" i="1" smtClean="0">
                            <a:latin typeface="Cambria Math" panose="02040503050406030204" pitchFamily="18" charset="0"/>
                          </a:rPr>
                        </m:ctrlPr>
                      </m:dPr>
                      <m:e>
                        <m:r>
                          <a:rPr lang="en-US" sz="2800" b="0" i="1" smtClean="0">
                            <a:latin typeface="Cambria Math"/>
                          </a:rPr>
                          <m:t>𝑥</m:t>
                        </m:r>
                      </m:e>
                    </m:d>
                    <m:r>
                      <a:rPr lang="en-US" sz="2800" b="0" i="1" smtClean="0">
                        <a:latin typeface="Cambria Math"/>
                      </a:rPr>
                      <m:t>=0</m:t>
                    </m:r>
                  </m:oMath>
                </a14:m>
                <a:r>
                  <a:rPr lang="en-US" sz="2800" b="0" dirty="0"/>
                  <a:t>                </a:t>
                </a:r>
                <a:r>
                  <a:rPr lang="en-US" sz="2400" b="0" dirty="0"/>
                  <a:t>Equality constraints</a:t>
                </a:r>
                <a:endParaRPr lang="en-US" sz="2800" b="0" dirty="0"/>
              </a:p>
              <a:p>
                <a:pPr marL="58738" indent="0">
                  <a:buNone/>
                </a:pPr>
                <a14:m>
                  <m:oMath xmlns:m="http://schemas.openxmlformats.org/officeDocument/2006/math">
                    <m:r>
                      <a:rPr lang="en-US" sz="2800" b="0" i="1" smtClean="0">
                        <a:latin typeface="Cambria Math"/>
                      </a:rPr>
                      <m:t>                          </m:t>
                    </m:r>
                    <m:r>
                      <a:rPr lang="en-US" sz="2800" b="0" i="1" smtClean="0">
                        <a:latin typeface="Cambria Math"/>
                      </a:rPr>
                      <m:t>𝑔</m:t>
                    </m:r>
                    <m:d>
                      <m:dPr>
                        <m:ctrlPr>
                          <a:rPr lang="en-US" sz="2800" b="0" i="1" smtClean="0">
                            <a:latin typeface="Cambria Math" panose="02040503050406030204" pitchFamily="18" charset="0"/>
                          </a:rPr>
                        </m:ctrlPr>
                      </m:dPr>
                      <m:e>
                        <m:r>
                          <a:rPr lang="en-US" sz="2800" b="0" i="1" smtClean="0">
                            <a:latin typeface="Cambria Math"/>
                          </a:rPr>
                          <m:t>𝑥</m:t>
                        </m:r>
                      </m:e>
                    </m:d>
                    <m:r>
                      <a:rPr lang="en-US" sz="2800" b="0" i="1" smtClean="0">
                        <a:latin typeface="Cambria Math"/>
                      </a:rPr>
                      <m:t>≤0</m:t>
                    </m:r>
                  </m:oMath>
                </a14:m>
                <a:r>
                  <a:rPr lang="en-US" sz="2800" dirty="0"/>
                  <a:t>               </a:t>
                </a:r>
                <a:r>
                  <a:rPr lang="en-US" sz="2400" dirty="0"/>
                  <a:t>Inequality constraints</a:t>
                </a:r>
                <a:endParaRPr lang="en-US" sz="3200" dirty="0"/>
              </a:p>
              <a:p>
                <a:pPr marL="58738" indent="0">
                  <a:buNone/>
                </a:pPr>
                <a:endParaRPr lang="en-US" sz="2800" b="0" dirty="0"/>
              </a:p>
              <a:p>
                <a:pPr marL="58738" indent="0">
                  <a:buNone/>
                </a:pPr>
                <a:r>
                  <a:rPr lang="en-US" sz="2800" b="0" dirty="0"/>
                  <a:t>Where ‘x’ can be a single variable or a vector (of more than one variables</a:t>
                </a:r>
                <a:r>
                  <a:rPr lang="en-US" sz="2800" dirty="0"/>
                  <a:t>)</a:t>
                </a:r>
                <a:endParaRPr lang="en-US" sz="2800" b="0" dirty="0"/>
              </a:p>
              <a:p>
                <a:pPr marL="114300" indent="0">
                  <a:buNone/>
                </a:pPr>
                <a:r>
                  <a:rPr lang="en-US" dirty="0"/>
                  <a:t>                 </a:t>
                </a:r>
                <a:r>
                  <a:rPr lang="en-US" baseline="-25000" dirty="0"/>
                  <a:t>       </a:t>
                </a:r>
                <a:endParaRPr lang="en-US" dirty="0"/>
              </a:p>
              <a:p>
                <a:pPr marL="11430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00"/>
                </a:stretch>
              </a:blipFill>
            </p:spPr>
            <p:txBody>
              <a:bodyPr/>
              <a:lstStyle/>
              <a:p>
                <a:r>
                  <a:rPr lang="en-US">
                    <a:noFill/>
                  </a:rPr>
                  <a:t> </a:t>
                </a:r>
              </a:p>
            </p:txBody>
          </p:sp>
        </mc:Fallback>
      </mc:AlternateContent>
      <p:cxnSp>
        <p:nvCxnSpPr>
          <p:cNvPr id="5" name="Straight Arrow Connector 4"/>
          <p:cNvCxnSpPr/>
          <p:nvPr/>
        </p:nvCxnSpPr>
        <p:spPr>
          <a:xfrm>
            <a:off x="4953000" y="2286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00600" y="2362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00600" y="27432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343400" y="35814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343400" y="40386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77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Optimization:</a:t>
            </a:r>
            <a:br>
              <a:rPr lang="en-US" b="1" dirty="0"/>
            </a:br>
            <a:endParaRPr lang="en-US" dirty="0"/>
          </a:p>
        </p:txBody>
      </p:sp>
      <p:sp>
        <p:nvSpPr>
          <p:cNvPr id="3" name="Content Placeholder 2"/>
          <p:cNvSpPr>
            <a:spLocks noGrp="1"/>
          </p:cNvSpPr>
          <p:nvPr>
            <p:ph idx="1"/>
          </p:nvPr>
        </p:nvSpPr>
        <p:spPr/>
        <p:txBody>
          <a:bodyPr/>
          <a:lstStyle/>
          <a:p>
            <a:r>
              <a:rPr lang="en-US" dirty="0"/>
              <a:t>optimization problems can be classified into various categories based on nature of objective function, decision variables and constraints , physical structure of the problem etc.</a:t>
            </a:r>
          </a:p>
          <a:p>
            <a:r>
              <a:rPr lang="en-US" dirty="0"/>
              <a:t>Few important classifications are:</a:t>
            </a:r>
          </a:p>
          <a:p>
            <a:pPr marL="685800" indent="-342900">
              <a:buFont typeface="Wingdings" panose="05000000000000000000" pitchFamily="2" charset="2"/>
              <a:buChar char="q"/>
            </a:pPr>
            <a:r>
              <a:rPr lang="en-US" b="1" dirty="0"/>
              <a:t>Constrained Vs. unconstrained optimization:</a:t>
            </a:r>
            <a:r>
              <a:rPr lang="en-US" dirty="0"/>
              <a:t> If there are one or more constraints on decision variables then it is constrained optimization problem and in case there are no constraints then it is unconstrained optimization.</a:t>
            </a:r>
          </a:p>
          <a:p>
            <a:pPr marL="685800" indent="-342900">
              <a:buFont typeface="Wingdings" panose="05000000000000000000" pitchFamily="2" charset="2"/>
              <a:buChar char="q"/>
            </a:pPr>
            <a:r>
              <a:rPr lang="en-US" b="1" dirty="0"/>
              <a:t>Linear Vs. Non-linear Optimization :</a:t>
            </a:r>
            <a:r>
              <a:rPr lang="en-US" dirty="0"/>
              <a:t> If the objective function and all the constraints are linear functions of decision variables then the optimization problem is called linear programming problem(</a:t>
            </a:r>
            <a:r>
              <a:rPr lang="en-US" b="1" dirty="0"/>
              <a:t>LPP</a:t>
            </a:r>
            <a:r>
              <a:rPr lang="en-US" dirty="0"/>
              <a:t>) otherwise it is called non linear programming (</a:t>
            </a:r>
            <a:r>
              <a:rPr lang="en-US" b="1" dirty="0"/>
              <a:t>NLP</a:t>
            </a:r>
            <a:r>
              <a:rPr lang="en-US" dirty="0"/>
              <a:t>) problem.</a:t>
            </a:r>
          </a:p>
        </p:txBody>
      </p:sp>
    </p:spTree>
    <p:extLst>
      <p:ext uri="{BB962C8B-B14F-4D97-AF65-F5344CB8AC3E}">
        <p14:creationId xmlns:p14="http://schemas.microsoft.com/office/powerpoint/2010/main" val="362765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Optimization:</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682625" indent="-342900">
              <a:buFont typeface="Wingdings" panose="05000000000000000000" pitchFamily="2" charset="2"/>
              <a:buChar char="q"/>
            </a:pPr>
            <a:r>
              <a:rPr lang="en-US" b="1" dirty="0"/>
              <a:t>Discrete Vs. Continuous optimization:</a:t>
            </a:r>
          </a:p>
          <a:p>
            <a:pPr marL="693738" indent="-354013">
              <a:buNone/>
            </a:pPr>
            <a:r>
              <a:rPr lang="en-US" b="1" dirty="0"/>
              <a:t>  </a:t>
            </a:r>
            <a:r>
              <a:rPr lang="en-US" dirty="0"/>
              <a:t>    If some or all the decision variables are restricted to take only integer values then the optimization problem is called integer programming problem or discrete optimization Otherwise it is called continuous optimization where the decision variables take continuous set of values.</a:t>
            </a:r>
          </a:p>
          <a:p>
            <a:pPr marL="682625" indent="-342900">
              <a:buFont typeface="Wingdings" panose="05000000000000000000" pitchFamily="2" charset="2"/>
              <a:buChar char="q"/>
            </a:pPr>
            <a:r>
              <a:rPr lang="en-US" b="1" dirty="0"/>
              <a:t>Deterministic Vs. Stochastic Optimization:</a:t>
            </a:r>
          </a:p>
          <a:p>
            <a:pPr marL="693738" indent="0">
              <a:buNone/>
            </a:pPr>
            <a:r>
              <a:rPr lang="en-US" dirty="0"/>
              <a:t>In deterministic optimization, it is assumed that the data for the given problem are known accurately. However, for many actual problems, the data cannot be known accurately for a variety of reasons. The first reason is due to simple measurement error. The second and more fundamental reason is that some data represent information about the future (e. g., product demand or price for a future time period) and simply cannot be known with certainty. In stochastic optimization, the uncertainty is incorporated into the model. </a:t>
            </a:r>
            <a:endParaRPr lang="en-US" b="1" dirty="0"/>
          </a:p>
          <a:p>
            <a:pPr marL="339725" indent="0">
              <a:buNone/>
            </a:pPr>
            <a:endParaRPr lang="en-US" b="1" dirty="0"/>
          </a:p>
        </p:txBody>
      </p:sp>
    </p:spTree>
    <p:extLst>
      <p:ext uri="{BB962C8B-B14F-4D97-AF65-F5344CB8AC3E}">
        <p14:creationId xmlns:p14="http://schemas.microsoft.com/office/powerpoint/2010/main" val="2014250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Unconstrained Optimization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Formulation: Maximize/ Minimize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𝑥</m:t>
                    </m:r>
                    <m:r>
                      <a:rPr lang="en-US" b="0" i="1" smtClean="0">
                        <a:latin typeface="Cambria Math"/>
                      </a:rPr>
                      <m:t>)</m:t>
                    </m:r>
                  </m:oMath>
                </a14:m>
                <a:r>
                  <a:rPr lang="en-US" dirty="0"/>
                  <a:t>  </a:t>
                </a:r>
                <a14:m>
                  <m:oMath xmlns:m="http://schemas.openxmlformats.org/officeDocument/2006/math">
                    <m:r>
                      <a:rPr lang="en-US" b="0" i="1" dirty="0" smtClean="0">
                        <a:latin typeface="Cambria Math"/>
                      </a:rPr>
                      <m:t>𝑥</m:t>
                    </m:r>
                    <m:r>
                      <a:rPr lang="en-US" b="0" i="1" dirty="0" smtClean="0">
                        <a:latin typeface="Cambria Math"/>
                        <a:ea typeface="Cambria Math"/>
                      </a:rPr>
                      <m:t>∈</m:t>
                    </m:r>
                    <m:sSup>
                      <m:sSupPr>
                        <m:ctrlPr>
                          <a:rPr lang="en-US" b="0" i="1" dirty="0" smtClean="0">
                            <a:latin typeface="Cambria Math" panose="02040503050406030204" pitchFamily="18" charset="0"/>
                            <a:ea typeface="Cambria Math"/>
                          </a:rPr>
                        </m:ctrlPr>
                      </m:sSupPr>
                      <m:e>
                        <m:r>
                          <a:rPr lang="en-US" b="0" i="1" dirty="0" smtClean="0">
                            <a:latin typeface="Cambria Math"/>
                            <a:ea typeface="Cambria Math"/>
                          </a:rPr>
                          <m:t>𝑅</m:t>
                        </m:r>
                      </m:e>
                      <m:sup>
                        <m:r>
                          <a:rPr lang="en-US" b="0" i="1" dirty="0" smtClean="0">
                            <a:latin typeface="Cambria Math"/>
                            <a:ea typeface="Cambria Math"/>
                          </a:rPr>
                          <m:t>𝑛</m:t>
                        </m:r>
                      </m:sup>
                    </m:sSup>
                  </m:oMath>
                </a14:m>
                <a:endParaRPr lang="en-US" b="0" dirty="0">
                  <a:ea typeface="Cambria Math"/>
                </a:endParaRPr>
              </a:p>
              <a:p>
                <a:r>
                  <a:rPr lang="en-US" dirty="0"/>
                  <a:t>It is possible to reduce all maximization problems into minimization since </a:t>
                </a:r>
              </a:p>
              <a:p>
                <a:pPr marL="114300" indent="0">
                  <a:buNone/>
                </a:pPr>
                <a:r>
                  <a:rPr lang="en-US" dirty="0"/>
                  <a:t>         </a:t>
                </a:r>
                <a:r>
                  <a:rPr lang="en-US" sz="2400" dirty="0"/>
                  <a:t>Maximize </a:t>
                </a:r>
                <a14:m>
                  <m:oMath xmlns:m="http://schemas.openxmlformats.org/officeDocument/2006/math">
                    <m:r>
                      <a:rPr lang="en-US" sz="2400" b="0" i="1" smtClean="0">
                        <a:latin typeface="Cambria Math"/>
                      </a:rPr>
                      <m:t>𝑓</m:t>
                    </m:r>
                    <m:r>
                      <a:rPr lang="en-US" sz="2400" b="0" i="1" smtClean="0">
                        <a:latin typeface="Cambria Math"/>
                      </a:rPr>
                      <m:t>(</m:t>
                    </m:r>
                    <m:r>
                      <a:rPr lang="en-US" sz="2400" b="0" i="1" smtClean="0">
                        <a:latin typeface="Cambria Math"/>
                      </a:rPr>
                      <m:t>𝑥</m:t>
                    </m:r>
                    <m:r>
                      <a:rPr lang="en-US" sz="2400" b="0" i="1" smtClean="0">
                        <a:latin typeface="Cambria Math"/>
                      </a:rPr>
                      <m:t>)</m:t>
                    </m:r>
                  </m:oMath>
                </a14:m>
                <a:r>
                  <a:rPr lang="en-US" sz="2400" dirty="0"/>
                  <a:t>                    Minimize </a:t>
                </a:r>
                <a14:m>
                  <m:oMath xmlns:m="http://schemas.openxmlformats.org/officeDocument/2006/math">
                    <m:r>
                      <a:rPr lang="en-US" sz="2400" b="0" i="0" smtClean="0">
                        <a:latin typeface="Cambria Math"/>
                      </a:rPr>
                      <m:t>  </m:t>
                    </m:r>
                    <m:r>
                      <a:rPr lang="en-US" sz="2400" b="0" i="1" smtClean="0">
                        <a:latin typeface="Cambria Math"/>
                      </a:rPr>
                      <m:t>−</m:t>
                    </m:r>
                    <m:r>
                      <a:rPr lang="en-US" sz="2400" b="0" i="1" smtClean="0">
                        <a:latin typeface="Cambria Math"/>
                      </a:rPr>
                      <m:t>𝑓</m:t>
                    </m:r>
                    <m:r>
                      <a:rPr lang="en-US" sz="2400" b="0" i="1" smtClean="0">
                        <a:latin typeface="Cambria Math"/>
                      </a:rPr>
                      <m:t>(</m:t>
                    </m:r>
                    <m:r>
                      <a:rPr lang="en-US" sz="2400" b="0" i="1" smtClean="0">
                        <a:latin typeface="Cambria Math"/>
                      </a:rPr>
                      <m:t>𝑥</m:t>
                    </m:r>
                    <m:r>
                      <a:rPr lang="en-US" sz="2400" b="0" i="1" smtClean="0">
                        <a:latin typeface="Cambria Math"/>
                      </a:rPr>
                      <m:t>)</m:t>
                    </m:r>
                  </m:oMath>
                </a14:m>
                <a:endParaRPr lang="en-US" sz="2400" dirty="0"/>
              </a:p>
              <a:p>
                <a:pPr marL="114300" indent="0">
                  <a:buNone/>
                </a:pPr>
                <a:r>
                  <a:rPr lang="en-US" sz="2400" dirty="0"/>
                  <a:t>  so that henceforth we can talk of only minimization.</a:t>
                </a:r>
              </a:p>
              <a:p>
                <a:r>
                  <a:rPr lang="en-US" sz="2400" dirty="0"/>
                  <a:t>Solution: If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a:rPr>
                          <m:t>𝑥</m:t>
                        </m:r>
                      </m:e>
                      <m:sup>
                        <m:r>
                          <a:rPr lang="en-US" sz="2400" b="0" i="1" smtClean="0">
                            <a:latin typeface="Cambria Math"/>
                          </a:rPr>
                          <m:t>∗</m:t>
                        </m:r>
                      </m:sup>
                    </m:sSup>
                  </m:oMath>
                </a14:m>
                <a:r>
                  <a:rPr lang="en-US" sz="2400" dirty="0"/>
                  <a:t> is a point at which the function takes optimum(in this case minimum) value then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m:t>
                        </m:r>
                      </m:sup>
                    </m:sSup>
                  </m:oMath>
                </a14:m>
                <a:r>
                  <a:rPr lang="en-US" sz="2400" dirty="0"/>
                  <a:t> is the solution of the given problem which is denoted as</a:t>
                </a:r>
              </a:p>
              <a:p>
                <a:pPr marL="114300" indent="0" algn="ctr">
                  <a:buNone/>
                </a:pP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m:t>
                        </m:r>
                      </m:sup>
                    </m:sSup>
                    <m:r>
                      <a:rPr lang="en-US" sz="2400" b="0" i="1" smtClean="0">
                        <a:latin typeface="Cambria Math"/>
                      </a:rPr>
                      <m:t>=</m:t>
                    </m:r>
                    <m:func>
                      <m:funcPr>
                        <m:ctrlPr>
                          <a:rPr lang="en-US" sz="2400" b="0" i="1" smtClean="0">
                            <a:latin typeface="Cambria Math" panose="02040503050406030204" pitchFamily="18" charset="0"/>
                          </a:rPr>
                        </m:ctrlPr>
                      </m:funcPr>
                      <m:fName>
                        <m:r>
                          <m:rPr>
                            <m:sty m:val="p"/>
                          </m:rPr>
                          <a:rPr lang="en-US" sz="2400" b="0" i="0" smtClean="0">
                            <a:latin typeface="Cambria Math"/>
                          </a:rPr>
                          <m:t>arg</m:t>
                        </m:r>
                      </m:fName>
                      <m:e>
                        <m:func>
                          <m:funcPr>
                            <m:ctrlPr>
                              <a:rPr lang="en-US" sz="2400" b="0" i="1" smtClean="0">
                                <a:latin typeface="Cambria Math" panose="02040503050406030204" pitchFamily="18" charset="0"/>
                              </a:rPr>
                            </m:ctrlPr>
                          </m:funcPr>
                          <m:fName>
                            <m:r>
                              <m:rPr>
                                <m:sty m:val="p"/>
                              </m:rPr>
                              <a:rPr lang="en-US" sz="2400" b="0" i="0" smtClean="0">
                                <a:latin typeface="Cambria Math"/>
                              </a:rPr>
                              <m:t>min</m:t>
                            </m:r>
                          </m:fName>
                          <m:e>
                            <m:r>
                              <a:rPr lang="en-US" sz="2400" b="0" i="1" smtClean="0">
                                <a:latin typeface="Cambria Math"/>
                              </a:rPr>
                              <m:t>𝑓</m:t>
                            </m:r>
                            <m:r>
                              <a:rPr lang="en-US" sz="2400" b="0" i="1" smtClean="0">
                                <a:latin typeface="Cambria Math"/>
                              </a:rPr>
                              <m:t>(</m:t>
                            </m:r>
                            <m:r>
                              <a:rPr lang="en-US" sz="2400" b="0" i="1" smtClean="0">
                                <a:latin typeface="Cambria Math"/>
                              </a:rPr>
                              <m:t>𝑥</m:t>
                            </m:r>
                            <m:r>
                              <a:rPr lang="en-US" sz="2400" b="0" i="1" smtClean="0">
                                <a:latin typeface="Cambria Math"/>
                              </a:rPr>
                              <m:t>)</m:t>
                            </m:r>
                          </m:e>
                        </m:func>
                      </m:e>
                    </m:func>
                  </m:oMath>
                </a14:m>
                <a:endParaRPr lang="en-US" sz="2400" dirty="0"/>
              </a:p>
              <a:p>
                <a:pPr marL="339725" indent="0">
                  <a:buNone/>
                </a:pPr>
                <a:r>
                  <a:rPr lang="en-US" sz="2400" dirty="0"/>
                  <a:t>which simply means that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m:t>
                        </m:r>
                      </m:sup>
                    </m:sSup>
                  </m:oMath>
                </a14:m>
                <a:r>
                  <a:rPr lang="en-US" sz="2400" dirty="0"/>
                  <a:t> is a value at which </a:t>
                </a:r>
                <a14:m>
                  <m:oMath xmlns:m="http://schemas.openxmlformats.org/officeDocument/2006/math">
                    <m:r>
                      <a:rPr lang="en-US" sz="2400" b="0" i="1" smtClean="0">
                        <a:latin typeface="Cambria Math"/>
                      </a:rPr>
                      <m:t>𝑓</m:t>
                    </m:r>
                    <m:d>
                      <m:dPr>
                        <m:ctrlPr>
                          <a:rPr lang="en-US" sz="2400" b="0" i="1" smtClean="0">
                            <a:latin typeface="Cambria Math" panose="02040503050406030204" pitchFamily="18" charset="0"/>
                          </a:rPr>
                        </m:ctrlPr>
                      </m:dPr>
                      <m:e>
                        <m:r>
                          <a:rPr lang="en-US" sz="2400" b="0" i="1" smtClean="0">
                            <a:latin typeface="Cambria Math"/>
                          </a:rPr>
                          <m:t>𝑥</m:t>
                        </m:r>
                      </m:e>
                    </m:d>
                  </m:oMath>
                </a14:m>
                <a:r>
                  <a:rPr lang="en-US" sz="2400" dirty="0"/>
                  <a:t> takes minimum argument(value)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762"/>
                </a:stretch>
              </a:blipFill>
            </p:spPr>
            <p:txBody>
              <a:bodyPr/>
              <a:lstStyle/>
              <a:p>
                <a:r>
                  <a:rPr lang="en-US">
                    <a:noFill/>
                  </a:rPr>
                  <a:t> </a:t>
                </a:r>
              </a:p>
            </p:txBody>
          </p:sp>
        </mc:Fallback>
      </mc:AlternateContent>
      <p:sp>
        <p:nvSpPr>
          <p:cNvPr id="4" name="Right Arrow 3"/>
          <p:cNvSpPr/>
          <p:nvPr/>
        </p:nvSpPr>
        <p:spPr>
          <a:xfrm>
            <a:off x="3657600" y="28956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16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960438"/>
          </a:xfrm>
        </p:spPr>
        <p:txBody>
          <a:bodyPr/>
          <a:lstStyle/>
          <a:p>
            <a:r>
              <a:rPr lang="en-US" sz="4400" dirty="0"/>
              <a:t>Stationary point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7620000" cy="4800600"/>
              </a:xfrm>
            </p:spPr>
            <p:txBody>
              <a:bodyPr>
                <a:normAutofit fontScale="70000" lnSpcReduction="20000"/>
              </a:bodyPr>
              <a:lstStyle/>
              <a:p>
                <a:pPr marL="114300" indent="0">
                  <a:buNone/>
                </a:pPr>
                <a:r>
                  <a:rPr lang="en-US" sz="2900" dirty="0"/>
                  <a:t>It is the point </a:t>
                </a:r>
                <a14:m>
                  <m:oMath xmlns:m="http://schemas.openxmlformats.org/officeDocument/2006/math">
                    <m:sSup>
                      <m:sSupPr>
                        <m:ctrlPr>
                          <a:rPr lang="en-US" sz="2900" i="1">
                            <a:latin typeface="Cambria Math" panose="02040503050406030204" pitchFamily="18" charset="0"/>
                          </a:rPr>
                        </m:ctrlPr>
                      </m:sSupPr>
                      <m:e>
                        <m:r>
                          <a:rPr lang="en-US" sz="2900" i="1">
                            <a:latin typeface="Cambria Math"/>
                          </a:rPr>
                          <m:t>𝑥</m:t>
                        </m:r>
                      </m:e>
                      <m:sup>
                        <m:r>
                          <a:rPr lang="en-US" sz="2900" i="1">
                            <a:latin typeface="Cambria Math"/>
                          </a:rPr>
                          <m:t>∗</m:t>
                        </m:r>
                      </m:sup>
                    </m:sSup>
                  </m:oMath>
                </a14:m>
                <a:r>
                  <a:rPr lang="en-US" sz="2900" dirty="0"/>
                  <a:t> at which all first derivatives of </a:t>
                </a:r>
                <a14:m>
                  <m:oMath xmlns:m="http://schemas.openxmlformats.org/officeDocument/2006/math">
                    <m:r>
                      <a:rPr lang="en-US" sz="2900" b="0" i="1" smtClean="0">
                        <a:latin typeface="Cambria Math"/>
                      </a:rPr>
                      <m:t>𝑓</m:t>
                    </m:r>
                    <m:d>
                      <m:dPr>
                        <m:ctrlPr>
                          <a:rPr lang="en-US" sz="2900" b="0" i="1" smtClean="0">
                            <a:latin typeface="Cambria Math" panose="02040503050406030204" pitchFamily="18" charset="0"/>
                          </a:rPr>
                        </m:ctrlPr>
                      </m:dPr>
                      <m:e>
                        <m:r>
                          <a:rPr lang="en-US" sz="2900" b="0" i="1" smtClean="0">
                            <a:latin typeface="Cambria Math"/>
                          </a:rPr>
                          <m:t>𝑥</m:t>
                        </m:r>
                      </m:e>
                    </m:d>
                  </m:oMath>
                </a14:m>
                <a:r>
                  <a:rPr lang="en-US" sz="2900" dirty="0"/>
                  <a:t>  vanish   i.e. </a:t>
                </a:r>
                <a14:m>
                  <m:oMath xmlns:m="http://schemas.openxmlformats.org/officeDocument/2006/math">
                    <m:r>
                      <a:rPr lang="en-US" sz="2900">
                        <a:latin typeface="Cambria Math"/>
                      </a:rPr>
                      <m:t>𝛻</m:t>
                    </m:r>
                    <m:r>
                      <a:rPr lang="en-US" sz="2900" i="1">
                        <a:latin typeface="Cambria Math"/>
                      </a:rPr>
                      <m:t>𝑓</m:t>
                    </m:r>
                    <m:d>
                      <m:dPr>
                        <m:ctrlPr>
                          <a:rPr lang="en-US" sz="2900" i="1">
                            <a:latin typeface="Cambria Math" panose="02040503050406030204" pitchFamily="18" charset="0"/>
                          </a:rPr>
                        </m:ctrlPr>
                      </m:dPr>
                      <m:e>
                        <m:sSup>
                          <m:sSupPr>
                            <m:ctrlPr>
                              <a:rPr lang="en-US" sz="2900" i="1">
                                <a:latin typeface="Cambria Math" panose="02040503050406030204" pitchFamily="18" charset="0"/>
                              </a:rPr>
                            </m:ctrlPr>
                          </m:sSupPr>
                          <m:e>
                            <m:r>
                              <a:rPr lang="en-US" sz="2900" i="1">
                                <a:latin typeface="Cambria Math"/>
                              </a:rPr>
                              <m:t>𝑥</m:t>
                            </m:r>
                          </m:e>
                          <m:sup>
                            <m:r>
                              <a:rPr lang="en-US" sz="2900" i="1">
                                <a:latin typeface="Cambria Math"/>
                              </a:rPr>
                              <m:t>∗</m:t>
                            </m:r>
                          </m:sup>
                        </m:sSup>
                      </m:e>
                    </m:d>
                    <m:r>
                      <a:rPr lang="en-US" sz="2900" b="0" i="1" smtClean="0">
                        <a:latin typeface="Cambria Math"/>
                      </a:rPr>
                      <m:t>=0 </m:t>
                    </m:r>
                  </m:oMath>
                </a14:m>
                <a:r>
                  <a:rPr lang="en-US" sz="2900" dirty="0"/>
                  <a:t> where</a:t>
                </a:r>
                <a14:m>
                  <m:oMath xmlns:m="http://schemas.openxmlformats.org/officeDocument/2006/math">
                    <m:sSup>
                      <m:sSupPr>
                        <m:ctrlPr>
                          <a:rPr lang="en-US" sz="2900" i="1">
                            <a:latin typeface="Cambria Math" panose="02040503050406030204" pitchFamily="18" charset="0"/>
                          </a:rPr>
                        </m:ctrlPr>
                      </m:sSupPr>
                      <m:e>
                        <m:r>
                          <a:rPr lang="en-US" sz="2900" i="1">
                            <a:latin typeface="Cambria Math"/>
                          </a:rPr>
                          <m:t>𝑥</m:t>
                        </m:r>
                      </m:e>
                      <m:sup>
                        <m:r>
                          <a:rPr lang="en-US" sz="2900" i="1">
                            <a:latin typeface="Cambria Math"/>
                          </a:rPr>
                          <m:t>∗</m:t>
                        </m:r>
                      </m:sup>
                    </m:sSup>
                    <m:r>
                      <a:rPr lang="en-US" sz="2900" b="0" i="1" smtClean="0">
                        <a:latin typeface="Cambria Math"/>
                      </a:rPr>
                      <m:t>=(</m:t>
                    </m:r>
                    <m:sSub>
                      <m:sSubPr>
                        <m:ctrlPr>
                          <a:rPr lang="en-US" sz="2900" b="0" i="1" smtClean="0">
                            <a:latin typeface="Cambria Math" panose="02040503050406030204" pitchFamily="18" charset="0"/>
                          </a:rPr>
                        </m:ctrlPr>
                      </m:sSubPr>
                      <m:e>
                        <m:sSup>
                          <m:sSupPr>
                            <m:ctrlPr>
                              <a:rPr lang="en-US" sz="2900" i="1">
                                <a:latin typeface="Cambria Math" panose="02040503050406030204" pitchFamily="18" charset="0"/>
                              </a:rPr>
                            </m:ctrlPr>
                          </m:sSupPr>
                          <m:e>
                            <m:r>
                              <a:rPr lang="en-US" sz="2900" i="1">
                                <a:latin typeface="Cambria Math"/>
                              </a:rPr>
                              <m:t>𝑥</m:t>
                            </m:r>
                          </m:e>
                          <m:sup>
                            <m:r>
                              <a:rPr lang="en-US" sz="2900" i="1">
                                <a:latin typeface="Cambria Math"/>
                              </a:rPr>
                              <m:t>∗</m:t>
                            </m:r>
                          </m:sup>
                        </m:sSup>
                      </m:e>
                      <m:sub>
                        <m:r>
                          <a:rPr lang="en-US" sz="2900" b="0" i="1" smtClean="0">
                            <a:latin typeface="Cambria Math"/>
                          </a:rPr>
                          <m:t>1</m:t>
                        </m:r>
                      </m:sub>
                    </m:sSub>
                    <m:r>
                      <a:rPr lang="en-US" sz="2900" b="0" i="1" smtClean="0">
                        <a:latin typeface="Cambria Math"/>
                      </a:rPr>
                      <m:t>,</m:t>
                    </m:r>
                    <m:sSub>
                      <m:sSubPr>
                        <m:ctrlPr>
                          <a:rPr lang="en-US" sz="2900" i="1">
                            <a:latin typeface="Cambria Math" panose="02040503050406030204" pitchFamily="18" charset="0"/>
                          </a:rPr>
                        </m:ctrlPr>
                      </m:sSubPr>
                      <m:e>
                        <m:sSup>
                          <m:sSupPr>
                            <m:ctrlPr>
                              <a:rPr lang="en-US" sz="2900" i="1">
                                <a:latin typeface="Cambria Math" panose="02040503050406030204" pitchFamily="18" charset="0"/>
                              </a:rPr>
                            </m:ctrlPr>
                          </m:sSupPr>
                          <m:e>
                            <m:r>
                              <a:rPr lang="en-US" sz="2900" i="1">
                                <a:latin typeface="Cambria Math"/>
                              </a:rPr>
                              <m:t>𝑥</m:t>
                            </m:r>
                          </m:e>
                          <m:sup>
                            <m:r>
                              <a:rPr lang="en-US" sz="2900" i="1">
                                <a:latin typeface="Cambria Math"/>
                              </a:rPr>
                              <m:t>∗</m:t>
                            </m:r>
                          </m:sup>
                        </m:sSup>
                      </m:e>
                      <m:sub>
                        <m:r>
                          <a:rPr lang="en-US" sz="2900" b="0" i="1" smtClean="0">
                            <a:latin typeface="Cambria Math"/>
                          </a:rPr>
                          <m:t>2</m:t>
                        </m:r>
                      </m:sub>
                    </m:sSub>
                    <m:r>
                      <a:rPr lang="en-US" sz="2900" b="0" i="1" smtClean="0">
                        <a:latin typeface="Cambria Math"/>
                      </a:rPr>
                      <m:t>,…..</m:t>
                    </m:r>
                    <m:sSub>
                      <m:sSubPr>
                        <m:ctrlPr>
                          <a:rPr lang="en-US" sz="2900" i="1">
                            <a:latin typeface="Cambria Math" panose="02040503050406030204" pitchFamily="18" charset="0"/>
                          </a:rPr>
                        </m:ctrlPr>
                      </m:sSubPr>
                      <m:e>
                        <m:sSup>
                          <m:sSupPr>
                            <m:ctrlPr>
                              <a:rPr lang="en-US" sz="2900" i="1">
                                <a:latin typeface="Cambria Math" panose="02040503050406030204" pitchFamily="18" charset="0"/>
                              </a:rPr>
                            </m:ctrlPr>
                          </m:sSupPr>
                          <m:e>
                            <m:r>
                              <a:rPr lang="en-US" sz="2900" i="1">
                                <a:latin typeface="Cambria Math"/>
                              </a:rPr>
                              <m:t>𝑥</m:t>
                            </m:r>
                          </m:e>
                          <m:sup>
                            <m:r>
                              <a:rPr lang="en-US" sz="2900" i="1">
                                <a:latin typeface="Cambria Math"/>
                              </a:rPr>
                              <m:t>∗</m:t>
                            </m:r>
                          </m:sup>
                        </m:sSup>
                      </m:e>
                      <m:sub>
                        <m:r>
                          <a:rPr lang="en-US" sz="2900" b="0" i="1" smtClean="0">
                            <a:latin typeface="Cambria Math"/>
                          </a:rPr>
                          <m:t>𝑛</m:t>
                        </m:r>
                      </m:sub>
                    </m:sSub>
                    <m:r>
                      <a:rPr lang="en-US" sz="2900" b="0" i="1" smtClean="0">
                        <a:latin typeface="Cambria Math"/>
                      </a:rPr>
                      <m:t>)</m:t>
                    </m:r>
                    <m:r>
                      <a:rPr lang="en-US" sz="2900" b="0" i="1" smtClean="0">
                        <a:latin typeface="Cambria Math"/>
                        <a:ea typeface="Cambria Math"/>
                      </a:rPr>
                      <m:t>∈</m:t>
                    </m:r>
                    <m:sSup>
                      <m:sSupPr>
                        <m:ctrlPr>
                          <a:rPr lang="en-US" sz="2900" b="0" i="1" smtClean="0">
                            <a:latin typeface="Cambria Math" panose="02040503050406030204" pitchFamily="18" charset="0"/>
                            <a:ea typeface="Cambria Math"/>
                          </a:rPr>
                        </m:ctrlPr>
                      </m:sSupPr>
                      <m:e>
                        <m:r>
                          <a:rPr lang="en-US" sz="2900" b="0" i="1" smtClean="0">
                            <a:latin typeface="Cambria Math"/>
                            <a:ea typeface="Cambria Math"/>
                          </a:rPr>
                          <m:t>𝑅</m:t>
                        </m:r>
                      </m:e>
                      <m:sup>
                        <m:r>
                          <a:rPr lang="en-US" sz="2900" b="0" i="1" smtClean="0">
                            <a:latin typeface="Cambria Math"/>
                            <a:ea typeface="Cambria Math"/>
                          </a:rPr>
                          <m:t>𝑛</m:t>
                        </m:r>
                      </m:sup>
                    </m:sSup>
                  </m:oMath>
                </a14:m>
                <a:r>
                  <a:rPr lang="en-US" sz="2900" dirty="0"/>
                  <a:t>  </a:t>
                </a:r>
              </a:p>
              <a:p>
                <a:pPr marL="114300" indent="0">
                  <a:buNone/>
                </a:pPr>
                <a:r>
                  <a:rPr lang="en-US" sz="2900" dirty="0"/>
                  <a:t>   &amp; </a:t>
                </a:r>
                <a14:m>
                  <m:oMath xmlns:m="http://schemas.openxmlformats.org/officeDocument/2006/math">
                    <m:r>
                      <a:rPr lang="en-US" sz="2900" i="1">
                        <a:latin typeface="Cambria Math"/>
                      </a:rPr>
                      <m:t>𝛻</m:t>
                    </m:r>
                    <m:r>
                      <a:rPr lang="en-US" sz="2900" i="1">
                        <a:latin typeface="Cambria Math"/>
                      </a:rPr>
                      <m:t>𝑓</m:t>
                    </m:r>
                    <m:d>
                      <m:dPr>
                        <m:ctrlPr>
                          <a:rPr lang="en-US" sz="2900" i="1">
                            <a:latin typeface="Cambria Math" panose="02040503050406030204" pitchFamily="18" charset="0"/>
                          </a:rPr>
                        </m:ctrlPr>
                      </m:dPr>
                      <m:e>
                        <m:sSup>
                          <m:sSupPr>
                            <m:ctrlPr>
                              <a:rPr lang="en-US" sz="2900" i="1">
                                <a:latin typeface="Cambria Math" panose="02040503050406030204" pitchFamily="18" charset="0"/>
                              </a:rPr>
                            </m:ctrlPr>
                          </m:sSupPr>
                          <m:e>
                            <m:r>
                              <a:rPr lang="en-US" sz="2900" i="1">
                                <a:latin typeface="Cambria Math"/>
                              </a:rPr>
                              <m:t>𝑥</m:t>
                            </m:r>
                          </m:e>
                          <m:sup>
                            <m:r>
                              <a:rPr lang="en-US" sz="2900" i="1">
                                <a:latin typeface="Cambria Math"/>
                              </a:rPr>
                              <m:t>∗</m:t>
                            </m:r>
                          </m:sup>
                        </m:sSup>
                      </m:e>
                    </m:d>
                    <m:r>
                      <a:rPr lang="en-US" sz="2900" i="1">
                        <a:latin typeface="Cambria Math"/>
                      </a:rPr>
                      <m:t>=</m:t>
                    </m:r>
                    <m:d>
                      <m:dPr>
                        <m:begChr m:val="["/>
                        <m:endChr m:val="]"/>
                        <m:ctrlPr>
                          <a:rPr lang="en-US" sz="2900" i="1">
                            <a:latin typeface="Cambria Math" panose="02040503050406030204" pitchFamily="18" charset="0"/>
                          </a:rPr>
                        </m:ctrlPr>
                      </m:dPr>
                      <m:e>
                        <m:m>
                          <m:mPr>
                            <m:mcs>
                              <m:mc>
                                <m:mcPr>
                                  <m:count m:val="1"/>
                                  <m:mcJc m:val="center"/>
                                </m:mcPr>
                              </m:mc>
                            </m:mcs>
                            <m:ctrlPr>
                              <a:rPr lang="en-US" sz="2900" i="1">
                                <a:latin typeface="Cambria Math" panose="02040503050406030204" pitchFamily="18" charset="0"/>
                              </a:rPr>
                            </m:ctrlPr>
                          </m:mPr>
                          <m:mr>
                            <m:e>
                              <m:f>
                                <m:fPr>
                                  <m:ctrlPr>
                                    <a:rPr lang="en-US" sz="2900" i="1">
                                      <a:latin typeface="Cambria Math" panose="02040503050406030204" pitchFamily="18" charset="0"/>
                                    </a:rPr>
                                  </m:ctrlPr>
                                </m:fPr>
                                <m:num>
                                  <m:r>
                                    <a:rPr lang="en-US" sz="2900" i="1">
                                      <a:latin typeface="Cambria Math"/>
                                    </a:rPr>
                                    <m:t>𝜕</m:t>
                                  </m:r>
                                  <m:r>
                                    <a:rPr lang="en-US" sz="2900" i="1">
                                      <a:latin typeface="Cambria Math"/>
                                    </a:rPr>
                                    <m:t>𝑓</m:t>
                                  </m:r>
                                  <m:r>
                                    <a:rPr lang="en-US" sz="2900" i="1">
                                      <a:latin typeface="Cambria Math"/>
                                    </a:rPr>
                                    <m:t>(</m:t>
                                  </m:r>
                                  <m:sSup>
                                    <m:sSupPr>
                                      <m:ctrlPr>
                                        <a:rPr lang="en-US" sz="2900" i="1">
                                          <a:latin typeface="Cambria Math" panose="02040503050406030204" pitchFamily="18" charset="0"/>
                                        </a:rPr>
                                      </m:ctrlPr>
                                    </m:sSupPr>
                                    <m:e>
                                      <m:r>
                                        <a:rPr lang="en-US" sz="2900" i="1">
                                          <a:latin typeface="Cambria Math"/>
                                        </a:rPr>
                                        <m:t>𝑥</m:t>
                                      </m:r>
                                    </m:e>
                                    <m:sup>
                                      <m:r>
                                        <a:rPr lang="en-US" sz="2900" i="1">
                                          <a:latin typeface="Cambria Math"/>
                                        </a:rPr>
                                        <m:t>∗</m:t>
                                      </m:r>
                                    </m:sup>
                                  </m:sSup>
                                  <m:r>
                                    <a:rPr lang="en-US" sz="2900" i="1">
                                      <a:latin typeface="Cambria Math"/>
                                    </a:rPr>
                                    <m:t>)</m:t>
                                  </m:r>
                                </m:num>
                                <m:den>
                                  <m:r>
                                    <a:rPr lang="en-US" sz="2900" i="1">
                                      <a:latin typeface="Cambria Math"/>
                                    </a:rPr>
                                    <m:t>𝜕</m:t>
                                  </m:r>
                                  <m:sSub>
                                    <m:sSubPr>
                                      <m:ctrlPr>
                                        <a:rPr lang="en-US" sz="2900" i="1">
                                          <a:latin typeface="Cambria Math" panose="02040503050406030204" pitchFamily="18" charset="0"/>
                                        </a:rPr>
                                      </m:ctrlPr>
                                    </m:sSubPr>
                                    <m:e>
                                      <m:r>
                                        <a:rPr lang="en-US" sz="2900" i="1">
                                          <a:latin typeface="Cambria Math"/>
                                        </a:rPr>
                                        <m:t>𝑥</m:t>
                                      </m:r>
                                    </m:e>
                                    <m:sub>
                                      <m:r>
                                        <a:rPr lang="en-US" sz="2900" i="1">
                                          <a:latin typeface="Cambria Math"/>
                                        </a:rPr>
                                        <m:t>1</m:t>
                                      </m:r>
                                    </m:sub>
                                  </m:sSub>
                                </m:den>
                              </m:f>
                            </m:e>
                          </m:mr>
                          <m:mr>
                            <m:e>
                              <m:f>
                                <m:fPr>
                                  <m:ctrlPr>
                                    <a:rPr lang="en-US" sz="2900" i="1">
                                      <a:latin typeface="Cambria Math" panose="02040503050406030204" pitchFamily="18" charset="0"/>
                                    </a:rPr>
                                  </m:ctrlPr>
                                </m:fPr>
                                <m:num>
                                  <m:r>
                                    <a:rPr lang="en-US" sz="2900" i="1">
                                      <a:latin typeface="Cambria Math"/>
                                    </a:rPr>
                                    <m:t>𝜕</m:t>
                                  </m:r>
                                  <m:r>
                                    <a:rPr lang="en-US" sz="2900" i="1">
                                      <a:latin typeface="Cambria Math"/>
                                    </a:rPr>
                                    <m:t>𝑓</m:t>
                                  </m:r>
                                  <m:r>
                                    <a:rPr lang="en-US" sz="2900" i="1">
                                      <a:latin typeface="Cambria Math"/>
                                    </a:rPr>
                                    <m:t>(</m:t>
                                  </m:r>
                                  <m:sSup>
                                    <m:sSupPr>
                                      <m:ctrlPr>
                                        <a:rPr lang="en-US" sz="2900" i="1">
                                          <a:latin typeface="Cambria Math" panose="02040503050406030204" pitchFamily="18" charset="0"/>
                                        </a:rPr>
                                      </m:ctrlPr>
                                    </m:sSupPr>
                                    <m:e>
                                      <m:r>
                                        <a:rPr lang="en-US" sz="2900" i="1">
                                          <a:latin typeface="Cambria Math"/>
                                        </a:rPr>
                                        <m:t>𝑥</m:t>
                                      </m:r>
                                    </m:e>
                                    <m:sup>
                                      <m:r>
                                        <a:rPr lang="en-US" sz="2900" i="1">
                                          <a:latin typeface="Cambria Math"/>
                                        </a:rPr>
                                        <m:t>∗</m:t>
                                      </m:r>
                                    </m:sup>
                                  </m:sSup>
                                  <m:r>
                                    <a:rPr lang="en-US" sz="2900" i="1">
                                      <a:latin typeface="Cambria Math"/>
                                    </a:rPr>
                                    <m:t>)</m:t>
                                  </m:r>
                                </m:num>
                                <m:den>
                                  <m:r>
                                    <a:rPr lang="en-US" sz="2900" i="1">
                                      <a:latin typeface="Cambria Math"/>
                                    </a:rPr>
                                    <m:t>𝜕</m:t>
                                  </m:r>
                                  <m:sSub>
                                    <m:sSubPr>
                                      <m:ctrlPr>
                                        <a:rPr lang="en-US" sz="2900" i="1">
                                          <a:latin typeface="Cambria Math" panose="02040503050406030204" pitchFamily="18" charset="0"/>
                                        </a:rPr>
                                      </m:ctrlPr>
                                    </m:sSubPr>
                                    <m:e>
                                      <m:r>
                                        <a:rPr lang="en-US" sz="2900" i="1">
                                          <a:latin typeface="Cambria Math"/>
                                        </a:rPr>
                                        <m:t>𝑥</m:t>
                                      </m:r>
                                    </m:e>
                                    <m:sub>
                                      <m:r>
                                        <a:rPr lang="en-US" sz="2900" i="1">
                                          <a:latin typeface="Cambria Math"/>
                                        </a:rPr>
                                        <m:t>2</m:t>
                                      </m:r>
                                    </m:sub>
                                  </m:sSub>
                                </m:den>
                              </m:f>
                            </m:e>
                          </m:mr>
                          <m:mr>
                            <m:e>
                              <m:m>
                                <m:mPr>
                                  <m:mcs>
                                    <m:mc>
                                      <m:mcPr>
                                        <m:count m:val="1"/>
                                        <m:mcJc m:val="center"/>
                                      </m:mcPr>
                                    </m:mc>
                                  </m:mcs>
                                  <m:ctrlPr>
                                    <a:rPr lang="en-US" sz="2900" i="1">
                                      <a:latin typeface="Cambria Math" panose="02040503050406030204" pitchFamily="18" charset="0"/>
                                    </a:rPr>
                                  </m:ctrlPr>
                                </m:mPr>
                                <m:mr>
                                  <m:e>
                                    <m:r>
                                      <a:rPr lang="en-US" sz="2900" i="1">
                                        <a:latin typeface="Cambria Math"/>
                                      </a:rPr>
                                      <m:t>⋮</m:t>
                                    </m:r>
                                  </m:e>
                                </m:mr>
                                <m:mr>
                                  <m:e>
                                    <m:f>
                                      <m:fPr>
                                        <m:ctrlPr>
                                          <a:rPr lang="en-US" sz="2900" i="1">
                                            <a:latin typeface="Cambria Math" panose="02040503050406030204" pitchFamily="18" charset="0"/>
                                          </a:rPr>
                                        </m:ctrlPr>
                                      </m:fPr>
                                      <m:num>
                                        <m:r>
                                          <a:rPr lang="en-US" sz="2900" i="1">
                                            <a:latin typeface="Cambria Math"/>
                                          </a:rPr>
                                          <m:t>𝜕</m:t>
                                        </m:r>
                                        <m:r>
                                          <a:rPr lang="en-US" sz="2900" i="1">
                                            <a:latin typeface="Cambria Math"/>
                                          </a:rPr>
                                          <m:t>𝑓</m:t>
                                        </m:r>
                                        <m:r>
                                          <a:rPr lang="en-US" sz="2900" i="1">
                                            <a:latin typeface="Cambria Math"/>
                                          </a:rPr>
                                          <m:t>(</m:t>
                                        </m:r>
                                        <m:sSup>
                                          <m:sSupPr>
                                            <m:ctrlPr>
                                              <a:rPr lang="en-US" sz="2900" i="1">
                                                <a:latin typeface="Cambria Math" panose="02040503050406030204" pitchFamily="18" charset="0"/>
                                              </a:rPr>
                                            </m:ctrlPr>
                                          </m:sSupPr>
                                          <m:e>
                                            <m:r>
                                              <a:rPr lang="en-US" sz="2900" i="1">
                                                <a:latin typeface="Cambria Math"/>
                                              </a:rPr>
                                              <m:t>𝑥</m:t>
                                            </m:r>
                                          </m:e>
                                          <m:sup>
                                            <m:r>
                                              <a:rPr lang="en-US" sz="2900" i="1">
                                                <a:latin typeface="Cambria Math"/>
                                              </a:rPr>
                                              <m:t>∗</m:t>
                                            </m:r>
                                          </m:sup>
                                        </m:sSup>
                                        <m:r>
                                          <a:rPr lang="en-US" sz="2900" i="1">
                                            <a:latin typeface="Cambria Math"/>
                                          </a:rPr>
                                          <m:t>)</m:t>
                                        </m:r>
                                      </m:num>
                                      <m:den>
                                        <m:r>
                                          <a:rPr lang="en-US" sz="2900" i="1">
                                            <a:latin typeface="Cambria Math"/>
                                          </a:rPr>
                                          <m:t>𝜕</m:t>
                                        </m:r>
                                        <m:sSub>
                                          <m:sSubPr>
                                            <m:ctrlPr>
                                              <a:rPr lang="en-US" sz="2900" i="1">
                                                <a:latin typeface="Cambria Math" panose="02040503050406030204" pitchFamily="18" charset="0"/>
                                              </a:rPr>
                                            </m:ctrlPr>
                                          </m:sSubPr>
                                          <m:e>
                                            <m:r>
                                              <a:rPr lang="en-US" sz="2900" i="1">
                                                <a:latin typeface="Cambria Math"/>
                                              </a:rPr>
                                              <m:t>𝑥</m:t>
                                            </m:r>
                                          </m:e>
                                          <m:sub>
                                            <m:r>
                                              <a:rPr lang="en-US" sz="2900" i="1">
                                                <a:latin typeface="Cambria Math"/>
                                              </a:rPr>
                                              <m:t>𝑛</m:t>
                                            </m:r>
                                          </m:sub>
                                        </m:sSub>
                                      </m:den>
                                    </m:f>
                                  </m:e>
                                </m:mr>
                              </m:m>
                            </m:e>
                          </m:mr>
                        </m:m>
                      </m:e>
                    </m:d>
                  </m:oMath>
                </a14:m>
                <a:r>
                  <a:rPr lang="en-US" sz="2900" i="1" dirty="0"/>
                  <a:t>    </a:t>
                </a:r>
                <a:r>
                  <a:rPr lang="en-US" sz="2900" dirty="0"/>
                  <a:t>is called gradient vector of </a:t>
                </a:r>
                <a14:m>
                  <m:oMath xmlns:m="http://schemas.openxmlformats.org/officeDocument/2006/math">
                    <m:r>
                      <a:rPr lang="en-US" sz="2900" b="0" i="1" smtClean="0">
                        <a:latin typeface="Cambria Math"/>
                      </a:rPr>
                      <m:t>𝑓</m:t>
                    </m:r>
                    <m:r>
                      <a:rPr lang="en-US" sz="2900" b="0" i="1" smtClean="0">
                        <a:latin typeface="Cambria Math"/>
                      </a:rPr>
                      <m:t> </m:t>
                    </m:r>
                  </m:oMath>
                </a14:m>
                <a:r>
                  <a:rPr lang="en-US" sz="2900" i="1" dirty="0"/>
                  <a:t>at </a:t>
                </a:r>
                <a14:m>
                  <m:oMath xmlns:m="http://schemas.openxmlformats.org/officeDocument/2006/math">
                    <m:sSup>
                      <m:sSupPr>
                        <m:ctrlPr>
                          <a:rPr lang="en-US" sz="2900" i="1">
                            <a:latin typeface="Cambria Math" panose="02040503050406030204" pitchFamily="18" charset="0"/>
                          </a:rPr>
                        </m:ctrlPr>
                      </m:sSupPr>
                      <m:e>
                        <m:r>
                          <a:rPr lang="en-US" sz="2900" i="1">
                            <a:latin typeface="Cambria Math"/>
                          </a:rPr>
                          <m:t>𝑥</m:t>
                        </m:r>
                      </m:e>
                      <m:sup>
                        <m:r>
                          <a:rPr lang="en-US" sz="2900" i="1">
                            <a:latin typeface="Cambria Math"/>
                          </a:rPr>
                          <m:t>∗</m:t>
                        </m:r>
                      </m:sup>
                    </m:sSup>
                  </m:oMath>
                </a14:m>
                <a:r>
                  <a:rPr lang="en-US" sz="2900" i="1" dirty="0"/>
                  <a:t>.</a:t>
                </a:r>
              </a:p>
              <a:p>
                <a:pPr marL="114300" indent="0">
                  <a:buNone/>
                </a:pPr>
                <a:endParaRPr lang="en-US" sz="2900" i="1" dirty="0"/>
              </a:p>
              <a:p>
                <a:pPr marL="114300" indent="0">
                  <a:buNone/>
                </a:pPr>
                <a:r>
                  <a:rPr lang="en-US" sz="2800" dirty="0"/>
                  <a:t>Depending on the behavior of </a:t>
                </a:r>
                <a14:m>
                  <m:oMath xmlns:m="http://schemas.openxmlformats.org/officeDocument/2006/math">
                    <m:r>
                      <a:rPr lang="en-US" sz="2800" i="1">
                        <a:latin typeface="Cambria Math"/>
                      </a:rPr>
                      <m:t>𝑓</m:t>
                    </m:r>
                  </m:oMath>
                </a14:m>
                <a:r>
                  <a:rPr lang="en-US" sz="2800" dirty="0"/>
                  <a:t> at a stationary point </a:t>
                </a:r>
                <a14:m>
                  <m:oMath xmlns:m="http://schemas.openxmlformats.org/officeDocument/2006/math">
                    <m:r>
                      <a:rPr lang="en-US" sz="2800" i="1">
                        <a:latin typeface="Cambria Math"/>
                      </a:rPr>
                      <m:t> </m:t>
                    </m:r>
                    <m:sSup>
                      <m:sSupPr>
                        <m:ctrlPr>
                          <a:rPr lang="en-US" sz="2800" i="1">
                            <a:latin typeface="Cambria Math" panose="02040503050406030204" pitchFamily="18" charset="0"/>
                          </a:rPr>
                        </m:ctrlPr>
                      </m:sSupPr>
                      <m:e>
                        <m:r>
                          <a:rPr lang="en-US" sz="2800" i="1">
                            <a:latin typeface="Cambria Math"/>
                          </a:rPr>
                          <m:t>𝑥</m:t>
                        </m:r>
                      </m:e>
                      <m:sup>
                        <m:r>
                          <a:rPr lang="en-US" sz="2800" i="1">
                            <a:latin typeface="Cambria Math"/>
                          </a:rPr>
                          <m:t>∗</m:t>
                        </m:r>
                      </m:sup>
                    </m:sSup>
                  </m:oMath>
                </a14:m>
                <a:r>
                  <a:rPr lang="en-US" sz="2800" dirty="0"/>
                  <a:t> ,it is classified into following  types:</a:t>
                </a:r>
              </a:p>
              <a:p>
                <a:pPr marL="571500" indent="-457200">
                  <a:buFont typeface="+mj-lt"/>
                  <a:buAutoNum type="arabicPeriod"/>
                </a:pPr>
                <a:r>
                  <a:rPr lang="en-US" sz="2800" dirty="0"/>
                  <a:t>Global maxima</a:t>
                </a:r>
              </a:p>
              <a:p>
                <a:pPr marL="571500" indent="-457200">
                  <a:buFont typeface="+mj-lt"/>
                  <a:buAutoNum type="arabicPeriod"/>
                </a:pPr>
                <a:r>
                  <a:rPr lang="en-US" sz="2800" dirty="0"/>
                  <a:t>Global minima</a:t>
                </a:r>
              </a:p>
              <a:p>
                <a:pPr marL="571500" indent="-457200">
                  <a:buFont typeface="+mj-lt"/>
                  <a:buAutoNum type="arabicPeriod"/>
                </a:pPr>
                <a:r>
                  <a:rPr lang="en-US" sz="2800" dirty="0"/>
                  <a:t>Local maxima</a:t>
                </a:r>
              </a:p>
              <a:p>
                <a:pPr marL="571500" indent="-457200">
                  <a:buFont typeface="+mj-lt"/>
                  <a:buAutoNum type="arabicPeriod"/>
                </a:pPr>
                <a:r>
                  <a:rPr lang="en-US" sz="2800" dirty="0"/>
                  <a:t>Local minima</a:t>
                </a:r>
              </a:p>
              <a:p>
                <a:pPr marL="571500" indent="-457200">
                  <a:buFont typeface="+mj-lt"/>
                  <a:buAutoNum type="arabicPeriod"/>
                </a:pPr>
                <a:r>
                  <a:rPr lang="en-US" sz="2800" dirty="0"/>
                  <a:t>Saddle point</a:t>
                </a:r>
              </a:p>
              <a:p>
                <a:pPr marL="114300" indent="0">
                  <a:buNone/>
                </a:pPr>
                <a:endParaRPr lang="en-US" i="1" dirty="0"/>
              </a:p>
              <a:p>
                <a:pPr marL="114300" indent="0">
                  <a:buNone/>
                </a:pP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7620000" cy="4800600"/>
              </a:xfrm>
              <a:blipFill rotWithShape="1">
                <a:blip r:embed="rId2"/>
                <a:stretch>
                  <a:fillRect t="-1779" r="-800" b="-1652"/>
                </a:stretch>
              </a:blipFill>
            </p:spPr>
            <p:txBody>
              <a:bodyPr/>
              <a:lstStyle/>
              <a:p>
                <a:r>
                  <a:rPr lang="en-US">
                    <a:noFill/>
                  </a:rPr>
                  <a:t> </a:t>
                </a:r>
              </a:p>
            </p:txBody>
          </p:sp>
        </mc:Fallback>
      </mc:AlternateContent>
    </p:spTree>
    <p:extLst>
      <p:ext uri="{BB962C8B-B14F-4D97-AF65-F5344CB8AC3E}">
        <p14:creationId xmlns:p14="http://schemas.microsoft.com/office/powerpoint/2010/main" val="1392171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Global Maximum or maximum point:</a:t>
            </a:r>
            <a:endParaRPr lang="en-US" sz="3600" dirty="0"/>
          </a:p>
        </p:txBody>
      </p:sp>
      <p:pic>
        <p:nvPicPr>
          <p:cNvPr id="4" name="Picture 10"/>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295400"/>
            <a:ext cx="5582083" cy="41612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p:cNvSpPr/>
              <p:nvPr/>
            </p:nvSpPr>
            <p:spPr>
              <a:xfrm>
                <a:off x="533400" y="5562600"/>
                <a:ext cx="7696200" cy="830997"/>
              </a:xfrm>
              <a:prstGeom prst="rect">
                <a:avLst/>
              </a:prstGeom>
            </p:spPr>
            <p:txBody>
              <a:bodyPr wrap="square">
                <a:spAutoFit/>
              </a:bodyPr>
              <a:lstStyle/>
              <a:p>
                <a:pPr lvl="0"/>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m:t>
                        </m:r>
                      </m:sup>
                    </m:sSup>
                  </m:oMath>
                </a14:m>
                <a:r>
                  <a:rPr lang="en-US" sz="2400" dirty="0"/>
                  <a:t> is called (global)maximum point if </a:t>
                </a:r>
                <a14:m>
                  <m:oMath xmlns:m="http://schemas.openxmlformats.org/officeDocument/2006/math">
                    <m:r>
                      <a:rPr lang="en-US" sz="2400" i="1">
                        <a:latin typeface="Cambria Math"/>
                      </a:rPr>
                      <m:t>𝑓</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m:t>
                            </m:r>
                          </m:sup>
                        </m:sSup>
                      </m:e>
                    </m:d>
                    <m:r>
                      <a:rPr lang="en-US" sz="2400" i="1">
                        <a:latin typeface="Cambria Math"/>
                      </a:rPr>
                      <m:t>≥</m:t>
                    </m:r>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e>
                    </m:d>
                    <m:r>
                      <a:rPr lang="en-US" sz="2400" i="1">
                        <a:latin typeface="Cambria Math"/>
                      </a:rPr>
                      <m:t>       ∀</m:t>
                    </m:r>
                    <m:r>
                      <a:rPr lang="en-US" sz="2400" i="1">
                        <a:latin typeface="Cambria Math"/>
                      </a:rPr>
                      <m:t>𝑥</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𝑅</m:t>
                        </m:r>
                      </m:e>
                      <m:sup>
                        <m:r>
                          <a:rPr lang="en-US" sz="2400" i="1">
                            <a:latin typeface="Cambria Math"/>
                          </a:rPr>
                          <m:t>𝑛</m:t>
                        </m:r>
                      </m:sup>
                    </m:sSup>
                  </m:oMath>
                </a14:m>
                <a:r>
                  <a:rPr lang="en-US" sz="24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533400" y="5562600"/>
                <a:ext cx="7696200" cy="830997"/>
              </a:xfrm>
              <a:prstGeom prst="rect">
                <a:avLst/>
              </a:prstGeom>
              <a:blipFill rotWithShape="1">
                <a:blip r:embed="rId3"/>
                <a:stretch>
                  <a:fillRect l="-238" t="-5882"/>
                </a:stretch>
              </a:blipFill>
            </p:spPr>
            <p:txBody>
              <a:bodyPr/>
              <a:lstStyle/>
              <a:p>
                <a:r>
                  <a:rPr lang="en-US">
                    <a:noFill/>
                  </a:rPr>
                  <a:t> </a:t>
                </a:r>
              </a:p>
            </p:txBody>
          </p:sp>
        </mc:Fallback>
      </mc:AlternateContent>
      <p:cxnSp>
        <p:nvCxnSpPr>
          <p:cNvPr id="7" name="Straight Arrow Connector 6"/>
          <p:cNvCxnSpPr/>
          <p:nvPr/>
        </p:nvCxnSpPr>
        <p:spPr>
          <a:xfrm flipH="1">
            <a:off x="4038600" y="1295400"/>
            <a:ext cx="914400" cy="685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5029200" y="1066800"/>
                <a:ext cx="914400" cy="369332"/>
              </a:xfrm>
              <a:prstGeom prst="rect">
                <a:avLst/>
              </a:prstGeom>
              <a:noFill/>
            </p:spPr>
            <p:txBody>
              <a:bodyPr wrap="square" rtlCol="0">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𝑓</m:t>
                        </m:r>
                        <m:r>
                          <a:rPr lang="en-US" b="0" i="1" smtClean="0">
                            <a:latin typeface="Cambria Math"/>
                          </a:rPr>
                          <m:t>(</m:t>
                        </m:r>
                        <m:r>
                          <a:rPr lang="en-US" b="0" i="1" smtClean="0">
                            <a:latin typeface="Cambria Math"/>
                          </a:rPr>
                          <m:t>𝑥</m:t>
                        </m:r>
                      </m:e>
                      <m:sup>
                        <m:r>
                          <a:rPr lang="en-US" b="0" i="1" smtClean="0">
                            <a:latin typeface="Cambria Math"/>
                          </a:rPr>
                          <m:t>∗</m:t>
                        </m:r>
                      </m:sup>
                    </m:sSup>
                  </m:oMath>
                </a14:m>
                <a:r>
                  <a:rPr lang="en-US" dirty="0"/>
                  <a:t>)</a:t>
                </a:r>
              </a:p>
            </p:txBody>
          </p:sp>
        </mc:Choice>
        <mc:Fallback xmlns="">
          <p:sp>
            <p:nvSpPr>
              <p:cNvPr id="8" name="TextBox 7"/>
              <p:cNvSpPr txBox="1">
                <a:spLocks noRot="1" noChangeAspect="1" noMove="1" noResize="1" noEditPoints="1" noAdjustHandles="1" noChangeArrowheads="1" noChangeShapeType="1" noTextEdit="1"/>
              </p:cNvSpPr>
              <p:nvPr/>
            </p:nvSpPr>
            <p:spPr>
              <a:xfrm>
                <a:off x="5029200" y="1066800"/>
                <a:ext cx="914400" cy="369332"/>
              </a:xfrm>
              <a:prstGeom prst="rect">
                <a:avLst/>
              </a:prstGeom>
              <a:blipFill rotWithShape="1">
                <a:blip r:embed="rId4"/>
                <a:stretch>
                  <a:fillRect l="-1333" t="-8197" b="-24590"/>
                </a:stretch>
              </a:blipFill>
            </p:spPr>
            <p:txBody>
              <a:bodyPr/>
              <a:lstStyle/>
              <a:p>
                <a:r>
                  <a:rPr lang="en-US">
                    <a:noFill/>
                  </a:rPr>
                  <a:t> </a:t>
                </a:r>
              </a:p>
            </p:txBody>
          </p:sp>
        </mc:Fallback>
      </mc:AlternateContent>
      <p:cxnSp>
        <p:nvCxnSpPr>
          <p:cNvPr id="10" name="Straight Arrow Connector 9"/>
          <p:cNvCxnSpPr/>
          <p:nvPr/>
        </p:nvCxnSpPr>
        <p:spPr>
          <a:xfrm flipH="1" flipV="1">
            <a:off x="4038600" y="4267200"/>
            <a:ext cx="152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4038600" y="5105400"/>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𝑥</m:t>
                          </m:r>
                        </m:e>
                        <m:sup>
                          <m:r>
                            <a:rPr lang="en-US" b="0" i="1" smtClean="0">
                              <a:latin typeface="Cambria Math"/>
                            </a:rPr>
                            <m:t>∗</m:t>
                          </m:r>
                        </m:sup>
                      </m:sSup>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038600" y="5105400"/>
                <a:ext cx="533400" cy="369332"/>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8836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b="1" dirty="0"/>
              <a:t>Global Minimum or minimum point:</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7620000" cy="5257800"/>
              </a:xfrm>
            </p:spPr>
            <p:txBody>
              <a:bodyPr>
                <a:normAutofit fontScale="77500" lnSpcReduction="20000"/>
              </a:bodyPr>
              <a:lstStyle/>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endParaRPr lang="en-US" i="1" dirty="0">
                  <a:latin typeface="Cambria Math"/>
                </a:endParaRPr>
              </a:p>
              <a:p>
                <a:pPr marL="114300" indent="0">
                  <a:buNone/>
                </a:pPr>
                <a14:m>
                  <m:oMath xmlns:m="http://schemas.openxmlformats.org/officeDocument/2006/math">
                    <m:sSup>
                      <m:sSupPr>
                        <m:ctrlPr>
                          <a:rPr lang="en-US" sz="2800" i="1">
                            <a:latin typeface="Cambria Math" panose="02040503050406030204" pitchFamily="18" charset="0"/>
                          </a:rPr>
                        </m:ctrlPr>
                      </m:sSupPr>
                      <m:e>
                        <m:r>
                          <a:rPr lang="en-US" sz="2800" i="1">
                            <a:latin typeface="Cambria Math"/>
                          </a:rPr>
                          <m:t>𝑥</m:t>
                        </m:r>
                      </m:e>
                      <m:sup>
                        <m:r>
                          <a:rPr lang="en-US" sz="2800" i="1">
                            <a:latin typeface="Cambria Math"/>
                          </a:rPr>
                          <m:t>∗</m:t>
                        </m:r>
                      </m:sup>
                    </m:sSup>
                  </m:oMath>
                </a14:m>
                <a:r>
                  <a:rPr lang="en-US" sz="2800" dirty="0"/>
                  <a:t> is called (global)minimum point if </a:t>
                </a:r>
                <a14:m>
                  <m:oMath xmlns:m="http://schemas.openxmlformats.org/officeDocument/2006/math">
                    <m:r>
                      <a:rPr lang="en-US" sz="2800" i="1">
                        <a:latin typeface="Cambria Math"/>
                      </a:rPr>
                      <m:t>𝑓</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𝑥</m:t>
                            </m:r>
                          </m:e>
                          <m:sup>
                            <m:r>
                              <a:rPr lang="en-US" sz="2800" i="1">
                                <a:latin typeface="Cambria Math"/>
                              </a:rPr>
                              <m:t>∗</m:t>
                            </m:r>
                          </m:sup>
                        </m:sSup>
                      </m:e>
                    </m:d>
                    <m:r>
                      <a:rPr lang="en-US" sz="2800" i="1">
                        <a:latin typeface="Cambria Math"/>
                      </a:rPr>
                      <m:t>≤</m:t>
                    </m:r>
                    <m:r>
                      <a:rPr lang="en-US" sz="2800" i="1">
                        <a:latin typeface="Cambria Math"/>
                      </a:rPr>
                      <m:t>𝑓</m:t>
                    </m:r>
                    <m:d>
                      <m:dPr>
                        <m:ctrlPr>
                          <a:rPr lang="en-US" sz="2800" i="1">
                            <a:latin typeface="Cambria Math" panose="02040503050406030204" pitchFamily="18" charset="0"/>
                          </a:rPr>
                        </m:ctrlPr>
                      </m:dPr>
                      <m:e>
                        <m:r>
                          <a:rPr lang="en-US" sz="2800" i="1">
                            <a:latin typeface="Cambria Math"/>
                          </a:rPr>
                          <m:t>𝑥</m:t>
                        </m:r>
                      </m:e>
                    </m:d>
                    <m:r>
                      <a:rPr lang="en-US" sz="2800" i="1">
                        <a:latin typeface="Cambria Math"/>
                      </a:rPr>
                      <m:t>       ∀</m:t>
                    </m:r>
                    <m:r>
                      <a:rPr lang="en-US" sz="2800" i="1">
                        <a:latin typeface="Cambria Math"/>
                      </a:rPr>
                      <m:t>𝑥</m:t>
                    </m:r>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𝑅</m:t>
                        </m:r>
                      </m:e>
                      <m:sup>
                        <m:r>
                          <a:rPr lang="en-US" sz="2800" i="1">
                            <a:latin typeface="Cambria Math"/>
                          </a:rPr>
                          <m:t>𝑛</m:t>
                        </m:r>
                      </m:sup>
                    </m:sSup>
                  </m:oMath>
                </a14:m>
                <a:r>
                  <a:rPr lang="en-US" sz="2800" dirty="0"/>
                  <a:t> </a:t>
                </a:r>
                <a:br>
                  <a:rPr lang="en-US" sz="2800" dirty="0"/>
                </a:b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7620000" cy="5257800"/>
              </a:xfrm>
              <a:blipFill rotWithShape="1">
                <a:blip r:embed="rId2"/>
                <a:stretch>
                  <a:fillRect/>
                </a:stretch>
              </a:blipFill>
            </p:spPr>
            <p:txBody>
              <a:bodyPr/>
              <a:lstStyle/>
              <a:p>
                <a:r>
                  <a:rPr lang="en-US">
                    <a:noFill/>
                  </a:rPr>
                  <a:t> </a:t>
                </a:r>
              </a:p>
            </p:txBody>
          </p:sp>
        </mc:Fallback>
      </mc:AlternateContent>
      <p:pic>
        <p:nvPicPr>
          <p:cNvPr id="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524000"/>
            <a:ext cx="4343400" cy="340145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flipV="1">
            <a:off x="3810000" y="4876800"/>
            <a:ext cx="990600" cy="381001"/>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4724400" y="5029200"/>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m:t>
                          </m:r>
                        </m:sub>
                      </m:sSub>
                      <m:r>
                        <a:rPr lang="en-US" b="0" i="1" smtClean="0">
                          <a:latin typeface="Cambria Math"/>
                        </a:rPr>
                        <m:t>)</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724400" y="5029200"/>
                <a:ext cx="762000" cy="369332"/>
              </a:xfrm>
              <a:prstGeom prst="rect">
                <a:avLst/>
              </a:prstGeom>
              <a:blipFill rotWithShape="1">
                <a:blip r:embed="rId4"/>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7441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Relative Maximum &amp; minimum point:</a:t>
            </a:r>
            <a:endParaRPr lang="en-US" sz="36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4953000" cy="3200400"/>
          </a:xfrm>
          <a:prstGeom prst="rect">
            <a:avLst/>
          </a:prstGeom>
          <a:noFill/>
          <a:ln>
            <a:noFill/>
          </a:ln>
        </p:spPr>
      </p:pic>
      <mc:AlternateContent xmlns:mc="http://schemas.openxmlformats.org/markup-compatibility/2006" xmlns:a14="http://schemas.microsoft.com/office/drawing/2010/main">
        <mc:Choice Requires="a14">
          <p:sp>
            <p:nvSpPr>
              <p:cNvPr id="5" name="Rectangle 4"/>
              <p:cNvSpPr/>
              <p:nvPr/>
            </p:nvSpPr>
            <p:spPr>
              <a:xfrm>
                <a:off x="152400" y="4800600"/>
                <a:ext cx="8229600" cy="1631216"/>
              </a:xfrm>
              <a:prstGeom prst="rect">
                <a:avLst/>
              </a:prstGeom>
            </p:spPr>
            <p:txBody>
              <a:bodyPr wrap="square">
                <a:spAutoFit/>
              </a:bodyPr>
              <a:lstStyle/>
              <a:p>
                <a:pPr marL="285750" lvl="0" indent="-285750">
                  <a:buFont typeface="Arial" panose="020B0604020202020204" pitchFamily="34" charset="0"/>
                  <a:buChar char="•"/>
                </a:pPr>
                <a14:m>
                  <m:oMath xmlns:m="http://schemas.openxmlformats.org/officeDocument/2006/math">
                    <m:sSup>
                      <m:sSupPr>
                        <m:ctrlPr>
                          <a:rPr lang="en-US" sz="2000" i="1">
                            <a:latin typeface="Cambria Math" panose="02040503050406030204" pitchFamily="18" charset="0"/>
                          </a:rPr>
                        </m:ctrlPr>
                      </m:sSupPr>
                      <m:e>
                        <m:r>
                          <a:rPr lang="en-US" sz="2000" i="1">
                            <a:latin typeface="Cambria Math"/>
                          </a:rPr>
                          <m:t>𝑥</m:t>
                        </m:r>
                      </m:e>
                      <m:sup>
                        <m:r>
                          <a:rPr lang="en-US" sz="2000" i="1">
                            <a:latin typeface="Cambria Math"/>
                          </a:rPr>
                          <m:t>∗</m:t>
                        </m:r>
                      </m:sup>
                    </m:sSup>
                    <m:r>
                      <a:rPr lang="en-US" sz="2000" i="1">
                        <a:latin typeface="Cambria Math"/>
                      </a:rPr>
                      <m:t> </m:t>
                    </m:r>
                  </m:oMath>
                </a14:m>
                <a:r>
                  <a:rPr lang="en-US" sz="2000" dirty="0"/>
                  <a:t>is called local maximum point if there exists an open ball centered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a:rPr>
                          <m:t>𝑥</m:t>
                        </m:r>
                      </m:e>
                      <m:sup>
                        <m:r>
                          <a:rPr lang="en-US" sz="2000" i="1">
                            <a:latin typeface="Cambria Math"/>
                          </a:rPr>
                          <m:t>∗</m:t>
                        </m:r>
                      </m:sup>
                    </m:sSup>
                  </m:oMath>
                </a14:m>
                <a:r>
                  <a:rPr lang="en-US" sz="2000" dirty="0"/>
                  <a:t> such that for all </a:t>
                </a:r>
                <a14:m>
                  <m:oMath xmlns:m="http://schemas.openxmlformats.org/officeDocument/2006/math">
                    <m:r>
                      <a:rPr lang="en-US" sz="2000" i="1">
                        <a:latin typeface="Cambria Math"/>
                      </a:rPr>
                      <m:t>𝑥</m:t>
                    </m:r>
                  </m:oMath>
                </a14:m>
                <a:r>
                  <a:rPr lang="en-US" sz="2000" dirty="0"/>
                  <a:t> in this open ball the condition </a:t>
                </a:r>
                <a14:m>
                  <m:oMath xmlns:m="http://schemas.openxmlformats.org/officeDocument/2006/math">
                    <m:r>
                      <a:rPr lang="en-US" sz="2000" i="1">
                        <a:latin typeface="Cambria Math"/>
                      </a:rPr>
                      <m:t>𝑓</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a:rPr>
                              <m:t>𝑥</m:t>
                            </m:r>
                          </m:e>
                          <m:sup>
                            <m:r>
                              <a:rPr lang="en-US" sz="2000" i="1">
                                <a:latin typeface="Cambria Math"/>
                              </a:rPr>
                              <m:t>∗</m:t>
                            </m:r>
                          </m:sup>
                        </m:sSup>
                      </m:e>
                    </m:d>
                    <m:r>
                      <a:rPr lang="en-US" sz="2000" i="1">
                        <a:latin typeface="Cambria Math"/>
                      </a:rPr>
                      <m:t>≥</m:t>
                    </m:r>
                    <m:r>
                      <a:rPr lang="en-US" sz="2000" i="1">
                        <a:latin typeface="Cambria Math"/>
                      </a:rPr>
                      <m:t>𝑓</m:t>
                    </m:r>
                    <m:d>
                      <m:dPr>
                        <m:ctrlPr>
                          <a:rPr lang="en-US" sz="2000" i="1">
                            <a:latin typeface="Cambria Math" panose="02040503050406030204" pitchFamily="18" charset="0"/>
                          </a:rPr>
                        </m:ctrlPr>
                      </m:dPr>
                      <m:e>
                        <m:r>
                          <a:rPr lang="en-US" sz="2000" i="1">
                            <a:latin typeface="Cambria Math"/>
                          </a:rPr>
                          <m:t>𝑥</m:t>
                        </m:r>
                      </m:e>
                    </m:d>
                  </m:oMath>
                </a14:m>
                <a:r>
                  <a:rPr lang="en-US" sz="2000" dirty="0"/>
                  <a:t> is satisfied.</a:t>
                </a:r>
              </a:p>
              <a:p>
                <a:pPr marL="285750" lvl="0" indent="-285750">
                  <a:buFont typeface="Arial" panose="020B0604020202020204" pitchFamily="34" charset="0"/>
                  <a:buChar char="•"/>
                </a:pPr>
                <a14:m>
                  <m:oMath xmlns:m="http://schemas.openxmlformats.org/officeDocument/2006/math">
                    <m:sSup>
                      <m:sSupPr>
                        <m:ctrlPr>
                          <a:rPr lang="en-US" sz="2000" i="1">
                            <a:latin typeface="Cambria Math" panose="02040503050406030204" pitchFamily="18" charset="0"/>
                          </a:rPr>
                        </m:ctrlPr>
                      </m:sSupPr>
                      <m:e>
                        <m:r>
                          <a:rPr lang="en-US" sz="2000" i="1">
                            <a:latin typeface="Cambria Math"/>
                          </a:rPr>
                          <m:t>𝑥</m:t>
                        </m:r>
                      </m:e>
                      <m:sup>
                        <m:r>
                          <a:rPr lang="en-US" sz="2000" i="1">
                            <a:latin typeface="Cambria Math"/>
                          </a:rPr>
                          <m:t>∗</m:t>
                        </m:r>
                      </m:sup>
                    </m:sSup>
                    <m:r>
                      <a:rPr lang="en-US" sz="2000" i="1">
                        <a:latin typeface="Cambria Math"/>
                      </a:rPr>
                      <m:t> </m:t>
                    </m:r>
                  </m:oMath>
                </a14:m>
                <a:r>
                  <a:rPr lang="en-US" sz="2000" dirty="0"/>
                  <a:t>is called local minimum point if  there exists an open ball centered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a:rPr>
                          <m:t>𝑥</m:t>
                        </m:r>
                      </m:e>
                      <m:sup>
                        <m:r>
                          <a:rPr lang="en-US" sz="2000" i="1">
                            <a:latin typeface="Cambria Math"/>
                          </a:rPr>
                          <m:t>∗</m:t>
                        </m:r>
                      </m:sup>
                    </m:sSup>
                  </m:oMath>
                </a14:m>
                <a:r>
                  <a:rPr lang="en-US" sz="2000" dirty="0"/>
                  <a:t> of such that for all </a:t>
                </a:r>
                <a14:m>
                  <m:oMath xmlns:m="http://schemas.openxmlformats.org/officeDocument/2006/math">
                    <m:r>
                      <a:rPr lang="en-US" sz="2000" i="1">
                        <a:latin typeface="Cambria Math"/>
                      </a:rPr>
                      <m:t>𝑥</m:t>
                    </m:r>
                  </m:oMath>
                </a14:m>
                <a:r>
                  <a:rPr lang="en-US" sz="2000" dirty="0"/>
                  <a:t> in this open ball the condition </a:t>
                </a:r>
                <a14:m>
                  <m:oMath xmlns:m="http://schemas.openxmlformats.org/officeDocument/2006/math">
                    <m:r>
                      <a:rPr lang="en-US" sz="2000" i="1">
                        <a:latin typeface="Cambria Math"/>
                      </a:rPr>
                      <m:t>𝑓</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a:rPr>
                              <m:t>𝑥</m:t>
                            </m:r>
                          </m:e>
                          <m:sup>
                            <m:r>
                              <a:rPr lang="en-US" sz="2000" i="1">
                                <a:latin typeface="Cambria Math"/>
                              </a:rPr>
                              <m:t>∗</m:t>
                            </m:r>
                          </m:sup>
                        </m:sSup>
                      </m:e>
                    </m:d>
                    <m:r>
                      <a:rPr lang="en-US" sz="2000" i="1">
                        <a:latin typeface="Cambria Math"/>
                      </a:rPr>
                      <m:t>≤</m:t>
                    </m:r>
                    <m:r>
                      <a:rPr lang="en-US" sz="2000" i="1">
                        <a:latin typeface="Cambria Math"/>
                      </a:rPr>
                      <m:t>𝑓</m:t>
                    </m:r>
                    <m:d>
                      <m:dPr>
                        <m:ctrlPr>
                          <a:rPr lang="en-US" sz="2000" i="1">
                            <a:latin typeface="Cambria Math" panose="02040503050406030204" pitchFamily="18" charset="0"/>
                          </a:rPr>
                        </m:ctrlPr>
                      </m:dPr>
                      <m:e>
                        <m:r>
                          <a:rPr lang="en-US" sz="2000" i="1">
                            <a:latin typeface="Cambria Math"/>
                          </a:rPr>
                          <m:t>𝑥</m:t>
                        </m:r>
                      </m:e>
                    </m:d>
                  </m:oMath>
                </a14:m>
                <a:r>
                  <a:rPr lang="en-US" sz="2000" dirty="0"/>
                  <a:t> is satisfied.</a:t>
                </a:r>
              </a:p>
            </p:txBody>
          </p:sp>
        </mc:Choice>
        <mc:Fallback xmlns="">
          <p:sp>
            <p:nvSpPr>
              <p:cNvPr id="5" name="Rectangle 4"/>
              <p:cNvSpPr>
                <a:spLocks noRot="1" noChangeAspect="1" noMove="1" noResize="1" noEditPoints="1" noAdjustHandles="1" noChangeArrowheads="1" noChangeShapeType="1" noTextEdit="1"/>
              </p:cNvSpPr>
              <p:nvPr/>
            </p:nvSpPr>
            <p:spPr>
              <a:xfrm>
                <a:off x="152400" y="4800600"/>
                <a:ext cx="8229600" cy="1631216"/>
              </a:xfrm>
              <a:prstGeom prst="rect">
                <a:avLst/>
              </a:prstGeom>
              <a:blipFill rotWithShape="1">
                <a:blip r:embed="rId3"/>
                <a:stretch>
                  <a:fillRect l="-593" t="-1873" b="-5618"/>
                </a:stretch>
              </a:blipFill>
            </p:spPr>
            <p:txBody>
              <a:bodyPr/>
              <a:lstStyle/>
              <a:p>
                <a:r>
                  <a:rPr lang="en-US">
                    <a:noFill/>
                  </a:rPr>
                  <a:t> </a:t>
                </a:r>
              </a:p>
            </p:txBody>
          </p:sp>
        </mc:Fallback>
      </mc:AlternateContent>
    </p:spTree>
    <p:extLst>
      <p:ext uri="{BB962C8B-B14F-4D97-AF65-F5344CB8AC3E}">
        <p14:creationId xmlns:p14="http://schemas.microsoft.com/office/powerpoint/2010/main" val="116109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089025"/>
          </a:xfrm>
        </p:spPr>
        <p:txBody>
          <a:bodyPr/>
          <a:lstStyle/>
          <a:p>
            <a:r>
              <a:rPr lang="en-US" sz="4400" dirty="0"/>
              <a:t>Norm</a:t>
            </a:r>
            <a:r>
              <a:rPr lang="en-US" sz="5400" dirty="0"/>
              <a:t>:</a:t>
            </a:r>
            <a:endParaRPr lang="en-US"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09600" y="1371600"/>
                <a:ext cx="7772400" cy="4572000"/>
              </a:xfrm>
            </p:spPr>
            <p:txBody>
              <a:bodyPr>
                <a:normAutofit fontScale="92500" lnSpcReduction="10000"/>
              </a:bodyPr>
              <a:lstStyle/>
              <a:p>
                <a:pPr marL="176213" indent="-176213" algn="l">
                  <a:buFont typeface="Arial" panose="020B0604020202020204" pitchFamily="34" charset="0"/>
                  <a:buChar char="•"/>
                </a:pPr>
                <a:r>
                  <a:rPr lang="en-US" dirty="0">
                    <a:solidFill>
                      <a:schemeClr val="tx1"/>
                    </a:solidFill>
                  </a:rPr>
                  <a:t>It is the magnitude/length/size of a vector (row or column vector of a data matrix.)</a:t>
                </a:r>
              </a:p>
              <a:p>
                <a:pPr marL="457200" indent="-457200" algn="l">
                  <a:buFont typeface="Arial" panose="020B0604020202020204" pitchFamily="34" charset="0"/>
                  <a:buChar char="•"/>
                </a:pPr>
                <a:r>
                  <a:rPr lang="en-US" dirty="0">
                    <a:solidFill>
                      <a:schemeClr val="tx1"/>
                    </a:solidFill>
                  </a:rPr>
                  <a:t>Definition:</a:t>
                </a:r>
              </a:p>
              <a:p>
                <a:r>
                  <a:rPr lang="en-US" dirty="0">
                    <a:solidFill>
                      <a:schemeClr val="tx1"/>
                    </a:solidFill>
                  </a:rPr>
                  <a:t>A norm</a:t>
                </a:r>
                <a:r>
                  <a:rPr lang="en-US" i="1" dirty="0">
                    <a:solidFill>
                      <a:schemeClr val="tx1"/>
                    </a:solidFill>
                  </a:rPr>
                  <a:t> </a:t>
                </a:r>
                <a:r>
                  <a:rPr lang="en-US" dirty="0">
                    <a:solidFill>
                      <a:schemeClr val="tx1"/>
                    </a:solidFill>
                  </a:rPr>
                  <a:t>on a vector space V denoted by </a:t>
                </a:r>
                <a14:m>
                  <m:oMath xmlns:m="http://schemas.openxmlformats.org/officeDocument/2006/math">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m:t>
                        </m:r>
                      </m:e>
                    </m:d>
                    <m:r>
                      <a:rPr lang="en-US" i="1">
                        <a:solidFill>
                          <a:schemeClr val="tx1"/>
                        </a:solidFill>
                        <a:latin typeface="Cambria Math"/>
                      </a:rPr>
                      <m:t>  </m:t>
                    </m:r>
                  </m:oMath>
                </a14:m>
                <a:r>
                  <a:rPr lang="en-US" dirty="0">
                    <a:solidFill>
                      <a:schemeClr val="tx1"/>
                    </a:solidFill>
                  </a:rPr>
                  <a:t>is a function from</a:t>
                </a:r>
                <a14:m>
                  <m:oMath xmlns:m="http://schemas.openxmlformats.org/officeDocument/2006/math">
                    <m:r>
                      <a:rPr lang="en-US" i="1">
                        <a:solidFill>
                          <a:schemeClr val="tx1"/>
                        </a:solidFill>
                        <a:latin typeface="Cambria Math"/>
                      </a:rPr>
                      <m:t> </m:t>
                    </m:r>
                    <m:r>
                      <a:rPr lang="en-US" i="1">
                        <a:solidFill>
                          <a:schemeClr val="tx1"/>
                        </a:solidFill>
                        <a:latin typeface="Cambria Math"/>
                      </a:rPr>
                      <m:t>𝑉</m:t>
                    </m:r>
                  </m:oMath>
                </a14:m>
                <a:r>
                  <a:rPr lang="en-US" dirty="0">
                    <a:solidFill>
                      <a:schemeClr val="tx1"/>
                    </a:solidFill>
                  </a:rPr>
                  <a:t> to </a:t>
                </a:r>
                <a14:m>
                  <m:oMath xmlns:m="http://schemas.openxmlformats.org/officeDocument/2006/math">
                    <m:r>
                      <a:rPr lang="en-US" i="1">
                        <a:solidFill>
                          <a:schemeClr val="tx1"/>
                        </a:solidFill>
                        <a:latin typeface="Cambria Math"/>
                      </a:rPr>
                      <m:t>𝑅</m:t>
                    </m:r>
                  </m:oMath>
                </a14:m>
                <a:endParaRPr lang="en-US" dirty="0">
                  <a:solidFill>
                    <a:schemeClr val="tx1"/>
                  </a:solidFill>
                </a:endParaRPr>
              </a:p>
              <a:p>
                <a:r>
                  <a:rPr lang="en-US" dirty="0">
                    <a:solidFill>
                      <a:schemeClr val="tx1"/>
                    </a:solidFill>
                  </a:rPr>
                  <a:t>which assigns each vector x its length </a:t>
                </a:r>
                <a14:m>
                  <m:oMath xmlns:m="http://schemas.openxmlformats.org/officeDocument/2006/math">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𝑥</m:t>
                        </m:r>
                      </m:e>
                    </m:d>
                  </m:oMath>
                </a14:m>
                <a:r>
                  <a:rPr lang="en-US" dirty="0">
                    <a:solidFill>
                      <a:schemeClr val="tx1"/>
                    </a:solidFill>
                  </a:rPr>
                  <a:t>,such that the following properties hold :</a:t>
                </a:r>
              </a:p>
              <a:p>
                <a:pPr marL="457200" indent="-457200">
                  <a:buFont typeface="+mj-lt"/>
                  <a:buAutoNum type="arabicPeriod"/>
                </a:pPr>
                <a14:m>
                  <m:oMath xmlns:m="http://schemas.openxmlformats.org/officeDocument/2006/math">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𝜆</m:t>
                        </m:r>
                        <m:r>
                          <a:rPr lang="en-US" i="1">
                            <a:solidFill>
                              <a:schemeClr val="tx1"/>
                            </a:solidFill>
                            <a:latin typeface="Cambria Math"/>
                          </a:rPr>
                          <m:t>𝑥</m:t>
                        </m:r>
                      </m:e>
                    </m:d>
                    <m:r>
                      <a:rPr lang="en-US" i="1">
                        <a:solidFill>
                          <a:schemeClr val="tx1"/>
                        </a:solidFill>
                        <a:latin typeface="Cambria Math"/>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𝜆</m:t>
                        </m:r>
                      </m:e>
                    </m:d>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𝑥</m:t>
                        </m:r>
                      </m:e>
                    </m:d>
                    <m:r>
                      <a:rPr lang="en-US" i="1">
                        <a:solidFill>
                          <a:schemeClr val="tx1"/>
                        </a:solidFill>
                        <a:latin typeface="Cambria Math"/>
                      </a:rPr>
                      <m:t>    ∀ </m:t>
                    </m:r>
                    <m:r>
                      <a:rPr lang="en-US" i="1">
                        <a:solidFill>
                          <a:schemeClr val="tx1"/>
                        </a:solidFill>
                        <a:latin typeface="Cambria Math"/>
                      </a:rPr>
                      <m:t>𝜆𝜖</m:t>
                    </m:r>
                    <m:r>
                      <a:rPr lang="en-US" i="1">
                        <a:solidFill>
                          <a:schemeClr val="tx1"/>
                        </a:solidFill>
                        <a:latin typeface="Cambria Math"/>
                      </a:rPr>
                      <m:t>𝑅</m:t>
                    </m:r>
                  </m:oMath>
                </a14:m>
                <a:endParaRPr lang="en-US" dirty="0">
                  <a:solidFill>
                    <a:schemeClr val="tx1"/>
                  </a:solidFill>
                </a:endParaRPr>
              </a:p>
              <a:p>
                <a:pPr marL="457200" lvl="0" indent="-457200">
                  <a:buFont typeface="+mj-lt"/>
                  <a:buAutoNum type="arabicPeriod"/>
                </a:pPr>
                <a14:m>
                  <m:oMath xmlns:m="http://schemas.openxmlformats.org/officeDocument/2006/math">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𝑥</m:t>
                        </m:r>
                        <m:r>
                          <a:rPr lang="en-US" i="1">
                            <a:solidFill>
                              <a:schemeClr val="tx1"/>
                            </a:solidFill>
                            <a:latin typeface="Cambria Math"/>
                          </a:rPr>
                          <m:t>+</m:t>
                        </m:r>
                        <m:r>
                          <a:rPr lang="en-US" i="1">
                            <a:solidFill>
                              <a:schemeClr val="tx1"/>
                            </a:solidFill>
                            <a:latin typeface="Cambria Math"/>
                          </a:rPr>
                          <m:t>𝑦</m:t>
                        </m:r>
                      </m:e>
                    </m:d>
                    <m:r>
                      <a:rPr lang="en-US" i="1">
                        <a:solidFill>
                          <a:schemeClr val="tx1"/>
                        </a:solidFill>
                        <a:latin typeface="Cambria Math"/>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𝑥</m:t>
                        </m:r>
                      </m:e>
                    </m:d>
                    <m:r>
                      <a:rPr lang="en-US" i="1">
                        <a:solidFill>
                          <a:schemeClr val="tx1"/>
                        </a:solidFill>
                        <a:latin typeface="Cambria Math"/>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𝑦</m:t>
                        </m:r>
                      </m:e>
                    </m:d>
                  </m:oMath>
                </a14:m>
                <a:r>
                  <a:rPr lang="en-US" dirty="0">
                    <a:solidFill>
                      <a:schemeClr val="tx1"/>
                    </a:solidFill>
                  </a:rPr>
                  <a:t>…….</a:t>
                </a:r>
                <a:r>
                  <a:rPr lang="en-US" b="1" dirty="0">
                    <a:solidFill>
                      <a:schemeClr val="tx1"/>
                    </a:solidFill>
                  </a:rPr>
                  <a:t>(Triangle Inequality)</a:t>
                </a:r>
                <a:endParaRPr lang="en-US" dirty="0">
                  <a:solidFill>
                    <a:schemeClr val="tx1"/>
                  </a:solidFill>
                </a:endParaRPr>
              </a:p>
              <a:p>
                <a:pPr marL="457200" indent="-457200">
                  <a:buFont typeface="+mj-lt"/>
                  <a:buAutoNum type="arabicPeriod"/>
                </a:pPr>
                <a14:m>
                  <m:oMath xmlns:m="http://schemas.openxmlformats.org/officeDocument/2006/math">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𝑥</m:t>
                        </m:r>
                      </m:e>
                    </m:d>
                    <m:r>
                      <a:rPr lang="en-US" i="1">
                        <a:solidFill>
                          <a:schemeClr val="tx1"/>
                        </a:solidFill>
                        <a:latin typeface="Cambria Math"/>
                      </a:rPr>
                      <m:t>≥0  &amp;   </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𝑥</m:t>
                        </m:r>
                      </m:e>
                    </m:d>
                    <m:r>
                      <a:rPr lang="en-US" i="1">
                        <a:solidFill>
                          <a:schemeClr val="tx1"/>
                        </a:solidFill>
                        <a:latin typeface="Cambria Math"/>
                      </a:rPr>
                      <m:t>=0 , </m:t>
                    </m:r>
                    <m:box>
                      <m:boxPr>
                        <m:ctrlPr>
                          <a:rPr lang="en-US" i="1">
                            <a:solidFill>
                              <a:schemeClr val="tx1"/>
                            </a:solidFill>
                            <a:latin typeface="Cambria Math" panose="02040503050406030204" pitchFamily="18" charset="0"/>
                          </a:rPr>
                        </m:ctrlPr>
                      </m:boxPr>
                      <m:e>
                        <m:groupChr>
                          <m:groupChrPr>
                            <m:chr m:val="⇔"/>
                            <m:pos m:val="top"/>
                            <m:ctrlPr>
                              <a:rPr lang="en-US" i="1">
                                <a:solidFill>
                                  <a:schemeClr val="tx1"/>
                                </a:solidFill>
                                <a:latin typeface="Cambria Math" panose="02040503050406030204" pitchFamily="18" charset="0"/>
                              </a:rPr>
                            </m:ctrlPr>
                          </m:groupChrPr>
                          <m:e/>
                        </m:groupChr>
                      </m:e>
                    </m:box>
                    <m:r>
                      <a:rPr lang="en-US" i="1">
                        <a:solidFill>
                          <a:schemeClr val="tx1"/>
                        </a:solidFill>
                        <a:latin typeface="Cambria Math"/>
                      </a:rPr>
                      <m:t>𝑥</m:t>
                    </m:r>
                    <m:r>
                      <a:rPr lang="en-US" i="1">
                        <a:solidFill>
                          <a:schemeClr val="tx1"/>
                        </a:solidFill>
                        <a:latin typeface="Cambria Math"/>
                      </a:rPr>
                      <m:t>=0</m:t>
                    </m:r>
                  </m:oMath>
                </a14:m>
                <a:r>
                  <a:rPr lang="en-US" dirty="0">
                    <a:solidFill>
                      <a:schemeClr val="tx1"/>
                    </a:solidFill>
                  </a:rPr>
                  <a:t> …………..</a:t>
                </a:r>
                <a:r>
                  <a:rPr lang="en-US" b="1" dirty="0">
                    <a:solidFill>
                      <a:schemeClr val="tx1"/>
                    </a:solidFill>
                  </a:rPr>
                  <a:t>(Positive definiteness)</a:t>
                </a:r>
              </a:p>
              <a:p>
                <a:r>
                  <a:rPr lang="en-US" sz="3600" b="1" dirty="0">
                    <a:solidFill>
                      <a:srgbClr val="002060"/>
                    </a:solidFill>
                    <a:latin typeface="+mj-lt"/>
                  </a:rPr>
                  <a:t>Distance:</a:t>
                </a:r>
              </a:p>
              <a:p>
                <a:r>
                  <a:rPr lang="en-US" dirty="0">
                    <a:solidFill>
                      <a:srgbClr val="002060"/>
                    </a:solidFill>
                  </a:rPr>
                  <a:t>It is defined as the norm of difference between two vectors.</a:t>
                </a:r>
              </a:p>
              <a:p>
                <a:r>
                  <a:rPr lang="en-US" dirty="0">
                    <a:solidFill>
                      <a:srgbClr val="002060"/>
                    </a:solidFill>
                  </a:rPr>
                  <a:t>If </a:t>
                </a:r>
                <a14:m>
                  <m:oMath xmlns:m="http://schemas.openxmlformats.org/officeDocument/2006/math">
                    <m:r>
                      <a:rPr lang="en-US" b="0" i="1" smtClean="0">
                        <a:solidFill>
                          <a:srgbClr val="002060"/>
                        </a:solidFill>
                        <a:latin typeface="Cambria Math"/>
                      </a:rPr>
                      <m:t>𝑥</m:t>
                    </m:r>
                    <m:r>
                      <a:rPr lang="en-US" b="0" i="1" smtClean="0">
                        <a:solidFill>
                          <a:srgbClr val="002060"/>
                        </a:solidFill>
                        <a:latin typeface="Cambria Math"/>
                      </a:rPr>
                      <m:t> &amp; </m:t>
                    </m:r>
                    <m:r>
                      <a:rPr lang="en-US" b="0" i="1" smtClean="0">
                        <a:solidFill>
                          <a:srgbClr val="002060"/>
                        </a:solidFill>
                        <a:latin typeface="Cambria Math"/>
                      </a:rPr>
                      <m:t>𝑦</m:t>
                    </m:r>
                  </m:oMath>
                </a14:m>
                <a:r>
                  <a:rPr lang="en-US" dirty="0">
                    <a:solidFill>
                      <a:srgbClr val="002060"/>
                    </a:solidFill>
                  </a:rPr>
                  <a:t> are any two vectors then </a:t>
                </a:r>
              </a:p>
              <a:p>
                <a:pPr/>
                <a14:m>
                  <m:oMathPara xmlns:m="http://schemas.openxmlformats.org/officeDocument/2006/math">
                    <m:oMathParaPr>
                      <m:jc m:val="centerGroup"/>
                    </m:oMathParaPr>
                    <m:oMath xmlns:m="http://schemas.openxmlformats.org/officeDocument/2006/math">
                      <m:r>
                        <a:rPr lang="en-US" b="0" i="1" smtClean="0">
                          <a:solidFill>
                            <a:srgbClr val="002060"/>
                          </a:solidFill>
                          <a:latin typeface="Cambria Math"/>
                        </a:rPr>
                        <m:t>𝑑</m:t>
                      </m:r>
                      <m:d>
                        <m:dPr>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a:rPr>
                            <m:t>𝑥</m:t>
                          </m:r>
                          <m:r>
                            <a:rPr lang="en-US" b="0" i="1" smtClean="0">
                              <a:solidFill>
                                <a:srgbClr val="002060"/>
                              </a:solidFill>
                              <a:latin typeface="Cambria Math"/>
                            </a:rPr>
                            <m:t>,</m:t>
                          </m:r>
                          <m:r>
                            <a:rPr lang="en-US" b="0" i="1" smtClean="0">
                              <a:solidFill>
                                <a:srgbClr val="002060"/>
                              </a:solidFill>
                              <a:latin typeface="Cambria Math"/>
                            </a:rPr>
                            <m:t>𝑦</m:t>
                          </m:r>
                        </m:e>
                      </m:d>
                      <m:r>
                        <a:rPr lang="en-US" b="0" i="1" smtClean="0">
                          <a:solidFill>
                            <a:srgbClr val="002060"/>
                          </a:solidFill>
                          <a:latin typeface="Cambria Math"/>
                        </a:rPr>
                        <m:t>=</m:t>
                      </m:r>
                      <m:d>
                        <m:dPr>
                          <m:begChr m:val="‖"/>
                          <m:endChr m:val="‖"/>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a:rPr>
                            <m:t>𝑥</m:t>
                          </m:r>
                          <m:r>
                            <a:rPr lang="en-US" b="0" i="1" smtClean="0">
                              <a:solidFill>
                                <a:srgbClr val="002060"/>
                              </a:solidFill>
                              <a:latin typeface="Cambria Math"/>
                            </a:rPr>
                            <m:t>−</m:t>
                          </m:r>
                          <m:r>
                            <a:rPr lang="en-US" b="0" i="1" smtClean="0">
                              <a:solidFill>
                                <a:srgbClr val="002060"/>
                              </a:solidFill>
                              <a:latin typeface="Cambria Math"/>
                            </a:rPr>
                            <m:t>𝑦</m:t>
                          </m:r>
                        </m:e>
                      </m:d>
                    </m:oMath>
                  </m:oMathPara>
                </a14:m>
                <a:endParaRPr lang="en-US" dirty="0">
                  <a:solidFill>
                    <a:srgbClr val="002060"/>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09600" y="1371600"/>
                <a:ext cx="7772400" cy="4572000"/>
              </a:xfrm>
              <a:blipFill rotWithShape="1">
                <a:blip r:embed="rId2"/>
                <a:stretch>
                  <a:fillRect l="-2039" t="-1333"/>
                </a:stretch>
              </a:blipFill>
            </p:spPr>
            <p:txBody>
              <a:bodyPr/>
              <a:lstStyle/>
              <a:p>
                <a:r>
                  <a:rPr lang="en-US">
                    <a:noFill/>
                  </a:rPr>
                  <a:t> </a:t>
                </a:r>
              </a:p>
            </p:txBody>
          </p:sp>
        </mc:Fallback>
      </mc:AlternateContent>
    </p:spTree>
    <p:extLst>
      <p:ext uri="{BB962C8B-B14F-4D97-AF65-F5344CB8AC3E}">
        <p14:creationId xmlns:p14="http://schemas.microsoft.com/office/powerpoint/2010/main" val="421460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Saddle point:</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If </a:t>
                </a:r>
                <a14:m>
                  <m:oMath xmlns:m="http://schemas.openxmlformats.org/officeDocument/2006/math">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oMath>
                </a14:m>
                <a:r>
                  <a:rPr lang="en-US" dirty="0"/>
                  <a:t> is neither (global/local)maximum nor (global/local)minimum is called a saddle point.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905000"/>
            <a:ext cx="3962400" cy="2590800"/>
          </a:xfrm>
          <a:prstGeom prst="rect">
            <a:avLst/>
          </a:prstGeom>
          <a:noFill/>
          <a:ln>
            <a:noFill/>
          </a:ln>
        </p:spPr>
      </p:pic>
      <p:cxnSp>
        <p:nvCxnSpPr>
          <p:cNvPr id="6" name="Straight Arrow Connector 5"/>
          <p:cNvCxnSpPr/>
          <p:nvPr/>
        </p:nvCxnSpPr>
        <p:spPr>
          <a:xfrm flipH="1">
            <a:off x="3962400" y="1828800"/>
            <a:ext cx="914400" cy="1143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0" y="1524000"/>
            <a:ext cx="1578509" cy="400110"/>
          </a:xfrm>
          <a:prstGeom prst="rect">
            <a:avLst/>
          </a:prstGeom>
          <a:noFill/>
        </p:spPr>
        <p:txBody>
          <a:bodyPr wrap="none" rtlCol="0">
            <a:spAutoFit/>
          </a:bodyPr>
          <a:lstStyle/>
          <a:p>
            <a:r>
              <a:rPr lang="en-US" sz="2000" b="1" dirty="0"/>
              <a:t>Saddle point </a:t>
            </a:r>
          </a:p>
        </p:txBody>
      </p:sp>
    </p:spTree>
    <p:extLst>
      <p:ext uri="{BB962C8B-B14F-4D97-AF65-F5344CB8AC3E}">
        <p14:creationId xmlns:p14="http://schemas.microsoft.com/office/powerpoint/2010/main" val="3570281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Optimization of function of one variable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7620000" cy="4800600"/>
              </a:xfrm>
            </p:spPr>
            <p:txBody>
              <a:bodyPr/>
              <a:lstStyle/>
              <a:p>
                <a:r>
                  <a:rPr lang="en-US" dirty="0"/>
                  <a:t>Problem: Minimize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       </m:t>
                    </m:r>
                    <m:r>
                      <a:rPr lang="en-US" b="0" i="1" smtClean="0">
                        <a:latin typeface="Cambria Math"/>
                      </a:rPr>
                      <m:t>𝑥</m:t>
                    </m:r>
                    <m:r>
                      <a:rPr lang="en-US" b="0" i="1" smtClean="0">
                        <a:latin typeface="Cambria Math"/>
                        <a:ea typeface="Cambria Math"/>
                      </a:rPr>
                      <m:t>∈</m:t>
                    </m:r>
                    <m:r>
                      <a:rPr lang="en-US" b="0" i="1" smtClean="0">
                        <a:latin typeface="Cambria Math"/>
                        <a:ea typeface="Cambria Math"/>
                      </a:rPr>
                      <m:t>𝑅</m:t>
                    </m:r>
                  </m:oMath>
                </a14:m>
                <a:endParaRPr lang="en-US" dirty="0"/>
              </a:p>
              <a:p>
                <a:r>
                  <a:rPr lang="en-US" dirty="0"/>
                  <a:t>Solution:</a:t>
                </a:r>
              </a:p>
              <a:p>
                <a:pPr indent="55563">
                  <a:buFont typeface="Wingdings" panose="05000000000000000000" pitchFamily="2" charset="2"/>
                  <a:buChar char="Ø"/>
                </a:pPr>
                <a:r>
                  <a:rPr lang="en-US" dirty="0"/>
                  <a:t>Find stationary points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𝑥</m:t>
                        </m:r>
                      </m:e>
                      <m:sup>
                        <m:r>
                          <a:rPr lang="en-US" b="0" i="1" smtClean="0">
                            <a:latin typeface="Cambria Math"/>
                          </a:rPr>
                          <m:t>∗</m:t>
                        </m:r>
                      </m:sup>
                    </m:sSup>
                  </m:oMath>
                </a14:m>
                <a:r>
                  <a:rPr lang="en-US" dirty="0"/>
                  <a:t> by solving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𝑓</m:t>
                        </m:r>
                      </m:e>
                      <m:sup>
                        <m:r>
                          <a:rPr lang="en-US" b="0" i="1" smtClean="0">
                            <a:latin typeface="Cambria Math"/>
                          </a:rPr>
                          <m:t>′</m:t>
                        </m:r>
                      </m:sup>
                    </m:sSup>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=0</m:t>
                    </m:r>
                  </m:oMath>
                </a14:m>
                <a:endParaRPr lang="en-US" b="0" dirty="0"/>
              </a:p>
              <a:p>
                <a:pPr indent="55563">
                  <a:buFont typeface="Wingdings" panose="05000000000000000000" pitchFamily="2" charset="2"/>
                  <a:buChar char="Ø"/>
                </a:pPr>
                <a:r>
                  <a:rPr lang="en-US" dirty="0"/>
                  <a:t>At each stationary point evaluate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𝑓</m:t>
                        </m:r>
                      </m:e>
                      <m:sup>
                        <m:r>
                          <a:rPr lang="en-US" b="0" i="1" smtClean="0">
                            <a:latin typeface="Cambria Math"/>
                          </a:rPr>
                          <m:t>′′</m:t>
                        </m:r>
                      </m:sup>
                    </m:sSup>
                    <m:d>
                      <m:dPr>
                        <m:ctrlPr>
                          <a:rPr lang="en-US" b="0" i="1" smtClean="0">
                            <a:latin typeface="Cambria Math" panose="02040503050406030204" pitchFamily="18" charset="0"/>
                          </a:rPr>
                        </m:ctrlPr>
                      </m:dPr>
                      <m:e>
                        <m:r>
                          <a:rPr lang="en-US" b="0" i="1" smtClean="0">
                            <a:latin typeface="Cambria Math"/>
                          </a:rPr>
                          <m:t>𝑥</m:t>
                        </m:r>
                      </m:e>
                    </m:d>
                  </m:oMath>
                </a14:m>
                <a:endParaRPr lang="en-US" b="0" dirty="0"/>
              </a:p>
              <a:p>
                <a:pPr indent="55563">
                  <a:buFont typeface="Wingdings" panose="05000000000000000000" pitchFamily="2" charset="2"/>
                  <a:buChar char="Ø"/>
                </a:pPr>
                <a:r>
                  <a:rPr lang="en-US" b="0" dirty="0"/>
                  <a:t>Draw conclusion based on following table:</a:t>
                </a:r>
              </a:p>
              <a:p>
                <a:pPr indent="55563">
                  <a:buFont typeface="Wingdings" panose="05000000000000000000" pitchFamily="2" charset="2"/>
                  <a:buChar char="Ø"/>
                </a:pPr>
                <a:endParaRPr lang="en-US" dirty="0"/>
              </a:p>
              <a:p>
                <a:pPr indent="55563">
                  <a:buFont typeface="Wingdings" panose="05000000000000000000" pitchFamily="2" charset="2"/>
                  <a:buChar char="Ø"/>
                </a:pPr>
                <a:endParaRPr lang="en-US" b="0" dirty="0"/>
              </a:p>
              <a:p>
                <a:pPr indent="55563">
                  <a:buFont typeface="Wingdings" panose="05000000000000000000" pitchFamily="2" charset="2"/>
                  <a:buChar char="Ø"/>
                </a:pPr>
                <a:endParaRPr lang="en-US" dirty="0"/>
              </a:p>
              <a:p>
                <a:pPr indent="55563">
                  <a:buFont typeface="Wingdings" panose="05000000000000000000" pitchFamily="2" charset="2"/>
                  <a:buChar char="Ø"/>
                </a:pPr>
                <a:endParaRPr lang="en-US" b="0" dirty="0"/>
              </a:p>
              <a:p>
                <a:pPr indent="0">
                  <a:buNone/>
                </a:pPr>
                <a:endParaRPr lang="en-US" dirty="0"/>
              </a:p>
              <a:p>
                <a:pPr marL="404813" indent="-342900"/>
                <a:r>
                  <a:rPr lang="en-US" b="0" dirty="0"/>
                  <a:t>Example: Minimize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+3</m:t>
                    </m:r>
                    <m:r>
                      <a:rPr lang="en-US" b="0" i="1" smtClean="0">
                        <a:latin typeface="Cambria Math"/>
                      </a:rPr>
                      <m:t>𝑥</m:t>
                    </m:r>
                    <m:r>
                      <a:rPr lang="en-US" b="0" i="1" smtClean="0">
                        <a:latin typeface="Cambria Math"/>
                      </a:rPr>
                      <m:t>+2</m:t>
                    </m:r>
                  </m:oMath>
                </a14:m>
                <a:endParaRPr lang="en-US" b="0" dirty="0"/>
              </a:p>
              <a:p>
                <a:pPr indent="55563">
                  <a:buFont typeface="Wingdings" panose="05000000000000000000" pitchFamily="2" charset="2"/>
                  <a:buChar char="Ø"/>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7620000" cy="4800600"/>
              </a:xfrm>
              <a:blipFill rotWithShape="1">
                <a:blip r:embed="rId2"/>
                <a:stretch>
                  <a:fillRect l="-80" t="-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947125024"/>
                  </p:ext>
                </p:extLst>
              </p:nvPr>
            </p:nvGraphicFramePr>
            <p:xfrm>
              <a:off x="1219200" y="3581400"/>
              <a:ext cx="6096000" cy="1584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72440">
                    <a:tc>
                      <a:txBody>
                        <a:bodyPr/>
                        <a:lstStyle/>
                        <a:p>
                          <a:pPr algn="ctr"/>
                          <a:r>
                            <a:rPr lang="en-US" baseline="0" dirty="0">
                              <a:solidFill>
                                <a:srgbClr val="7030A0"/>
                              </a:solidFill>
                            </a:rPr>
                            <a:t>   </a:t>
                          </a:r>
                          <a14:m>
                            <m:oMath xmlns:m="http://schemas.openxmlformats.org/officeDocument/2006/math">
                              <m:r>
                                <a:rPr lang="en-US" b="1" i="1" baseline="0" smtClean="0">
                                  <a:solidFill>
                                    <a:srgbClr val="7030A0"/>
                                  </a:solidFill>
                                  <a:latin typeface="Cambria Math"/>
                                </a:rPr>
                                <m:t>𝒇</m:t>
                              </m:r>
                              <m:r>
                                <a:rPr lang="en-US" b="1" i="1" baseline="0" smtClean="0">
                                  <a:solidFill>
                                    <a:srgbClr val="7030A0"/>
                                  </a:solidFill>
                                  <a:latin typeface="Cambria Math"/>
                                </a:rPr>
                                <m:t>′′(</m:t>
                              </m:r>
                              <m:sSup>
                                <m:sSupPr>
                                  <m:ctrlPr>
                                    <a:rPr lang="en-US" i="1" smtClean="0">
                                      <a:solidFill>
                                        <a:srgbClr val="7030A0"/>
                                      </a:solidFill>
                                      <a:latin typeface="Cambria Math" panose="02040503050406030204" pitchFamily="18" charset="0"/>
                                    </a:rPr>
                                  </m:ctrlPr>
                                </m:sSupPr>
                                <m:e>
                                  <m:r>
                                    <a:rPr lang="en-US" b="0" i="1" smtClean="0">
                                      <a:solidFill>
                                        <a:srgbClr val="7030A0"/>
                                      </a:solidFill>
                                      <a:latin typeface="Cambria Math"/>
                                    </a:rPr>
                                    <m:t>𝑥</m:t>
                                  </m:r>
                                </m:e>
                                <m:sup>
                                  <m:r>
                                    <a:rPr lang="en-US" b="0" i="1" smtClean="0">
                                      <a:solidFill>
                                        <a:srgbClr val="7030A0"/>
                                      </a:solidFill>
                                      <a:latin typeface="Cambria Math"/>
                                    </a:rPr>
                                    <m:t>∗</m:t>
                                  </m:r>
                                </m:sup>
                              </m:sSup>
                            </m:oMath>
                          </a14:m>
                          <a:r>
                            <a:rPr lang="en-US" dirty="0">
                              <a:solidFill>
                                <a:srgbClr val="7030A0"/>
                              </a:solidFill>
                            </a:rPr>
                            <a:t>)</a:t>
                          </a:r>
                        </a:p>
                      </a:txBody>
                      <a:tcPr>
                        <a:solidFill>
                          <a:schemeClr val="bg1">
                            <a:lumMod val="75000"/>
                          </a:schemeClr>
                        </a:solidFill>
                      </a:tcPr>
                    </a:tc>
                    <a:tc>
                      <a:txBody>
                        <a:bodyPr/>
                        <a:lstStyle/>
                        <a:p>
                          <a:pPr algn="ctr"/>
                          <a:r>
                            <a:rPr lang="en-US" dirty="0">
                              <a:solidFill>
                                <a:srgbClr val="7030A0"/>
                              </a:solidFill>
                            </a:rPr>
                            <a:t>Conclusion</a:t>
                          </a:r>
                        </a:p>
                      </a:txBody>
                      <a:tcPr>
                        <a:solidFill>
                          <a:schemeClr val="bg1">
                            <a:lumMod val="75000"/>
                          </a:schemeClr>
                        </a:solidFill>
                      </a:tcPr>
                    </a:tc>
                    <a:extLst>
                      <a:ext uri="{0D108BD9-81ED-4DB2-BD59-A6C34878D82A}">
                        <a16:rowId xmlns:a16="http://schemas.microsoft.com/office/drawing/2014/main" val="10000"/>
                      </a:ext>
                    </a:extLst>
                  </a:tr>
                  <a:tr h="370840">
                    <a:tc>
                      <a:txBody>
                        <a:bodyPr/>
                        <a:lstStyle/>
                        <a:p>
                          <a:pPr algn="ctr"/>
                          <a:r>
                            <a:rPr lang="en-US" dirty="0">
                              <a:solidFill>
                                <a:srgbClr val="7030A0"/>
                              </a:solidFill>
                            </a:rPr>
                            <a:t>&gt;0</a:t>
                          </a:r>
                        </a:p>
                      </a:txBody>
                      <a:tcPr>
                        <a:solidFill>
                          <a:schemeClr val="bg1">
                            <a:lumMod val="75000"/>
                          </a:schemeClr>
                        </a:solidFill>
                      </a:tcPr>
                    </a:tc>
                    <a:tc>
                      <a:txBody>
                        <a:bodyPr/>
                        <a:lstStyle/>
                        <a:p>
                          <a:pPr algn="ctr"/>
                          <a:r>
                            <a:rPr lang="en-US" dirty="0">
                              <a:solidFill>
                                <a:srgbClr val="7030A0"/>
                              </a:solidFill>
                            </a:rPr>
                            <a:t>Minima</a:t>
                          </a:r>
                        </a:p>
                      </a:txBody>
                      <a:tcPr>
                        <a:solidFill>
                          <a:schemeClr val="bg1">
                            <a:lumMod val="75000"/>
                          </a:schemeClr>
                        </a:solidFill>
                      </a:tcPr>
                    </a:tc>
                    <a:extLst>
                      <a:ext uri="{0D108BD9-81ED-4DB2-BD59-A6C34878D82A}">
                        <a16:rowId xmlns:a16="http://schemas.microsoft.com/office/drawing/2014/main" val="10001"/>
                      </a:ext>
                    </a:extLst>
                  </a:tr>
                  <a:tr h="370840">
                    <a:tc>
                      <a:txBody>
                        <a:bodyPr/>
                        <a:lstStyle/>
                        <a:p>
                          <a:pPr algn="ctr"/>
                          <a:r>
                            <a:rPr lang="en-US" dirty="0">
                              <a:solidFill>
                                <a:srgbClr val="7030A0"/>
                              </a:solidFill>
                            </a:rPr>
                            <a:t>&lt;0</a:t>
                          </a:r>
                        </a:p>
                      </a:txBody>
                      <a:tcPr>
                        <a:solidFill>
                          <a:schemeClr val="bg1">
                            <a:lumMod val="75000"/>
                          </a:schemeClr>
                        </a:solidFill>
                      </a:tcPr>
                    </a:tc>
                    <a:tc>
                      <a:txBody>
                        <a:bodyPr/>
                        <a:lstStyle/>
                        <a:p>
                          <a:pPr algn="ctr"/>
                          <a:r>
                            <a:rPr lang="en-US" dirty="0">
                              <a:solidFill>
                                <a:srgbClr val="7030A0"/>
                              </a:solidFill>
                            </a:rPr>
                            <a:t>Maxima</a:t>
                          </a:r>
                        </a:p>
                      </a:txBody>
                      <a:tcPr>
                        <a:solidFill>
                          <a:schemeClr val="bg1">
                            <a:lumMod val="75000"/>
                          </a:schemeClr>
                        </a:solidFill>
                      </a:tcPr>
                    </a:tc>
                    <a:extLst>
                      <a:ext uri="{0D108BD9-81ED-4DB2-BD59-A6C34878D82A}">
                        <a16:rowId xmlns:a16="http://schemas.microsoft.com/office/drawing/2014/main" val="10002"/>
                      </a:ext>
                    </a:extLst>
                  </a:tr>
                  <a:tr h="370840">
                    <a:tc>
                      <a:txBody>
                        <a:bodyPr/>
                        <a:lstStyle/>
                        <a:p>
                          <a:pPr algn="ctr"/>
                          <a:r>
                            <a:rPr lang="en-US" dirty="0">
                              <a:solidFill>
                                <a:srgbClr val="7030A0"/>
                              </a:solidFill>
                            </a:rPr>
                            <a:t>0</a:t>
                          </a:r>
                        </a:p>
                      </a:txBody>
                      <a:tcPr>
                        <a:solidFill>
                          <a:schemeClr val="bg1">
                            <a:lumMod val="75000"/>
                          </a:schemeClr>
                        </a:solidFill>
                      </a:tcPr>
                    </a:tc>
                    <a:tc>
                      <a:txBody>
                        <a:bodyPr/>
                        <a:lstStyle/>
                        <a:p>
                          <a:pPr algn="ctr"/>
                          <a:r>
                            <a:rPr lang="en-US" dirty="0">
                              <a:solidFill>
                                <a:srgbClr val="7030A0"/>
                              </a:solidFill>
                            </a:rPr>
                            <a:t>Saddle point/inconclusive</a:t>
                          </a:r>
                        </a:p>
                      </a:txBody>
                      <a:tcPr>
                        <a:solidFill>
                          <a:schemeClr val="bg1">
                            <a:lumMod val="75000"/>
                          </a:schemeClr>
                        </a:solidFill>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947125024"/>
                  </p:ext>
                </p:extLst>
              </p:nvPr>
            </p:nvGraphicFramePr>
            <p:xfrm>
              <a:off x="1219200" y="3581400"/>
              <a:ext cx="6096000" cy="1584960"/>
            </p:xfrm>
            <a:graphic>
              <a:graphicData uri="http://schemas.openxmlformats.org/drawingml/2006/table">
                <a:tbl>
                  <a:tblPr firstRow="1" bandRow="1">
                    <a:tableStyleId>{5C22544A-7EE6-4342-B048-85BDC9FD1C3A}</a:tableStyleId>
                  </a:tblPr>
                  <a:tblGrid>
                    <a:gridCol w="3048000"/>
                    <a:gridCol w="3048000"/>
                  </a:tblGrid>
                  <a:tr h="472440">
                    <a:tc>
                      <a:txBody>
                        <a:bodyPr/>
                        <a:lstStyle/>
                        <a:p>
                          <a:endParaRPr lang="en-US"/>
                        </a:p>
                      </a:txBody>
                      <a:tcPr>
                        <a:blipFill rotWithShape="1">
                          <a:blip r:embed="rId3"/>
                          <a:stretch>
                            <a:fillRect t="-6410" r="-100000" b="-252564"/>
                          </a:stretch>
                        </a:blipFill>
                      </a:tcPr>
                    </a:tc>
                    <a:tc>
                      <a:txBody>
                        <a:bodyPr/>
                        <a:lstStyle/>
                        <a:p>
                          <a:pPr algn="ctr"/>
                          <a:r>
                            <a:rPr lang="en-US" dirty="0" smtClean="0">
                              <a:solidFill>
                                <a:srgbClr val="7030A0"/>
                              </a:solidFill>
                            </a:rPr>
                            <a:t>Conclusion</a:t>
                          </a:r>
                          <a:endParaRPr lang="en-US" dirty="0">
                            <a:solidFill>
                              <a:srgbClr val="7030A0"/>
                            </a:solidFill>
                          </a:endParaRPr>
                        </a:p>
                      </a:txBody>
                      <a:tcPr>
                        <a:solidFill>
                          <a:schemeClr val="bg1">
                            <a:lumMod val="75000"/>
                          </a:schemeClr>
                        </a:solidFill>
                      </a:tcPr>
                    </a:tc>
                  </a:tr>
                  <a:tr h="370840">
                    <a:tc>
                      <a:txBody>
                        <a:bodyPr/>
                        <a:lstStyle/>
                        <a:p>
                          <a:pPr algn="ctr"/>
                          <a:r>
                            <a:rPr lang="en-US" dirty="0" smtClean="0">
                              <a:solidFill>
                                <a:srgbClr val="7030A0"/>
                              </a:solidFill>
                            </a:rPr>
                            <a:t>&gt;0</a:t>
                          </a:r>
                          <a:endParaRPr lang="en-US" dirty="0">
                            <a:solidFill>
                              <a:srgbClr val="7030A0"/>
                            </a:solidFill>
                          </a:endParaRPr>
                        </a:p>
                      </a:txBody>
                      <a:tcPr>
                        <a:solidFill>
                          <a:schemeClr val="bg1">
                            <a:lumMod val="75000"/>
                          </a:schemeClr>
                        </a:solidFill>
                      </a:tcPr>
                    </a:tc>
                    <a:tc>
                      <a:txBody>
                        <a:bodyPr/>
                        <a:lstStyle/>
                        <a:p>
                          <a:pPr algn="ctr"/>
                          <a:r>
                            <a:rPr lang="en-US" dirty="0" smtClean="0">
                              <a:solidFill>
                                <a:srgbClr val="7030A0"/>
                              </a:solidFill>
                            </a:rPr>
                            <a:t>Minima</a:t>
                          </a:r>
                          <a:endParaRPr lang="en-US" dirty="0">
                            <a:solidFill>
                              <a:srgbClr val="7030A0"/>
                            </a:solidFill>
                          </a:endParaRPr>
                        </a:p>
                      </a:txBody>
                      <a:tcPr>
                        <a:solidFill>
                          <a:schemeClr val="bg1">
                            <a:lumMod val="75000"/>
                          </a:schemeClr>
                        </a:solidFill>
                      </a:tcPr>
                    </a:tc>
                  </a:tr>
                  <a:tr h="370840">
                    <a:tc>
                      <a:txBody>
                        <a:bodyPr/>
                        <a:lstStyle/>
                        <a:p>
                          <a:pPr algn="ctr"/>
                          <a:r>
                            <a:rPr lang="en-US" dirty="0" smtClean="0">
                              <a:solidFill>
                                <a:srgbClr val="7030A0"/>
                              </a:solidFill>
                            </a:rPr>
                            <a:t>&lt;0</a:t>
                          </a:r>
                          <a:endParaRPr lang="en-US" dirty="0">
                            <a:solidFill>
                              <a:srgbClr val="7030A0"/>
                            </a:solidFill>
                          </a:endParaRPr>
                        </a:p>
                      </a:txBody>
                      <a:tcPr>
                        <a:solidFill>
                          <a:schemeClr val="bg1">
                            <a:lumMod val="75000"/>
                          </a:schemeClr>
                        </a:solidFill>
                      </a:tcPr>
                    </a:tc>
                    <a:tc>
                      <a:txBody>
                        <a:bodyPr/>
                        <a:lstStyle/>
                        <a:p>
                          <a:pPr algn="ctr"/>
                          <a:r>
                            <a:rPr lang="en-US" dirty="0" smtClean="0">
                              <a:solidFill>
                                <a:srgbClr val="7030A0"/>
                              </a:solidFill>
                            </a:rPr>
                            <a:t>Maxima</a:t>
                          </a:r>
                          <a:endParaRPr lang="en-US" dirty="0">
                            <a:solidFill>
                              <a:srgbClr val="7030A0"/>
                            </a:solidFill>
                          </a:endParaRPr>
                        </a:p>
                      </a:txBody>
                      <a:tcPr>
                        <a:solidFill>
                          <a:schemeClr val="bg1">
                            <a:lumMod val="75000"/>
                          </a:schemeClr>
                        </a:solidFill>
                      </a:tcPr>
                    </a:tc>
                  </a:tr>
                  <a:tr h="370840">
                    <a:tc>
                      <a:txBody>
                        <a:bodyPr/>
                        <a:lstStyle/>
                        <a:p>
                          <a:pPr algn="ctr"/>
                          <a:r>
                            <a:rPr lang="en-US" dirty="0" smtClean="0">
                              <a:solidFill>
                                <a:srgbClr val="7030A0"/>
                              </a:solidFill>
                            </a:rPr>
                            <a:t>0</a:t>
                          </a:r>
                          <a:endParaRPr lang="en-US" dirty="0">
                            <a:solidFill>
                              <a:srgbClr val="7030A0"/>
                            </a:solidFill>
                          </a:endParaRPr>
                        </a:p>
                      </a:txBody>
                      <a:tcPr>
                        <a:solidFill>
                          <a:schemeClr val="bg1">
                            <a:lumMod val="75000"/>
                          </a:schemeClr>
                        </a:solidFill>
                      </a:tcPr>
                    </a:tc>
                    <a:tc>
                      <a:txBody>
                        <a:bodyPr/>
                        <a:lstStyle/>
                        <a:p>
                          <a:pPr algn="ctr"/>
                          <a:r>
                            <a:rPr lang="en-US" dirty="0" smtClean="0">
                              <a:solidFill>
                                <a:srgbClr val="7030A0"/>
                              </a:solidFill>
                            </a:rPr>
                            <a:t>Saddle </a:t>
                          </a:r>
                          <a:r>
                            <a:rPr lang="en-US" dirty="0" smtClean="0">
                              <a:solidFill>
                                <a:srgbClr val="7030A0"/>
                              </a:solidFill>
                            </a:rPr>
                            <a:t>point/inconclusive</a:t>
                          </a:r>
                          <a:endParaRPr lang="en-US" dirty="0">
                            <a:solidFill>
                              <a:srgbClr val="7030A0"/>
                            </a:solidFill>
                          </a:endParaRPr>
                        </a:p>
                      </a:txBody>
                      <a:tcPr>
                        <a:solidFill>
                          <a:schemeClr val="bg1">
                            <a:lumMod val="75000"/>
                          </a:schemeClr>
                        </a:solidFill>
                      </a:tcPr>
                    </a:tc>
                  </a:tr>
                </a:tbl>
              </a:graphicData>
            </a:graphic>
          </p:graphicFrame>
        </mc:Fallback>
      </mc:AlternateContent>
    </p:spTree>
    <p:extLst>
      <p:ext uri="{BB962C8B-B14F-4D97-AF65-F5344CB8AC3E}">
        <p14:creationId xmlns:p14="http://schemas.microsoft.com/office/powerpoint/2010/main" val="280955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Optimization of function of two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Problem: Minimize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e>
                    </m:d>
                    <m:r>
                      <a:rPr lang="en-US" i="1">
                        <a:latin typeface="Cambria Math"/>
                      </a:rPr>
                      <m:t>    </m:t>
                    </m:r>
                    <m:r>
                      <a:rPr lang="en-US" b="0" i="1" smtClean="0">
                        <a:latin typeface="Cambria Math"/>
                      </a:rPr>
                      <m:t>,</m:t>
                    </m:r>
                    <m:r>
                      <a:rPr lang="en-US" i="1">
                        <a:latin typeface="Cambria Math"/>
                      </a:rPr>
                      <m:t>   </m:t>
                    </m:r>
                    <m:r>
                      <a:rPr lang="en-US" i="1">
                        <a:latin typeface="Cambria Math"/>
                      </a:rPr>
                      <m:t>𝑥</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2</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𝑛</m:t>
                        </m:r>
                      </m:sub>
                    </m:sSub>
                    <m:r>
                      <a:rPr lang="en-US" b="0" i="1" smtClean="0">
                        <a:latin typeface="Cambria Math"/>
                      </a:rPr>
                      <m:t>)</m:t>
                    </m:r>
                    <m:r>
                      <a:rPr lang="en-US" i="1">
                        <a:latin typeface="Cambria Math"/>
                        <a:ea typeface="Cambria Math"/>
                      </a:rPr>
                      <m:t>∈</m:t>
                    </m:r>
                    <m:sSup>
                      <m:sSupPr>
                        <m:ctrlPr>
                          <a:rPr lang="en-US" b="0" i="1" smtClean="0">
                            <a:latin typeface="Cambria Math" panose="02040503050406030204" pitchFamily="18" charset="0"/>
                            <a:ea typeface="Cambria Math"/>
                          </a:rPr>
                        </m:ctrlPr>
                      </m:sSupPr>
                      <m:e>
                        <m:r>
                          <a:rPr lang="en-US" i="1">
                            <a:latin typeface="Cambria Math"/>
                            <a:ea typeface="Cambria Math"/>
                          </a:rPr>
                          <m:t>𝑅</m:t>
                        </m:r>
                      </m:e>
                      <m:sup>
                        <m:r>
                          <a:rPr lang="en-US" b="0" i="1" smtClean="0">
                            <a:latin typeface="Cambria Math"/>
                            <a:ea typeface="Cambria Math"/>
                          </a:rPr>
                          <m:t>𝑛</m:t>
                        </m:r>
                      </m:sup>
                    </m:sSup>
                  </m:oMath>
                </a14:m>
                <a:endParaRPr lang="en-US" dirty="0"/>
              </a:p>
              <a:p>
                <a:r>
                  <a:rPr lang="en-US" dirty="0"/>
                  <a:t>Solution:</a:t>
                </a:r>
              </a:p>
              <a:p>
                <a:pPr indent="55563">
                  <a:buFont typeface="Wingdings" panose="05000000000000000000" pitchFamily="2" charset="2"/>
                  <a:buChar char="Ø"/>
                </a:pPr>
                <a:r>
                  <a:rPr lang="en-US" dirty="0"/>
                  <a:t>Find stationary points </a:t>
                </a:r>
                <a14:m>
                  <m:oMath xmlns:m="http://schemas.openxmlformats.org/officeDocument/2006/math">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oMath>
                </a14:m>
                <a:r>
                  <a:rPr lang="en-US" dirty="0"/>
                  <a:t> by solving</a:t>
                </a:r>
                <a14:m>
                  <m:oMath xmlns:m="http://schemas.openxmlformats.org/officeDocument/2006/math">
                    <m:r>
                      <a:rPr lang="en-US" b="0" i="0" smtClean="0">
                        <a:latin typeface="Cambria Math"/>
                      </a:rPr>
                      <m:t>   </m:t>
                    </m:r>
                    <m:r>
                      <a:rPr lang="en-US">
                        <a:latin typeface="Cambria Math"/>
                      </a:rPr>
                      <m:t>𝛻</m:t>
                    </m:r>
                    <m:r>
                      <a:rPr lang="en-US" i="1">
                        <a:latin typeface="Cambria Math"/>
                      </a:rPr>
                      <m:t>𝑓</m:t>
                    </m:r>
                    <m:d>
                      <m:dPr>
                        <m:ctrlPr>
                          <a:rPr lang="en-US" i="1">
                            <a:latin typeface="Cambria Math" panose="02040503050406030204" pitchFamily="18" charset="0"/>
                          </a:rPr>
                        </m:ctrlPr>
                      </m:dPr>
                      <m:e>
                        <m:r>
                          <a:rPr lang="en-US" b="0" i="1" smtClean="0">
                            <a:latin typeface="Cambria Math"/>
                          </a:rPr>
                          <m:t>𝑥</m:t>
                        </m:r>
                      </m:e>
                    </m:d>
                    <m:r>
                      <a:rPr lang="en-US" i="1">
                        <a:latin typeface="Cambria Math"/>
                      </a:rPr>
                      <m:t>=0</m:t>
                    </m:r>
                  </m:oMath>
                </a14:m>
                <a:endParaRPr lang="en-US" dirty="0"/>
              </a:p>
              <a:p>
                <a:pPr indent="55563">
                  <a:buFont typeface="Wingdings" panose="05000000000000000000" pitchFamily="2" charset="2"/>
                  <a:buChar char="Ø"/>
                </a:pPr>
                <a:r>
                  <a:rPr lang="en-US" dirty="0"/>
                  <a:t>At each stationary point evaluate Hessian matrix </a:t>
                </a:r>
                <a14:m>
                  <m:oMath xmlns:m="http://schemas.openxmlformats.org/officeDocument/2006/math">
                    <m:r>
                      <a:rPr lang="en-US" b="0" i="1" smtClean="0">
                        <a:latin typeface="Cambria Math"/>
                      </a:rPr>
                      <m:t>𝐻</m:t>
                    </m:r>
                    <m:r>
                      <a:rPr lang="en-US" b="0" i="1" smtClean="0">
                        <a:latin typeface="Cambria Math"/>
                      </a:rPr>
                      <m:t>(</m:t>
                    </m:r>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oMath>
                </a14:m>
                <a:r>
                  <a:rPr lang="en-US" dirty="0"/>
                  <a:t>)</a:t>
                </a:r>
              </a:p>
              <a:p>
                <a:pPr indent="0">
                  <a:buNone/>
                </a:pPr>
                <a:r>
                  <a:rPr lang="en-US" dirty="0"/>
                  <a:t>    which is a matrix containing all second order partial    </a:t>
                </a:r>
              </a:p>
              <a:p>
                <a:pPr indent="0">
                  <a:buNone/>
                </a:pPr>
                <a:r>
                  <a:rPr lang="en-US" dirty="0"/>
                  <a:t>    derivatives of </a:t>
                </a:r>
                <a14:m>
                  <m:oMath xmlns:m="http://schemas.openxmlformats.org/officeDocument/2006/math">
                    <m:r>
                      <a:rPr lang="en-US" b="0" i="1" smtClean="0">
                        <a:latin typeface="Cambria Math"/>
                      </a:rPr>
                      <m:t>𝑓</m:t>
                    </m:r>
                  </m:oMath>
                </a14:m>
                <a:r>
                  <a:rPr lang="en-US" dirty="0"/>
                  <a:t> w.r.t.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sub>
                    </m:sSub>
                  </m:oMath>
                </a14:m>
                <a:endParaRPr lang="en-US" dirty="0"/>
              </a:p>
              <a:p>
                <a:pPr indent="0">
                  <a:buNone/>
                </a:pPr>
                <a:r>
                  <a:rPr lang="en-US" dirty="0"/>
                  <a:t>  </a:t>
                </a:r>
                <a14:m>
                  <m:oMath xmlns:m="http://schemas.openxmlformats.org/officeDocument/2006/math">
                    <m:r>
                      <a:rPr lang="en-US" i="1">
                        <a:latin typeface="Cambria Math"/>
                      </a:rPr>
                      <m:t>𝐻</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e>
                    </m:d>
                    <m:r>
                      <a:rPr lang="en-US" i="1">
                        <a:latin typeface="Cambria Math"/>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r>
                                                <a:rPr lang="en-US" i="1">
                                                  <a:latin typeface="Cambria Math"/>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sSubSup>
                                                    <m:sSubSupPr>
                                                      <m:ctrlPr>
                                                        <a:rPr lang="en-US" i="1">
                                                          <a:latin typeface="Cambria Math" panose="02040503050406030204" pitchFamily="18" charset="0"/>
                                                        </a:rPr>
                                                      </m:ctrlPr>
                                                    </m:sSubSupPr>
                                                    <m:e>
                                                      <m:r>
                                                        <a:rPr lang="en-US" i="1">
                                                          <a:latin typeface="Cambria Math"/>
                                                        </a:rPr>
                                                        <m:t>𝑥</m:t>
                                                      </m:r>
                                                    </m:e>
                                                    <m:sub>
                                                      <m:r>
                                                        <a:rPr lang="en-US" i="1">
                                                          <a:latin typeface="Cambria Math"/>
                                                        </a:rPr>
                                                        <m:t>1</m:t>
                                                      </m:r>
                                                    </m:sub>
                                                    <m:sup>
                                                      <m:r>
                                                        <a:rPr lang="en-US" i="1">
                                                          <a:latin typeface="Cambria Math"/>
                                                        </a:rPr>
                                                        <m:t>2</m:t>
                                                      </m:r>
                                                    </m:sup>
                                                  </m:sSubSup>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e>
                                              </m:d>
                                            </m:e>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e>
                                              </m:d>
                                            </m:e>
                                          </m:mr>
                                        </m:m>
                                      </m:e>
                                    </m:mr>
                                    <m:mr>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e>
                                              </m:d>
                                            </m:e>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sSubSup>
                                                    <m:sSubSupPr>
                                                      <m:ctrlPr>
                                                        <a:rPr lang="en-US" i="1">
                                                          <a:latin typeface="Cambria Math" panose="02040503050406030204" pitchFamily="18" charset="0"/>
                                                        </a:rPr>
                                                      </m:ctrlPr>
                                                    </m:sSubSupPr>
                                                    <m:e>
                                                      <m:r>
                                                        <a:rPr lang="en-US" i="1">
                                                          <a:latin typeface="Cambria Math"/>
                                                        </a:rPr>
                                                        <m:t>𝑥</m:t>
                                                      </m:r>
                                                    </m:e>
                                                    <m:sub>
                                                      <m:r>
                                                        <a:rPr lang="en-US" i="1">
                                                          <a:latin typeface="Cambria Math"/>
                                                        </a:rPr>
                                                        <m:t>2</m:t>
                                                      </m:r>
                                                    </m:sub>
                                                    <m:sup>
                                                      <m:r>
                                                        <a:rPr lang="en-US" i="1">
                                                          <a:latin typeface="Cambria Math"/>
                                                        </a:rPr>
                                                        <m:t>2</m:t>
                                                      </m:r>
                                                    </m:sup>
                                                  </m:sSubSup>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e>
                                              </m:d>
                                            </m:e>
                                          </m:mr>
                                        </m:m>
                                      </m:e>
                                    </m:mr>
                                  </m:m>
                                </m:e>
                                <m:e>
                                  <m:r>
                                    <a:rPr lang="en-US" i="1">
                                      <a:latin typeface="Cambria Math"/>
                                    </a:rPr>
                                    <m:t>⋯</m:t>
                                  </m:r>
                                </m:e>
                                <m:e>
                                  <m:m>
                                    <m:mPr>
                                      <m:mcs>
                                        <m:mc>
                                          <m:mcPr>
                                            <m:count m:val="1"/>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e>
                                        </m:d>
                                      </m:e>
                                    </m:m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e>
                                        </m:d>
                                      </m:e>
                                    </m:mr>
                                  </m:m>
                                </m:e>
                              </m:mr>
                              <m:mr>
                                <m:e>
                                  <m:r>
                                    <a:rPr lang="en-US" i="1">
                                      <a:latin typeface="Cambria Math"/>
                                    </a:rPr>
                                    <m:t>⋮</m:t>
                                  </m:r>
                                </m:e>
                                <m:e>
                                  <m:r>
                                    <a:rPr lang="en-US" i="1">
                                      <a:latin typeface="Cambria Math"/>
                                    </a:rPr>
                                    <m:t>⋱</m:t>
                                  </m:r>
                                </m:e>
                                <m:e>
                                  <m:r>
                                    <a:rPr lang="en-US" i="1">
                                      <a:latin typeface="Cambria Math"/>
                                    </a:rPr>
                                    <m:t>⋮</m:t>
                                  </m:r>
                                </m:e>
                              </m:mr>
                              <m:mr>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den>
                                        </m:f>
                                        <m:r>
                                          <a:rPr lang="en-US" i="1">
                                            <a:latin typeface="Cambria Math"/>
                                          </a:rPr>
                                          <m:t>(</m:t>
                                        </m:r>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r>
                                          <a:rPr lang="en-US" i="1">
                                            <a:latin typeface="Cambria Math"/>
                                          </a:rPr>
                                          <m:t>)</m:t>
                                        </m:r>
                                      </m:e>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e>
                                        </m:d>
                                      </m:e>
                                    </m:mr>
                                  </m:m>
                                </m:e>
                                <m:e>
                                  <m:r>
                                    <a:rPr lang="en-US" i="1">
                                      <a:latin typeface="Cambria Math"/>
                                    </a:rPr>
                                    <m:t>⋯</m:t>
                                  </m:r>
                                </m:e>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sSubSup>
                                        <m:sSubSupPr>
                                          <m:ctrlPr>
                                            <a:rPr lang="en-US" i="1">
                                              <a:latin typeface="Cambria Math" panose="02040503050406030204" pitchFamily="18" charset="0"/>
                                            </a:rPr>
                                          </m:ctrlPr>
                                        </m:sSubSupPr>
                                        <m:e>
                                          <m:r>
                                            <a:rPr lang="en-US" i="1">
                                              <a:latin typeface="Cambria Math"/>
                                            </a:rPr>
                                            <m:t>𝑥</m:t>
                                          </m:r>
                                        </m:e>
                                        <m:sub>
                                          <m:r>
                                            <a:rPr lang="en-US" i="1">
                                              <a:latin typeface="Cambria Math"/>
                                            </a:rPr>
                                            <m:t>𝑛</m:t>
                                          </m:r>
                                        </m:sub>
                                        <m:sup>
                                          <m:r>
                                            <a:rPr lang="en-US" i="1">
                                              <a:latin typeface="Cambria Math"/>
                                            </a:rPr>
                                            <m:t>2</m:t>
                                          </m:r>
                                        </m:sup>
                                      </m:sSubSup>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e>
                                  </m:d>
                                </m:e>
                              </m:mr>
                            </m:m>
                          </m:e>
                        </m:d>
                      </m:e>
                      <m:sub>
                        <m:r>
                          <a:rPr lang="en-US" i="1">
                            <a:latin typeface="Cambria Math"/>
                          </a:rPr>
                          <m:t>𝑛</m:t>
                        </m:r>
                        <m:r>
                          <a:rPr lang="en-US" i="1">
                            <a:latin typeface="Cambria Math"/>
                          </a:rPr>
                          <m:t>×</m:t>
                        </m:r>
                        <m:r>
                          <a:rPr lang="en-US" i="1">
                            <a:latin typeface="Cambria Math"/>
                          </a:rPr>
                          <m:t>𝑛</m:t>
                        </m:r>
                      </m:sub>
                    </m:sSub>
                  </m:oMath>
                </a14:m>
                <a:endParaRPr lang="en-US" dirty="0"/>
              </a:p>
              <a:p>
                <a:pPr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398"/>
                </a:stretch>
              </a:blipFill>
            </p:spPr>
            <p:txBody>
              <a:bodyPr/>
              <a:lstStyle/>
              <a:p>
                <a:r>
                  <a:rPr lang="en-US">
                    <a:noFill/>
                  </a:rPr>
                  <a:t> </a:t>
                </a:r>
              </a:p>
            </p:txBody>
          </p:sp>
        </mc:Fallback>
      </mc:AlternateContent>
    </p:spTree>
    <p:extLst>
      <p:ext uri="{BB962C8B-B14F-4D97-AF65-F5344CB8AC3E}">
        <p14:creationId xmlns:p14="http://schemas.microsoft.com/office/powerpoint/2010/main" val="1410690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33400"/>
                <a:ext cx="7620000" cy="5715000"/>
              </a:xfrm>
            </p:spPr>
            <p:txBody>
              <a:bodyPr>
                <a:normAutofit/>
              </a:bodyPr>
              <a:lstStyle/>
              <a:p>
                <a:pPr>
                  <a:buFont typeface="Wingdings" panose="05000000000000000000" pitchFamily="2" charset="2"/>
                  <a:buChar char="Ø"/>
                </a:pPr>
                <a:r>
                  <a:rPr lang="en-US" dirty="0"/>
                  <a:t>Draw conclusion based on following table: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v"/>
                </a:pPr>
                <a:r>
                  <a:rPr lang="en-US" dirty="0"/>
                  <a:t>Recall: </a:t>
                </a:r>
              </a:p>
              <a:p>
                <a:pPr marL="114300" indent="0">
                  <a:buNone/>
                </a:pPr>
                <a:r>
                  <a:rPr lang="en-US" dirty="0"/>
                  <a:t>A square matrix is said to be </a:t>
                </a:r>
              </a:p>
              <a:p>
                <a:pPr>
                  <a:buFont typeface="Wingdings" panose="05000000000000000000" pitchFamily="2" charset="2"/>
                  <a:buChar char="§"/>
                </a:pPr>
                <a:r>
                  <a:rPr lang="en-US" dirty="0"/>
                  <a:t>positive definite if all its </a:t>
                </a:r>
                <a:r>
                  <a:rPr lang="en-US" dirty="0" err="1"/>
                  <a:t>eigen</a:t>
                </a:r>
                <a:r>
                  <a:rPr lang="en-US" dirty="0"/>
                  <a:t> values are positive(&gt;0) , </a:t>
                </a:r>
              </a:p>
              <a:p>
                <a:pPr>
                  <a:buFont typeface="Wingdings" panose="05000000000000000000" pitchFamily="2" charset="2"/>
                  <a:buChar char="§"/>
                </a:pPr>
                <a:r>
                  <a:rPr lang="en-US" dirty="0"/>
                  <a:t>negative definite if all its </a:t>
                </a:r>
                <a:r>
                  <a:rPr lang="en-US" dirty="0" err="1"/>
                  <a:t>eigen</a:t>
                </a:r>
                <a:r>
                  <a:rPr lang="en-US" dirty="0"/>
                  <a:t> values are negative(&lt;0)  </a:t>
                </a:r>
              </a:p>
              <a:p>
                <a:pPr>
                  <a:buFont typeface="Wingdings" panose="05000000000000000000" pitchFamily="2" charset="2"/>
                  <a:buChar char="§"/>
                </a:pPr>
                <a:r>
                  <a:rPr lang="en-US" dirty="0"/>
                  <a:t>Positive semidefinite if all its </a:t>
                </a:r>
                <a:r>
                  <a:rPr lang="en-US" dirty="0" err="1"/>
                  <a:t>eigen</a:t>
                </a:r>
                <a:r>
                  <a:rPr lang="en-US" dirty="0"/>
                  <a:t> values are </a:t>
                </a:r>
                <a14:m>
                  <m:oMath xmlns:m="http://schemas.openxmlformats.org/officeDocument/2006/math">
                    <m:r>
                      <a:rPr lang="en-US" b="0" i="1" smtClean="0">
                        <a:latin typeface="Cambria Math"/>
                      </a:rPr>
                      <m:t>≥0</m:t>
                    </m:r>
                  </m:oMath>
                </a14:m>
                <a:endParaRPr lang="en-US" b="0" dirty="0"/>
              </a:p>
              <a:p>
                <a:pPr>
                  <a:buFont typeface="Wingdings" panose="05000000000000000000" pitchFamily="2" charset="2"/>
                  <a:buChar char="§"/>
                </a:pPr>
                <a:r>
                  <a:rPr lang="en-US" dirty="0"/>
                  <a:t>Negative semidefinite if all its </a:t>
                </a:r>
                <a:r>
                  <a:rPr lang="en-US" dirty="0" err="1"/>
                  <a:t>eigen</a:t>
                </a:r>
                <a:r>
                  <a:rPr lang="en-US" dirty="0"/>
                  <a:t> values are </a:t>
                </a:r>
                <a14:m>
                  <m:oMath xmlns:m="http://schemas.openxmlformats.org/officeDocument/2006/math">
                    <m:r>
                      <a:rPr lang="en-US" i="1" dirty="0" smtClean="0">
                        <a:latin typeface="Cambria Math"/>
                      </a:rPr>
                      <m:t>≤</m:t>
                    </m:r>
                    <m:r>
                      <a:rPr lang="en-US" i="1">
                        <a:latin typeface="Cambria Math"/>
                      </a:rPr>
                      <m:t>0</m:t>
                    </m:r>
                  </m:oMath>
                </a14:m>
                <a:endParaRPr lang="en-US" dirty="0"/>
              </a:p>
              <a:p>
                <a:pPr>
                  <a:buFont typeface="Wingdings" panose="05000000000000000000" pitchFamily="2" charset="2"/>
                  <a:buChar char="§"/>
                </a:pPr>
                <a:r>
                  <a:rPr lang="en-US" dirty="0"/>
                  <a:t>indefinite if it has  both positive &amp; negative </a:t>
                </a:r>
                <a:r>
                  <a:rPr lang="en-US" dirty="0" err="1"/>
                  <a:t>eigen</a:t>
                </a:r>
                <a:r>
                  <a:rPr lang="en-US" dirty="0"/>
                  <a:t> values.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33400"/>
                <a:ext cx="7620000" cy="5715000"/>
              </a:xfrm>
              <a:blipFill rotWithShape="1">
                <a:blip r:embed="rId2"/>
                <a:stretch>
                  <a:fillRect t="-640" b="-1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801513175"/>
                  </p:ext>
                </p:extLst>
              </p:nvPr>
            </p:nvGraphicFramePr>
            <p:xfrm>
              <a:off x="914400" y="1143000"/>
              <a:ext cx="6096000" cy="1849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152400">
                    <a:tc>
                      <a:txBody>
                        <a:bodyPr/>
                        <a:lstStyle/>
                        <a:p>
                          <a:pPr algn="ctr"/>
                          <a14:m>
                            <m:oMathPara xmlns:m="http://schemas.openxmlformats.org/officeDocument/2006/math">
                              <m:oMathParaPr>
                                <m:jc m:val="centerGroup"/>
                              </m:oMathParaPr>
                              <m:oMath xmlns:m="http://schemas.openxmlformats.org/officeDocument/2006/math">
                                <m:r>
                                  <a:rPr lang="en-US" sz="1800" b="1" i="1" kern="1200" smtClean="0">
                                    <a:solidFill>
                                      <a:schemeClr val="lt1"/>
                                    </a:solidFill>
                                    <a:effectLst/>
                                    <a:latin typeface="Cambria Math"/>
                                    <a:ea typeface="+mn-ea"/>
                                    <a:cs typeface="+mn-cs"/>
                                  </a:rPr>
                                  <m:t>𝐻</m:t>
                                </m:r>
                                <m:d>
                                  <m:dPr>
                                    <m:ctrlPr>
                                      <a:rPr lang="en-US" sz="1800" b="1" i="1" kern="1200">
                                        <a:solidFill>
                                          <a:schemeClr val="lt1"/>
                                        </a:solidFill>
                                        <a:effectLst/>
                                        <a:latin typeface="Cambria Math" panose="02040503050406030204" pitchFamily="18" charset="0"/>
                                        <a:ea typeface="+mn-ea"/>
                                        <a:cs typeface="+mn-cs"/>
                                      </a:rPr>
                                    </m:ctrlPr>
                                  </m:dPr>
                                  <m:e>
                                    <m:sSup>
                                      <m:sSupPr>
                                        <m:ctrlPr>
                                          <a:rPr lang="en-US" sz="1800" b="1" i="1" kern="1200">
                                            <a:solidFill>
                                              <a:schemeClr val="lt1"/>
                                            </a:solidFill>
                                            <a:effectLst/>
                                            <a:latin typeface="Cambria Math" panose="02040503050406030204" pitchFamily="18" charset="0"/>
                                            <a:ea typeface="+mn-ea"/>
                                            <a:cs typeface="+mn-cs"/>
                                          </a:rPr>
                                        </m:ctrlPr>
                                      </m:sSupPr>
                                      <m:e>
                                        <m:r>
                                          <a:rPr lang="en-US" sz="1800" b="1" i="1" kern="1200">
                                            <a:solidFill>
                                              <a:schemeClr val="lt1"/>
                                            </a:solidFill>
                                            <a:effectLst/>
                                            <a:latin typeface="Cambria Math"/>
                                            <a:ea typeface="+mn-ea"/>
                                            <a:cs typeface="+mn-cs"/>
                                          </a:rPr>
                                          <m:t>𝑥</m:t>
                                        </m:r>
                                      </m:e>
                                      <m:sup>
                                        <m:r>
                                          <a:rPr lang="en-US" sz="1800" b="1" i="1" kern="1200">
                                            <a:solidFill>
                                              <a:schemeClr val="lt1"/>
                                            </a:solidFill>
                                            <a:effectLst/>
                                            <a:latin typeface="Cambria Math"/>
                                            <a:ea typeface="+mn-ea"/>
                                            <a:cs typeface="+mn-cs"/>
                                          </a:rPr>
                                          <m:t>∗</m:t>
                                        </m:r>
                                      </m:sup>
                                    </m:sSup>
                                  </m:e>
                                </m:d>
                              </m:oMath>
                            </m:oMathPara>
                          </a14:m>
                          <a:endParaRPr lang="en-US" dirty="0"/>
                        </a:p>
                      </a:txBody>
                      <a:tcPr/>
                    </a:tc>
                    <a:tc>
                      <a:txBody>
                        <a:bodyPr/>
                        <a:lstStyle/>
                        <a:p>
                          <a:pPr algn="ctr"/>
                          <a:r>
                            <a:rPr lang="en-US" dirty="0"/>
                            <a:t>Conclusion </a:t>
                          </a:r>
                        </a:p>
                      </a:txBody>
                      <a:tcPr/>
                    </a:tc>
                    <a:extLst>
                      <a:ext uri="{0D108BD9-81ED-4DB2-BD59-A6C34878D82A}">
                        <a16:rowId xmlns:a16="http://schemas.microsoft.com/office/drawing/2014/main" val="10000"/>
                      </a:ext>
                    </a:extLst>
                  </a:tr>
                  <a:tr h="370840">
                    <a:tc>
                      <a:txBody>
                        <a:bodyPr/>
                        <a:lstStyle/>
                        <a:p>
                          <a:pPr algn="ctr"/>
                          <a:r>
                            <a:rPr lang="en-US" dirty="0"/>
                            <a:t>Positive definite</a:t>
                          </a:r>
                        </a:p>
                      </a:txBody>
                      <a:tcPr/>
                    </a:tc>
                    <a:tc>
                      <a:txBody>
                        <a:bodyPr/>
                        <a:lstStyle/>
                        <a:p>
                          <a:pPr algn="ctr"/>
                          <a:r>
                            <a:rPr lang="en-US" dirty="0"/>
                            <a:t>Minimum</a:t>
                          </a:r>
                        </a:p>
                      </a:txBody>
                      <a:tcPr/>
                    </a:tc>
                    <a:extLst>
                      <a:ext uri="{0D108BD9-81ED-4DB2-BD59-A6C34878D82A}">
                        <a16:rowId xmlns:a16="http://schemas.microsoft.com/office/drawing/2014/main" val="10001"/>
                      </a:ext>
                    </a:extLst>
                  </a:tr>
                  <a:tr h="370840">
                    <a:tc>
                      <a:txBody>
                        <a:bodyPr/>
                        <a:lstStyle/>
                        <a:p>
                          <a:pPr algn="ctr"/>
                          <a:r>
                            <a:rPr lang="en-US" dirty="0"/>
                            <a:t>Negative definite</a:t>
                          </a:r>
                        </a:p>
                      </a:txBody>
                      <a:tcPr/>
                    </a:tc>
                    <a:tc>
                      <a:txBody>
                        <a:bodyPr/>
                        <a:lstStyle/>
                        <a:p>
                          <a:pPr algn="ctr"/>
                          <a:r>
                            <a:rPr lang="en-US" dirty="0"/>
                            <a:t>Maximum</a:t>
                          </a:r>
                        </a:p>
                      </a:txBody>
                      <a:tcPr/>
                    </a:tc>
                    <a:extLst>
                      <a:ext uri="{0D108BD9-81ED-4DB2-BD59-A6C34878D82A}">
                        <a16:rowId xmlns:a16="http://schemas.microsoft.com/office/drawing/2014/main" val="10002"/>
                      </a:ext>
                    </a:extLst>
                  </a:tr>
                  <a:tr h="370840">
                    <a:tc>
                      <a:txBody>
                        <a:bodyPr/>
                        <a:lstStyle/>
                        <a:p>
                          <a:pPr algn="ctr"/>
                          <a:r>
                            <a:rPr lang="en-US" dirty="0"/>
                            <a:t>indefinite</a:t>
                          </a:r>
                        </a:p>
                      </a:txBody>
                      <a:tcPr/>
                    </a:tc>
                    <a:tc>
                      <a:txBody>
                        <a:bodyPr/>
                        <a:lstStyle/>
                        <a:p>
                          <a:pPr algn="ctr"/>
                          <a:r>
                            <a:rPr lang="en-US" dirty="0"/>
                            <a:t>Saddle point</a:t>
                          </a:r>
                        </a:p>
                      </a:txBody>
                      <a:tcPr/>
                    </a:tc>
                    <a:extLst>
                      <a:ext uri="{0D108BD9-81ED-4DB2-BD59-A6C34878D82A}">
                        <a16:rowId xmlns:a16="http://schemas.microsoft.com/office/drawing/2014/main" val="10003"/>
                      </a:ext>
                    </a:extLst>
                  </a:tr>
                  <a:tr h="370840">
                    <a:tc>
                      <a:txBody>
                        <a:bodyPr/>
                        <a:lstStyle/>
                        <a:p>
                          <a:pPr algn="ctr"/>
                          <a:r>
                            <a:rPr lang="en-US" dirty="0"/>
                            <a:t>Semidefinite</a:t>
                          </a:r>
                        </a:p>
                      </a:txBody>
                      <a:tcPr/>
                    </a:tc>
                    <a:tc>
                      <a:txBody>
                        <a:bodyPr/>
                        <a:lstStyle/>
                        <a:p>
                          <a:pPr algn="ctr"/>
                          <a:r>
                            <a:rPr lang="en-US" dirty="0"/>
                            <a:t>No conclusion</a:t>
                          </a:r>
                        </a:p>
                      </a:txBody>
                      <a:tcPr/>
                    </a:tc>
                    <a:extLst>
                      <a:ext uri="{0D108BD9-81ED-4DB2-BD59-A6C34878D82A}">
                        <a16:rowId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801513175"/>
                  </p:ext>
                </p:extLst>
              </p:nvPr>
            </p:nvGraphicFramePr>
            <p:xfrm>
              <a:off x="914400" y="1143000"/>
              <a:ext cx="6096000" cy="1849120"/>
            </p:xfrm>
            <a:graphic>
              <a:graphicData uri="http://schemas.openxmlformats.org/drawingml/2006/table">
                <a:tbl>
                  <a:tblPr firstRow="1" bandRow="1">
                    <a:tableStyleId>{5C22544A-7EE6-4342-B048-85BDC9FD1C3A}</a:tableStyleId>
                  </a:tblPr>
                  <a:tblGrid>
                    <a:gridCol w="3048000"/>
                    <a:gridCol w="3048000"/>
                  </a:tblGrid>
                  <a:tr h="365760">
                    <a:tc>
                      <a:txBody>
                        <a:bodyPr/>
                        <a:lstStyle/>
                        <a:p>
                          <a:endParaRPr lang="en-US"/>
                        </a:p>
                      </a:txBody>
                      <a:tcPr>
                        <a:blipFill rotWithShape="1">
                          <a:blip r:embed="rId3"/>
                          <a:stretch>
                            <a:fillRect t="-8333" r="-100000" b="-430000"/>
                          </a:stretch>
                        </a:blipFill>
                      </a:tcPr>
                    </a:tc>
                    <a:tc>
                      <a:txBody>
                        <a:bodyPr/>
                        <a:lstStyle/>
                        <a:p>
                          <a:pPr algn="ctr"/>
                          <a:r>
                            <a:rPr lang="en-US" dirty="0" smtClean="0"/>
                            <a:t>Conclusion </a:t>
                          </a:r>
                          <a:endParaRPr lang="en-US" dirty="0"/>
                        </a:p>
                      </a:txBody>
                      <a:tcPr/>
                    </a:tc>
                  </a:tr>
                  <a:tr h="370840">
                    <a:tc>
                      <a:txBody>
                        <a:bodyPr/>
                        <a:lstStyle/>
                        <a:p>
                          <a:pPr algn="ctr"/>
                          <a:r>
                            <a:rPr lang="en-US" dirty="0" smtClean="0"/>
                            <a:t>Positive definite</a:t>
                          </a:r>
                          <a:endParaRPr lang="en-US" dirty="0"/>
                        </a:p>
                      </a:txBody>
                      <a:tcPr/>
                    </a:tc>
                    <a:tc>
                      <a:txBody>
                        <a:bodyPr/>
                        <a:lstStyle/>
                        <a:p>
                          <a:pPr algn="ctr"/>
                          <a:r>
                            <a:rPr lang="en-US" dirty="0" smtClean="0"/>
                            <a:t>Minimum</a:t>
                          </a:r>
                          <a:endParaRPr lang="en-US" dirty="0"/>
                        </a:p>
                      </a:txBody>
                      <a:tcPr/>
                    </a:tc>
                  </a:tr>
                  <a:tr h="370840">
                    <a:tc>
                      <a:txBody>
                        <a:bodyPr/>
                        <a:lstStyle/>
                        <a:p>
                          <a:pPr algn="ctr"/>
                          <a:r>
                            <a:rPr lang="en-US" dirty="0" smtClean="0"/>
                            <a:t>Negative </a:t>
                          </a:r>
                          <a:r>
                            <a:rPr lang="en-US" dirty="0" smtClean="0"/>
                            <a:t>definite</a:t>
                          </a:r>
                          <a:endParaRPr lang="en-US" dirty="0"/>
                        </a:p>
                      </a:txBody>
                      <a:tcPr/>
                    </a:tc>
                    <a:tc>
                      <a:txBody>
                        <a:bodyPr/>
                        <a:lstStyle/>
                        <a:p>
                          <a:pPr algn="ctr"/>
                          <a:r>
                            <a:rPr lang="en-US" dirty="0" smtClean="0"/>
                            <a:t>Maximum</a:t>
                          </a:r>
                          <a:endParaRPr lang="en-US" dirty="0"/>
                        </a:p>
                      </a:txBody>
                      <a:tcPr/>
                    </a:tc>
                  </a:tr>
                  <a:tr h="370840">
                    <a:tc>
                      <a:txBody>
                        <a:bodyPr/>
                        <a:lstStyle/>
                        <a:p>
                          <a:pPr algn="ctr"/>
                          <a:r>
                            <a:rPr lang="en-US" dirty="0" smtClean="0"/>
                            <a:t>indefinite</a:t>
                          </a:r>
                          <a:endParaRPr lang="en-US" dirty="0"/>
                        </a:p>
                      </a:txBody>
                      <a:tcPr/>
                    </a:tc>
                    <a:tc>
                      <a:txBody>
                        <a:bodyPr/>
                        <a:lstStyle/>
                        <a:p>
                          <a:pPr algn="ctr"/>
                          <a:r>
                            <a:rPr lang="en-US" dirty="0" smtClean="0"/>
                            <a:t>Saddle point</a:t>
                          </a:r>
                          <a:endParaRPr lang="en-US" dirty="0"/>
                        </a:p>
                      </a:txBody>
                      <a:tcPr/>
                    </a:tc>
                  </a:tr>
                  <a:tr h="370840">
                    <a:tc>
                      <a:txBody>
                        <a:bodyPr/>
                        <a:lstStyle/>
                        <a:p>
                          <a:pPr algn="ctr"/>
                          <a:r>
                            <a:rPr lang="en-US" dirty="0" smtClean="0"/>
                            <a:t>Semidefinite</a:t>
                          </a:r>
                          <a:endParaRPr lang="en-US" dirty="0"/>
                        </a:p>
                      </a:txBody>
                      <a:tcPr/>
                    </a:tc>
                    <a:tc>
                      <a:txBody>
                        <a:bodyPr/>
                        <a:lstStyle/>
                        <a:p>
                          <a:pPr algn="ctr"/>
                          <a:r>
                            <a:rPr lang="en-US" dirty="0" smtClean="0"/>
                            <a:t>No conclusion</a:t>
                          </a:r>
                          <a:endParaRPr lang="en-US" dirty="0"/>
                        </a:p>
                      </a:txBody>
                      <a:tcPr/>
                    </a:tc>
                  </a:tr>
                </a:tbl>
              </a:graphicData>
            </a:graphic>
          </p:graphicFrame>
        </mc:Fallback>
      </mc:AlternateContent>
    </p:spTree>
    <p:extLst>
      <p:ext uri="{BB962C8B-B14F-4D97-AF65-F5344CB8AC3E}">
        <p14:creationId xmlns:p14="http://schemas.microsoft.com/office/powerpoint/2010/main" val="2393122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81000"/>
                <a:ext cx="7620000" cy="6019800"/>
              </a:xfrm>
            </p:spPr>
            <p:txBody>
              <a:bodyPr>
                <a:normAutofit fontScale="92500" lnSpcReduction="20000"/>
              </a:bodyPr>
              <a:lstStyle/>
              <a:p>
                <a:r>
                  <a:rPr lang="en-US" dirty="0"/>
                  <a:t>Example: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rPr>
                      <m:t>=</m:t>
                    </m:r>
                    <m:sSup>
                      <m:sSupPr>
                        <m:ctrlPr>
                          <a:rPr lang="en-US" i="1">
                            <a:latin typeface="Cambria Math" panose="02040503050406030204" pitchFamily="18" charset="0"/>
                          </a:rPr>
                        </m:ctrlPr>
                      </m:sSupPr>
                      <m:e>
                        <m:r>
                          <a:rPr lang="en-US" i="1">
                            <a:latin typeface="Cambria Math"/>
                          </a:rPr>
                          <m:t>𝑥</m:t>
                        </m:r>
                      </m:e>
                      <m:sup>
                        <m:r>
                          <a:rPr lang="en-US" i="1">
                            <a:latin typeface="Cambria Math"/>
                          </a:rPr>
                          <m:t>3</m:t>
                        </m:r>
                      </m:sup>
                    </m:sSup>
                    <m:r>
                      <a:rPr lang="en-US" i="1">
                        <a:latin typeface="Cambria Math"/>
                      </a:rPr>
                      <m:t>+</m:t>
                    </m:r>
                    <m:sSup>
                      <m:sSupPr>
                        <m:ctrlPr>
                          <a:rPr lang="en-US" i="1">
                            <a:latin typeface="Cambria Math" panose="02040503050406030204" pitchFamily="18" charset="0"/>
                          </a:rPr>
                        </m:ctrlPr>
                      </m:sSupPr>
                      <m:e>
                        <m:r>
                          <a:rPr lang="en-US" i="1">
                            <a:latin typeface="Cambria Math"/>
                          </a:rPr>
                          <m:t>𝑦</m:t>
                        </m:r>
                      </m:e>
                      <m:sup>
                        <m:r>
                          <a:rPr lang="en-US" i="1">
                            <a:latin typeface="Cambria Math"/>
                          </a:rPr>
                          <m:t>3</m:t>
                        </m:r>
                      </m:sup>
                    </m:sSup>
                    <m:r>
                      <a:rPr lang="en-US" i="1">
                        <a:latin typeface="Cambria Math"/>
                      </a:rPr>
                      <m:t>+3</m:t>
                    </m:r>
                    <m:r>
                      <a:rPr lang="en-US" i="1">
                        <a:latin typeface="Cambria Math"/>
                      </a:rPr>
                      <m:t>𝑥𝑦</m:t>
                    </m:r>
                  </m:oMath>
                </a14:m>
                <a:endParaRPr lang="en-US" dirty="0"/>
              </a:p>
              <a:p>
                <a:r>
                  <a:rPr lang="en-US" dirty="0"/>
                  <a:t>Solution: </a:t>
                </a:r>
                <a14:m>
                  <m:oMath xmlns:m="http://schemas.openxmlformats.org/officeDocument/2006/math">
                    <m:r>
                      <a:rPr lang="en-US">
                        <a:latin typeface="Cambria Math"/>
                      </a:rPr>
                      <m:t>𝛻</m:t>
                    </m:r>
                    <m:r>
                      <a:rPr lang="en-US" i="1">
                        <a:latin typeface="Cambria Math"/>
                      </a:rPr>
                      <m:t>𝑓</m:t>
                    </m:r>
                    <m:r>
                      <a:rPr lang="en-US" i="1">
                        <a:latin typeface="Cambria Math"/>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i="1">
                                      <a:latin typeface="Cambria Math"/>
                                    </a:rPr>
                                    <m:t>𝜕</m:t>
                                  </m:r>
                                  <m:r>
                                    <a:rPr lang="en-US" i="1">
                                      <a:latin typeface="Cambria Math"/>
                                    </a:rPr>
                                    <m:t>𝑓</m:t>
                                  </m:r>
                                </m:num>
                                <m:den>
                                  <m:r>
                                    <a:rPr lang="en-US" i="1">
                                      <a:latin typeface="Cambria Math"/>
                                    </a:rPr>
                                    <m:t>𝜕</m:t>
                                  </m:r>
                                  <m:r>
                                    <a:rPr lang="en-US" i="1">
                                      <a:latin typeface="Cambria Math"/>
                                    </a:rPr>
                                    <m:t>𝑥</m:t>
                                  </m:r>
                                </m:den>
                              </m:f>
                            </m:e>
                          </m:mr>
                          <m:mr>
                            <m:e>
                              <m:f>
                                <m:fPr>
                                  <m:ctrlPr>
                                    <a:rPr lang="en-US" i="1">
                                      <a:latin typeface="Cambria Math" panose="02040503050406030204" pitchFamily="18" charset="0"/>
                                    </a:rPr>
                                  </m:ctrlPr>
                                </m:fPr>
                                <m:num>
                                  <m:r>
                                    <a:rPr lang="en-US" i="1">
                                      <a:latin typeface="Cambria Math"/>
                                    </a:rPr>
                                    <m:t>𝜕</m:t>
                                  </m:r>
                                  <m:r>
                                    <a:rPr lang="en-US" i="1">
                                      <a:latin typeface="Cambria Math"/>
                                    </a:rPr>
                                    <m:t>𝑓</m:t>
                                  </m:r>
                                </m:num>
                                <m:den>
                                  <m:r>
                                    <a:rPr lang="en-US" i="1">
                                      <a:latin typeface="Cambria Math"/>
                                    </a:rPr>
                                    <m:t>𝜕</m:t>
                                  </m:r>
                                  <m:r>
                                    <a:rPr lang="en-US" i="1">
                                      <a:latin typeface="Cambria Math"/>
                                    </a:rPr>
                                    <m:t>𝑦</m:t>
                                  </m:r>
                                </m:den>
                              </m:f>
                            </m:e>
                          </m:mr>
                        </m:m>
                      </m:e>
                    </m:d>
                    <m:r>
                      <a:rPr lang="en-US" i="1">
                        <a:latin typeface="Cambria Math"/>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a:rPr>
                                <m:t>3</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+3</m:t>
                              </m:r>
                              <m:r>
                                <a:rPr lang="en-US" i="1">
                                  <a:latin typeface="Cambria Math"/>
                                </a:rPr>
                                <m:t>𝑦</m:t>
                              </m:r>
                            </m:e>
                          </m:mr>
                          <m:mr>
                            <m:e>
                              <m:r>
                                <a:rPr lang="en-US" i="1">
                                  <a:latin typeface="Cambria Math"/>
                                </a:rPr>
                                <m:t>3</m:t>
                              </m:r>
                              <m:sSup>
                                <m:sSupPr>
                                  <m:ctrlPr>
                                    <a:rPr lang="en-US" i="1">
                                      <a:latin typeface="Cambria Math" panose="02040503050406030204" pitchFamily="18" charset="0"/>
                                    </a:rPr>
                                  </m:ctrlPr>
                                </m:sSupPr>
                                <m:e>
                                  <m:r>
                                    <a:rPr lang="en-US" i="1">
                                      <a:latin typeface="Cambria Math"/>
                                    </a:rPr>
                                    <m:t>𝑦</m:t>
                                  </m:r>
                                </m:e>
                                <m:sup>
                                  <m:r>
                                    <a:rPr lang="en-US" i="1">
                                      <a:latin typeface="Cambria Math"/>
                                    </a:rPr>
                                    <m:t>2</m:t>
                                  </m:r>
                                </m:sup>
                              </m:sSup>
                              <m:r>
                                <a:rPr lang="en-US" i="1">
                                  <a:latin typeface="Cambria Math"/>
                                </a:rPr>
                                <m:t>+3</m:t>
                              </m:r>
                              <m:r>
                                <a:rPr lang="en-US" i="1">
                                  <a:latin typeface="Cambria Math"/>
                                </a:rPr>
                                <m:t>𝑥</m:t>
                              </m:r>
                            </m:e>
                          </m:mr>
                        </m:m>
                      </m:e>
                    </m:d>
                  </m:oMath>
                </a14:m>
                <a:r>
                  <a:rPr lang="en-US" dirty="0"/>
                  <a:t>   &amp; </a:t>
                </a:r>
                <a14:m>
                  <m:oMath xmlns:m="http://schemas.openxmlformats.org/officeDocument/2006/math">
                    <m:r>
                      <a:rPr lang="en-US" i="1">
                        <a:latin typeface="Cambria Math"/>
                      </a:rPr>
                      <m:t>𝐻</m:t>
                    </m:r>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den>
                              </m:f>
                            </m:e>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r>
                                    <a:rPr lang="en-US" i="1">
                                      <a:latin typeface="Cambria Math"/>
                                    </a:rPr>
                                    <m:t>𝑥</m:t>
                                  </m:r>
                                  <m:r>
                                    <a:rPr lang="en-US" i="1">
                                      <a:latin typeface="Cambria Math"/>
                                    </a:rPr>
                                    <m:t>𝜕</m:t>
                                  </m:r>
                                  <m:r>
                                    <a:rPr lang="en-US" i="1">
                                      <a:latin typeface="Cambria Math"/>
                                    </a:rPr>
                                    <m:t>𝑦</m:t>
                                  </m:r>
                                </m:den>
                              </m:f>
                            </m:e>
                          </m:m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r>
                                    <a:rPr lang="en-US" i="1">
                                      <a:latin typeface="Cambria Math"/>
                                    </a:rPr>
                                    <m:t>𝑦</m:t>
                                  </m:r>
                                  <m:r>
                                    <a:rPr lang="en-US" i="1">
                                      <a:latin typeface="Cambria Math"/>
                                    </a:rPr>
                                    <m:t>𝜕</m:t>
                                  </m:r>
                                  <m:r>
                                    <a:rPr lang="en-US" i="1">
                                      <a:latin typeface="Cambria Math"/>
                                    </a:rPr>
                                    <m:t>𝑥</m:t>
                                  </m:r>
                                </m:den>
                              </m:f>
                            </m:e>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e>
                                    <m:sup>
                                      <m:r>
                                        <a:rPr lang="en-US" i="1">
                                          <a:latin typeface="Cambria Math"/>
                                        </a:rPr>
                                        <m:t>2</m:t>
                                      </m:r>
                                    </m:sup>
                                  </m:sSup>
                                  <m:r>
                                    <a:rPr lang="en-US" i="1">
                                      <a:latin typeface="Cambria Math"/>
                                    </a:rPr>
                                    <m:t>𝑓</m:t>
                                  </m:r>
                                </m:num>
                                <m:den>
                                  <m:r>
                                    <a:rPr lang="en-US" i="1">
                                      <a:latin typeface="Cambria Math"/>
                                    </a:rPr>
                                    <m:t>𝜕</m:t>
                                  </m:r>
                                  <m:sSup>
                                    <m:sSupPr>
                                      <m:ctrlPr>
                                        <a:rPr lang="en-US" i="1">
                                          <a:latin typeface="Cambria Math" panose="02040503050406030204" pitchFamily="18" charset="0"/>
                                        </a:rPr>
                                      </m:ctrlPr>
                                    </m:sSupPr>
                                    <m:e>
                                      <m:r>
                                        <a:rPr lang="en-US" i="1">
                                          <a:latin typeface="Cambria Math"/>
                                        </a:rPr>
                                        <m:t>𝑦</m:t>
                                      </m:r>
                                    </m:e>
                                    <m:sup>
                                      <m:r>
                                        <a:rPr lang="en-US" i="1">
                                          <a:latin typeface="Cambria Math"/>
                                        </a:rPr>
                                        <m:t>2</m:t>
                                      </m:r>
                                    </m:sup>
                                  </m:sSup>
                                </m:den>
                              </m:f>
                            </m:e>
                          </m:mr>
                        </m:m>
                      </m:e>
                    </m:d>
                    <m:r>
                      <a:rPr lang="en-US" i="1">
                        <a:latin typeface="Cambria Math"/>
                      </a:rPr>
                      <m:t>=</m:t>
                    </m:r>
                    <m:d>
                      <m:dPr>
                        <m:begChr m:val="["/>
                        <m:endChr m:val="]"/>
                        <m:ctrlPr>
                          <a:rPr lang="en-US"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a:rPr>
                                <m:t>6</m:t>
                              </m:r>
                              <m:r>
                                <a:rPr lang="en-US" i="1">
                                  <a:latin typeface="Cambria Math"/>
                                </a:rPr>
                                <m:t>𝑥</m:t>
                              </m:r>
                            </m:e>
                            <m:e>
                              <m:r>
                                <a:rPr lang="en-US" i="1">
                                  <a:latin typeface="Cambria Math"/>
                                </a:rPr>
                                <m:t>3</m:t>
                              </m:r>
                            </m:e>
                          </m:mr>
                          <m:mr>
                            <m:e>
                              <m:r>
                                <a:rPr lang="en-US" i="1">
                                  <a:latin typeface="Cambria Math"/>
                                </a:rPr>
                                <m:t>3</m:t>
                              </m:r>
                            </m:e>
                            <m:e>
                              <m:r>
                                <a:rPr lang="en-US" i="1">
                                  <a:latin typeface="Cambria Math"/>
                                </a:rPr>
                                <m:t>6</m:t>
                              </m:r>
                              <m:r>
                                <a:rPr lang="en-US" i="1">
                                  <a:latin typeface="Cambria Math"/>
                                </a:rPr>
                                <m:t>𝑦</m:t>
                              </m:r>
                            </m:e>
                          </m:mr>
                        </m:m>
                      </m:e>
                    </m:d>
                  </m:oMath>
                </a14:m>
                <a:endParaRPr lang="en-US" dirty="0"/>
              </a:p>
              <a:p>
                <a:pPr marL="114300" indent="0">
                  <a:buNone/>
                </a:pPr>
                <a:r>
                  <a:rPr lang="en-US" dirty="0"/>
                  <a:t>Apply first derivative test to find stationary points:</a:t>
                </a:r>
              </a:p>
              <a:p>
                <a:pPr marL="114300" indent="0">
                  <a:buNone/>
                </a:pPr>
                <a14:m>
                  <m:oMath xmlns:m="http://schemas.openxmlformats.org/officeDocument/2006/math">
                    <m:r>
                      <a:rPr lang="en-US">
                        <a:latin typeface="Cambria Math"/>
                      </a:rPr>
                      <m:t>𝛻</m:t>
                    </m:r>
                    <m:r>
                      <a:rPr lang="en-US" i="1">
                        <a:latin typeface="Cambria Math"/>
                      </a:rPr>
                      <m:t>𝑓</m:t>
                    </m:r>
                    <m:r>
                      <a:rPr lang="en-US" i="1">
                        <a:latin typeface="Cambria Math"/>
                      </a:rPr>
                      <m:t>=0</m:t>
                    </m:r>
                  </m:oMath>
                </a14:m>
                <a:r>
                  <a:rPr lang="en-US" dirty="0"/>
                  <a:t>     =&gt;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a:rPr>
                                <m:t>3</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+3</m:t>
                              </m:r>
                              <m:r>
                                <a:rPr lang="en-US" i="1">
                                  <a:latin typeface="Cambria Math"/>
                                </a:rPr>
                                <m:t>𝑦</m:t>
                              </m:r>
                            </m:e>
                          </m:mr>
                          <m:mr>
                            <m:e>
                              <m:r>
                                <a:rPr lang="en-US" i="1">
                                  <a:latin typeface="Cambria Math"/>
                                </a:rPr>
                                <m:t>3</m:t>
                              </m:r>
                              <m:sSup>
                                <m:sSupPr>
                                  <m:ctrlPr>
                                    <a:rPr lang="en-US" i="1">
                                      <a:latin typeface="Cambria Math" panose="02040503050406030204" pitchFamily="18" charset="0"/>
                                    </a:rPr>
                                  </m:ctrlPr>
                                </m:sSupPr>
                                <m:e>
                                  <m:r>
                                    <a:rPr lang="en-US" i="1">
                                      <a:latin typeface="Cambria Math"/>
                                    </a:rPr>
                                    <m:t>𝑦</m:t>
                                  </m:r>
                                </m:e>
                                <m:sup>
                                  <m:r>
                                    <a:rPr lang="en-US" i="1">
                                      <a:latin typeface="Cambria Math"/>
                                    </a:rPr>
                                    <m:t>2</m:t>
                                  </m:r>
                                </m:sup>
                              </m:sSup>
                              <m:r>
                                <a:rPr lang="en-US" i="1">
                                  <a:latin typeface="Cambria Math"/>
                                </a:rPr>
                                <m:t>+3</m:t>
                              </m:r>
                              <m:r>
                                <a:rPr lang="en-US" i="1">
                                  <a:latin typeface="Cambria Math"/>
                                </a:rPr>
                                <m:t>𝑥</m:t>
                              </m:r>
                            </m:e>
                          </m:mr>
                        </m:m>
                      </m:e>
                    </m:d>
                    <m:r>
                      <a:rPr lang="en-US" i="1">
                        <a:latin typeface="Cambria Math"/>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a:rPr>
                                <m:t>0</m:t>
                              </m:r>
                            </m:e>
                          </m:mr>
                          <m:mr>
                            <m:e>
                              <m:r>
                                <a:rPr lang="en-US" i="1">
                                  <a:latin typeface="Cambria Math"/>
                                </a:rPr>
                                <m:t>0</m:t>
                              </m:r>
                            </m:e>
                          </m:mr>
                        </m:m>
                      </m:e>
                    </m:d>
                  </m:oMath>
                </a14:m>
                <a:r>
                  <a:rPr lang="en-US" dirty="0"/>
                  <a:t>       =&gt; </a:t>
                </a:r>
                <a14:m>
                  <m:oMath xmlns:m="http://schemas.openxmlformats.org/officeDocument/2006/math">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m:t>
                    </m:r>
                    <m:r>
                      <a:rPr lang="en-US" i="1">
                        <a:latin typeface="Cambria Math"/>
                      </a:rPr>
                      <m:t>𝑦</m:t>
                    </m:r>
                    <m:r>
                      <a:rPr lang="en-US" i="1">
                        <a:latin typeface="Cambria Math"/>
                      </a:rPr>
                      <m:t>   &amp; </m:t>
                    </m:r>
                    <m:sSup>
                      <m:sSupPr>
                        <m:ctrlPr>
                          <a:rPr lang="en-US" i="1">
                            <a:latin typeface="Cambria Math" panose="02040503050406030204" pitchFamily="18" charset="0"/>
                          </a:rPr>
                        </m:ctrlPr>
                      </m:sSupPr>
                      <m:e>
                        <m:r>
                          <a:rPr lang="en-US" i="1">
                            <a:latin typeface="Cambria Math"/>
                          </a:rPr>
                          <m:t>𝑦</m:t>
                        </m:r>
                      </m:e>
                      <m:sup>
                        <m:r>
                          <a:rPr lang="en-US" i="1">
                            <a:latin typeface="Cambria Math"/>
                          </a:rPr>
                          <m:t>2</m:t>
                        </m:r>
                      </m:sup>
                    </m:sSup>
                    <m:r>
                      <a:rPr lang="en-US" i="1">
                        <a:latin typeface="Cambria Math"/>
                      </a:rPr>
                      <m:t>=−</m:t>
                    </m:r>
                    <m:r>
                      <a:rPr lang="en-US" i="1">
                        <a:latin typeface="Cambria Math"/>
                      </a:rPr>
                      <m:t>𝑥</m:t>
                    </m:r>
                  </m:oMath>
                </a14:m>
                <a:endParaRPr lang="en-US" dirty="0"/>
              </a:p>
              <a:p>
                <a:pPr marL="114300" indent="0">
                  <a:buNone/>
                </a:pPr>
                <a:r>
                  <a:rPr lang="en-US" dirty="0"/>
                  <a:t>Solving simultaneously we get </a:t>
                </a:r>
                <a14:m>
                  <m:oMath xmlns:m="http://schemas.openxmlformats.org/officeDocument/2006/math">
                    <m:d>
                      <m:dPr>
                        <m:ctrlPr>
                          <a:rPr lang="en-US" i="1">
                            <a:latin typeface="Cambria Math" panose="02040503050406030204" pitchFamily="18" charset="0"/>
                          </a:rPr>
                        </m:ctrlPr>
                      </m:dPr>
                      <m:e>
                        <m:r>
                          <a:rPr lang="en-US" i="1">
                            <a:latin typeface="Cambria Math"/>
                          </a:rPr>
                          <m:t>0,0</m:t>
                        </m:r>
                      </m:e>
                    </m:d>
                    <m:r>
                      <a:rPr lang="en-US" i="1">
                        <a:latin typeface="Cambria Math"/>
                      </a:rPr>
                      <m:t> &amp; (−1,−1)</m:t>
                    </m:r>
                  </m:oMath>
                </a14:m>
                <a:r>
                  <a:rPr lang="en-US" dirty="0"/>
                  <a:t> as stationary points.</a:t>
                </a:r>
              </a:p>
              <a:p>
                <a:pPr marL="114300" indent="0">
                  <a:buNone/>
                </a:pPr>
                <a:r>
                  <a:rPr lang="en-US" dirty="0"/>
                  <a:t>Now to check maxima and minima we evaluate Hessian matrix at these points</a:t>
                </a:r>
              </a:p>
              <a:p>
                <a:pPr marL="114300" indent="0">
                  <a:buNone/>
                </a:pPr>
                <a14:m>
                  <m:oMath xmlns:m="http://schemas.openxmlformats.org/officeDocument/2006/math">
                    <m:r>
                      <a:rPr lang="en-US" i="1">
                        <a:latin typeface="Cambria Math"/>
                      </a:rPr>
                      <m:t>𝐻</m:t>
                    </m:r>
                    <m:d>
                      <m:dPr>
                        <m:ctrlPr>
                          <a:rPr lang="en-US" i="1">
                            <a:latin typeface="Cambria Math" panose="02040503050406030204" pitchFamily="18" charset="0"/>
                          </a:rPr>
                        </m:ctrlPr>
                      </m:dPr>
                      <m:e>
                        <m:r>
                          <a:rPr lang="en-US" i="1">
                            <a:latin typeface="Cambria Math"/>
                          </a:rPr>
                          <m:t>0,0</m:t>
                        </m:r>
                      </m:e>
                    </m:d>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a:rPr>
                                <m:t>0</m:t>
                              </m:r>
                            </m:e>
                            <m:e>
                              <m:r>
                                <a:rPr lang="en-US" i="1">
                                  <a:latin typeface="Cambria Math"/>
                                </a:rPr>
                                <m:t>3</m:t>
                              </m:r>
                            </m:e>
                          </m:mr>
                          <m:mr>
                            <m:e>
                              <m:r>
                                <a:rPr lang="en-US" i="1">
                                  <a:latin typeface="Cambria Math"/>
                                </a:rPr>
                                <m:t>3</m:t>
                              </m:r>
                            </m:e>
                            <m:e>
                              <m:r>
                                <a:rPr lang="en-US" i="1">
                                  <a:latin typeface="Cambria Math"/>
                                </a:rPr>
                                <m:t>0</m:t>
                              </m:r>
                            </m:e>
                          </m:mr>
                        </m:m>
                      </m:e>
                    </m:d>
                  </m:oMath>
                </a14:m>
                <a:r>
                  <a:rPr lang="en-US" dirty="0"/>
                  <a:t>  Eigen values of these matrix are 3 &amp; -3(Check) </a:t>
                </a:r>
                <a:r>
                  <a:rPr lang="en-US" dirty="0" err="1"/>
                  <a:t>i.e</a:t>
                </a:r>
                <a:r>
                  <a:rPr lang="en-US" dirty="0"/>
                  <a:t> H is indefinite which implies that </a:t>
                </a:r>
                <a14:m>
                  <m:oMath xmlns:m="http://schemas.openxmlformats.org/officeDocument/2006/math">
                    <m:r>
                      <a:rPr lang="en-US" i="1">
                        <a:latin typeface="Cambria Math"/>
                      </a:rPr>
                      <m:t>(0,0)</m:t>
                    </m:r>
                  </m:oMath>
                </a14:m>
                <a:r>
                  <a:rPr lang="en-US" dirty="0"/>
                  <a:t> is saddle point</a:t>
                </a:r>
              </a:p>
              <a:p>
                <a:pPr marL="114300" indent="0">
                  <a:buNone/>
                </a:pPr>
                <a14:m>
                  <m:oMath xmlns:m="http://schemas.openxmlformats.org/officeDocument/2006/math">
                    <m:r>
                      <a:rPr lang="en-US" i="1" smtClean="0">
                        <a:latin typeface="Cambria Math"/>
                      </a:rPr>
                      <m:t>𝐻</m:t>
                    </m:r>
                    <m:d>
                      <m:dPr>
                        <m:ctrlPr>
                          <a:rPr lang="en-US" i="1">
                            <a:latin typeface="Cambria Math" panose="02040503050406030204" pitchFamily="18" charset="0"/>
                          </a:rPr>
                        </m:ctrlPr>
                      </m:dPr>
                      <m:e>
                        <m:r>
                          <a:rPr lang="en-US" i="1">
                            <a:latin typeface="Cambria Math"/>
                          </a:rPr>
                          <m:t>−1,−1</m:t>
                        </m:r>
                      </m:e>
                    </m:d>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a:rPr>
                                <m:t>−6</m:t>
                              </m:r>
                            </m:e>
                            <m:e>
                              <m:r>
                                <a:rPr lang="en-US" i="1">
                                  <a:latin typeface="Cambria Math"/>
                                </a:rPr>
                                <m:t>3</m:t>
                              </m:r>
                            </m:e>
                          </m:mr>
                          <m:mr>
                            <m:e>
                              <m:r>
                                <a:rPr lang="en-US" i="1">
                                  <a:latin typeface="Cambria Math"/>
                                </a:rPr>
                                <m:t>3</m:t>
                              </m:r>
                            </m:e>
                            <m:e>
                              <m:r>
                                <a:rPr lang="en-US" i="1">
                                  <a:latin typeface="Cambria Math"/>
                                </a:rPr>
                                <m:t>−6</m:t>
                              </m:r>
                            </m:e>
                          </m:mr>
                        </m:m>
                      </m:e>
                    </m:d>
                  </m:oMath>
                </a14:m>
                <a:r>
                  <a:rPr lang="en-US" dirty="0"/>
                  <a:t> Eigen values of these matrix are -9 &amp; -3(Check) </a:t>
                </a:r>
                <a:r>
                  <a:rPr lang="en-US" dirty="0" err="1"/>
                  <a:t>i.e</a:t>
                </a:r>
                <a:r>
                  <a:rPr lang="en-US" dirty="0"/>
                  <a:t> H is negative definite which implies that </a:t>
                </a:r>
                <a14:m>
                  <m:oMath xmlns:m="http://schemas.openxmlformats.org/officeDocument/2006/math">
                    <m:r>
                      <a:rPr lang="en-US" i="1">
                        <a:latin typeface="Cambria Math"/>
                      </a:rPr>
                      <m:t>(−1,−1)</m:t>
                    </m:r>
                  </m:oMath>
                </a14:m>
                <a:r>
                  <a:rPr lang="en-US" dirty="0"/>
                  <a:t> is a point of maxima.</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81000"/>
                <a:ext cx="7620000" cy="6019800"/>
              </a:xfrm>
              <a:blipFill rotWithShape="1">
                <a:blip r:embed="rId2"/>
                <a:stretch>
                  <a:fillRect t="-1418"/>
                </a:stretch>
              </a:blipFill>
            </p:spPr>
            <p:txBody>
              <a:bodyPr/>
              <a:lstStyle/>
              <a:p>
                <a:r>
                  <a:rPr lang="en-US">
                    <a:noFill/>
                  </a:rPr>
                  <a:t> </a:t>
                </a:r>
              </a:p>
            </p:txBody>
          </p:sp>
        </mc:Fallback>
      </mc:AlternateContent>
    </p:spTree>
    <p:extLst>
      <p:ext uri="{BB962C8B-B14F-4D97-AF65-F5344CB8AC3E}">
        <p14:creationId xmlns:p14="http://schemas.microsoft.com/office/powerpoint/2010/main" val="1635447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sz="3600" dirty="0"/>
              <a:t>Least squares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sz="2800" dirty="0"/>
                  <a:t>In machine learning models used for prediction, often we need to solve the systems </a:t>
                </a:r>
                <a14:m>
                  <m:oMath xmlns:m="http://schemas.openxmlformats.org/officeDocument/2006/math">
                    <m:r>
                      <a:rPr lang="en-US" sz="2800" b="0" i="1" smtClean="0">
                        <a:latin typeface="Cambria Math"/>
                      </a:rPr>
                      <m:t>𝐴𝑥</m:t>
                    </m:r>
                    <m:r>
                      <a:rPr lang="en-US" sz="2800" b="0" i="1" smtClean="0">
                        <a:latin typeface="Cambria Math"/>
                      </a:rPr>
                      <m:t>=</m:t>
                    </m:r>
                    <m:r>
                      <a:rPr lang="en-US" sz="2800" b="0" i="1" smtClean="0">
                        <a:latin typeface="Cambria Math"/>
                      </a:rPr>
                      <m:t>𝑏</m:t>
                    </m:r>
                  </m:oMath>
                </a14:m>
                <a:endParaRPr lang="en-US" sz="2800" dirty="0"/>
              </a:p>
              <a:p>
                <a:r>
                  <a:rPr lang="en-US" sz="2800" dirty="0"/>
                  <a:t>This system is many a times inconsistent, in which case we have to look for the solution such that the difference between </a:t>
                </a:r>
                <a14:m>
                  <m:oMath xmlns:m="http://schemas.openxmlformats.org/officeDocument/2006/math">
                    <m:r>
                      <a:rPr lang="en-US" sz="2800" b="0" i="1" smtClean="0">
                        <a:latin typeface="Cambria Math"/>
                      </a:rPr>
                      <m:t>𝐴𝑥</m:t>
                    </m:r>
                  </m:oMath>
                </a14:m>
                <a:r>
                  <a:rPr lang="en-US" sz="2800" dirty="0"/>
                  <a:t> &amp; </a:t>
                </a:r>
                <a14:m>
                  <m:oMath xmlns:m="http://schemas.openxmlformats.org/officeDocument/2006/math">
                    <m:r>
                      <a:rPr lang="en-US" sz="2800" b="0" i="1" smtClean="0">
                        <a:latin typeface="Cambria Math"/>
                      </a:rPr>
                      <m:t>𝑏</m:t>
                    </m:r>
                  </m:oMath>
                </a14:m>
                <a:r>
                  <a:rPr lang="en-US" sz="2800" dirty="0"/>
                  <a:t>(called residual) is minimized i.e. Solve the optimization problem  </a:t>
                </a:r>
                <a:r>
                  <a:rPr lang="en-US" sz="2400" dirty="0"/>
                  <a:t>              </a:t>
                </a: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a:rPr>
                          <m:t>min</m:t>
                        </m:r>
                        <m:r>
                          <a:rPr lang="en-US" sz="2800" b="0" i="0" smtClean="0">
                            <a:latin typeface="Cambria Math"/>
                          </a:rPr>
                          <m:t> </m:t>
                        </m:r>
                      </m:fName>
                      <m:e>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rPr>
                                </m:ctrlPr>
                              </m:dPr>
                              <m:e>
                                <m:r>
                                  <a:rPr lang="en-US" sz="2800" b="0" i="1" smtClean="0">
                                    <a:latin typeface="Cambria Math"/>
                                  </a:rPr>
                                  <m:t>𝐴𝑥</m:t>
                                </m:r>
                                <m:r>
                                  <a:rPr lang="en-US" sz="2800" b="0" i="1" smtClean="0">
                                    <a:latin typeface="Cambria Math"/>
                                  </a:rPr>
                                  <m:t>−</m:t>
                                </m:r>
                                <m:r>
                                  <a:rPr lang="en-US" sz="2800" b="0" i="1" smtClean="0">
                                    <a:latin typeface="Cambria Math"/>
                                  </a:rPr>
                                  <m:t>𝑏</m:t>
                                </m:r>
                              </m:e>
                            </m:d>
                          </m:e>
                          <m:sub>
                            <m:r>
                              <a:rPr lang="en-US" sz="2800" b="0" i="1" smtClean="0">
                                <a:latin typeface="Cambria Math"/>
                              </a:rPr>
                              <m:t>𝑝</m:t>
                            </m:r>
                          </m:sub>
                        </m:sSub>
                      </m:e>
                    </m:func>
                  </m:oMath>
                </a14:m>
                <a:endParaRPr lang="en-US" sz="3200" dirty="0"/>
              </a:p>
              <a:p>
                <a:pPr marL="114300" indent="0">
                  <a:buNone/>
                </a:pPr>
                <a:r>
                  <a:rPr lang="en-US" sz="3200" dirty="0"/>
                  <a:t>   </a:t>
                </a:r>
                <a:r>
                  <a:rPr lang="en-US" sz="3200" dirty="0" err="1"/>
                  <a:t>i.e</a:t>
                </a:r>
                <a:r>
                  <a:rPr lang="en-US" sz="3200" dirty="0"/>
                  <a:t> </a:t>
                </a: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a:rPr>
                          <m:t>min</m:t>
                        </m:r>
                        <m:r>
                          <a:rPr lang="en-US" sz="3200">
                            <a:latin typeface="Cambria Math"/>
                          </a:rPr>
                          <m:t> </m:t>
                        </m:r>
                      </m:fName>
                      <m:e>
                        <m:sSubSup>
                          <m:sSubSupPr>
                            <m:ctrlPr>
                              <a:rPr lang="en-US" sz="3200" b="0" i="1" smtClean="0">
                                <a:latin typeface="Cambria Math" panose="02040503050406030204" pitchFamily="18" charset="0"/>
                              </a:rPr>
                            </m:ctrlPr>
                          </m:sSubSupPr>
                          <m:e>
                            <m:d>
                              <m:dPr>
                                <m:begChr m:val="‖"/>
                                <m:endChr m:val="‖"/>
                                <m:ctrlPr>
                                  <a:rPr lang="en-US" sz="3200" i="1">
                                    <a:latin typeface="Cambria Math" panose="02040503050406030204" pitchFamily="18" charset="0"/>
                                  </a:rPr>
                                </m:ctrlPr>
                              </m:dPr>
                              <m:e>
                                <m:r>
                                  <a:rPr lang="en-US" sz="3200" i="1">
                                    <a:latin typeface="Cambria Math"/>
                                  </a:rPr>
                                  <m:t>𝐴𝑥</m:t>
                                </m:r>
                                <m:r>
                                  <a:rPr lang="en-US" sz="3200" i="1">
                                    <a:latin typeface="Cambria Math"/>
                                  </a:rPr>
                                  <m:t>−</m:t>
                                </m:r>
                                <m:r>
                                  <a:rPr lang="en-US" sz="3200" i="1">
                                    <a:latin typeface="Cambria Math"/>
                                  </a:rPr>
                                  <m:t>𝑏</m:t>
                                </m:r>
                              </m:e>
                            </m:d>
                          </m:e>
                          <m:sub>
                            <m:r>
                              <a:rPr lang="en-US" sz="3200" i="1">
                                <a:latin typeface="Cambria Math"/>
                              </a:rPr>
                              <m:t>𝑝</m:t>
                            </m:r>
                          </m:sub>
                          <m:sup>
                            <m:r>
                              <a:rPr lang="en-US" sz="3200" b="0" i="1" smtClean="0">
                                <a:latin typeface="Cambria Math"/>
                              </a:rPr>
                              <m:t>2</m:t>
                            </m:r>
                          </m:sup>
                        </m:sSubSup>
                      </m:e>
                    </m:func>
                  </m:oMath>
                </a14:m>
                <a:endParaRPr lang="en-US" sz="3600" dirty="0"/>
              </a:p>
              <a:p>
                <a:pPr marL="339725" indent="-58738">
                  <a:buNone/>
                </a:pPr>
                <a:r>
                  <a:rPr lang="en-US" sz="3200" dirty="0"/>
                  <a:t>For </a:t>
                </a:r>
                <a14:m>
                  <m:oMath xmlns:m="http://schemas.openxmlformats.org/officeDocument/2006/math">
                    <m:r>
                      <a:rPr lang="en-US" sz="3200" b="0" i="1" smtClean="0">
                        <a:latin typeface="Cambria Math"/>
                      </a:rPr>
                      <m:t>𝑝</m:t>
                    </m:r>
                    <m:r>
                      <a:rPr lang="en-US" sz="3200" b="0" i="1" smtClean="0">
                        <a:latin typeface="Cambria Math"/>
                      </a:rPr>
                      <m:t>=2</m:t>
                    </m:r>
                  </m:oMath>
                </a14:m>
                <a:r>
                  <a:rPr lang="en-US" sz="3200" dirty="0"/>
                  <a:t> , the problem is called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a:rPr>
                          <m:t>𝐿</m:t>
                        </m:r>
                      </m:e>
                      <m:sub>
                        <m:r>
                          <a:rPr lang="en-US" sz="3200" b="0" i="1" smtClean="0">
                            <a:latin typeface="Cambria Math"/>
                          </a:rPr>
                          <m:t>2</m:t>
                        </m:r>
                      </m:sub>
                    </m:sSub>
                  </m:oMath>
                </a14:m>
                <a:r>
                  <a:rPr lang="en-US" sz="3200" dirty="0"/>
                  <a:t>)</a:t>
                </a:r>
                <a:r>
                  <a:rPr lang="en-US" sz="3200" b="1" i="1" dirty="0"/>
                  <a:t>least squares </a:t>
                </a:r>
                <a:r>
                  <a:rPr lang="en-US" sz="3200" dirty="0"/>
                  <a:t> &amp; the term </a:t>
                </a:r>
                <a14:m>
                  <m:oMath xmlns:m="http://schemas.openxmlformats.org/officeDocument/2006/math">
                    <m:sSubSup>
                      <m:sSubSupPr>
                        <m:ctrlPr>
                          <a:rPr lang="en-US" sz="3200" i="1">
                            <a:latin typeface="Cambria Math" panose="02040503050406030204" pitchFamily="18" charset="0"/>
                          </a:rPr>
                        </m:ctrlPr>
                      </m:sSubSupPr>
                      <m:e>
                        <m:d>
                          <m:dPr>
                            <m:begChr m:val="‖"/>
                            <m:endChr m:val="‖"/>
                            <m:ctrlPr>
                              <a:rPr lang="en-US" sz="3200" i="1">
                                <a:latin typeface="Cambria Math" panose="02040503050406030204" pitchFamily="18" charset="0"/>
                              </a:rPr>
                            </m:ctrlPr>
                          </m:dPr>
                          <m:e>
                            <m:r>
                              <a:rPr lang="en-US" sz="3200" i="1">
                                <a:latin typeface="Cambria Math"/>
                              </a:rPr>
                              <m:t>𝐴𝑥</m:t>
                            </m:r>
                            <m:r>
                              <a:rPr lang="en-US" sz="3200" i="1">
                                <a:latin typeface="Cambria Math"/>
                              </a:rPr>
                              <m:t>−</m:t>
                            </m:r>
                            <m:r>
                              <a:rPr lang="en-US" sz="3200" i="1">
                                <a:latin typeface="Cambria Math"/>
                              </a:rPr>
                              <m:t>𝑏</m:t>
                            </m:r>
                          </m:e>
                        </m:d>
                      </m:e>
                      <m:sub>
                        <m:r>
                          <a:rPr lang="en-US" sz="3200" b="0" i="1" smtClean="0">
                            <a:latin typeface="Cambria Math"/>
                          </a:rPr>
                          <m:t>2</m:t>
                        </m:r>
                      </m:sub>
                      <m:sup>
                        <m:r>
                          <a:rPr lang="en-US" sz="3200" i="1">
                            <a:latin typeface="Cambria Math"/>
                          </a:rPr>
                          <m:t>2</m:t>
                        </m:r>
                      </m:sup>
                    </m:sSubSup>
                  </m:oMath>
                </a14:m>
                <a:r>
                  <a:rPr lang="en-US" sz="3200" b="1" i="1" dirty="0"/>
                  <a:t> </a:t>
                </a:r>
                <a:r>
                  <a:rPr lang="en-US" sz="3200" dirty="0"/>
                  <a:t>is called</a:t>
                </a:r>
                <a:r>
                  <a:rPr lang="en-US" sz="3200" b="1" i="1" dirty="0"/>
                  <a:t> residual sum of squares(RSS)</a:t>
                </a:r>
              </a:p>
              <a:p>
                <a:pPr marL="457200" indent="-176213">
                  <a:buNone/>
                </a:pPr>
                <a:endParaRPr lang="en-US" sz="2400" b="1" i="1" dirty="0"/>
              </a:p>
              <a:p>
                <a:pPr marL="457200" indent="-176213">
                  <a:buNone/>
                </a:pPr>
                <a:endParaRPr lang="en-US" sz="2400"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906"/>
                </a:stretch>
              </a:blipFill>
            </p:spPr>
            <p:txBody>
              <a:bodyPr/>
              <a:lstStyle/>
              <a:p>
                <a:r>
                  <a:rPr lang="en-US">
                    <a:noFill/>
                  </a:rPr>
                  <a:t> </a:t>
                </a:r>
              </a:p>
            </p:txBody>
          </p:sp>
        </mc:Fallback>
      </mc:AlternateContent>
    </p:spTree>
    <p:extLst>
      <p:ext uri="{BB962C8B-B14F-4D97-AF65-F5344CB8AC3E}">
        <p14:creationId xmlns:p14="http://schemas.microsoft.com/office/powerpoint/2010/main" val="1750180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533400"/>
                <a:ext cx="7620000" cy="5715000"/>
              </a:xfrm>
            </p:spPr>
            <p:txBody>
              <a:bodyPr/>
              <a:lstStyle/>
              <a:p>
                <a:r>
                  <a:rPr lang="en-US" dirty="0"/>
                  <a:t>Example:  Solve </a:t>
                </a:r>
                <a14:m>
                  <m:oMath xmlns:m="http://schemas.openxmlformats.org/officeDocument/2006/math">
                    <m:r>
                      <a:rPr lang="en-US" b="0" i="1" smtClean="0">
                        <a:latin typeface="Cambria Math"/>
                      </a:rPr>
                      <m:t>𝐴𝑥</m:t>
                    </m:r>
                    <m:r>
                      <a:rPr lang="en-US" b="0" i="1" smtClean="0">
                        <a:latin typeface="Cambria Math"/>
                      </a:rPr>
                      <m:t>=</m:t>
                    </m:r>
                    <m:r>
                      <a:rPr lang="en-US" b="0" i="1" smtClean="0">
                        <a:latin typeface="Cambria Math"/>
                      </a:rPr>
                      <m:t>𝑏</m:t>
                    </m:r>
                    <m:r>
                      <a:rPr lang="en-US" b="0" i="1" smtClean="0">
                        <a:latin typeface="Cambria Math"/>
                      </a:rPr>
                      <m:t> </m:t>
                    </m:r>
                  </m:oMath>
                </a14:m>
                <a:r>
                  <a:rPr lang="en-US" dirty="0"/>
                  <a:t> where </a:t>
                </a:r>
              </a:p>
              <a:p>
                <a:pPr marL="114300" indent="0">
                  <a:buNone/>
                </a:pPr>
                <a14:m>
                  <m:oMath xmlns:m="http://schemas.openxmlformats.org/officeDocument/2006/math">
                    <m:r>
                      <a:rPr lang="en-US" b="0" i="1" smtClean="0">
                        <a:latin typeface="Cambria Math"/>
                      </a:rPr>
                      <m:t> </m:t>
                    </m:r>
                    <m:r>
                      <a:rPr lang="en-US" b="0" i="1" smtClean="0">
                        <a:latin typeface="Cambria Math"/>
                      </a:rPr>
                      <m:t>𝐴</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2</m:t>
                              </m:r>
                            </m:e>
                            <m:e>
                              <m:r>
                                <a:rPr lang="en-US" b="0" i="1" smtClean="0">
                                  <a:latin typeface="Cambria Math"/>
                                </a:rPr>
                                <m:t>0</m:t>
                              </m:r>
                            </m:e>
                          </m:mr>
                          <m:mr>
                            <m:e>
                              <m:r>
                                <a:rPr lang="en-US" b="0" i="1" smtClean="0">
                                  <a:latin typeface="Cambria Math"/>
                                </a:rPr>
                                <m:t>−1</m:t>
                              </m:r>
                            </m:e>
                            <m:e>
                              <m:r>
                                <a:rPr lang="en-US" b="0" i="1" smtClean="0">
                                  <a:latin typeface="Cambria Math"/>
                                </a:rPr>
                                <m:t>1</m:t>
                              </m:r>
                            </m:e>
                          </m:mr>
                          <m:mr>
                            <m:e>
                              <m:r>
                                <a:rPr lang="en-US" b="0" i="1" smtClean="0">
                                  <a:latin typeface="Cambria Math"/>
                                </a:rPr>
                                <m:t>0</m:t>
                              </m:r>
                            </m:e>
                            <m:e>
                              <m:r>
                                <a:rPr lang="en-US" b="0" i="1" smtClean="0">
                                  <a:latin typeface="Cambria Math"/>
                                </a:rPr>
                                <m:t>2</m:t>
                              </m:r>
                            </m:e>
                          </m:mr>
                        </m:m>
                      </m:e>
                    </m:d>
                  </m:oMath>
                </a14:m>
                <a:r>
                  <a:rPr lang="en-US" dirty="0"/>
                  <a:t>    &amp; </a:t>
                </a:r>
                <a14:m>
                  <m:oMath xmlns:m="http://schemas.openxmlformats.org/officeDocument/2006/math">
                    <m:r>
                      <a:rPr lang="en-US" b="0" i="1" smtClean="0">
                        <a:latin typeface="Cambria Math"/>
                      </a:rPr>
                      <m:t>𝑏</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a:rPr>
                                <m:t>1</m:t>
                              </m:r>
                            </m:e>
                          </m:mr>
                          <m:mr>
                            <m:e>
                              <m:r>
                                <a:rPr lang="en-US" b="0" i="1" smtClean="0">
                                  <a:latin typeface="Cambria Math"/>
                                </a:rPr>
                                <m:t>0</m:t>
                              </m:r>
                            </m:e>
                          </m:mr>
                          <m:mr>
                            <m:e>
                              <m:r>
                                <a:rPr lang="en-US" b="0" i="1" smtClean="0">
                                  <a:latin typeface="Cambria Math"/>
                                </a:rPr>
                                <m:t>−1</m:t>
                              </m:r>
                            </m:e>
                          </m:mr>
                        </m:m>
                      </m:e>
                    </m:d>
                  </m:oMath>
                </a14:m>
                <a:endParaRPr lang="en-US" dirty="0"/>
              </a:p>
              <a:p>
                <a:r>
                  <a:rPr lang="en-US" b="1" dirty="0"/>
                  <a:t>Solution:</a:t>
                </a:r>
              </a:p>
              <a:p>
                <a:pPr marL="114300" indent="0">
                  <a:buNone/>
                </a:pPr>
                <a:r>
                  <a:rPr lang="en-US" dirty="0"/>
                  <a:t>Observe that the system is inconsistent.</a:t>
                </a:r>
              </a:p>
              <a:p>
                <a:pPr marL="114300" indent="0">
                  <a:buNone/>
                </a:pPr>
                <a:r>
                  <a:rPr lang="en-US" dirty="0"/>
                  <a:t>We will find the least squares solution.</a:t>
                </a:r>
              </a:p>
              <a:p>
                <a:pPr marL="114300" indent="0">
                  <a:buNone/>
                </a:pPr>
                <a:r>
                  <a:rPr lang="en-US" dirty="0"/>
                  <a:t>The objective function is</a:t>
                </a:r>
              </a:p>
              <a:p>
                <a:pPr marL="114300" indent="0">
                  <a:buNone/>
                </a:pPr>
                <a:r>
                  <a:rPr lang="en-US" dirty="0"/>
                  <a:t> </a:t>
                </a:r>
                <a14:m>
                  <m:oMath xmlns:m="http://schemas.openxmlformats.org/officeDocument/2006/math">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a:rPr>
                              <m:t>𝐴𝑥</m:t>
                            </m:r>
                            <m:r>
                              <a:rPr lang="en-US" sz="2400" i="1">
                                <a:latin typeface="Cambria Math"/>
                              </a:rPr>
                              <m:t>−</m:t>
                            </m:r>
                            <m:r>
                              <a:rPr lang="en-US" sz="2400" i="1">
                                <a:latin typeface="Cambria Math"/>
                              </a:rPr>
                              <m:t>𝑏</m:t>
                            </m:r>
                          </m:e>
                        </m:d>
                      </m:e>
                      <m:sub>
                        <m:r>
                          <a:rPr lang="en-US" sz="2400" b="0" i="1" smtClean="0">
                            <a:latin typeface="Cambria Math"/>
                          </a:rPr>
                          <m:t>2</m:t>
                        </m:r>
                      </m:sub>
                      <m:sup>
                        <m:r>
                          <a:rPr lang="en-US" sz="2400" i="1">
                            <a:latin typeface="Cambria Math"/>
                          </a:rPr>
                          <m:t>2</m:t>
                        </m:r>
                      </m:sup>
                    </m:sSubSup>
                    <m:r>
                      <a:rPr lang="en-US" sz="2400" b="0" i="1" smtClean="0">
                        <a:latin typeface="Cambria Math"/>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a:rPr>
                              <m:t>2</m:t>
                            </m:r>
                            <m:r>
                              <a:rPr lang="en-US" sz="2400" b="0" i="1" smtClean="0">
                                <a:latin typeface="Cambria Math"/>
                              </a:rPr>
                              <m:t>𝑥</m:t>
                            </m:r>
                            <m:r>
                              <a:rPr lang="en-US" sz="2400" b="0" i="1" smtClean="0">
                                <a:latin typeface="Cambria Math"/>
                              </a:rPr>
                              <m:t>−1</m:t>
                            </m:r>
                          </m:e>
                        </m:d>
                      </m:e>
                      <m:sup>
                        <m:r>
                          <a:rPr lang="en-US" sz="2400" b="0" i="1" smtClean="0">
                            <a:latin typeface="Cambria Math"/>
                          </a:rPr>
                          <m:t>2</m:t>
                        </m:r>
                      </m:sup>
                    </m:sSup>
                    <m:r>
                      <a:rPr lang="en-US" sz="2400" b="0" i="1" smtClean="0">
                        <a:latin typeface="Cambria Math"/>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𝑦</m:t>
                            </m:r>
                          </m:e>
                        </m:d>
                      </m:e>
                      <m:sup>
                        <m:r>
                          <a:rPr lang="en-US" sz="2400" b="0" i="1" smtClean="0">
                            <a:latin typeface="Cambria Math"/>
                          </a:rPr>
                          <m:t>2</m:t>
                        </m:r>
                      </m:sup>
                    </m:sSup>
                    <m:r>
                      <a:rPr lang="en-US" sz="2400" b="0" i="1" smtClean="0">
                        <a:latin typeface="Cambria Math"/>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a:rPr>
                              <m:t>2</m:t>
                            </m:r>
                            <m:r>
                              <a:rPr lang="en-US" sz="2400" b="0" i="1" smtClean="0">
                                <a:latin typeface="Cambria Math"/>
                              </a:rPr>
                              <m:t>𝑦</m:t>
                            </m:r>
                            <m:r>
                              <a:rPr lang="en-US" sz="2400" b="0" i="1" smtClean="0">
                                <a:latin typeface="Cambria Math"/>
                              </a:rPr>
                              <m:t>+1</m:t>
                            </m:r>
                          </m:e>
                        </m:d>
                      </m:e>
                      <m:sup>
                        <m:r>
                          <a:rPr lang="en-US" sz="2400" b="0" i="1" smtClean="0">
                            <a:latin typeface="Cambria Math"/>
                          </a:rPr>
                          <m:t>2</m:t>
                        </m:r>
                      </m:sup>
                    </m:sSup>
                  </m:oMath>
                </a14:m>
                <a:endParaRPr lang="en-US" dirty="0"/>
              </a:p>
              <a:p>
                <a:pPr marL="114300" indent="0">
                  <a:buNone/>
                </a:pPr>
                <a:r>
                  <a:rPr lang="en-US" dirty="0"/>
                  <a:t>  Finding the minima by the method seen earlier , we get the solution as </a:t>
                </a:r>
                <a14:m>
                  <m:oMath xmlns:m="http://schemas.openxmlformats.org/officeDocument/2006/math">
                    <m:r>
                      <a:rPr lang="en-US" b="0" i="1" smtClean="0">
                        <a:latin typeface="Cambria Math"/>
                      </a:rPr>
                      <m:t>𝑥</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3</m:t>
                        </m:r>
                      </m:den>
                    </m:f>
                    <m:r>
                      <a:rPr lang="en-US" b="0" i="1" smtClean="0">
                        <a:latin typeface="Cambria Math"/>
                      </a:rPr>
                      <m:t>   , </m:t>
                    </m:r>
                    <m:r>
                      <a:rPr lang="en-US" b="0" i="1" smtClean="0">
                        <a:latin typeface="Cambria Math"/>
                      </a:rPr>
                      <m:t>𝑦</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3</m:t>
                        </m:r>
                      </m:den>
                    </m:f>
                  </m:oMath>
                </a14:m>
                <a:r>
                  <a:rPr lang="en-US" dirty="0"/>
                  <a:t>   (Check)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533400"/>
                <a:ext cx="7620000" cy="5715000"/>
              </a:xfrm>
              <a:blipFill rotWithShape="1">
                <a:blip r:embed="rId2"/>
                <a:stretch>
                  <a:fillRect t="-640"/>
                </a:stretch>
              </a:blipFill>
            </p:spPr>
            <p:txBody>
              <a:bodyPr/>
              <a:lstStyle/>
              <a:p>
                <a:r>
                  <a:rPr lang="en-US">
                    <a:noFill/>
                  </a:rPr>
                  <a:t> </a:t>
                </a:r>
              </a:p>
            </p:txBody>
          </p:sp>
        </mc:Fallback>
      </mc:AlternateContent>
    </p:spTree>
    <p:extLst>
      <p:ext uri="{BB962C8B-B14F-4D97-AF65-F5344CB8AC3E}">
        <p14:creationId xmlns:p14="http://schemas.microsoft.com/office/powerpoint/2010/main" val="3020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approach: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In practice, computing and storing the full Hessian matrix takes large memory, which is infeasible for high-dimensional functions such as the loss function with large numbers of parameters. For such situations, first order </a:t>
                </a:r>
                <a:r>
                  <a:rPr lang="en-US" b="1" i="1" dirty="0"/>
                  <a:t>algorithmic methods</a:t>
                </a:r>
                <a:r>
                  <a:rPr lang="en-US" dirty="0"/>
                  <a:t> like </a:t>
                </a:r>
                <a:r>
                  <a:rPr lang="en-US" b="1" i="1" dirty="0"/>
                  <a:t>gradient descent</a:t>
                </a:r>
                <a:r>
                  <a:rPr lang="en-US" dirty="0"/>
                  <a:t>  or second order methods like Newton’s method have been developed. </a:t>
                </a:r>
              </a:p>
              <a:p>
                <a:pPr marL="114300" indent="0">
                  <a:buNone/>
                </a:pPr>
                <a:r>
                  <a:rPr lang="en-US" dirty="0"/>
                  <a:t> </a:t>
                </a:r>
              </a:p>
              <a:p>
                <a:r>
                  <a:rPr lang="en-US" dirty="0"/>
                  <a:t>General structure of algorithms for unconstrained minimization :</a:t>
                </a:r>
              </a:p>
              <a:p>
                <a:pPr lvl="0"/>
                <a:r>
                  <a:rPr lang="en-US" dirty="0"/>
                  <a:t>Choose a starting point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0</m:t>
                        </m:r>
                      </m:sub>
                    </m:sSub>
                  </m:oMath>
                </a14:m>
                <a:endParaRPr lang="en-US" dirty="0"/>
              </a:p>
              <a:p>
                <a:pPr lvl="0"/>
                <a:r>
                  <a:rPr lang="en-US" dirty="0"/>
                  <a:t>Beginning at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0</m:t>
                        </m:r>
                      </m:sub>
                    </m:sSub>
                  </m:oMath>
                </a14:m>
                <a:r>
                  <a:rPr lang="en-US" dirty="0"/>
                  <a:t>, generate a sequence of iterates </a:t>
                </a:r>
                <a14:m>
                  <m:oMath xmlns:m="http://schemas.openxmlformats.org/officeDocument/2006/math">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𝑘</m:t>
                                </m:r>
                              </m:sub>
                            </m:sSub>
                          </m:e>
                        </m:d>
                      </m:e>
                      <m:sub>
                        <m:r>
                          <a:rPr lang="en-US" i="1">
                            <a:latin typeface="Cambria Math"/>
                          </a:rPr>
                          <m:t>𝑘</m:t>
                        </m:r>
                        <m:r>
                          <a:rPr lang="en-US" i="1">
                            <a:latin typeface="Cambria Math"/>
                          </a:rPr>
                          <m:t>=0</m:t>
                        </m:r>
                      </m:sub>
                      <m:sup>
                        <m:r>
                          <a:rPr lang="en-US" i="1">
                            <a:latin typeface="Cambria Math"/>
                          </a:rPr>
                          <m:t>∞</m:t>
                        </m:r>
                      </m:sup>
                    </m:sSubSup>
                  </m:oMath>
                </a14:m>
                <a:r>
                  <a:rPr lang="en-US" dirty="0"/>
                  <a:t> with non-increasing function </a:t>
                </a:r>
                <a14:m>
                  <m:oMath xmlns:m="http://schemas.openxmlformats.org/officeDocument/2006/math">
                    <m:r>
                      <a:rPr lang="en-US" i="1">
                        <a:latin typeface="Cambria Math"/>
                      </a:rPr>
                      <m:t>𝑓</m:t>
                    </m:r>
                  </m:oMath>
                </a14:m>
                <a:r>
                  <a:rPr lang="en-US" dirty="0"/>
                  <a:t> value until a solution point with sufficient accuracy is found or until no further progress can be made.</a:t>
                </a:r>
              </a:p>
              <a:p>
                <a:r>
                  <a:rPr lang="en-US" dirty="0"/>
                  <a:t>To generate the next iterate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𝑘</m:t>
                        </m:r>
                        <m:r>
                          <a:rPr lang="en-US" i="1">
                            <a:latin typeface="Cambria Math"/>
                          </a:rPr>
                          <m:t>+1</m:t>
                        </m:r>
                      </m:sub>
                    </m:sSub>
                  </m:oMath>
                </a14:m>
                <a:r>
                  <a:rPr lang="en-US" dirty="0"/>
                  <a:t>, the algorithm uses information about the function at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𝑘</m:t>
                        </m:r>
                      </m:sub>
                    </m:sSub>
                  </m:oMath>
                </a14:m>
                <a:r>
                  <a:rPr lang="en-US" dirty="0"/>
                  <a:t> and possibly earlier iterates.</a:t>
                </a:r>
              </a:p>
              <a:p>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635" r="-1040" b="-127"/>
                </a:stretch>
              </a:blipFill>
            </p:spPr>
            <p:txBody>
              <a:bodyPr/>
              <a:lstStyle/>
              <a:p>
                <a:r>
                  <a:rPr lang="en-US">
                    <a:noFill/>
                  </a:rPr>
                  <a:t> </a:t>
                </a:r>
              </a:p>
            </p:txBody>
          </p:sp>
        </mc:Fallback>
      </mc:AlternateContent>
    </p:spTree>
    <p:extLst>
      <p:ext uri="{BB962C8B-B14F-4D97-AF65-F5344CB8AC3E}">
        <p14:creationId xmlns:p14="http://schemas.microsoft.com/office/powerpoint/2010/main" val="2931407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p:txBody>
          <a:bodyPr>
            <a:normAutofit/>
          </a:bodyPr>
          <a:lstStyle/>
          <a:p>
            <a:r>
              <a:rPr lang="en-US" dirty="0"/>
              <a:t>Algorithmic method for finding a local minimum of a differentiable function. </a:t>
            </a:r>
          </a:p>
          <a:p>
            <a:r>
              <a:rPr lang="en-US" dirty="0"/>
              <a:t>The algorithm is initiated by choosing random values to the parameters </a:t>
            </a:r>
          </a:p>
          <a:p>
            <a:r>
              <a:rPr lang="en-US" dirty="0"/>
              <a:t>Improve the parameters gradually by taking steps proportional to the negative of the gradient (or approximate gradient) of the cost function at the current point. </a:t>
            </a:r>
          </a:p>
          <a:p>
            <a:r>
              <a:rPr lang="en-US" dirty="0"/>
              <a:t>Continue the process until the algorithm converges to a minimum </a:t>
            </a:r>
            <a:r>
              <a:rPr lang="en-US" dirty="0" err="1"/>
              <a:t>i.e</a:t>
            </a:r>
            <a:r>
              <a:rPr lang="en-US" dirty="0"/>
              <a:t> until the difference between the successive iterates becomes stable or reaches a threshold</a:t>
            </a:r>
          </a:p>
          <a:p>
            <a:pPr>
              <a:buFont typeface="Wingdings" panose="05000000000000000000" pitchFamily="2" charset="2"/>
              <a:buChar char="v"/>
            </a:pPr>
            <a:r>
              <a:rPr lang="en-US" u="sng" dirty="0"/>
              <a:t>Note</a:t>
            </a:r>
            <a:r>
              <a:rPr lang="en-US" dirty="0"/>
              <a:t>: If we instead take steps proportional to the </a:t>
            </a:r>
            <a:r>
              <a:rPr lang="en-US" i="1" dirty="0"/>
              <a:t>positive</a:t>
            </a:r>
            <a:r>
              <a:rPr lang="en-US" dirty="0"/>
              <a:t> of the gradient, we approach a local maximum of that function; the procedure is then known as </a:t>
            </a:r>
            <a:r>
              <a:rPr lang="en-US" b="1" dirty="0"/>
              <a:t>gradient ascent</a:t>
            </a:r>
            <a:r>
              <a:rPr lang="en-US" dirty="0"/>
              <a:t>. </a:t>
            </a:r>
          </a:p>
          <a:p>
            <a:endParaRPr lang="en-US" dirty="0"/>
          </a:p>
        </p:txBody>
      </p:sp>
    </p:spTree>
    <p:extLst>
      <p:ext uri="{BB962C8B-B14F-4D97-AF65-F5344CB8AC3E}">
        <p14:creationId xmlns:p14="http://schemas.microsoft.com/office/powerpoint/2010/main" val="3942320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dirty="0"/>
              <a:t>Analogy:</a:t>
            </a:r>
          </a:p>
        </p:txBody>
      </p:sp>
      <p:sp>
        <p:nvSpPr>
          <p:cNvPr id="3" name="Content Placeholder 2"/>
          <p:cNvSpPr>
            <a:spLocks noGrp="1"/>
          </p:cNvSpPr>
          <p:nvPr>
            <p:ph idx="1"/>
          </p:nvPr>
        </p:nvSpPr>
        <p:spPr>
          <a:xfrm>
            <a:off x="457200" y="990600"/>
            <a:ext cx="7620000" cy="4800600"/>
          </a:xfrm>
        </p:spPr>
        <p:txBody>
          <a:bodyPr/>
          <a:lstStyle/>
          <a:p>
            <a:r>
              <a:rPr lang="en-US" dirty="0"/>
              <a:t>To get an idea of how Gradient Descent works, let us take an example. Suppose you are at the top of a mountain and want to reach the base camp which is all the way down at the lowest point of the mountain. Also, due to the bad weather, the visibility is really low and you cannot see the path at all. How would you reach the base camp?</a:t>
            </a:r>
          </a:p>
          <a:p>
            <a:r>
              <a:rPr lang="en-US" dirty="0"/>
              <a:t>One of the ways is to use your feet to know where the land tends to descend. This will give an idea in what direction, the steep is low and you should take your first step. If you follow the descending path until you encounter a plain area or an ascending path, it is very likely you would reach the base camp.</a:t>
            </a:r>
          </a:p>
          <a:p>
            <a:pPr marL="11430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876800"/>
            <a:ext cx="3295650" cy="1678940"/>
          </a:xfrm>
          <a:prstGeom prst="rect">
            <a:avLst/>
          </a:prstGeom>
          <a:noFill/>
          <a:ln>
            <a:noFill/>
          </a:ln>
        </p:spPr>
      </p:pic>
    </p:spTree>
    <p:extLst>
      <p:ext uri="{BB962C8B-B14F-4D97-AF65-F5344CB8AC3E}">
        <p14:creationId xmlns:p14="http://schemas.microsoft.com/office/powerpoint/2010/main" val="93898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Norms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14300" indent="0">
                  <a:buNone/>
                </a:pPr>
                <a:r>
                  <a:rPr lang="en-US" i="1" dirty="0"/>
                  <a:t>Consider a vector </a:t>
                </a:r>
                <a14:m>
                  <m:oMath xmlns:m="http://schemas.openxmlformats.org/officeDocument/2006/math">
                    <m:r>
                      <a:rPr lang="en-US" b="0" i="1" smtClean="0">
                        <a:latin typeface="Cambria Math"/>
                      </a:rPr>
                      <m:t>𝑥</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𝑅</m:t>
                        </m:r>
                      </m:e>
                      <m:sup>
                        <m:r>
                          <a:rPr lang="en-US" b="0" i="1" smtClean="0">
                            <a:latin typeface="Cambria Math"/>
                            <a:ea typeface="Cambria Math"/>
                          </a:rPr>
                          <m:t>𝑛</m:t>
                        </m:r>
                      </m:sup>
                    </m:sSup>
                  </m:oMath>
                </a14:m>
                <a:endParaRPr lang="en-US" i="1" dirty="0"/>
              </a:p>
              <a:p>
                <a:pPr marL="114300" indent="0">
                  <a:buNone/>
                </a:pPr>
                <a14:m>
                  <m:oMath xmlns:m="http://schemas.openxmlformats.org/officeDocument/2006/math">
                    <m:sSub>
                      <m:sSubPr>
                        <m:ctrlPr>
                          <a:rPr lang="en-US" sz="3200" i="1" smtClean="0">
                            <a:effectLst>
                              <a:outerShdw blurRad="38100" dist="38100" dir="2700000" algn="tl">
                                <a:srgbClr val="000000">
                                  <a:alpha val="43137"/>
                                </a:srgbClr>
                              </a:outerShdw>
                            </a:effectLst>
                            <a:latin typeface="Cambria Math" panose="02040503050406030204" pitchFamily="18" charset="0"/>
                          </a:rPr>
                        </m:ctrlPr>
                      </m:sSubPr>
                      <m:e>
                        <m:r>
                          <a:rPr lang="en-US" sz="3200" b="0" i="1" smtClean="0">
                            <a:effectLst>
                              <a:outerShdw blurRad="38100" dist="38100" dir="2700000" algn="tl">
                                <a:srgbClr val="000000">
                                  <a:alpha val="43137"/>
                                </a:srgbClr>
                              </a:outerShdw>
                            </a:effectLst>
                            <a:latin typeface="Cambria Math"/>
                          </a:rPr>
                          <m:t>𝐿</m:t>
                        </m:r>
                      </m:e>
                      <m:sub>
                        <m:r>
                          <a:rPr lang="en-US" sz="3200" b="0" i="1" smtClean="0">
                            <a:effectLst>
                              <a:outerShdw blurRad="38100" dist="38100" dir="2700000" algn="tl">
                                <a:srgbClr val="000000">
                                  <a:alpha val="43137"/>
                                </a:srgbClr>
                              </a:outerShdw>
                            </a:effectLst>
                            <a:latin typeface="Cambria Math"/>
                          </a:rPr>
                          <m:t>𝑃</m:t>
                        </m:r>
                      </m:sub>
                    </m:sSub>
                  </m:oMath>
                </a14:m>
                <a:r>
                  <a:rPr lang="en-US" sz="3200" dirty="0">
                    <a:effectLst>
                      <a:outerShdw blurRad="38100" dist="38100" dir="2700000" algn="tl">
                        <a:srgbClr val="000000">
                          <a:alpha val="43137"/>
                        </a:srgbClr>
                      </a:outerShdw>
                    </a:effectLst>
                  </a:rPr>
                  <a:t> Norm:</a:t>
                </a:r>
              </a:p>
              <a:p>
                <a:pPr marL="11430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m:t>
                          </m:r>
                          <m:r>
                            <a:rPr lang="en-US" i="1">
                              <a:latin typeface="Cambria Math"/>
                            </a:rPr>
                            <m:t>𝑥</m:t>
                          </m:r>
                          <m:r>
                            <a:rPr lang="en-US" i="1">
                              <a:latin typeface="Cambria Math"/>
                            </a:rPr>
                            <m:t>‖</m:t>
                          </m:r>
                        </m:e>
                        <m:sub>
                          <m:r>
                            <a:rPr lang="en-US" b="0" i="1" smtClean="0">
                              <a:latin typeface="Cambria Math"/>
                            </a:rPr>
                            <m:t>𝑝</m:t>
                          </m:r>
                        </m:sub>
                      </m:sSub>
                      <m:r>
                        <a:rPr lang="en-US" i="1">
                          <a:latin typeface="Cambria Math"/>
                        </a:rPr>
                        <m:t>=</m:t>
                      </m:r>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nary>
                                <m:naryPr>
                                  <m:chr m:val="∑"/>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sSup>
                                    <m:sSupPr>
                                      <m:ctrlPr>
                                        <a:rPr lang="en-US"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e>
                                    <m:sup>
                                      <m:r>
                                        <a:rPr lang="en-US" b="0" i="1" smtClean="0">
                                          <a:latin typeface="Cambria Math"/>
                                        </a:rPr>
                                        <m:t>𝑝</m:t>
                                      </m:r>
                                    </m:sup>
                                  </m:sSup>
                                </m:e>
                              </m:nary>
                            </m:e>
                          </m:d>
                        </m:e>
                        <m:sup>
                          <m:r>
                            <a:rPr lang="en-US" b="0" i="1" smtClean="0">
                              <a:latin typeface="Cambria Math"/>
                            </a:rPr>
                            <m:t>1/</m:t>
                          </m:r>
                          <m:r>
                            <a:rPr lang="en-US" b="0" i="1" smtClean="0">
                              <a:latin typeface="Cambria Math"/>
                            </a:rPr>
                            <m:t>𝑝</m:t>
                          </m:r>
                        </m:sup>
                      </m:sSup>
                      <m:r>
                        <a:rPr lang="en-US" i="1">
                          <a:latin typeface="Cambria Math"/>
                        </a:rPr>
                        <m:t>=</m:t>
                      </m:r>
                      <m:rad>
                        <m:radPr>
                          <m:ctrlPr>
                            <a:rPr lang="en-US" i="1" smtClean="0">
                              <a:latin typeface="Cambria Math" panose="02040503050406030204" pitchFamily="18" charset="0"/>
                            </a:rPr>
                          </m:ctrlPr>
                        </m:radPr>
                        <m:deg>
                          <m:r>
                            <m:rPr>
                              <m:brk m:alnAt="7"/>
                            </m:rPr>
                            <a:rPr lang="en-US" b="0" i="1" smtClean="0">
                              <a:latin typeface="Cambria Math"/>
                            </a:rPr>
                            <m:t>𝑝</m:t>
                          </m:r>
                        </m:deg>
                        <m:e>
                          <m:sSup>
                            <m:sSupPr>
                              <m:ctrlPr>
                                <a:rPr lang="en-US"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1</m:t>
                                      </m:r>
                                    </m:sub>
                                  </m:sSub>
                                </m:e>
                              </m:d>
                            </m:e>
                            <m:sup>
                              <m:r>
                                <a:rPr lang="en-US" b="0" i="1" smtClean="0">
                                  <a:latin typeface="Cambria Math"/>
                                </a:rPr>
                                <m:t>𝑝</m:t>
                              </m:r>
                            </m:sup>
                          </m:sSup>
                          <m:r>
                            <a:rPr lang="en-US" b="0" i="1" smtClean="0">
                              <a:latin typeface="Cambria Math"/>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2</m:t>
                                      </m:r>
                                    </m:sub>
                                  </m:sSub>
                                </m:e>
                              </m:d>
                            </m:e>
                            <m:sup>
                              <m:r>
                                <a:rPr lang="en-US" i="1">
                                  <a:latin typeface="Cambria Math"/>
                                </a:rPr>
                                <m:t>𝑝</m:t>
                              </m:r>
                            </m:sup>
                          </m:sSup>
                          <m:r>
                            <a:rPr lang="en-US" b="0" i="1" smtClean="0">
                              <a:latin typeface="Cambria Math"/>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𝑛</m:t>
                                      </m:r>
                                    </m:sub>
                                  </m:sSub>
                                </m:e>
                              </m:d>
                            </m:e>
                            <m:sup>
                              <m:r>
                                <a:rPr lang="en-US" i="1">
                                  <a:latin typeface="Cambria Math"/>
                                </a:rPr>
                                <m:t>𝑝</m:t>
                              </m:r>
                            </m:sup>
                          </m:sSup>
                        </m:e>
                      </m:rad>
                    </m:oMath>
                  </m:oMathPara>
                </a14:m>
                <a:endParaRPr lang="en-US" dirty="0"/>
              </a:p>
              <a:p>
                <a:pPr marL="114300" indent="0">
                  <a:buNone/>
                </a:pPr>
                <a:r>
                  <a:rPr lang="en-US" dirty="0"/>
                  <a:t> where </a:t>
                </a:r>
                <a14:m>
                  <m:oMath xmlns:m="http://schemas.openxmlformats.org/officeDocument/2006/math">
                    <m:r>
                      <a:rPr lang="en-US" b="0" i="1" smtClean="0">
                        <a:latin typeface="Cambria Math"/>
                      </a:rPr>
                      <m:t>𝑝</m:t>
                    </m:r>
                    <m:r>
                      <a:rPr lang="en-US" b="0" i="1" smtClean="0">
                        <a:latin typeface="Cambria Math"/>
                        <a:ea typeface="Cambria Math"/>
                      </a:rPr>
                      <m:t>∈</m:t>
                    </m:r>
                    <m:r>
                      <a:rPr lang="en-US" b="0" i="1" smtClean="0">
                        <a:latin typeface="Cambria Math"/>
                        <a:ea typeface="Cambria Math"/>
                      </a:rPr>
                      <m:t>𝑅</m:t>
                    </m:r>
                    <m:r>
                      <a:rPr lang="en-US" b="0" i="1" smtClean="0">
                        <a:latin typeface="Cambria Math"/>
                        <a:ea typeface="Cambria Math"/>
                      </a:rPr>
                      <m:t> , </m:t>
                    </m:r>
                    <m:r>
                      <a:rPr lang="en-US" b="0" i="1" smtClean="0">
                        <a:latin typeface="Cambria Math"/>
                        <a:ea typeface="Cambria Math"/>
                      </a:rPr>
                      <m:t>𝑝</m:t>
                    </m:r>
                    <m:r>
                      <a:rPr lang="en-US" b="0" i="1" smtClean="0">
                        <a:latin typeface="Cambria Math"/>
                        <a:ea typeface="Cambria Math"/>
                      </a:rPr>
                      <m:t>≥1</m:t>
                    </m:r>
                  </m:oMath>
                </a14:m>
                <a:endParaRPr lang="en-US" dirty="0"/>
              </a:p>
              <a:p>
                <a:pPr>
                  <a:buFont typeface="Wingdings" panose="05000000000000000000" pitchFamily="2" charset="2"/>
                  <a:buChar char="q"/>
                </a:pPr>
                <a:r>
                  <a:rPr lang="en-US" dirty="0"/>
                  <a:t>Case </a:t>
                </a:r>
                <a14:m>
                  <m:oMath xmlns:m="http://schemas.openxmlformats.org/officeDocument/2006/math">
                    <m:r>
                      <m:rPr>
                        <m:sty m:val="p"/>
                      </m:rPr>
                      <a:rPr lang="en-US" b="0" i="0" smtClean="0">
                        <a:latin typeface="Cambria Math"/>
                      </a:rPr>
                      <m:t>p</m:t>
                    </m:r>
                    <m:r>
                      <a:rPr lang="en-US" b="0" i="1" smtClean="0">
                        <a:latin typeface="Cambria Math"/>
                      </a:rPr>
                      <m:t>=1</m:t>
                    </m:r>
                  </m:oMath>
                </a14:m>
                <a:r>
                  <a:rPr lang="en-US" dirty="0"/>
                  <a:t>: </a:t>
                </a:r>
                <a14:m>
                  <m:oMath xmlns:m="http://schemas.openxmlformats.org/officeDocument/2006/math">
                    <m:sSub>
                      <m:sSubPr>
                        <m:ctrlPr>
                          <a:rPr lang="en-US" sz="2800" i="1" smtClean="0">
                            <a:effectLst>
                              <a:outerShdw blurRad="38100" dist="38100" dir="2700000" algn="tl">
                                <a:srgbClr val="000000">
                                  <a:alpha val="43137"/>
                                </a:srgbClr>
                              </a:outerShdw>
                            </a:effectLst>
                            <a:latin typeface="Cambria Math" panose="02040503050406030204" pitchFamily="18" charset="0"/>
                          </a:rPr>
                        </m:ctrlPr>
                      </m:sSubPr>
                      <m:e>
                        <m:r>
                          <a:rPr lang="en-US" sz="2800" i="1">
                            <a:effectLst>
                              <a:outerShdw blurRad="38100" dist="38100" dir="2700000" algn="tl">
                                <a:srgbClr val="000000">
                                  <a:alpha val="43137"/>
                                </a:srgbClr>
                              </a:outerShdw>
                            </a:effectLst>
                            <a:latin typeface="Cambria Math"/>
                          </a:rPr>
                          <m:t>𝐿</m:t>
                        </m:r>
                      </m:e>
                      <m:sub>
                        <m:r>
                          <a:rPr lang="en-US" sz="2800" b="0" i="1" smtClean="0">
                            <a:effectLst>
                              <a:outerShdw blurRad="38100" dist="38100" dir="2700000" algn="tl">
                                <a:srgbClr val="000000">
                                  <a:alpha val="43137"/>
                                </a:srgbClr>
                              </a:outerShdw>
                            </a:effectLst>
                            <a:latin typeface="Cambria Math"/>
                          </a:rPr>
                          <m:t>1</m:t>
                        </m:r>
                      </m:sub>
                    </m:sSub>
                  </m:oMath>
                </a14:m>
                <a:r>
                  <a:rPr lang="en-US" sz="2800" dirty="0">
                    <a:effectLst>
                      <a:outerShdw blurRad="38100" dist="38100" dir="2700000" algn="tl">
                        <a:srgbClr val="000000">
                          <a:alpha val="43137"/>
                        </a:srgbClr>
                      </a:outerShdw>
                    </a:effectLst>
                  </a:rPr>
                  <a:t> Norm</a:t>
                </a:r>
              </a:p>
              <a:p>
                <a:pPr marL="11430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m:t>
                        </m:r>
                        <m:r>
                          <a:rPr lang="en-US" i="1">
                            <a:latin typeface="Cambria Math"/>
                          </a:rPr>
                          <m:t>𝑥</m:t>
                        </m:r>
                        <m:r>
                          <a:rPr lang="en-US" i="1">
                            <a:latin typeface="Cambria Math"/>
                          </a:rPr>
                          <m:t>‖</m:t>
                        </m:r>
                      </m:e>
                      <m:sub>
                        <m:r>
                          <a:rPr lang="en-US" i="1">
                            <a:latin typeface="Cambria Math"/>
                          </a:rPr>
                          <m:t>1</m:t>
                        </m:r>
                      </m:sub>
                    </m:sSub>
                    <m:r>
                      <a:rPr lang="en-US" i="1">
                        <a:latin typeface="Cambria Math"/>
                      </a:rPr>
                      <m:t>=</m:t>
                    </m:r>
                    <m:nary>
                      <m:naryPr>
                        <m:chr m:val="∑"/>
                        <m:ctrlPr>
                          <a:rPr lang="en-US" i="1">
                            <a:latin typeface="Cambria Math" panose="02040503050406030204" pitchFamily="18" charset="0"/>
                          </a:rPr>
                        </m:ctrlPr>
                      </m:naryPr>
                      <m:sub>
                        <m:r>
                          <a:rPr lang="en-US" i="1">
                            <a:latin typeface="Cambria Math"/>
                          </a:rPr>
                          <m:t>𝑖</m:t>
                        </m:r>
                        <m:r>
                          <a:rPr lang="en-US" i="1">
                            <a:latin typeface="Cambria Math"/>
                          </a:rPr>
                          <m:t>=0</m:t>
                        </m:r>
                      </m:sub>
                      <m:sup>
                        <m:r>
                          <a:rPr lang="en-US" i="1">
                            <a:latin typeface="Cambria Math"/>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e>
                    </m:nary>
                    <m:r>
                      <a:rPr lang="en-US" i="1">
                        <a:latin typeface="Cambria Math"/>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e>
                    </m:d>
                    <m:r>
                      <a:rPr lang="en-US" i="1">
                        <a:latin typeface="Cambria Math"/>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e>
                    </m:d>
                    <m:r>
                      <a:rPr lang="en-US" i="1">
                        <a:latin typeface="Cambria Math"/>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sub>
                        </m:sSub>
                      </m:e>
                    </m:d>
                  </m:oMath>
                </a14:m>
                <a:endParaRPr lang="en-US" dirty="0"/>
              </a:p>
              <a:p>
                <a:pPr marL="114300" indent="0">
                  <a:buNone/>
                </a:pPr>
                <a:r>
                  <a:rPr lang="en-US" dirty="0"/>
                  <a:t>    Example: Consider </a:t>
                </a:r>
                <a14:m>
                  <m:oMath xmlns:m="http://schemas.openxmlformats.org/officeDocument/2006/math">
                    <m:r>
                      <a:rPr lang="en-US" i="1">
                        <a:latin typeface="Cambria Math"/>
                      </a:rPr>
                      <m:t>𝑥</m:t>
                    </m:r>
                    <m:r>
                      <a:rPr lang="en-US" i="1">
                        <a:latin typeface="Cambria Math"/>
                      </a:rPr>
                      <m:t>=(1,−1,2)∈</m:t>
                    </m:r>
                    <m:sSup>
                      <m:sSupPr>
                        <m:ctrlPr>
                          <a:rPr lang="en-US" i="1">
                            <a:latin typeface="Cambria Math" panose="02040503050406030204" pitchFamily="18" charset="0"/>
                          </a:rPr>
                        </m:ctrlPr>
                      </m:sSupPr>
                      <m:e>
                        <m:r>
                          <a:rPr lang="en-US" i="1">
                            <a:latin typeface="Cambria Math"/>
                          </a:rPr>
                          <m:t>𝑅</m:t>
                        </m:r>
                      </m:e>
                      <m:sup>
                        <m:r>
                          <a:rPr lang="en-US" i="1">
                            <a:latin typeface="Cambria Math"/>
                          </a:rPr>
                          <m:t>3</m:t>
                        </m:r>
                      </m:sup>
                    </m:sSup>
                  </m:oMath>
                </a14:m>
                <a:r>
                  <a:rPr lang="en-US" dirty="0"/>
                  <a:t> then </a:t>
                </a:r>
              </a:p>
              <a:p>
                <a:pPr marL="11430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m:t>
                        </m:r>
                        <m:r>
                          <a:rPr lang="en-US" i="1">
                            <a:latin typeface="Cambria Math"/>
                          </a:rPr>
                          <m:t>𝑥</m:t>
                        </m:r>
                        <m:r>
                          <a:rPr lang="en-US" i="1">
                            <a:latin typeface="Cambria Math"/>
                          </a:rPr>
                          <m:t>‖</m:t>
                        </m:r>
                      </m:e>
                      <m:sub>
                        <m:r>
                          <a:rPr lang="en-US" i="1">
                            <a:latin typeface="Cambria Math"/>
                          </a:rPr>
                          <m:t>1</m:t>
                        </m:r>
                      </m:sub>
                    </m:sSub>
                    <m:r>
                      <a:rPr lang="en-US" i="1">
                        <a:latin typeface="Cambria Math"/>
                      </a:rPr>
                      <m:t>=</m:t>
                    </m:r>
                    <m:nary>
                      <m:naryPr>
                        <m:chr m:val="∑"/>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3</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e>
                    </m:nary>
                    <m:r>
                      <a:rPr lang="en-US" i="1">
                        <a:latin typeface="Cambria Math"/>
                      </a:rPr>
                      <m:t>=</m:t>
                    </m:r>
                    <m:d>
                      <m:dPr>
                        <m:begChr m:val="|"/>
                        <m:endChr m:val="|"/>
                        <m:ctrlPr>
                          <a:rPr lang="en-US" i="1">
                            <a:latin typeface="Cambria Math" panose="02040503050406030204" pitchFamily="18" charset="0"/>
                          </a:rPr>
                        </m:ctrlPr>
                      </m:dPr>
                      <m:e>
                        <m:r>
                          <a:rPr lang="en-US" i="1">
                            <a:latin typeface="Cambria Math"/>
                          </a:rPr>
                          <m:t>1</m:t>
                        </m:r>
                      </m:e>
                    </m:d>
                    <m:r>
                      <a:rPr lang="en-US" i="1">
                        <a:latin typeface="Cambria Math"/>
                      </a:rPr>
                      <m:t>+</m:t>
                    </m:r>
                    <m:d>
                      <m:dPr>
                        <m:begChr m:val="|"/>
                        <m:endChr m:val="|"/>
                        <m:ctrlPr>
                          <a:rPr lang="en-US" i="1">
                            <a:latin typeface="Cambria Math" panose="02040503050406030204" pitchFamily="18" charset="0"/>
                          </a:rPr>
                        </m:ctrlPr>
                      </m:dPr>
                      <m:e>
                        <m:r>
                          <a:rPr lang="en-US" i="1">
                            <a:latin typeface="Cambria Math"/>
                          </a:rPr>
                          <m:t>−1</m:t>
                        </m:r>
                      </m:e>
                    </m:d>
                    <m:r>
                      <a:rPr lang="en-US" i="1">
                        <a:latin typeface="Cambria Math"/>
                      </a:rPr>
                      <m:t>+</m:t>
                    </m:r>
                    <m:d>
                      <m:dPr>
                        <m:begChr m:val="|"/>
                        <m:endChr m:val="|"/>
                        <m:ctrlPr>
                          <a:rPr lang="en-US" i="1">
                            <a:latin typeface="Cambria Math" panose="02040503050406030204" pitchFamily="18" charset="0"/>
                          </a:rPr>
                        </m:ctrlPr>
                      </m:dPr>
                      <m:e>
                        <m:r>
                          <a:rPr lang="en-US" i="1">
                            <a:latin typeface="Cambria Math"/>
                          </a:rPr>
                          <m:t>2</m:t>
                        </m:r>
                      </m:e>
                    </m:d>
                    <m:r>
                      <a:rPr lang="en-US" i="1">
                        <a:latin typeface="Cambria Math"/>
                      </a:rPr>
                      <m:t>=1+1+2=4</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762" b="-3558"/>
                </a:stretch>
              </a:blipFill>
            </p:spPr>
            <p:txBody>
              <a:bodyPr/>
              <a:lstStyle/>
              <a:p>
                <a:r>
                  <a:rPr lang="en-US">
                    <a:noFill/>
                  </a:rPr>
                  <a:t> </a:t>
                </a:r>
              </a:p>
            </p:txBody>
          </p:sp>
        </mc:Fallback>
      </mc:AlternateContent>
    </p:spTree>
    <p:extLst>
      <p:ext uri="{BB962C8B-B14F-4D97-AF65-F5344CB8AC3E}">
        <p14:creationId xmlns:p14="http://schemas.microsoft.com/office/powerpoint/2010/main" val="2046007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a:t>
            </a:r>
          </a:p>
        </p:txBody>
      </p:sp>
      <p:sp>
        <p:nvSpPr>
          <p:cNvPr id="3" name="Content Placeholder 2"/>
          <p:cNvSpPr>
            <a:spLocks noGrp="1"/>
          </p:cNvSpPr>
          <p:nvPr>
            <p:ph idx="1"/>
          </p:nvPr>
        </p:nvSpPr>
        <p:spPr/>
        <p:txBody>
          <a:bodyPr/>
          <a:lstStyle/>
          <a:p>
            <a:r>
              <a:rPr lang="en-US" dirty="0"/>
              <a:t>If there is a slight rise in the ground when you are going downhill you would immediately stop assuming that you reached the base camp (global minima), but in reality, you are still stuck at the mountain at a local minima. </a:t>
            </a:r>
          </a:p>
          <a:p>
            <a:r>
              <a:rPr lang="en-US" dirty="0"/>
              <a:t> In other words , gradient descent does not guarantee finding global </a:t>
            </a:r>
            <a:r>
              <a:rPr lang="en-US" dirty="0" err="1"/>
              <a:t>mimina</a:t>
            </a:r>
            <a:r>
              <a:rPr lang="en-US" dirty="0"/>
              <a:t>(maxima) of the function</a:t>
            </a:r>
          </a:p>
          <a:p>
            <a:r>
              <a:rPr lang="en-US" dirty="0"/>
              <a:t>However most of the objective functions used in machine learning such as cost function are convex functions which ensure that the local minimum is also a global minimum.</a:t>
            </a:r>
          </a:p>
          <a:p>
            <a:endParaRPr lang="en-US" dirty="0"/>
          </a:p>
        </p:txBody>
      </p:sp>
    </p:spTree>
    <p:extLst>
      <p:ext uri="{BB962C8B-B14F-4D97-AF65-F5344CB8AC3E}">
        <p14:creationId xmlns:p14="http://schemas.microsoft.com/office/powerpoint/2010/main" val="3936636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3200" b="1" dirty="0"/>
              <a:t>Mathematical formulation of the idea:</a:t>
            </a:r>
            <a:br>
              <a:rPr lang="en-US" sz="3200"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7924800" cy="5257800"/>
              </a:xfrm>
            </p:spPr>
            <p:txBody>
              <a:bodyPr>
                <a:noAutofit/>
              </a:bodyPr>
              <a:lstStyle/>
              <a:p>
                <a:r>
                  <a:rPr lang="en-US" sz="2400" dirty="0"/>
                  <a:t>The algorithm is based on the fact that at any given point </a:t>
                </a:r>
                <a14:m>
                  <m:oMath xmlns:m="http://schemas.openxmlformats.org/officeDocument/2006/math">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𝑘</m:t>
                        </m:r>
                      </m:sub>
                    </m:sSub>
                    <m:r>
                      <a:rPr lang="en-US" sz="2400" i="1">
                        <a:latin typeface="Cambria Math"/>
                      </a:rPr>
                      <m:t>′</m:t>
                    </m:r>
                  </m:oMath>
                </a14:m>
                <a:r>
                  <a:rPr lang="en-US" sz="2400" dirty="0"/>
                  <a:t> in the domain of the function </a:t>
                </a:r>
                <a14:m>
                  <m:oMath xmlns:m="http://schemas.openxmlformats.org/officeDocument/2006/math">
                    <m:r>
                      <a:rPr lang="en-US" sz="2400" i="1">
                        <a:latin typeface="Cambria Math"/>
                      </a:rPr>
                      <m:t>𝑓</m:t>
                    </m:r>
                    <m:r>
                      <a:rPr lang="en-US" sz="2400" i="1">
                        <a:latin typeface="Cambria Math"/>
                      </a:rPr>
                      <m:t>(</m:t>
                    </m:r>
                    <m:r>
                      <a:rPr lang="en-US" sz="2400" i="1">
                        <a:latin typeface="Cambria Math"/>
                      </a:rPr>
                      <m:t>𝑥</m:t>
                    </m:r>
                    <m:r>
                      <a:rPr lang="en-US" sz="2400" i="1">
                        <a:latin typeface="Cambria Math"/>
                      </a:rPr>
                      <m:t>)</m:t>
                    </m:r>
                  </m:oMath>
                </a14:m>
                <a:r>
                  <a:rPr lang="en-US" sz="2400" dirty="0"/>
                  <a:t>, the function decreases fast in the direction of negative gradient and increases in the opposite direction. </a:t>
                </a:r>
              </a:p>
              <a:p>
                <a:r>
                  <a:rPr lang="en-US" sz="2400" dirty="0"/>
                  <a:t>If one goes from position</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𝑎</m:t>
                        </m:r>
                      </m:e>
                      <m:sub>
                        <m:r>
                          <a:rPr lang="en-US" sz="2400" i="1">
                            <a:latin typeface="Cambria Math"/>
                          </a:rPr>
                          <m:t>𝑘</m:t>
                        </m:r>
                      </m:sub>
                    </m:sSub>
                  </m:oMath>
                </a14:m>
                <a:r>
                  <a:rPr lang="en-US" sz="2400" dirty="0"/>
                  <a:t> to position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𝑎</m:t>
                        </m:r>
                      </m:e>
                      <m:sub>
                        <m:r>
                          <a:rPr lang="en-US" sz="2400" i="1">
                            <a:latin typeface="Cambria Math"/>
                          </a:rPr>
                          <m:t>𝑘</m:t>
                        </m:r>
                        <m:r>
                          <a:rPr lang="en-US" sz="2400" i="1">
                            <a:latin typeface="Cambria Math"/>
                          </a:rPr>
                          <m:t>+1</m:t>
                        </m:r>
                      </m:sub>
                    </m:sSub>
                  </m:oMath>
                </a14:m>
                <a:r>
                  <a:rPr lang="en-US" sz="2400" dirty="0"/>
                  <a:t> by going in the direction of negative gradient with step size/length </a:t>
                </a:r>
                <a14:m>
                  <m:oMath xmlns:m="http://schemas.openxmlformats.org/officeDocument/2006/math">
                    <m:r>
                      <a:rPr lang="en-US" sz="2400" i="1">
                        <a:latin typeface="Cambria Math"/>
                      </a:rPr>
                      <m:t>𝛾</m:t>
                    </m:r>
                  </m:oMath>
                </a14:m>
                <a:r>
                  <a:rPr lang="en-US" sz="2400" dirty="0"/>
                  <a:t> i.e.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𝑘</m:t>
                        </m:r>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𝑘</m:t>
                        </m:r>
                      </m:sub>
                    </m:sSub>
                    <m:r>
                      <a:rPr lang="en-US" sz="2400" i="1">
                        <a:latin typeface="Cambria Math"/>
                      </a:rPr>
                      <m:t>−</m:t>
                    </m:r>
                    <m:r>
                      <a:rPr lang="en-US" sz="2400" i="1">
                        <a:latin typeface="Cambria Math"/>
                      </a:rPr>
                      <m:t>𝛾</m:t>
                    </m:r>
                    <m:r>
                      <a:rPr lang="en-US" sz="2400">
                        <a:latin typeface="Cambria Math"/>
                      </a:rPr>
                      <m:t>𝛻</m:t>
                    </m:r>
                    <m:r>
                      <a:rPr lang="en-US" sz="2400" i="1">
                        <a:latin typeface="Cambria Math"/>
                      </a:rPr>
                      <m:t>𝑓</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𝑘</m:t>
                        </m:r>
                      </m:sub>
                    </m:sSub>
                    <m:r>
                      <a:rPr lang="en-US" sz="2400" i="1">
                        <a:latin typeface="Cambria Math"/>
                      </a:rPr>
                      <m:t>)</m:t>
                    </m:r>
                  </m:oMath>
                </a14:m>
                <a:r>
                  <a:rPr lang="en-US" sz="2400" dirty="0"/>
                  <a:t> then he will be going towards the minimum. </a:t>
                </a:r>
              </a:p>
              <a:p>
                <a:r>
                  <a:rPr lang="en-US" sz="2400" dirty="0"/>
                  <a:t>It can be shown that if </a:t>
                </a:r>
                <a14:m>
                  <m:oMath xmlns:m="http://schemas.openxmlformats.org/officeDocument/2006/math">
                    <m:r>
                      <a:rPr lang="en-US" sz="2400" i="1">
                        <a:latin typeface="Cambria Math"/>
                      </a:rPr>
                      <m:t>𝛾</m:t>
                    </m:r>
                  </m:oMath>
                </a14:m>
                <a:r>
                  <a:rPr lang="en-US" sz="2400" dirty="0"/>
                  <a:t> is small then </a:t>
                </a:r>
                <a14:m>
                  <m:oMath xmlns:m="http://schemas.openxmlformats.org/officeDocument/2006/math">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𝑎</m:t>
                            </m:r>
                          </m:e>
                          <m:sub>
                            <m:r>
                              <a:rPr lang="en-US" sz="2400" i="1">
                                <a:latin typeface="Cambria Math"/>
                              </a:rPr>
                              <m:t>𝑘</m:t>
                            </m:r>
                          </m:sub>
                        </m:sSub>
                      </m:e>
                    </m:d>
                    <m:r>
                      <a:rPr lang="en-US" sz="2400" i="1">
                        <a:latin typeface="Cambria Math"/>
                      </a:rPr>
                      <m:t>≥</m:t>
                    </m:r>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𝑎</m:t>
                            </m:r>
                          </m:e>
                          <m:sub>
                            <m:r>
                              <a:rPr lang="en-US" sz="2400" i="1">
                                <a:latin typeface="Cambria Math"/>
                              </a:rPr>
                              <m:t>𝑘</m:t>
                            </m:r>
                            <m:r>
                              <a:rPr lang="en-US" sz="2400" i="1">
                                <a:latin typeface="Cambria Math"/>
                              </a:rPr>
                              <m:t>+1</m:t>
                            </m:r>
                          </m:sub>
                        </m:sSub>
                      </m:e>
                    </m:d>
                    <m:r>
                      <a:rPr lang="en-US" sz="2400" i="1">
                        <a:latin typeface="Cambria Math"/>
                      </a:rPr>
                      <m:t> .</m:t>
                    </m:r>
                  </m:oMath>
                </a14:m>
                <a:r>
                  <a:rPr lang="en-US" sz="2400" dirty="0"/>
                  <a:t>So 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0</m:t>
                        </m:r>
                      </m:sub>
                    </m:sSub>
                  </m:oMath>
                </a14:m>
                <a:r>
                  <a:rPr lang="en-US" sz="2400" dirty="0"/>
                  <a:t> is the starting point of the algorithm followed by the sequence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3</m:t>
                        </m:r>
                      </m:sub>
                    </m:sSub>
                    <m:r>
                      <a:rPr lang="en-US" sz="2400" i="1">
                        <a:latin typeface="Cambria Math"/>
                      </a:rPr>
                      <m:t>……</m:t>
                    </m:r>
                    <m:r>
                      <m:rPr>
                        <m:sty m:val="p"/>
                      </m:rPr>
                      <a:rPr lang="en-US" sz="2400" b="0" i="0" smtClean="0">
                        <a:latin typeface="Cambria Math"/>
                      </a:rPr>
                      <m:t>then</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𝑘</m:t>
                        </m:r>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𝑘</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𝛾</m:t>
                        </m:r>
                      </m:e>
                      <m:sub>
                        <m:r>
                          <a:rPr lang="en-US" sz="2400" i="1">
                            <a:latin typeface="Cambria Math"/>
                          </a:rPr>
                          <m:t>𝑘</m:t>
                        </m:r>
                      </m:sub>
                    </m:sSub>
                    <m:r>
                      <a:rPr lang="en-US" sz="2400">
                        <a:latin typeface="Cambria Math"/>
                      </a:rPr>
                      <m:t>𝛻</m:t>
                    </m:r>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𝑘</m:t>
                            </m:r>
                          </m:sub>
                        </m:sSub>
                      </m:e>
                    </m:d>
                    <m:r>
                      <a:rPr lang="en-US" sz="2400" i="1">
                        <a:latin typeface="Cambria Math"/>
                      </a:rPr>
                      <m:t>   </m:t>
                    </m:r>
                    <m:r>
                      <a:rPr lang="en-US" sz="2400" i="1">
                        <a:latin typeface="Cambria Math"/>
                      </a:rPr>
                      <m:t>𝑤h𝑒𝑟𝑒</m:t>
                    </m:r>
                    <m:r>
                      <a:rPr lang="en-US" sz="2400" i="1">
                        <a:latin typeface="Cambria Math"/>
                      </a:rPr>
                      <m:t>  </m:t>
                    </m:r>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0</m:t>
                            </m:r>
                          </m:sub>
                        </m:sSub>
                      </m:e>
                    </m:d>
                    <m:r>
                      <a:rPr lang="en-US" sz="2400" i="1">
                        <a:latin typeface="Cambria Math"/>
                      </a:rPr>
                      <m:t>≥</m:t>
                    </m:r>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1</m:t>
                            </m:r>
                          </m:sub>
                        </m:sSub>
                      </m:e>
                    </m:d>
                    <m:r>
                      <a:rPr lang="en-US" sz="2400" i="1">
                        <a:latin typeface="Cambria Math"/>
                      </a:rPr>
                      <m:t>≥</m:t>
                    </m:r>
                    <m:r>
                      <a:rPr lang="en-US" sz="2400" i="1">
                        <a:latin typeface="Cambria Math"/>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𝑥</m:t>
                            </m:r>
                          </m:e>
                          <m:sub>
                            <m:r>
                              <a:rPr lang="en-US" sz="2400" i="1">
                                <a:latin typeface="Cambria Math"/>
                              </a:rPr>
                              <m:t>2</m:t>
                            </m:r>
                          </m:sub>
                        </m:sSub>
                      </m:e>
                    </m:d>
                    <m:r>
                      <a:rPr lang="en-US" sz="2400" i="1">
                        <a:latin typeface="Cambria Math"/>
                      </a:rPr>
                      <m:t>….</m:t>
                    </m:r>
                  </m:oMath>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7924800" cy="5257800"/>
              </a:xfrm>
              <a:blipFill rotWithShape="1">
                <a:blip r:embed="rId2"/>
                <a:stretch>
                  <a:fillRect t="-928"/>
                </a:stretch>
              </a:blipFill>
            </p:spPr>
            <p:txBody>
              <a:bodyPr/>
              <a:lstStyle/>
              <a:p>
                <a:r>
                  <a:rPr lang="en-US">
                    <a:noFill/>
                  </a:rPr>
                  <a:t> </a:t>
                </a:r>
              </a:p>
            </p:txBody>
          </p:sp>
        </mc:Fallback>
      </mc:AlternateContent>
    </p:spTree>
    <p:extLst>
      <p:ext uri="{BB962C8B-B14F-4D97-AF65-F5344CB8AC3E}">
        <p14:creationId xmlns:p14="http://schemas.microsoft.com/office/powerpoint/2010/main" val="1439929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in machine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machine learning code we normally use the following notations :</a:t>
                </a:r>
              </a:p>
              <a:p>
                <a:r>
                  <a:rPr lang="en-US" dirty="0"/>
                  <a:t>Cost function is denoted by </a:t>
                </a:r>
                <a14:m>
                  <m:oMath xmlns:m="http://schemas.openxmlformats.org/officeDocument/2006/math">
                    <m:r>
                      <a:rPr lang="en-US" i="1">
                        <a:latin typeface="Cambria Math"/>
                      </a:rPr>
                      <m:t>𝐽</m:t>
                    </m:r>
                    <m:d>
                      <m:dPr>
                        <m:ctrlPr>
                          <a:rPr lang="en-US" i="1">
                            <a:latin typeface="Cambria Math" panose="02040503050406030204" pitchFamily="18" charset="0"/>
                          </a:rPr>
                        </m:ctrlPr>
                      </m:dPr>
                      <m:e>
                        <m:r>
                          <a:rPr lang="en-US" i="1">
                            <a:latin typeface="Cambria Math"/>
                          </a:rPr>
                          <m:t>𝜃</m:t>
                        </m:r>
                      </m:e>
                    </m:d>
                  </m:oMath>
                </a14:m>
                <a:r>
                  <a:rPr lang="en-US" dirty="0"/>
                  <a:t> where </a:t>
                </a:r>
                <a14:m>
                  <m:oMath xmlns:m="http://schemas.openxmlformats.org/officeDocument/2006/math">
                    <m:r>
                      <a:rPr lang="en-US" i="1">
                        <a:latin typeface="Cambria Math"/>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e>
                          </m:mr>
                          <m:mr>
                            <m:e>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e>
                          </m:mr>
                          <m:mr>
                            <m:e>
                              <m:m>
                                <m:mPr>
                                  <m:mcs>
                                    <m:mc>
                                      <m:mcPr>
                                        <m:count m:val="1"/>
                                        <m:mcJc m:val="center"/>
                                      </m:mcPr>
                                    </m:mc>
                                  </m:mcs>
                                  <m:ctrlPr>
                                    <a:rPr lang="en-US" i="1">
                                      <a:latin typeface="Cambria Math" panose="02040503050406030204" pitchFamily="18" charset="0"/>
                                    </a:rPr>
                                  </m:ctrlPr>
                                </m:mPr>
                                <m:mr>
                                  <m:e>
                                    <m:r>
                                      <a:rPr lang="en-US" i="1">
                                        <a:latin typeface="Cambria Math"/>
                                      </a:rPr>
                                      <m:t>⋮</m:t>
                                    </m:r>
                                  </m:e>
                                </m:mr>
                                <m:mr>
                                  <m:e>
                                    <m:sSub>
                                      <m:sSubPr>
                                        <m:ctrlPr>
                                          <a:rPr lang="en-US" i="1">
                                            <a:latin typeface="Cambria Math" panose="02040503050406030204" pitchFamily="18" charset="0"/>
                                          </a:rPr>
                                        </m:ctrlPr>
                                      </m:sSubPr>
                                      <m:e>
                                        <m:r>
                                          <a:rPr lang="en-US" i="1">
                                            <a:latin typeface="Cambria Math"/>
                                          </a:rPr>
                                          <m:t>𝜃</m:t>
                                        </m:r>
                                      </m:e>
                                      <m:sub>
                                        <m:r>
                                          <a:rPr lang="en-US" i="1">
                                            <a:latin typeface="Cambria Math"/>
                                          </a:rPr>
                                          <m:t>𝑛</m:t>
                                        </m:r>
                                      </m:sub>
                                    </m:sSub>
                                  </m:e>
                                </m:mr>
                              </m:m>
                            </m:e>
                          </m:mr>
                        </m:m>
                      </m:e>
                    </m:d>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oMath>
                </a14:m>
                <a:r>
                  <a:rPr lang="en-US" dirty="0"/>
                  <a:t> is the </a:t>
                </a:r>
                <a14:m>
                  <m:oMath xmlns:m="http://schemas.openxmlformats.org/officeDocument/2006/math">
                    <m:sSup>
                      <m:sSupPr>
                        <m:ctrlPr>
                          <a:rPr lang="en-US" i="1">
                            <a:latin typeface="Cambria Math" panose="02040503050406030204" pitchFamily="18" charset="0"/>
                          </a:rPr>
                        </m:ctrlPr>
                      </m:sSupPr>
                      <m:e>
                        <m:r>
                          <a:rPr lang="en-US" i="1">
                            <a:latin typeface="Cambria Math"/>
                          </a:rPr>
                          <m:t>𝑖</m:t>
                        </m:r>
                      </m:e>
                      <m:sup>
                        <m:r>
                          <a:rPr lang="en-US" i="1">
                            <a:latin typeface="Cambria Math"/>
                          </a:rPr>
                          <m:t>𝑡h</m:t>
                        </m:r>
                      </m:sup>
                    </m:sSup>
                  </m:oMath>
                </a14:m>
                <a:r>
                  <a:rPr lang="en-US" dirty="0"/>
                  <a:t> parameter and learning rate is denoted by </a:t>
                </a:r>
                <a14:m>
                  <m:oMath xmlns:m="http://schemas.openxmlformats.org/officeDocument/2006/math">
                    <m:r>
                      <a:rPr lang="en-US" i="1">
                        <a:latin typeface="Cambria Math"/>
                      </a:rPr>
                      <m:t>𝛼</m:t>
                    </m:r>
                  </m:oMath>
                </a14:m>
                <a:endParaRPr lang="en-US" dirty="0"/>
              </a:p>
              <a:p>
                <a:r>
                  <a:rPr lang="en-US" dirty="0"/>
                  <a:t>so that the iterative formula becomes </a:t>
                </a:r>
                <a14:m>
                  <m:oMath xmlns:m="http://schemas.openxmlformats.org/officeDocument/2006/math">
                    <m:r>
                      <a:rPr lang="en-US" i="1">
                        <a:latin typeface="Cambria Math"/>
                      </a:rPr>
                      <m:t>𝜃</m:t>
                    </m:r>
                    <m:r>
                      <a:rPr lang="en-US" i="1">
                        <a:latin typeface="Cambria Math"/>
                      </a:rPr>
                      <m:t>≔</m:t>
                    </m:r>
                    <m:r>
                      <a:rPr lang="en-US" i="1">
                        <a:latin typeface="Cambria Math"/>
                      </a:rPr>
                      <m:t>𝜃</m:t>
                    </m:r>
                    <m:r>
                      <a:rPr lang="en-US" i="1">
                        <a:latin typeface="Cambria Math"/>
                      </a:rPr>
                      <m:t>−</m:t>
                    </m:r>
                    <m:r>
                      <a:rPr lang="en-US" i="1">
                        <a:latin typeface="Cambria Math"/>
                      </a:rPr>
                      <m:t>𝛼</m:t>
                    </m:r>
                    <m:r>
                      <a:rPr lang="en-US">
                        <a:latin typeface="Cambria Math"/>
                      </a:rPr>
                      <m:t>𝛻</m:t>
                    </m:r>
                    <m:r>
                      <a:rPr lang="en-US" i="1">
                        <a:latin typeface="Cambria Math"/>
                      </a:rPr>
                      <m:t>𝐽</m:t>
                    </m:r>
                    <m:r>
                      <a:rPr lang="en-US" i="1">
                        <a:latin typeface="Cambria Math"/>
                      </a:rPr>
                      <m:t>(</m:t>
                    </m:r>
                    <m:r>
                      <a:rPr lang="en-US" i="1">
                        <a:latin typeface="Cambria Math"/>
                      </a:rPr>
                      <m:t>𝜃</m:t>
                    </m:r>
                    <m:r>
                      <a:rPr lang="en-US" i="1">
                        <a:latin typeface="Cambria Math"/>
                      </a:rPr>
                      <m:t>)</m:t>
                    </m:r>
                  </m:oMath>
                </a14:m>
                <a:r>
                  <a:rPr lang="en-US" dirty="0"/>
                  <a:t>. If we apply this formula individually to the components of </a:t>
                </a:r>
                <a14:m>
                  <m:oMath xmlns:m="http://schemas.openxmlformats.org/officeDocument/2006/math">
                    <m:r>
                      <a:rPr lang="en-US" i="1">
                        <a:latin typeface="Cambria Math"/>
                      </a:rPr>
                      <m:t>𝜃</m:t>
                    </m:r>
                  </m:oMath>
                </a14:m>
                <a:r>
                  <a:rPr lang="en-US" dirty="0"/>
                  <a:t> then the formula for </a:t>
                </a:r>
                <a14:m>
                  <m:oMath xmlns:m="http://schemas.openxmlformats.org/officeDocument/2006/math">
                    <m:sSup>
                      <m:sSupPr>
                        <m:ctrlPr>
                          <a:rPr lang="en-US" i="1">
                            <a:latin typeface="Cambria Math" panose="02040503050406030204" pitchFamily="18" charset="0"/>
                          </a:rPr>
                        </m:ctrlPr>
                      </m:sSupPr>
                      <m:e>
                        <m:r>
                          <a:rPr lang="en-US" i="1">
                            <a:latin typeface="Cambria Math"/>
                          </a:rPr>
                          <m:t>𝑗</m:t>
                        </m:r>
                      </m:e>
                      <m:sup>
                        <m:r>
                          <a:rPr lang="en-US" i="1">
                            <a:latin typeface="Cambria Math"/>
                          </a:rPr>
                          <m:t>𝑡h</m:t>
                        </m:r>
                      </m:sup>
                    </m:sSup>
                  </m:oMath>
                </a14:m>
                <a:r>
                  <a:rPr lang="en-US" dirty="0"/>
                  <a:t> component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𝑗</m:t>
                        </m:r>
                      </m:sub>
                    </m:sSub>
                  </m:oMath>
                </a14:m>
                <a:r>
                  <a:rPr lang="en-US" dirty="0"/>
                  <a:t> becomes</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𝑗</m:t>
                        </m:r>
                      </m:sub>
                    </m:sSub>
                    <m:r>
                      <a:rPr lang="en-US" i="1">
                        <a:latin typeface="Cambria Math"/>
                      </a:rPr>
                      <m:t>−</m:t>
                    </m:r>
                    <m:r>
                      <a:rPr lang="en-US" i="1">
                        <a:latin typeface="Cambria Math"/>
                      </a:rPr>
                      <m:t>𝛼</m:t>
                    </m:r>
                    <m:f>
                      <m:fPr>
                        <m:ctrlPr>
                          <a:rPr lang="en-US" i="1">
                            <a:latin typeface="Cambria Math" panose="02040503050406030204" pitchFamily="18" charset="0"/>
                          </a:rPr>
                        </m:ctrlPr>
                      </m:fPr>
                      <m:num>
                        <m:r>
                          <a:rPr lang="en-US" i="1">
                            <a:latin typeface="Cambria Math"/>
                          </a:rPr>
                          <m:t>𝜕</m:t>
                        </m:r>
                        <m:r>
                          <a:rPr lang="en-US" i="1">
                            <a:latin typeface="Cambria Math"/>
                          </a:rPr>
                          <m:t>𝐽</m:t>
                        </m:r>
                      </m:num>
                      <m:den>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𝑗</m:t>
                            </m:r>
                          </m:sub>
                        </m:sSub>
                      </m:den>
                    </m:f>
                  </m:oMath>
                </a14:m>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762"/>
                </a:stretch>
              </a:blipFill>
            </p:spPr>
            <p:txBody>
              <a:bodyPr/>
              <a:lstStyle/>
              <a:p>
                <a:r>
                  <a:rPr lang="en-US">
                    <a:noFill/>
                  </a:rPr>
                  <a:t> </a:t>
                </a:r>
              </a:p>
            </p:txBody>
          </p:sp>
        </mc:Fallback>
      </mc:AlternateContent>
    </p:spTree>
    <p:extLst>
      <p:ext uri="{BB962C8B-B14F-4D97-AF65-F5344CB8AC3E}">
        <p14:creationId xmlns:p14="http://schemas.microsoft.com/office/powerpoint/2010/main" val="1221110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step size: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7848600" cy="4800600"/>
              </a:xfrm>
            </p:spPr>
            <p:txBody>
              <a:bodyPr/>
              <a:lstStyle/>
              <a:p>
                <a:r>
                  <a:rPr lang="en-US" dirty="0"/>
                  <a:t>The value of step size </a:t>
                </a:r>
                <a14:m>
                  <m:oMath xmlns:m="http://schemas.openxmlformats.org/officeDocument/2006/math">
                    <m:r>
                      <a:rPr lang="en-US" i="1">
                        <a:latin typeface="Cambria Math"/>
                      </a:rPr>
                      <m:t>𝛾</m:t>
                    </m:r>
                  </m:oMath>
                </a14:m>
                <a:r>
                  <a:rPr lang="en-US" dirty="0"/>
                  <a:t> can be changed at every iteration.(Hence the notation </a:t>
                </a:r>
                <a14:m>
                  <m:oMath xmlns:m="http://schemas.openxmlformats.org/officeDocument/2006/math">
                    <m:sSub>
                      <m:sSubPr>
                        <m:ctrlPr>
                          <a:rPr lang="en-US" i="1">
                            <a:latin typeface="Cambria Math" panose="02040503050406030204" pitchFamily="18" charset="0"/>
                          </a:rPr>
                        </m:ctrlPr>
                      </m:sSubPr>
                      <m:e>
                        <m:r>
                          <a:rPr lang="en-US" i="1">
                            <a:latin typeface="Cambria Math"/>
                          </a:rPr>
                          <m:t>𝛾</m:t>
                        </m:r>
                      </m:e>
                      <m:sub>
                        <m:r>
                          <a:rPr lang="en-US" i="1">
                            <a:latin typeface="Cambria Math"/>
                          </a:rPr>
                          <m:t>𝑘</m:t>
                        </m:r>
                      </m:sub>
                    </m:sSub>
                    <m:r>
                      <a:rPr lang="en-US" i="1">
                        <a:latin typeface="Cambria Math"/>
                      </a:rPr>
                      <m:t>)</m:t>
                    </m:r>
                  </m:oMath>
                </a14:m>
                <a:r>
                  <a:rPr lang="en-US" dirty="0"/>
                  <a:t>. </a:t>
                </a:r>
              </a:p>
              <a:p>
                <a:r>
                  <a:rPr lang="en-US" dirty="0"/>
                  <a:t>In machine learning the value </a:t>
                </a:r>
                <a14:m>
                  <m:oMath xmlns:m="http://schemas.openxmlformats.org/officeDocument/2006/math">
                    <m:r>
                      <a:rPr lang="en-US" i="1">
                        <a:latin typeface="Cambria Math"/>
                      </a:rPr>
                      <m:t>𝛾</m:t>
                    </m:r>
                  </m:oMath>
                </a14:m>
                <a:r>
                  <a:rPr lang="en-US" dirty="0"/>
                  <a:t> is called the learning rate(which can be varied). </a:t>
                </a:r>
              </a:p>
              <a:p>
                <a:r>
                  <a:rPr lang="en-US" dirty="0"/>
                  <a:t>Usually, we take the value of the learning rate to be small such as 0.1, 0.01,0.001 etc.. </a:t>
                </a:r>
              </a:p>
              <a:p>
                <a:r>
                  <a:rPr lang="en-US" dirty="0"/>
                  <a:t>The value of the step should not be too big as it can skip the minimum point and thus the optimization can fail. It is a hyper-parameter and you need to experiment with its values.</a:t>
                </a:r>
              </a:p>
              <a:p>
                <a:pPr marL="11430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7848600" cy="4800600"/>
              </a:xfrm>
              <a:blipFill rotWithShape="1">
                <a:blip r:embed="rId2"/>
                <a:stretch>
                  <a:fillRect t="-762" r="-388"/>
                </a:stretch>
              </a:blipFill>
            </p:spPr>
            <p:txBody>
              <a:bodyPr/>
              <a:lstStyle/>
              <a:p>
                <a:r>
                  <a:rPr lang="en-US">
                    <a:noFill/>
                  </a:rPr>
                  <a:t> </a:t>
                </a:r>
              </a:p>
            </p:txBody>
          </p:sp>
        </mc:Fallback>
      </mc:AlternateContent>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600200" y="4724400"/>
            <a:ext cx="5486400" cy="1676400"/>
          </a:xfrm>
          <a:prstGeom prst="rect">
            <a:avLst/>
          </a:prstGeom>
        </p:spPr>
      </p:pic>
    </p:spTree>
    <p:extLst>
      <p:ext uri="{BB962C8B-B14F-4D97-AF65-F5344CB8AC3E}">
        <p14:creationId xmlns:p14="http://schemas.microsoft.com/office/powerpoint/2010/main" val="1603977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Example:Single</a:t>
            </a:r>
            <a:r>
              <a:rPr lang="en-US" dirty="0"/>
              <a:t> variable case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7620000" cy="5181600"/>
              </a:xfrm>
            </p:spPr>
            <p:txBody>
              <a:bodyPr>
                <a:noAutofit/>
              </a:bodyPr>
              <a:lstStyle/>
              <a:p>
                <a:pPr marL="114300" indent="0">
                  <a:buNone/>
                </a:pPr>
                <a:r>
                  <a:rPr lang="en-US" sz="1800" dirty="0"/>
                  <a:t>Minimize </a:t>
                </a:r>
                <a14:m>
                  <m:oMath xmlns:m="http://schemas.openxmlformats.org/officeDocument/2006/math">
                    <m:r>
                      <a:rPr lang="en-US" sz="1800" i="1">
                        <a:latin typeface="Cambria Math"/>
                      </a:rPr>
                      <m:t>𝑓</m:t>
                    </m:r>
                    <m:d>
                      <m:dPr>
                        <m:ctrlPr>
                          <a:rPr lang="en-US" sz="1800" i="1">
                            <a:latin typeface="Cambria Math" panose="02040503050406030204" pitchFamily="18" charset="0"/>
                          </a:rPr>
                        </m:ctrlPr>
                      </m:dPr>
                      <m:e>
                        <m:r>
                          <a:rPr lang="en-US" sz="1800" i="1">
                            <a:latin typeface="Cambria Math"/>
                          </a:rPr>
                          <m:t>𝑥</m:t>
                        </m:r>
                      </m:e>
                    </m:d>
                    <m:r>
                      <a:rPr lang="en-US" sz="1800" i="1">
                        <a:latin typeface="Cambria Math"/>
                      </a:rPr>
                      <m:t>=</m:t>
                    </m:r>
                    <m:sSup>
                      <m:sSupPr>
                        <m:ctrlPr>
                          <a:rPr lang="en-US" sz="1800" i="1">
                            <a:latin typeface="Cambria Math" panose="02040503050406030204" pitchFamily="18" charset="0"/>
                          </a:rPr>
                        </m:ctrlPr>
                      </m:sSupPr>
                      <m:e>
                        <m:r>
                          <a:rPr lang="en-US" sz="1800" i="1">
                            <a:latin typeface="Cambria Math"/>
                          </a:rPr>
                          <m:t>𝑥</m:t>
                        </m:r>
                      </m:e>
                      <m:sup>
                        <m:r>
                          <a:rPr lang="en-US" sz="1800" i="1">
                            <a:latin typeface="Cambria Math"/>
                          </a:rPr>
                          <m:t>2</m:t>
                        </m:r>
                      </m:sup>
                    </m:sSup>
                  </m:oMath>
                </a14:m>
                <a:endParaRPr lang="en-US" sz="1800" dirty="0"/>
              </a:p>
              <a:p>
                <a:pPr marL="114300" indent="0">
                  <a:buNone/>
                </a:pPr>
                <a:r>
                  <a:rPr lang="en-US" sz="1800" dirty="0"/>
                  <a:t>Solution:</a:t>
                </a:r>
              </a:p>
              <a:p>
                <a:pPr marL="114300" indent="0">
                  <a:buNone/>
                </a:pPr>
                <a:r>
                  <a:rPr lang="en-US" sz="1800" dirty="0"/>
                  <a:t>We are given a function of one variable. Here cost function </a:t>
                </a:r>
                <a14:m>
                  <m:oMath xmlns:m="http://schemas.openxmlformats.org/officeDocument/2006/math">
                    <m:r>
                      <a:rPr lang="en-US" sz="1800" i="1">
                        <a:latin typeface="Cambria Math"/>
                      </a:rPr>
                      <m:t>𝐽</m:t>
                    </m:r>
                    <m:d>
                      <m:dPr>
                        <m:ctrlPr>
                          <a:rPr lang="en-US" sz="1800" i="1">
                            <a:latin typeface="Cambria Math" panose="02040503050406030204" pitchFamily="18" charset="0"/>
                          </a:rPr>
                        </m:ctrlPr>
                      </m:dPr>
                      <m:e>
                        <m:r>
                          <a:rPr lang="en-US" sz="1800" i="1">
                            <a:latin typeface="Cambria Math"/>
                          </a:rPr>
                          <m:t>𝜃</m:t>
                        </m:r>
                      </m:e>
                    </m:d>
                    <m:r>
                      <a:rPr lang="en-US" sz="1800" i="1">
                        <a:latin typeface="Cambria Math"/>
                      </a:rPr>
                      <m:t>=</m:t>
                    </m:r>
                    <m:sSup>
                      <m:sSupPr>
                        <m:ctrlPr>
                          <a:rPr lang="en-US" sz="1800" i="1">
                            <a:latin typeface="Cambria Math" panose="02040503050406030204" pitchFamily="18" charset="0"/>
                          </a:rPr>
                        </m:ctrlPr>
                      </m:sSupPr>
                      <m:e>
                        <m:r>
                          <a:rPr lang="en-US" sz="1800" i="1">
                            <a:latin typeface="Cambria Math"/>
                          </a:rPr>
                          <m:t>𝜃</m:t>
                        </m:r>
                      </m:e>
                      <m:sup>
                        <m:r>
                          <a:rPr lang="en-US" sz="1800" i="1">
                            <a:latin typeface="Cambria Math"/>
                          </a:rPr>
                          <m:t>2</m:t>
                        </m:r>
                      </m:sup>
                    </m:sSup>
                  </m:oMath>
                </a14:m>
                <a:r>
                  <a:rPr lang="en-US" sz="1800" b="1" dirty="0"/>
                  <a:t> </a:t>
                </a:r>
                <a:r>
                  <a:rPr lang="en-US" sz="1800" dirty="0"/>
                  <a:t>and there is only one parameter so that </a:t>
                </a:r>
                <a14:m>
                  <m:oMath xmlns:m="http://schemas.openxmlformats.org/officeDocument/2006/math">
                    <m:r>
                      <a:rPr lang="en-US" sz="1800" i="1">
                        <a:latin typeface="Cambria Math"/>
                      </a:rPr>
                      <m:t>𝜃</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m:t>
                        </m:r>
                        <m:r>
                          <a:rPr lang="en-US" sz="1800" i="1">
                            <a:latin typeface="Cambria Math"/>
                          </a:rPr>
                          <m:t>𝜃</m:t>
                        </m:r>
                      </m:e>
                      <m:sub>
                        <m:r>
                          <a:rPr lang="en-US" sz="1800" i="1">
                            <a:latin typeface="Cambria Math"/>
                          </a:rPr>
                          <m:t>1</m:t>
                        </m:r>
                      </m:sub>
                    </m:sSub>
                    <m:r>
                      <a:rPr lang="en-US" sz="1800" i="1">
                        <a:latin typeface="Cambria Math"/>
                      </a:rPr>
                      <m:t>]   </m:t>
                    </m:r>
                  </m:oMath>
                </a14:m>
                <a:endParaRPr lang="en-US" sz="1800" dirty="0"/>
              </a:p>
              <a:p>
                <a:pPr marL="114300" indent="0">
                  <a:buNone/>
                </a:pPr>
                <a:r>
                  <a:rPr lang="en-US" sz="1800" dirty="0"/>
                  <a:t> </a:t>
                </a:r>
              </a:p>
              <a:p>
                <a:pPr marL="114300" indent="0">
                  <a:buNone/>
                </a:pPr>
                <a:r>
                  <a:rPr lang="en-US" sz="1800" dirty="0"/>
                  <a:t>From our cost function </a:t>
                </a:r>
                <a14:m>
                  <m:oMath xmlns:m="http://schemas.openxmlformats.org/officeDocument/2006/math">
                    <m:r>
                      <a:rPr lang="en-US" sz="1800" i="1">
                        <a:latin typeface="Cambria Math"/>
                      </a:rPr>
                      <m:t>𝐽</m:t>
                    </m:r>
                    <m:d>
                      <m:dPr>
                        <m:ctrlPr>
                          <a:rPr lang="en-US" sz="1800" i="1">
                            <a:latin typeface="Cambria Math" panose="02040503050406030204" pitchFamily="18" charset="0"/>
                          </a:rPr>
                        </m:ctrlPr>
                      </m:dPr>
                      <m:e>
                        <m:r>
                          <a:rPr lang="en-US" sz="1800" i="1">
                            <a:latin typeface="Cambria Math"/>
                          </a:rPr>
                          <m:t>𝜃</m:t>
                        </m:r>
                      </m:e>
                    </m:d>
                  </m:oMath>
                </a14:m>
                <a:r>
                  <a:rPr lang="en-US" sz="1800" dirty="0"/>
                  <a:t>, we can clearly say that it will be minimum at </a:t>
                </a:r>
                <a14:m>
                  <m:oMath xmlns:m="http://schemas.openxmlformats.org/officeDocument/2006/math">
                    <m:r>
                      <a:rPr lang="en-US" sz="1800" i="1">
                        <a:latin typeface="Cambria Math"/>
                      </a:rPr>
                      <m:t>𝜃</m:t>
                    </m:r>
                    <m:r>
                      <a:rPr lang="en-US" sz="1800" i="1">
                        <a:latin typeface="Cambria Math"/>
                      </a:rPr>
                      <m:t>=0</m:t>
                    </m:r>
                  </m:oMath>
                </a14:m>
                <a:r>
                  <a:rPr lang="en-US" sz="1800" dirty="0"/>
                  <a:t>, but it won’t be so easy to derive such conclusions while working with some complex functions, so we will apply gradient descent here.</a:t>
                </a:r>
              </a:p>
              <a:p>
                <a:pPr marL="114300" indent="0">
                  <a:buNone/>
                </a:pPr>
                <a:r>
                  <a:rPr lang="en-US" sz="1800" dirty="0"/>
                  <a:t> Step 1: Initialize </a:t>
                </a:r>
                <a14:m>
                  <m:oMath xmlns:m="http://schemas.openxmlformats.org/officeDocument/2006/math">
                    <m:r>
                      <a:rPr lang="en-US" sz="1800" i="1">
                        <a:latin typeface="Cambria Math"/>
                      </a:rPr>
                      <m:t>𝜃</m:t>
                    </m:r>
                  </m:oMath>
                </a14:m>
                <a:r>
                  <a:rPr lang="en-US" sz="1800" dirty="0"/>
                  <a:t> by a random number say </a:t>
                </a:r>
                <a14:m>
                  <m:oMath xmlns:m="http://schemas.openxmlformats.org/officeDocument/2006/math">
                    <m:r>
                      <a:rPr lang="en-US" sz="1800" i="1">
                        <a:latin typeface="Cambria Math"/>
                      </a:rPr>
                      <m:t> </m:t>
                    </m:r>
                    <m:r>
                      <a:rPr lang="en-US" sz="1800" i="1">
                        <a:latin typeface="Cambria Math"/>
                      </a:rPr>
                      <m:t>𝜃</m:t>
                    </m:r>
                    <m:r>
                      <a:rPr lang="en-US" sz="1800" i="1">
                        <a:latin typeface="Cambria Math"/>
                      </a:rPr>
                      <m:t>=5</m:t>
                    </m:r>
                  </m:oMath>
                </a14:m>
                <a:r>
                  <a:rPr lang="en-US" sz="1800" dirty="0"/>
                  <a:t> and let the learning rate </a:t>
                </a:r>
                <a14:m>
                  <m:oMath xmlns:m="http://schemas.openxmlformats.org/officeDocument/2006/math">
                    <m:r>
                      <a:rPr lang="en-US" sz="1800" i="1">
                        <a:latin typeface="Cambria Math"/>
                      </a:rPr>
                      <m:t>𝛾</m:t>
                    </m:r>
                    <m:r>
                      <a:rPr lang="en-US" sz="1800" i="1">
                        <a:latin typeface="Cambria Math"/>
                      </a:rPr>
                      <m:t>=0.1</m:t>
                    </m:r>
                  </m:oMath>
                </a14:m>
                <a:endParaRPr lang="en-US" sz="1800" dirty="0"/>
              </a:p>
              <a:p>
                <a:pPr marL="114300" indent="0">
                  <a:buNone/>
                </a:pPr>
                <a:r>
                  <a:rPr lang="en-US" sz="1800" dirty="0"/>
                  <a:t> Step 2: Simplification of the iteration formula: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𝑗</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𝑗</m:t>
                        </m:r>
                      </m:sub>
                    </m:sSub>
                    <m:r>
                      <a:rPr lang="en-US" sz="1800" i="1">
                        <a:latin typeface="Cambria Math"/>
                      </a:rPr>
                      <m:t>−</m:t>
                    </m:r>
                    <m:r>
                      <a:rPr lang="en-US" sz="1800" i="1">
                        <a:latin typeface="Cambria Math"/>
                      </a:rPr>
                      <m:t>𝛼</m:t>
                    </m:r>
                    <m:f>
                      <m:fPr>
                        <m:ctrlPr>
                          <a:rPr lang="en-US" sz="1800" i="1">
                            <a:latin typeface="Cambria Math" panose="02040503050406030204" pitchFamily="18" charset="0"/>
                          </a:rPr>
                        </m:ctrlPr>
                      </m:fPr>
                      <m:num>
                        <m:r>
                          <a:rPr lang="en-US" sz="1800" i="1">
                            <a:latin typeface="Cambria Math"/>
                          </a:rPr>
                          <m:t>𝜕</m:t>
                        </m:r>
                        <m:r>
                          <a:rPr lang="en-US" sz="1800" i="1">
                            <a:latin typeface="Cambria Math"/>
                          </a:rPr>
                          <m:t>𝐽</m:t>
                        </m:r>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𝜃</m:t>
                            </m:r>
                          </m:e>
                          <m:sub>
                            <m:r>
                              <a:rPr lang="en-US" sz="1800" i="1">
                                <a:latin typeface="Cambria Math"/>
                              </a:rPr>
                              <m:t>𝑗</m:t>
                            </m:r>
                          </m:sub>
                        </m:sSub>
                      </m:den>
                    </m:f>
                  </m:oMath>
                </a14:m>
                <a:endParaRPr lang="en-US" sz="1800" dirty="0"/>
              </a:p>
              <a:p>
                <a:pPr marL="114300" lvl="0" indent="0">
                  <a:buNone/>
                </a:pPr>
                <a:r>
                  <a:rPr lang="en-US" sz="1800" dirty="0"/>
                  <a:t> 			</a:t>
                </a:r>
                <a14:m>
                  <m:oMath xmlns:m="http://schemas.openxmlformats.org/officeDocument/2006/math">
                    <m:r>
                      <a:rPr lang="en-US" sz="1800" i="1">
                        <a:latin typeface="Cambria Math"/>
                      </a:rPr>
                      <m:t>𝜃</m:t>
                    </m:r>
                    <m:r>
                      <a:rPr lang="en-US" sz="1800" i="1">
                        <a:latin typeface="Cambria Math"/>
                      </a:rPr>
                      <m:t>:=</m:t>
                    </m:r>
                    <m:r>
                      <a:rPr lang="en-US" sz="1800" i="1">
                        <a:latin typeface="Cambria Math"/>
                      </a:rPr>
                      <m:t>𝜃</m:t>
                    </m:r>
                    <m:r>
                      <a:rPr lang="en-US" sz="1800" i="1">
                        <a:latin typeface="Cambria Math"/>
                      </a:rPr>
                      <m:t>−</m:t>
                    </m:r>
                    <m:r>
                      <a:rPr lang="en-US" sz="1800" i="1">
                        <a:latin typeface="Cambria Math"/>
                      </a:rPr>
                      <m:t>𝛼</m:t>
                    </m:r>
                    <m:f>
                      <m:fPr>
                        <m:ctrlPr>
                          <a:rPr lang="en-US" sz="1800" i="1">
                            <a:latin typeface="Cambria Math" panose="02040503050406030204" pitchFamily="18" charset="0"/>
                          </a:rPr>
                        </m:ctrlPr>
                      </m:fPr>
                      <m:num>
                        <m:r>
                          <a:rPr lang="en-US" sz="1800" i="1">
                            <a:latin typeface="Cambria Math"/>
                          </a:rPr>
                          <m:t>𝜕</m:t>
                        </m:r>
                        <m:r>
                          <a:rPr lang="en-US" sz="1800" i="1">
                            <a:latin typeface="Cambria Math"/>
                          </a:rPr>
                          <m:t>𝐽</m:t>
                        </m:r>
                      </m:num>
                      <m:den>
                        <m:r>
                          <a:rPr lang="en-US" sz="1800" i="1">
                            <a:latin typeface="Cambria Math"/>
                          </a:rPr>
                          <m:t>𝜕𝜃</m:t>
                        </m:r>
                      </m:den>
                    </m:f>
                  </m:oMath>
                </a14:m>
                <a:r>
                  <a:rPr lang="en-US" sz="1800" dirty="0"/>
                  <a:t>          </a:t>
                </a:r>
              </a:p>
              <a:p>
                <a:pPr marL="114300" lvl="0" indent="0">
                  <a:buNone/>
                </a:pPr>
                <a14:m>
                  <m:oMathPara xmlns:m="http://schemas.openxmlformats.org/officeDocument/2006/math">
                    <m:oMathParaPr>
                      <m:jc m:val="centerGroup"/>
                    </m:oMathParaPr>
                    <m:oMath xmlns:m="http://schemas.openxmlformats.org/officeDocument/2006/math">
                      <m:r>
                        <a:rPr lang="en-US" sz="1800" i="1">
                          <a:latin typeface="Cambria Math"/>
                        </a:rPr>
                        <m:t>𝜃</m:t>
                      </m:r>
                      <m:r>
                        <a:rPr lang="en-US" sz="1800" i="1">
                          <a:latin typeface="Cambria Math"/>
                        </a:rPr>
                        <m:t>≔</m:t>
                      </m:r>
                      <m:r>
                        <a:rPr lang="en-US" sz="1800" i="1">
                          <a:latin typeface="Cambria Math"/>
                        </a:rPr>
                        <m:t>𝜃</m:t>
                      </m:r>
                      <m:r>
                        <a:rPr lang="en-US" sz="1800" i="1">
                          <a:latin typeface="Cambria Math"/>
                        </a:rPr>
                        <m:t>−</m:t>
                      </m:r>
                      <m:d>
                        <m:dPr>
                          <m:ctrlPr>
                            <a:rPr lang="en-US" sz="1800" i="1">
                              <a:latin typeface="Cambria Math" panose="02040503050406030204" pitchFamily="18" charset="0"/>
                            </a:rPr>
                          </m:ctrlPr>
                        </m:dPr>
                        <m:e>
                          <m:r>
                            <a:rPr lang="en-US" sz="1800" i="1">
                              <a:latin typeface="Cambria Math"/>
                            </a:rPr>
                            <m:t>0.1</m:t>
                          </m:r>
                        </m:e>
                      </m:d>
                      <m:f>
                        <m:fPr>
                          <m:ctrlPr>
                            <a:rPr lang="en-US" sz="1800" i="1">
                              <a:latin typeface="Cambria Math" panose="02040503050406030204" pitchFamily="18" charset="0"/>
                            </a:rPr>
                          </m:ctrlPr>
                        </m:fPr>
                        <m:num>
                          <m:r>
                            <a:rPr lang="en-US" sz="1800" i="1">
                              <a:latin typeface="Cambria Math"/>
                            </a:rPr>
                            <m:t>𝜕</m:t>
                          </m:r>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a:rPr>
                                    <m:t>𝜃</m:t>
                                  </m:r>
                                </m:e>
                                <m:sup>
                                  <m:r>
                                    <a:rPr lang="en-US" sz="1800" i="1">
                                      <a:latin typeface="Cambria Math"/>
                                    </a:rPr>
                                    <m:t>2</m:t>
                                  </m:r>
                                </m:sup>
                              </m:sSup>
                            </m:e>
                          </m:d>
                        </m:num>
                        <m:den>
                          <m:r>
                            <a:rPr lang="en-US" sz="1800" i="1">
                              <a:latin typeface="Cambria Math"/>
                            </a:rPr>
                            <m:t>𝜕𝜃</m:t>
                          </m:r>
                        </m:den>
                      </m:f>
                    </m:oMath>
                  </m:oMathPara>
                </a14:m>
                <a:endParaRPr lang="en-US" sz="1800" dirty="0"/>
              </a:p>
              <a:p>
                <a:pPr marL="114300" lvl="0" indent="0">
                  <a:buNone/>
                </a:pPr>
                <a14:m>
                  <m:oMathPara xmlns:m="http://schemas.openxmlformats.org/officeDocument/2006/math">
                    <m:oMathParaPr>
                      <m:jc m:val="centerGroup"/>
                    </m:oMathParaPr>
                    <m:oMath xmlns:m="http://schemas.openxmlformats.org/officeDocument/2006/math">
                      <m:r>
                        <a:rPr lang="en-US" sz="1800" i="1">
                          <a:latin typeface="Cambria Math"/>
                        </a:rPr>
                        <m:t>𝜃</m:t>
                      </m:r>
                      <m:r>
                        <a:rPr lang="en-US" sz="1800" i="1">
                          <a:latin typeface="Cambria Math"/>
                        </a:rPr>
                        <m:t>:=</m:t>
                      </m:r>
                      <m:r>
                        <a:rPr lang="en-US" sz="1800" i="1">
                          <a:latin typeface="Cambria Math"/>
                        </a:rPr>
                        <m:t>𝜃</m:t>
                      </m:r>
                      <m:r>
                        <a:rPr lang="en-US" sz="1800" i="1">
                          <a:latin typeface="Cambria Math"/>
                        </a:rPr>
                        <m:t>−</m:t>
                      </m:r>
                      <m:d>
                        <m:dPr>
                          <m:ctrlPr>
                            <a:rPr lang="en-US" sz="1800" i="1">
                              <a:latin typeface="Cambria Math" panose="02040503050406030204" pitchFamily="18" charset="0"/>
                            </a:rPr>
                          </m:ctrlPr>
                        </m:dPr>
                        <m:e>
                          <m:r>
                            <a:rPr lang="en-US" sz="1800" i="1">
                              <a:latin typeface="Cambria Math"/>
                            </a:rPr>
                            <m:t>0.1</m:t>
                          </m:r>
                        </m:e>
                      </m:d>
                      <m:r>
                        <a:rPr lang="en-US" sz="1800" i="1">
                          <a:latin typeface="Cambria Math"/>
                        </a:rPr>
                        <m:t>∗(2</m:t>
                      </m:r>
                      <m:r>
                        <a:rPr lang="en-US" sz="1800" i="1">
                          <a:latin typeface="Cambria Math"/>
                        </a:rPr>
                        <m:t>𝜃</m:t>
                      </m:r>
                      <m:r>
                        <a:rPr lang="en-US" sz="1800" i="1">
                          <a:latin typeface="Cambria Math"/>
                        </a:rPr>
                        <m:t>)</m:t>
                      </m:r>
                    </m:oMath>
                  </m:oMathPara>
                </a14:m>
                <a:endParaRPr lang="en-US" sz="1800" dirty="0"/>
              </a:p>
              <a:p>
                <a:pPr marL="114300" lvl="0" indent="0">
                  <a:buNone/>
                </a:pPr>
                <a14:m>
                  <m:oMathPara xmlns:m="http://schemas.openxmlformats.org/officeDocument/2006/math">
                    <m:oMathParaPr>
                      <m:jc m:val="centerGroup"/>
                    </m:oMathParaPr>
                    <m:oMath xmlns:m="http://schemas.openxmlformats.org/officeDocument/2006/math">
                      <m:r>
                        <a:rPr lang="en-US" sz="1800" i="1">
                          <a:latin typeface="Cambria Math"/>
                        </a:rPr>
                        <m:t>𝜃</m:t>
                      </m:r>
                      <m:r>
                        <a:rPr lang="en-US" sz="1800" i="1">
                          <a:latin typeface="Cambria Math"/>
                        </a:rPr>
                        <m:t>:=0.8∗</m:t>
                      </m:r>
                      <m:r>
                        <a:rPr lang="en-US" sz="1800" i="1">
                          <a:latin typeface="Cambria Math"/>
                        </a:rPr>
                        <m:t>𝜃</m:t>
                      </m:r>
                    </m:oMath>
                  </m:oMathPara>
                </a14:m>
                <a:endParaRPr lang="en-US" sz="1800" dirty="0"/>
              </a:p>
              <a:p>
                <a:pPr marL="114300" indent="0">
                  <a:buNone/>
                </a:pPr>
                <a:r>
                  <a:rPr lang="en-US" sz="1800" dirty="0"/>
                  <a:t> </a:t>
                </a:r>
              </a:p>
              <a:p>
                <a:pPr marL="11430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7620000" cy="5181600"/>
              </a:xfrm>
              <a:blipFill rotWithShape="1">
                <a:blip r:embed="rId2"/>
                <a:stretch>
                  <a:fillRect t="-588" b="-941"/>
                </a:stretch>
              </a:blipFill>
            </p:spPr>
            <p:txBody>
              <a:bodyPr/>
              <a:lstStyle/>
              <a:p>
                <a:r>
                  <a:rPr lang="en-US">
                    <a:noFill/>
                  </a:rPr>
                  <a:t> </a:t>
                </a:r>
              </a:p>
            </p:txBody>
          </p:sp>
        </mc:Fallback>
      </mc:AlternateContent>
    </p:spTree>
    <p:extLst>
      <p:ext uri="{BB962C8B-B14F-4D97-AF65-F5344CB8AC3E}">
        <p14:creationId xmlns:p14="http://schemas.microsoft.com/office/powerpoint/2010/main" val="750313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533400"/>
                <a:ext cx="7620000" cy="5791200"/>
              </a:xfrm>
            </p:spPr>
            <p:txBody>
              <a:bodyPr>
                <a:normAutofit fontScale="85000" lnSpcReduction="20000"/>
              </a:bodyPr>
              <a:lstStyle/>
              <a:p>
                <a:r>
                  <a:rPr lang="en-US" dirty="0"/>
                  <a:t>( F ) Table Generation:</a:t>
                </a:r>
              </a:p>
              <a:p>
                <a:r>
                  <a:rPr lang="en-US" dirty="0"/>
                  <a:t>Here we are stating with θ = 5.keep in mind that here θ = 0.8*θ, for our learning rate and cost function.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can see that, as we increase our number of iterations, our cost value goes down and the algorithm converges to the optimum value </a:t>
                </a:r>
                <a14:m>
                  <m:oMath xmlns:m="http://schemas.openxmlformats.org/officeDocument/2006/math">
                    <m:r>
                      <a:rPr lang="en-US" b="0" i="1" smtClean="0">
                        <a:latin typeface="Cambria Math"/>
                      </a:rPr>
                      <m:t>0</m:t>
                    </m:r>
                  </m:oMath>
                </a14:m>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533400"/>
                <a:ext cx="7620000" cy="5791200"/>
              </a:xfrm>
              <a:blipFill rotWithShape="1">
                <a:blip r:embed="rId2"/>
                <a:stretch>
                  <a:fillRect t="-1368" r="-8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495015036"/>
                  </p:ext>
                </p:extLst>
              </p:nvPr>
            </p:nvGraphicFramePr>
            <p:xfrm>
              <a:off x="1524000" y="1981200"/>
              <a:ext cx="5867398" cy="2971802"/>
            </p:xfrm>
            <a:graphic>
              <a:graphicData uri="http://schemas.openxmlformats.org/drawingml/2006/table">
                <a:tbl>
                  <a:tblPr firstRow="1" firstCol="1" bandRow="1">
                    <a:tableStyleId>{5C22544A-7EE6-4342-B048-85BDC9FD1C3A}</a:tableStyleId>
                  </a:tblPr>
                  <a:tblGrid>
                    <a:gridCol w="922962">
                      <a:extLst>
                        <a:ext uri="{9D8B030D-6E8A-4147-A177-3AD203B41FA5}">
                          <a16:colId xmlns:a16="http://schemas.microsoft.com/office/drawing/2014/main" val="20000"/>
                        </a:ext>
                      </a:extLst>
                    </a:gridCol>
                    <a:gridCol w="1236109">
                      <a:extLst>
                        <a:ext uri="{9D8B030D-6E8A-4147-A177-3AD203B41FA5}">
                          <a16:colId xmlns:a16="http://schemas.microsoft.com/office/drawing/2014/main" val="20001"/>
                        </a:ext>
                      </a:extLst>
                    </a:gridCol>
                    <a:gridCol w="1236109">
                      <a:extLst>
                        <a:ext uri="{9D8B030D-6E8A-4147-A177-3AD203B41FA5}">
                          <a16:colId xmlns:a16="http://schemas.microsoft.com/office/drawing/2014/main" val="20002"/>
                        </a:ext>
                      </a:extLst>
                    </a:gridCol>
                    <a:gridCol w="1236109">
                      <a:extLst>
                        <a:ext uri="{9D8B030D-6E8A-4147-A177-3AD203B41FA5}">
                          <a16:colId xmlns:a16="http://schemas.microsoft.com/office/drawing/2014/main" val="20003"/>
                        </a:ext>
                      </a:extLst>
                    </a:gridCol>
                    <a:gridCol w="1236109">
                      <a:extLst>
                        <a:ext uri="{9D8B030D-6E8A-4147-A177-3AD203B41FA5}">
                          <a16:colId xmlns:a16="http://schemas.microsoft.com/office/drawing/2014/main" val="20004"/>
                        </a:ext>
                      </a:extLst>
                    </a:gridCol>
                  </a:tblGrid>
                  <a:tr h="388561">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𝜃</m:t>
                                </m:r>
                              </m:oMath>
                            </m:oMathPara>
                          </a14:m>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𝐽</m:t>
                                </m:r>
                                <m:r>
                                  <a:rPr lang="en-US" sz="1100">
                                    <a:effectLst/>
                                    <a:latin typeface="Cambria Math"/>
                                  </a:rPr>
                                  <m:t>(</m:t>
                                </m:r>
                                <m:r>
                                  <a:rPr lang="en-US" sz="1100">
                                    <a:effectLst/>
                                    <a:latin typeface="Cambria Math"/>
                                  </a:rPr>
                                  <m:t>𝜃</m:t>
                                </m:r>
                                <m:r>
                                  <a:rPr lang="en-US" sz="1100">
                                    <a:effectLst/>
                                    <a:latin typeface="Cambria Math"/>
                                  </a:rPr>
                                  <m:t>)</m:t>
                                </m:r>
                              </m:oMath>
                            </m:oMathPara>
                          </a14:m>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𝜃</m:t>
                                </m:r>
                              </m:oMath>
                            </m:oMathPara>
                          </a14:m>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𝐽</m:t>
                                </m:r>
                                <m:r>
                                  <a:rPr lang="en-US" sz="1100">
                                    <a:effectLst/>
                                    <a:latin typeface="Cambria Math"/>
                                  </a:rPr>
                                  <m:t>(</m:t>
                                </m:r>
                                <m:r>
                                  <a:rPr lang="en-US" sz="1100">
                                    <a:effectLst/>
                                    <a:latin typeface="Cambria Math"/>
                                  </a:rPr>
                                  <m:t>𝜃</m:t>
                                </m:r>
                                <m:r>
                                  <a:rPr lang="en-US" sz="1100">
                                    <a:effectLst/>
                                    <a:latin typeface="Cambria Math"/>
                                  </a:rPr>
                                  <m:t>)</m:t>
                                </m:r>
                              </m:oMath>
                            </m:oMathPara>
                          </a14:m>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5780">
                    <a:tc>
                      <a:txBody>
                        <a:bodyPr/>
                        <a:lstStyle/>
                        <a:p>
                          <a:pPr marL="0" marR="0" algn="ctr">
                            <a:lnSpc>
                              <a:spcPct val="115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25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25</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65780">
                    <a:tc>
                      <a:txBody>
                        <a:bodyPr/>
                        <a:lstStyle/>
                        <a:p>
                          <a:pPr marL="0" marR="0" algn="ctr">
                            <a:lnSpc>
                              <a:spcPct val="115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16</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65780">
                    <a:tc>
                      <a:txBody>
                        <a:bodyPr/>
                        <a:lstStyle/>
                        <a:p>
                          <a:pPr marL="0" marR="0" algn="ctr">
                            <a:lnSpc>
                              <a:spcPct val="115000"/>
                            </a:lnSpc>
                            <a:spcBef>
                              <a:spcPts val="0"/>
                            </a:spcBef>
                            <a:spcAft>
                              <a:spcPts val="0"/>
                            </a:spcAft>
                          </a:pPr>
                          <a:r>
                            <a:rPr lang="en-US" sz="1100">
                              <a:effectLst/>
                            </a:rPr>
                            <a:t>3.2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10.24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-3.2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10.24</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65780">
                    <a:tc>
                      <a:txBody>
                        <a:bodyPr/>
                        <a:lstStyle/>
                        <a:p>
                          <a:pPr marL="0" marR="0" algn="ctr">
                            <a:lnSpc>
                              <a:spcPct val="115000"/>
                            </a:lnSpc>
                            <a:spcBef>
                              <a:spcPts val="0"/>
                            </a:spcBef>
                            <a:spcAft>
                              <a:spcPts val="0"/>
                            </a:spcAft>
                          </a:pPr>
                          <a:r>
                            <a:rPr lang="en-US" sz="1100" dirty="0">
                              <a:effectLst/>
                            </a:rPr>
                            <a:t>2.56</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6.55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-2.56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6.55</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65780">
                    <a:tc>
                      <a:txBody>
                        <a:bodyPr/>
                        <a:lstStyle/>
                        <a:p>
                          <a:pPr marL="0" marR="0" algn="ctr">
                            <a:lnSpc>
                              <a:spcPct val="115000"/>
                            </a:lnSpc>
                            <a:spcBef>
                              <a:spcPts val="0"/>
                            </a:spcBef>
                            <a:spcAft>
                              <a:spcPts val="0"/>
                            </a:spcAft>
                          </a:pPr>
                          <a:r>
                            <a:rPr lang="en-US" sz="1100">
                              <a:effectLst/>
                            </a:rPr>
                            <a:t>2.04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4.19</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-2.04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4.19</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88561">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m:t>
                                </m:r>
                              </m:oMath>
                            </m:oMathPara>
                          </a14:m>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m:t>
                                </m:r>
                              </m:oMath>
                            </m:oMathPara>
                          </a14:m>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m:t>
                                </m:r>
                              </m:oMath>
                            </m:oMathPara>
                          </a14:m>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m:t>
                                </m:r>
                              </m:oMath>
                            </m:oMathPara>
                          </a14:m>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65780">
                    <a:tc>
                      <a:txBody>
                        <a:bodyPr/>
                        <a:lstStyle/>
                        <a:p>
                          <a:pPr marL="0" marR="0" algn="ctr">
                            <a:lnSpc>
                              <a:spcPct val="115000"/>
                            </a:lnSpc>
                            <a:spcBef>
                              <a:spcPts val="0"/>
                            </a:spcBef>
                            <a:spcAft>
                              <a:spcPts val="0"/>
                            </a:spcAft>
                          </a:pPr>
                          <a:r>
                            <a:rPr lang="en-US" sz="11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0</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495015036"/>
                  </p:ext>
                </p:extLst>
              </p:nvPr>
            </p:nvGraphicFramePr>
            <p:xfrm>
              <a:off x="1524000" y="1981200"/>
              <a:ext cx="5867398" cy="2971802"/>
            </p:xfrm>
            <a:graphic>
              <a:graphicData uri="http://schemas.openxmlformats.org/drawingml/2006/table">
                <a:tbl>
                  <a:tblPr firstRow="1" firstCol="1" bandRow="1">
                    <a:tableStyleId>{5C22544A-7EE6-4342-B048-85BDC9FD1C3A}</a:tableStyleId>
                  </a:tblPr>
                  <a:tblGrid>
                    <a:gridCol w="922962"/>
                    <a:gridCol w="1236109"/>
                    <a:gridCol w="1236109"/>
                    <a:gridCol w="1236109"/>
                    <a:gridCol w="1236109"/>
                  </a:tblGrid>
                  <a:tr h="388561">
                    <a:tc>
                      <a:txBody>
                        <a:bodyPr/>
                        <a:lstStyle/>
                        <a:p>
                          <a:endParaRPr lang="en-US"/>
                        </a:p>
                      </a:txBody>
                      <a:tcPr marL="68580" marR="68580" marT="0" marB="0">
                        <a:blipFill rotWithShape="1">
                          <a:blip r:embed="rId3"/>
                          <a:stretch>
                            <a:fillRect r="-537748" b="-662500"/>
                          </a:stretch>
                        </a:blipFill>
                      </a:tcPr>
                    </a:tc>
                    <a:tc>
                      <a:txBody>
                        <a:bodyPr/>
                        <a:lstStyle/>
                        <a:p>
                          <a:endParaRPr lang="en-US"/>
                        </a:p>
                      </a:txBody>
                      <a:tcPr marL="68580" marR="68580" marT="0" marB="0">
                        <a:blipFill rotWithShape="1">
                          <a:blip r:embed="rId3"/>
                          <a:stretch>
                            <a:fillRect l="-74384" r="-300000" b="-662500"/>
                          </a:stretch>
                        </a:blipFill>
                      </a:tcPr>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endParaRPr lang="en-US"/>
                        </a:p>
                      </a:txBody>
                      <a:tcPr marL="68580" marR="68580" marT="0" marB="0">
                        <a:blipFill rotWithShape="1">
                          <a:blip r:embed="rId3"/>
                          <a:stretch>
                            <a:fillRect l="-275743" r="-100990" b="-662500"/>
                          </a:stretch>
                        </a:blipFill>
                      </a:tcPr>
                    </a:tc>
                    <a:tc>
                      <a:txBody>
                        <a:bodyPr/>
                        <a:lstStyle/>
                        <a:p>
                          <a:endParaRPr lang="en-US"/>
                        </a:p>
                      </a:txBody>
                      <a:tcPr marL="68580" marR="68580" marT="0" marB="0">
                        <a:blipFill rotWithShape="1">
                          <a:blip r:embed="rId3"/>
                          <a:stretch>
                            <a:fillRect l="-373892" r="-493" b="-662500"/>
                          </a:stretch>
                        </a:blipFill>
                      </a:tcPr>
                    </a:tc>
                  </a:tr>
                  <a:tr h="365780">
                    <a:tc>
                      <a:txBody>
                        <a:bodyPr/>
                        <a:lstStyle/>
                        <a:p>
                          <a:pPr marL="0" marR="0" algn="ctr">
                            <a:lnSpc>
                              <a:spcPct val="115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25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25</a:t>
                          </a:r>
                          <a:endParaRPr lang="en-US" sz="1100">
                            <a:effectLst/>
                            <a:latin typeface="Calibri"/>
                            <a:ea typeface="Calibri"/>
                            <a:cs typeface="Times New Roman"/>
                          </a:endParaRPr>
                        </a:p>
                      </a:txBody>
                      <a:tcPr marL="68580" marR="68580" marT="0" marB="0"/>
                    </a:tc>
                  </a:tr>
                  <a:tr h="365780">
                    <a:tc>
                      <a:txBody>
                        <a:bodyPr/>
                        <a:lstStyle/>
                        <a:p>
                          <a:pPr marL="0" marR="0" algn="ctr">
                            <a:lnSpc>
                              <a:spcPct val="115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16</a:t>
                          </a:r>
                          <a:endParaRPr lang="en-US" sz="1100">
                            <a:effectLst/>
                            <a:latin typeface="Calibri"/>
                            <a:ea typeface="Calibri"/>
                            <a:cs typeface="Times New Roman"/>
                          </a:endParaRPr>
                        </a:p>
                      </a:txBody>
                      <a:tcPr marL="68580" marR="68580" marT="0" marB="0"/>
                    </a:tc>
                  </a:tr>
                  <a:tr h="365780">
                    <a:tc>
                      <a:txBody>
                        <a:bodyPr/>
                        <a:lstStyle/>
                        <a:p>
                          <a:pPr marL="0" marR="0" algn="ctr">
                            <a:lnSpc>
                              <a:spcPct val="115000"/>
                            </a:lnSpc>
                            <a:spcBef>
                              <a:spcPts val="0"/>
                            </a:spcBef>
                            <a:spcAft>
                              <a:spcPts val="0"/>
                            </a:spcAft>
                          </a:pPr>
                          <a:r>
                            <a:rPr lang="en-US" sz="1100">
                              <a:effectLst/>
                            </a:rPr>
                            <a:t>3.2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10.24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-3.2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10.24</a:t>
                          </a:r>
                          <a:endParaRPr lang="en-US" sz="1100">
                            <a:effectLst/>
                            <a:latin typeface="Calibri"/>
                            <a:ea typeface="Calibri"/>
                            <a:cs typeface="Times New Roman"/>
                          </a:endParaRPr>
                        </a:p>
                      </a:txBody>
                      <a:tcPr marL="68580" marR="68580" marT="0" marB="0"/>
                    </a:tc>
                  </a:tr>
                  <a:tr h="365780">
                    <a:tc>
                      <a:txBody>
                        <a:bodyPr/>
                        <a:lstStyle/>
                        <a:p>
                          <a:pPr marL="0" marR="0" algn="ctr">
                            <a:lnSpc>
                              <a:spcPct val="115000"/>
                            </a:lnSpc>
                            <a:spcBef>
                              <a:spcPts val="0"/>
                            </a:spcBef>
                            <a:spcAft>
                              <a:spcPts val="0"/>
                            </a:spcAft>
                          </a:pPr>
                          <a:r>
                            <a:rPr lang="en-US" sz="1100" dirty="0">
                              <a:effectLst/>
                            </a:rPr>
                            <a:t>2.56</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6.55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-2.56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6.55</a:t>
                          </a:r>
                          <a:endParaRPr lang="en-US" sz="1100">
                            <a:effectLst/>
                            <a:latin typeface="Calibri"/>
                            <a:ea typeface="Calibri"/>
                            <a:cs typeface="Times New Roman"/>
                          </a:endParaRPr>
                        </a:p>
                      </a:txBody>
                      <a:tcPr marL="68580" marR="68580" marT="0" marB="0"/>
                    </a:tc>
                  </a:tr>
                  <a:tr h="365780">
                    <a:tc>
                      <a:txBody>
                        <a:bodyPr/>
                        <a:lstStyle/>
                        <a:p>
                          <a:pPr marL="0" marR="0" algn="ctr">
                            <a:lnSpc>
                              <a:spcPct val="115000"/>
                            </a:lnSpc>
                            <a:spcBef>
                              <a:spcPts val="0"/>
                            </a:spcBef>
                            <a:spcAft>
                              <a:spcPts val="0"/>
                            </a:spcAft>
                          </a:pPr>
                          <a:r>
                            <a:rPr lang="en-US" sz="1100">
                              <a:effectLst/>
                            </a:rPr>
                            <a:t>2.04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4.19</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-2.04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4.19</a:t>
                          </a:r>
                          <a:endParaRPr lang="en-US" sz="1100">
                            <a:effectLst/>
                            <a:latin typeface="Calibri"/>
                            <a:ea typeface="Calibri"/>
                            <a:cs typeface="Times New Roman"/>
                          </a:endParaRPr>
                        </a:p>
                      </a:txBody>
                      <a:tcPr marL="68580" marR="68580" marT="0" marB="0"/>
                    </a:tc>
                  </a:tr>
                  <a:tr h="388561">
                    <a:tc>
                      <a:txBody>
                        <a:bodyPr/>
                        <a:lstStyle/>
                        <a:p>
                          <a:endParaRPr lang="en-US"/>
                        </a:p>
                      </a:txBody>
                      <a:tcPr marL="68580" marR="68580" marT="0" marB="0">
                        <a:blipFill rotWithShape="1">
                          <a:blip r:embed="rId3"/>
                          <a:stretch>
                            <a:fillRect t="-568750" r="-537748" b="-93750"/>
                          </a:stretch>
                        </a:blipFill>
                      </a:tcPr>
                    </a:tc>
                    <a:tc>
                      <a:txBody>
                        <a:bodyPr/>
                        <a:lstStyle/>
                        <a:p>
                          <a:endParaRPr lang="en-US"/>
                        </a:p>
                      </a:txBody>
                      <a:tcPr marL="68580" marR="68580" marT="0" marB="0">
                        <a:blipFill rotWithShape="1">
                          <a:blip r:embed="rId3"/>
                          <a:stretch>
                            <a:fillRect l="-74384" t="-568750" r="-300000" b="-93750"/>
                          </a:stretch>
                        </a:blipFill>
                      </a:tcPr>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solidFill>
                          <a:schemeClr val="bg1"/>
                        </a:solidFill>
                      </a:tcPr>
                    </a:tc>
                    <a:tc>
                      <a:txBody>
                        <a:bodyPr/>
                        <a:lstStyle/>
                        <a:p>
                          <a:endParaRPr lang="en-US"/>
                        </a:p>
                      </a:txBody>
                      <a:tcPr marL="68580" marR="68580" marT="0" marB="0">
                        <a:blipFill rotWithShape="1">
                          <a:blip r:embed="rId3"/>
                          <a:stretch>
                            <a:fillRect l="-275743" t="-568750" r="-100990" b="-93750"/>
                          </a:stretch>
                        </a:blipFill>
                      </a:tcPr>
                    </a:tc>
                    <a:tc>
                      <a:txBody>
                        <a:bodyPr/>
                        <a:lstStyle/>
                        <a:p>
                          <a:endParaRPr lang="en-US"/>
                        </a:p>
                      </a:txBody>
                      <a:tcPr marL="68580" marR="68580" marT="0" marB="0">
                        <a:blipFill rotWithShape="1">
                          <a:blip r:embed="rId3"/>
                          <a:stretch>
                            <a:fillRect l="-373892" t="-568750" r="-493" b="-93750"/>
                          </a:stretch>
                        </a:blipFill>
                      </a:tcPr>
                    </a:tc>
                  </a:tr>
                  <a:tr h="365780">
                    <a:tc>
                      <a:txBody>
                        <a:bodyPr/>
                        <a:lstStyle/>
                        <a:p>
                          <a:pPr marL="0" marR="0" algn="ctr">
                            <a:lnSpc>
                              <a:spcPct val="115000"/>
                            </a:lnSpc>
                            <a:spcBef>
                              <a:spcPts val="0"/>
                            </a:spcBef>
                            <a:spcAft>
                              <a:spcPts val="0"/>
                            </a:spcAft>
                          </a:pPr>
                          <a:r>
                            <a:rPr lang="en-US" sz="11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11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0</a:t>
                          </a:r>
                          <a:endParaRPr lang="en-US" sz="1100" dirty="0">
                            <a:effectLst/>
                            <a:latin typeface="Calibri"/>
                            <a:ea typeface="Calibri"/>
                            <a:cs typeface="Times New Roman"/>
                          </a:endParaRPr>
                        </a:p>
                      </a:txBody>
                      <a:tcPr marL="68580" marR="68580" marT="0" marB="0"/>
                    </a:tc>
                  </a:tr>
                </a:tbl>
              </a:graphicData>
            </a:graphic>
          </p:graphicFrame>
        </mc:Fallback>
      </mc:AlternateContent>
    </p:spTree>
    <p:extLst>
      <p:ext uri="{BB962C8B-B14F-4D97-AF65-F5344CB8AC3E}">
        <p14:creationId xmlns:p14="http://schemas.microsoft.com/office/powerpoint/2010/main" val="4089400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Example:Two</a:t>
            </a:r>
            <a:r>
              <a:rPr lang="en-US" dirty="0"/>
              <a:t> variable case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Example 2(Two Variables case):</a:t>
                </a:r>
              </a:p>
              <a:p>
                <a:r>
                  <a:rPr lang="en-US" dirty="0"/>
                  <a:t>Minimize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rPr>
                      <m:t>=</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r>
                          <a:rPr lang="en-US" i="1">
                            <a:latin typeface="Cambria Math"/>
                          </a:rPr>
                          <m:t>𝑦</m:t>
                        </m:r>
                      </m:e>
                      <m:sup>
                        <m:r>
                          <a:rPr lang="en-US" i="1">
                            <a:latin typeface="Cambria Math"/>
                          </a:rPr>
                          <m:t>2</m:t>
                        </m:r>
                      </m:sup>
                    </m:sSup>
                  </m:oMath>
                </a14:m>
                <a:endParaRPr lang="en-US" dirty="0"/>
              </a:p>
              <a:p>
                <a:r>
                  <a:rPr lang="en-US" dirty="0"/>
                  <a:t>Solution:</a:t>
                </a:r>
              </a:p>
              <a:p>
                <a:r>
                  <a:rPr lang="en-US" dirty="0"/>
                  <a:t>Our cost function is : </a:t>
                </a:r>
                <a14:m>
                  <m:oMath xmlns:m="http://schemas.openxmlformats.org/officeDocument/2006/math">
                    <m:r>
                      <a:rPr lang="en-US" i="1">
                        <a:latin typeface="Cambria Math"/>
                      </a:rPr>
                      <m:t>𝐽</m:t>
                    </m:r>
                    <m:d>
                      <m:dPr>
                        <m:ctrlPr>
                          <a:rPr lang="en-US" i="1">
                            <a:latin typeface="Cambria Math" panose="02040503050406030204" pitchFamily="18" charset="0"/>
                          </a:rPr>
                        </m:ctrlPr>
                      </m:dPr>
                      <m:e>
                        <m:r>
                          <a:rPr lang="en-US" i="1">
                            <a:latin typeface="Cambria Math"/>
                          </a:rPr>
                          <m:t>𝜃</m:t>
                        </m:r>
                      </m:e>
                    </m:d>
                    <m:r>
                      <a:rPr lang="en-US" i="1">
                        <a:latin typeface="Cambria Math"/>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e>
                      <m:sup>
                        <m:r>
                          <a:rPr lang="en-US" i="1">
                            <a:latin typeface="Cambria Math"/>
                          </a:rPr>
                          <m:t>2</m:t>
                        </m:r>
                      </m:sup>
                    </m:sSup>
                  </m:oMath>
                </a14:m>
                <a:r>
                  <a:rPr lang="en-US" dirty="0"/>
                  <a:t>  where </a:t>
                </a:r>
                <a14:m>
                  <m:oMath xmlns:m="http://schemas.openxmlformats.org/officeDocument/2006/math">
                    <m:r>
                      <a:rPr lang="en-US" i="1">
                        <a:latin typeface="Cambria Math"/>
                      </a:rPr>
                      <m:t>𝜃</m:t>
                    </m:r>
                    <m:r>
                      <a:rPr lang="en-US" i="1">
                        <a:latin typeface="Cambria Math"/>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e>
                          </m:mr>
                          <m:mr>
                            <m:e>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e>
                          </m:mr>
                        </m:m>
                      </m:e>
                    </m:d>
                  </m:oMath>
                </a14:m>
                <a:r>
                  <a:rPr lang="en-US" dirty="0"/>
                  <a:t>    &amp; let the learning rate </a:t>
                </a:r>
                <a14:m>
                  <m:oMath xmlns:m="http://schemas.openxmlformats.org/officeDocument/2006/math">
                    <m:r>
                      <a:rPr lang="en-US" i="1">
                        <a:latin typeface="Cambria Math"/>
                      </a:rPr>
                      <m:t>𝛼</m:t>
                    </m:r>
                    <m:r>
                      <a:rPr lang="en-US" i="1">
                        <a:latin typeface="Cambria Math"/>
                      </a:rPr>
                      <m:t>=0.1</m:t>
                    </m:r>
                  </m:oMath>
                </a14:m>
                <a:endParaRPr lang="en-US" dirty="0"/>
              </a:p>
              <a:p>
                <a:r>
                  <a:rPr lang="en-US" dirty="0"/>
                  <a:t> </a:t>
                </a:r>
              </a:p>
              <a:p>
                <a:r>
                  <a:rPr lang="en-US" dirty="0"/>
                  <a:t>Increment function: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r>
                      <a:rPr lang="en-US" i="1">
                        <a:latin typeface="Cambria Math"/>
                      </a:rPr>
                      <m:t>−</m:t>
                    </m:r>
                    <m:r>
                      <a:rPr lang="en-US" i="1">
                        <a:latin typeface="Cambria Math"/>
                      </a:rPr>
                      <m:t>𝛼</m:t>
                    </m:r>
                    <m:f>
                      <m:fPr>
                        <m:ctrlPr>
                          <a:rPr lang="en-US" i="1">
                            <a:latin typeface="Cambria Math" panose="02040503050406030204" pitchFamily="18" charset="0"/>
                          </a:rPr>
                        </m:ctrlPr>
                      </m:fPr>
                      <m:num>
                        <m:r>
                          <a:rPr lang="en-US" i="1">
                            <a:latin typeface="Cambria Math"/>
                          </a:rPr>
                          <m:t>𝜕</m:t>
                        </m:r>
                        <m:r>
                          <a:rPr lang="en-US" i="1">
                            <a:latin typeface="Cambria Math"/>
                          </a:rPr>
                          <m:t>𝐽</m:t>
                        </m:r>
                      </m:num>
                      <m:den>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den>
                    </m:f>
                  </m:oMath>
                </a14:m>
                <a:r>
                  <a:rPr lang="en-US" dirty="0"/>
                  <a:t>               &amp;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r>
                      <a:rPr lang="en-US" i="1">
                        <a:latin typeface="Cambria Math"/>
                      </a:rPr>
                      <m:t>−</m:t>
                    </m:r>
                    <m:r>
                      <a:rPr lang="en-US" i="1">
                        <a:latin typeface="Cambria Math"/>
                      </a:rPr>
                      <m:t>𝛼</m:t>
                    </m:r>
                    <m:f>
                      <m:fPr>
                        <m:ctrlPr>
                          <a:rPr lang="en-US" i="1">
                            <a:latin typeface="Cambria Math" panose="02040503050406030204" pitchFamily="18" charset="0"/>
                          </a:rPr>
                        </m:ctrlPr>
                      </m:fPr>
                      <m:num>
                        <m:r>
                          <a:rPr lang="en-US" i="1">
                            <a:latin typeface="Cambria Math"/>
                          </a:rPr>
                          <m:t>𝜕</m:t>
                        </m:r>
                        <m:r>
                          <a:rPr lang="en-US" i="1">
                            <a:latin typeface="Cambria Math"/>
                          </a:rPr>
                          <m:t>𝐽</m:t>
                        </m:r>
                      </m:num>
                      <m:den>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den>
                    </m:f>
                  </m:oMath>
                </a14:m>
                <a:endParaRPr lang="en-US" dirty="0"/>
              </a:p>
              <a:p>
                <a:r>
                  <a:rPr lang="en-US" dirty="0"/>
                  <a:t> </a:t>
                </a:r>
              </a:p>
              <a:p>
                <a:pPr lvl="0"/>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r>
                      <a:rPr lang="en-US" i="1">
                        <a:latin typeface="Cambria Math"/>
                      </a:rPr>
                      <m:t>−</m:t>
                    </m:r>
                    <m:d>
                      <m:dPr>
                        <m:ctrlPr>
                          <a:rPr lang="en-US" i="1">
                            <a:latin typeface="Cambria Math" panose="02040503050406030204" pitchFamily="18" charset="0"/>
                          </a:rPr>
                        </m:ctrlPr>
                      </m:dPr>
                      <m:e>
                        <m:r>
                          <a:rPr lang="en-US" i="1">
                            <a:latin typeface="Cambria Math"/>
                          </a:rPr>
                          <m:t>0.1</m:t>
                        </m:r>
                      </m:e>
                    </m:d>
                    <m:r>
                      <a:rPr lang="en-US" i="1">
                        <a:latin typeface="Cambria Math"/>
                      </a:rPr>
                      <m:t>∗</m:t>
                    </m:r>
                    <m:f>
                      <m:fPr>
                        <m:ctrlPr>
                          <a:rPr lang="en-US" i="1">
                            <a:latin typeface="Cambria Math" panose="02040503050406030204" pitchFamily="18" charset="0"/>
                          </a:rPr>
                        </m:ctrlPr>
                      </m:fPr>
                      <m:num>
                        <m:r>
                          <a:rPr lang="en-US" i="1">
                            <a:latin typeface="Cambria Math"/>
                          </a:rPr>
                          <m:t>𝜕</m:t>
                        </m:r>
                        <m:r>
                          <a:rPr lang="en-US" i="1">
                            <a:latin typeface="Cambria Math"/>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e>
                          <m:sup>
                            <m:r>
                              <a:rPr lang="en-US" i="1">
                                <a:latin typeface="Cambria Math"/>
                              </a:rPr>
                              <m:t>2</m:t>
                            </m:r>
                          </m:sup>
                        </m:sSup>
                        <m:r>
                          <a:rPr lang="en-US" i="1">
                            <a:latin typeface="Cambria Math"/>
                          </a:rPr>
                          <m:t>)</m:t>
                        </m:r>
                      </m:num>
                      <m:den>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den>
                    </m:f>
                  </m:oMath>
                </a14:m>
                <a:r>
                  <a:rPr lang="en-US" dirty="0"/>
                  <a:t>                &amp;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r>
                      <a:rPr lang="en-US" i="1">
                        <a:latin typeface="Cambria Math"/>
                      </a:rPr>
                      <m:t>−</m:t>
                    </m:r>
                    <m:d>
                      <m:dPr>
                        <m:ctrlPr>
                          <a:rPr lang="en-US" i="1">
                            <a:latin typeface="Cambria Math" panose="02040503050406030204" pitchFamily="18" charset="0"/>
                          </a:rPr>
                        </m:ctrlPr>
                      </m:dPr>
                      <m:e>
                        <m:r>
                          <a:rPr lang="en-US" i="1">
                            <a:latin typeface="Cambria Math"/>
                          </a:rPr>
                          <m:t>0.1</m:t>
                        </m:r>
                      </m:e>
                    </m:d>
                    <m:r>
                      <a:rPr lang="en-US" i="1">
                        <a:latin typeface="Cambria Math"/>
                      </a:rPr>
                      <m:t>∗</m:t>
                    </m:r>
                    <m:f>
                      <m:fPr>
                        <m:ctrlPr>
                          <a:rPr lang="en-US" i="1">
                            <a:latin typeface="Cambria Math" panose="02040503050406030204" pitchFamily="18" charset="0"/>
                          </a:rPr>
                        </m:ctrlPr>
                      </m:fPr>
                      <m:num>
                        <m:r>
                          <a:rPr lang="en-US" i="1">
                            <a:latin typeface="Cambria Math"/>
                          </a:rPr>
                          <m:t>𝜕</m:t>
                        </m:r>
                        <m:r>
                          <a:rPr lang="en-US" i="1">
                            <a:latin typeface="Cambria Math"/>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e>
                          <m:sup>
                            <m:r>
                              <a:rPr lang="en-US" i="1">
                                <a:latin typeface="Cambria Math"/>
                              </a:rPr>
                              <m:t>2</m:t>
                            </m:r>
                          </m:sup>
                        </m:sSup>
                        <m:r>
                          <a:rPr lang="en-US" i="1">
                            <a:latin typeface="Cambria Math"/>
                          </a:rPr>
                          <m:t>)</m:t>
                        </m:r>
                      </m:num>
                      <m:den>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den>
                    </m:f>
                  </m:oMath>
                </a14:m>
                <a:endParaRPr lang="en-US" dirty="0"/>
              </a:p>
              <a:p>
                <a:pPr lvl="0"/>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r>
                      <a:rPr lang="en-US" i="1">
                        <a:latin typeface="Cambria Math"/>
                      </a:rPr>
                      <m:t>−</m:t>
                    </m:r>
                    <m:d>
                      <m:dPr>
                        <m:ctrlPr>
                          <a:rPr lang="en-US" i="1">
                            <a:latin typeface="Cambria Math" panose="02040503050406030204" pitchFamily="18" charset="0"/>
                          </a:rPr>
                        </m:ctrlPr>
                      </m:dPr>
                      <m:e>
                        <m:r>
                          <a:rPr lang="en-US" i="1">
                            <a:latin typeface="Cambria Math"/>
                          </a:rPr>
                          <m:t>0.1</m:t>
                        </m:r>
                      </m:e>
                    </m:d>
                    <m:r>
                      <a:rPr lang="en-US" i="1">
                        <a:latin typeface="Cambria Math"/>
                      </a:rPr>
                      <m:t>∗(2</m:t>
                    </m:r>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r>
                      <a:rPr lang="en-US" i="1">
                        <a:latin typeface="Cambria Math"/>
                      </a:rPr>
                      <m:t>)</m:t>
                    </m:r>
                  </m:oMath>
                </a14:m>
                <a:r>
                  <a:rPr lang="en-US" dirty="0"/>
                  <a:t>                        &amp;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r>
                      <a:rPr lang="en-US" i="1">
                        <a:latin typeface="Cambria Math"/>
                      </a:rPr>
                      <m:t>−</m:t>
                    </m:r>
                    <m:d>
                      <m:dPr>
                        <m:ctrlPr>
                          <a:rPr lang="en-US" i="1">
                            <a:latin typeface="Cambria Math" panose="02040503050406030204" pitchFamily="18" charset="0"/>
                          </a:rPr>
                        </m:ctrlPr>
                      </m:dPr>
                      <m:e>
                        <m:r>
                          <a:rPr lang="en-US" i="1">
                            <a:latin typeface="Cambria Math"/>
                          </a:rPr>
                          <m:t>0.1</m:t>
                        </m:r>
                      </m:e>
                    </m:d>
                    <m:r>
                      <a:rPr lang="en-US" i="1">
                        <a:latin typeface="Cambria Math"/>
                      </a:rPr>
                      <m:t>∗(2</m:t>
                    </m:r>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r>
                      <a:rPr lang="en-US" i="1">
                        <a:latin typeface="Cambria Math"/>
                      </a:rPr>
                      <m:t>)</m:t>
                    </m:r>
                  </m:oMath>
                </a14:m>
                <a:endParaRPr lang="en-US" dirty="0"/>
              </a:p>
              <a:p>
                <a:pPr lvl="0"/>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r>
                      <a:rPr lang="en-US" i="1">
                        <a:latin typeface="Cambria Math"/>
                      </a:rPr>
                      <m:t>≔</m:t>
                    </m:r>
                    <m:d>
                      <m:dPr>
                        <m:ctrlPr>
                          <a:rPr lang="en-US" i="1">
                            <a:latin typeface="Cambria Math" panose="02040503050406030204" pitchFamily="18" charset="0"/>
                          </a:rPr>
                        </m:ctrlPr>
                      </m:dPr>
                      <m:e>
                        <m:r>
                          <a:rPr lang="en-US" i="1">
                            <a:latin typeface="Cambria Math"/>
                          </a:rPr>
                          <m:t>0.8</m:t>
                        </m:r>
                      </m:e>
                    </m:d>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oMath>
                </a14:m>
                <a:r>
                  <a:rPr lang="en-US" dirty="0"/>
                  <a:t>                                      &amp;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r>
                      <a:rPr lang="en-US" i="1">
                        <a:latin typeface="Cambria Math"/>
                      </a:rPr>
                      <m:t>≔</m:t>
                    </m:r>
                    <m:d>
                      <m:dPr>
                        <m:ctrlPr>
                          <a:rPr lang="en-US" i="1">
                            <a:latin typeface="Cambria Math" panose="02040503050406030204" pitchFamily="18" charset="0"/>
                          </a:rPr>
                        </m:ctrlPr>
                      </m:dPr>
                      <m:e>
                        <m:r>
                          <a:rPr lang="en-US" i="1">
                            <a:latin typeface="Cambria Math"/>
                          </a:rPr>
                          <m:t>0.8</m:t>
                        </m:r>
                      </m:e>
                    </m:d>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779"/>
                </a:stretch>
              </a:blipFill>
            </p:spPr>
            <p:txBody>
              <a:bodyPr/>
              <a:lstStyle/>
              <a:p>
                <a:r>
                  <a:rPr lang="en-US">
                    <a:noFill/>
                  </a:rPr>
                  <a:t> </a:t>
                </a:r>
              </a:p>
            </p:txBody>
          </p:sp>
        </mc:Fallback>
      </mc:AlternateContent>
    </p:spTree>
    <p:extLst>
      <p:ext uri="{BB962C8B-B14F-4D97-AF65-F5344CB8AC3E}">
        <p14:creationId xmlns:p14="http://schemas.microsoft.com/office/powerpoint/2010/main" val="1555446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Initialize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r>
                      <a:rPr lang="en-US" i="1">
                        <a:latin typeface="Cambria Math"/>
                      </a:rPr>
                      <m:t>=1  &amp;    </m:t>
                    </m:r>
                    <m:sSub>
                      <m:sSubPr>
                        <m:ctrlPr>
                          <a:rPr lang="en-US" i="1">
                            <a:latin typeface="Cambria Math" panose="02040503050406030204" pitchFamily="18" charset="0"/>
                          </a:rPr>
                        </m:ctrlPr>
                      </m:sSubPr>
                      <m:e>
                        <m:r>
                          <a:rPr lang="en-US" i="1">
                            <a:latin typeface="Cambria Math"/>
                          </a:rPr>
                          <m:t>𝜃</m:t>
                        </m:r>
                      </m:e>
                      <m:sub>
                        <m:r>
                          <a:rPr lang="en-US" i="1">
                            <a:latin typeface="Cambria Math"/>
                          </a:rPr>
                          <m:t>2</m:t>
                        </m:r>
                      </m:sub>
                    </m:sSub>
                    <m:r>
                      <a:rPr lang="en-US" i="1">
                        <a:latin typeface="Cambria Math"/>
                      </a:rPr>
                      <m:t>=1</m:t>
                    </m:r>
                  </m:oMath>
                </a14:m>
                <a:r>
                  <a:rPr lang="en-US" dirty="0"/>
                  <a:t> and iterate</a:t>
                </a:r>
              </a:p>
              <a:p>
                <a:endParaRPr lang="en-US" dirty="0"/>
              </a:p>
              <a:p>
                <a:endParaRPr lang="en-US" dirty="0"/>
              </a:p>
              <a:p>
                <a:endParaRPr lang="en-US" dirty="0"/>
              </a:p>
              <a:p>
                <a:endParaRPr lang="en-US" dirty="0"/>
              </a:p>
              <a:p>
                <a:endParaRPr lang="en-US" dirty="0"/>
              </a:p>
              <a:p>
                <a:endParaRPr lang="en-US" dirty="0"/>
              </a:p>
              <a:p>
                <a:endParaRPr lang="en-US" dirty="0"/>
              </a:p>
              <a:p>
                <a:r>
                  <a:rPr lang="en-US" dirty="0"/>
                  <a:t>We can see that, as we increase our number of iterations, our cost value goes down and the algorithm slowly converges to the optimum value </a:t>
                </a:r>
                <a14:m>
                  <m:oMath xmlns:m="http://schemas.openxmlformats.org/officeDocument/2006/math">
                    <m:r>
                      <a:rPr lang="en-US" i="1">
                        <a:latin typeface="Cambria Math"/>
                      </a:rPr>
                      <m:t>(0,0)</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762" r="-3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321349794"/>
                  </p:ext>
                </p:extLst>
              </p:nvPr>
            </p:nvGraphicFramePr>
            <p:xfrm>
              <a:off x="1524000" y="2209800"/>
              <a:ext cx="4267200" cy="2590800"/>
            </p:xfrm>
            <a:graphic>
              <a:graphicData uri="http://schemas.openxmlformats.org/drawingml/2006/table">
                <a:tbl>
                  <a:tblPr firstRow="1" firstCol="1" bandRow="1">
                    <a:tableStyleId>{5C22544A-7EE6-4342-B048-85BDC9FD1C3A}</a:tableStyleId>
                  </a:tblPr>
                  <a:tblGrid>
                    <a:gridCol w="1493520">
                      <a:extLst>
                        <a:ext uri="{9D8B030D-6E8A-4147-A177-3AD203B41FA5}">
                          <a16:colId xmlns:a16="http://schemas.microsoft.com/office/drawing/2014/main" val="20000"/>
                        </a:ext>
                      </a:extLst>
                    </a:gridCol>
                    <a:gridCol w="1386840">
                      <a:extLst>
                        <a:ext uri="{9D8B030D-6E8A-4147-A177-3AD203B41FA5}">
                          <a16:colId xmlns:a16="http://schemas.microsoft.com/office/drawing/2014/main" val="20001"/>
                        </a:ext>
                      </a:extLst>
                    </a:gridCol>
                    <a:gridCol w="1386840">
                      <a:extLst>
                        <a:ext uri="{9D8B030D-6E8A-4147-A177-3AD203B41FA5}">
                          <a16:colId xmlns:a16="http://schemas.microsoft.com/office/drawing/2014/main" val="20002"/>
                        </a:ext>
                      </a:extLst>
                    </a:gridCol>
                  </a:tblGrid>
                  <a:tr h="338745">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a:rPr>
                                      <m:t>𝜃</m:t>
                                    </m:r>
                                  </m:e>
                                  <m:sub>
                                    <m:r>
                                      <a:rPr lang="en-US" sz="1100">
                                        <a:effectLst/>
                                        <a:latin typeface="Cambria Math"/>
                                      </a:rPr>
                                      <m:t>1</m:t>
                                    </m:r>
                                  </m:sub>
                                </m:sSub>
                              </m:oMath>
                            </m:oMathPara>
                          </a14:m>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a:rPr>
                                      <m:t>𝜃</m:t>
                                    </m:r>
                                  </m:e>
                                  <m:sub>
                                    <m:r>
                                      <a:rPr lang="en-US" sz="1100">
                                        <a:effectLst/>
                                        <a:latin typeface="Cambria Math"/>
                                      </a:rPr>
                                      <m:t>1</m:t>
                                    </m:r>
                                  </m:sub>
                                </m:sSub>
                              </m:oMath>
                            </m:oMathPara>
                          </a14:m>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𝐽</m:t>
                                </m:r>
                                <m:d>
                                  <m:dPr>
                                    <m:ctrlPr>
                                      <a:rPr lang="en-US" sz="1100" i="1">
                                        <a:effectLst/>
                                        <a:latin typeface="Cambria Math" panose="02040503050406030204" pitchFamily="18" charset="0"/>
                                      </a:rPr>
                                    </m:ctrlPr>
                                  </m:dPr>
                                  <m:e>
                                    <m:r>
                                      <a:rPr lang="en-US" sz="1100">
                                        <a:effectLst/>
                                        <a:latin typeface="Cambria Math"/>
                                      </a:rPr>
                                      <m:t>𝜃</m:t>
                                    </m:r>
                                  </m:e>
                                </m:d>
                              </m:oMath>
                            </m:oMathPara>
                          </a14:m>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18885">
                    <a:tc>
                      <a:txBody>
                        <a:bodyPr/>
                        <a:lstStyle/>
                        <a:p>
                          <a:pPr marL="0" marR="0" algn="ctr">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18885">
                    <a:tc>
                      <a:txBody>
                        <a:bodyPr/>
                        <a:lstStyle/>
                        <a:p>
                          <a:pPr marL="0" marR="0" algn="ctr">
                            <a:lnSpc>
                              <a:spcPct val="115000"/>
                            </a:lnSpc>
                            <a:spcBef>
                              <a:spcPts val="0"/>
                            </a:spcBef>
                            <a:spcAft>
                              <a:spcPts val="0"/>
                            </a:spcAft>
                          </a:pPr>
                          <a:r>
                            <a:rPr lang="en-US" sz="1100">
                              <a:effectLst/>
                            </a:rPr>
                            <a:t>0.8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1.28</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18885">
                    <a:tc>
                      <a:txBody>
                        <a:bodyPr/>
                        <a:lstStyle/>
                        <a:p>
                          <a:pPr marL="0" marR="0" algn="ctr">
                            <a:lnSpc>
                              <a:spcPct val="115000"/>
                            </a:lnSpc>
                            <a:spcBef>
                              <a:spcPts val="0"/>
                            </a:spcBef>
                            <a:spcAft>
                              <a:spcPts val="0"/>
                            </a:spcAft>
                          </a:pPr>
                          <a:r>
                            <a:rPr lang="en-US" sz="1100">
                              <a:effectLst/>
                            </a:rPr>
                            <a:t>0.64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0.64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0.4096</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18885">
                    <a:tc>
                      <a:txBody>
                        <a:bodyPr/>
                        <a:lstStyle/>
                        <a:p>
                          <a:pPr marL="0" marR="0" algn="ctr">
                            <a:lnSpc>
                              <a:spcPct val="115000"/>
                            </a:lnSpc>
                            <a:spcBef>
                              <a:spcPts val="0"/>
                            </a:spcBef>
                            <a:spcAft>
                              <a:spcPts val="0"/>
                            </a:spcAft>
                          </a:pPr>
                          <a:r>
                            <a:rPr lang="en-US" sz="1100">
                              <a:effectLst/>
                            </a:rPr>
                            <a:t>0.512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0.512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0.2621</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18885">
                    <a:tc>
                      <a:txBody>
                        <a:bodyPr/>
                        <a:lstStyle/>
                        <a:p>
                          <a:pPr marL="0" marR="0" algn="ctr">
                            <a:lnSpc>
                              <a:spcPct val="115000"/>
                            </a:lnSpc>
                            <a:spcBef>
                              <a:spcPts val="0"/>
                            </a:spcBef>
                            <a:spcAft>
                              <a:spcPts val="0"/>
                            </a:spcAft>
                          </a:pPr>
                          <a:r>
                            <a:rPr lang="en-US" sz="1100">
                              <a:effectLst/>
                            </a:rPr>
                            <a:t>0.4096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0.4096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0.1677</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38745">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m:t>
                                </m:r>
                              </m:oMath>
                            </m:oMathPara>
                          </a14:m>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m:t>
                                </m:r>
                              </m:oMath>
                            </m:oMathPara>
                          </a14:m>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m:t>
                                </m:r>
                              </m:oMath>
                            </m:oMathPara>
                          </a14:m>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18885">
                    <a:tc>
                      <a:txBody>
                        <a:bodyPr/>
                        <a:lstStyle/>
                        <a:p>
                          <a:pPr marL="0" marR="0" algn="ctr">
                            <a:lnSpc>
                              <a:spcPct val="115000"/>
                            </a:lnSpc>
                            <a:spcBef>
                              <a:spcPts val="0"/>
                            </a:spcBef>
                            <a:spcAft>
                              <a:spcPts val="0"/>
                            </a:spcAft>
                          </a:pPr>
                          <a:r>
                            <a:rPr lang="en-US" sz="11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0</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321349794"/>
                  </p:ext>
                </p:extLst>
              </p:nvPr>
            </p:nvGraphicFramePr>
            <p:xfrm>
              <a:off x="1524000" y="2209800"/>
              <a:ext cx="4267200" cy="2590800"/>
            </p:xfrm>
            <a:graphic>
              <a:graphicData uri="http://schemas.openxmlformats.org/drawingml/2006/table">
                <a:tbl>
                  <a:tblPr firstRow="1" firstCol="1" bandRow="1">
                    <a:tableStyleId>{5C22544A-7EE6-4342-B048-85BDC9FD1C3A}</a:tableStyleId>
                  </a:tblPr>
                  <a:tblGrid>
                    <a:gridCol w="1493520"/>
                    <a:gridCol w="1386840"/>
                    <a:gridCol w="1386840"/>
                  </a:tblGrid>
                  <a:tr h="338745">
                    <a:tc>
                      <a:txBody>
                        <a:bodyPr/>
                        <a:lstStyle/>
                        <a:p>
                          <a:endParaRPr lang="en-US"/>
                        </a:p>
                      </a:txBody>
                      <a:tcPr marL="68580" marR="68580" marT="0" marB="0">
                        <a:blipFill rotWithShape="1">
                          <a:blip r:embed="rId3"/>
                          <a:stretch>
                            <a:fillRect t="-1786" r="-185714" b="-658929"/>
                          </a:stretch>
                        </a:blipFill>
                      </a:tcPr>
                    </a:tc>
                    <a:tc>
                      <a:txBody>
                        <a:bodyPr/>
                        <a:lstStyle/>
                        <a:p>
                          <a:endParaRPr lang="en-US"/>
                        </a:p>
                      </a:txBody>
                      <a:tcPr marL="68580" marR="68580" marT="0" marB="0">
                        <a:blipFill rotWithShape="1">
                          <a:blip r:embed="rId3"/>
                          <a:stretch>
                            <a:fillRect l="-107456" t="-1786" r="-99561" b="-658929"/>
                          </a:stretch>
                        </a:blipFill>
                      </a:tcPr>
                    </a:tc>
                    <a:tc>
                      <a:txBody>
                        <a:bodyPr/>
                        <a:lstStyle/>
                        <a:p>
                          <a:endParaRPr lang="en-US"/>
                        </a:p>
                      </a:txBody>
                      <a:tcPr marL="68580" marR="68580" marT="0" marB="0">
                        <a:blipFill rotWithShape="1">
                          <a:blip r:embed="rId3"/>
                          <a:stretch>
                            <a:fillRect l="-208370" t="-1786" b="-658929"/>
                          </a:stretch>
                        </a:blipFill>
                      </a:tcPr>
                    </a:tc>
                  </a:tr>
                  <a:tr h="318885">
                    <a:tc>
                      <a:txBody>
                        <a:bodyPr/>
                        <a:lstStyle/>
                        <a:p>
                          <a:pPr marL="0" marR="0" algn="ctr">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2</a:t>
                          </a:r>
                          <a:endParaRPr lang="en-US" sz="1100">
                            <a:effectLst/>
                            <a:latin typeface="Calibri"/>
                            <a:ea typeface="Calibri"/>
                            <a:cs typeface="Times New Roman"/>
                          </a:endParaRPr>
                        </a:p>
                      </a:txBody>
                      <a:tcPr marL="68580" marR="68580" marT="0" marB="0"/>
                    </a:tc>
                  </a:tr>
                  <a:tr h="318885">
                    <a:tc>
                      <a:txBody>
                        <a:bodyPr/>
                        <a:lstStyle/>
                        <a:p>
                          <a:pPr marL="0" marR="0" algn="ctr">
                            <a:lnSpc>
                              <a:spcPct val="115000"/>
                            </a:lnSpc>
                            <a:spcBef>
                              <a:spcPts val="0"/>
                            </a:spcBef>
                            <a:spcAft>
                              <a:spcPts val="0"/>
                            </a:spcAft>
                          </a:pPr>
                          <a:r>
                            <a:rPr lang="en-US" sz="1100">
                              <a:effectLst/>
                            </a:rPr>
                            <a:t>0.8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1.28</a:t>
                          </a:r>
                          <a:endParaRPr lang="en-US" sz="1100">
                            <a:effectLst/>
                            <a:latin typeface="Calibri"/>
                            <a:ea typeface="Calibri"/>
                            <a:cs typeface="Times New Roman"/>
                          </a:endParaRPr>
                        </a:p>
                      </a:txBody>
                      <a:tcPr marL="68580" marR="68580" marT="0" marB="0"/>
                    </a:tc>
                  </a:tr>
                  <a:tr h="318885">
                    <a:tc>
                      <a:txBody>
                        <a:bodyPr/>
                        <a:lstStyle/>
                        <a:p>
                          <a:pPr marL="0" marR="0" algn="ctr">
                            <a:lnSpc>
                              <a:spcPct val="115000"/>
                            </a:lnSpc>
                            <a:spcBef>
                              <a:spcPts val="0"/>
                            </a:spcBef>
                            <a:spcAft>
                              <a:spcPts val="0"/>
                            </a:spcAft>
                          </a:pPr>
                          <a:r>
                            <a:rPr lang="en-US" sz="1100">
                              <a:effectLst/>
                            </a:rPr>
                            <a:t>0.64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0.64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0.4096</a:t>
                          </a:r>
                          <a:endParaRPr lang="en-US" sz="1100">
                            <a:effectLst/>
                            <a:latin typeface="Calibri"/>
                            <a:ea typeface="Calibri"/>
                            <a:cs typeface="Times New Roman"/>
                          </a:endParaRPr>
                        </a:p>
                      </a:txBody>
                      <a:tcPr marL="68580" marR="68580" marT="0" marB="0"/>
                    </a:tc>
                  </a:tr>
                  <a:tr h="318885">
                    <a:tc>
                      <a:txBody>
                        <a:bodyPr/>
                        <a:lstStyle/>
                        <a:p>
                          <a:pPr marL="0" marR="0" algn="ctr">
                            <a:lnSpc>
                              <a:spcPct val="115000"/>
                            </a:lnSpc>
                            <a:spcBef>
                              <a:spcPts val="0"/>
                            </a:spcBef>
                            <a:spcAft>
                              <a:spcPts val="0"/>
                            </a:spcAft>
                          </a:pPr>
                          <a:r>
                            <a:rPr lang="en-US" sz="1100">
                              <a:effectLst/>
                            </a:rPr>
                            <a:t>0.512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0.512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0.2621</a:t>
                          </a:r>
                          <a:endParaRPr lang="en-US" sz="1100">
                            <a:effectLst/>
                            <a:latin typeface="Calibri"/>
                            <a:ea typeface="Calibri"/>
                            <a:cs typeface="Times New Roman"/>
                          </a:endParaRPr>
                        </a:p>
                      </a:txBody>
                      <a:tcPr marL="68580" marR="68580" marT="0" marB="0"/>
                    </a:tc>
                  </a:tr>
                  <a:tr h="318885">
                    <a:tc>
                      <a:txBody>
                        <a:bodyPr/>
                        <a:lstStyle/>
                        <a:p>
                          <a:pPr marL="0" marR="0" algn="ctr">
                            <a:lnSpc>
                              <a:spcPct val="115000"/>
                            </a:lnSpc>
                            <a:spcBef>
                              <a:spcPts val="0"/>
                            </a:spcBef>
                            <a:spcAft>
                              <a:spcPts val="0"/>
                            </a:spcAft>
                          </a:pPr>
                          <a:r>
                            <a:rPr lang="en-US" sz="1100">
                              <a:effectLst/>
                            </a:rPr>
                            <a:t>0.4096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0.4096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0.1677</a:t>
                          </a:r>
                          <a:endParaRPr lang="en-US" sz="1100">
                            <a:effectLst/>
                            <a:latin typeface="Calibri"/>
                            <a:ea typeface="Calibri"/>
                            <a:cs typeface="Times New Roman"/>
                          </a:endParaRPr>
                        </a:p>
                      </a:txBody>
                      <a:tcPr marL="68580" marR="68580" marT="0" marB="0"/>
                    </a:tc>
                  </a:tr>
                  <a:tr h="338745">
                    <a:tc>
                      <a:txBody>
                        <a:bodyPr/>
                        <a:lstStyle/>
                        <a:p>
                          <a:endParaRPr lang="en-US"/>
                        </a:p>
                      </a:txBody>
                      <a:tcPr marL="68580" marR="68580" marT="0" marB="0">
                        <a:blipFill rotWithShape="1">
                          <a:blip r:embed="rId3"/>
                          <a:stretch>
                            <a:fillRect t="-567857" r="-185714" b="-92857"/>
                          </a:stretch>
                        </a:blipFill>
                      </a:tcPr>
                    </a:tc>
                    <a:tc>
                      <a:txBody>
                        <a:bodyPr/>
                        <a:lstStyle/>
                        <a:p>
                          <a:endParaRPr lang="en-US"/>
                        </a:p>
                      </a:txBody>
                      <a:tcPr marL="68580" marR="68580" marT="0" marB="0">
                        <a:blipFill rotWithShape="1">
                          <a:blip r:embed="rId3"/>
                          <a:stretch>
                            <a:fillRect l="-107456" t="-567857" r="-99561" b="-92857"/>
                          </a:stretch>
                        </a:blipFill>
                      </a:tcPr>
                    </a:tc>
                    <a:tc>
                      <a:txBody>
                        <a:bodyPr/>
                        <a:lstStyle/>
                        <a:p>
                          <a:endParaRPr lang="en-US"/>
                        </a:p>
                      </a:txBody>
                      <a:tcPr marL="68580" marR="68580" marT="0" marB="0">
                        <a:blipFill rotWithShape="1">
                          <a:blip r:embed="rId3"/>
                          <a:stretch>
                            <a:fillRect l="-208370" t="-567857" b="-92857"/>
                          </a:stretch>
                        </a:blipFill>
                      </a:tcPr>
                    </a:tc>
                  </a:tr>
                  <a:tr h="318885">
                    <a:tc>
                      <a:txBody>
                        <a:bodyPr/>
                        <a:lstStyle/>
                        <a:p>
                          <a:pPr marL="0" marR="0" algn="ctr">
                            <a:lnSpc>
                              <a:spcPct val="115000"/>
                            </a:lnSpc>
                            <a:spcBef>
                              <a:spcPts val="0"/>
                            </a:spcBef>
                            <a:spcAft>
                              <a:spcPts val="0"/>
                            </a:spcAft>
                          </a:pPr>
                          <a:r>
                            <a:rPr lang="en-US" sz="11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0</a:t>
                          </a:r>
                          <a:endParaRPr lang="en-US" sz="1100" dirty="0">
                            <a:effectLst/>
                            <a:latin typeface="Calibri"/>
                            <a:ea typeface="Calibri"/>
                            <a:cs typeface="Times New Roman"/>
                          </a:endParaRPr>
                        </a:p>
                      </a:txBody>
                      <a:tcPr marL="68580" marR="68580" marT="0" marB="0"/>
                    </a:tc>
                  </a:tr>
                </a:tbl>
              </a:graphicData>
            </a:graphic>
          </p:graphicFrame>
        </mc:Fallback>
      </mc:AlternateContent>
    </p:spTree>
    <p:extLst>
      <p:ext uri="{BB962C8B-B14F-4D97-AF65-F5344CB8AC3E}">
        <p14:creationId xmlns:p14="http://schemas.microsoft.com/office/powerpoint/2010/main" val="126532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Uses of </a:t>
                </a:r>
                <a14:m>
                  <m:oMath xmlns:m="http://schemas.openxmlformats.org/officeDocument/2006/math">
                    <m:sSub>
                      <m:sSubPr>
                        <m:ctrlPr>
                          <a:rPr lang="en-US" sz="4800" i="1">
                            <a:effectLst>
                              <a:outerShdw blurRad="38100" dist="38100" dir="2700000" algn="tl">
                                <a:srgbClr val="000000">
                                  <a:alpha val="43137"/>
                                </a:srgbClr>
                              </a:outerShdw>
                            </a:effectLst>
                            <a:latin typeface="Cambria Math" panose="02040503050406030204" pitchFamily="18" charset="0"/>
                          </a:rPr>
                        </m:ctrlPr>
                      </m:sSubPr>
                      <m:e>
                        <m:r>
                          <a:rPr lang="en-US" sz="4800" i="1">
                            <a:effectLst>
                              <a:outerShdw blurRad="38100" dist="38100" dir="2700000" algn="tl">
                                <a:srgbClr val="000000">
                                  <a:alpha val="43137"/>
                                </a:srgbClr>
                              </a:outerShdw>
                            </a:effectLst>
                            <a:latin typeface="Cambria Math"/>
                          </a:rPr>
                          <m:t>𝐿</m:t>
                        </m:r>
                      </m:e>
                      <m:sub>
                        <m:r>
                          <a:rPr lang="en-US" sz="4800" i="1">
                            <a:effectLst>
                              <a:outerShdw blurRad="38100" dist="38100" dir="2700000" algn="tl">
                                <a:srgbClr val="000000">
                                  <a:alpha val="43137"/>
                                </a:srgbClr>
                              </a:outerShdw>
                            </a:effectLst>
                            <a:latin typeface="Cambria Math"/>
                          </a:rPr>
                          <m:t>1</m:t>
                        </m:r>
                      </m:sub>
                    </m:sSub>
                  </m:oMath>
                </a14:m>
                <a:r>
                  <a:rPr lang="en-US" dirty="0"/>
                  <a:t> Norm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3360" b="-117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Used to check if the vector is a zero vector  or a very small vector which can be mistaken as zero.</a:t>
                </a:r>
              </a:p>
              <a:p>
                <a:r>
                  <a:rPr lang="en-US" dirty="0"/>
                  <a:t>Used to calculate </a:t>
                </a:r>
                <a:r>
                  <a:rPr lang="en-US" b="1" dirty="0"/>
                  <a:t>Manhattan distance</a:t>
                </a:r>
                <a:r>
                  <a:rPr lang="en-US" dirty="0"/>
                  <a:t> or</a:t>
                </a:r>
                <a:r>
                  <a:rPr lang="en-US" b="1" dirty="0"/>
                  <a:t> city block distance</a:t>
                </a:r>
                <a:r>
                  <a:rPr lang="en-US" dirty="0"/>
                  <a:t>:</a:t>
                </a:r>
              </a:p>
              <a:p>
                <a:pPr marL="277813" indent="0">
                  <a:buNone/>
                </a:pPr>
                <a:r>
                  <a:rPr lang="en-US" dirty="0"/>
                  <a:t>If </a:t>
                </a:r>
                <a14:m>
                  <m:oMath xmlns:m="http://schemas.openxmlformats.org/officeDocument/2006/math">
                    <m:r>
                      <a:rPr lang="en-US" i="1">
                        <a:latin typeface="Cambria Math"/>
                      </a:rPr>
                      <m:t>𝑥</m:t>
                    </m:r>
                    <m:r>
                      <a:rPr lang="en-US" i="1">
                        <a:latin typeface="Cambria Math"/>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 </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sub>
                        </m:sSub>
                      </m:e>
                    </m:d>
                    <m:r>
                      <a:rPr lang="en-US" b="0" i="1" smtClean="0">
                        <a:latin typeface="Cambria Math"/>
                      </a:rPr>
                      <m:t> &amp; </m:t>
                    </m:r>
                    <m:r>
                      <a:rPr lang="en-US" b="0" i="1" smtClean="0">
                        <a:latin typeface="Cambria Math"/>
                      </a:rPr>
                      <m:t>𝑦</m:t>
                    </m:r>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1</m:t>
                        </m:r>
                      </m:sub>
                    </m:sSub>
                    <m:r>
                      <a:rPr lang="en-US" i="1">
                        <a:latin typeface="Cambria Math"/>
                      </a:rPr>
                      <m:t>, </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𝑛</m:t>
                        </m:r>
                      </m:sub>
                    </m:sSub>
                    <m:r>
                      <a:rPr lang="en-US" i="1">
                        <a:latin typeface="Cambria Math"/>
                      </a:rPr>
                      <m:t>)</m:t>
                    </m:r>
                  </m:oMath>
                </a14:m>
                <a:r>
                  <a:rPr lang="en-US" dirty="0"/>
                  <a:t> are two data points then Manhattan distance is given by</a:t>
                </a:r>
              </a:p>
              <a:p>
                <a:pPr marL="277813" indent="0">
                  <a:buNone/>
                </a:pPr>
                <a14:m>
                  <m:oMathPara xmlns:m="http://schemas.openxmlformats.org/officeDocument/2006/math">
                    <m:oMathParaPr>
                      <m:jc m:val="centerGroup"/>
                    </m:oMathParaPr>
                    <m:oMath xmlns:m="http://schemas.openxmlformats.org/officeDocument/2006/math">
                      <m:r>
                        <a:rPr lang="en-US" b="0" i="1" smtClean="0">
                          <a:latin typeface="Cambria Math"/>
                        </a:rPr>
                        <m:t>𝑑</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e>
                        <m:sub>
                          <m:r>
                            <a:rPr lang="en-US" b="0" i="1" smtClean="0">
                              <a:latin typeface="Cambria Math"/>
                            </a:rPr>
                            <m:t>1</m:t>
                          </m:r>
                        </m:sub>
                      </m:sSub>
                      <m:r>
                        <a:rPr lang="en-US" b="0" i="1" smtClean="0">
                          <a:latin typeface="Cambria Math"/>
                        </a:rPr>
                        <m:t>=</m:t>
                      </m:r>
                      <m:nary>
                        <m:naryPr>
                          <m:chr m:val="∑"/>
                          <m:ctrlPr>
                            <a:rPr lang="en-US" b="0" i="1" smtClean="0">
                              <a:latin typeface="Cambria Math" panose="02040503050406030204" pitchFamily="18" charset="0"/>
                            </a:rPr>
                          </m:ctrlPr>
                        </m:naryPr>
                        <m:sub>
                          <m:r>
                            <a:rPr lang="en-US" b="0" i="1" smtClean="0">
                              <a:latin typeface="Cambria Math"/>
                            </a:rPr>
                            <m:t>𝑖</m:t>
                          </m:r>
                          <m:r>
                            <a:rPr lang="en-US" b="0" i="1" smtClean="0">
                              <a:latin typeface="Cambria Math"/>
                            </a:rPr>
                            <m:t>=0</m:t>
                          </m:r>
                        </m:sub>
                        <m:sup>
                          <m:r>
                            <a:rPr lang="en-US" b="0" i="1" smtClean="0">
                              <a:latin typeface="Cambria Math"/>
                            </a:rPr>
                            <m:t>𝑛</m:t>
                          </m:r>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e>
                          </m:d>
                        </m:e>
                      </m:nary>
                    </m:oMath>
                  </m:oMathPara>
                </a14:m>
                <a:endParaRPr lang="en-US" dirty="0"/>
              </a:p>
              <a:p>
                <a:pPr marL="277813" indent="0">
                  <a:buNone/>
                </a:pPr>
                <a:endParaRPr lang="en-US" dirty="0"/>
              </a:p>
              <a:p>
                <a:pPr marL="277813" indent="0">
                  <a:buNone/>
                </a:pPr>
                <a:r>
                  <a:rPr lang="en-US" dirty="0"/>
                  <a:t>Example: IF </a:t>
                </a:r>
                <a14:m>
                  <m:oMath xmlns:m="http://schemas.openxmlformats.org/officeDocument/2006/math">
                    <m:r>
                      <a:rPr lang="en-US" b="0" i="1" smtClean="0">
                        <a:latin typeface="Cambria Math"/>
                      </a:rPr>
                      <m:t>𝑥</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1, 2</m:t>
                        </m:r>
                      </m:e>
                    </m:d>
                    <m:r>
                      <a:rPr lang="en-US" b="0" i="1" smtClean="0">
                        <a:latin typeface="Cambria Math"/>
                      </a:rPr>
                      <m:t>&amp; </m:t>
                    </m:r>
                    <m:r>
                      <a:rPr lang="en-US" b="0" i="1" smtClean="0">
                        <a:latin typeface="Cambria Math"/>
                      </a:rPr>
                      <m:t>𝑦</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3,4</m:t>
                        </m:r>
                      </m:e>
                    </m:d>
                  </m:oMath>
                </a14:m>
                <a:r>
                  <a:rPr lang="en-US" dirty="0"/>
                  <a:t> are two data points then </a:t>
                </a:r>
              </a:p>
              <a:p>
                <a:pPr marL="277813" indent="0">
                  <a:buNone/>
                </a:pPr>
                <a14:m>
                  <m:oMath xmlns:m="http://schemas.openxmlformats.org/officeDocument/2006/math">
                    <m:r>
                      <a:rPr lang="en-US" b="0" i="1" smtClean="0">
                        <a:latin typeface="Cambria Math"/>
                      </a:rPr>
                      <m:t>𝑑</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1−3</m:t>
                        </m:r>
                      </m:e>
                    </m:d>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2−4</m:t>
                        </m:r>
                      </m:e>
                    </m:d>
                    <m:r>
                      <a:rPr lang="en-US" b="0" i="1" smtClean="0">
                        <a:latin typeface="Cambria Math"/>
                      </a:rPr>
                      <m:t>=2+2=4</m:t>
                    </m:r>
                  </m:oMath>
                </a14:m>
                <a:r>
                  <a:rPr lang="en-US" dirty="0"/>
                  <a:t>  is the Manhattan distance between them.</a:t>
                </a:r>
              </a:p>
              <a:p>
                <a:pPr marL="277813"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762"/>
                </a:stretch>
              </a:blipFill>
            </p:spPr>
            <p:txBody>
              <a:bodyPr/>
              <a:lstStyle/>
              <a:p>
                <a:r>
                  <a:rPr lang="en-US">
                    <a:noFill/>
                  </a:rPr>
                  <a:t> </a:t>
                </a:r>
              </a:p>
            </p:txBody>
          </p:sp>
        </mc:Fallback>
      </mc:AlternateContent>
    </p:spTree>
    <p:extLst>
      <p:ext uri="{BB962C8B-B14F-4D97-AF65-F5344CB8AC3E}">
        <p14:creationId xmlns:p14="http://schemas.microsoft.com/office/powerpoint/2010/main" val="261963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view:</a:t>
            </a:r>
          </a:p>
        </p:txBody>
      </p:sp>
      <p:sp>
        <p:nvSpPr>
          <p:cNvPr id="15" name="Oval 14"/>
          <p:cNvSpPr/>
          <p:nvPr/>
        </p:nvSpPr>
        <p:spPr>
          <a:xfrm>
            <a:off x="533400" y="5029200"/>
            <a:ext cx="114300" cy="1143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2057400" y="3276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609600" y="5029201"/>
            <a:ext cx="1507261" cy="761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4"/>
          </p:cNvCxnSpPr>
          <p:nvPr/>
        </p:nvCxnSpPr>
        <p:spPr>
          <a:xfrm>
            <a:off x="2133600" y="3429000"/>
            <a:ext cx="0" cy="16225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2667000"/>
            <a:ext cx="762000" cy="369332"/>
          </a:xfrm>
          <a:prstGeom prst="rect">
            <a:avLst/>
          </a:prstGeom>
          <a:noFill/>
        </p:spPr>
        <p:txBody>
          <a:bodyPr wrap="square" rtlCol="0">
            <a:spAutoFit/>
          </a:bodyPr>
          <a:lstStyle/>
          <a:p>
            <a:r>
              <a:rPr lang="en-US" dirty="0"/>
              <a:t>(3,4)</a:t>
            </a:r>
          </a:p>
        </p:txBody>
      </p:sp>
      <p:sp>
        <p:nvSpPr>
          <p:cNvPr id="26" name="TextBox 25"/>
          <p:cNvSpPr txBox="1"/>
          <p:nvPr/>
        </p:nvSpPr>
        <p:spPr>
          <a:xfrm>
            <a:off x="457200" y="5181600"/>
            <a:ext cx="1828800" cy="369332"/>
          </a:xfrm>
          <a:prstGeom prst="rect">
            <a:avLst/>
          </a:prstGeom>
          <a:noFill/>
        </p:spPr>
        <p:txBody>
          <a:bodyPr wrap="square" rtlCol="0">
            <a:spAutoFit/>
          </a:bodyPr>
          <a:lstStyle/>
          <a:p>
            <a:r>
              <a:rPr lang="en-US" dirty="0"/>
              <a:t>(1,2)</a:t>
            </a:r>
          </a:p>
        </p:txBody>
      </p:sp>
      <p:pic>
        <p:nvPicPr>
          <p:cNvPr id="33"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0800000">
            <a:off x="3103302" y="1331553"/>
            <a:ext cx="4211898" cy="4211898"/>
          </a:xfrm>
          <a:prstGeom prst="rect">
            <a:avLst/>
          </a:prstGeom>
        </p:spPr>
      </p:pic>
      <p:sp>
        <p:nvSpPr>
          <p:cNvPr id="35" name="TextBox 34"/>
          <p:cNvSpPr txBox="1"/>
          <p:nvPr/>
        </p:nvSpPr>
        <p:spPr>
          <a:xfrm>
            <a:off x="3429000" y="6019800"/>
            <a:ext cx="2286000" cy="369332"/>
          </a:xfrm>
          <a:prstGeom prst="rect">
            <a:avLst/>
          </a:prstGeom>
          <a:noFill/>
        </p:spPr>
        <p:txBody>
          <a:bodyPr wrap="square" rtlCol="0">
            <a:spAutoFit/>
          </a:bodyPr>
          <a:lstStyle/>
          <a:p>
            <a:r>
              <a:rPr lang="en-US" dirty="0"/>
              <a:t>Source: Wikipedia</a:t>
            </a:r>
          </a:p>
        </p:txBody>
      </p:sp>
      <p:cxnSp>
        <p:nvCxnSpPr>
          <p:cNvPr id="7" name="Straight Arrow Connector 6"/>
          <p:cNvCxnSpPr/>
          <p:nvPr/>
        </p:nvCxnSpPr>
        <p:spPr>
          <a:xfrm flipH="1" flipV="1">
            <a:off x="5638800" y="5181600"/>
            <a:ext cx="60960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172200" y="5715000"/>
                <a:ext cx="13716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effectLst>
                                <a:outerShdw blurRad="38100" dist="38100" dir="2700000" algn="tl">
                                  <a:srgbClr val="000000">
                                    <a:alpha val="43137"/>
                                  </a:srgbClr>
                                </a:outerShdw>
                              </a:effectLst>
                              <a:latin typeface="Cambria Math" panose="02040503050406030204" pitchFamily="18" charset="0"/>
                            </a:rPr>
                          </m:ctrlPr>
                        </m:sSubPr>
                        <m:e>
                          <m:r>
                            <a:rPr lang="en-US" sz="2000" b="1" i="1" smtClean="0">
                              <a:effectLst>
                                <a:outerShdw blurRad="38100" dist="38100" dir="2700000" algn="tl">
                                  <a:srgbClr val="000000">
                                    <a:alpha val="43137"/>
                                  </a:srgbClr>
                                </a:outerShdw>
                              </a:effectLst>
                              <a:latin typeface="Cambria Math"/>
                            </a:rPr>
                            <m:t>𝑳</m:t>
                          </m:r>
                        </m:e>
                        <m:sub>
                          <m:r>
                            <a:rPr lang="en-US" sz="2000" b="1" i="1" smtClean="0">
                              <a:effectLst>
                                <a:outerShdw blurRad="38100" dist="38100" dir="2700000" algn="tl">
                                  <a:srgbClr val="000000">
                                    <a:alpha val="43137"/>
                                  </a:srgbClr>
                                </a:outerShdw>
                              </a:effectLst>
                              <a:latin typeface="Cambria Math"/>
                            </a:rPr>
                            <m:t>𝟏</m:t>
                          </m:r>
                        </m:sub>
                      </m:sSub>
                      <m:r>
                        <a:rPr lang="en-US" sz="2000" b="1" i="1" smtClean="0">
                          <a:effectLst>
                            <a:outerShdw blurRad="38100" dist="38100" dir="2700000" algn="tl">
                              <a:srgbClr val="000000">
                                <a:alpha val="43137"/>
                              </a:srgbClr>
                            </a:outerShdw>
                          </a:effectLst>
                          <a:latin typeface="Cambria Math"/>
                        </a:rPr>
                        <m:t> </m:t>
                      </m:r>
                      <m:r>
                        <a:rPr lang="en-US" sz="2000" b="1" i="1" smtClean="0">
                          <a:effectLst>
                            <a:outerShdw blurRad="38100" dist="38100" dir="2700000" algn="tl">
                              <a:srgbClr val="000000">
                                <a:alpha val="43137"/>
                              </a:srgbClr>
                            </a:outerShdw>
                          </a:effectLst>
                          <a:latin typeface="Cambria Math"/>
                        </a:rPr>
                        <m:t>𝑵𝒐𝒓𝒎</m:t>
                      </m:r>
                    </m:oMath>
                  </m:oMathPara>
                </a14:m>
                <a:endParaRPr lang="en-US" sz="2000" b="1" dirty="0">
                  <a:effectLst>
                    <a:outerShdw blurRad="38100" dist="38100" dir="2700000" algn="tl">
                      <a:srgbClr val="000000">
                        <a:alpha val="43137"/>
                      </a:srgbClr>
                    </a:outerShdw>
                  </a:effectLs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172200" y="5715000"/>
                <a:ext cx="1371600" cy="400110"/>
              </a:xfrm>
              <a:prstGeom prst="rect">
                <a:avLst/>
              </a:prstGeom>
              <a:blipFill rotWithShape="1">
                <a:blip r:embed="rId4"/>
                <a:stretch>
                  <a:fillRect b="-7692"/>
                </a:stretch>
              </a:blipFill>
            </p:spPr>
            <p:txBody>
              <a:bodyPr/>
              <a:lstStyle/>
              <a:p>
                <a:r>
                  <a:rPr lang="en-US">
                    <a:noFill/>
                  </a:rPr>
                  <a:t> </a:t>
                </a:r>
              </a:p>
            </p:txBody>
          </p:sp>
        </mc:Fallback>
      </mc:AlternateContent>
    </p:spTree>
    <p:extLst>
      <p:ext uri="{BB962C8B-B14F-4D97-AF65-F5344CB8AC3E}">
        <p14:creationId xmlns:p14="http://schemas.microsoft.com/office/powerpoint/2010/main" val="239286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marL="685800" indent="-685800">
                  <a:buFont typeface="Wingdings" panose="05000000000000000000" pitchFamily="2" charset="2"/>
                  <a:buChar char="q"/>
                </a:pPr>
                <a:r>
                  <a:rPr lang="en-US" dirty="0"/>
                  <a:t>Case </a:t>
                </a:r>
                <a14:m>
                  <m:oMath xmlns:m="http://schemas.openxmlformats.org/officeDocument/2006/math">
                    <m:r>
                      <a:rPr lang="en-US" b="0" i="1" smtClean="0">
                        <a:latin typeface="Cambria Math"/>
                      </a:rPr>
                      <m:t>𝑝</m:t>
                    </m:r>
                    <m:r>
                      <a:rPr lang="en-US" b="0" i="1" smtClean="0">
                        <a:latin typeface="Cambria Math"/>
                      </a:rPr>
                      <m:t>=2:</m:t>
                    </m:r>
                    <m:sSub>
                      <m:sSubPr>
                        <m:ctrlPr>
                          <a:rPr lang="en-US" sz="4400" i="1">
                            <a:effectLst>
                              <a:outerShdw blurRad="38100" dist="38100" dir="2700000" algn="tl">
                                <a:srgbClr val="000000">
                                  <a:alpha val="43137"/>
                                </a:srgbClr>
                              </a:outerShdw>
                            </a:effectLst>
                            <a:latin typeface="Cambria Math" panose="02040503050406030204" pitchFamily="18" charset="0"/>
                          </a:rPr>
                        </m:ctrlPr>
                      </m:sSubPr>
                      <m:e>
                        <m:r>
                          <a:rPr lang="en-US" sz="4400" i="1">
                            <a:effectLst>
                              <a:outerShdw blurRad="38100" dist="38100" dir="2700000" algn="tl">
                                <a:srgbClr val="000000">
                                  <a:alpha val="43137"/>
                                </a:srgbClr>
                              </a:outerShdw>
                            </a:effectLst>
                            <a:latin typeface="Cambria Math"/>
                          </a:rPr>
                          <m:t>𝐿</m:t>
                        </m:r>
                      </m:e>
                      <m:sub>
                        <m:r>
                          <a:rPr lang="en-US" sz="4400" b="0" i="1" smtClean="0">
                            <a:effectLst>
                              <a:outerShdw blurRad="38100" dist="38100" dir="2700000" algn="tl">
                                <a:srgbClr val="000000">
                                  <a:alpha val="43137"/>
                                </a:srgbClr>
                              </a:outerShdw>
                            </a:effectLst>
                            <a:latin typeface="Cambria Math"/>
                          </a:rPr>
                          <m:t>2</m:t>
                        </m:r>
                      </m:sub>
                    </m:sSub>
                    <m:r>
                      <m:rPr>
                        <m:nor/>
                      </m:rPr>
                      <a:rPr lang="en-US" dirty="0"/>
                      <m:t> </m:t>
                    </m:r>
                    <m:r>
                      <m:rPr>
                        <m:nor/>
                      </m:rPr>
                      <a:rPr lang="en-US" dirty="0"/>
                      <m:t>Norm</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3040" b="-111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a:rPr>
                          <m:t>‖</m:t>
                        </m:r>
                        <m:r>
                          <a:rPr lang="en-US" i="1">
                            <a:latin typeface="Cambria Math"/>
                          </a:rPr>
                          <m:t>𝑥</m:t>
                        </m:r>
                        <m:r>
                          <a:rPr lang="en-US" i="1">
                            <a:latin typeface="Cambria Math"/>
                          </a:rPr>
                          <m:t>‖</m:t>
                        </m:r>
                      </m:e>
                      <m:sub>
                        <m:r>
                          <a:rPr lang="en-US" i="1">
                            <a:latin typeface="Cambria Math"/>
                          </a:rPr>
                          <m:t>2</m:t>
                        </m:r>
                      </m:sub>
                    </m:sSub>
                    <m:r>
                      <a:rPr lang="en-US" i="1">
                        <a:latin typeface="Cambria Math"/>
                      </a:rPr>
                      <m:t>=</m:t>
                    </m:r>
                    <m:rad>
                      <m:radPr>
                        <m:degHide m:val="on"/>
                        <m:ctrlPr>
                          <a:rPr lang="en-US" i="1">
                            <a:latin typeface="Cambria Math" panose="02040503050406030204" pitchFamily="18" charset="0"/>
                          </a:rPr>
                        </m:ctrlPr>
                      </m:radPr>
                      <m:deg/>
                      <m:e>
                        <m:nary>
                          <m:naryPr>
                            <m:chr m:val="∑"/>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e>
                              <m:sup>
                                <m:r>
                                  <a:rPr lang="en-US" i="1">
                                    <a:latin typeface="Cambria Math"/>
                                  </a:rPr>
                                  <m:t>2</m:t>
                                </m:r>
                              </m:sup>
                            </m:sSup>
                          </m:e>
                        </m:nary>
                      </m:e>
                    </m:rad>
                    <m:r>
                      <a:rPr lang="en-US" i="1">
                        <a:latin typeface="Cambria Math"/>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a:rPr>
                              <m:t>𝑥</m:t>
                            </m:r>
                          </m:e>
                          <m:sup>
                            <m:r>
                              <a:rPr lang="en-US" i="1">
                                <a:latin typeface="Cambria Math"/>
                              </a:rPr>
                              <m:t>𝑇</m:t>
                            </m:r>
                          </m:sup>
                        </m:sSup>
                        <m:r>
                          <a:rPr lang="en-US" i="1">
                            <a:latin typeface="Cambria Math"/>
                          </a:rPr>
                          <m:t>𝑥</m:t>
                        </m:r>
                      </m:e>
                    </m:rad>
                    <m:r>
                      <a:rPr lang="en-US" i="1">
                        <a:latin typeface="Cambria Math"/>
                      </a:rPr>
                      <m:t>=</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a:rPr>
                              <m:t>𝑥</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𝑥</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𝑥</m:t>
                            </m:r>
                          </m:e>
                          <m:sub>
                            <m:r>
                              <a:rPr lang="en-US" i="1">
                                <a:latin typeface="Cambria Math"/>
                              </a:rPr>
                              <m:t>𝑛</m:t>
                            </m:r>
                          </m:sub>
                          <m:sup>
                            <m:r>
                              <a:rPr lang="en-US" i="1">
                                <a:latin typeface="Cambria Math"/>
                              </a:rPr>
                              <m:t>2</m:t>
                            </m:r>
                          </m:sup>
                        </m:sSubSup>
                      </m:e>
                    </m:rad>
                  </m:oMath>
                </a14:m>
                <a:endParaRPr lang="en-US" dirty="0"/>
              </a:p>
              <a:p>
                <a:pPr marL="114300" indent="0">
                  <a:buNone/>
                </a:pPr>
                <a:r>
                  <a:rPr lang="en-US" sz="2800" dirty="0"/>
                  <a:t>Also called as </a:t>
                </a:r>
                <a:r>
                  <a:rPr lang="en-US" sz="2800" b="1" dirty="0">
                    <a:solidFill>
                      <a:srgbClr val="002060"/>
                    </a:solidFill>
                  </a:rPr>
                  <a:t>Euclidean norm.</a:t>
                </a:r>
              </a:p>
              <a:p>
                <a:pPr marL="114300" indent="0">
                  <a:buNone/>
                </a:pPr>
                <a:endParaRPr lang="en-US" dirty="0"/>
              </a:p>
              <a:p>
                <a:pPr marL="114300" indent="0">
                  <a:buNone/>
                </a:pPr>
                <a:r>
                  <a:rPr lang="en-US" sz="2400" dirty="0"/>
                  <a:t>Example: If </a:t>
                </a:r>
                <a14:m>
                  <m:oMath xmlns:m="http://schemas.openxmlformats.org/officeDocument/2006/math">
                    <m:r>
                      <a:rPr lang="en-US" sz="2400" i="1">
                        <a:latin typeface="Cambria Math"/>
                      </a:rPr>
                      <m:t>𝑥</m:t>
                    </m:r>
                    <m:r>
                      <a:rPr lang="en-US" sz="2400" i="1">
                        <a:latin typeface="Cambria Math"/>
                      </a:rPr>
                      <m:t>=(1,−1,2)∈</m:t>
                    </m:r>
                    <m:sSup>
                      <m:sSupPr>
                        <m:ctrlPr>
                          <a:rPr lang="en-US" sz="2400" i="1">
                            <a:latin typeface="Cambria Math" panose="02040503050406030204" pitchFamily="18" charset="0"/>
                          </a:rPr>
                        </m:ctrlPr>
                      </m:sSupPr>
                      <m:e>
                        <m:r>
                          <a:rPr lang="en-US" sz="2400" i="1">
                            <a:latin typeface="Cambria Math"/>
                          </a:rPr>
                          <m:t>𝑅</m:t>
                        </m:r>
                      </m:e>
                      <m:sup>
                        <m:r>
                          <a:rPr lang="en-US" sz="2400" i="1">
                            <a:latin typeface="Cambria Math"/>
                          </a:rPr>
                          <m:t>3</m:t>
                        </m:r>
                      </m:sup>
                    </m:sSup>
                  </m:oMath>
                </a14:m>
                <a:r>
                  <a:rPr lang="en-US" sz="2400" dirty="0"/>
                  <a:t> then</a:t>
                </a:r>
              </a:p>
              <a:p>
                <a:pPr marL="11430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m:t>
                          </m:r>
                          <m:r>
                            <a:rPr lang="en-US" sz="2400" i="1">
                              <a:latin typeface="Cambria Math"/>
                            </a:rPr>
                            <m:t>𝑥</m:t>
                          </m:r>
                          <m:r>
                            <a:rPr lang="en-US" sz="2400" i="1">
                              <a:latin typeface="Cambria Math"/>
                            </a:rPr>
                            <m:t>‖</m:t>
                          </m:r>
                        </m:e>
                        <m:sub>
                          <m:r>
                            <a:rPr lang="en-US" sz="2400" i="1">
                              <a:latin typeface="Cambria Math"/>
                            </a:rPr>
                            <m:t>2</m:t>
                          </m:r>
                        </m:sub>
                      </m:sSub>
                      <m:r>
                        <a:rPr lang="en-US" sz="2400" i="1">
                          <a:latin typeface="Cambria Math"/>
                        </a:rPr>
                        <m:t>=</m:t>
                      </m:r>
                      <m:rad>
                        <m:radPr>
                          <m:degHide m:val="on"/>
                          <m:ctrlPr>
                            <a:rPr lang="en-US" sz="2400" i="1">
                              <a:latin typeface="Cambria Math" panose="02040503050406030204" pitchFamily="18" charset="0"/>
                            </a:rPr>
                          </m:ctrlPr>
                        </m:radPr>
                        <m:deg/>
                        <m:e>
                          <m:nary>
                            <m:naryPr>
                              <m:chr m:val="∑"/>
                              <m:ctrlPr>
                                <a:rPr lang="en-US" sz="2400" i="1">
                                  <a:latin typeface="Cambria Math" panose="02040503050406030204" pitchFamily="18" charset="0"/>
                                </a:rPr>
                              </m:ctrlPr>
                            </m:naryPr>
                            <m:sub>
                              <m:r>
                                <a:rPr lang="en-US" sz="2400" i="1">
                                  <a:latin typeface="Cambria Math"/>
                                </a:rPr>
                                <m:t>𝑖</m:t>
                              </m:r>
                              <m:r>
                                <a:rPr lang="en-US" sz="2400" i="1">
                                  <a:latin typeface="Cambria Math"/>
                                </a:rPr>
                                <m:t>=1</m:t>
                              </m:r>
                            </m:sub>
                            <m:sup>
                              <m:r>
                                <a:rPr lang="en-US" sz="2400" i="1">
                                  <a:latin typeface="Cambria Math"/>
                                </a:rPr>
                                <m:t>3</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e>
                                  </m:d>
                                </m:e>
                                <m:sup>
                                  <m:r>
                                    <a:rPr lang="en-US" sz="2400" i="1">
                                      <a:latin typeface="Cambria Math"/>
                                    </a:rPr>
                                    <m:t>2</m:t>
                                  </m:r>
                                </m:sup>
                              </m:sSup>
                            </m:e>
                          </m:nary>
                        </m:e>
                      </m:rad>
                      <m:r>
                        <a:rPr lang="en-US" sz="2400" i="1">
                          <a:latin typeface="Cambria Math"/>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r>
                                <a:rPr lang="en-US" sz="2400" i="1">
                                  <a:latin typeface="Cambria Math"/>
                                </a:rPr>
                                <m:t>(1)</m:t>
                              </m:r>
                            </m:e>
                            <m:sup>
                              <m:r>
                                <a:rPr lang="en-US" sz="2400" i="1">
                                  <a:latin typeface="Cambria Math"/>
                                </a:rPr>
                                <m:t>2</m:t>
                              </m:r>
                            </m:sup>
                          </m:sSup>
                          <m:r>
                            <a:rPr lang="en-US" sz="2400" i="1">
                              <a:latin typeface="Cambria Math"/>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−1</m:t>
                                  </m:r>
                                </m:e>
                              </m:d>
                            </m:e>
                            <m:sup>
                              <m:r>
                                <a:rPr lang="en-US" sz="2400" i="1">
                                  <a:latin typeface="Cambria Math"/>
                                </a:rPr>
                                <m:t>2</m:t>
                              </m:r>
                            </m:sup>
                          </m:sSup>
                          <m:r>
                            <a:rPr lang="en-US" sz="2400" i="1">
                              <a:latin typeface="Cambria Math"/>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2</m:t>
                                  </m:r>
                                </m:e>
                              </m:d>
                            </m:e>
                            <m:sup>
                              <m:r>
                                <a:rPr lang="en-US" sz="2400" i="1">
                                  <a:latin typeface="Cambria Math"/>
                                </a:rPr>
                                <m:t>2</m:t>
                              </m:r>
                            </m:sup>
                          </m:sSup>
                        </m:e>
                      </m:rad>
                      <m:r>
                        <a:rPr lang="en-US" sz="2400" i="1">
                          <a:latin typeface="Cambria Math"/>
                        </a:rPr>
                        <m:t>=</m:t>
                      </m:r>
                      <m:rad>
                        <m:radPr>
                          <m:degHide m:val="on"/>
                          <m:ctrlPr>
                            <a:rPr lang="en-US" sz="2400" i="1">
                              <a:latin typeface="Cambria Math" panose="02040503050406030204" pitchFamily="18" charset="0"/>
                            </a:rPr>
                          </m:ctrlPr>
                        </m:radPr>
                        <m:deg/>
                        <m:e>
                          <m:r>
                            <a:rPr lang="en-US" sz="2400" i="1">
                              <a:latin typeface="Cambria Math"/>
                            </a:rPr>
                            <m:t>1+1+4</m:t>
                          </m:r>
                        </m:e>
                      </m:rad>
                      <m:r>
                        <a:rPr lang="en-US" sz="2400" i="1">
                          <a:latin typeface="Cambria Math"/>
                        </a:rPr>
                        <m:t>=</m:t>
                      </m:r>
                      <m:rad>
                        <m:radPr>
                          <m:degHide m:val="on"/>
                          <m:ctrlPr>
                            <a:rPr lang="en-US" sz="2400" i="1">
                              <a:latin typeface="Cambria Math" panose="02040503050406030204" pitchFamily="18" charset="0"/>
                            </a:rPr>
                          </m:ctrlPr>
                        </m:radPr>
                        <m:deg/>
                        <m:e>
                          <m:r>
                            <a:rPr lang="en-US" sz="2400" i="1">
                              <a:latin typeface="Cambria Math"/>
                            </a:rPr>
                            <m:t>6</m:t>
                          </m:r>
                        </m:e>
                      </m:rad>
                    </m:oMath>
                  </m:oMathPara>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80"/>
                </a:stretch>
              </a:blipFill>
            </p:spPr>
            <p:txBody>
              <a:bodyPr/>
              <a:lstStyle/>
              <a:p>
                <a:r>
                  <a:rPr lang="en-US">
                    <a:noFill/>
                  </a:rPr>
                  <a:t> </a:t>
                </a:r>
              </a:p>
            </p:txBody>
          </p:sp>
        </mc:Fallback>
      </mc:AlternateContent>
    </p:spTree>
    <p:extLst>
      <p:ext uri="{BB962C8B-B14F-4D97-AF65-F5344CB8AC3E}">
        <p14:creationId xmlns:p14="http://schemas.microsoft.com/office/powerpoint/2010/main" val="183372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Uses of </a:t>
                </a:r>
                <a14:m>
                  <m:oMath xmlns:m="http://schemas.openxmlformats.org/officeDocument/2006/math">
                    <m:sSub>
                      <m:sSubPr>
                        <m:ctrlPr>
                          <a:rPr lang="en-US" sz="4800" i="1">
                            <a:effectLst>
                              <a:outerShdw blurRad="38100" dist="38100" dir="2700000" algn="tl">
                                <a:srgbClr val="000000">
                                  <a:alpha val="43137"/>
                                </a:srgbClr>
                              </a:outerShdw>
                            </a:effectLst>
                            <a:latin typeface="Cambria Math" panose="02040503050406030204" pitchFamily="18" charset="0"/>
                          </a:rPr>
                        </m:ctrlPr>
                      </m:sSubPr>
                      <m:e>
                        <m:r>
                          <a:rPr lang="en-US" sz="4800" i="1">
                            <a:effectLst>
                              <a:outerShdw blurRad="38100" dist="38100" dir="2700000" algn="tl">
                                <a:srgbClr val="000000">
                                  <a:alpha val="43137"/>
                                </a:srgbClr>
                              </a:outerShdw>
                            </a:effectLst>
                            <a:latin typeface="Cambria Math"/>
                          </a:rPr>
                          <m:t>𝐿</m:t>
                        </m:r>
                      </m:e>
                      <m:sub>
                        <m:r>
                          <a:rPr lang="en-US" sz="4800" b="0" i="1" smtClean="0">
                            <a:effectLst>
                              <a:outerShdw blurRad="38100" dist="38100" dir="2700000" algn="tl">
                                <a:srgbClr val="000000">
                                  <a:alpha val="43137"/>
                                </a:srgbClr>
                              </a:outerShdw>
                            </a:effectLst>
                            <a:latin typeface="Cambria Math"/>
                          </a:rPr>
                          <m:t>2</m:t>
                        </m:r>
                      </m:sub>
                    </m:sSub>
                  </m:oMath>
                </a14:m>
                <a:r>
                  <a:rPr lang="en-US" dirty="0"/>
                  <a:t> Norm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3360" b="-117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To find straight line distance between two points.</a:t>
                </a:r>
              </a:p>
              <a:p>
                <a:pPr marL="114300" indent="0">
                  <a:buNone/>
                </a:pPr>
                <a:r>
                  <a:rPr lang="en-US" dirty="0"/>
                  <a:t>Example: IF </a:t>
                </a:r>
                <a14:m>
                  <m:oMath xmlns:m="http://schemas.openxmlformats.org/officeDocument/2006/math">
                    <m:r>
                      <a:rPr lang="en-US" i="1">
                        <a:latin typeface="Cambria Math"/>
                      </a:rPr>
                      <m:t>𝑥</m:t>
                    </m:r>
                    <m:r>
                      <a:rPr lang="en-US" i="1">
                        <a:latin typeface="Cambria Math"/>
                      </a:rPr>
                      <m:t>=</m:t>
                    </m:r>
                    <m:d>
                      <m:dPr>
                        <m:ctrlPr>
                          <a:rPr lang="en-US" i="1">
                            <a:latin typeface="Cambria Math" panose="02040503050406030204" pitchFamily="18" charset="0"/>
                          </a:rPr>
                        </m:ctrlPr>
                      </m:dPr>
                      <m:e>
                        <m:r>
                          <a:rPr lang="en-US" i="1">
                            <a:latin typeface="Cambria Math"/>
                          </a:rPr>
                          <m:t>1, 2</m:t>
                        </m:r>
                      </m:e>
                    </m:d>
                    <m:r>
                      <a:rPr lang="en-US" i="1">
                        <a:latin typeface="Cambria Math"/>
                      </a:rPr>
                      <m:t>&amp; </m:t>
                    </m:r>
                    <m:r>
                      <a:rPr lang="en-US" i="1">
                        <a:latin typeface="Cambria Math"/>
                      </a:rPr>
                      <m:t>𝑦</m:t>
                    </m:r>
                    <m:r>
                      <a:rPr lang="en-US" i="1">
                        <a:latin typeface="Cambria Math"/>
                      </a:rPr>
                      <m:t>=</m:t>
                    </m:r>
                    <m:d>
                      <m:dPr>
                        <m:ctrlPr>
                          <a:rPr lang="en-US" i="1">
                            <a:latin typeface="Cambria Math" panose="02040503050406030204" pitchFamily="18" charset="0"/>
                          </a:rPr>
                        </m:ctrlPr>
                      </m:dPr>
                      <m:e>
                        <m:r>
                          <a:rPr lang="en-US" i="1">
                            <a:latin typeface="Cambria Math"/>
                          </a:rPr>
                          <m:t>3,4</m:t>
                        </m:r>
                      </m:e>
                    </m:d>
                  </m:oMath>
                </a14:m>
                <a:r>
                  <a:rPr lang="en-US" dirty="0"/>
                  <a:t> are two data points then </a:t>
                </a:r>
              </a:p>
              <a:p>
                <a:pPr marL="114300" indent="0">
                  <a:buNone/>
                </a:pPr>
                <a14:m>
                  <m:oMath xmlns:m="http://schemas.openxmlformats.org/officeDocument/2006/math">
                    <m:r>
                      <a:rPr lang="en-US" i="1">
                        <a:latin typeface="Cambria Math"/>
                      </a:rPr>
                      <m:t>𝑑</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rPr>
                      <m:t>=</m:t>
                    </m:r>
                    <m:rad>
                      <m:radPr>
                        <m:degHide m:val="on"/>
                        <m:ctrlPr>
                          <a:rPr lang="en-US" i="1" smtClean="0">
                            <a:latin typeface="Cambria Math" panose="02040503050406030204" pitchFamily="18" charset="0"/>
                          </a:rPr>
                        </m:ctrlPr>
                      </m:radPr>
                      <m:deg/>
                      <m:e>
                        <m:sSup>
                          <m:sSupPr>
                            <m:ctrlPr>
                              <a:rPr lang="en-US" i="1" dirty="0">
                                <a:latin typeface="Cambria Math" panose="02040503050406030204" pitchFamily="18" charset="0"/>
                              </a:rPr>
                            </m:ctrlPr>
                          </m:sSupPr>
                          <m:e>
                            <m:r>
                              <a:rPr lang="en-US" i="1" dirty="0">
                                <a:latin typeface="Cambria Math"/>
                              </a:rPr>
                              <m:t>(</m:t>
                            </m:r>
                            <m:r>
                              <a:rPr lang="en-US" i="1">
                                <a:latin typeface="Cambria Math"/>
                              </a:rPr>
                              <m:t>1−3)</m:t>
                            </m:r>
                          </m:e>
                          <m:sup>
                            <m:r>
                              <a:rPr lang="en-US" i="1" dirty="0">
                                <a:latin typeface="Cambria Math"/>
                              </a:rPr>
                              <m:t>2</m:t>
                            </m:r>
                          </m:sup>
                        </m:sSup>
                        <m:r>
                          <a:rPr lang="en-US" i="1">
                            <a:latin typeface="Cambria Math"/>
                          </a:rPr>
                          <m:t>+</m:t>
                        </m:r>
                        <m:sSup>
                          <m:sSupPr>
                            <m:ctrlPr>
                              <a:rPr lang="en-US" i="1" dirty="0">
                                <a:latin typeface="Cambria Math" panose="02040503050406030204" pitchFamily="18" charset="0"/>
                              </a:rPr>
                            </m:ctrlPr>
                          </m:sSupPr>
                          <m:e>
                            <m:r>
                              <a:rPr lang="en-US" i="1" dirty="0">
                                <a:latin typeface="Cambria Math"/>
                              </a:rPr>
                              <m:t>(2</m:t>
                            </m:r>
                            <m:r>
                              <a:rPr lang="en-US" i="1">
                                <a:latin typeface="Cambria Math"/>
                              </a:rPr>
                              <m:t>−4)</m:t>
                            </m:r>
                          </m:e>
                          <m:sup>
                            <m:r>
                              <a:rPr lang="en-US" i="1" dirty="0">
                                <a:latin typeface="Cambria Math"/>
                              </a:rPr>
                              <m:t>2</m:t>
                            </m:r>
                          </m:sup>
                        </m:sSup>
                      </m:e>
                    </m:rad>
                    <m:r>
                      <a:rPr lang="en-US" i="1">
                        <a:latin typeface="Cambria Math"/>
                      </a:rPr>
                      <m:t>=</m:t>
                    </m:r>
                    <m:rad>
                      <m:radPr>
                        <m:degHide m:val="on"/>
                        <m:ctrlPr>
                          <a:rPr lang="en-US" i="1" smtClean="0">
                            <a:latin typeface="Cambria Math" panose="02040503050406030204" pitchFamily="18" charset="0"/>
                          </a:rPr>
                        </m:ctrlPr>
                      </m:radPr>
                      <m:deg/>
                      <m:e>
                        <m:r>
                          <a:rPr lang="en-US" i="1">
                            <a:latin typeface="Cambria Math"/>
                          </a:rPr>
                          <m:t>4+4</m:t>
                        </m:r>
                      </m:e>
                    </m:rad>
                    <m:r>
                      <a:rPr lang="en-US" i="1">
                        <a:latin typeface="Cambria Math"/>
                      </a:rPr>
                      <m:t>=</m:t>
                    </m:r>
                    <m:rad>
                      <m:radPr>
                        <m:degHide m:val="on"/>
                        <m:ctrlPr>
                          <a:rPr lang="en-US" i="1" dirty="0" smtClean="0">
                            <a:latin typeface="Cambria Math" panose="02040503050406030204" pitchFamily="18" charset="0"/>
                          </a:rPr>
                        </m:ctrlPr>
                      </m:radPr>
                      <m:deg/>
                      <m:e>
                        <m:r>
                          <a:rPr lang="en-US" b="0" i="1" dirty="0" smtClean="0">
                            <a:latin typeface="Cambria Math"/>
                          </a:rPr>
                          <m:t>8</m:t>
                        </m:r>
                      </m:e>
                    </m:rad>
                  </m:oMath>
                </a14:m>
                <a:r>
                  <a:rPr lang="en-US" dirty="0"/>
                  <a:t>  is the Euclidean distance distance between them.</a:t>
                </a:r>
              </a:p>
              <a:p>
                <a:endParaRPr lang="en-US" dirty="0"/>
              </a:p>
              <a:p>
                <a:endParaRPr lang="en-US" dirty="0"/>
              </a:p>
              <a:p>
                <a:endParaRPr lang="en-US" dirty="0"/>
              </a:p>
              <a:p>
                <a:endParaRPr lang="en-US" dirty="0"/>
              </a:p>
              <a:p>
                <a:r>
                  <a:rPr lang="en-US" b="1" dirty="0"/>
                  <a:t>RMS Value: </a:t>
                </a:r>
                <a:r>
                  <a:rPr lang="en-US" dirty="0"/>
                  <a:t>It is used for comparing lengths of two vectors  &amp; it is defined as </a:t>
                </a:r>
              </a:p>
              <a:p>
                <a:pPr marL="114300" indent="0">
                  <a:buNone/>
                </a:pPr>
                <a:r>
                  <a:rPr lang="en-US" b="1" dirty="0"/>
                  <a:t>    </a:t>
                </a:r>
                <a14:m>
                  <m:oMath xmlns:m="http://schemas.openxmlformats.org/officeDocument/2006/math">
                    <m:r>
                      <a:rPr lang="en-US" b="1" i="1" smtClean="0">
                        <a:latin typeface="Cambria Math"/>
                      </a:rPr>
                      <m:t>𝑹𝑴𝑺</m:t>
                    </m:r>
                    <m:d>
                      <m:dPr>
                        <m:ctrlPr>
                          <a:rPr lang="en-US" b="1" i="1" smtClean="0">
                            <a:latin typeface="Cambria Math" panose="02040503050406030204" pitchFamily="18" charset="0"/>
                          </a:rPr>
                        </m:ctrlPr>
                      </m:dPr>
                      <m:e>
                        <m:r>
                          <a:rPr lang="en-US" b="1" i="1" smtClean="0">
                            <a:latin typeface="Cambria Math"/>
                          </a:rPr>
                          <m:t>𝒙</m:t>
                        </m:r>
                      </m:e>
                    </m:d>
                    <m:r>
                      <a:rPr lang="en-US" b="1" i="1" smtClean="0">
                        <a:latin typeface="Cambria Math"/>
                      </a:rPr>
                      <m:t>=</m:t>
                    </m:r>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d>
                              <m:dPr>
                                <m:begChr m:val="‖"/>
                                <m:endChr m:val="‖"/>
                                <m:ctrlPr>
                                  <a:rPr lang="en-US" b="1" i="1" smtClean="0">
                                    <a:latin typeface="Cambria Math" panose="02040503050406030204" pitchFamily="18" charset="0"/>
                                  </a:rPr>
                                </m:ctrlPr>
                              </m:dPr>
                              <m:e>
                                <m:r>
                                  <a:rPr lang="en-US" b="1" i="1" smtClean="0">
                                    <a:latin typeface="Cambria Math"/>
                                  </a:rPr>
                                  <m:t>𝒙</m:t>
                                </m:r>
                              </m:e>
                            </m:d>
                          </m:e>
                          <m:sub>
                            <m:r>
                              <a:rPr lang="en-US" b="1" i="1" smtClean="0">
                                <a:latin typeface="Cambria Math"/>
                              </a:rPr>
                              <m:t>𝟐</m:t>
                            </m:r>
                          </m:sub>
                        </m:sSub>
                      </m:num>
                      <m:den>
                        <m:rad>
                          <m:radPr>
                            <m:degHide m:val="on"/>
                            <m:ctrlPr>
                              <a:rPr lang="en-US" b="1" i="1" smtClean="0">
                                <a:latin typeface="Cambria Math" panose="02040503050406030204" pitchFamily="18" charset="0"/>
                              </a:rPr>
                            </m:ctrlPr>
                          </m:radPr>
                          <m:deg/>
                          <m:e>
                            <m:r>
                              <a:rPr lang="en-US" b="1" i="1" smtClean="0">
                                <a:latin typeface="Cambria Math"/>
                              </a:rPr>
                              <m:t>𝒏</m:t>
                            </m:r>
                          </m:e>
                        </m:rad>
                      </m:den>
                    </m:f>
                    <m:r>
                      <a:rPr lang="en-US" b="1" i="1" smtClean="0">
                        <a:latin typeface="Cambria Math"/>
                      </a:rPr>
                      <m:t>=</m:t>
                    </m:r>
                    <m:f>
                      <m:fPr>
                        <m:ctrlPr>
                          <a:rPr lang="en-US" b="1" i="1" smtClean="0">
                            <a:latin typeface="Cambria Math" panose="02040503050406030204" pitchFamily="18" charset="0"/>
                          </a:rPr>
                        </m:ctrlPr>
                      </m:fPr>
                      <m:num>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a:rPr>
                                  <m:t>𝑥</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𝑥</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𝑥</m:t>
                                </m:r>
                              </m:e>
                              <m:sub>
                                <m:r>
                                  <a:rPr lang="en-US" i="1">
                                    <a:latin typeface="Cambria Math"/>
                                  </a:rPr>
                                  <m:t>𝑛</m:t>
                                </m:r>
                              </m:sub>
                              <m:sup>
                                <m:r>
                                  <a:rPr lang="en-US" i="1">
                                    <a:latin typeface="Cambria Math"/>
                                  </a:rPr>
                                  <m:t>2</m:t>
                                </m:r>
                              </m:sup>
                            </m:sSubSup>
                          </m:e>
                        </m:rad>
                      </m:num>
                      <m:den>
                        <m:rad>
                          <m:radPr>
                            <m:degHide m:val="on"/>
                            <m:ctrlPr>
                              <a:rPr lang="en-US" b="1" i="1" smtClean="0">
                                <a:latin typeface="Cambria Math" panose="02040503050406030204" pitchFamily="18" charset="0"/>
                              </a:rPr>
                            </m:ctrlPr>
                          </m:radPr>
                          <m:deg/>
                          <m:e>
                            <m:r>
                              <a:rPr lang="en-US" b="1" i="1" smtClean="0">
                                <a:latin typeface="Cambria Math"/>
                              </a:rPr>
                              <m:t>𝒏</m:t>
                            </m:r>
                          </m:e>
                        </m:rad>
                      </m:den>
                    </m:f>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525" r="-1760"/>
                </a:stretch>
              </a:blipFill>
            </p:spPr>
            <p:txBody>
              <a:bodyPr/>
              <a:lstStyle/>
              <a:p>
                <a:r>
                  <a:rPr lang="en-US">
                    <a:noFill/>
                  </a:rPr>
                  <a:t> </a:t>
                </a:r>
              </a:p>
            </p:txBody>
          </p:sp>
        </mc:Fallback>
      </mc:AlternateContent>
      <p:sp>
        <p:nvSpPr>
          <p:cNvPr id="4" name="Oval 3"/>
          <p:cNvSpPr/>
          <p:nvPr/>
        </p:nvSpPr>
        <p:spPr>
          <a:xfrm>
            <a:off x="2514600" y="4343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495800" y="3276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2590800" y="3352800"/>
            <a:ext cx="2003518" cy="108911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52600" y="4343400"/>
            <a:ext cx="914400" cy="369332"/>
          </a:xfrm>
          <a:prstGeom prst="rect">
            <a:avLst/>
          </a:prstGeom>
          <a:noFill/>
        </p:spPr>
        <p:txBody>
          <a:bodyPr wrap="square" rtlCol="0">
            <a:spAutoFit/>
          </a:bodyPr>
          <a:lstStyle/>
          <a:p>
            <a:r>
              <a:rPr lang="en-US" dirty="0"/>
              <a:t>(1,2)</a:t>
            </a:r>
          </a:p>
        </p:txBody>
      </p:sp>
      <p:sp>
        <p:nvSpPr>
          <p:cNvPr id="13" name="TextBox 12"/>
          <p:cNvSpPr txBox="1"/>
          <p:nvPr/>
        </p:nvSpPr>
        <p:spPr>
          <a:xfrm>
            <a:off x="4724400" y="3276600"/>
            <a:ext cx="762000" cy="369332"/>
          </a:xfrm>
          <a:prstGeom prst="rect">
            <a:avLst/>
          </a:prstGeom>
          <a:noFill/>
        </p:spPr>
        <p:txBody>
          <a:bodyPr wrap="square" rtlCol="0">
            <a:spAutoFit/>
          </a:bodyPr>
          <a:lstStyle/>
          <a:p>
            <a:r>
              <a:rPr lang="en-US" dirty="0"/>
              <a:t>(3,4)</a:t>
            </a:r>
          </a:p>
        </p:txBody>
      </p:sp>
    </p:spTree>
    <p:extLst>
      <p:ext uri="{BB962C8B-B14F-4D97-AF65-F5344CB8AC3E}">
        <p14:creationId xmlns:p14="http://schemas.microsoft.com/office/powerpoint/2010/main" val="65939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𝐿</m:t>
                        </m:r>
                      </m:e>
                      <m:sub>
                        <m:r>
                          <a:rPr lang="en-US" b="0" i="1" smtClean="0">
                            <a:latin typeface="Cambria Math"/>
                          </a:rPr>
                          <m:t>1   </m:t>
                        </m:r>
                      </m:sub>
                    </m:sSub>
                    <m:r>
                      <a:rPr lang="en-US" b="0" i="1" smtClean="0">
                        <a:latin typeface="Cambria Math"/>
                      </a:rPr>
                      <m:t>𝑣𝑠</m:t>
                    </m:r>
                    <m:r>
                      <a:rPr lang="en-US" b="0" i="1" smtClean="0">
                        <a:latin typeface="Cambria Math"/>
                      </a:rPr>
                      <m:t>  </m:t>
                    </m:r>
                    <m:sSub>
                      <m:sSubPr>
                        <m:ctrlPr>
                          <a:rPr lang="en-US" i="1" smtClean="0">
                            <a:latin typeface="Cambria Math" panose="02040503050406030204" pitchFamily="18" charset="0"/>
                          </a:rPr>
                        </m:ctrlPr>
                      </m:sSubPr>
                      <m:e>
                        <m:r>
                          <a:rPr lang="en-US" b="0" i="1" smtClean="0">
                            <a:latin typeface="Cambria Math"/>
                          </a:rPr>
                          <m:t>𝐿</m:t>
                        </m:r>
                      </m:e>
                      <m:sub>
                        <m:r>
                          <a:rPr lang="en-US" b="0" i="1" smtClean="0">
                            <a:latin typeface="Cambria Math"/>
                          </a:rPr>
                          <m:t>2</m:t>
                        </m:r>
                      </m:sub>
                    </m:sSub>
                  </m:oMath>
                </a14:m>
                <a:r>
                  <a:rPr lang="en-US" dirty="0"/>
                  <a:t>  Norm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11170"/>
                </a:stretch>
              </a:blipFill>
            </p:spPr>
            <p:txBody>
              <a:bodyPr/>
              <a:lstStyle/>
              <a:p>
                <a:r>
                  <a:rPr lang="en-US">
                    <a:noFill/>
                  </a:rPr>
                  <a:t> </a:t>
                </a:r>
              </a:p>
            </p:txBody>
          </p:sp>
        </mc:Fallback>
      </mc:AlternateContent>
      <p:sp>
        <p:nvSpPr>
          <p:cNvPr id="3" name="Content Placeholder 2" hidden="1"/>
          <p:cNvSpPr>
            <a:spLocks noGrp="1"/>
          </p:cNvSpPr>
          <p:nvPr>
            <p:ph idx="1"/>
          </p:nvPr>
        </p:nvSpPr>
        <p:spPr>
          <a:ln w="38100">
            <a:solidFill>
              <a:schemeClr val="bg1"/>
            </a:solidFill>
          </a:ln>
        </p:spPr>
        <p:txBody>
          <a:bodyPr/>
          <a:lstStyle/>
          <a:p>
            <a:endParaRPr lang="en-US" dirty="0"/>
          </a:p>
        </p:txBody>
      </p:sp>
      <p:sp>
        <p:nvSpPr>
          <p:cNvPr id="4" name="Oval 3"/>
          <p:cNvSpPr/>
          <p:nvPr/>
        </p:nvSpPr>
        <p:spPr>
          <a:xfrm>
            <a:off x="4572000" y="1981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V="1">
            <a:off x="3200400" y="3352800"/>
            <a:ext cx="152400" cy="1524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4648200" y="2133600"/>
            <a:ext cx="0" cy="1295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352800" y="3406684"/>
            <a:ext cx="1328878" cy="223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4" idx="3"/>
          </p:cNvCxnSpPr>
          <p:nvPr/>
        </p:nvCxnSpPr>
        <p:spPr>
          <a:xfrm flipV="1">
            <a:off x="3200400" y="2111282"/>
            <a:ext cx="1393918" cy="134003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62600" y="2286000"/>
            <a:ext cx="685800" cy="0"/>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6400800" y="2057400"/>
                <a:ext cx="1219200" cy="369332"/>
              </a:xfrm>
              <a:prstGeom prst="rect">
                <a:avLst/>
              </a:prstGeom>
              <a:noFill/>
            </p:spPr>
            <p:txBody>
              <a:bodyPr wrap="square"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a:rPr>
                          <m:t>𝐿</m:t>
                        </m:r>
                      </m:e>
                      <m:sub>
                        <m:r>
                          <a:rPr lang="en-US" i="1">
                            <a:latin typeface="Cambria Math"/>
                          </a:rPr>
                          <m:t>1   </m:t>
                        </m:r>
                      </m:sub>
                    </m:sSub>
                  </m:oMath>
                </a14:m>
                <a:r>
                  <a:rPr lang="en-US" dirty="0"/>
                  <a:t>Norm</a:t>
                </a:r>
              </a:p>
            </p:txBody>
          </p:sp>
        </mc:Choice>
        <mc:Fallback xmlns="">
          <p:sp>
            <p:nvSpPr>
              <p:cNvPr id="32" name="TextBox 31"/>
              <p:cNvSpPr txBox="1">
                <a:spLocks noRot="1" noChangeAspect="1" noMove="1" noResize="1" noEditPoints="1" noAdjustHandles="1" noChangeArrowheads="1" noChangeShapeType="1" noTextEdit="1"/>
              </p:cNvSpPr>
              <p:nvPr/>
            </p:nvSpPr>
            <p:spPr>
              <a:xfrm>
                <a:off x="6400800" y="2057400"/>
                <a:ext cx="1219200" cy="369332"/>
              </a:xfrm>
              <a:prstGeom prst="rect">
                <a:avLst/>
              </a:prstGeom>
              <a:blipFill rotWithShape="1">
                <a:blip r:embed="rId3"/>
                <a:stretch>
                  <a:fillRect t="-8333" b="-25000"/>
                </a:stretch>
              </a:blipFill>
            </p:spPr>
            <p:txBody>
              <a:bodyPr/>
              <a:lstStyle/>
              <a:p>
                <a:r>
                  <a:rPr lang="en-US">
                    <a:noFill/>
                  </a:rPr>
                  <a:t> </a:t>
                </a:r>
              </a:p>
            </p:txBody>
          </p:sp>
        </mc:Fallback>
      </mc:AlternateContent>
      <p:cxnSp>
        <p:nvCxnSpPr>
          <p:cNvPr id="34" name="Straight Connector 33"/>
          <p:cNvCxnSpPr/>
          <p:nvPr/>
        </p:nvCxnSpPr>
        <p:spPr>
          <a:xfrm>
            <a:off x="5562600" y="2819400"/>
            <a:ext cx="685800"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6477000" y="2590800"/>
                <a:ext cx="1219200" cy="646331"/>
              </a:xfrm>
              <a:prstGeom prst="rect">
                <a:avLst/>
              </a:prstGeom>
              <a:noFill/>
            </p:spPr>
            <p:txBody>
              <a:bodyPr wrap="square"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a:rPr>
                          <m:t>𝐿</m:t>
                        </m:r>
                      </m:e>
                      <m:sub>
                        <m:r>
                          <a:rPr lang="en-US" i="1">
                            <a:latin typeface="Cambria Math"/>
                          </a:rPr>
                          <m:t>2</m:t>
                        </m:r>
                      </m:sub>
                    </m:sSub>
                  </m:oMath>
                </a14:m>
                <a:r>
                  <a:rPr lang="en-US" dirty="0"/>
                  <a:t>  Norm</a:t>
                </a:r>
              </a:p>
              <a:p>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6477000" y="2590800"/>
                <a:ext cx="1219200" cy="646331"/>
              </a:xfrm>
              <a:prstGeom prst="rect">
                <a:avLst/>
              </a:prstGeom>
              <a:blipFill rotWithShape="1">
                <a:blip r:embed="rId4"/>
                <a:stretch>
                  <a:fillRect t="-4717"/>
                </a:stretch>
              </a:blipFill>
            </p:spPr>
            <p:txBody>
              <a:bodyPr/>
              <a:lstStyle/>
              <a:p>
                <a:r>
                  <a:rPr lang="en-US">
                    <a:noFill/>
                  </a:rPr>
                  <a:t> </a:t>
                </a:r>
              </a:p>
            </p:txBody>
          </p:sp>
        </mc:Fallback>
      </mc:AlternateContent>
      <p:sp>
        <p:nvSpPr>
          <p:cNvPr id="37" name="TextBox 36"/>
          <p:cNvSpPr txBox="1"/>
          <p:nvPr/>
        </p:nvSpPr>
        <p:spPr>
          <a:xfrm>
            <a:off x="2514600" y="3429000"/>
            <a:ext cx="685800" cy="369332"/>
          </a:xfrm>
          <a:prstGeom prst="rect">
            <a:avLst/>
          </a:prstGeom>
          <a:noFill/>
        </p:spPr>
        <p:txBody>
          <a:bodyPr wrap="square" rtlCol="0">
            <a:spAutoFit/>
          </a:bodyPr>
          <a:lstStyle/>
          <a:p>
            <a:r>
              <a:rPr lang="en-US" dirty="0"/>
              <a:t>(1,2)</a:t>
            </a:r>
          </a:p>
        </p:txBody>
      </p:sp>
      <p:sp>
        <p:nvSpPr>
          <p:cNvPr id="38" name="TextBox 37"/>
          <p:cNvSpPr txBox="1"/>
          <p:nvPr/>
        </p:nvSpPr>
        <p:spPr>
          <a:xfrm>
            <a:off x="4724400" y="1676400"/>
            <a:ext cx="762000" cy="369332"/>
          </a:xfrm>
          <a:prstGeom prst="rect">
            <a:avLst/>
          </a:prstGeom>
          <a:noFill/>
        </p:spPr>
        <p:txBody>
          <a:bodyPr wrap="square" rtlCol="0">
            <a:spAutoFit/>
          </a:bodyPr>
          <a:lstStyle/>
          <a:p>
            <a:r>
              <a:rPr lang="en-US" dirty="0"/>
              <a:t>(3,4)</a:t>
            </a:r>
          </a:p>
        </p:txBody>
      </p:sp>
      <mc:AlternateContent xmlns:mc="http://schemas.openxmlformats.org/markup-compatibility/2006" xmlns:a14="http://schemas.microsoft.com/office/drawing/2010/main">
        <mc:Choice Requires="a14">
          <p:sp>
            <p:nvSpPr>
              <p:cNvPr id="39" name="TextBox 38"/>
              <p:cNvSpPr txBox="1"/>
              <p:nvPr/>
            </p:nvSpPr>
            <p:spPr>
              <a:xfrm>
                <a:off x="685800" y="4038600"/>
                <a:ext cx="7239000" cy="3231654"/>
              </a:xfrm>
              <a:prstGeom prst="rect">
                <a:avLst/>
              </a:prstGeom>
              <a:noFill/>
            </p:spPr>
            <p:txBody>
              <a:bodyPr wrap="square" rtlCol="0">
                <a:spAutoFit/>
              </a:bodyPr>
              <a:lstStyle/>
              <a:p>
                <a:pPr marL="285750" indent="-285750">
                  <a:buFont typeface="Wingdings" panose="05000000000000000000" pitchFamily="2" charset="2"/>
                  <a:buChar char="§"/>
                </a:pPr>
                <a:r>
                  <a:rPr lang="en-US" sz="2400" dirty="0"/>
                  <a:t>As can be seen from the figure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𝐿</m:t>
                        </m:r>
                      </m:e>
                      <m:sub>
                        <m:r>
                          <a:rPr lang="en-US" sz="2400" b="0" i="1" smtClean="0">
                            <a:latin typeface="Cambria Math"/>
                          </a:rPr>
                          <m:t>2</m:t>
                        </m:r>
                        <m:r>
                          <a:rPr lang="en-US" sz="2400" i="1">
                            <a:latin typeface="Cambria Math"/>
                          </a:rPr>
                          <m:t>   </m:t>
                        </m:r>
                      </m:sub>
                    </m:sSub>
                  </m:oMath>
                </a14:m>
                <a:r>
                  <a:rPr lang="en-US" sz="2400" dirty="0"/>
                  <a:t>Norm </a:t>
                </a:r>
                <a14:m>
                  <m:oMath xmlns:m="http://schemas.openxmlformats.org/officeDocument/2006/math">
                    <m:r>
                      <a:rPr lang="en-US" sz="2400" b="0" i="1" smtClean="0">
                        <a:latin typeface="Cambria Math"/>
                      </a:rPr>
                      <m:t>≤</m:t>
                    </m:r>
                  </m:oMath>
                </a14:m>
                <a:r>
                  <a:rPr lang="en-US" sz="2400" dirty="0"/>
                  <a:t>  </a:t>
                </a:r>
                <a14:m>
                  <m:oMath xmlns:m="http://schemas.openxmlformats.org/officeDocument/2006/math">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𝐿</m:t>
                        </m:r>
                      </m:e>
                      <m:sub>
                        <m:r>
                          <a:rPr lang="en-US" sz="2400" i="1">
                            <a:latin typeface="Cambria Math"/>
                          </a:rPr>
                          <m:t>2</m:t>
                        </m:r>
                      </m:sub>
                    </m:sSub>
                    <m:r>
                      <a:rPr lang="en-US" sz="2400" b="0" i="1" smtClean="0">
                        <a:latin typeface="Cambria Math"/>
                      </a:rPr>
                      <m:t>  </m:t>
                    </m:r>
                  </m:oMath>
                </a14:m>
                <a:r>
                  <a:rPr lang="en-US" sz="2400" dirty="0"/>
                  <a:t>  Norm</a:t>
                </a:r>
              </a:p>
              <a:p>
                <a:pPr marL="285750" indent="-285750">
                  <a:buFont typeface="Wingdings" panose="05000000000000000000" pitchFamily="2" charset="2"/>
                  <a:buChar char="§"/>
                </a:pPr>
                <a14:m>
                  <m:oMath xmlns:m="http://schemas.openxmlformats.org/officeDocument/2006/math">
                    <m:r>
                      <a:rPr lang="en-US" sz="2400" i="1">
                        <a:latin typeface="Cambria Math"/>
                      </a:rPr>
                      <m:t> </m:t>
                    </m:r>
                    <m:sSub>
                      <m:sSubPr>
                        <m:ctrlPr>
                          <a:rPr lang="en-US" sz="2400" i="1" smtClean="0">
                            <a:latin typeface="Cambria Math" panose="02040503050406030204" pitchFamily="18" charset="0"/>
                          </a:rPr>
                        </m:ctrlPr>
                      </m:sSubPr>
                      <m:e>
                        <m:r>
                          <a:rPr lang="en-US" sz="2400" i="1">
                            <a:latin typeface="Cambria Math"/>
                          </a:rPr>
                          <m:t>𝐿</m:t>
                        </m:r>
                      </m:e>
                      <m:sub>
                        <m:r>
                          <a:rPr lang="en-US" sz="2400" b="0" i="1" smtClean="0">
                            <a:latin typeface="Cambria Math"/>
                          </a:rPr>
                          <m:t>1</m:t>
                        </m:r>
                      </m:sub>
                    </m:sSub>
                  </m:oMath>
                </a14:m>
                <a:r>
                  <a:rPr lang="en-US" sz="2400" dirty="0"/>
                  <a:t> norm is more robust(to outliers) than </a:t>
                </a:r>
                <a14:m>
                  <m:oMath xmlns:m="http://schemas.openxmlformats.org/officeDocument/2006/math">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𝐿</m:t>
                        </m:r>
                      </m:e>
                      <m:sub>
                        <m:r>
                          <a:rPr lang="en-US" sz="2400" i="1">
                            <a:latin typeface="Cambria Math"/>
                          </a:rPr>
                          <m:t>2</m:t>
                        </m:r>
                      </m:sub>
                    </m:sSub>
                  </m:oMath>
                </a14:m>
                <a:r>
                  <a:rPr lang="en-US" sz="2400" dirty="0"/>
                  <a:t> norm (as they are squared in </a:t>
                </a:r>
                <a14:m>
                  <m:oMath xmlns:m="http://schemas.openxmlformats.org/officeDocument/2006/math">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𝐿</m:t>
                        </m:r>
                      </m:e>
                      <m:sub>
                        <m:r>
                          <a:rPr lang="en-US" sz="2400" i="1">
                            <a:latin typeface="Cambria Math"/>
                          </a:rPr>
                          <m:t>2</m:t>
                        </m:r>
                      </m:sub>
                    </m:sSub>
                  </m:oMath>
                </a14:m>
                <a:r>
                  <a:rPr lang="en-US" sz="2400" dirty="0"/>
                  <a:t> norm)</a:t>
                </a:r>
              </a:p>
              <a:p>
                <a:pPr marL="285750" indent="-285750">
                  <a:buFont typeface="Wingdings" panose="05000000000000000000" pitchFamily="2" charset="2"/>
                  <a:buChar char="§"/>
                </a:pPr>
                <a14:m>
                  <m:oMath xmlns:m="http://schemas.openxmlformats.org/officeDocument/2006/math">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𝐿</m:t>
                        </m:r>
                      </m:e>
                      <m:sub>
                        <m:r>
                          <a:rPr lang="en-US" sz="2400" i="1">
                            <a:latin typeface="Cambria Math"/>
                          </a:rPr>
                          <m:t>2</m:t>
                        </m:r>
                      </m:sub>
                    </m:sSub>
                  </m:oMath>
                </a14:m>
                <a:r>
                  <a:rPr lang="en-US" sz="2400" dirty="0"/>
                  <a:t> norm produces stable solutions than </a:t>
                </a:r>
                <a14:m>
                  <m:oMath xmlns:m="http://schemas.openxmlformats.org/officeDocument/2006/math">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𝐿</m:t>
                        </m:r>
                      </m:e>
                      <m:sub>
                        <m:r>
                          <a:rPr lang="en-US" sz="2400" b="0" i="1" smtClean="0">
                            <a:latin typeface="Cambria Math"/>
                          </a:rPr>
                          <m:t>1</m:t>
                        </m:r>
                      </m:sub>
                    </m:sSub>
                  </m:oMath>
                </a14:m>
                <a:r>
                  <a:rPr lang="en-US" sz="2400" dirty="0"/>
                  <a:t> norm.(since </a:t>
                </a:r>
                <a14:m>
                  <m:oMath xmlns:m="http://schemas.openxmlformats.org/officeDocument/2006/math">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𝐿</m:t>
                        </m:r>
                      </m:e>
                      <m:sub>
                        <m:r>
                          <a:rPr lang="en-US" sz="2400" b="0" i="1" smtClean="0">
                            <a:latin typeface="Cambria Math"/>
                          </a:rPr>
                          <m:t>1</m:t>
                        </m:r>
                      </m:sub>
                    </m:sSub>
                    <m:r>
                      <a:rPr lang="en-US" sz="2400" b="0" i="1" smtClean="0">
                        <a:latin typeface="Cambria Math"/>
                      </a:rPr>
                      <m:t> </m:t>
                    </m:r>
                  </m:oMath>
                </a14:m>
                <a:r>
                  <a:rPr lang="en-US" sz="2400" dirty="0"/>
                  <a:t> contains absolute values &amp; is not differentiable)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685800" y="4038600"/>
                <a:ext cx="7239000" cy="3231654"/>
              </a:xfrm>
              <a:prstGeom prst="rect">
                <a:avLst/>
              </a:prstGeom>
              <a:blipFill rotWithShape="1">
                <a:blip r:embed="rId5"/>
                <a:stretch>
                  <a:fillRect l="-1179" t="-1509" r="-505"/>
                </a:stretch>
              </a:blipFill>
            </p:spPr>
            <p:txBody>
              <a:bodyPr/>
              <a:lstStyle/>
              <a:p>
                <a:r>
                  <a:rPr lang="en-US">
                    <a:noFill/>
                  </a:rPr>
                  <a:t> </a:t>
                </a:r>
              </a:p>
            </p:txBody>
          </p:sp>
        </mc:Fallback>
      </mc:AlternateContent>
    </p:spTree>
    <p:extLst>
      <p:ext uri="{BB962C8B-B14F-4D97-AF65-F5344CB8AC3E}">
        <p14:creationId xmlns:p14="http://schemas.microsoft.com/office/powerpoint/2010/main" val="193529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norms in data science: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t>Used in classification algorithms such as KNN to find nearest points .</a:t>
                </a:r>
              </a:p>
              <a:p>
                <a:r>
                  <a:rPr lang="en-US" sz="2800" dirty="0"/>
                  <a:t>In K means clustering each data point is assigned to its nearest centroid using Euclidean distance.(</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𝐿</m:t>
                        </m:r>
                      </m:e>
                      <m:sub>
                        <m:r>
                          <a:rPr lang="en-US" sz="2800" b="0" i="1" smtClean="0">
                            <a:latin typeface="Cambria Math"/>
                          </a:rPr>
                          <m:t>2</m:t>
                        </m:r>
                      </m:sub>
                    </m:sSub>
                    <m:r>
                      <a:rPr lang="en-US" sz="2800" b="0" i="1" smtClean="0">
                        <a:latin typeface="Cambria Math"/>
                      </a:rPr>
                      <m:t> </m:t>
                    </m:r>
                    <m:r>
                      <a:rPr lang="en-US" sz="2800" b="0" i="1" smtClean="0">
                        <a:latin typeface="Cambria Math"/>
                      </a:rPr>
                      <m:t>𝑛𝑜𝑟𝑚</m:t>
                    </m:r>
                    <m:r>
                      <a:rPr lang="en-US" sz="2800" b="0" i="1" smtClean="0">
                        <a:latin typeface="Cambria Math"/>
                      </a:rPr>
                      <m:t>)</m:t>
                    </m:r>
                  </m:oMath>
                </a14:m>
                <a:endParaRPr lang="en-US" sz="2800" dirty="0"/>
              </a:p>
              <a:p>
                <a:r>
                  <a:rPr lang="en-US" sz="2800" dirty="0"/>
                  <a:t>Used in regularization to keep the coefficients of the model small</a:t>
                </a:r>
              </a:p>
              <a:p>
                <a:r>
                  <a:rPr lang="en-US" sz="2800" dirty="0"/>
                  <a:t>Used in optimization to calculate cost/loss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144" r="-1680"/>
                </a:stretch>
              </a:blipFill>
            </p:spPr>
            <p:txBody>
              <a:bodyPr/>
              <a:lstStyle/>
              <a:p>
                <a:r>
                  <a:rPr lang="en-US">
                    <a:noFill/>
                  </a:rPr>
                  <a:t> </a:t>
                </a:r>
              </a:p>
            </p:txBody>
          </p:sp>
        </mc:Fallback>
      </mc:AlternateContent>
    </p:spTree>
    <p:extLst>
      <p:ext uri="{BB962C8B-B14F-4D97-AF65-F5344CB8AC3E}">
        <p14:creationId xmlns:p14="http://schemas.microsoft.com/office/powerpoint/2010/main" val="2451127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djacenc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2052</TotalTime>
  <Words>3670</Words>
  <Application>Microsoft Office PowerPoint</Application>
  <PresentationFormat>On-screen Show (4:3)</PresentationFormat>
  <Paragraphs>385</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Adjacency</vt:lpstr>
      <vt:lpstr>Norm of a vector</vt:lpstr>
      <vt:lpstr>Norm:</vt:lpstr>
      <vt:lpstr>Types of Norms</vt:lpstr>
      <vt:lpstr>Uses of L_1 Norm</vt:lpstr>
      <vt:lpstr>Geometric view:</vt:lpstr>
      <vt:lpstr>Case p=2:L_2 " Norm"</vt:lpstr>
      <vt:lpstr>Uses of L_2 Norm</vt:lpstr>
      <vt:lpstr>L_(1   ) vs  L_2  Norm</vt:lpstr>
      <vt:lpstr>Applications of norms in data science:</vt:lpstr>
      <vt:lpstr>Optimization</vt:lpstr>
      <vt:lpstr>Optimization</vt:lpstr>
      <vt:lpstr>Mathematical formulation of optimization problem:</vt:lpstr>
      <vt:lpstr>Types of Optimization: </vt:lpstr>
      <vt:lpstr>Types of Optimization: </vt:lpstr>
      <vt:lpstr>Unconstrained Optimization</vt:lpstr>
      <vt:lpstr>Stationary point</vt:lpstr>
      <vt:lpstr>Global Maximum or maximum point:</vt:lpstr>
      <vt:lpstr>Global Minimum or minimum point:</vt:lpstr>
      <vt:lpstr>Relative Maximum &amp; minimum point:</vt:lpstr>
      <vt:lpstr>Saddle point:</vt:lpstr>
      <vt:lpstr>Optimization of function of one variable</vt:lpstr>
      <vt:lpstr>Optimization of function of two variables</vt:lpstr>
      <vt:lpstr>PowerPoint Presentation</vt:lpstr>
      <vt:lpstr>PowerPoint Presentation</vt:lpstr>
      <vt:lpstr>Application: Least squares</vt:lpstr>
      <vt:lpstr>PowerPoint Presentation</vt:lpstr>
      <vt:lpstr>Algorithmic approach: </vt:lpstr>
      <vt:lpstr>Gradient Descent:</vt:lpstr>
      <vt:lpstr>Analogy:</vt:lpstr>
      <vt:lpstr>Limitation:</vt:lpstr>
      <vt:lpstr>Mathematical formulation of the idea: </vt:lpstr>
      <vt:lpstr>Algorithm in machine learning</vt:lpstr>
      <vt:lpstr>Note on step size:</vt:lpstr>
      <vt:lpstr>Example:Single variable case</vt:lpstr>
      <vt:lpstr>PowerPoint Presentation</vt:lpstr>
      <vt:lpstr>Example:Two variable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dc:title>
  <dc:creator>Administrator</dc:creator>
  <cp:lastModifiedBy>Kishori Degaonkar</cp:lastModifiedBy>
  <cp:revision>67</cp:revision>
  <dcterms:created xsi:type="dcterms:W3CDTF">2020-09-19T12:43:46Z</dcterms:created>
  <dcterms:modified xsi:type="dcterms:W3CDTF">2023-09-05T10:31:53Z</dcterms:modified>
</cp:coreProperties>
</file>