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93" r:id="rId3"/>
    <p:sldId id="292" r:id="rId4"/>
    <p:sldId id="291" r:id="rId5"/>
    <p:sldId id="276" r:id="rId6"/>
    <p:sldId id="277" r:id="rId7"/>
    <p:sldId id="278" r:id="rId8"/>
    <p:sldId id="280" r:id="rId9"/>
    <p:sldId id="260" r:id="rId10"/>
    <p:sldId id="258" r:id="rId11"/>
    <p:sldId id="259" r:id="rId12"/>
    <p:sldId id="261" r:id="rId13"/>
    <p:sldId id="262" r:id="rId14"/>
    <p:sldId id="263" r:id="rId15"/>
    <p:sldId id="264" r:id="rId16"/>
    <p:sldId id="265" r:id="rId17"/>
    <p:sldId id="266" r:id="rId18"/>
    <p:sldId id="267" r:id="rId19"/>
    <p:sldId id="268" r:id="rId20"/>
    <p:sldId id="269" r:id="rId21"/>
    <p:sldId id="270" r:id="rId22"/>
    <p:sldId id="271" r:id="rId23"/>
    <p:sldId id="299" r:id="rId24"/>
    <p:sldId id="294" r:id="rId25"/>
    <p:sldId id="297" r:id="rId26"/>
    <p:sldId id="272" r:id="rId27"/>
    <p:sldId id="279" r:id="rId28"/>
    <p:sldId id="281" r:id="rId29"/>
    <p:sldId id="282" r:id="rId30"/>
    <p:sldId id="283" r:id="rId31"/>
    <p:sldId id="284" r:id="rId32"/>
    <p:sldId id="285" r:id="rId33"/>
    <p:sldId id="289" r:id="rId34"/>
    <p:sldId id="286" r:id="rId35"/>
    <p:sldId id="287" r:id="rId36"/>
    <p:sldId id="28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896" autoAdjust="0"/>
  </p:normalViewPr>
  <p:slideViewPr>
    <p:cSldViewPr>
      <p:cViewPr varScale="1">
        <p:scale>
          <a:sx n="45" d="100"/>
          <a:sy n="45" d="100"/>
        </p:scale>
        <p:origin x="-202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5EAE56-C837-4FCF-850C-D72DA3B291AE}" type="datetimeFigureOut">
              <a:rPr lang="en-US" smtClean="0"/>
              <a:t>29/08/2022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55F26F-1D0B-4F2A-BEA7-76DB472F4B56}" type="slidenum">
              <a:rPr lang="en-US" smtClean="0"/>
              <a:t>‹#›</a:t>
            </a:fld>
            <a:endParaRPr lang="en-US"/>
          </a:p>
        </p:txBody>
      </p:sp>
    </p:spTree>
    <p:extLst>
      <p:ext uri="{BB962C8B-B14F-4D97-AF65-F5344CB8AC3E}">
        <p14:creationId xmlns:p14="http://schemas.microsoft.com/office/powerpoint/2010/main" val="3108114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Data is a collection of facts, while information puts those facts into context</a:t>
            </a:r>
            <a:r>
              <a:rPr lang="en-US" sz="1200" kern="1200" dirty="0" smtClean="0">
                <a:solidFill>
                  <a:schemeClr val="tx1"/>
                </a:solidFill>
                <a:effectLst/>
                <a:latin typeface="+mn-lt"/>
                <a:ea typeface="+mn-ea"/>
                <a:cs typeface="+mn-cs"/>
              </a:rPr>
              <a:t>. While data is raw and unorganized, information is organized.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fontAlgn="ctr"/>
            <a:r>
              <a:rPr lang="en-US" dirty="0" smtClean="0"/>
              <a:t>Data Ex: </a:t>
            </a:r>
            <a:r>
              <a:rPr lang="en-US" dirty="0" smtClean="0">
                <a:effectLst/>
              </a:rPr>
              <a:t>Each student's test score is one piece of data.</a:t>
            </a:r>
          </a:p>
          <a:p>
            <a:pPr fontAlgn="ctr"/>
            <a:r>
              <a:rPr lang="en-US" dirty="0" smtClean="0">
                <a:effectLst/>
              </a:rPr>
              <a:t>Information ex: The average score of a class or of the entire school is information that can be derived from the given data</a:t>
            </a:r>
          </a:p>
          <a:p>
            <a:pPr fontAlgn="ctr"/>
            <a:endParaRPr lang="en-US" dirty="0" smtClean="0">
              <a:effectLst/>
            </a:endParaRPr>
          </a:p>
          <a:p>
            <a:pPr marL="0" marR="0" indent="0" algn="l" defTabSz="914400" rtl="0" eaLnBrk="1" fontAlgn="ctr"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history of temperature readings all over the world for the past 100 years is data. If this data is organized and analyzed to find that global temperature is rising, then that is information.</a:t>
            </a:r>
          </a:p>
          <a:p>
            <a:pPr fontAlgn="ctr"/>
            <a:endParaRPr lang="en-US" dirty="0" smtClean="0">
              <a:effectLst/>
            </a:endParaRPr>
          </a:p>
          <a:p>
            <a:r>
              <a:rPr lang="en-US" sz="1200" kern="1200" dirty="0" smtClean="0">
                <a:solidFill>
                  <a:schemeClr val="tx1"/>
                </a:solidFill>
                <a:effectLst/>
                <a:latin typeface="+mn-lt"/>
                <a:ea typeface="+mn-ea"/>
                <a:cs typeface="+mn-cs"/>
              </a:rPr>
              <a:t>In computing, data is </a:t>
            </a:r>
            <a:r>
              <a:rPr lang="en-US" sz="1200" b="1" kern="1200" dirty="0" smtClean="0">
                <a:solidFill>
                  <a:schemeClr val="tx1"/>
                </a:solidFill>
                <a:effectLst/>
                <a:latin typeface="+mn-lt"/>
                <a:ea typeface="+mn-ea"/>
                <a:cs typeface="+mn-cs"/>
              </a:rPr>
              <a:t>information that has been translated into a form that is efficient for movement or processing</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1</a:t>
            </a:fld>
            <a:endParaRPr lang="en-US"/>
          </a:p>
        </p:txBody>
      </p:sp>
    </p:spTree>
    <p:extLst>
      <p:ext uri="{BB962C8B-B14F-4D97-AF65-F5344CB8AC3E}">
        <p14:creationId xmlns:p14="http://schemas.microsoft.com/office/powerpoint/2010/main" val="1615460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Data abstraction</a:t>
            </a:r>
            <a:r>
              <a:rPr lang="en-US" b="1" baseline="0" dirty="0" smtClean="0"/>
              <a:t> is used to achieve data independence means data and user should be act as 2 different entities</a:t>
            </a:r>
            <a:r>
              <a:rPr lang="en-US" baseline="0" dirty="0" smtClean="0"/>
              <a:t>. As users are just interested in data contents and not in the actual complex structure about storage of the data so through the data abstraction we are hiding it</a:t>
            </a:r>
          </a:p>
          <a:p>
            <a:endParaRPr lang="en-US" baseline="0" dirty="0" smtClean="0"/>
          </a:p>
          <a:p>
            <a:r>
              <a:rPr lang="en-US" sz="2000" b="1" baseline="0" dirty="0" err="1" smtClean="0"/>
              <a:t>Example:Gmail</a:t>
            </a:r>
            <a:endParaRPr lang="en-US" sz="2000" b="1" dirty="0"/>
          </a:p>
        </p:txBody>
      </p:sp>
      <p:sp>
        <p:nvSpPr>
          <p:cNvPr id="4" name="Slide Number Placeholder 3"/>
          <p:cNvSpPr>
            <a:spLocks noGrp="1"/>
          </p:cNvSpPr>
          <p:nvPr>
            <p:ph type="sldNum" sz="quarter" idx="10"/>
          </p:nvPr>
        </p:nvSpPr>
        <p:spPr/>
        <p:txBody>
          <a:bodyPr/>
          <a:lstStyle/>
          <a:p>
            <a:fld id="{F555F26F-1D0B-4F2A-BEA7-76DB472F4B56}" type="slidenum">
              <a:rPr lang="en-US" smtClean="0"/>
              <a:t>12</a:t>
            </a:fld>
            <a:endParaRPr lang="en-US"/>
          </a:p>
        </p:txBody>
      </p:sp>
    </p:spTree>
    <p:extLst>
      <p:ext uri="{BB962C8B-B14F-4D97-AF65-F5344CB8AC3E}">
        <p14:creationId xmlns:p14="http://schemas.microsoft.com/office/powerpoint/2010/main" val="3947355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View level- </a:t>
            </a:r>
            <a:r>
              <a:rPr lang="en-US" dirty="0" smtClean="0"/>
              <a:t>it means how the data should</a:t>
            </a:r>
            <a:r>
              <a:rPr lang="en-US" baseline="0" dirty="0" smtClean="0"/>
              <a:t> be visible to the user or the way in which you present the data to the user. </a:t>
            </a:r>
            <a:r>
              <a:rPr lang="en-US" b="1" baseline="0" dirty="0" smtClean="0"/>
              <a:t>Ex: University  database users and their views.</a:t>
            </a:r>
          </a:p>
          <a:p>
            <a:endParaRPr lang="en-US" b="1" dirty="0" smtClean="0"/>
          </a:p>
          <a:p>
            <a:r>
              <a:rPr lang="en-US" b="1" dirty="0" smtClean="0"/>
              <a:t>Conceptual Level-</a:t>
            </a:r>
            <a:r>
              <a:rPr lang="en-US" b="1" baseline="0" dirty="0" smtClean="0"/>
              <a:t> </a:t>
            </a:r>
            <a:r>
              <a:rPr lang="en-US" b="0" baseline="0" dirty="0" smtClean="0"/>
              <a:t>It determines what data need to be stored and what are different relationships exists between data.</a:t>
            </a:r>
          </a:p>
          <a:p>
            <a:endParaRPr lang="en-US" b="0" baseline="0" dirty="0" smtClean="0"/>
          </a:p>
          <a:p>
            <a:r>
              <a:rPr lang="en-US" b="1" baseline="0" dirty="0" smtClean="0"/>
              <a:t>Physical level- </a:t>
            </a:r>
            <a:r>
              <a:rPr lang="en-US" b="0" baseline="0" dirty="0" smtClean="0"/>
              <a:t>here it includes design specifications of stored database contents like physical storage structure, indexes, locations etc</a:t>
            </a:r>
            <a:endParaRPr lang="en-US" b="0" dirty="0"/>
          </a:p>
        </p:txBody>
      </p:sp>
      <p:sp>
        <p:nvSpPr>
          <p:cNvPr id="4" name="Slide Number Placeholder 3"/>
          <p:cNvSpPr>
            <a:spLocks noGrp="1"/>
          </p:cNvSpPr>
          <p:nvPr>
            <p:ph type="sldNum" sz="quarter" idx="10"/>
          </p:nvPr>
        </p:nvSpPr>
        <p:spPr/>
        <p:txBody>
          <a:bodyPr/>
          <a:lstStyle/>
          <a:p>
            <a:fld id="{F555F26F-1D0B-4F2A-BEA7-76DB472F4B56}" type="slidenum">
              <a:rPr lang="en-US" smtClean="0"/>
              <a:t>13</a:t>
            </a:fld>
            <a:endParaRPr lang="en-US"/>
          </a:p>
        </p:txBody>
      </p:sp>
    </p:spTree>
    <p:extLst>
      <p:ext uri="{BB962C8B-B14F-4D97-AF65-F5344CB8AC3E}">
        <p14:creationId xmlns:p14="http://schemas.microsoft.com/office/powerpoint/2010/main" val="4046368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physical design </a:t>
            </a:r>
            <a:r>
              <a:rPr lang="en-US" sz="1200" b="0" i="0" u="none" strike="noStrike" kern="1200" baseline="0" dirty="0" smtClean="0">
                <a:solidFill>
                  <a:schemeClr val="tx1"/>
                </a:solidFill>
                <a:latin typeface="+mn-lt"/>
                <a:ea typeface="+mn-ea"/>
                <a:cs typeface="+mn-cs"/>
              </a:rPr>
              <a:t>phase, during which the internal storage structures, access paths, and file organizations for the database files are specified. </a:t>
            </a:r>
            <a:r>
              <a:rPr lang="en-US" sz="1200" b="0" i="0" u="none" strike="noStrike" kern="1200" baseline="0" smtClean="0">
                <a:solidFill>
                  <a:schemeClr val="tx1"/>
                </a:solidFill>
                <a:latin typeface="+mn-lt"/>
                <a:ea typeface="+mn-ea"/>
                <a:cs typeface="+mn-cs"/>
              </a:rPr>
              <a:t>In parallel with these activities, application programs are designed and implemented as database transactions corresponding to the high-level transaction specifications </a:t>
            </a:r>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14</a:t>
            </a:fld>
            <a:endParaRPr lang="en-US"/>
          </a:p>
        </p:txBody>
      </p:sp>
    </p:spTree>
    <p:extLst>
      <p:ext uri="{BB962C8B-B14F-4D97-AF65-F5344CB8AC3E}">
        <p14:creationId xmlns:p14="http://schemas.microsoft.com/office/powerpoint/2010/main" val="434308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Korth</a:t>
            </a:r>
            <a:r>
              <a:rPr lang="en-US" dirty="0" smtClean="0"/>
              <a:t> – page no 685</a:t>
            </a:r>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16</a:t>
            </a:fld>
            <a:endParaRPr lang="en-US"/>
          </a:p>
        </p:txBody>
      </p:sp>
    </p:spTree>
    <p:extLst>
      <p:ext uri="{BB962C8B-B14F-4D97-AF65-F5344CB8AC3E}">
        <p14:creationId xmlns:p14="http://schemas.microsoft.com/office/powerpoint/2010/main" val="2968099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17</a:t>
            </a:fld>
            <a:endParaRPr lang="en-US"/>
          </a:p>
        </p:txBody>
      </p:sp>
    </p:spTree>
    <p:extLst>
      <p:ext uri="{BB962C8B-B14F-4D97-AF65-F5344CB8AC3E}">
        <p14:creationId xmlns:p14="http://schemas.microsoft.com/office/powerpoint/2010/main" val="1579511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kern="1200" dirty="0" smtClean="0">
                <a:solidFill>
                  <a:schemeClr val="tx1"/>
                </a:solidFill>
                <a:effectLst/>
                <a:latin typeface="+mn-lt"/>
                <a:ea typeface="+mn-ea"/>
                <a:cs typeface="+mn-cs"/>
              </a:rPr>
              <a:t>An application program interface (API) is </a:t>
            </a:r>
            <a:r>
              <a:rPr lang="en-US" sz="1200" b="1" i="0" kern="1200" dirty="0" smtClean="0">
                <a:solidFill>
                  <a:schemeClr val="tx1"/>
                </a:solidFill>
                <a:effectLst/>
                <a:latin typeface="+mn-lt"/>
                <a:ea typeface="+mn-ea"/>
                <a:cs typeface="+mn-cs"/>
              </a:rPr>
              <a:t>code that allows two software programs to communicate with each other</a:t>
            </a:r>
            <a:r>
              <a:rPr lang="en-US" sz="1200" b="0" i="0" kern="1200" dirty="0" smtClean="0">
                <a:solidFill>
                  <a:schemeClr val="tx1"/>
                </a:solidFill>
                <a:effectLst/>
                <a:latin typeface="+mn-lt"/>
                <a:ea typeface="+mn-ea"/>
                <a:cs typeface="+mn-cs"/>
              </a:rPr>
              <a:t>. An API defines the correct way for a developer to request services from an operating system (OS) or other application, and expose data within different contexts and across multiple channels.</a:t>
            </a:r>
          </a:p>
          <a:p>
            <a:pPr marL="171450" indent="-171450">
              <a:buFont typeface="Arial" pitchFamily="34" charset="0"/>
              <a:buChar char="•"/>
            </a:pPr>
            <a:r>
              <a:rPr lang="en-US" b="1" dirty="0" err="1" smtClean="0">
                <a:effectLst/>
              </a:rPr>
              <a:t>PaaS</a:t>
            </a:r>
            <a:r>
              <a:rPr lang="en-US" dirty="0" smtClean="0">
                <a:effectLst/>
              </a:rPr>
              <a:t>  </a:t>
            </a:r>
            <a:r>
              <a:rPr lang="en-US" sz="1200" b="0" i="0" kern="1200" dirty="0" smtClean="0">
                <a:solidFill>
                  <a:schemeClr val="tx1"/>
                </a:solidFill>
                <a:effectLst/>
                <a:latin typeface="+mn-lt"/>
                <a:ea typeface="+mn-ea"/>
                <a:cs typeface="+mn-cs"/>
              </a:rPr>
              <a:t>The platform as a service computing model gives organizations the power to develop software without needing to maintain the backend environment. </a:t>
            </a:r>
            <a:r>
              <a:rPr lang="en-US" dirty="0" smtClean="0">
                <a:effectLst/>
              </a:rPr>
              <a:t>AWS Elastic Beanstalk, Windows Azure, </a:t>
            </a:r>
            <a:r>
              <a:rPr lang="en-US" dirty="0" err="1" smtClean="0">
                <a:effectLst/>
              </a:rPr>
              <a:t>Heroku</a:t>
            </a:r>
            <a:r>
              <a:rPr lang="en-US" dirty="0" smtClean="0">
                <a:effectLst/>
              </a:rPr>
              <a:t>, Force.com, Google App Engine, Apache </a:t>
            </a:r>
            <a:r>
              <a:rPr lang="en-US" dirty="0" err="1" smtClean="0">
                <a:effectLst/>
              </a:rPr>
              <a:t>Stratos</a:t>
            </a:r>
            <a:r>
              <a:rPr lang="en-US" dirty="0" smtClean="0">
                <a:effectLst/>
              </a:rPr>
              <a:t>, </a:t>
            </a:r>
            <a:r>
              <a:rPr lang="en-US" dirty="0" err="1" smtClean="0">
                <a:effectLst/>
              </a:rPr>
              <a:t>OpenShift</a:t>
            </a:r>
            <a:endParaRPr lang="en-US" dirty="0" smtClean="0">
              <a:effectLst/>
            </a:endParaRPr>
          </a:p>
          <a:p>
            <a:pPr marL="171450" indent="-171450">
              <a:buFont typeface="Arial" pitchFamily="34" charset="0"/>
              <a:buChar char="•"/>
            </a:pPr>
            <a:r>
              <a:rPr lang="en-US" b="1" dirty="0" err="1" smtClean="0">
                <a:effectLst/>
              </a:rPr>
              <a:t>IaaS</a:t>
            </a:r>
            <a:r>
              <a:rPr lang="en-US" dirty="0" smtClean="0">
                <a:effectLst/>
              </a:rPr>
              <a:t> </a:t>
            </a:r>
            <a:r>
              <a:rPr lang="en-US" dirty="0" err="1" smtClean="0">
                <a:effectLst/>
              </a:rPr>
              <a:t>DigitalOcean</a:t>
            </a:r>
            <a:r>
              <a:rPr lang="en-US" dirty="0" smtClean="0">
                <a:effectLst/>
              </a:rPr>
              <a:t>, </a:t>
            </a:r>
            <a:r>
              <a:rPr lang="en-US" dirty="0" err="1" smtClean="0">
                <a:effectLst/>
              </a:rPr>
              <a:t>Linode</a:t>
            </a:r>
            <a:r>
              <a:rPr lang="en-US" dirty="0" smtClean="0">
                <a:effectLst/>
              </a:rPr>
              <a:t>, Rackspace, Amazon Web Services (AWS), Cisco </a:t>
            </a:r>
            <a:r>
              <a:rPr lang="en-US" dirty="0" err="1" smtClean="0">
                <a:effectLst/>
              </a:rPr>
              <a:t>Metapod</a:t>
            </a:r>
            <a:r>
              <a:rPr lang="en-US" dirty="0" smtClean="0">
                <a:effectLst/>
              </a:rPr>
              <a:t>, Microsoft Azure, Google Compute Engine (GCE)</a:t>
            </a:r>
            <a:r>
              <a:rPr lang="en-US" dirty="0" smtClean="0"/>
              <a:t/>
            </a:r>
            <a:br>
              <a:rPr lang="en-US" dirty="0" smtClean="0"/>
            </a:br>
            <a:endParaRPr lang="en-US" dirty="0" smtClean="0"/>
          </a:p>
          <a:p>
            <a:pPr marL="171450" indent="-171450">
              <a:buFont typeface="Arial" pitchFamily="34" charset="0"/>
              <a:buChar char="•"/>
            </a:pPr>
            <a:endParaRPr lang="en-US" dirty="0" smtClean="0"/>
          </a:p>
          <a:p>
            <a:pPr marL="171450" indent="-171450">
              <a:buFont typeface="Arial" pitchFamily="34" charset="0"/>
              <a:buChar char="•"/>
            </a:pPr>
            <a:r>
              <a:rPr lang="en-US" dirty="0" smtClean="0"/>
              <a:t>In 2 tier  limited clients are there so maintenance</a:t>
            </a:r>
            <a:r>
              <a:rPr lang="en-US" baseline="0" dirty="0" smtClean="0"/>
              <a:t> is easy but scalability it can’t provide as it can not be made available 24*7 for all clients.</a:t>
            </a:r>
          </a:p>
          <a:p>
            <a:pPr marL="171450" indent="-171450">
              <a:buFont typeface="Arial" pitchFamily="34" charset="0"/>
              <a:buChar char="•"/>
            </a:pPr>
            <a:endParaRPr lang="en-US" dirty="0" smtClean="0"/>
          </a:p>
          <a:p>
            <a:r>
              <a:rPr lang="en-US" dirty="0" smtClean="0"/>
              <a:t>A standard called Open Database Connectivity (ODBC) provides an application programming interface (API), which allows client-side programs to call the DBMS, as long as both client and server machines have the necessary software installed. Most DBMS vendors provide ODBC drivers for their systems. A client program can actually connect to several RDBMSs and send query and transaction requests using the ODBC API, which are then processed at the server sites. Any query results are sent back to the client program, which can process and display the results as needed. A related standard for the Java programming language, called JDBC, has also been defined. This allows Java client programs to access one or more DBMSs through a standard interface</a:t>
            </a:r>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18</a:t>
            </a:fld>
            <a:endParaRPr lang="en-US"/>
          </a:p>
        </p:txBody>
      </p:sp>
    </p:spTree>
    <p:extLst>
      <p:ext uri="{BB962C8B-B14F-4D97-AF65-F5344CB8AC3E}">
        <p14:creationId xmlns:p14="http://schemas.microsoft.com/office/powerpoint/2010/main" val="719356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 application server is </a:t>
            </a:r>
            <a:r>
              <a:rPr lang="en-US" sz="1200" b="1" i="0" kern="1200" dirty="0" smtClean="0">
                <a:solidFill>
                  <a:schemeClr val="tx1"/>
                </a:solidFill>
                <a:effectLst/>
                <a:latin typeface="+mn-lt"/>
                <a:ea typeface="+mn-ea"/>
                <a:cs typeface="+mn-cs"/>
              </a:rPr>
              <a:t>a modern form of platform middleware.</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Examples of application server : </a:t>
            </a:r>
            <a:r>
              <a:rPr lang="en-US" sz="1200" b="0" i="0" kern="1200" dirty="0" err="1" smtClean="0">
                <a:solidFill>
                  <a:schemeClr val="tx1"/>
                </a:solidFill>
                <a:effectLst/>
                <a:latin typeface="+mn-lt"/>
                <a:ea typeface="+mn-ea"/>
                <a:cs typeface="+mn-cs"/>
              </a:rPr>
              <a:t>JBoss</a:t>
            </a:r>
            <a:r>
              <a:rPr lang="en-US" sz="1200" b="0" i="0" kern="1200" dirty="0" smtClean="0">
                <a:solidFill>
                  <a:schemeClr val="tx1"/>
                </a:solidFill>
                <a:effectLst/>
                <a:latin typeface="+mn-lt"/>
                <a:ea typeface="+mn-ea"/>
                <a:cs typeface="+mn-cs"/>
              </a:rPr>
              <a:t>: Open-source server from </a:t>
            </a:r>
            <a:r>
              <a:rPr lang="en-US" sz="1200" b="0" i="0" kern="1200" dirty="0" err="1" smtClean="0">
                <a:solidFill>
                  <a:schemeClr val="tx1"/>
                </a:solidFill>
                <a:effectLst/>
                <a:latin typeface="+mn-lt"/>
                <a:ea typeface="+mn-ea"/>
                <a:cs typeface="+mn-cs"/>
              </a:rPr>
              <a:t>JBoss</a:t>
            </a:r>
            <a:r>
              <a:rPr lang="en-US" sz="1200" b="0" i="0" kern="1200" dirty="0" smtClean="0">
                <a:solidFill>
                  <a:schemeClr val="tx1"/>
                </a:solidFill>
                <a:effectLst/>
                <a:latin typeface="+mn-lt"/>
                <a:ea typeface="+mn-ea"/>
                <a:cs typeface="+mn-cs"/>
              </a:rPr>
              <a:t> community. Glassfish: Provided by Sun Microsystem.</a:t>
            </a:r>
            <a:endParaRPr lang="en-US"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Disadvantages</a:t>
            </a:r>
            <a:r>
              <a:rPr lang="en-US" sz="1200" dirty="0" smtClean="0"/>
              <a:t>: </a:t>
            </a:r>
            <a:br>
              <a:rPr lang="en-US" sz="1200" dirty="0" smtClean="0"/>
            </a:br>
            <a:r>
              <a:rPr lang="en-US" sz="1200" dirty="0" smtClean="0"/>
              <a:t>Increased complexity of implementation and communication. It becomes difficult for this sort of interaction to take place due to the presence of middle layers. </a:t>
            </a: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19</a:t>
            </a:fld>
            <a:endParaRPr lang="en-US"/>
          </a:p>
        </p:txBody>
      </p:sp>
    </p:spTree>
    <p:extLst>
      <p:ext uri="{BB962C8B-B14F-4D97-AF65-F5344CB8AC3E}">
        <p14:creationId xmlns:p14="http://schemas.microsoft.com/office/powerpoint/2010/main" val="1778900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20</a:t>
            </a:fld>
            <a:endParaRPr lang="en-US"/>
          </a:p>
        </p:txBody>
      </p:sp>
    </p:spTree>
    <p:extLst>
      <p:ext uri="{BB962C8B-B14F-4D97-AF65-F5344CB8AC3E}">
        <p14:creationId xmlns:p14="http://schemas.microsoft.com/office/powerpoint/2010/main" val="1304148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Data-server systems are used in local-area networks, where there is a high-speed</a:t>
            </a:r>
          </a:p>
          <a:p>
            <a:r>
              <a:rPr lang="en-US" sz="1200" b="1" i="0" u="none" strike="noStrike" kern="1200" baseline="0" dirty="0" smtClean="0">
                <a:solidFill>
                  <a:schemeClr val="tx1"/>
                </a:solidFill>
                <a:latin typeface="+mn-lt"/>
                <a:ea typeface="+mn-ea"/>
                <a:cs typeface="+mn-cs"/>
              </a:rPr>
              <a:t>connection between the clients and the server, the client machines are comparable in</a:t>
            </a:r>
          </a:p>
          <a:p>
            <a:r>
              <a:rPr lang="en-US" sz="1200" b="1" i="0" u="none" strike="noStrike" kern="1200" baseline="0" dirty="0" smtClean="0">
                <a:solidFill>
                  <a:schemeClr val="tx1"/>
                </a:solidFill>
                <a:latin typeface="+mn-lt"/>
                <a:ea typeface="+mn-ea"/>
                <a:cs typeface="+mn-cs"/>
              </a:rPr>
              <a:t>processing power to the server machine, and the tasks to be executed are computation</a:t>
            </a:r>
          </a:p>
          <a:p>
            <a:r>
              <a:rPr lang="en-US" sz="1200" b="1" i="0" u="none" strike="noStrike" kern="1200" baseline="0" dirty="0" smtClean="0">
                <a:solidFill>
                  <a:schemeClr val="tx1"/>
                </a:solidFill>
                <a:latin typeface="+mn-lt"/>
                <a:ea typeface="+mn-ea"/>
                <a:cs typeface="+mn-cs"/>
              </a:rPr>
              <a:t>intensive. </a:t>
            </a:r>
            <a:r>
              <a:rPr lang="en-US" sz="1200" b="0" i="0" u="none" strike="noStrike" kern="1200" baseline="0" dirty="0" smtClean="0">
                <a:solidFill>
                  <a:schemeClr val="tx1"/>
                </a:solidFill>
                <a:latin typeface="+mn-lt"/>
                <a:ea typeface="+mn-ea"/>
                <a:cs typeface="+mn-cs"/>
              </a:rPr>
              <a:t>In such an environment, it makes sense to ship data to client machines,</a:t>
            </a:r>
          </a:p>
          <a:p>
            <a:r>
              <a:rPr lang="en-US" sz="1200" b="0" i="0" u="none" strike="noStrike" kern="1200" baseline="0" dirty="0" smtClean="0">
                <a:solidFill>
                  <a:schemeClr val="tx1"/>
                </a:solidFill>
                <a:latin typeface="+mn-lt"/>
                <a:ea typeface="+mn-ea"/>
                <a:cs typeface="+mn-cs"/>
              </a:rPr>
              <a:t>to perform all processing at the client machine (which may take a while), and then</a:t>
            </a:r>
          </a:p>
          <a:p>
            <a:r>
              <a:rPr lang="en-US" sz="1200" b="0" i="0" u="none" strike="noStrike" kern="1200" baseline="0" dirty="0" smtClean="0">
                <a:solidFill>
                  <a:schemeClr val="tx1"/>
                </a:solidFill>
                <a:latin typeface="+mn-lt"/>
                <a:ea typeface="+mn-ea"/>
                <a:cs typeface="+mn-cs"/>
              </a:rPr>
              <a:t>to ship the data back to the server machine. </a:t>
            </a:r>
            <a:r>
              <a:rPr lang="en-US" sz="1200" b="1" i="0" u="none" strike="noStrike" kern="1200" baseline="0" dirty="0" smtClean="0">
                <a:solidFill>
                  <a:schemeClr val="tx1"/>
                </a:solidFill>
                <a:latin typeface="+mn-lt"/>
                <a:ea typeface="+mn-ea"/>
                <a:cs typeface="+mn-cs"/>
              </a:rPr>
              <a:t>Note that this architecture requires full</a:t>
            </a:r>
          </a:p>
          <a:p>
            <a:r>
              <a:rPr lang="en-US" sz="1200" b="1" i="0" u="none" strike="noStrike" kern="1200" baseline="0" dirty="0" smtClean="0">
                <a:solidFill>
                  <a:schemeClr val="tx1"/>
                </a:solidFill>
                <a:latin typeface="+mn-lt"/>
                <a:ea typeface="+mn-ea"/>
                <a:cs typeface="+mn-cs"/>
              </a:rPr>
              <a:t>back-end functionality at the clients</a:t>
            </a:r>
            <a:r>
              <a:rPr lang="en-US" sz="1200" b="0" i="0" u="none" strike="noStrike" kern="1200" baseline="0" dirty="0" smtClean="0">
                <a:solidFill>
                  <a:schemeClr val="tx1"/>
                </a:solidFill>
                <a:latin typeface="+mn-lt"/>
                <a:ea typeface="+mn-ea"/>
                <a:cs typeface="+mn-cs"/>
              </a:rPr>
              <a:t>. Data-server architectures have been particularly</a:t>
            </a:r>
          </a:p>
          <a:p>
            <a:r>
              <a:rPr lang="en-US" sz="1200" b="0" i="0" u="none" strike="noStrike" kern="1200" baseline="0" dirty="0" smtClean="0">
                <a:solidFill>
                  <a:schemeClr val="tx1"/>
                </a:solidFill>
                <a:latin typeface="+mn-lt"/>
                <a:ea typeface="+mn-ea"/>
                <a:cs typeface="+mn-cs"/>
              </a:rPr>
              <a:t>popular in object-oriented database systems</a:t>
            </a:r>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21</a:t>
            </a:fld>
            <a:endParaRPr lang="en-US"/>
          </a:p>
        </p:txBody>
      </p:sp>
    </p:spTree>
    <p:extLst>
      <p:ext uri="{BB962C8B-B14F-4D97-AF65-F5344CB8AC3E}">
        <p14:creationId xmlns:p14="http://schemas.microsoft.com/office/powerpoint/2010/main" val="935735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 database example: MYSQL, Oracle etc</a:t>
            </a:r>
          </a:p>
          <a:p>
            <a:r>
              <a:rPr lang="en-US" sz="1200" kern="1200" dirty="0" smtClean="0">
                <a:solidFill>
                  <a:schemeClr val="tx1"/>
                </a:solidFill>
                <a:effectLst/>
                <a:latin typeface="+mn-lt"/>
                <a:ea typeface="+mn-ea"/>
                <a:cs typeface="+mn-cs"/>
              </a:rPr>
              <a:t>Object Oriented data model is a database management system in which information is represented in the form of objects as used in object-oriented programming.</a:t>
            </a:r>
            <a:endParaRPr lang="en-US" dirty="0" smtClean="0"/>
          </a:p>
          <a:p>
            <a:r>
              <a:rPr lang="en-US" dirty="0" smtClean="0"/>
              <a:t>Object oriented model examples: O2, </a:t>
            </a:r>
            <a:r>
              <a:rPr lang="en-US" dirty="0" err="1" smtClean="0"/>
              <a:t>Jasmine,Object</a:t>
            </a:r>
            <a:r>
              <a:rPr lang="en-US" dirty="0" smtClean="0"/>
              <a:t> store</a:t>
            </a:r>
          </a:p>
          <a:p>
            <a:pPr marL="171450" indent="-171450">
              <a:buFont typeface="Arial" pitchFamily="34" charset="0"/>
              <a:buChar char="•"/>
            </a:pPr>
            <a:r>
              <a:rPr lang="en-US" sz="1200" b="1" i="1" kern="1200" dirty="0" smtClean="0">
                <a:solidFill>
                  <a:schemeClr val="tx1"/>
                </a:solidFill>
                <a:effectLst/>
                <a:latin typeface="+mn-lt"/>
                <a:ea typeface="+mn-ea"/>
                <a:cs typeface="+mn-cs"/>
              </a:rPr>
              <a:t>Homogeneous distributed database systems</a:t>
            </a:r>
            <a:r>
              <a:rPr lang="en-US" sz="1200" b="1" kern="1200" dirty="0" smtClean="0">
                <a:solidFill>
                  <a:schemeClr val="tx1"/>
                </a:solidFill>
                <a:effectLst/>
                <a:latin typeface="+mn-lt"/>
                <a:ea typeface="+mn-ea"/>
                <a:cs typeface="+mn-cs"/>
              </a:rPr>
              <a:t> use the same DBMS software from multiple sites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Data exchange between these various sites can be handled easily.</a:t>
            </a:r>
          </a:p>
          <a:p>
            <a:pPr marL="171450" indent="-171450">
              <a:buFont typeface="Arial" pitchFamily="34" charset="0"/>
              <a:buChar char="•"/>
            </a:pPr>
            <a:r>
              <a:rPr lang="en-US" sz="1200" b="1" kern="1200" dirty="0" smtClean="0">
                <a:solidFill>
                  <a:schemeClr val="tx1"/>
                </a:solidFill>
                <a:effectLst/>
                <a:latin typeface="+mn-lt"/>
                <a:ea typeface="+mn-ea"/>
                <a:cs typeface="+mn-cs"/>
              </a:rPr>
              <a:t>In a </a:t>
            </a:r>
            <a:r>
              <a:rPr lang="en-US" sz="1200" b="1" i="1" kern="1200" dirty="0" smtClean="0">
                <a:solidFill>
                  <a:schemeClr val="tx1"/>
                </a:solidFill>
                <a:effectLst/>
                <a:latin typeface="+mn-lt"/>
                <a:ea typeface="+mn-ea"/>
                <a:cs typeface="+mn-cs"/>
              </a:rPr>
              <a:t>heterogeneous distributed database system</a:t>
            </a:r>
            <a:r>
              <a:rPr lang="en-US" sz="1200" b="1" kern="1200" dirty="0" smtClean="0">
                <a:solidFill>
                  <a:schemeClr val="tx1"/>
                </a:solidFill>
                <a:effectLst/>
                <a:latin typeface="+mn-lt"/>
                <a:ea typeface="+mn-ea"/>
                <a:cs typeface="+mn-cs"/>
              </a:rPr>
              <a:t>, different sites might use different DBMS software, but there is additional common software to support data exchange between these sites</a:t>
            </a:r>
            <a:endParaRPr lang="en-US" dirty="0" smtClean="0"/>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22</a:t>
            </a:fld>
            <a:endParaRPr lang="en-US"/>
          </a:p>
        </p:txBody>
      </p:sp>
    </p:spTree>
    <p:extLst>
      <p:ext uri="{BB962C8B-B14F-4D97-AF65-F5344CB8AC3E}">
        <p14:creationId xmlns:p14="http://schemas.microsoft.com/office/powerpoint/2010/main" val="147099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 database can be of any size and of varying complexity. </a:t>
            </a:r>
            <a:r>
              <a:rPr lang="en-US" sz="1200" b="0" i="0" u="none" strike="noStrike" kern="1200" baseline="0" dirty="0" smtClean="0">
                <a:solidFill>
                  <a:schemeClr val="tx1"/>
                </a:solidFill>
                <a:latin typeface="+mn-lt"/>
                <a:ea typeface="+mn-ea"/>
                <a:cs typeface="+mn-cs"/>
              </a:rPr>
              <a:t>For example, the list of names and addresses referred to earlier may consist of only a few hundred records, each with a simple structure. On the other hand, the card catalog of a large library may contain half a million cards stored under different categories—by primary author’s last name, by subject, by book title—with each category organized in alphabetic order </a:t>
            </a:r>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2</a:t>
            </a:fld>
            <a:endParaRPr lang="en-US"/>
          </a:p>
        </p:txBody>
      </p:sp>
    </p:spTree>
    <p:extLst>
      <p:ext uri="{BB962C8B-B14F-4D97-AF65-F5344CB8AC3E}">
        <p14:creationId xmlns:p14="http://schemas.microsoft.com/office/powerpoint/2010/main" val="354526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typical </a:t>
            </a:r>
            <a:r>
              <a:rPr lang="en-US" sz="1200" b="1" i="0" u="none" strike="noStrike" kern="1200" baseline="0" dirty="0" smtClean="0">
                <a:solidFill>
                  <a:schemeClr val="tx1"/>
                </a:solidFill>
                <a:latin typeface="+mn-lt"/>
                <a:ea typeface="+mn-ea"/>
                <a:cs typeface="+mn-cs"/>
              </a:rPr>
              <a:t>single-user system </a:t>
            </a:r>
            <a:r>
              <a:rPr lang="en-US" sz="1200" b="0" i="0" u="none" strike="noStrike" kern="1200" baseline="0" dirty="0" smtClean="0">
                <a:solidFill>
                  <a:schemeClr val="tx1"/>
                </a:solidFill>
                <a:latin typeface="+mn-lt"/>
                <a:ea typeface="+mn-ea"/>
                <a:cs typeface="+mn-cs"/>
              </a:rPr>
              <a:t>is a desktop unit used by a single person, usually with only one CPU and one or two hard disks, and usually only one person using the machine at a time.</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A typical </a:t>
            </a:r>
            <a:r>
              <a:rPr lang="en-US" sz="1200" b="1" i="0" u="none" strike="noStrike" kern="1200" baseline="0" dirty="0" smtClean="0">
                <a:solidFill>
                  <a:schemeClr val="tx1"/>
                </a:solidFill>
                <a:latin typeface="+mn-lt"/>
                <a:ea typeface="+mn-ea"/>
                <a:cs typeface="+mn-cs"/>
              </a:rPr>
              <a:t>multiuser system</a:t>
            </a:r>
            <a:r>
              <a:rPr lang="en-US" sz="1200" b="0" i="0" u="none" strike="noStrike" kern="1200" baseline="0" dirty="0" smtClean="0">
                <a:solidFill>
                  <a:schemeClr val="tx1"/>
                </a:solidFill>
                <a:latin typeface="+mn-lt"/>
                <a:ea typeface="+mn-ea"/>
                <a:cs typeface="+mn-cs"/>
              </a:rPr>
              <a:t>, on the other hand, has more disks and more memory, may have multiple CPUs and has a multiuser operating system. It serves a large number of users who are connected to the system via terminals.</a:t>
            </a:r>
            <a:endParaRPr lang="en-US" dirty="0" smtClean="0"/>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23</a:t>
            </a:fld>
            <a:endParaRPr lang="en-US"/>
          </a:p>
        </p:txBody>
      </p:sp>
    </p:spTree>
    <p:extLst>
      <p:ext uri="{BB962C8B-B14F-4D97-AF65-F5344CB8AC3E}">
        <p14:creationId xmlns:p14="http://schemas.microsoft.com/office/powerpoint/2010/main" val="65406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Navathe</a:t>
            </a:r>
            <a:r>
              <a:rPr lang="en-US" dirty="0" smtClean="0"/>
              <a:t> page no 471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Why is Database Design:</a:t>
            </a:r>
            <a:r>
              <a:rPr lang="en-US" sz="1200" b="1" kern="1200" baseline="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kern="1200" dirty="0" smtClean="0">
                <a:solidFill>
                  <a:schemeClr val="tx1"/>
                </a:solidFill>
                <a:effectLst/>
                <a:latin typeface="+mn-lt"/>
                <a:ea typeface="+mn-ea"/>
                <a:cs typeface="+mn-cs"/>
              </a:rPr>
              <a:t>Database design can be generally defined as a collection of tasks or processes that enhance the designing, development, implementation, and maintenance of enterprise data management system</a:t>
            </a:r>
            <a:endParaRPr lang="en-US" sz="1200" b="1"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kern="1200" baseline="0" dirty="0" smtClean="0">
                <a:solidFill>
                  <a:schemeClr val="tx1"/>
                </a:solidFill>
                <a:effectLst/>
                <a:latin typeface="+mn-lt"/>
                <a:ea typeface="+mn-ea"/>
                <a:cs typeface="+mn-cs"/>
              </a:rPr>
              <a:t>It simply means mapping of conceptual model to implementation model.</a:t>
            </a:r>
            <a:endParaRPr lang="en-US" sz="1200" b="1" kern="1200" dirty="0" smtClean="0">
              <a:solidFill>
                <a:schemeClr val="tx1"/>
              </a:solidFill>
              <a:effectLst/>
              <a:latin typeface="+mn-lt"/>
              <a:ea typeface="+mn-ea"/>
              <a:cs typeface="+mn-cs"/>
            </a:endParaRPr>
          </a:p>
          <a:p>
            <a:endParaRPr lang="en-US" dirty="0" smtClean="0"/>
          </a:p>
          <a:p>
            <a:r>
              <a:rPr lang="en-US" sz="1200" b="1" i="0" u="none" strike="noStrike" kern="1200" baseline="0" dirty="0" smtClean="0">
                <a:solidFill>
                  <a:schemeClr val="tx1"/>
                </a:solidFill>
                <a:latin typeface="+mn-lt"/>
                <a:ea typeface="+mn-ea"/>
                <a:cs typeface="+mn-cs"/>
              </a:rPr>
              <a:t>The goals of database design are multiple: </a:t>
            </a:r>
          </a:p>
          <a:p>
            <a:r>
              <a:rPr lang="en-US" sz="1200" b="0" i="0" u="none" strike="noStrike" kern="1200" baseline="0" dirty="0" smtClean="0">
                <a:solidFill>
                  <a:schemeClr val="tx1"/>
                </a:solidFill>
                <a:latin typeface="+mn-lt"/>
                <a:ea typeface="+mn-ea"/>
                <a:cs typeface="+mn-cs"/>
              </a:rPr>
              <a:t>• Satisfy the information content requirements of the specified users and applications. </a:t>
            </a:r>
          </a:p>
          <a:p>
            <a:r>
              <a:rPr lang="en-US" sz="1200" b="0" i="0" u="none" strike="noStrike" kern="1200" baseline="0" dirty="0" smtClean="0">
                <a:solidFill>
                  <a:schemeClr val="tx1"/>
                </a:solidFill>
                <a:latin typeface="+mn-lt"/>
                <a:ea typeface="+mn-ea"/>
                <a:cs typeface="+mn-cs"/>
              </a:rPr>
              <a:t>• Provide a natural and easy-to-understand structuring of the information. </a:t>
            </a:r>
          </a:p>
          <a:p>
            <a:r>
              <a:rPr lang="en-US" sz="1200" b="0" i="0" u="none" strike="noStrike" kern="1200" baseline="0" dirty="0" smtClean="0">
                <a:solidFill>
                  <a:schemeClr val="tx1"/>
                </a:solidFill>
                <a:latin typeface="+mn-lt"/>
                <a:ea typeface="+mn-ea"/>
                <a:cs typeface="+mn-cs"/>
              </a:rPr>
              <a:t>• Support processing requirements and any performance objectives such as response time, processing time, and storage space. </a:t>
            </a: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26</a:t>
            </a:fld>
            <a:endParaRPr lang="en-US"/>
          </a:p>
        </p:txBody>
      </p:sp>
    </p:spTree>
    <p:extLst>
      <p:ext uri="{BB962C8B-B14F-4D97-AF65-F5344CB8AC3E}">
        <p14:creationId xmlns:p14="http://schemas.microsoft.com/office/powerpoint/2010/main" val="3701298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4EEC73-DF7B-4257-996E-506678410C76}" type="slidenum">
              <a:rPr lang="en-CA"/>
              <a:pPr/>
              <a:t>28</a:t>
            </a:fld>
            <a:endParaRPr lang="en-CA"/>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AD73B-D5CA-4637-8633-9B86A0EA5D5A}" type="slidenum">
              <a:rPr lang="en-CA"/>
              <a:pPr/>
              <a:t>29</a:t>
            </a:fld>
            <a:endParaRPr lang="en-CA"/>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A95A92-9AEF-48D0-8794-BDE95338B756}" type="slidenum">
              <a:rPr lang="en-CA"/>
              <a:pPr/>
              <a:t>30</a:t>
            </a:fld>
            <a:endParaRPr lang="en-CA"/>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8BC59-991F-4580-8866-E5BD0FA92D9D}" type="slidenum">
              <a:rPr lang="en-CA"/>
              <a:pPr/>
              <a:t>31</a:t>
            </a:fld>
            <a:endParaRPr lang="en-CA"/>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1713CD-9657-4DA8-AD5B-C08F219A142C}" type="slidenum">
              <a:rPr lang="en-CA"/>
              <a:pPr/>
              <a:t>32</a:t>
            </a:fld>
            <a:endParaRPr lang="en-CA"/>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033619-5B45-4112-B73D-4AAF4999CC13}" type="slidenum">
              <a:rPr lang="en-CA"/>
              <a:pPr/>
              <a:t>33</a:t>
            </a:fld>
            <a:endParaRPr lang="en-CA"/>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primary goal of a DBMS is to provide a way to store and retrieve database information that is both </a:t>
            </a:r>
            <a:r>
              <a:rPr lang="en-US" sz="1200" i="1" kern="1200" dirty="0" smtClean="0">
                <a:solidFill>
                  <a:schemeClr val="tx1"/>
                </a:solidFill>
                <a:effectLst/>
                <a:latin typeface="+mn-lt"/>
                <a:ea typeface="+mn-ea"/>
                <a:cs typeface="+mn-cs"/>
              </a:rPr>
              <a:t>convenient</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efficient</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3</a:t>
            </a:fld>
            <a:endParaRPr lang="en-US"/>
          </a:p>
        </p:txBody>
      </p:sp>
    </p:spTree>
    <p:extLst>
      <p:ext uri="{BB962C8B-B14F-4D97-AF65-F5344CB8AC3E}">
        <p14:creationId xmlns:p14="http://schemas.microsoft.com/office/powerpoint/2010/main" val="82123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1]various copies of the same data may no longer agree. For example, a changed customer address may be reflected in savings-account records but not elsewhere in the system</a:t>
            </a:r>
          </a:p>
          <a:p>
            <a:r>
              <a:rPr lang="en-US" sz="1200" kern="1200" dirty="0" smtClean="0">
                <a:solidFill>
                  <a:schemeClr val="tx1"/>
                </a:solidFill>
                <a:effectLst/>
                <a:latin typeface="+mn-lt"/>
                <a:ea typeface="+mn-ea"/>
                <a:cs typeface="+mn-cs"/>
              </a:rPr>
              <a:t>2]The point here is that conventional file-processing environments do not allow needed data to be retrieved in a convenient and efficient manner.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3] It is difficult to ensure atomicity in a conventional file-processing system.</a:t>
            </a:r>
          </a:p>
          <a:p>
            <a:pPr lvl="0"/>
            <a:r>
              <a:rPr lang="en-US" sz="1200" kern="1200" dirty="0" smtClean="0">
                <a:solidFill>
                  <a:schemeClr val="tx1"/>
                </a:solidFill>
                <a:effectLst/>
                <a:latin typeface="+mn-lt"/>
                <a:ea typeface="+mn-ea"/>
                <a:cs typeface="+mn-cs"/>
              </a:rPr>
              <a:t>4] Not every user of the database system should be able to</a:t>
            </a:r>
          </a:p>
          <a:p>
            <a:r>
              <a:rPr lang="en-US" sz="1200" kern="1200" dirty="0" smtClean="0">
                <a:solidFill>
                  <a:schemeClr val="tx1"/>
                </a:solidFill>
                <a:effectLst/>
                <a:latin typeface="+mn-lt"/>
                <a:ea typeface="+mn-ea"/>
                <a:cs typeface="+mn-cs"/>
              </a:rPr>
              <a:t>access all the data. </a:t>
            </a: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5</a:t>
            </a:fld>
            <a:endParaRPr lang="en-US"/>
          </a:p>
        </p:txBody>
      </p:sp>
    </p:spTree>
    <p:extLst>
      <p:ext uri="{BB962C8B-B14F-4D97-AF65-F5344CB8AC3E}">
        <p14:creationId xmlns:p14="http://schemas.microsoft.com/office/powerpoint/2010/main" val="2906083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1]Ex: in IRCTC, if we are looking for certain train information( that is 1 kb of data) then with file processing system we will get a file containing entire train information as retrieval results which may be in GB’s. So this is not required as it requires unnecessarily system’s memory. While if we use DBMS then it allows us to query and get required 1 kb data only. </a:t>
            </a:r>
            <a:r>
              <a:rPr lang="en-US" sz="1200" b="1" kern="1200" dirty="0" smtClean="0">
                <a:solidFill>
                  <a:schemeClr val="tx1"/>
                </a:solidFill>
                <a:effectLst/>
                <a:latin typeface="+mn-lt"/>
                <a:ea typeface="+mn-ea"/>
                <a:cs typeface="+mn-cs"/>
              </a:rPr>
              <a:t>So DBMS makes my searching faster and memory utilization more efficient.</a:t>
            </a:r>
            <a:r>
              <a:rPr lang="en-US" sz="1200" kern="1200" dirty="0" smtClean="0">
                <a:solidFill>
                  <a:schemeClr val="tx1"/>
                </a:solidFill>
                <a:effectLst/>
                <a:latin typeface="+mn-lt"/>
                <a:ea typeface="+mn-ea"/>
                <a:cs typeface="+mn-cs"/>
              </a:rPr>
              <a:t> Also in case of file system, if you want to access data you </a:t>
            </a:r>
            <a:r>
              <a:rPr lang="en-US" sz="1200" b="1" kern="1200" dirty="0" smtClean="0">
                <a:solidFill>
                  <a:schemeClr val="tx1"/>
                </a:solidFill>
                <a:effectLst/>
                <a:latin typeface="+mn-lt"/>
                <a:ea typeface="+mn-ea"/>
                <a:cs typeface="+mn-cs"/>
              </a:rPr>
              <a:t>must be aware of its metadata(data about data)</a:t>
            </a:r>
            <a:r>
              <a:rPr lang="en-US" sz="1200" kern="1200" dirty="0" smtClean="0">
                <a:solidFill>
                  <a:schemeClr val="tx1"/>
                </a:solidFill>
                <a:effectLst/>
                <a:latin typeface="+mn-lt"/>
                <a:ea typeface="+mn-ea"/>
                <a:cs typeface="+mn-cs"/>
              </a:rPr>
              <a:t>  that is file attributes like its location where it has been stored, its permissions etc but in case of DBMS use is not required to have knowledge of these things for accessing data. Through simple query processing system it can get access to required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6</a:t>
            </a:fld>
            <a:endParaRPr lang="en-US"/>
          </a:p>
        </p:txBody>
      </p:sp>
    </p:spTree>
    <p:extLst>
      <p:ext uri="{BB962C8B-B14F-4D97-AF65-F5344CB8AC3E}">
        <p14:creationId xmlns:p14="http://schemas.microsoft.com/office/powerpoint/2010/main" val="3890582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ACID</a:t>
            </a:r>
            <a:r>
              <a:rPr lang="en-US" sz="1200" kern="1200" dirty="0" smtClean="0">
                <a:solidFill>
                  <a:schemeClr val="tx1"/>
                </a:solidFill>
                <a:effectLst/>
                <a:latin typeface="+mn-lt"/>
                <a:ea typeface="+mn-ea"/>
                <a:cs typeface="+mn-cs"/>
              </a:rPr>
              <a:t> properties, in totality, provide a mechanism to ensure the correctness and consistency of a database in a way such that each transaction is a group of operations that acts as a single unit, produces consistent results, acts in isolation from other operations, and updates that it makes are durably stored. </a:t>
            </a: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7</a:t>
            </a:fld>
            <a:endParaRPr lang="en-US"/>
          </a:p>
        </p:txBody>
      </p:sp>
    </p:spTree>
    <p:extLst>
      <p:ext uri="{BB962C8B-B14F-4D97-AF65-F5344CB8AC3E}">
        <p14:creationId xmlns:p14="http://schemas.microsoft.com/office/powerpoint/2010/main" val="1933322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Atomicity: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By this, we mean that either the entire transaction takes place at once or doesn’t happen at all. There is no midway . It involves the following two operations.</a:t>
            </a:r>
          </a:p>
          <a:p>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Abort</a:t>
            </a:r>
            <a:r>
              <a:rPr lang="en-US" sz="1200" kern="1200" dirty="0" smtClean="0">
                <a:solidFill>
                  <a:schemeClr val="tx1"/>
                </a:solidFill>
                <a:effectLst/>
                <a:latin typeface="+mn-lt"/>
                <a:ea typeface="+mn-ea"/>
                <a:cs typeface="+mn-cs"/>
              </a:rPr>
              <a:t>: If a transaction aborts, changes made to the database are not visible.</a:t>
            </a:r>
          </a:p>
          <a:p>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Commit</a:t>
            </a:r>
            <a:r>
              <a:rPr lang="en-US" sz="1200" kern="1200" dirty="0" smtClean="0">
                <a:solidFill>
                  <a:schemeClr val="tx1"/>
                </a:solidFill>
                <a:effectLst/>
                <a:latin typeface="+mn-lt"/>
                <a:ea typeface="+mn-ea"/>
                <a:cs typeface="+mn-cs"/>
              </a:rPr>
              <a:t>: If a transaction commits, changes made are visible.</a:t>
            </a:r>
          </a:p>
          <a:p>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Atomicity is also known as the ‘All or nothing rule’. </a:t>
            </a:r>
          </a:p>
          <a:p>
            <a:endParaRPr lang="en-US" dirty="0" smtClean="0"/>
          </a:p>
          <a:p>
            <a:r>
              <a:rPr lang="en-US" sz="1200" b="0" i="0" kern="1200" dirty="0" smtClean="0">
                <a:solidFill>
                  <a:schemeClr val="tx1"/>
                </a:solidFill>
                <a:effectLst/>
                <a:latin typeface="+mn-lt"/>
                <a:ea typeface="+mn-ea"/>
                <a:cs typeface="+mn-cs"/>
              </a:rPr>
              <a:t>The term 'isolation' means separation. In DBMS, </a:t>
            </a:r>
            <a:r>
              <a:rPr lang="en-US" sz="1200" b="1" i="0" kern="1200" dirty="0" smtClean="0">
                <a:solidFill>
                  <a:schemeClr val="tx1"/>
                </a:solidFill>
                <a:effectLst/>
                <a:latin typeface="+mn-lt"/>
                <a:ea typeface="+mn-ea"/>
                <a:cs typeface="+mn-cs"/>
              </a:rPr>
              <a:t>Isolation is the property of a database where no data should affect the other one and may occur concurrently.</a:t>
            </a:r>
            <a:r>
              <a:rPr lang="en-US" sz="1200" b="0" i="0" kern="1200" dirty="0" smtClean="0">
                <a:solidFill>
                  <a:schemeClr val="tx1"/>
                </a:solidFill>
                <a:effectLst/>
                <a:latin typeface="+mn-lt"/>
                <a:ea typeface="+mn-ea"/>
                <a:cs typeface="+mn-cs"/>
              </a:rPr>
              <a:t>  Any changes that occur in any particular transaction will not be seen by other transactions until the change is not committed in the memory.</a:t>
            </a:r>
            <a:r>
              <a:rPr lang="en-US" sz="1200" b="1" i="0" kern="1200" dirty="0" smtClean="0">
                <a:solidFill>
                  <a:schemeClr val="tx1"/>
                </a:solidFill>
                <a:effectLst/>
                <a:latin typeface="+mn-lt"/>
                <a:ea typeface="+mn-ea"/>
                <a:cs typeface="+mn-cs"/>
              </a:rPr>
              <a:t> Example:</a:t>
            </a:r>
            <a:r>
              <a:rPr lang="en-US" sz="1200" b="0" i="0" kern="1200" dirty="0" smtClean="0">
                <a:solidFill>
                  <a:schemeClr val="tx1"/>
                </a:solidFill>
                <a:effectLst/>
                <a:latin typeface="+mn-lt"/>
                <a:ea typeface="+mn-ea"/>
                <a:cs typeface="+mn-cs"/>
              </a:rPr>
              <a:t> If two operations are concurrently running on two different accounts, then the value of both accounts should not get affected. The value should remain persistent.</a:t>
            </a:r>
          </a:p>
          <a:p>
            <a:r>
              <a:rPr lang="en-US" sz="1200" b="1" i="1" kern="1200" dirty="0" smtClean="0">
                <a:solidFill>
                  <a:schemeClr val="tx1"/>
                </a:solidFill>
                <a:effectLst/>
                <a:latin typeface="+mn-lt"/>
                <a:ea typeface="+mn-ea"/>
                <a:cs typeface="+mn-cs"/>
              </a:rPr>
              <a:t>.    Database Integrity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 data stored in the database needs to satisfy integrity constraints. For example, a database contains designations of various employees at a company say HR, account specialist, engineer, analyst, project manager, etc. T</a:t>
            </a:r>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8</a:t>
            </a:fld>
            <a:endParaRPr lang="en-US"/>
          </a:p>
        </p:txBody>
      </p:sp>
    </p:spTree>
    <p:extLst>
      <p:ext uri="{BB962C8B-B14F-4D97-AF65-F5344CB8AC3E}">
        <p14:creationId xmlns:p14="http://schemas.microsoft.com/office/powerpoint/2010/main" val="305546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Disadvantages of DBMS</a:t>
            </a:r>
          </a:p>
          <a:p>
            <a:pPr lvl="0"/>
            <a:r>
              <a:rPr lang="en-US" sz="1200" b="1" kern="1200" dirty="0" smtClean="0">
                <a:solidFill>
                  <a:schemeClr val="tx1"/>
                </a:solidFill>
                <a:effectLst/>
                <a:latin typeface="+mn-lt"/>
                <a:ea typeface="+mn-ea"/>
                <a:cs typeface="+mn-cs"/>
              </a:rPr>
              <a:t>Cost of Hardware and Software :</a:t>
            </a:r>
            <a:r>
              <a:rPr lang="en-US" sz="1200" kern="1200" dirty="0" smtClean="0">
                <a:solidFill>
                  <a:schemeClr val="tx1"/>
                </a:solidFill>
                <a:effectLst/>
                <a:latin typeface="+mn-lt"/>
                <a:ea typeface="+mn-ea"/>
                <a:cs typeface="+mn-cs"/>
              </a:rPr>
              <a:t> It requires a high speed of data processor and large memory size to run DBMS software.</a:t>
            </a:r>
          </a:p>
          <a:p>
            <a:pPr lvl="0"/>
            <a:r>
              <a:rPr lang="en-US" sz="1200" b="1" kern="1200" dirty="0" smtClean="0">
                <a:solidFill>
                  <a:schemeClr val="tx1"/>
                </a:solidFill>
                <a:effectLst/>
                <a:latin typeface="+mn-lt"/>
                <a:ea typeface="+mn-ea"/>
                <a:cs typeface="+mn-cs"/>
              </a:rPr>
              <a:t>Size:</a:t>
            </a:r>
            <a:r>
              <a:rPr lang="en-US" sz="1200" kern="1200" dirty="0" smtClean="0">
                <a:solidFill>
                  <a:schemeClr val="tx1"/>
                </a:solidFill>
                <a:effectLst/>
                <a:latin typeface="+mn-lt"/>
                <a:ea typeface="+mn-ea"/>
                <a:cs typeface="+mn-cs"/>
              </a:rPr>
              <a:t> It occupies a large space of disks and large memory to run them efficiently.</a:t>
            </a:r>
          </a:p>
          <a:p>
            <a:pPr lvl="0"/>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Database system creates additional complexity and requirements.</a:t>
            </a:r>
          </a:p>
          <a:p>
            <a:pPr lvl="0"/>
            <a:r>
              <a:rPr lang="en-US" sz="1200" b="1" kern="1200" dirty="0" smtClean="0">
                <a:solidFill>
                  <a:schemeClr val="tx1"/>
                </a:solidFill>
                <a:effectLst/>
                <a:latin typeface="+mn-lt"/>
                <a:ea typeface="+mn-ea"/>
                <a:cs typeface="+mn-cs"/>
              </a:rPr>
              <a:t>Higher impact of failure:</a:t>
            </a:r>
            <a:r>
              <a:rPr lang="en-US" sz="1200" kern="1200" dirty="0" smtClean="0">
                <a:solidFill>
                  <a:schemeClr val="tx1"/>
                </a:solidFill>
                <a:effectLst/>
                <a:latin typeface="+mn-lt"/>
                <a:ea typeface="+mn-ea"/>
                <a:cs typeface="+mn-cs"/>
              </a:rPr>
              <a:t> Failure is highly impacted the database because in most of the organization, all the data stored in a single database and if the database is damaged due to electric failure or database corruption then the data may be lost forever.</a:t>
            </a: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9</a:t>
            </a:fld>
            <a:endParaRPr lang="en-US"/>
          </a:p>
        </p:txBody>
      </p:sp>
    </p:spTree>
    <p:extLst>
      <p:ext uri="{BB962C8B-B14F-4D97-AF65-F5344CB8AC3E}">
        <p14:creationId xmlns:p14="http://schemas.microsoft.com/office/powerpoint/2010/main" val="2134534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11</a:t>
            </a:fld>
            <a:endParaRPr lang="en-US"/>
          </a:p>
        </p:txBody>
      </p:sp>
    </p:spTree>
    <p:extLst>
      <p:ext uri="{BB962C8B-B14F-4D97-AF65-F5344CB8AC3E}">
        <p14:creationId xmlns:p14="http://schemas.microsoft.com/office/powerpoint/2010/main" val="47013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29/08/2022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29/08/2022</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29/08/2022</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opentextbc.ca/dbdesign01/wp-content/uploads/sites/11/2013/12/Record-300x177.jpg"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opentextbc.ca/dbdesign01/wp-content/uploads/sites/11/2013/12/EntitySet-300x86.jpg"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DBMS-UNIT 1</a:t>
            </a:r>
            <a:endParaRPr lang="en-US" dirty="0"/>
          </a:p>
        </p:txBody>
      </p:sp>
      <p:sp>
        <p:nvSpPr>
          <p:cNvPr id="3" name="Subtitle 2"/>
          <p:cNvSpPr>
            <a:spLocks noGrp="1"/>
          </p:cNvSpPr>
          <p:nvPr>
            <p:ph type="subTitle" idx="1"/>
          </p:nvPr>
        </p:nvSpPr>
        <p:spPr>
          <a:xfrm>
            <a:off x="1219200" y="4572000"/>
            <a:ext cx="6461760" cy="1066800"/>
          </a:xfrm>
        </p:spPr>
        <p:txBody>
          <a:bodyPr>
            <a:normAutofit/>
          </a:bodyPr>
          <a:lstStyle/>
          <a:p>
            <a:r>
              <a:rPr lang="en-US" sz="4400" b="1" dirty="0" smtClean="0">
                <a:solidFill>
                  <a:srgbClr val="0070C0"/>
                </a:solidFill>
              </a:rPr>
              <a:t>Introduction</a:t>
            </a:r>
            <a:endParaRPr lang="en-US" sz="4400" b="1" dirty="0">
              <a:solidFill>
                <a:srgbClr val="0070C0"/>
              </a:solidFill>
            </a:endParaRPr>
          </a:p>
        </p:txBody>
      </p:sp>
    </p:spTree>
    <p:extLst>
      <p:ext uri="{BB962C8B-B14F-4D97-AF65-F5344CB8AC3E}">
        <p14:creationId xmlns:p14="http://schemas.microsoft.com/office/powerpoint/2010/main" val="1633379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05800" cy="919566"/>
          </a:xfrm>
        </p:spPr>
        <p:txBody>
          <a:bodyPr/>
          <a:lstStyle/>
          <a:p>
            <a:r>
              <a:rPr lang="en-US" b="1" dirty="0"/>
              <a:t>Database System Applications</a:t>
            </a:r>
            <a:endParaRPr lang="en-US" dirty="0"/>
          </a:p>
        </p:txBody>
      </p:sp>
      <p:sp>
        <p:nvSpPr>
          <p:cNvPr id="3" name="Content Placeholder 2"/>
          <p:cNvSpPr>
            <a:spLocks noGrp="1"/>
          </p:cNvSpPr>
          <p:nvPr>
            <p:ph idx="1"/>
          </p:nvPr>
        </p:nvSpPr>
        <p:spPr>
          <a:xfrm>
            <a:off x="-152400" y="914400"/>
            <a:ext cx="8610600" cy="6400800"/>
          </a:xfrm>
        </p:spPr>
        <p:txBody>
          <a:bodyPr>
            <a:noAutofit/>
          </a:bodyPr>
          <a:lstStyle/>
          <a:p>
            <a:pPr algn="just"/>
            <a:r>
              <a:rPr lang="en-US" sz="2800" b="1" i="1" dirty="0"/>
              <a:t>Banking</a:t>
            </a:r>
            <a:r>
              <a:rPr lang="en-US" sz="2800" b="1" dirty="0"/>
              <a:t>: </a:t>
            </a:r>
            <a:r>
              <a:rPr lang="en-US" sz="2800" dirty="0"/>
              <a:t>For customer information, accounts, and loans, and banking transactions.</a:t>
            </a:r>
          </a:p>
          <a:p>
            <a:pPr algn="just"/>
            <a:r>
              <a:rPr lang="en-US" sz="2800" i="1" dirty="0" smtClean="0"/>
              <a:t> </a:t>
            </a:r>
            <a:r>
              <a:rPr lang="en-US" sz="2800" b="1" i="1" dirty="0"/>
              <a:t>Airlines</a:t>
            </a:r>
            <a:r>
              <a:rPr lang="en-US" sz="2800" b="1" dirty="0"/>
              <a:t>: </a:t>
            </a:r>
            <a:r>
              <a:rPr lang="en-US" sz="2800" dirty="0"/>
              <a:t>For reservations and schedule information. Airlines were among </a:t>
            </a:r>
            <a:r>
              <a:rPr lang="en-US" sz="2800" dirty="0" smtClean="0"/>
              <a:t>the first </a:t>
            </a:r>
            <a:r>
              <a:rPr lang="en-US" sz="2800" dirty="0"/>
              <a:t>to use databases in a geographically distributed manner—terminals </a:t>
            </a:r>
            <a:r>
              <a:rPr lang="en-US" sz="2800" dirty="0" smtClean="0"/>
              <a:t>situated around </a:t>
            </a:r>
            <a:r>
              <a:rPr lang="en-US" sz="2800" dirty="0"/>
              <a:t>the world accessed the central database system through </a:t>
            </a:r>
            <a:r>
              <a:rPr lang="en-US" sz="2800" dirty="0" smtClean="0"/>
              <a:t>phone lines </a:t>
            </a:r>
            <a:r>
              <a:rPr lang="en-US" sz="2800" dirty="0"/>
              <a:t>and other data networks.</a:t>
            </a:r>
          </a:p>
          <a:p>
            <a:pPr algn="just"/>
            <a:r>
              <a:rPr lang="en-US" sz="2800" b="1" i="1" dirty="0" smtClean="0"/>
              <a:t> </a:t>
            </a:r>
            <a:r>
              <a:rPr lang="en-US" sz="2800" b="1" i="1" dirty="0"/>
              <a:t>Universities</a:t>
            </a:r>
            <a:r>
              <a:rPr lang="en-US" sz="2800" b="1" dirty="0"/>
              <a:t>: </a:t>
            </a:r>
            <a:r>
              <a:rPr lang="en-US" sz="2800" dirty="0"/>
              <a:t>For student information, course registrations, and grades</a:t>
            </a:r>
            <a:r>
              <a:rPr lang="en-US" sz="2800" dirty="0" smtClean="0"/>
              <a:t>.</a:t>
            </a:r>
          </a:p>
          <a:p>
            <a:pPr algn="just"/>
            <a:r>
              <a:rPr lang="en-US" sz="2800" b="1" i="1" dirty="0"/>
              <a:t>Telecommunication</a:t>
            </a:r>
            <a:r>
              <a:rPr lang="en-US" sz="2800" dirty="0"/>
              <a:t>: For keeping records of calls made, generating monthly </a:t>
            </a:r>
            <a:r>
              <a:rPr lang="en-US" sz="2800" dirty="0" smtClean="0"/>
              <a:t>bills, maintaining </a:t>
            </a:r>
            <a:r>
              <a:rPr lang="en-US" sz="2800" dirty="0"/>
              <a:t>balances on prepaid calling cards, and storing information </a:t>
            </a:r>
            <a:r>
              <a:rPr lang="en-US" sz="2800" dirty="0" smtClean="0"/>
              <a:t>about the </a:t>
            </a:r>
            <a:r>
              <a:rPr lang="en-US" sz="2800" dirty="0"/>
              <a:t>communication networks.</a:t>
            </a:r>
          </a:p>
          <a:p>
            <a:pPr algn="just"/>
            <a:endParaRPr lang="en-US" sz="2400" dirty="0"/>
          </a:p>
        </p:txBody>
      </p:sp>
    </p:spTree>
    <p:extLst>
      <p:ext uri="{BB962C8B-B14F-4D97-AF65-F5344CB8AC3E}">
        <p14:creationId xmlns:p14="http://schemas.microsoft.com/office/powerpoint/2010/main" val="1690143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b="1" dirty="0"/>
              <a:t>Database System </a:t>
            </a:r>
            <a:r>
              <a:rPr lang="en-US" b="1" dirty="0" smtClean="0"/>
              <a:t>Applications </a:t>
            </a:r>
            <a:r>
              <a:rPr lang="en-US" b="1" dirty="0" err="1" smtClean="0"/>
              <a:t>cntd</a:t>
            </a:r>
            <a:r>
              <a:rPr lang="en-US" b="1" dirty="0" smtClean="0"/>
              <a:t>..</a:t>
            </a:r>
            <a:endParaRPr lang="en-US" dirty="0"/>
          </a:p>
        </p:txBody>
      </p:sp>
      <p:sp>
        <p:nvSpPr>
          <p:cNvPr id="3" name="Content Placeholder 2"/>
          <p:cNvSpPr>
            <a:spLocks noGrp="1"/>
          </p:cNvSpPr>
          <p:nvPr>
            <p:ph idx="1"/>
          </p:nvPr>
        </p:nvSpPr>
        <p:spPr>
          <a:xfrm>
            <a:off x="0" y="1447800"/>
            <a:ext cx="8382000" cy="4800600"/>
          </a:xfrm>
        </p:spPr>
        <p:txBody>
          <a:bodyPr>
            <a:noAutofit/>
          </a:bodyPr>
          <a:lstStyle/>
          <a:p>
            <a:pPr algn="just"/>
            <a:r>
              <a:rPr lang="en-US" sz="2800" b="1" i="1" dirty="0"/>
              <a:t>Finance</a:t>
            </a:r>
            <a:r>
              <a:rPr lang="en-US" sz="2800" b="1" dirty="0"/>
              <a:t>: </a:t>
            </a:r>
            <a:r>
              <a:rPr lang="en-US" sz="2800" dirty="0"/>
              <a:t>For storing information about holdings, sales, and purchases of </a:t>
            </a:r>
            <a:r>
              <a:rPr lang="en-US" sz="2800" dirty="0" smtClean="0"/>
              <a:t>financial instruments </a:t>
            </a:r>
            <a:r>
              <a:rPr lang="en-US" sz="2800" dirty="0"/>
              <a:t>such as stocks and bonds.</a:t>
            </a:r>
          </a:p>
          <a:p>
            <a:pPr algn="just"/>
            <a:r>
              <a:rPr lang="en-US" sz="2800" i="1" dirty="0"/>
              <a:t> </a:t>
            </a:r>
            <a:r>
              <a:rPr lang="en-US" sz="2800" b="1" i="1" dirty="0"/>
              <a:t>Sales</a:t>
            </a:r>
            <a:r>
              <a:rPr lang="en-US" sz="2800" b="1" dirty="0"/>
              <a:t>: </a:t>
            </a:r>
            <a:r>
              <a:rPr lang="en-US" sz="2800" dirty="0"/>
              <a:t>For customer, product, and purchase information.</a:t>
            </a:r>
          </a:p>
          <a:p>
            <a:pPr algn="just"/>
            <a:r>
              <a:rPr lang="en-US" sz="2800" b="1" i="1" dirty="0"/>
              <a:t>Manufacturing</a:t>
            </a:r>
            <a:r>
              <a:rPr lang="en-US" sz="2800" b="1" dirty="0"/>
              <a:t>: </a:t>
            </a:r>
            <a:r>
              <a:rPr lang="en-US" sz="2800" dirty="0"/>
              <a:t>For management of supply chain and for tracking production of items in factories, inventories of items in warehouses/stores, and orders </a:t>
            </a:r>
            <a:r>
              <a:rPr lang="en-US" sz="2800" dirty="0" smtClean="0"/>
              <a:t>for items</a:t>
            </a:r>
            <a:r>
              <a:rPr lang="en-US" sz="2800" dirty="0"/>
              <a:t>.</a:t>
            </a:r>
          </a:p>
          <a:p>
            <a:pPr algn="just"/>
            <a:r>
              <a:rPr lang="en-US" sz="2800" b="1" i="1" dirty="0"/>
              <a:t>Human resources</a:t>
            </a:r>
            <a:r>
              <a:rPr lang="en-US" sz="2800" b="1" dirty="0"/>
              <a:t>: </a:t>
            </a:r>
            <a:r>
              <a:rPr lang="en-US" sz="2800" dirty="0"/>
              <a:t>For information about employees, salaries, payroll taxes and benefits, and for generation of paychecks</a:t>
            </a:r>
            <a:endParaRPr lang="en-US" sz="2400" dirty="0"/>
          </a:p>
        </p:txBody>
      </p:sp>
    </p:spTree>
    <p:extLst>
      <p:ext uri="{BB962C8B-B14F-4D97-AF65-F5344CB8AC3E}">
        <p14:creationId xmlns:p14="http://schemas.microsoft.com/office/powerpoint/2010/main" val="2734515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Abstraction</a:t>
            </a:r>
            <a:endParaRPr lang="en-US" dirty="0"/>
          </a:p>
        </p:txBody>
      </p:sp>
      <p:sp>
        <p:nvSpPr>
          <p:cNvPr id="3" name="Content Placeholder 2"/>
          <p:cNvSpPr>
            <a:spLocks noGrp="1"/>
          </p:cNvSpPr>
          <p:nvPr>
            <p:ph idx="1"/>
          </p:nvPr>
        </p:nvSpPr>
        <p:spPr>
          <a:xfrm>
            <a:off x="381000" y="1295400"/>
            <a:ext cx="7848600" cy="5257800"/>
          </a:xfrm>
        </p:spPr>
        <p:txBody>
          <a:bodyPr>
            <a:normAutofit/>
          </a:bodyPr>
          <a:lstStyle/>
          <a:p>
            <a:pPr algn="just"/>
            <a:r>
              <a:rPr lang="en-US" sz="2800" dirty="0"/>
              <a:t>For the system to be usable, it must retrieve data efficiently. The need for </a:t>
            </a:r>
            <a:r>
              <a:rPr lang="en-US" sz="2800" dirty="0" smtClean="0"/>
              <a:t>efficiency has </a:t>
            </a:r>
            <a:r>
              <a:rPr lang="en-US" sz="2800" dirty="0"/>
              <a:t>led designers to use complex data structures to represent data in the database.</a:t>
            </a:r>
          </a:p>
          <a:p>
            <a:pPr algn="just"/>
            <a:r>
              <a:rPr lang="en-US" sz="2800" dirty="0"/>
              <a:t>Since many database-systems users are not computer trained, developers hide </a:t>
            </a:r>
            <a:r>
              <a:rPr lang="en-US" sz="2800" dirty="0" smtClean="0"/>
              <a:t>the complexity </a:t>
            </a:r>
            <a:r>
              <a:rPr lang="en-US" sz="2800" dirty="0"/>
              <a:t>from users through several levels of abstraction, to simplify users’ </a:t>
            </a:r>
            <a:r>
              <a:rPr lang="en-US" sz="2800" dirty="0" smtClean="0"/>
              <a:t>interactions with </a:t>
            </a:r>
            <a:r>
              <a:rPr lang="en-US" sz="2800" dirty="0"/>
              <a:t>the </a:t>
            </a:r>
            <a:r>
              <a:rPr lang="en-US" sz="2800" dirty="0" smtClean="0"/>
              <a:t>system;</a:t>
            </a:r>
          </a:p>
          <a:p>
            <a:pPr algn="just"/>
            <a:r>
              <a:rPr lang="en-US" sz="2800" b="1" dirty="0"/>
              <a:t> </a:t>
            </a:r>
            <a:r>
              <a:rPr lang="en-US" sz="2800" b="1" dirty="0" smtClean="0"/>
              <a:t>Physical level</a:t>
            </a:r>
          </a:p>
          <a:p>
            <a:pPr algn="just"/>
            <a:r>
              <a:rPr lang="en-US" sz="2800" b="1" dirty="0" smtClean="0"/>
              <a:t>Logical Level</a:t>
            </a:r>
          </a:p>
          <a:p>
            <a:pPr algn="just"/>
            <a:r>
              <a:rPr lang="en-US" sz="2800" b="1" dirty="0" smtClean="0"/>
              <a:t>View Level </a:t>
            </a:r>
          </a:p>
          <a:p>
            <a:pPr algn="just"/>
            <a:endParaRPr lang="en-US" sz="2400" dirty="0"/>
          </a:p>
        </p:txBody>
      </p:sp>
    </p:spTree>
    <p:extLst>
      <p:ext uri="{BB962C8B-B14F-4D97-AF65-F5344CB8AC3E}">
        <p14:creationId xmlns:p14="http://schemas.microsoft.com/office/powerpoint/2010/main" val="2615935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
            <a:ext cx="8411071"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128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305800" cy="5638800"/>
          </a:xfrm>
        </p:spPr>
        <p:txBody>
          <a:bodyPr>
            <a:noAutofit/>
          </a:bodyPr>
          <a:lstStyle/>
          <a:p>
            <a:pPr algn="just"/>
            <a:r>
              <a:rPr lang="en-US" sz="2800" b="1" dirty="0"/>
              <a:t>Physical level</a:t>
            </a:r>
            <a:r>
              <a:rPr lang="en-US" sz="2800" dirty="0"/>
              <a:t>. The lowest level of abstraction describes </a:t>
            </a:r>
            <a:r>
              <a:rPr lang="en-US" sz="2800" i="1" dirty="0"/>
              <a:t>how </a:t>
            </a:r>
            <a:r>
              <a:rPr lang="en-US" sz="2800" dirty="0"/>
              <a:t>the data are </a:t>
            </a:r>
            <a:r>
              <a:rPr lang="en-US" sz="2800" dirty="0" smtClean="0"/>
              <a:t>actually stored</a:t>
            </a:r>
            <a:r>
              <a:rPr lang="en-US" sz="2800" dirty="0"/>
              <a:t>. The physical level describes complex low-level data structures </a:t>
            </a:r>
            <a:r>
              <a:rPr lang="en-US" sz="2800" dirty="0" smtClean="0"/>
              <a:t>in detail.</a:t>
            </a:r>
          </a:p>
          <a:p>
            <a:pPr algn="just"/>
            <a:r>
              <a:rPr lang="en-US" sz="2800" b="1" dirty="0"/>
              <a:t>Logical level</a:t>
            </a:r>
            <a:r>
              <a:rPr lang="en-US" sz="2800" dirty="0"/>
              <a:t>. The next-higher level of abstraction describes </a:t>
            </a:r>
            <a:r>
              <a:rPr lang="en-US" sz="2800" i="1" dirty="0"/>
              <a:t>what </a:t>
            </a:r>
            <a:r>
              <a:rPr lang="en-US" sz="2800" dirty="0"/>
              <a:t>data </a:t>
            </a:r>
            <a:r>
              <a:rPr lang="en-US" sz="2800" dirty="0" smtClean="0"/>
              <a:t>are stored </a:t>
            </a:r>
            <a:r>
              <a:rPr lang="en-US" sz="2800" dirty="0"/>
              <a:t>in the database, and what relationships exist among those data. </a:t>
            </a:r>
            <a:endParaRPr lang="en-US" sz="2800" dirty="0" smtClean="0"/>
          </a:p>
          <a:p>
            <a:pPr algn="just"/>
            <a:r>
              <a:rPr lang="en-US" sz="2800" dirty="0" smtClean="0"/>
              <a:t>Database administrators</a:t>
            </a:r>
            <a:r>
              <a:rPr lang="en-US" sz="2800" dirty="0"/>
              <a:t>, who must decide </a:t>
            </a:r>
            <a:r>
              <a:rPr lang="en-US" sz="2800" dirty="0" smtClean="0"/>
              <a:t>what information </a:t>
            </a:r>
            <a:r>
              <a:rPr lang="en-US" sz="2800" dirty="0"/>
              <a:t>to keep in the </a:t>
            </a:r>
            <a:r>
              <a:rPr lang="en-US" sz="2800" dirty="0" smtClean="0"/>
              <a:t>database, use </a:t>
            </a:r>
            <a:r>
              <a:rPr lang="en-US" sz="2800" dirty="0"/>
              <a:t>the logical level of abstraction</a:t>
            </a:r>
            <a:r>
              <a:rPr lang="en-US" sz="2800" dirty="0" smtClean="0"/>
              <a:t>.</a:t>
            </a:r>
          </a:p>
          <a:p>
            <a:r>
              <a:rPr lang="en-US" sz="2800" b="1" dirty="0" smtClean="0"/>
              <a:t>View </a:t>
            </a:r>
            <a:r>
              <a:rPr lang="en-US" sz="2800" b="1" dirty="0"/>
              <a:t>level</a:t>
            </a:r>
            <a:r>
              <a:rPr lang="en-US" sz="2800" dirty="0"/>
              <a:t>. The highest level of abstraction describes only part of the </a:t>
            </a:r>
            <a:r>
              <a:rPr lang="en-US" sz="2800" dirty="0" smtClean="0"/>
              <a:t>entire database. </a:t>
            </a:r>
            <a:r>
              <a:rPr lang="en-US" sz="2800" dirty="0"/>
              <a:t>The view level of abstraction </a:t>
            </a:r>
            <a:r>
              <a:rPr lang="en-US" sz="2800" dirty="0" smtClean="0"/>
              <a:t>exists to </a:t>
            </a:r>
            <a:r>
              <a:rPr lang="en-US" sz="2800" dirty="0"/>
              <a:t>simplify </a:t>
            </a:r>
            <a:r>
              <a:rPr lang="en-US" sz="2800" dirty="0" smtClean="0"/>
              <a:t>users </a:t>
            </a:r>
            <a:r>
              <a:rPr lang="en-US" sz="2800" dirty="0"/>
              <a:t>interaction with the system. The system may provide </a:t>
            </a:r>
            <a:r>
              <a:rPr lang="en-US" sz="2800" dirty="0" smtClean="0"/>
              <a:t>many views </a:t>
            </a:r>
            <a:r>
              <a:rPr lang="en-US" sz="2800" dirty="0"/>
              <a:t>for the same database.</a:t>
            </a:r>
          </a:p>
        </p:txBody>
      </p:sp>
    </p:spTree>
    <p:extLst>
      <p:ext uri="{BB962C8B-B14F-4D97-AF65-F5344CB8AC3E}">
        <p14:creationId xmlns:p14="http://schemas.microsoft.com/office/powerpoint/2010/main" val="1428031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02"/>
            <a:ext cx="7620000" cy="1143000"/>
          </a:xfrm>
        </p:spPr>
        <p:txBody>
          <a:bodyPr/>
          <a:lstStyle/>
          <a:p>
            <a:r>
              <a:rPr lang="en-US" b="1" dirty="0" smtClean="0"/>
              <a:t>DBMS Terminologies</a:t>
            </a:r>
            <a:endParaRPr lang="en-US" b="1" dirty="0"/>
          </a:p>
        </p:txBody>
      </p:sp>
      <p:sp>
        <p:nvSpPr>
          <p:cNvPr id="3" name="Content Placeholder 2"/>
          <p:cNvSpPr>
            <a:spLocks noGrp="1"/>
          </p:cNvSpPr>
          <p:nvPr>
            <p:ph idx="1"/>
          </p:nvPr>
        </p:nvSpPr>
        <p:spPr>
          <a:xfrm>
            <a:off x="0" y="990600"/>
            <a:ext cx="8229600" cy="5867400"/>
          </a:xfrm>
        </p:spPr>
        <p:txBody>
          <a:bodyPr>
            <a:noAutofit/>
          </a:bodyPr>
          <a:lstStyle/>
          <a:p>
            <a:pPr algn="just"/>
            <a:r>
              <a:rPr lang="en-US" sz="2500" b="1" u="sng" dirty="0"/>
              <a:t>Data Independence </a:t>
            </a:r>
            <a:endParaRPr lang="en-US" sz="2500" b="1" u="sng" dirty="0" smtClean="0"/>
          </a:p>
          <a:p>
            <a:pPr marL="114300" indent="0" algn="just">
              <a:buNone/>
            </a:pPr>
            <a:r>
              <a:rPr lang="en-US" sz="2500" b="1" dirty="0"/>
              <a:t> </a:t>
            </a:r>
            <a:r>
              <a:rPr lang="en-US" sz="2500" dirty="0" smtClean="0"/>
              <a:t>It is </a:t>
            </a:r>
            <a:r>
              <a:rPr lang="en-US" sz="2500" dirty="0"/>
              <a:t>defined as a property of DBMS that helps you to change the Database schema at one level of a database system without requiring to change the schema at the next higher level. Data independence helps you to keep data separated from all programs that make use of it</a:t>
            </a:r>
            <a:r>
              <a:rPr lang="en-US" sz="2500" dirty="0" smtClean="0"/>
              <a:t>.</a:t>
            </a:r>
          </a:p>
          <a:p>
            <a:pPr algn="just"/>
            <a:r>
              <a:rPr lang="en-US" sz="2500" b="1" u="sng" dirty="0"/>
              <a:t>Instance/database </a:t>
            </a:r>
            <a:r>
              <a:rPr lang="en-US" sz="2500" b="1" u="sng" dirty="0" smtClean="0"/>
              <a:t>state or snapshot</a:t>
            </a:r>
          </a:p>
          <a:p>
            <a:pPr marL="114300" indent="0">
              <a:buNone/>
            </a:pPr>
            <a:r>
              <a:rPr lang="en-US" sz="2500" dirty="0"/>
              <a:t>Databases change over time as information is inserted and deleted. The collection </a:t>
            </a:r>
            <a:r>
              <a:rPr lang="en-US" sz="2500" dirty="0" smtClean="0"/>
              <a:t>of information </a:t>
            </a:r>
            <a:r>
              <a:rPr lang="en-US" sz="2500" dirty="0"/>
              <a:t>stored in </a:t>
            </a:r>
            <a:r>
              <a:rPr lang="en-US" sz="2500" dirty="0" smtClean="0"/>
              <a:t>the database </a:t>
            </a:r>
            <a:r>
              <a:rPr lang="en-US" sz="2500" dirty="0"/>
              <a:t>at a particular moment is called an </a:t>
            </a:r>
            <a:r>
              <a:rPr lang="en-US" sz="2500" b="1" dirty="0"/>
              <a:t>instance </a:t>
            </a:r>
            <a:r>
              <a:rPr lang="en-US" sz="2500" dirty="0"/>
              <a:t>of </a:t>
            </a:r>
            <a:r>
              <a:rPr lang="en-US" sz="2500" dirty="0" smtClean="0"/>
              <a:t>the database.</a:t>
            </a:r>
          </a:p>
          <a:p>
            <a:r>
              <a:rPr lang="en-US" sz="2500" b="1" u="sng" dirty="0" smtClean="0"/>
              <a:t>Schema</a:t>
            </a:r>
            <a:endParaRPr lang="en-US" sz="2500" u="sng" dirty="0"/>
          </a:p>
          <a:p>
            <a:pPr marL="114300" indent="0">
              <a:buNone/>
            </a:pPr>
            <a:r>
              <a:rPr lang="en-US" sz="2500" dirty="0" smtClean="0"/>
              <a:t>The </a:t>
            </a:r>
            <a:r>
              <a:rPr lang="en-US" sz="2500" dirty="0"/>
              <a:t>overall design of the database is called the database </a:t>
            </a:r>
            <a:r>
              <a:rPr lang="en-US" sz="2500" b="1" dirty="0" smtClean="0"/>
              <a:t>schema.</a:t>
            </a:r>
            <a:endParaRPr lang="en-US" sz="2500" dirty="0"/>
          </a:p>
        </p:txBody>
      </p:sp>
    </p:spTree>
    <p:extLst>
      <p:ext uri="{BB962C8B-B14F-4D97-AF65-F5344CB8AC3E}">
        <p14:creationId xmlns:p14="http://schemas.microsoft.com/office/powerpoint/2010/main" val="2265432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DBMS Architecture</a:t>
            </a:r>
          </a:p>
        </p:txBody>
      </p:sp>
      <p:sp>
        <p:nvSpPr>
          <p:cNvPr id="3" name="Content Placeholder 2"/>
          <p:cNvSpPr>
            <a:spLocks noGrp="1"/>
          </p:cNvSpPr>
          <p:nvPr>
            <p:ph idx="1"/>
          </p:nvPr>
        </p:nvSpPr>
        <p:spPr/>
        <p:txBody>
          <a:bodyPr/>
          <a:lstStyle/>
          <a:p>
            <a:pPr fontAlgn="base"/>
            <a:r>
              <a:rPr lang="en-US" sz="2400" b="1" dirty="0"/>
              <a:t>Types of DBMS Architecture:</a:t>
            </a:r>
          </a:p>
          <a:p>
            <a:pPr fontAlgn="base"/>
            <a:r>
              <a:rPr lang="en-US" sz="2400" b="1" dirty="0">
                <a:solidFill>
                  <a:srgbClr val="0070C0"/>
                </a:solidFill>
              </a:rPr>
              <a:t>1- Tier Architecture</a:t>
            </a:r>
          </a:p>
          <a:p>
            <a:pPr fontAlgn="base"/>
            <a:r>
              <a:rPr lang="en-US" sz="2400" b="1" dirty="0">
                <a:solidFill>
                  <a:srgbClr val="0070C0"/>
                </a:solidFill>
              </a:rPr>
              <a:t>2- Tier Architecture</a:t>
            </a:r>
          </a:p>
          <a:p>
            <a:pPr fontAlgn="base"/>
            <a:r>
              <a:rPr lang="en-US" sz="2400" b="1" dirty="0">
                <a:solidFill>
                  <a:srgbClr val="0070C0"/>
                </a:solidFill>
              </a:rPr>
              <a:t>3- Tier Architecture</a:t>
            </a:r>
          </a:p>
          <a:p>
            <a:pPr algn="just" fontAlgn="base"/>
            <a:r>
              <a:rPr lang="en-US" sz="2400" b="1" dirty="0"/>
              <a:t>1- Tier Architecture:</a:t>
            </a:r>
            <a:endParaRPr lang="en-US" sz="2400" dirty="0"/>
          </a:p>
          <a:p>
            <a:pPr algn="just" fontAlgn="base"/>
            <a:r>
              <a:rPr lang="en-US" sz="2400" dirty="0"/>
              <a:t>In One- Tier Architecture the database is directly available to the user, the user can directly sit on the DBMS and use it i.e.; the client, server and the Database all present on the same machine. For Example- To learn SQL we setup SQL server and the database on the local system.</a:t>
            </a:r>
          </a:p>
          <a:p>
            <a:endParaRPr lang="en-US" dirty="0"/>
          </a:p>
        </p:txBody>
      </p:sp>
    </p:spTree>
    <p:extLst>
      <p:ext uri="{BB962C8B-B14F-4D97-AF65-F5344CB8AC3E}">
        <p14:creationId xmlns:p14="http://schemas.microsoft.com/office/powerpoint/2010/main" val="4003444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7924800" cy="5943600"/>
          </a:xfrm>
        </p:spPr>
        <p:txBody>
          <a:bodyPr>
            <a:normAutofit/>
          </a:bodyPr>
          <a:lstStyle/>
          <a:p>
            <a:r>
              <a:rPr lang="en-US" sz="2400" dirty="0" smtClean="0"/>
              <a:t>Sometimes  it may be referred as </a:t>
            </a:r>
            <a:r>
              <a:rPr lang="en-US" sz="2400" b="1" dirty="0" smtClean="0">
                <a:solidFill>
                  <a:srgbClr val="0070C0"/>
                </a:solidFill>
              </a:rPr>
              <a:t>Centralized system with single user system.</a:t>
            </a:r>
          </a:p>
          <a:p>
            <a:endParaRPr lang="en-US" sz="2400" b="1" dirty="0">
              <a:solidFill>
                <a:srgbClr val="0070C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62009"/>
            <a:ext cx="7696199" cy="5412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063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0"/>
            <a:ext cx="8001000" cy="6400800"/>
          </a:xfrm>
        </p:spPr>
        <p:txBody>
          <a:bodyPr>
            <a:noAutofit/>
          </a:bodyPr>
          <a:lstStyle/>
          <a:p>
            <a:r>
              <a:rPr lang="en-US" sz="2400" b="1" dirty="0" smtClean="0"/>
              <a:t>Two-tier architecture</a:t>
            </a:r>
            <a:r>
              <a:rPr lang="en-US" sz="2400" b="1" dirty="0"/>
              <a:t>:</a:t>
            </a:r>
            <a:r>
              <a:rPr lang="en-US" sz="2400" dirty="0"/>
              <a:t> </a:t>
            </a:r>
            <a:endParaRPr lang="en-US" sz="2400" dirty="0" smtClean="0"/>
          </a:p>
          <a:p>
            <a:pPr marL="114300" indent="0" algn="just">
              <a:buNone/>
            </a:pPr>
            <a:r>
              <a:rPr lang="en-US" sz="2400" dirty="0" smtClean="0"/>
              <a:t>The </a:t>
            </a:r>
            <a:r>
              <a:rPr lang="en-US" sz="2400" dirty="0"/>
              <a:t>two-tier architecture is similar to a basic </a:t>
            </a:r>
            <a:r>
              <a:rPr lang="en-US" sz="2400" b="1" dirty="0"/>
              <a:t>client-server</a:t>
            </a:r>
            <a:r>
              <a:rPr lang="en-US" sz="2400" dirty="0"/>
              <a:t> model. The application at the client end directly communicates with the database at the server-side. APIs like ODBC, JDBC are used for this interaction. The server side is responsible for providing query processing and transaction management functionalities. On the client-side, the user interfaces and application programs are run. The application on the client-side establishes a connection with the server-side in order to communicate with the DBMS. </a:t>
            </a:r>
            <a:br>
              <a:rPr lang="en-US" sz="2400" dirty="0"/>
            </a:br>
            <a:r>
              <a:rPr lang="en-US" sz="2400" dirty="0"/>
              <a:t>An advantage of this type is that maintenance and understanding are easier, compatible with existing systems. However, this model gives poor performance when there are a large number of users.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3672" y="4876800"/>
            <a:ext cx="543929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073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5" y="152400"/>
            <a:ext cx="8429445" cy="6705600"/>
          </a:xfrm>
        </p:spPr>
        <p:txBody>
          <a:bodyPr>
            <a:normAutofit fontScale="92500" lnSpcReduction="10000"/>
          </a:bodyPr>
          <a:lstStyle/>
          <a:p>
            <a:r>
              <a:rPr lang="en-US" sz="2600" b="1" dirty="0" smtClean="0"/>
              <a:t>Three </a:t>
            </a:r>
            <a:r>
              <a:rPr lang="en-US" sz="2600" b="1" dirty="0"/>
              <a:t>Tier architecture:</a:t>
            </a:r>
            <a:r>
              <a:rPr lang="en-US" sz="2600" dirty="0"/>
              <a:t> </a:t>
            </a:r>
            <a:br>
              <a:rPr lang="en-US" sz="2600" dirty="0"/>
            </a:br>
            <a:r>
              <a:rPr lang="en-US" sz="2600" dirty="0" smtClean="0"/>
              <a:t>In </a:t>
            </a:r>
            <a:r>
              <a:rPr lang="en-US" sz="2600" dirty="0"/>
              <a:t>this type, there is another layer between the client and the server. The client does not directly communicate with the server. Instead, it interacts with an application server which further communicates with the database system and then the query processing and transaction management takes place. This intermediate layer acts as a medium for the exchange of partially processed data between server and client. This type of architecture is used in the case of large web applications. </a:t>
            </a:r>
            <a:endParaRPr lang="en-US" sz="2600" dirty="0" smtClean="0"/>
          </a:p>
          <a:p>
            <a:pPr fontAlgn="base"/>
            <a:r>
              <a:rPr lang="en-US" sz="2600" b="1" dirty="0"/>
              <a:t>Advantages:</a:t>
            </a:r>
            <a:r>
              <a:rPr lang="en-US" sz="2600" dirty="0"/>
              <a:t> </a:t>
            </a:r>
            <a:br>
              <a:rPr lang="en-US" sz="2600" dirty="0"/>
            </a:br>
            <a:r>
              <a:rPr lang="en-US" sz="2600" dirty="0"/>
              <a:t> </a:t>
            </a:r>
            <a:r>
              <a:rPr lang="en-US" sz="2600" b="1" dirty="0" smtClean="0"/>
              <a:t>Enhanced </a:t>
            </a:r>
            <a:r>
              <a:rPr lang="en-US" sz="2600" b="1" dirty="0"/>
              <a:t>scalability</a:t>
            </a:r>
            <a:r>
              <a:rPr lang="en-US" sz="2600" dirty="0"/>
              <a:t> due to distributed deployment of application servers. Now, individual connections need not be made between client and server.</a:t>
            </a:r>
          </a:p>
          <a:p>
            <a:pPr fontAlgn="base"/>
            <a:r>
              <a:rPr lang="en-US" sz="2600" b="1" dirty="0"/>
              <a:t>Data Integrity</a:t>
            </a:r>
            <a:r>
              <a:rPr lang="en-US" sz="2600" dirty="0"/>
              <a:t> is maintained. Since there is a middle layer between client and server, data corruption can be avoided/removed.</a:t>
            </a:r>
          </a:p>
          <a:p>
            <a:pPr fontAlgn="base"/>
            <a:r>
              <a:rPr lang="en-US" sz="2600" b="1" dirty="0"/>
              <a:t>Security</a:t>
            </a:r>
            <a:r>
              <a:rPr lang="en-US" sz="2600" dirty="0"/>
              <a:t> is improved. This type of model prevents direct interaction of the client with the server thereby reducing access to unauthorized data.</a:t>
            </a:r>
          </a:p>
          <a:p>
            <a:endParaRPr lang="en-US" sz="2400" dirty="0"/>
          </a:p>
        </p:txBody>
      </p:sp>
    </p:spTree>
    <p:extLst>
      <p:ext uri="{BB962C8B-B14F-4D97-AF65-F5344CB8AC3E}">
        <p14:creationId xmlns:p14="http://schemas.microsoft.com/office/powerpoint/2010/main" val="2380052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b="1" dirty="0" smtClean="0"/>
              <a:t>Database</a:t>
            </a:r>
            <a:endParaRPr lang="en-US" b="1" dirty="0"/>
          </a:p>
        </p:txBody>
      </p:sp>
      <p:sp>
        <p:nvSpPr>
          <p:cNvPr id="3" name="Content Placeholder 2"/>
          <p:cNvSpPr>
            <a:spLocks noGrp="1"/>
          </p:cNvSpPr>
          <p:nvPr>
            <p:ph idx="1"/>
          </p:nvPr>
        </p:nvSpPr>
        <p:spPr>
          <a:xfrm>
            <a:off x="381000" y="1143000"/>
            <a:ext cx="7696200" cy="5257800"/>
          </a:xfrm>
        </p:spPr>
        <p:txBody>
          <a:bodyPr>
            <a:noAutofit/>
          </a:bodyPr>
          <a:lstStyle/>
          <a:p>
            <a:pPr algn="just"/>
            <a:r>
              <a:rPr lang="en-US" sz="2800" dirty="0" smtClean="0"/>
              <a:t>By </a:t>
            </a:r>
            <a:r>
              <a:rPr lang="en-US" sz="2800" b="1" dirty="0"/>
              <a:t>data, </a:t>
            </a:r>
            <a:r>
              <a:rPr lang="en-US" sz="2800" dirty="0" smtClean="0"/>
              <a:t>it means </a:t>
            </a:r>
            <a:r>
              <a:rPr lang="en-US" sz="2800" dirty="0"/>
              <a:t>known facts that can be recorded and that have implicit meaning. </a:t>
            </a:r>
            <a:endParaRPr lang="en-US" sz="2800" dirty="0" smtClean="0"/>
          </a:p>
          <a:p>
            <a:pPr algn="just"/>
            <a:r>
              <a:rPr lang="en-US" sz="2800" dirty="0"/>
              <a:t>A </a:t>
            </a:r>
            <a:r>
              <a:rPr lang="en-US" sz="2800" b="1" dirty="0"/>
              <a:t>database </a:t>
            </a:r>
            <a:r>
              <a:rPr lang="en-US" sz="2800" dirty="0"/>
              <a:t>is a collection of related data .</a:t>
            </a:r>
          </a:p>
          <a:p>
            <a:pPr algn="just"/>
            <a:r>
              <a:rPr lang="en-US" sz="2800" dirty="0" smtClean="0"/>
              <a:t>For </a:t>
            </a:r>
            <a:r>
              <a:rPr lang="en-US" sz="2800" dirty="0"/>
              <a:t>example, consider the names, telephone numbers, and addresses of the people you know. You may have recorded this data in an indexed address book, or you may have stored it on a diskette, using a personal computer and software such as DBASE IV or V, Microsoft ACCESS, or EXCEL. </a:t>
            </a:r>
            <a:endParaRPr lang="en-US" sz="2800" dirty="0" smtClean="0"/>
          </a:p>
          <a:p>
            <a:pPr algn="just"/>
            <a:r>
              <a:rPr lang="en-US" sz="2800" dirty="0" smtClean="0"/>
              <a:t>This </a:t>
            </a:r>
            <a:r>
              <a:rPr lang="en-US" sz="2800" dirty="0"/>
              <a:t>is a collection of related data with an implicit meaning and hence is a database.</a:t>
            </a:r>
          </a:p>
        </p:txBody>
      </p:sp>
    </p:spTree>
    <p:extLst>
      <p:ext uri="{BB962C8B-B14F-4D97-AF65-F5344CB8AC3E}">
        <p14:creationId xmlns:p14="http://schemas.microsoft.com/office/powerpoint/2010/main" val="1286248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Server System Architectures</a:t>
            </a:r>
            <a:endParaRPr lang="en-US" dirty="0"/>
          </a:p>
        </p:txBody>
      </p:sp>
      <p:sp>
        <p:nvSpPr>
          <p:cNvPr id="3" name="Content Placeholder 2"/>
          <p:cNvSpPr>
            <a:spLocks noGrp="1"/>
          </p:cNvSpPr>
          <p:nvPr>
            <p:ph idx="1"/>
          </p:nvPr>
        </p:nvSpPr>
        <p:spPr/>
        <p:txBody>
          <a:bodyPr>
            <a:normAutofit/>
          </a:bodyPr>
          <a:lstStyle/>
          <a:p>
            <a:pPr algn="just"/>
            <a:r>
              <a:rPr lang="en-US" sz="2400" dirty="0"/>
              <a:t>Server systems can be broadly categorized as </a:t>
            </a:r>
            <a:r>
              <a:rPr lang="en-US" sz="2800" b="1" dirty="0">
                <a:solidFill>
                  <a:srgbClr val="0070C0"/>
                </a:solidFill>
              </a:rPr>
              <a:t>transaction servers</a:t>
            </a:r>
            <a:r>
              <a:rPr lang="en-US" sz="2400" dirty="0"/>
              <a:t> and </a:t>
            </a:r>
            <a:r>
              <a:rPr lang="en-US" sz="2800" b="1" dirty="0">
                <a:solidFill>
                  <a:srgbClr val="0070C0"/>
                </a:solidFill>
              </a:rPr>
              <a:t>data servers</a:t>
            </a:r>
            <a:r>
              <a:rPr lang="en-US" sz="2400" dirty="0"/>
              <a:t>.</a:t>
            </a:r>
          </a:p>
          <a:p>
            <a:pPr algn="just"/>
            <a:r>
              <a:rPr lang="en-US" sz="2400" i="1" dirty="0" smtClean="0"/>
              <a:t> </a:t>
            </a:r>
            <a:r>
              <a:rPr lang="en-US" sz="2400" b="1" dirty="0"/>
              <a:t>Transaction-server </a:t>
            </a:r>
            <a:r>
              <a:rPr lang="en-US" sz="2400" dirty="0"/>
              <a:t>systems, also called </a:t>
            </a:r>
            <a:r>
              <a:rPr lang="en-US" sz="2400" b="1" dirty="0"/>
              <a:t>query-server </a:t>
            </a:r>
            <a:r>
              <a:rPr lang="en-US" sz="2400" dirty="0"/>
              <a:t>systems, provide an </a:t>
            </a:r>
            <a:r>
              <a:rPr lang="en-US" sz="2400" dirty="0" smtClean="0"/>
              <a:t>interface to </a:t>
            </a:r>
            <a:r>
              <a:rPr lang="en-US" sz="2400" dirty="0"/>
              <a:t>which clients can send requests to perform an action, in </a:t>
            </a:r>
            <a:r>
              <a:rPr lang="en-US" sz="2400" dirty="0" smtClean="0"/>
              <a:t>response to </a:t>
            </a:r>
            <a:r>
              <a:rPr lang="en-US" sz="2400" dirty="0"/>
              <a:t>which they execute the action and send back results to the client. </a:t>
            </a:r>
            <a:r>
              <a:rPr lang="en-US" sz="2400" dirty="0" smtClean="0"/>
              <a:t>Usually, client </a:t>
            </a:r>
            <a:r>
              <a:rPr lang="en-US" sz="2400" dirty="0"/>
              <a:t>machines ship transactions to the server systems, where those </a:t>
            </a:r>
            <a:r>
              <a:rPr lang="en-US" sz="2400" dirty="0" smtClean="0"/>
              <a:t>transactions are </a:t>
            </a:r>
            <a:r>
              <a:rPr lang="en-US" sz="2400" dirty="0"/>
              <a:t>executed, and results are shipped back to clients that are in </a:t>
            </a:r>
            <a:r>
              <a:rPr lang="en-US" sz="2400" dirty="0" smtClean="0"/>
              <a:t>charge of </a:t>
            </a:r>
            <a:r>
              <a:rPr lang="en-US" sz="2400" dirty="0"/>
              <a:t>displaying the data. Requests may be specified by using SQL, or through </a:t>
            </a:r>
            <a:r>
              <a:rPr lang="en-US" sz="2400" dirty="0" smtClean="0"/>
              <a:t>a  specialized </a:t>
            </a:r>
            <a:r>
              <a:rPr lang="en-US" sz="2400" dirty="0"/>
              <a:t>application program interface.</a:t>
            </a:r>
          </a:p>
        </p:txBody>
      </p:sp>
    </p:spTree>
    <p:extLst>
      <p:ext uri="{BB962C8B-B14F-4D97-AF65-F5344CB8AC3E}">
        <p14:creationId xmlns:p14="http://schemas.microsoft.com/office/powerpoint/2010/main" val="1549288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lstStyle/>
          <a:p>
            <a:r>
              <a:rPr lang="en-US" b="1" dirty="0"/>
              <a:t>Server System </a:t>
            </a:r>
            <a:r>
              <a:rPr lang="en-US" b="1" dirty="0" smtClean="0"/>
              <a:t>Architectures </a:t>
            </a:r>
            <a:r>
              <a:rPr lang="en-US" b="1" dirty="0" err="1" smtClean="0"/>
              <a:t>cntd</a:t>
            </a:r>
            <a:r>
              <a:rPr lang="en-US" b="1" dirty="0" smtClean="0"/>
              <a:t>..</a:t>
            </a:r>
            <a:endParaRPr lang="en-US" dirty="0"/>
          </a:p>
        </p:txBody>
      </p:sp>
      <p:sp>
        <p:nvSpPr>
          <p:cNvPr id="3" name="Content Placeholder 2"/>
          <p:cNvSpPr>
            <a:spLocks noGrp="1"/>
          </p:cNvSpPr>
          <p:nvPr>
            <p:ph idx="1"/>
          </p:nvPr>
        </p:nvSpPr>
        <p:spPr>
          <a:xfrm>
            <a:off x="0" y="1600200"/>
            <a:ext cx="8077200" cy="4800600"/>
          </a:xfrm>
        </p:spPr>
        <p:txBody>
          <a:bodyPr>
            <a:noAutofit/>
          </a:bodyPr>
          <a:lstStyle/>
          <a:p>
            <a:pPr algn="just"/>
            <a:r>
              <a:rPr lang="en-US" sz="2800" b="1" dirty="0"/>
              <a:t>Data-server systems </a:t>
            </a:r>
            <a:r>
              <a:rPr lang="en-US" sz="2800" dirty="0"/>
              <a:t>allow clients to interact with the servers by making </a:t>
            </a:r>
            <a:r>
              <a:rPr lang="en-US" sz="2800" dirty="0" smtClean="0"/>
              <a:t>requests to </a:t>
            </a:r>
            <a:r>
              <a:rPr lang="en-US" sz="2800" dirty="0"/>
              <a:t>read or update data, in units such as files or pages. For </a:t>
            </a:r>
            <a:r>
              <a:rPr lang="en-US" sz="2800" dirty="0" smtClean="0"/>
              <a:t>example, file </a:t>
            </a:r>
            <a:r>
              <a:rPr lang="en-US" sz="2800" dirty="0"/>
              <a:t>servers provide a file-system interface where clients can create, </a:t>
            </a:r>
            <a:r>
              <a:rPr lang="en-US" sz="2800" dirty="0" smtClean="0"/>
              <a:t>update, read</a:t>
            </a:r>
            <a:r>
              <a:rPr lang="en-US" sz="2800" dirty="0"/>
              <a:t>, and delete files. Data servers for database systems </a:t>
            </a:r>
            <a:r>
              <a:rPr lang="en-US" sz="2800" dirty="0" smtClean="0"/>
              <a:t>offer much </a:t>
            </a:r>
            <a:r>
              <a:rPr lang="en-US" sz="2800" dirty="0"/>
              <a:t>more </a:t>
            </a:r>
            <a:r>
              <a:rPr lang="en-US" sz="2800" dirty="0" smtClean="0"/>
              <a:t>functionality; they </a:t>
            </a:r>
            <a:r>
              <a:rPr lang="en-US" sz="2800" dirty="0"/>
              <a:t>support units of data—such as pages, tuples, or </a:t>
            </a:r>
            <a:r>
              <a:rPr lang="en-US" sz="2800" dirty="0" smtClean="0"/>
              <a:t>objects—that are </a:t>
            </a:r>
            <a:r>
              <a:rPr lang="en-US" sz="2800" dirty="0"/>
              <a:t>smaller than a file. They provide indexing facilities for data, and </a:t>
            </a:r>
            <a:r>
              <a:rPr lang="en-US" sz="2800" dirty="0" smtClean="0"/>
              <a:t>provide transaction </a:t>
            </a:r>
            <a:r>
              <a:rPr lang="en-US" sz="2800" dirty="0"/>
              <a:t>facilities so that the data are never left in an inconsistent state if </a:t>
            </a:r>
            <a:r>
              <a:rPr lang="en-US" sz="2800" dirty="0" smtClean="0"/>
              <a:t>a client </a:t>
            </a:r>
            <a:r>
              <a:rPr lang="en-US" sz="2800" dirty="0"/>
              <a:t>machine or process fails.</a:t>
            </a:r>
          </a:p>
        </p:txBody>
      </p:sp>
    </p:spTree>
    <p:extLst>
      <p:ext uri="{BB962C8B-B14F-4D97-AF65-F5344CB8AC3E}">
        <p14:creationId xmlns:p14="http://schemas.microsoft.com/office/powerpoint/2010/main" val="1782117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Database Management Systems</a:t>
            </a:r>
          </a:p>
        </p:txBody>
      </p:sp>
      <p:sp>
        <p:nvSpPr>
          <p:cNvPr id="3" name="Content Placeholder 2"/>
          <p:cNvSpPr>
            <a:spLocks noGrp="1"/>
          </p:cNvSpPr>
          <p:nvPr>
            <p:ph idx="1"/>
          </p:nvPr>
        </p:nvSpPr>
        <p:spPr>
          <a:xfrm>
            <a:off x="228600" y="1600200"/>
            <a:ext cx="8077200" cy="4800600"/>
          </a:xfrm>
        </p:spPr>
        <p:txBody>
          <a:bodyPr>
            <a:normAutofit fontScale="85000" lnSpcReduction="10000"/>
          </a:bodyPr>
          <a:lstStyle/>
          <a:p>
            <a:r>
              <a:rPr lang="en-US" sz="2400" dirty="0"/>
              <a:t>Several criteria can be used to classify </a:t>
            </a:r>
            <a:r>
              <a:rPr lang="en-US" sz="2400" dirty="0" smtClean="0"/>
              <a:t>DBMS.</a:t>
            </a:r>
          </a:p>
          <a:p>
            <a:pPr>
              <a:lnSpc>
                <a:spcPct val="200000"/>
              </a:lnSpc>
            </a:pPr>
            <a:r>
              <a:rPr lang="en-US" sz="2400" b="1" dirty="0" smtClean="0"/>
              <a:t>Classification </a:t>
            </a:r>
            <a:r>
              <a:rPr lang="en-US" sz="2400" b="1" dirty="0"/>
              <a:t>Based on Data </a:t>
            </a:r>
            <a:r>
              <a:rPr lang="en-US" sz="2400" b="1" dirty="0" smtClean="0"/>
              <a:t>Model         Relational data </a:t>
            </a:r>
            <a:r>
              <a:rPr lang="en-US" sz="2400" b="1" dirty="0"/>
              <a:t>model</a:t>
            </a:r>
          </a:p>
          <a:p>
            <a:pPr marL="114300" indent="0">
              <a:lnSpc>
                <a:spcPct val="200000"/>
              </a:lnSpc>
              <a:buNone/>
            </a:pPr>
            <a:r>
              <a:rPr lang="en-US" sz="2400" b="1" dirty="0" smtClean="0"/>
              <a:t>                                                                                    Object Oriented data model</a:t>
            </a:r>
          </a:p>
          <a:p>
            <a:pPr>
              <a:lnSpc>
                <a:spcPct val="200000"/>
              </a:lnSpc>
            </a:pPr>
            <a:r>
              <a:rPr lang="en-US" sz="2400" b="1" dirty="0" smtClean="0"/>
              <a:t>Classification Based on User Numbers          Single user system</a:t>
            </a:r>
          </a:p>
          <a:p>
            <a:pPr>
              <a:lnSpc>
                <a:spcPct val="200000"/>
              </a:lnSpc>
            </a:pPr>
            <a:r>
              <a:rPr lang="en-US" sz="2400" b="1" dirty="0" smtClean="0"/>
              <a:t>                                                                            Multi User  system</a:t>
            </a:r>
          </a:p>
          <a:p>
            <a:pPr>
              <a:lnSpc>
                <a:spcPct val="200000"/>
              </a:lnSpc>
            </a:pPr>
            <a:r>
              <a:rPr lang="en-US" sz="2400" b="1" dirty="0"/>
              <a:t>C</a:t>
            </a:r>
            <a:r>
              <a:rPr lang="en-US" sz="2400" b="1" dirty="0" smtClean="0"/>
              <a:t>lassification </a:t>
            </a:r>
            <a:r>
              <a:rPr lang="en-US" sz="2400" b="1" dirty="0"/>
              <a:t>Based on Database Distribution</a:t>
            </a:r>
          </a:p>
          <a:p>
            <a:endParaRPr lang="en-US" sz="2400" dirty="0" smtClean="0"/>
          </a:p>
          <a:p>
            <a:r>
              <a:rPr lang="en-US" sz="2400" b="1" dirty="0" smtClean="0"/>
              <a:t>Centralized          Distributed            Homogeneous</a:t>
            </a:r>
          </a:p>
          <a:p>
            <a:pPr marL="114300" indent="0">
              <a:buNone/>
            </a:pPr>
            <a:r>
              <a:rPr lang="en-US" sz="2400" b="1" dirty="0" smtClean="0"/>
              <a:t>                                                                   Heterogeneous</a:t>
            </a:r>
            <a:endParaRPr lang="en-US" sz="2400" b="1" dirty="0"/>
          </a:p>
        </p:txBody>
      </p:sp>
      <p:cxnSp>
        <p:nvCxnSpPr>
          <p:cNvPr id="5" name="Straight Connector 4"/>
          <p:cNvCxnSpPr/>
          <p:nvPr/>
        </p:nvCxnSpPr>
        <p:spPr>
          <a:xfrm flipV="1">
            <a:off x="4335133" y="2307495"/>
            <a:ext cx="502489" cy="92733"/>
          </a:xfrm>
          <a:prstGeom prst="line">
            <a:avLst/>
          </a:prstGeom>
        </p:spPr>
        <p:style>
          <a:lnRef idx="3">
            <a:schemeClr val="accent6"/>
          </a:lnRef>
          <a:fillRef idx="0">
            <a:schemeClr val="accent6"/>
          </a:fillRef>
          <a:effectRef idx="2">
            <a:schemeClr val="accent6"/>
          </a:effectRef>
          <a:fontRef idx="minor">
            <a:schemeClr val="tx1"/>
          </a:fontRef>
        </p:style>
      </p:cxnSp>
      <p:cxnSp>
        <p:nvCxnSpPr>
          <p:cNvPr id="6" name="Straight Connector 5"/>
          <p:cNvCxnSpPr/>
          <p:nvPr/>
        </p:nvCxnSpPr>
        <p:spPr>
          <a:xfrm>
            <a:off x="4249880" y="2353862"/>
            <a:ext cx="997430" cy="590548"/>
          </a:xfrm>
          <a:prstGeom prst="line">
            <a:avLst/>
          </a:prstGeom>
        </p:spPr>
        <p:style>
          <a:lnRef idx="3">
            <a:schemeClr val="accent6"/>
          </a:lnRef>
          <a:fillRef idx="0">
            <a:schemeClr val="accent6"/>
          </a:fillRef>
          <a:effectRef idx="2">
            <a:schemeClr val="accent6"/>
          </a:effectRef>
          <a:fontRef idx="minor">
            <a:schemeClr val="tx1"/>
          </a:fontRef>
        </p:style>
      </p:cxnSp>
      <p:sp>
        <p:nvSpPr>
          <p:cNvPr id="15" name="Down Arrow 14"/>
          <p:cNvSpPr/>
          <p:nvPr/>
        </p:nvSpPr>
        <p:spPr>
          <a:xfrm>
            <a:off x="2362200" y="5171536"/>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104900" y="5400136"/>
            <a:ext cx="25146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p:nvPr/>
        </p:nvCxnSpPr>
        <p:spPr>
          <a:xfrm>
            <a:off x="1066800" y="5334000"/>
            <a:ext cx="0" cy="2286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5" name="Straight Arrow Connector 24"/>
          <p:cNvCxnSpPr/>
          <p:nvPr/>
        </p:nvCxnSpPr>
        <p:spPr>
          <a:xfrm>
            <a:off x="3581400" y="5400136"/>
            <a:ext cx="0" cy="2286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7" name="Straight Connector 26"/>
          <p:cNvCxnSpPr/>
          <p:nvPr/>
        </p:nvCxnSpPr>
        <p:spPr>
          <a:xfrm flipV="1">
            <a:off x="3581400" y="5632703"/>
            <a:ext cx="753733" cy="1"/>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Straight Connector 27"/>
          <p:cNvCxnSpPr/>
          <p:nvPr/>
        </p:nvCxnSpPr>
        <p:spPr>
          <a:xfrm>
            <a:off x="3581400" y="5632703"/>
            <a:ext cx="753733" cy="3450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p:nvPr/>
        </p:nvCxnSpPr>
        <p:spPr>
          <a:xfrm flipV="1">
            <a:off x="4651715" y="3642141"/>
            <a:ext cx="502489" cy="463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 name="Straight Connector 12"/>
          <p:cNvCxnSpPr/>
          <p:nvPr/>
        </p:nvCxnSpPr>
        <p:spPr>
          <a:xfrm>
            <a:off x="4651715" y="3688509"/>
            <a:ext cx="502489" cy="456123"/>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28875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9" y="0"/>
            <a:ext cx="5800060" cy="3300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1" y="3300370"/>
            <a:ext cx="5623383" cy="355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91201" y="1419352"/>
            <a:ext cx="2560408" cy="461665"/>
          </a:xfrm>
          <a:prstGeom prst="rect">
            <a:avLst/>
          </a:prstGeom>
          <a:noFill/>
        </p:spPr>
        <p:txBody>
          <a:bodyPr wrap="square" rtlCol="0">
            <a:spAutoFit/>
          </a:bodyPr>
          <a:lstStyle/>
          <a:p>
            <a:r>
              <a:rPr lang="en-US" sz="2400" b="1" dirty="0" smtClean="0"/>
              <a:t>Single User system</a:t>
            </a:r>
            <a:endParaRPr lang="en-US" sz="2400" b="1" dirty="0"/>
          </a:p>
        </p:txBody>
      </p:sp>
      <p:sp>
        <p:nvSpPr>
          <p:cNvPr id="7" name="TextBox 6"/>
          <p:cNvSpPr txBox="1"/>
          <p:nvPr/>
        </p:nvSpPr>
        <p:spPr>
          <a:xfrm>
            <a:off x="297093" y="4658183"/>
            <a:ext cx="2560408" cy="461665"/>
          </a:xfrm>
          <a:prstGeom prst="rect">
            <a:avLst/>
          </a:prstGeom>
          <a:noFill/>
        </p:spPr>
        <p:txBody>
          <a:bodyPr wrap="square" rtlCol="0">
            <a:spAutoFit/>
          </a:bodyPr>
          <a:lstStyle/>
          <a:p>
            <a:r>
              <a:rPr lang="en-US" sz="2400" b="1" dirty="0" smtClean="0"/>
              <a:t>Multi User system</a:t>
            </a:r>
            <a:endParaRPr lang="en-US" sz="2400" b="1" dirty="0"/>
          </a:p>
        </p:txBody>
      </p:sp>
    </p:spTree>
    <p:extLst>
      <p:ext uri="{BB962C8B-B14F-4D97-AF65-F5344CB8AC3E}">
        <p14:creationId xmlns:p14="http://schemas.microsoft.com/office/powerpoint/2010/main" val="86324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 showing one large computer monitor and four small ones labelled Workstations or Terminals, with arrows between them. There is also a computer tower labelled Central Computer.">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0"/>
            <a:ext cx="4343400" cy="2743200"/>
          </a:xfrm>
          <a:prstGeom prst="rect">
            <a:avLst/>
          </a:prstGeom>
          <a:noFill/>
          <a:ln>
            <a:noFill/>
          </a:ln>
        </p:spPr>
      </p:pic>
      <p:sp>
        <p:nvSpPr>
          <p:cNvPr id="5" name="TextBox 4"/>
          <p:cNvSpPr txBox="1"/>
          <p:nvPr/>
        </p:nvSpPr>
        <p:spPr>
          <a:xfrm>
            <a:off x="1123950" y="2819400"/>
            <a:ext cx="2971800" cy="369332"/>
          </a:xfrm>
          <a:prstGeom prst="rect">
            <a:avLst/>
          </a:prstGeom>
          <a:noFill/>
        </p:spPr>
        <p:txBody>
          <a:bodyPr wrap="square" rtlCol="0">
            <a:spAutoFit/>
          </a:bodyPr>
          <a:lstStyle/>
          <a:p>
            <a:r>
              <a:rPr lang="en-US" b="1" dirty="0" smtClean="0"/>
              <a:t>Centralized System</a:t>
            </a:r>
            <a:endParaRPr lang="en-US" b="1" dirty="0"/>
          </a:p>
        </p:txBody>
      </p:sp>
      <p:pic>
        <p:nvPicPr>
          <p:cNvPr id="6" name="Picture 5" descr="Diagram showing three circles, separately labelled Site 1-3, and each containing several computer monitors and a computer tower. A line connects each of these to a central oval marked Computer Network.">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209550" y="3188732"/>
            <a:ext cx="6934200" cy="3429000"/>
          </a:xfrm>
          <a:prstGeom prst="rect">
            <a:avLst/>
          </a:prstGeom>
          <a:noFill/>
          <a:ln>
            <a:noFill/>
          </a:ln>
        </p:spPr>
      </p:pic>
      <p:sp>
        <p:nvSpPr>
          <p:cNvPr id="7" name="TextBox 6"/>
          <p:cNvSpPr txBox="1"/>
          <p:nvPr/>
        </p:nvSpPr>
        <p:spPr>
          <a:xfrm>
            <a:off x="5657850" y="6559034"/>
            <a:ext cx="2971800" cy="369332"/>
          </a:xfrm>
          <a:prstGeom prst="rect">
            <a:avLst/>
          </a:prstGeom>
          <a:noFill/>
        </p:spPr>
        <p:txBody>
          <a:bodyPr wrap="square" rtlCol="0">
            <a:spAutoFit/>
          </a:bodyPr>
          <a:lstStyle/>
          <a:p>
            <a:r>
              <a:rPr lang="en-US" b="1" dirty="0" smtClean="0"/>
              <a:t>Distributed  System</a:t>
            </a:r>
            <a:endParaRPr lang="en-US" b="1" dirty="0"/>
          </a:p>
        </p:txBody>
      </p:sp>
    </p:spTree>
    <p:extLst>
      <p:ext uri="{BB962C8B-B14F-4D97-AF65-F5344CB8AC3E}">
        <p14:creationId xmlns:p14="http://schemas.microsoft.com/office/powerpoint/2010/main" val="498726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Database Design important?</a:t>
            </a:r>
            <a:r>
              <a:rPr lang="en-US" b="1" dirty="0"/>
              <a:t/>
            </a:r>
            <a:br>
              <a:rPr lang="en-US" b="1"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71600"/>
            <a:ext cx="8534400" cy="5105400"/>
          </a:xfrm>
          <a:prstGeom prst="rect">
            <a:avLst/>
          </a:prstGeom>
          <a:noFill/>
          <a:ln>
            <a:noFill/>
          </a:ln>
        </p:spPr>
      </p:pic>
    </p:spTree>
    <p:extLst>
      <p:ext uri="{BB962C8B-B14F-4D97-AF65-F5344CB8AC3E}">
        <p14:creationId xmlns:p14="http://schemas.microsoft.com/office/powerpoint/2010/main" val="911989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Database Design Process </a:t>
            </a:r>
            <a:endParaRPr lang="en-US" dirty="0"/>
          </a:p>
        </p:txBody>
      </p:sp>
      <p:sp>
        <p:nvSpPr>
          <p:cNvPr id="3" name="Content Placeholder 2"/>
          <p:cNvSpPr>
            <a:spLocks noGrp="1"/>
          </p:cNvSpPr>
          <p:nvPr>
            <p:ph idx="1"/>
          </p:nvPr>
        </p:nvSpPr>
        <p:spPr>
          <a:xfrm>
            <a:off x="152400" y="1600200"/>
            <a:ext cx="8077200" cy="4800600"/>
          </a:xfrm>
        </p:spPr>
        <p:txBody>
          <a:bodyPr>
            <a:normAutofit fontScale="85000" lnSpcReduction="20000"/>
          </a:bodyPr>
          <a:lstStyle/>
          <a:p>
            <a:pPr marL="0" indent="0" algn="just">
              <a:spcBef>
                <a:spcPts val="0"/>
              </a:spcBef>
              <a:buClrTx/>
              <a:buNone/>
              <a:defRPr/>
            </a:pPr>
            <a:r>
              <a:rPr lang="en-US" sz="2800" b="1" dirty="0"/>
              <a:t>Database Design: </a:t>
            </a:r>
          </a:p>
          <a:p>
            <a:pPr marL="171450" indent="-171450" algn="just">
              <a:spcBef>
                <a:spcPts val="0"/>
              </a:spcBef>
              <a:buClrTx/>
              <a:defRPr/>
            </a:pPr>
            <a:r>
              <a:rPr lang="en-US" sz="2800" b="1" dirty="0"/>
              <a:t>Database design can be generally defined as a collection of tasks or processes that enhance the designing, development, implementation, and maintenance of enterprise data management system</a:t>
            </a:r>
          </a:p>
          <a:p>
            <a:pPr marL="171450" indent="-171450" algn="just">
              <a:spcBef>
                <a:spcPts val="0"/>
              </a:spcBef>
              <a:buClrTx/>
              <a:defRPr/>
            </a:pPr>
            <a:r>
              <a:rPr lang="en-US" sz="2800" b="1" dirty="0"/>
              <a:t>It simply means </a:t>
            </a:r>
            <a:r>
              <a:rPr lang="en-US" sz="2800" b="1" dirty="0">
                <a:solidFill>
                  <a:srgbClr val="7030A0"/>
                </a:solidFill>
              </a:rPr>
              <a:t>mapping of conceptual model to implementation model</a:t>
            </a:r>
            <a:r>
              <a:rPr lang="en-US" sz="2800" b="1" dirty="0"/>
              <a:t>.</a:t>
            </a:r>
          </a:p>
          <a:p>
            <a:endParaRPr lang="en-US" sz="2800" b="1" dirty="0" smtClean="0"/>
          </a:p>
          <a:p>
            <a:r>
              <a:rPr lang="en-US" sz="2800" b="1" dirty="0" smtClean="0"/>
              <a:t>Phase </a:t>
            </a:r>
            <a:r>
              <a:rPr lang="en-US" sz="2800" b="1" dirty="0"/>
              <a:t>1: </a:t>
            </a:r>
            <a:r>
              <a:rPr lang="en-US" sz="2800" dirty="0"/>
              <a:t>Requirements Collection and Analysis </a:t>
            </a:r>
            <a:endParaRPr lang="en-US" sz="2800" dirty="0" smtClean="0"/>
          </a:p>
          <a:p>
            <a:r>
              <a:rPr lang="en-US" sz="2800" dirty="0" smtClean="0"/>
              <a:t> </a:t>
            </a:r>
            <a:r>
              <a:rPr lang="en-US" sz="2800" b="1" dirty="0"/>
              <a:t>Phase 2: </a:t>
            </a:r>
            <a:r>
              <a:rPr lang="en-US" sz="2800" dirty="0"/>
              <a:t>Conceptual Database Design </a:t>
            </a:r>
            <a:endParaRPr lang="en-US" sz="2800" dirty="0" smtClean="0"/>
          </a:p>
          <a:p>
            <a:r>
              <a:rPr lang="en-US" sz="2800" dirty="0" smtClean="0"/>
              <a:t> </a:t>
            </a:r>
            <a:r>
              <a:rPr lang="en-US" sz="2800" b="1" dirty="0"/>
              <a:t>Phase 3: </a:t>
            </a:r>
            <a:r>
              <a:rPr lang="en-US" sz="2800" dirty="0"/>
              <a:t>Choice of a DBMS </a:t>
            </a:r>
            <a:endParaRPr lang="en-US" sz="2800" dirty="0" smtClean="0"/>
          </a:p>
          <a:p>
            <a:r>
              <a:rPr lang="en-US" sz="2800" dirty="0" smtClean="0"/>
              <a:t> </a:t>
            </a:r>
            <a:r>
              <a:rPr lang="en-US" sz="2800" b="1" dirty="0"/>
              <a:t>Phase 4: </a:t>
            </a:r>
            <a:r>
              <a:rPr lang="en-US" sz="2800" dirty="0"/>
              <a:t>Data Model Mapping (Logical Database </a:t>
            </a:r>
            <a:r>
              <a:rPr lang="en-US" sz="2800" dirty="0" smtClean="0"/>
              <a:t>Design)</a:t>
            </a:r>
          </a:p>
          <a:p>
            <a:r>
              <a:rPr lang="en-US" sz="2800" b="1" dirty="0" smtClean="0"/>
              <a:t>Phase </a:t>
            </a:r>
            <a:r>
              <a:rPr lang="en-US" sz="2800" b="1" dirty="0"/>
              <a:t>5: </a:t>
            </a:r>
            <a:r>
              <a:rPr lang="en-US" sz="2800" dirty="0"/>
              <a:t>Physical Database Design </a:t>
            </a:r>
            <a:endParaRPr lang="en-US" sz="2800" dirty="0" smtClean="0"/>
          </a:p>
          <a:p>
            <a:r>
              <a:rPr lang="en-US" sz="2800" dirty="0" smtClean="0"/>
              <a:t> </a:t>
            </a:r>
            <a:r>
              <a:rPr lang="en-US" sz="2800" b="1" dirty="0"/>
              <a:t>Phase 6: </a:t>
            </a:r>
            <a:r>
              <a:rPr lang="en-US" sz="2800" dirty="0"/>
              <a:t>Database System Implementation and Tuning</a:t>
            </a:r>
          </a:p>
        </p:txBody>
      </p:sp>
    </p:spTree>
    <p:extLst>
      <p:ext uri="{BB962C8B-B14F-4D97-AF65-F5344CB8AC3E}">
        <p14:creationId xmlns:p14="http://schemas.microsoft.com/office/powerpoint/2010/main" val="3233276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873"/>
          <a:stretch/>
        </p:blipFill>
        <p:spPr bwMode="auto">
          <a:xfrm>
            <a:off x="1104900" y="0"/>
            <a:ext cx="6438900" cy="688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91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12- </a:t>
            </a:r>
            <a:fld id="{3FB3B8A2-0398-40AF-9B02-CA4CA2500F58}" type="slidenum">
              <a:rPr lang="en-US"/>
              <a:pPr/>
              <a:t>28</a:t>
            </a:fld>
            <a:endParaRPr lang="en-CA"/>
          </a:p>
        </p:txBody>
      </p:sp>
      <p:sp>
        <p:nvSpPr>
          <p:cNvPr id="704518" name="Rectangle 6"/>
          <p:cNvSpPr>
            <a:spLocks noGrp="1" noChangeArrowheads="1"/>
          </p:cNvSpPr>
          <p:nvPr>
            <p:ph type="title"/>
          </p:nvPr>
        </p:nvSpPr>
        <p:spPr>
          <a:xfrm>
            <a:off x="19050" y="0"/>
            <a:ext cx="9144000" cy="990600"/>
          </a:xfrm>
        </p:spPr>
        <p:txBody>
          <a:bodyPr/>
          <a:lstStyle/>
          <a:p>
            <a:r>
              <a:rPr lang="en-US" sz="3600" b="1" dirty="0"/>
              <a:t>Phases of Database Design </a:t>
            </a:r>
            <a:r>
              <a:rPr lang="en-US" sz="3600" b="1" dirty="0" smtClean="0"/>
              <a:t>(</a:t>
            </a:r>
            <a:r>
              <a:rPr lang="en-US" sz="3600" b="1" dirty="0"/>
              <a:t>contd.)</a:t>
            </a:r>
          </a:p>
        </p:txBody>
      </p:sp>
      <p:sp>
        <p:nvSpPr>
          <p:cNvPr id="704519" name="Rectangle 7"/>
          <p:cNvSpPr>
            <a:spLocks noGrp="1" noChangeArrowheads="1"/>
          </p:cNvSpPr>
          <p:nvPr>
            <p:ph type="body" idx="1"/>
          </p:nvPr>
        </p:nvSpPr>
        <p:spPr>
          <a:xfrm>
            <a:off x="304800" y="1066800"/>
            <a:ext cx="7924800" cy="5791200"/>
          </a:xfrm>
        </p:spPr>
        <p:txBody>
          <a:bodyPr>
            <a:normAutofit/>
          </a:bodyPr>
          <a:lstStyle/>
          <a:p>
            <a:pPr>
              <a:lnSpc>
                <a:spcPct val="90000"/>
              </a:lnSpc>
            </a:pPr>
            <a:r>
              <a:rPr lang="en-US" sz="3200" b="1" dirty="0">
                <a:solidFill>
                  <a:srgbClr val="7030A0"/>
                </a:solidFill>
              </a:rPr>
              <a:t>Requirements  Collections </a:t>
            </a:r>
            <a:r>
              <a:rPr lang="en-US" sz="3200" b="1" dirty="0" smtClean="0">
                <a:solidFill>
                  <a:srgbClr val="7030A0"/>
                </a:solidFill>
              </a:rPr>
              <a:t> and </a:t>
            </a:r>
            <a:r>
              <a:rPr lang="en-US" sz="3200" b="1" dirty="0">
                <a:solidFill>
                  <a:srgbClr val="7030A0"/>
                </a:solidFill>
              </a:rPr>
              <a:t>Analysis</a:t>
            </a:r>
          </a:p>
          <a:p>
            <a:pPr lvl="1">
              <a:lnSpc>
                <a:spcPct val="90000"/>
              </a:lnSpc>
            </a:pPr>
            <a:r>
              <a:rPr lang="en-US" sz="2800" dirty="0"/>
              <a:t>Identifying Users</a:t>
            </a:r>
          </a:p>
          <a:p>
            <a:pPr lvl="1">
              <a:lnSpc>
                <a:spcPct val="90000"/>
              </a:lnSpc>
            </a:pPr>
            <a:r>
              <a:rPr lang="en-US" sz="2800" dirty="0"/>
              <a:t>Interacting with users to gather requirements</a:t>
            </a:r>
          </a:p>
          <a:p>
            <a:pPr lvl="1">
              <a:lnSpc>
                <a:spcPct val="90000"/>
              </a:lnSpc>
            </a:pPr>
            <a:r>
              <a:rPr lang="en-US" sz="2800" dirty="0"/>
              <a:t>Time consuming BUT very important</a:t>
            </a:r>
          </a:p>
          <a:p>
            <a:pPr>
              <a:lnSpc>
                <a:spcPct val="90000"/>
              </a:lnSpc>
            </a:pPr>
            <a:r>
              <a:rPr lang="en-US" sz="3200" b="1" dirty="0" smtClean="0">
                <a:solidFill>
                  <a:srgbClr val="7030A0"/>
                </a:solidFill>
              </a:rPr>
              <a:t>Conceptual </a:t>
            </a:r>
            <a:r>
              <a:rPr lang="en-US" sz="3200" b="1" dirty="0">
                <a:solidFill>
                  <a:srgbClr val="7030A0"/>
                </a:solidFill>
              </a:rPr>
              <a:t>Database Design</a:t>
            </a:r>
          </a:p>
          <a:p>
            <a:pPr lvl="1">
              <a:lnSpc>
                <a:spcPct val="90000"/>
              </a:lnSpc>
            </a:pPr>
            <a:r>
              <a:rPr lang="en-US" sz="2800" dirty="0"/>
              <a:t>Produce a conceptual schema for the database that is independent of a specific DBMS</a:t>
            </a:r>
          </a:p>
          <a:p>
            <a:pPr lvl="1">
              <a:lnSpc>
                <a:spcPct val="90000"/>
              </a:lnSpc>
            </a:pPr>
            <a:r>
              <a:rPr lang="en-US" sz="2800" dirty="0"/>
              <a:t>Involves two parallel activities</a:t>
            </a:r>
          </a:p>
          <a:p>
            <a:pPr lvl="2">
              <a:lnSpc>
                <a:spcPct val="90000"/>
              </a:lnSpc>
            </a:pPr>
            <a:r>
              <a:rPr lang="en-US" sz="2800" dirty="0"/>
              <a:t>Conceptual Schema Design</a:t>
            </a:r>
          </a:p>
          <a:p>
            <a:pPr lvl="2">
              <a:lnSpc>
                <a:spcPct val="90000"/>
              </a:lnSpc>
            </a:pPr>
            <a:r>
              <a:rPr lang="en-US" sz="2800" dirty="0"/>
              <a:t>Transaction and Application Design</a:t>
            </a:r>
          </a:p>
          <a:p>
            <a:pPr lvl="1">
              <a:lnSpc>
                <a:spcPct val="90000"/>
              </a:lnSpc>
            </a:pPr>
            <a:endParaRPr lang="en-US" sz="2200" dirty="0"/>
          </a:p>
        </p:txBody>
      </p:sp>
    </p:spTree>
    <p:extLst>
      <p:ext uri="{BB962C8B-B14F-4D97-AF65-F5344CB8AC3E}">
        <p14:creationId xmlns:p14="http://schemas.microsoft.com/office/powerpoint/2010/main" val="4060747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12- </a:t>
            </a:r>
            <a:fld id="{2E2109CE-6544-4F51-862A-BD4E1A38DDA1}" type="slidenum">
              <a:rPr lang="en-US"/>
              <a:pPr/>
              <a:t>29</a:t>
            </a:fld>
            <a:endParaRPr lang="en-CA"/>
          </a:p>
        </p:txBody>
      </p:sp>
      <p:sp>
        <p:nvSpPr>
          <p:cNvPr id="710662" name="Rectangle 6"/>
          <p:cNvSpPr>
            <a:spLocks noGrp="1" noChangeArrowheads="1"/>
          </p:cNvSpPr>
          <p:nvPr>
            <p:ph type="title"/>
          </p:nvPr>
        </p:nvSpPr>
        <p:spPr>
          <a:xfrm>
            <a:off x="0" y="0"/>
            <a:ext cx="8458200" cy="1143000"/>
          </a:xfrm>
        </p:spPr>
        <p:txBody>
          <a:bodyPr/>
          <a:lstStyle/>
          <a:p>
            <a:r>
              <a:rPr lang="en-US" sz="3600" b="1" dirty="0"/>
              <a:t>Approaches to Conceptual Schema Design</a:t>
            </a:r>
            <a:endParaRPr lang="en-US" sz="3200" b="1" dirty="0"/>
          </a:p>
        </p:txBody>
      </p:sp>
      <p:sp>
        <p:nvSpPr>
          <p:cNvPr id="710663" name="Rectangle 7"/>
          <p:cNvSpPr>
            <a:spLocks noGrp="1" noChangeArrowheads="1"/>
          </p:cNvSpPr>
          <p:nvPr>
            <p:ph type="body" idx="1"/>
          </p:nvPr>
        </p:nvSpPr>
        <p:spPr>
          <a:xfrm>
            <a:off x="0" y="1143000"/>
            <a:ext cx="8382000" cy="5715000"/>
          </a:xfrm>
        </p:spPr>
        <p:txBody>
          <a:bodyPr>
            <a:normAutofit fontScale="92500"/>
          </a:bodyPr>
          <a:lstStyle/>
          <a:p>
            <a:pPr>
              <a:lnSpc>
                <a:spcPct val="90000"/>
              </a:lnSpc>
            </a:pPr>
            <a:r>
              <a:rPr lang="en-US" sz="2800" b="1" dirty="0"/>
              <a:t>Centralized Schema Design Approach</a:t>
            </a:r>
          </a:p>
          <a:p>
            <a:pPr lvl="1" algn="just">
              <a:lnSpc>
                <a:spcPct val="90000"/>
              </a:lnSpc>
            </a:pPr>
            <a:r>
              <a:rPr lang="en-US" sz="2800" dirty="0"/>
              <a:t>Also known as </a:t>
            </a:r>
            <a:r>
              <a:rPr lang="en-US" sz="2800" b="1" dirty="0">
                <a:solidFill>
                  <a:srgbClr val="7030A0"/>
                </a:solidFill>
              </a:rPr>
              <a:t>one-shot approach</a:t>
            </a:r>
          </a:p>
          <a:p>
            <a:pPr lvl="1" algn="just">
              <a:lnSpc>
                <a:spcPct val="90000"/>
              </a:lnSpc>
            </a:pPr>
            <a:r>
              <a:rPr lang="en-US" sz="2800" dirty="0"/>
              <a:t>Requirements of different applications and user groups are merged into a single set of requirements and a single schema is designed</a:t>
            </a:r>
          </a:p>
          <a:p>
            <a:pPr lvl="1" algn="just">
              <a:lnSpc>
                <a:spcPct val="90000"/>
              </a:lnSpc>
            </a:pPr>
            <a:r>
              <a:rPr lang="en-US" sz="2800" dirty="0"/>
              <a:t>Time consuming, places the burden on DBA to reconcile </a:t>
            </a:r>
            <a:r>
              <a:rPr lang="en-US" sz="2800" dirty="0" smtClean="0"/>
              <a:t>conflicts</a:t>
            </a:r>
          </a:p>
          <a:p>
            <a:pPr lvl="1">
              <a:lnSpc>
                <a:spcPct val="90000"/>
              </a:lnSpc>
            </a:pPr>
            <a:endParaRPr lang="en-US" sz="2400" dirty="0"/>
          </a:p>
          <a:p>
            <a:pPr>
              <a:lnSpc>
                <a:spcPct val="90000"/>
              </a:lnSpc>
            </a:pPr>
            <a:r>
              <a:rPr lang="en-US" sz="2800" b="1" dirty="0"/>
              <a:t>View Integration Approach</a:t>
            </a:r>
          </a:p>
          <a:p>
            <a:pPr lvl="1" algn="just">
              <a:lnSpc>
                <a:spcPct val="90000"/>
              </a:lnSpc>
            </a:pPr>
            <a:r>
              <a:rPr lang="en-US" sz="2800" dirty="0"/>
              <a:t>Schema is designed for each user group or application</a:t>
            </a:r>
          </a:p>
          <a:p>
            <a:pPr lvl="1" algn="just">
              <a:lnSpc>
                <a:spcPct val="90000"/>
              </a:lnSpc>
            </a:pPr>
            <a:r>
              <a:rPr lang="en-US" sz="2800" dirty="0"/>
              <a:t>These schemas are then merged into a global conceptual schema during the view integration phase</a:t>
            </a:r>
          </a:p>
          <a:p>
            <a:pPr lvl="1" algn="just">
              <a:lnSpc>
                <a:spcPct val="90000"/>
              </a:lnSpc>
            </a:pPr>
            <a:r>
              <a:rPr lang="en-US" sz="2800" dirty="0"/>
              <a:t>More practical</a:t>
            </a:r>
          </a:p>
        </p:txBody>
      </p:sp>
    </p:spTree>
    <p:extLst>
      <p:ext uri="{BB962C8B-B14F-4D97-AF65-F5344CB8AC3E}">
        <p14:creationId xmlns:p14="http://schemas.microsoft.com/office/powerpoint/2010/main" val="417723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Database </a:t>
            </a:r>
            <a:r>
              <a:rPr lang="en-US" sz="4800" b="1" dirty="0"/>
              <a:t>management system</a:t>
            </a:r>
            <a:endParaRPr lang="en-US" dirty="0"/>
          </a:p>
        </p:txBody>
      </p:sp>
      <p:sp>
        <p:nvSpPr>
          <p:cNvPr id="3" name="Content Placeholder 2"/>
          <p:cNvSpPr>
            <a:spLocks noGrp="1"/>
          </p:cNvSpPr>
          <p:nvPr>
            <p:ph idx="1"/>
          </p:nvPr>
        </p:nvSpPr>
        <p:spPr/>
        <p:txBody>
          <a:bodyPr>
            <a:noAutofit/>
          </a:bodyPr>
          <a:lstStyle/>
          <a:p>
            <a:pPr algn="just"/>
            <a:r>
              <a:rPr lang="en-US" sz="2400" dirty="0"/>
              <a:t>A </a:t>
            </a:r>
            <a:r>
              <a:rPr lang="en-US" sz="2400" b="1" dirty="0"/>
              <a:t>database management system (DBMS) </a:t>
            </a:r>
            <a:r>
              <a:rPr lang="en-US" sz="2400" dirty="0"/>
              <a:t>is a collection of programs that enables users to create and maintain a database. The DBMS is hence a </a:t>
            </a:r>
            <a:r>
              <a:rPr lang="en-US" sz="2400" i="1" dirty="0"/>
              <a:t>general-purpose software system </a:t>
            </a:r>
            <a:r>
              <a:rPr lang="en-US" sz="2400" dirty="0"/>
              <a:t>that facilitates the processes of </a:t>
            </a:r>
            <a:r>
              <a:rPr lang="en-US" sz="2400" b="1" i="1" dirty="0">
                <a:solidFill>
                  <a:srgbClr val="7030A0"/>
                </a:solidFill>
              </a:rPr>
              <a:t>defining</a:t>
            </a:r>
            <a:r>
              <a:rPr lang="en-US" sz="2400" i="1" dirty="0"/>
              <a:t>, </a:t>
            </a:r>
            <a:r>
              <a:rPr lang="en-US" sz="2400" b="1" i="1" dirty="0">
                <a:solidFill>
                  <a:srgbClr val="7030A0"/>
                </a:solidFill>
              </a:rPr>
              <a:t>constructing</a:t>
            </a:r>
            <a:r>
              <a:rPr lang="en-US" sz="2400" i="1" dirty="0"/>
              <a:t>, </a:t>
            </a:r>
            <a:r>
              <a:rPr lang="en-US" sz="2400" dirty="0"/>
              <a:t>and </a:t>
            </a:r>
            <a:r>
              <a:rPr lang="en-US" sz="2400" b="1" i="1" dirty="0">
                <a:solidFill>
                  <a:srgbClr val="7030A0"/>
                </a:solidFill>
              </a:rPr>
              <a:t>manipulating</a:t>
            </a:r>
            <a:r>
              <a:rPr lang="en-US" sz="2400" i="1" dirty="0"/>
              <a:t> </a:t>
            </a:r>
            <a:r>
              <a:rPr lang="en-US" sz="2400" dirty="0"/>
              <a:t>databases for various applications. </a:t>
            </a:r>
            <a:r>
              <a:rPr lang="en-US" sz="2400" b="1" dirty="0"/>
              <a:t>Defining </a:t>
            </a:r>
            <a:r>
              <a:rPr lang="en-US" sz="2400" dirty="0"/>
              <a:t>a database involves specifying the data types, structures, and constraints for the data to be stored in the database. </a:t>
            </a:r>
            <a:r>
              <a:rPr lang="en-US" sz="2400" b="1" dirty="0"/>
              <a:t>Constructing </a:t>
            </a:r>
            <a:r>
              <a:rPr lang="en-US" sz="2400" dirty="0"/>
              <a:t>the database is the process of storing the data itself on some storage medium that is controlled by the DBMS. </a:t>
            </a:r>
            <a:r>
              <a:rPr lang="en-US" sz="2400" b="1" dirty="0"/>
              <a:t>Manipulating </a:t>
            </a:r>
            <a:r>
              <a:rPr lang="en-US" sz="2400" dirty="0"/>
              <a:t>a database includes such functions as querying the database to retrieve specific data, updating the database to reflect changes in the </a:t>
            </a:r>
            <a:r>
              <a:rPr lang="en-US" sz="2400" dirty="0" err="1"/>
              <a:t>miniworld</a:t>
            </a:r>
            <a:r>
              <a:rPr lang="en-US" sz="2400" dirty="0"/>
              <a:t>, and generating reports from the data. </a:t>
            </a:r>
          </a:p>
        </p:txBody>
      </p:sp>
    </p:spTree>
    <p:extLst>
      <p:ext uri="{BB962C8B-B14F-4D97-AF65-F5344CB8AC3E}">
        <p14:creationId xmlns:p14="http://schemas.microsoft.com/office/powerpoint/2010/main" val="41053529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12- </a:t>
            </a:r>
            <a:fld id="{C0470C04-13A9-48E2-A170-9F47ACDB8AF1}" type="slidenum">
              <a:rPr lang="en-US"/>
              <a:pPr/>
              <a:t>30</a:t>
            </a:fld>
            <a:endParaRPr lang="en-CA"/>
          </a:p>
        </p:txBody>
      </p:sp>
      <p:sp>
        <p:nvSpPr>
          <p:cNvPr id="712710" name="Rectangle 6"/>
          <p:cNvSpPr>
            <a:spLocks noGrp="1" noChangeArrowheads="1"/>
          </p:cNvSpPr>
          <p:nvPr>
            <p:ph type="title"/>
          </p:nvPr>
        </p:nvSpPr>
        <p:spPr/>
        <p:txBody>
          <a:bodyPr/>
          <a:lstStyle/>
          <a:p>
            <a:r>
              <a:rPr lang="en-US" b="1" dirty="0"/>
              <a:t>Strategies for Schema Design</a:t>
            </a:r>
          </a:p>
        </p:txBody>
      </p:sp>
      <p:sp>
        <p:nvSpPr>
          <p:cNvPr id="712711" name="Rectangle 7"/>
          <p:cNvSpPr>
            <a:spLocks noGrp="1" noChangeArrowheads="1"/>
          </p:cNvSpPr>
          <p:nvPr>
            <p:ph type="body" idx="1"/>
          </p:nvPr>
        </p:nvSpPr>
        <p:spPr>
          <a:xfrm>
            <a:off x="228600" y="1600200"/>
            <a:ext cx="3200400" cy="4953000"/>
          </a:xfrm>
        </p:spPr>
        <p:txBody>
          <a:bodyPr>
            <a:noAutofit/>
          </a:bodyPr>
          <a:lstStyle/>
          <a:p>
            <a:r>
              <a:rPr lang="en-US" sz="3200" b="1" dirty="0"/>
              <a:t>Top Down Strategy</a:t>
            </a:r>
          </a:p>
          <a:p>
            <a:pPr lvl="1" algn="just"/>
            <a:r>
              <a:rPr lang="en-US" sz="2800" dirty="0"/>
              <a:t>Start with a schema containing high-level abstractions and then apply successive top-down refinements</a:t>
            </a:r>
          </a:p>
        </p:txBody>
      </p:sp>
      <p:pic>
        <p:nvPicPr>
          <p:cNvPr id="712712" name="Picture 8" descr="fig12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00200"/>
            <a:ext cx="4953000" cy="481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4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12- </a:t>
            </a:r>
            <a:fld id="{6497F183-424C-47CD-A006-7B6008BD6C1A}" type="slidenum">
              <a:rPr lang="en-US"/>
              <a:pPr/>
              <a:t>31</a:t>
            </a:fld>
            <a:endParaRPr lang="en-CA"/>
          </a:p>
        </p:txBody>
      </p:sp>
      <p:sp>
        <p:nvSpPr>
          <p:cNvPr id="714758" name="Rectangle 6"/>
          <p:cNvSpPr>
            <a:spLocks noGrp="1" noChangeArrowheads="1"/>
          </p:cNvSpPr>
          <p:nvPr>
            <p:ph type="title"/>
          </p:nvPr>
        </p:nvSpPr>
        <p:spPr/>
        <p:txBody>
          <a:bodyPr/>
          <a:lstStyle/>
          <a:p>
            <a:r>
              <a:rPr lang="en-US" sz="3600" b="1" dirty="0"/>
              <a:t>Strategies for Schema Design (contd.)</a:t>
            </a:r>
          </a:p>
        </p:txBody>
      </p:sp>
      <p:sp>
        <p:nvSpPr>
          <p:cNvPr id="714759" name="Rectangle 7"/>
          <p:cNvSpPr>
            <a:spLocks noGrp="1" noChangeArrowheads="1"/>
          </p:cNvSpPr>
          <p:nvPr>
            <p:ph type="body" idx="1"/>
          </p:nvPr>
        </p:nvSpPr>
        <p:spPr>
          <a:xfrm>
            <a:off x="239713" y="1600200"/>
            <a:ext cx="2732087" cy="4191000"/>
          </a:xfrm>
        </p:spPr>
        <p:txBody>
          <a:bodyPr>
            <a:noAutofit/>
          </a:bodyPr>
          <a:lstStyle/>
          <a:p>
            <a:pPr>
              <a:lnSpc>
                <a:spcPct val="90000"/>
              </a:lnSpc>
            </a:pPr>
            <a:r>
              <a:rPr lang="en-US" sz="2800" b="1" dirty="0"/>
              <a:t>Bottom-Up Strategy</a:t>
            </a:r>
          </a:p>
          <a:p>
            <a:pPr lvl="1">
              <a:lnSpc>
                <a:spcPct val="90000"/>
              </a:lnSpc>
            </a:pPr>
            <a:r>
              <a:rPr lang="en-US" sz="2800" dirty="0"/>
              <a:t>Start with a schema containing basics abstractions and then combine or add to these abstractions</a:t>
            </a:r>
          </a:p>
        </p:txBody>
      </p:sp>
      <p:pic>
        <p:nvPicPr>
          <p:cNvPr id="714760" name="Picture 8" descr="fig12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600200"/>
            <a:ext cx="5294313" cy="485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386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12- </a:t>
            </a:r>
            <a:fld id="{406F11DA-6579-48B8-BE44-AE1FAF9AF4F1}" type="slidenum">
              <a:rPr lang="en-US"/>
              <a:pPr/>
              <a:t>32</a:t>
            </a:fld>
            <a:endParaRPr lang="en-CA"/>
          </a:p>
        </p:txBody>
      </p:sp>
      <p:sp>
        <p:nvSpPr>
          <p:cNvPr id="716806" name="Rectangle 6"/>
          <p:cNvSpPr>
            <a:spLocks noGrp="1" noChangeArrowheads="1"/>
          </p:cNvSpPr>
          <p:nvPr>
            <p:ph type="title"/>
          </p:nvPr>
        </p:nvSpPr>
        <p:spPr/>
        <p:txBody>
          <a:bodyPr/>
          <a:lstStyle/>
          <a:p>
            <a:r>
              <a:rPr lang="en-US" sz="3200" dirty="0"/>
              <a:t>Strategies for Schema Design (contd.)</a:t>
            </a:r>
          </a:p>
        </p:txBody>
      </p:sp>
      <p:sp>
        <p:nvSpPr>
          <p:cNvPr id="716807" name="Rectangle 7"/>
          <p:cNvSpPr>
            <a:spLocks noGrp="1" noChangeArrowheads="1"/>
          </p:cNvSpPr>
          <p:nvPr>
            <p:ph type="body" idx="1"/>
          </p:nvPr>
        </p:nvSpPr>
        <p:spPr/>
        <p:txBody>
          <a:bodyPr>
            <a:normAutofit/>
          </a:bodyPr>
          <a:lstStyle/>
          <a:p>
            <a:r>
              <a:rPr lang="en-US" sz="2800" b="1" dirty="0"/>
              <a:t>Inside-out Strategy</a:t>
            </a:r>
          </a:p>
          <a:p>
            <a:pPr lvl="1"/>
            <a:r>
              <a:rPr lang="en-US" sz="2800" dirty="0"/>
              <a:t>Start with central set of concepts and then spread outward by considering new concepts in the vicinity of existing ones</a:t>
            </a:r>
          </a:p>
          <a:p>
            <a:pPr lvl="1"/>
            <a:endParaRPr lang="en-US" sz="2800" dirty="0"/>
          </a:p>
          <a:p>
            <a:r>
              <a:rPr lang="en-US" sz="2800" b="1" dirty="0"/>
              <a:t>Mixed Strategy</a:t>
            </a:r>
          </a:p>
          <a:p>
            <a:pPr lvl="1"/>
            <a:r>
              <a:rPr lang="en-US" sz="2800" dirty="0"/>
              <a:t>Use a combination of top-down and bottom-up strategies</a:t>
            </a:r>
          </a:p>
          <a:p>
            <a:endParaRPr lang="en-US" sz="2800" dirty="0"/>
          </a:p>
        </p:txBody>
      </p:sp>
    </p:spTree>
    <p:extLst>
      <p:ext uri="{BB962C8B-B14F-4D97-AF65-F5344CB8AC3E}">
        <p14:creationId xmlns:p14="http://schemas.microsoft.com/office/powerpoint/2010/main" val="104597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12- </a:t>
            </a:r>
            <a:fld id="{66106251-AE73-4BD1-8FCB-369EAF190F80}" type="slidenum">
              <a:rPr lang="en-US"/>
              <a:pPr/>
              <a:t>33</a:t>
            </a:fld>
            <a:endParaRPr lang="en-CA"/>
          </a:p>
        </p:txBody>
      </p:sp>
      <p:sp>
        <p:nvSpPr>
          <p:cNvPr id="731142" name="Rectangle 6"/>
          <p:cNvSpPr>
            <a:spLocks noGrp="1" noChangeArrowheads="1"/>
          </p:cNvSpPr>
          <p:nvPr>
            <p:ph type="title"/>
          </p:nvPr>
        </p:nvSpPr>
        <p:spPr>
          <a:xfrm>
            <a:off x="457200" y="0"/>
            <a:ext cx="7620000" cy="1143000"/>
          </a:xfrm>
        </p:spPr>
        <p:txBody>
          <a:bodyPr/>
          <a:lstStyle/>
          <a:p>
            <a:r>
              <a:rPr lang="en-US" sz="4400" b="1" dirty="0"/>
              <a:t>Phases of Database Design</a:t>
            </a:r>
            <a:endParaRPr lang="en-US" dirty="0"/>
          </a:p>
        </p:txBody>
      </p:sp>
      <p:sp>
        <p:nvSpPr>
          <p:cNvPr id="731143" name="Rectangle 7"/>
          <p:cNvSpPr>
            <a:spLocks noGrp="1" noChangeArrowheads="1"/>
          </p:cNvSpPr>
          <p:nvPr>
            <p:ph type="body" idx="1"/>
          </p:nvPr>
        </p:nvSpPr>
        <p:spPr>
          <a:xfrm>
            <a:off x="0" y="1295400"/>
            <a:ext cx="8534400" cy="5562600"/>
          </a:xfrm>
        </p:spPr>
        <p:txBody>
          <a:bodyPr>
            <a:noAutofit/>
          </a:bodyPr>
          <a:lstStyle/>
          <a:p>
            <a:pPr>
              <a:lnSpc>
                <a:spcPct val="80000"/>
              </a:lnSpc>
            </a:pPr>
            <a:r>
              <a:rPr lang="en-US" sz="2800" dirty="0"/>
              <a:t>Many factors to </a:t>
            </a:r>
            <a:r>
              <a:rPr lang="en-US" sz="2800" dirty="0" smtClean="0"/>
              <a:t>consider for </a:t>
            </a:r>
            <a:r>
              <a:rPr lang="en-US" sz="2800" b="1" i="1" dirty="0">
                <a:solidFill>
                  <a:srgbClr val="7030A0"/>
                </a:solidFill>
              </a:rPr>
              <a:t>Choice of </a:t>
            </a:r>
            <a:r>
              <a:rPr lang="en-US" sz="2800" b="1" i="1" dirty="0" smtClean="0">
                <a:solidFill>
                  <a:srgbClr val="7030A0"/>
                </a:solidFill>
              </a:rPr>
              <a:t>DBMS</a:t>
            </a:r>
            <a:r>
              <a:rPr lang="en-US" sz="2800" b="1" i="1" dirty="0">
                <a:solidFill>
                  <a:srgbClr val="7030A0"/>
                </a:solidFill>
              </a:rPr>
              <a:t>(Phase </a:t>
            </a:r>
            <a:r>
              <a:rPr lang="en-US" sz="2800" b="1" i="1" dirty="0" smtClean="0">
                <a:solidFill>
                  <a:srgbClr val="7030A0"/>
                </a:solidFill>
              </a:rPr>
              <a:t>3)</a:t>
            </a:r>
            <a:endParaRPr lang="en-US" sz="2800" b="1" i="1" dirty="0">
              <a:solidFill>
                <a:srgbClr val="7030A0"/>
              </a:solidFill>
            </a:endParaRPr>
          </a:p>
          <a:p>
            <a:pPr lvl="1">
              <a:lnSpc>
                <a:spcPct val="80000"/>
              </a:lnSpc>
            </a:pPr>
            <a:r>
              <a:rPr lang="en-US" sz="2400" b="1" dirty="0"/>
              <a:t>Technical Factors</a:t>
            </a:r>
          </a:p>
          <a:p>
            <a:pPr lvl="2">
              <a:lnSpc>
                <a:spcPct val="80000"/>
              </a:lnSpc>
            </a:pPr>
            <a:r>
              <a:rPr lang="en-US" sz="2400" dirty="0"/>
              <a:t>Type of DBMS: Relational, object-relational, object etc.</a:t>
            </a:r>
          </a:p>
          <a:p>
            <a:pPr lvl="2">
              <a:lnSpc>
                <a:spcPct val="80000"/>
              </a:lnSpc>
            </a:pPr>
            <a:r>
              <a:rPr lang="en-US" sz="2400" dirty="0"/>
              <a:t>Storage Structures</a:t>
            </a:r>
          </a:p>
          <a:p>
            <a:pPr lvl="2">
              <a:lnSpc>
                <a:spcPct val="80000"/>
              </a:lnSpc>
            </a:pPr>
            <a:r>
              <a:rPr lang="en-US" sz="2400" dirty="0"/>
              <a:t>Architectural options</a:t>
            </a:r>
          </a:p>
          <a:p>
            <a:pPr lvl="1">
              <a:lnSpc>
                <a:spcPct val="80000"/>
              </a:lnSpc>
            </a:pPr>
            <a:r>
              <a:rPr lang="en-US" sz="2400" b="1" dirty="0"/>
              <a:t>Economic Factors</a:t>
            </a:r>
          </a:p>
          <a:p>
            <a:pPr lvl="2">
              <a:lnSpc>
                <a:spcPct val="80000"/>
              </a:lnSpc>
            </a:pPr>
            <a:r>
              <a:rPr lang="en-US" sz="2400" dirty="0"/>
              <a:t>Acquisition, maintenance, training and operating costs</a:t>
            </a:r>
          </a:p>
          <a:p>
            <a:pPr lvl="2">
              <a:lnSpc>
                <a:spcPct val="80000"/>
              </a:lnSpc>
            </a:pPr>
            <a:r>
              <a:rPr lang="en-US" sz="2400" dirty="0"/>
              <a:t>Database creation and conversion cost</a:t>
            </a:r>
          </a:p>
          <a:p>
            <a:pPr lvl="1">
              <a:lnSpc>
                <a:spcPct val="80000"/>
              </a:lnSpc>
            </a:pPr>
            <a:r>
              <a:rPr lang="en-US" sz="2400" b="1" dirty="0"/>
              <a:t>Organizational Factors</a:t>
            </a:r>
          </a:p>
          <a:p>
            <a:pPr lvl="2">
              <a:lnSpc>
                <a:spcPct val="80000"/>
              </a:lnSpc>
            </a:pPr>
            <a:r>
              <a:rPr lang="en-US" sz="2400" dirty="0"/>
              <a:t>Organizational philosophy</a:t>
            </a:r>
          </a:p>
          <a:p>
            <a:pPr lvl="3">
              <a:lnSpc>
                <a:spcPct val="80000"/>
              </a:lnSpc>
            </a:pPr>
            <a:r>
              <a:rPr lang="en-US" sz="2000" dirty="0"/>
              <a:t>Relational or Object Oriented</a:t>
            </a:r>
          </a:p>
          <a:p>
            <a:pPr lvl="3">
              <a:lnSpc>
                <a:spcPct val="80000"/>
              </a:lnSpc>
            </a:pPr>
            <a:r>
              <a:rPr lang="en-US" sz="2000" dirty="0"/>
              <a:t>Vendor Preference</a:t>
            </a:r>
          </a:p>
          <a:p>
            <a:pPr lvl="2">
              <a:lnSpc>
                <a:spcPct val="80000"/>
              </a:lnSpc>
            </a:pPr>
            <a:r>
              <a:rPr lang="en-US" sz="2400" b="1" dirty="0"/>
              <a:t>Familiarity of staff with the system</a:t>
            </a:r>
          </a:p>
          <a:p>
            <a:pPr lvl="2">
              <a:lnSpc>
                <a:spcPct val="80000"/>
              </a:lnSpc>
            </a:pPr>
            <a:r>
              <a:rPr lang="en-US" sz="2400" b="1" dirty="0"/>
              <a:t>Availability of vendor services</a:t>
            </a:r>
          </a:p>
        </p:txBody>
      </p:sp>
    </p:spTree>
    <p:extLst>
      <p:ext uri="{BB962C8B-B14F-4D97-AF65-F5344CB8AC3E}">
        <p14:creationId xmlns:p14="http://schemas.microsoft.com/office/powerpoint/2010/main" val="255183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Phases of Database Design (contd.)</a:t>
            </a:r>
            <a:endParaRPr lang="en-US" dirty="0"/>
          </a:p>
        </p:txBody>
      </p:sp>
      <p:sp>
        <p:nvSpPr>
          <p:cNvPr id="3" name="Content Placeholder 2"/>
          <p:cNvSpPr>
            <a:spLocks noGrp="1"/>
          </p:cNvSpPr>
          <p:nvPr>
            <p:ph idx="1"/>
          </p:nvPr>
        </p:nvSpPr>
        <p:spPr/>
        <p:txBody>
          <a:bodyPr>
            <a:normAutofit lnSpcReduction="10000"/>
          </a:bodyPr>
          <a:lstStyle/>
          <a:p>
            <a:endParaRPr lang="en-US" dirty="0"/>
          </a:p>
          <a:p>
            <a:pPr algn="just"/>
            <a:r>
              <a:rPr lang="en-US" sz="2800" b="1" i="1" dirty="0">
                <a:solidFill>
                  <a:srgbClr val="7030A0"/>
                </a:solidFill>
              </a:rPr>
              <a:t>Data model mapping (Phase 4): </a:t>
            </a:r>
            <a:r>
              <a:rPr lang="en-US" sz="2800" dirty="0"/>
              <a:t>During this phase, which is also called </a:t>
            </a:r>
            <a:r>
              <a:rPr lang="en-US" sz="2800" b="1" dirty="0"/>
              <a:t>logical database design, </a:t>
            </a:r>
            <a:r>
              <a:rPr lang="en-US" sz="2800" dirty="0"/>
              <a:t>we </a:t>
            </a:r>
            <a:r>
              <a:rPr lang="en-US" sz="2800" b="1" dirty="0"/>
              <a:t>map </a:t>
            </a:r>
            <a:r>
              <a:rPr lang="en-US" sz="2800" dirty="0"/>
              <a:t>(or </a:t>
            </a:r>
            <a:r>
              <a:rPr lang="en-US" sz="2800" b="1" dirty="0"/>
              <a:t>transform</a:t>
            </a:r>
            <a:r>
              <a:rPr lang="en-US" sz="2800" dirty="0"/>
              <a:t>) the conceptual schema from the high-level data model used in Phase 2 into the data model of the chosen DBMS. We can start this phase after choosing a specific type of DBMS—for example, if we decide to use some relational DBMS but have not yet decided on which particular one. We call the latter </a:t>
            </a:r>
            <a:r>
              <a:rPr lang="en-US" sz="2800" i="1" dirty="0"/>
              <a:t>system-independent </a:t>
            </a:r>
            <a:r>
              <a:rPr lang="en-US" sz="2800" dirty="0"/>
              <a:t>(but </a:t>
            </a:r>
            <a:r>
              <a:rPr lang="en-US" sz="2800" i="1" dirty="0"/>
              <a:t>data model-dependent</a:t>
            </a:r>
            <a:r>
              <a:rPr lang="en-US" sz="2800" dirty="0"/>
              <a:t>) logical design. </a:t>
            </a:r>
          </a:p>
          <a:p>
            <a:endParaRPr lang="en-US" dirty="0"/>
          </a:p>
        </p:txBody>
      </p:sp>
    </p:spTree>
    <p:extLst>
      <p:ext uri="{BB962C8B-B14F-4D97-AF65-F5344CB8AC3E}">
        <p14:creationId xmlns:p14="http://schemas.microsoft.com/office/powerpoint/2010/main" val="12765191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Phases of Database Design (contd.)</a:t>
            </a:r>
            <a:endParaRPr lang="en-US" dirty="0"/>
          </a:p>
        </p:txBody>
      </p:sp>
      <p:sp>
        <p:nvSpPr>
          <p:cNvPr id="3" name="Content Placeholder 2"/>
          <p:cNvSpPr>
            <a:spLocks noGrp="1"/>
          </p:cNvSpPr>
          <p:nvPr>
            <p:ph idx="1"/>
          </p:nvPr>
        </p:nvSpPr>
        <p:spPr/>
        <p:txBody>
          <a:bodyPr/>
          <a:lstStyle/>
          <a:p>
            <a:endParaRPr lang="en-US" dirty="0"/>
          </a:p>
          <a:p>
            <a:pPr algn="just"/>
            <a:r>
              <a:rPr lang="en-US" sz="3200" b="1" i="1" dirty="0">
                <a:solidFill>
                  <a:srgbClr val="7030A0"/>
                </a:solidFill>
              </a:rPr>
              <a:t>Physical database design (Phase 5): </a:t>
            </a:r>
            <a:r>
              <a:rPr lang="en-US" sz="3200" dirty="0"/>
              <a:t>During this phase, we design the specifications for the stored database in terms of physical storage structures, record placement, and indexes. This corresponds to designing the </a:t>
            </a:r>
            <a:r>
              <a:rPr lang="en-US" sz="3200" i="1" dirty="0"/>
              <a:t>internal schema </a:t>
            </a:r>
            <a:r>
              <a:rPr lang="en-US" sz="3200" dirty="0"/>
              <a:t>in the terminology of the three-level DBMS architecture. </a:t>
            </a:r>
          </a:p>
          <a:p>
            <a:endParaRPr lang="en-US" dirty="0"/>
          </a:p>
        </p:txBody>
      </p:sp>
    </p:spTree>
    <p:extLst>
      <p:ext uri="{BB962C8B-B14F-4D97-AF65-F5344CB8AC3E}">
        <p14:creationId xmlns:p14="http://schemas.microsoft.com/office/powerpoint/2010/main" val="3127890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0134600" cy="1143000"/>
          </a:xfrm>
        </p:spPr>
        <p:txBody>
          <a:bodyPr/>
          <a:lstStyle/>
          <a:p>
            <a:r>
              <a:rPr lang="en-US" sz="4800" b="1" dirty="0"/>
              <a:t>Phases of Database Design (contd.)</a:t>
            </a:r>
            <a:endParaRPr lang="en-US" dirty="0"/>
          </a:p>
        </p:txBody>
      </p:sp>
      <p:sp>
        <p:nvSpPr>
          <p:cNvPr id="3" name="Content Placeholder 2"/>
          <p:cNvSpPr>
            <a:spLocks noGrp="1"/>
          </p:cNvSpPr>
          <p:nvPr>
            <p:ph idx="1"/>
          </p:nvPr>
        </p:nvSpPr>
        <p:spPr>
          <a:xfrm>
            <a:off x="304800" y="1219200"/>
            <a:ext cx="8077200" cy="5638800"/>
          </a:xfrm>
        </p:spPr>
        <p:txBody>
          <a:bodyPr>
            <a:normAutofit fontScale="92500" lnSpcReduction="10000"/>
          </a:bodyPr>
          <a:lstStyle/>
          <a:p>
            <a:endParaRPr lang="en-US" dirty="0"/>
          </a:p>
          <a:p>
            <a:pPr algn="just"/>
            <a:r>
              <a:rPr lang="en-US" sz="3500" b="1" i="1" dirty="0">
                <a:solidFill>
                  <a:srgbClr val="7030A0"/>
                </a:solidFill>
              </a:rPr>
              <a:t>Database system implementation and tuning (Phase 6): </a:t>
            </a:r>
            <a:r>
              <a:rPr lang="en-US" sz="2800" dirty="0"/>
              <a:t>During this phase, the database and application programs are implemented, tested, and eventually deployed for service. Various transactions and applications are tested individually and then in conjunction with each other. This typically reveals opportunities for physical design changes, data indexing, reorganization, and different placement of data—an activity referred to as </a:t>
            </a:r>
            <a:r>
              <a:rPr lang="en-US" sz="2800" b="1" dirty="0"/>
              <a:t>database tuning. </a:t>
            </a:r>
            <a:r>
              <a:rPr lang="en-US" sz="2800" b="1" dirty="0">
                <a:solidFill>
                  <a:srgbClr val="FF0000"/>
                </a:solidFill>
              </a:rPr>
              <a:t>Tuning</a:t>
            </a:r>
            <a:r>
              <a:rPr lang="en-US" sz="2800" dirty="0"/>
              <a:t> is an ongoing activity—a part of system maintenance that continues for the life cycle of a database as long as the database and applications keep evolving and performance problems are detected. </a:t>
            </a:r>
          </a:p>
          <a:p>
            <a:endParaRPr lang="en-US" dirty="0"/>
          </a:p>
        </p:txBody>
      </p:sp>
    </p:spTree>
    <p:extLst>
      <p:ext uri="{BB962C8B-B14F-4D97-AF65-F5344CB8AC3E}">
        <p14:creationId xmlns:p14="http://schemas.microsoft.com/office/powerpoint/2010/main" val="2216734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05800" cy="1143000"/>
          </a:xfrm>
        </p:spPr>
        <p:txBody>
          <a:bodyPr/>
          <a:lstStyle/>
          <a:p>
            <a:r>
              <a:rPr lang="en-US" b="1" dirty="0"/>
              <a:t>DBMS allows users the following tasks:</a:t>
            </a:r>
            <a:r>
              <a:rPr lang="en-US" dirty="0"/>
              <a:t/>
            </a:r>
            <a:br>
              <a:rPr lang="en-US" dirty="0"/>
            </a:br>
            <a:endParaRPr lang="en-US" dirty="0"/>
          </a:p>
        </p:txBody>
      </p:sp>
      <p:sp>
        <p:nvSpPr>
          <p:cNvPr id="3" name="Content Placeholder 2"/>
          <p:cNvSpPr>
            <a:spLocks noGrp="1"/>
          </p:cNvSpPr>
          <p:nvPr>
            <p:ph idx="1"/>
          </p:nvPr>
        </p:nvSpPr>
        <p:spPr>
          <a:xfrm>
            <a:off x="0" y="1219200"/>
            <a:ext cx="8382000" cy="5486400"/>
          </a:xfrm>
        </p:spPr>
        <p:txBody>
          <a:bodyPr>
            <a:normAutofit fontScale="92500"/>
          </a:bodyPr>
          <a:lstStyle/>
          <a:p>
            <a:pPr lvl="0" algn="just"/>
            <a:r>
              <a:rPr lang="en-US" sz="2800" b="1" dirty="0"/>
              <a:t>Data Definition:</a:t>
            </a:r>
            <a:r>
              <a:rPr lang="en-US" sz="2800" dirty="0"/>
              <a:t> It is used for creation, modification, and removal of definition that defines the organization of data in the database.</a:t>
            </a:r>
          </a:p>
          <a:p>
            <a:pPr lvl="0" algn="just"/>
            <a:r>
              <a:rPr lang="en-US" sz="2800" b="1" dirty="0"/>
              <a:t>Data </a:t>
            </a:r>
            <a:r>
              <a:rPr lang="en-US" sz="2800" b="1" dirty="0" err="1"/>
              <a:t>Updation</a:t>
            </a:r>
            <a:r>
              <a:rPr lang="en-US" sz="2800" b="1" dirty="0"/>
              <a:t>:</a:t>
            </a:r>
            <a:r>
              <a:rPr lang="en-US" sz="2800" dirty="0"/>
              <a:t> It is used for the insertion, modification, and deletion of the actual data in the database.</a:t>
            </a:r>
          </a:p>
          <a:p>
            <a:pPr lvl="0" algn="just"/>
            <a:r>
              <a:rPr lang="en-US" sz="2800" b="1" dirty="0"/>
              <a:t>Data Retrieval:</a:t>
            </a:r>
            <a:r>
              <a:rPr lang="en-US" sz="2800" dirty="0"/>
              <a:t> It is used to retrieve the data from the database which  can be used by applications for various purposes.</a:t>
            </a:r>
          </a:p>
          <a:p>
            <a:pPr lvl="0" algn="just"/>
            <a:r>
              <a:rPr lang="en-US" sz="2800" b="1" dirty="0"/>
              <a:t>User Administration:</a:t>
            </a:r>
            <a:r>
              <a:rPr lang="en-US" sz="2800" dirty="0"/>
              <a:t> It is used for registering and monitoring users, maintain data integrity, enforcing data security, dealing with concurrency control, monitoring performance and recovering information corrupted by unexpected failure.</a:t>
            </a:r>
          </a:p>
          <a:p>
            <a:endParaRPr lang="en-US" dirty="0"/>
          </a:p>
        </p:txBody>
      </p:sp>
    </p:spTree>
    <p:extLst>
      <p:ext uri="{BB962C8B-B14F-4D97-AF65-F5344CB8AC3E}">
        <p14:creationId xmlns:p14="http://schemas.microsoft.com/office/powerpoint/2010/main" val="723125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Systems versus File Systems</a:t>
            </a:r>
            <a:endParaRPr lang="en-US" dirty="0"/>
          </a:p>
        </p:txBody>
      </p:sp>
      <p:sp>
        <p:nvSpPr>
          <p:cNvPr id="3" name="Content Placeholder 2"/>
          <p:cNvSpPr>
            <a:spLocks noGrp="1"/>
          </p:cNvSpPr>
          <p:nvPr>
            <p:ph idx="1"/>
          </p:nvPr>
        </p:nvSpPr>
        <p:spPr/>
        <p:txBody>
          <a:bodyPr>
            <a:normAutofit/>
          </a:bodyPr>
          <a:lstStyle/>
          <a:p>
            <a:pPr algn="just"/>
            <a:r>
              <a:rPr lang="en-US" sz="2800" dirty="0"/>
              <a:t>One way to keep the information on a computer </a:t>
            </a:r>
            <a:r>
              <a:rPr lang="en-US" sz="2800" dirty="0" smtClean="0"/>
              <a:t>is to </a:t>
            </a:r>
            <a:r>
              <a:rPr lang="en-US" sz="2800" dirty="0"/>
              <a:t>store it in operating system files. </a:t>
            </a:r>
            <a:endParaRPr lang="en-US" sz="2800" dirty="0" smtClean="0"/>
          </a:p>
          <a:p>
            <a:pPr algn="just"/>
            <a:r>
              <a:rPr lang="en-US" sz="2800" dirty="0" smtClean="0"/>
              <a:t>To </a:t>
            </a:r>
            <a:r>
              <a:rPr lang="en-US" sz="2800" dirty="0"/>
              <a:t>allow users to manipulate the information, the system has a number of application programs </a:t>
            </a:r>
            <a:r>
              <a:rPr lang="en-US" sz="2800" dirty="0" smtClean="0"/>
              <a:t> </a:t>
            </a:r>
            <a:r>
              <a:rPr lang="en-US" sz="2800" dirty="0"/>
              <a:t>that manipulate the </a:t>
            </a:r>
            <a:r>
              <a:rPr lang="en-US" sz="2800" dirty="0" smtClean="0"/>
              <a:t>files.</a:t>
            </a:r>
          </a:p>
          <a:p>
            <a:pPr algn="just"/>
            <a:r>
              <a:rPr lang="en-US" sz="2800" b="1" dirty="0"/>
              <a:t>Keeping organizational information in a file-processing system has a number of major </a:t>
            </a:r>
            <a:r>
              <a:rPr lang="en-US" sz="2800" b="1" dirty="0" smtClean="0"/>
              <a:t>disadvantages</a:t>
            </a:r>
            <a:r>
              <a:rPr lang="en-US" sz="2800" b="1" dirty="0"/>
              <a:t> </a:t>
            </a:r>
            <a:r>
              <a:rPr lang="en-US" sz="2800" b="1" dirty="0" smtClean="0"/>
              <a:t>like  </a:t>
            </a:r>
            <a:r>
              <a:rPr lang="en-US" sz="2800" b="1" dirty="0">
                <a:solidFill>
                  <a:srgbClr val="7030A0"/>
                </a:solidFill>
              </a:rPr>
              <a:t>Data redundancy and </a:t>
            </a:r>
            <a:r>
              <a:rPr lang="en-US" sz="2800" b="1" dirty="0" smtClean="0">
                <a:solidFill>
                  <a:srgbClr val="7030A0"/>
                </a:solidFill>
              </a:rPr>
              <a:t>inconsistency,</a:t>
            </a:r>
            <a:r>
              <a:rPr lang="en-US" sz="2800" b="1" dirty="0">
                <a:solidFill>
                  <a:srgbClr val="7030A0"/>
                </a:solidFill>
              </a:rPr>
              <a:t> Difficulty in accessing </a:t>
            </a:r>
            <a:r>
              <a:rPr lang="en-US" sz="2800" b="1" dirty="0" smtClean="0">
                <a:solidFill>
                  <a:srgbClr val="7030A0"/>
                </a:solidFill>
              </a:rPr>
              <a:t>data,</a:t>
            </a:r>
            <a:r>
              <a:rPr lang="en-US" sz="2800" b="1" dirty="0">
                <a:solidFill>
                  <a:srgbClr val="7030A0"/>
                </a:solidFill>
              </a:rPr>
              <a:t> Atomicity </a:t>
            </a:r>
            <a:r>
              <a:rPr lang="en-US" sz="2800" b="1" dirty="0" smtClean="0">
                <a:solidFill>
                  <a:srgbClr val="7030A0"/>
                </a:solidFill>
              </a:rPr>
              <a:t>problems,</a:t>
            </a:r>
            <a:r>
              <a:rPr lang="en-US" sz="2800" b="1" dirty="0">
                <a:solidFill>
                  <a:srgbClr val="7030A0"/>
                </a:solidFill>
              </a:rPr>
              <a:t> Security </a:t>
            </a:r>
            <a:r>
              <a:rPr lang="en-US" sz="2800" b="1" dirty="0" smtClean="0">
                <a:solidFill>
                  <a:srgbClr val="7030A0"/>
                </a:solidFill>
              </a:rPr>
              <a:t>problems </a:t>
            </a:r>
            <a:r>
              <a:rPr lang="en-US" sz="2800" b="1" dirty="0" smtClean="0"/>
              <a:t>etc</a:t>
            </a:r>
            <a:endParaRPr lang="en-US" sz="2800" dirty="0"/>
          </a:p>
          <a:p>
            <a:pPr algn="just"/>
            <a:endParaRPr lang="en-US" sz="2800" dirty="0"/>
          </a:p>
        </p:txBody>
      </p:sp>
    </p:spTree>
    <p:extLst>
      <p:ext uri="{BB962C8B-B14F-4D97-AF65-F5344CB8AC3E}">
        <p14:creationId xmlns:p14="http://schemas.microsoft.com/office/powerpoint/2010/main" val="1198063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 of DBMS</a:t>
            </a:r>
            <a:br>
              <a:rPr lang="en-US" b="1" dirty="0"/>
            </a:br>
            <a:endParaRPr lang="en-US" dirty="0"/>
          </a:p>
        </p:txBody>
      </p:sp>
      <p:sp>
        <p:nvSpPr>
          <p:cNvPr id="3" name="Content Placeholder 2"/>
          <p:cNvSpPr>
            <a:spLocks noGrp="1"/>
          </p:cNvSpPr>
          <p:nvPr>
            <p:ph idx="1"/>
          </p:nvPr>
        </p:nvSpPr>
        <p:spPr>
          <a:xfrm>
            <a:off x="228600" y="914400"/>
            <a:ext cx="8077200" cy="5943600"/>
          </a:xfrm>
        </p:spPr>
        <p:txBody>
          <a:bodyPr>
            <a:normAutofit lnSpcReduction="10000"/>
          </a:bodyPr>
          <a:lstStyle/>
          <a:p>
            <a:r>
              <a:rPr lang="en-US" sz="2400" b="1" dirty="0"/>
              <a:t>DBMS is useful in the following ways:</a:t>
            </a:r>
          </a:p>
          <a:p>
            <a:r>
              <a:rPr lang="en-US" sz="2400" b="1" i="1" dirty="0"/>
              <a:t>1.    Ease of Accessing Data</a:t>
            </a:r>
            <a:endParaRPr lang="en-US" sz="2400" dirty="0"/>
          </a:p>
          <a:p>
            <a:pPr marL="114300" indent="0" algn="just">
              <a:buNone/>
            </a:pPr>
            <a:r>
              <a:rPr lang="en-US" sz="2400" dirty="0"/>
              <a:t>In the file system, different files are created for each user containing which data they can access. Also, in the file system, for the user to extract data, there is a need for code or application</a:t>
            </a:r>
            <a:r>
              <a:rPr lang="en-US" sz="2400" dirty="0">
                <a:solidFill>
                  <a:srgbClr val="FF0000"/>
                </a:solidFill>
              </a:rPr>
              <a:t>. DBMS removes redundancy by granting access to users and decides which and how many parts of data is accessible to them from the database</a:t>
            </a:r>
            <a:r>
              <a:rPr lang="en-US" sz="2400" dirty="0"/>
              <a:t>. Users can get easy access to data and can also specify the type of data they want to extract. </a:t>
            </a:r>
            <a:endParaRPr lang="en-US" sz="2400" dirty="0" smtClean="0"/>
          </a:p>
          <a:p>
            <a:r>
              <a:rPr lang="en-US" sz="2400" b="1" i="1" dirty="0"/>
              <a:t>2.    Storage and Management of Data</a:t>
            </a:r>
            <a:endParaRPr lang="en-US" sz="2400" dirty="0"/>
          </a:p>
          <a:p>
            <a:r>
              <a:rPr lang="en-US" sz="2400" dirty="0"/>
              <a:t>Data cannot be stored in the form of objects in the file system. The data in the practical world is generally stored in the form of objects and not files. So, an application is required to map the data into objects for further usage. In </a:t>
            </a:r>
            <a:r>
              <a:rPr lang="en-US" sz="2400" dirty="0">
                <a:solidFill>
                  <a:srgbClr val="FF0000"/>
                </a:solidFill>
              </a:rPr>
              <a:t>DBMS, the data can be directly stored in the form of objects. </a:t>
            </a:r>
            <a:endParaRPr lang="en-US" sz="2400" b="1" dirty="0">
              <a:solidFill>
                <a:srgbClr val="FF0000"/>
              </a:solidFill>
            </a:endParaRPr>
          </a:p>
        </p:txBody>
      </p:sp>
    </p:spTree>
    <p:extLst>
      <p:ext uri="{BB962C8B-B14F-4D97-AF65-F5344CB8AC3E}">
        <p14:creationId xmlns:p14="http://schemas.microsoft.com/office/powerpoint/2010/main" val="127138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 of DBMS</a:t>
            </a:r>
            <a:br>
              <a:rPr lang="en-US" b="1" dirty="0"/>
            </a:br>
            <a:endParaRPr lang="en-US" dirty="0"/>
          </a:p>
        </p:txBody>
      </p:sp>
      <p:sp>
        <p:nvSpPr>
          <p:cNvPr id="3" name="Content Placeholder 2"/>
          <p:cNvSpPr>
            <a:spLocks noGrp="1"/>
          </p:cNvSpPr>
          <p:nvPr>
            <p:ph idx="1"/>
          </p:nvPr>
        </p:nvSpPr>
        <p:spPr>
          <a:xfrm>
            <a:off x="228600" y="914400"/>
            <a:ext cx="8077200" cy="5943600"/>
          </a:xfrm>
        </p:spPr>
        <p:txBody>
          <a:bodyPr>
            <a:normAutofit fontScale="92500" lnSpcReduction="20000"/>
          </a:bodyPr>
          <a:lstStyle/>
          <a:p>
            <a:pPr marL="114300" indent="0">
              <a:buNone/>
            </a:pPr>
            <a:r>
              <a:rPr lang="en-US" sz="2800" b="1" i="1" dirty="0"/>
              <a:t>3.    Easy and Efficient File Management</a:t>
            </a:r>
            <a:endParaRPr lang="en-US" sz="2800" dirty="0"/>
          </a:p>
          <a:p>
            <a:pPr marL="114300" indent="0" algn="just">
              <a:buNone/>
            </a:pPr>
            <a:r>
              <a:rPr lang="en-US" sz="2800" dirty="0"/>
              <a:t>In the file system, the entire database runs for every query operation as files are indexed. It takes a lot of time compared to </a:t>
            </a:r>
            <a:r>
              <a:rPr lang="en-US" sz="2800" dirty="0">
                <a:solidFill>
                  <a:srgbClr val="FF0000"/>
                </a:solidFill>
              </a:rPr>
              <a:t>DBMS, where objects are indexed based on the attribute of data</a:t>
            </a:r>
            <a:r>
              <a:rPr lang="en-US" sz="2800" dirty="0"/>
              <a:t>. The complex management of memory becomes easy to handle. With this, retrieval of data is faster than the traditional file system.</a:t>
            </a:r>
          </a:p>
          <a:p>
            <a:pPr marL="114300" indent="0">
              <a:buNone/>
            </a:pPr>
            <a:r>
              <a:rPr lang="en-US" sz="2800" b="1" i="1" dirty="0" smtClean="0"/>
              <a:t>4</a:t>
            </a:r>
            <a:r>
              <a:rPr lang="en-US" sz="2800" b="1" i="1" dirty="0"/>
              <a:t>.    Avoiding duplicates and </a:t>
            </a:r>
            <a:r>
              <a:rPr lang="en-US" sz="2800" b="1" i="1" dirty="0" smtClean="0"/>
              <a:t>Redundancy</a:t>
            </a:r>
          </a:p>
          <a:p>
            <a:pPr marL="114300" indent="0">
              <a:buNone/>
            </a:pPr>
            <a:r>
              <a:rPr lang="en-US" sz="2800" dirty="0">
                <a:solidFill>
                  <a:srgbClr val="FF0000"/>
                </a:solidFill>
              </a:rPr>
              <a:t>Data normalization </a:t>
            </a:r>
            <a:r>
              <a:rPr lang="en-US" sz="2800" dirty="0"/>
              <a:t>is used in DBMS to avoid duplicate data</a:t>
            </a:r>
            <a:r>
              <a:rPr lang="en-US" sz="2800" dirty="0" smtClean="0"/>
              <a:t>.</a:t>
            </a:r>
          </a:p>
          <a:p>
            <a:pPr marL="114300" indent="0">
              <a:buNone/>
            </a:pPr>
            <a:r>
              <a:rPr lang="en-US" sz="2800" b="1" i="1" dirty="0"/>
              <a:t>5.    Concurrent Data Accessing</a:t>
            </a:r>
            <a:endParaRPr lang="en-US" sz="2800" dirty="0"/>
          </a:p>
          <a:p>
            <a:pPr marL="114300" indent="0">
              <a:buNone/>
            </a:pPr>
            <a:r>
              <a:rPr lang="en-US" sz="2800" dirty="0"/>
              <a:t>Users can access data simultaneously through different applications. In the file system, this simultaneous access leads to inconsistency</a:t>
            </a:r>
            <a:r>
              <a:rPr lang="en-US" sz="2800" dirty="0">
                <a:solidFill>
                  <a:srgbClr val="FF0000"/>
                </a:solidFill>
              </a:rPr>
              <a:t>. DBMS uses the ACID </a:t>
            </a:r>
            <a:r>
              <a:rPr lang="en-US" sz="2800" dirty="0" smtClean="0">
                <a:solidFill>
                  <a:srgbClr val="FF0000"/>
                </a:solidFill>
              </a:rPr>
              <a:t>approach to tackle the issue.</a:t>
            </a:r>
            <a:endParaRPr lang="en-US" sz="2800" dirty="0">
              <a:solidFill>
                <a:srgbClr val="FF0000"/>
              </a:solidFill>
            </a:endParaRPr>
          </a:p>
          <a:p>
            <a:pPr marL="114300" indent="0">
              <a:buNone/>
            </a:pPr>
            <a:r>
              <a:rPr lang="en-US" sz="2400" dirty="0" smtClean="0"/>
              <a:t> </a:t>
            </a:r>
            <a:endParaRPr lang="en-US" sz="2400" b="1" dirty="0"/>
          </a:p>
        </p:txBody>
      </p:sp>
    </p:spTree>
    <p:extLst>
      <p:ext uri="{BB962C8B-B14F-4D97-AF65-F5344CB8AC3E}">
        <p14:creationId xmlns:p14="http://schemas.microsoft.com/office/powerpoint/2010/main" val="1472166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55"/>
          <a:stretch/>
        </p:blipFill>
        <p:spPr bwMode="auto">
          <a:xfrm>
            <a:off x="-133350" y="228600"/>
            <a:ext cx="927735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95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DBMS</a:t>
            </a:r>
            <a:br>
              <a:rPr lang="en-US" b="1" dirty="0"/>
            </a:br>
            <a:endParaRPr lang="en-US" b="1" dirty="0"/>
          </a:p>
        </p:txBody>
      </p:sp>
      <p:sp>
        <p:nvSpPr>
          <p:cNvPr id="3" name="Content Placeholder 2"/>
          <p:cNvSpPr>
            <a:spLocks noGrp="1"/>
          </p:cNvSpPr>
          <p:nvPr>
            <p:ph idx="1"/>
          </p:nvPr>
        </p:nvSpPr>
        <p:spPr>
          <a:xfrm>
            <a:off x="228600" y="838200"/>
            <a:ext cx="7924800" cy="5867400"/>
          </a:xfrm>
        </p:spPr>
        <p:txBody>
          <a:bodyPr>
            <a:normAutofit fontScale="92500"/>
          </a:bodyPr>
          <a:lstStyle/>
          <a:p>
            <a:pPr lvl="0" algn="just"/>
            <a:r>
              <a:rPr lang="en-US" sz="2400" b="1" dirty="0"/>
              <a:t>Controls database redundancy:</a:t>
            </a:r>
            <a:r>
              <a:rPr lang="en-US" sz="2400" dirty="0"/>
              <a:t> It can control </a:t>
            </a:r>
            <a:r>
              <a:rPr lang="en-US" sz="2400" dirty="0" smtClean="0"/>
              <a:t>data redundancy</a:t>
            </a:r>
            <a:r>
              <a:rPr lang="en-US" sz="2400" dirty="0"/>
              <a:t> because it stores all the data in one single database file and that recorded data is placed in the database.</a:t>
            </a:r>
          </a:p>
          <a:p>
            <a:pPr lvl="0" algn="just"/>
            <a:r>
              <a:rPr lang="en-US" sz="2400" b="1" dirty="0"/>
              <a:t>Data sharing:</a:t>
            </a:r>
            <a:r>
              <a:rPr lang="en-US" sz="2400" dirty="0"/>
              <a:t> In DBMS, the authorized users of an organization can share the data among multiple users.</a:t>
            </a:r>
          </a:p>
          <a:p>
            <a:pPr lvl="0" algn="just"/>
            <a:r>
              <a:rPr lang="en-US" sz="2400" b="1" dirty="0"/>
              <a:t>Easily Maintenance:</a:t>
            </a:r>
            <a:r>
              <a:rPr lang="en-US" sz="2400" dirty="0"/>
              <a:t> It can be easily maintainable  due to the centralized nature of the database system.</a:t>
            </a:r>
          </a:p>
          <a:p>
            <a:pPr lvl="0" algn="just"/>
            <a:r>
              <a:rPr lang="en-US" sz="2400" b="1" dirty="0"/>
              <a:t>Reduce time:</a:t>
            </a:r>
            <a:r>
              <a:rPr lang="en-US" sz="2400" dirty="0"/>
              <a:t> It reduces development time and maintenance need.</a:t>
            </a:r>
          </a:p>
          <a:p>
            <a:pPr lvl="0" algn="just"/>
            <a:r>
              <a:rPr lang="en-US" sz="2400" b="1" dirty="0"/>
              <a:t>Backup:</a:t>
            </a:r>
            <a:r>
              <a:rPr lang="en-US" sz="2400" dirty="0"/>
              <a:t> It provides backup and recovery subsystems which create automatic backup of data from hardware and software failures and restores the data if required.</a:t>
            </a:r>
          </a:p>
          <a:p>
            <a:pPr lvl="0" algn="just"/>
            <a:r>
              <a:rPr lang="en-US" sz="2400" b="1" dirty="0"/>
              <a:t>multiple user interface:</a:t>
            </a:r>
            <a:r>
              <a:rPr lang="en-US" sz="2400" dirty="0"/>
              <a:t> It provides different types of user interfaces like graphical user interfaces, application program </a:t>
            </a:r>
            <a:r>
              <a:rPr lang="en-US" sz="2400" dirty="0" smtClean="0"/>
              <a:t>interfaces etc</a:t>
            </a:r>
            <a:endParaRPr lang="en-US" sz="2400" dirty="0"/>
          </a:p>
          <a:p>
            <a:endParaRPr lang="en-US" dirty="0"/>
          </a:p>
        </p:txBody>
      </p:sp>
    </p:spTree>
    <p:extLst>
      <p:ext uri="{BB962C8B-B14F-4D97-AF65-F5344CB8AC3E}">
        <p14:creationId xmlns:p14="http://schemas.microsoft.com/office/powerpoint/2010/main" val="4779245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3">
      <a:dk1>
        <a:sysClr val="windowText" lastClr="000000"/>
      </a:dk1>
      <a:lt1>
        <a:sysClr val="window" lastClr="FFFFFF"/>
      </a:lt1>
      <a:dk2>
        <a:srgbClr val="303030"/>
      </a:dk2>
      <a:lt2>
        <a:srgbClr val="DEDEE0"/>
      </a:lt2>
      <a:accent1>
        <a:srgbClr val="730E00"/>
      </a:accent1>
      <a:accent2>
        <a:srgbClr val="726056"/>
      </a:accent2>
      <a:accent3>
        <a:srgbClr val="AC956E"/>
      </a:accent3>
      <a:accent4>
        <a:srgbClr val="808DA9"/>
      </a:accent4>
      <a:accent5>
        <a:srgbClr val="424E5B"/>
      </a:accent5>
      <a:accent6>
        <a:srgbClr val="730E00"/>
      </a:accent6>
      <a:hlink>
        <a:srgbClr val="730E00"/>
      </a:hlink>
      <a:folHlink>
        <a:srgbClr val="D89243"/>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3849</TotalTime>
  <Words>2830</Words>
  <Application>Microsoft Office PowerPoint</Application>
  <PresentationFormat>On-screen Show (4:3)</PresentationFormat>
  <Paragraphs>276</Paragraphs>
  <Slides>36</Slides>
  <Notes>27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Adjacency</vt:lpstr>
      <vt:lpstr>DBMS-UNIT 1</vt:lpstr>
      <vt:lpstr>Database</vt:lpstr>
      <vt:lpstr>Database management system</vt:lpstr>
      <vt:lpstr>DBMS allows users the following tasks: </vt:lpstr>
      <vt:lpstr>Database Systems versus File Systems</vt:lpstr>
      <vt:lpstr>Need of DBMS </vt:lpstr>
      <vt:lpstr>Need of DBMS </vt:lpstr>
      <vt:lpstr>PowerPoint Presentation</vt:lpstr>
      <vt:lpstr>Advantages of DBMS </vt:lpstr>
      <vt:lpstr>Database System Applications</vt:lpstr>
      <vt:lpstr>Database System Applications cntd..</vt:lpstr>
      <vt:lpstr>Data Abstraction</vt:lpstr>
      <vt:lpstr>PowerPoint Presentation</vt:lpstr>
      <vt:lpstr>PowerPoint Presentation</vt:lpstr>
      <vt:lpstr>DBMS Terminologies</vt:lpstr>
      <vt:lpstr>DBMS Architecture</vt:lpstr>
      <vt:lpstr>PowerPoint Presentation</vt:lpstr>
      <vt:lpstr>PowerPoint Presentation</vt:lpstr>
      <vt:lpstr>PowerPoint Presentation</vt:lpstr>
      <vt:lpstr>Server System Architectures</vt:lpstr>
      <vt:lpstr>Server System Architectures cntd..</vt:lpstr>
      <vt:lpstr>Classification of Database Management Systems</vt:lpstr>
      <vt:lpstr>PowerPoint Presentation</vt:lpstr>
      <vt:lpstr>PowerPoint Presentation</vt:lpstr>
      <vt:lpstr>Why is Database Design important? </vt:lpstr>
      <vt:lpstr>The Database Design Process </vt:lpstr>
      <vt:lpstr>PowerPoint Presentation</vt:lpstr>
      <vt:lpstr>Phases of Database Design (contd.)</vt:lpstr>
      <vt:lpstr>Approaches to Conceptual Schema Design</vt:lpstr>
      <vt:lpstr>Strategies for Schema Design</vt:lpstr>
      <vt:lpstr>Strategies for Schema Design (contd.)</vt:lpstr>
      <vt:lpstr>Strategies for Schema Design (contd.)</vt:lpstr>
      <vt:lpstr>Phases of Database Design</vt:lpstr>
      <vt:lpstr>Phases of Database Design (contd.)</vt:lpstr>
      <vt:lpstr>Phases of Database Design (contd.)</vt:lpstr>
      <vt:lpstr>Phases of Database Design (contd.)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DBMS-UNIT 1</dc:title>
  <dc:creator>Amruta</dc:creator>
  <cp:lastModifiedBy>DELL-PC</cp:lastModifiedBy>
  <cp:revision>203</cp:revision>
  <dcterms:created xsi:type="dcterms:W3CDTF">2006-08-16T00:00:00Z</dcterms:created>
  <dcterms:modified xsi:type="dcterms:W3CDTF">2022-08-29T03:56:33Z</dcterms:modified>
</cp:coreProperties>
</file>