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Inter"/>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7h8j8wjuvECo2YWtzLQJWBL65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83808F-6F7E-4033-BBC4-F79B40492FA3}">
  <a:tblStyle styleId="{0083808F-6F7E-4033-BBC4-F79B40492F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5400"/>
              <a:t>Unit 2 </a:t>
            </a:r>
            <a:r>
              <a:rPr b="1" i="0" lang="en-US" sz="5400" u="none" strike="noStrike"/>
              <a:t>Database Design</a:t>
            </a:r>
            <a:endParaRPr b="1" sz="5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46" name="Google Shape;146;p10"/>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Inference Rules of Functional Dependencies</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Union Rule (IR4)</a:t>
            </a:r>
            <a:endParaRPr/>
          </a:p>
          <a:p>
            <a:pPr indent="-228600" lvl="0" marL="228600" rtl="0" algn="just">
              <a:lnSpc>
                <a:spcPct val="90000"/>
              </a:lnSpc>
              <a:spcBef>
                <a:spcPts val="1000"/>
              </a:spcBef>
              <a:spcAft>
                <a:spcPts val="0"/>
              </a:spcAft>
              <a:buClr>
                <a:schemeClr val="dk1"/>
              </a:buClr>
              <a:buSzPct val="100000"/>
              <a:buChar char="•"/>
            </a:pPr>
            <a:r>
              <a:rPr b="0" i="0" lang="en-US"/>
              <a:t>This rule is also known as the additive rule. if X determines Y and X determines Z, then X also determines both Y and Z.</a:t>
            </a:r>
            <a:endParaRPr/>
          </a:p>
          <a:p>
            <a:pPr indent="-228600" lvl="0" marL="228600" rtl="0" algn="just">
              <a:lnSpc>
                <a:spcPct val="90000"/>
              </a:lnSpc>
              <a:spcBef>
                <a:spcPts val="1000"/>
              </a:spcBef>
              <a:spcAft>
                <a:spcPts val="0"/>
              </a:spcAft>
              <a:buClr>
                <a:schemeClr val="dk1"/>
              </a:buClr>
              <a:buSzPct val="100000"/>
              <a:buChar char="•"/>
            </a:pPr>
            <a:r>
              <a:rPr b="0" i="0" lang="en-US"/>
              <a:t>If X    →  Y and X   →  Z then X  →    YZ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For example, STU_ID → STU_NAME, STU_ID→COURSE then STU_ID→ {STU_NAME, COURSE}  holds true.  </a:t>
            </a:r>
            <a:endParaRPr/>
          </a:p>
          <a:p>
            <a:pPr indent="-228600" lvl="0" marL="228600" rtl="0" algn="just">
              <a:lnSpc>
                <a:spcPct val="90000"/>
              </a:lnSpc>
              <a:spcBef>
                <a:spcPts val="1000"/>
              </a:spcBef>
              <a:spcAft>
                <a:spcPts val="0"/>
              </a:spcAft>
              <a:buClr>
                <a:schemeClr val="dk1"/>
              </a:buClr>
              <a:buSzPct val="100000"/>
              <a:buChar char="•"/>
            </a:pPr>
            <a:r>
              <a:rPr b="0" i="0" lang="en-US"/>
              <a:t>Proof:</a:t>
            </a:r>
            <a:endParaRPr/>
          </a:p>
          <a:p>
            <a:pPr indent="-228600" lvl="0" marL="228600" rtl="0" algn="just">
              <a:lnSpc>
                <a:spcPct val="90000"/>
              </a:lnSpc>
              <a:spcBef>
                <a:spcPts val="1000"/>
              </a:spcBef>
              <a:spcAft>
                <a:spcPts val="0"/>
              </a:spcAft>
              <a:buClr>
                <a:schemeClr val="dk1"/>
              </a:buClr>
              <a:buSzPct val="100000"/>
              <a:buChar char="•"/>
            </a:pPr>
            <a:r>
              <a:rPr b="0" i="0" lang="en-US"/>
              <a:t>1. X → Y (given)</a:t>
            </a:r>
            <a:endParaRPr/>
          </a:p>
          <a:p>
            <a:pPr indent="-228600" lvl="0" marL="228600" rtl="0" algn="just">
              <a:lnSpc>
                <a:spcPct val="90000"/>
              </a:lnSpc>
              <a:spcBef>
                <a:spcPts val="1000"/>
              </a:spcBef>
              <a:spcAft>
                <a:spcPts val="0"/>
              </a:spcAft>
              <a:buClr>
                <a:schemeClr val="dk1"/>
              </a:buClr>
              <a:buSzPct val="100000"/>
              <a:buChar char="•"/>
            </a:pPr>
            <a:r>
              <a:rPr b="0" i="0" lang="en-US"/>
              <a:t>2. X → Z (given)</a:t>
            </a:r>
            <a:endParaRPr/>
          </a:p>
          <a:p>
            <a:pPr indent="-228600" lvl="0" marL="228600" rtl="0" algn="just">
              <a:lnSpc>
                <a:spcPct val="90000"/>
              </a:lnSpc>
              <a:spcBef>
                <a:spcPts val="1000"/>
              </a:spcBef>
              <a:spcAft>
                <a:spcPts val="0"/>
              </a:spcAft>
              <a:buClr>
                <a:schemeClr val="dk1"/>
              </a:buClr>
              <a:buSzPct val="100000"/>
              <a:buChar char="•"/>
            </a:pPr>
            <a:r>
              <a:rPr b="0" i="0" lang="en-US"/>
              <a:t>3. X → XY (using IR2 on 1 by augmentation with X)</a:t>
            </a:r>
            <a:endParaRPr/>
          </a:p>
          <a:p>
            <a:pPr indent="-228600" lvl="0" marL="228600" rtl="0" algn="just">
              <a:lnSpc>
                <a:spcPct val="90000"/>
              </a:lnSpc>
              <a:spcBef>
                <a:spcPts val="1000"/>
              </a:spcBef>
              <a:spcAft>
                <a:spcPts val="0"/>
              </a:spcAft>
              <a:buClr>
                <a:schemeClr val="dk1"/>
              </a:buClr>
              <a:buSzPct val="100000"/>
              <a:buChar char="•"/>
            </a:pPr>
            <a:r>
              <a:rPr b="0" i="0" lang="en-US"/>
              <a:t>4. XY → YZ (using IR2 on 2 by augmentation with Y)</a:t>
            </a:r>
            <a:endParaRPr/>
          </a:p>
          <a:p>
            <a:pPr indent="-228600" lvl="0" marL="228600" rtl="0" algn="just">
              <a:lnSpc>
                <a:spcPct val="90000"/>
              </a:lnSpc>
              <a:spcBef>
                <a:spcPts val="1000"/>
              </a:spcBef>
              <a:spcAft>
                <a:spcPts val="0"/>
              </a:spcAft>
              <a:buClr>
                <a:schemeClr val="dk1"/>
              </a:buClr>
              <a:buSzPct val="100000"/>
              <a:buChar char="•"/>
            </a:pPr>
            <a:r>
              <a:rPr b="0" i="0" lang="en-US"/>
              <a:t>5. X → YZ (using IR3 on 3 and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52" name="Google Shape;152;p11"/>
          <p:cNvSpPr txBox="1"/>
          <p:nvPr>
            <p:ph idx="1" type="body"/>
          </p:nvPr>
        </p:nvSpPr>
        <p:spPr>
          <a:xfrm>
            <a:off x="159026" y="1088195"/>
            <a:ext cx="5473148" cy="565716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b="1" i="0" lang="en-US" sz="2400"/>
              <a:t>Inference Rules of Functional Dependencies</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Decomposition Rule (IR5)</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This rule is the reverse of the Union rule and is also known as the project rule.</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if X determines Y and Z together, then X determines Y and Z separately</a:t>
            </a:r>
            <a:endParaRPr/>
          </a:p>
          <a:p>
            <a:pPr indent="-228600" lvl="0" marL="228600" rtl="0" algn="just">
              <a:lnSpc>
                <a:spcPct val="90000"/>
              </a:lnSpc>
              <a:spcBef>
                <a:spcPts val="1000"/>
              </a:spcBef>
              <a:spcAft>
                <a:spcPts val="0"/>
              </a:spcAft>
              <a:buClr>
                <a:srgbClr val="000000"/>
              </a:buClr>
              <a:buSzPts val="2000"/>
              <a:buChar char="•"/>
            </a:pPr>
            <a:r>
              <a:rPr b="1" i="0" lang="en-US" sz="2000">
                <a:solidFill>
                  <a:srgbClr val="000000"/>
                </a:solidFill>
              </a:rPr>
              <a:t>For example STU_ID→ {STU_NAME, COURSE} then STU_ID → STU_NAME, STU_ID→COURSE  holds true. </a:t>
            </a:r>
            <a:endParaRPr b="1" i="0" sz="2000">
              <a:solidFill>
                <a:srgbClr val="000099"/>
              </a:solidFill>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If X   →   YZ then X   →   Y and X  →    Z   </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Proof:</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1. X → YZ (given)</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2. YZ → Y (using IR1 Rule)</a:t>
            </a:r>
            <a:endParaRPr/>
          </a:p>
          <a:p>
            <a:pPr indent="-228600" lvl="0" marL="228600" rtl="0" algn="just">
              <a:lnSpc>
                <a:spcPct val="90000"/>
              </a:lnSpc>
              <a:spcBef>
                <a:spcPts val="1000"/>
              </a:spcBef>
              <a:spcAft>
                <a:spcPts val="0"/>
              </a:spcAft>
              <a:buClr>
                <a:srgbClr val="000099"/>
              </a:buClr>
              <a:buSzPts val="2400"/>
              <a:buChar char="•"/>
            </a:pPr>
            <a:r>
              <a:rPr b="1" i="0" lang="en-US" sz="2400">
                <a:solidFill>
                  <a:srgbClr val="000099"/>
                </a:solidFill>
              </a:rPr>
              <a:t>3. X → Y (using IR3 on 1 and 2)</a:t>
            </a:r>
            <a:endParaRPr/>
          </a:p>
        </p:txBody>
      </p:sp>
      <p:sp>
        <p:nvSpPr>
          <p:cNvPr id="153" name="Google Shape;153;p11"/>
          <p:cNvSpPr txBox="1"/>
          <p:nvPr/>
        </p:nvSpPr>
        <p:spPr>
          <a:xfrm>
            <a:off x="5963478" y="470452"/>
            <a:ext cx="6069496" cy="5917096"/>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Pseudo transitive Rule (IR6)</a:t>
            </a:r>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In the pseudo transitive rule, if X determines Y, and YZ determines W, then XZ also determines W.</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If X   →   Y and YZ   →   W then XZ   →   W   </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Proof:</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1. X → Y (given)</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2. WY → Z (given)</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3. WX → WY (using IR2 on 1 by augmenting with W)</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4. WX → Z (using IR3 on 3 and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720213" y="365125"/>
            <a:ext cx="10515600" cy="7115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Dependency Closure</a:t>
            </a:r>
            <a:endParaRPr b="1" sz="4000">
              <a:latin typeface="Calibri"/>
              <a:ea typeface="Calibri"/>
              <a:cs typeface="Calibri"/>
              <a:sym typeface="Calibri"/>
            </a:endParaRPr>
          </a:p>
        </p:txBody>
      </p:sp>
      <p:sp>
        <p:nvSpPr>
          <p:cNvPr id="159" name="Google Shape;159;p12"/>
          <p:cNvSpPr txBox="1"/>
          <p:nvPr>
            <p:ph idx="1" type="body"/>
          </p:nvPr>
        </p:nvSpPr>
        <p:spPr>
          <a:xfrm>
            <a:off x="294862" y="1470991"/>
            <a:ext cx="4926496" cy="502188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400"/>
              <a:buChar char="•"/>
            </a:pPr>
            <a:r>
              <a:rPr b="0" i="0" lang="en-US" sz="2400">
                <a:solidFill>
                  <a:srgbClr val="000000"/>
                </a:solidFill>
              </a:rPr>
              <a:t>Attribute Closure of an attribute set is defined as a </a:t>
            </a:r>
            <a:r>
              <a:rPr b="1" i="0" lang="en-US" sz="2400">
                <a:solidFill>
                  <a:srgbClr val="000099"/>
                </a:solidFill>
              </a:rPr>
              <a:t>set of all attributes that can be functionally determined from it. </a:t>
            </a:r>
            <a:endParaRPr/>
          </a:p>
          <a:p>
            <a:pPr indent="-228600" lvl="0" marL="228600" rtl="0" algn="just">
              <a:lnSpc>
                <a:spcPct val="90000"/>
              </a:lnSpc>
              <a:spcBef>
                <a:spcPts val="1000"/>
              </a:spcBef>
              <a:spcAft>
                <a:spcPts val="0"/>
              </a:spcAft>
              <a:buClr>
                <a:srgbClr val="000000"/>
              </a:buClr>
              <a:buSzPts val="2400"/>
              <a:buChar char="•"/>
            </a:pPr>
            <a:r>
              <a:rPr b="0" i="0" lang="en-US" sz="2400">
                <a:solidFill>
                  <a:srgbClr val="000000"/>
                </a:solidFill>
              </a:rPr>
              <a:t>Closure of an attribute </a:t>
            </a:r>
            <a:r>
              <a:rPr b="1" i="0" lang="en-US" sz="2400">
                <a:solidFill>
                  <a:srgbClr val="000099"/>
                </a:solidFill>
              </a:rPr>
              <a:t>x is the set of all attributes that are functional dependencies on X with respect to F.</a:t>
            </a:r>
            <a:r>
              <a:rPr b="0" i="0" lang="en-US" sz="2400">
                <a:solidFill>
                  <a:srgbClr val="000000"/>
                </a:solidFill>
              </a:rPr>
              <a:t> It is denoted by </a:t>
            </a:r>
            <a:r>
              <a:rPr b="1" i="0" lang="en-US" sz="2400" u="sng">
                <a:solidFill>
                  <a:srgbClr val="000099"/>
                </a:solidFill>
              </a:rPr>
              <a:t>X</a:t>
            </a:r>
            <a:r>
              <a:rPr b="1" baseline="30000" i="0" lang="en-US" sz="2400" u="sng">
                <a:solidFill>
                  <a:srgbClr val="000099"/>
                </a:solidFill>
              </a:rPr>
              <a:t>+</a:t>
            </a:r>
            <a:r>
              <a:rPr b="0" i="0" lang="en-US" sz="2400">
                <a:solidFill>
                  <a:srgbClr val="000000"/>
                </a:solidFill>
              </a:rPr>
              <a:t> which means what X can determine.</a:t>
            </a:r>
            <a:endParaRPr b="0" i="0" sz="2400">
              <a:solidFill>
                <a:srgbClr val="616161"/>
              </a:solidFill>
            </a:endParaRPr>
          </a:p>
          <a:p>
            <a:pPr indent="-228600" lvl="0" marL="228600" rtl="0" algn="just">
              <a:lnSpc>
                <a:spcPct val="90000"/>
              </a:lnSpc>
              <a:spcBef>
                <a:spcPts val="1000"/>
              </a:spcBef>
              <a:spcAft>
                <a:spcPts val="0"/>
              </a:spcAft>
              <a:buClr>
                <a:srgbClr val="000000"/>
              </a:buClr>
              <a:buSzPts val="2400"/>
              <a:buChar char="•"/>
            </a:pPr>
            <a:r>
              <a:rPr b="0" i="0" lang="en-US" sz="2400">
                <a:solidFill>
                  <a:srgbClr val="000000"/>
                </a:solidFill>
              </a:rPr>
              <a:t>The </a:t>
            </a:r>
            <a:r>
              <a:rPr b="1" i="0" lang="en-US" sz="2400">
                <a:solidFill>
                  <a:srgbClr val="000099"/>
                </a:solidFill>
              </a:rPr>
              <a:t>closure of an attribute is represented as </a:t>
            </a:r>
            <a:r>
              <a:rPr b="1" baseline="30000" i="0" lang="en-US" sz="2400">
                <a:solidFill>
                  <a:srgbClr val="000099"/>
                </a:solidFill>
              </a:rPr>
              <a:t>+</a:t>
            </a:r>
            <a:endParaRPr b="1" i="0" sz="2400">
              <a:solidFill>
                <a:srgbClr val="000099"/>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160" name="Google Shape;160;p12"/>
          <p:cNvSpPr txBox="1"/>
          <p:nvPr/>
        </p:nvSpPr>
        <p:spPr>
          <a:xfrm>
            <a:off x="5764696" y="1318591"/>
            <a:ext cx="6255027" cy="5021884"/>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Finding Closure of an attribute set</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You can follow the steps to find the Closure of an attribute set:</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Determine A</a:t>
            </a:r>
            <a:r>
              <a:rPr b="1" baseline="30000" i="0" lang="en-US" sz="2800" u="none" cap="none" strike="noStrike">
                <a:solidFill>
                  <a:srgbClr val="000099"/>
                </a:solidFill>
                <a:latin typeface="Calibri"/>
                <a:ea typeface="Calibri"/>
                <a:cs typeface="Calibri"/>
                <a:sym typeface="Calibri"/>
              </a:rPr>
              <a:t>+</a:t>
            </a:r>
            <a:r>
              <a:rPr b="1" i="0" lang="en-US" sz="2800" u="none" cap="none" strike="noStrike">
                <a:solidFill>
                  <a:srgbClr val="000099"/>
                </a:solidFill>
                <a:latin typeface="Calibri"/>
                <a:ea typeface="Calibri"/>
                <a:cs typeface="Calibri"/>
                <a:sym typeface="Calibri"/>
              </a:rPr>
              <a:t>, the Closure of A </a:t>
            </a:r>
            <a:r>
              <a:rPr b="0" i="0" lang="en-US" sz="2800" u="none" cap="none" strike="noStrike">
                <a:solidFill>
                  <a:schemeClr val="dk1"/>
                </a:solidFill>
                <a:latin typeface="Calibri"/>
                <a:ea typeface="Calibri"/>
                <a:cs typeface="Calibri"/>
                <a:sym typeface="Calibri"/>
              </a:rPr>
              <a:t>under functional dependency set F. </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A</a:t>
            </a:r>
            <a:r>
              <a:rPr b="1" baseline="30000" i="0" lang="en-US" sz="2800" u="none" cap="none" strike="noStrike">
                <a:solidFill>
                  <a:srgbClr val="000099"/>
                </a:solidFill>
                <a:latin typeface="Calibri"/>
                <a:ea typeface="Calibri"/>
                <a:cs typeface="Calibri"/>
                <a:sym typeface="Calibri"/>
              </a:rPr>
              <a:t>+</a:t>
            </a:r>
            <a:r>
              <a:rPr b="1" i="0" lang="en-US" sz="2800" u="none" cap="none" strike="noStrike">
                <a:solidFill>
                  <a:srgbClr val="000099"/>
                </a:solidFill>
                <a:latin typeface="Calibri"/>
                <a:ea typeface="Calibri"/>
                <a:cs typeface="Calibri"/>
                <a:sym typeface="Calibri"/>
              </a:rPr>
              <a:t>: = will contain A itself</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For example</a:t>
            </a:r>
            <a:r>
              <a:rPr b="0" i="0" lang="en-US" sz="2800" u="none" cap="none" strike="noStrike">
                <a:solidFill>
                  <a:schemeClr val="dk1"/>
                </a:solidFill>
                <a:latin typeface="Calibri"/>
                <a:ea typeface="Calibri"/>
                <a:cs typeface="Calibri"/>
                <a:sym typeface="Calibri"/>
              </a:rPr>
              <a:t>, if we need to find the closure of an attribute X, the closure will incorporate the X itself and the other attributes that the X attribute can determine. </a:t>
            </a:r>
            <a:endParaRPr/>
          </a:p>
          <a:p>
            <a:pPr indent="-228600" lvl="0" marL="228600" marR="0" rtl="0" algn="l">
              <a:lnSpc>
                <a:spcPct val="90000"/>
              </a:lnSpc>
              <a:spcBef>
                <a:spcPts val="1000"/>
              </a:spcBef>
              <a:spcAft>
                <a:spcPts val="0"/>
              </a:spcAft>
              <a:buClr>
                <a:srgbClr val="C00000"/>
              </a:buClr>
              <a:buSzPct val="100000"/>
              <a:buFont typeface="Calibri"/>
              <a:buAutoNum type="arabicPeriod"/>
            </a:pPr>
            <a:r>
              <a:rPr b="1" i="0" lang="en-US" sz="2800" u="none" cap="none" strike="noStrike">
                <a:solidFill>
                  <a:srgbClr val="C00000"/>
                </a:solidFill>
                <a:latin typeface="Calibri"/>
                <a:ea typeface="Calibri"/>
                <a:cs typeface="Calibri"/>
                <a:sym typeface="Calibri"/>
              </a:rPr>
              <a:t>Repeat the process as</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old A</a:t>
            </a:r>
            <a:r>
              <a:rPr b="1" baseline="30000" i="0" lang="en-US" sz="2800" u="none" cap="none" strike="noStrike">
                <a:solidFill>
                  <a:srgbClr val="000099"/>
                </a:solidFill>
                <a:latin typeface="Calibri"/>
                <a:ea typeface="Calibri"/>
                <a:cs typeface="Calibri"/>
                <a:sym typeface="Calibri"/>
              </a:rPr>
              <a:t>+</a:t>
            </a:r>
            <a:r>
              <a:rPr b="1" i="0" lang="en-US" sz="2800" u="none" cap="none" strike="noStrike">
                <a:solidFill>
                  <a:srgbClr val="000099"/>
                </a:solidFill>
                <a:latin typeface="Calibri"/>
                <a:ea typeface="Calibri"/>
                <a:cs typeface="Calibri"/>
                <a:sym typeface="Calibri"/>
              </a:rPr>
              <a:t>: = A Closure;</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for each FB X → Y in the FD set, do</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if X Closure is a subset of X, then A Closure:= A Closure U Y;</a:t>
            </a:r>
            <a:endParaRPr/>
          </a:p>
          <a:p>
            <a:pPr indent="-228600" lvl="0" marL="228600" marR="0" rtl="0" algn="l">
              <a:lnSpc>
                <a:spcPct val="90000"/>
              </a:lnSpc>
              <a:spcBef>
                <a:spcPts val="1000"/>
              </a:spcBef>
              <a:spcAft>
                <a:spcPts val="0"/>
              </a:spcAft>
              <a:buClr>
                <a:srgbClr val="000099"/>
              </a:buClr>
              <a:buSzPct val="100000"/>
              <a:buFont typeface="Calibri"/>
              <a:buAutoNum type="arabicPeriod"/>
            </a:pPr>
            <a:r>
              <a:rPr b="1" i="0" lang="en-US" sz="2800" u="none" cap="none" strike="noStrike">
                <a:solidFill>
                  <a:srgbClr val="000099"/>
                </a:solidFill>
                <a:latin typeface="Calibri"/>
                <a:ea typeface="Calibri"/>
                <a:cs typeface="Calibri"/>
                <a:sym typeface="Calibri"/>
              </a:rPr>
              <a:t>Repeat until ( A</a:t>
            </a:r>
            <a:r>
              <a:rPr b="1" baseline="30000" i="0" lang="en-US" sz="2800" u="none" cap="none" strike="noStrike">
                <a:solidFill>
                  <a:srgbClr val="000099"/>
                </a:solidFill>
                <a:latin typeface="Calibri"/>
                <a:ea typeface="Calibri"/>
                <a:cs typeface="Calibri"/>
                <a:sym typeface="Calibri"/>
              </a:rPr>
              <a:t>+</a:t>
            </a:r>
            <a:r>
              <a:rPr b="1" i="0" lang="en-US" sz="2800" u="none" cap="none" strike="noStrike">
                <a:solidFill>
                  <a:srgbClr val="000099"/>
                </a:solidFill>
                <a:latin typeface="Calibri"/>
                <a:ea typeface="Calibri"/>
                <a:cs typeface="Calibri"/>
                <a:sym typeface="Calibri"/>
              </a:rPr>
              <a:t>= old A</a:t>
            </a:r>
            <a:r>
              <a:rPr b="1" baseline="30000" i="0" lang="en-US" sz="2800" u="none" cap="none" strike="noStrike">
                <a:solidFill>
                  <a:srgbClr val="000099"/>
                </a:solidFill>
                <a:latin typeface="Calibri"/>
                <a:ea typeface="Calibri"/>
                <a:cs typeface="Calibri"/>
                <a:sym typeface="Calibri"/>
              </a:rPr>
              <a:t>+</a:t>
            </a:r>
            <a:r>
              <a:rPr b="1" i="0" lang="en-US" sz="2800" u="none" cap="none" strike="noStrike">
                <a:solidFill>
                  <a:srgbClr val="000099"/>
                </a:solidFill>
                <a:latin typeface="Calibri"/>
                <a:ea typeface="Calibri"/>
                <a:cs typeface="Calibri"/>
                <a:sym typeface="Calibri"/>
              </a:rPr>
              <a:t>);</a:t>
            </a:r>
            <a:endParaRPr/>
          </a:p>
          <a:p>
            <a:pPr indent="-90804"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6"/>
            <a:ext cx="10515600" cy="6820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Dependency Closure</a:t>
            </a:r>
            <a:endParaRPr b="1" sz="4000">
              <a:latin typeface="Calibri"/>
              <a:ea typeface="Calibri"/>
              <a:cs typeface="Calibri"/>
              <a:sym typeface="Calibri"/>
            </a:endParaRPr>
          </a:p>
        </p:txBody>
      </p:sp>
      <p:sp>
        <p:nvSpPr>
          <p:cNvPr id="166" name="Google Shape;166;p13"/>
          <p:cNvSpPr txBox="1"/>
          <p:nvPr>
            <p:ph idx="1" type="body"/>
          </p:nvPr>
        </p:nvSpPr>
        <p:spPr>
          <a:xfrm>
            <a:off x="294862" y="1470991"/>
            <a:ext cx="11579086" cy="502188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sz="2600"/>
              <a:t>Step-1 : </a:t>
            </a:r>
            <a:r>
              <a:rPr b="1" i="0" lang="en-US" sz="2600">
                <a:solidFill>
                  <a:srgbClr val="000099"/>
                </a:solidFill>
              </a:rPr>
              <a:t>Add the attributes which are present on Left Hand Side in the original functional dependency.</a:t>
            </a:r>
            <a:endParaRPr b="0" i="0" sz="2600">
              <a:solidFill>
                <a:srgbClr val="000099"/>
              </a:solidFill>
            </a:endParaRPr>
          </a:p>
          <a:p>
            <a:pPr indent="-228600" lvl="0" marL="228600" rtl="0" algn="just">
              <a:lnSpc>
                <a:spcPct val="90000"/>
              </a:lnSpc>
              <a:spcBef>
                <a:spcPts val="1000"/>
              </a:spcBef>
              <a:spcAft>
                <a:spcPts val="0"/>
              </a:spcAft>
              <a:buClr>
                <a:schemeClr val="dk1"/>
              </a:buClr>
              <a:buSzPct val="100000"/>
              <a:buChar char="•"/>
            </a:pPr>
            <a:r>
              <a:rPr b="1" i="0" lang="en-US" sz="2600"/>
              <a:t>Step-2 : </a:t>
            </a:r>
            <a:r>
              <a:rPr b="1" i="0" lang="en-US" sz="2600">
                <a:solidFill>
                  <a:srgbClr val="C00000"/>
                </a:solidFill>
              </a:rPr>
              <a:t>Now, add the attributes present on the Right Hand Side of the functional dependency.</a:t>
            </a:r>
            <a:endParaRPr/>
          </a:p>
          <a:p>
            <a:pPr indent="-228600" lvl="0" marL="228600" rtl="0" algn="just">
              <a:lnSpc>
                <a:spcPct val="90000"/>
              </a:lnSpc>
              <a:spcBef>
                <a:spcPts val="1000"/>
              </a:spcBef>
              <a:spcAft>
                <a:spcPts val="0"/>
              </a:spcAft>
              <a:buClr>
                <a:schemeClr val="dk1"/>
              </a:buClr>
              <a:buSzPct val="100000"/>
              <a:buChar char="•"/>
            </a:pPr>
            <a:r>
              <a:rPr b="1" i="0" lang="en-US" sz="2600"/>
              <a:t>Step-3 : </a:t>
            </a:r>
            <a:r>
              <a:rPr b="1" i="0" lang="en-US" sz="2600">
                <a:solidFill>
                  <a:srgbClr val="000099"/>
                </a:solidFill>
              </a:rPr>
              <a:t>With the help of attributes present on Right Hand Side, check the other attributes that can be derived from the other given functional dependencies. Repeat this process until all the possible attributes which can be derived are added in the closure.</a:t>
            </a:r>
            <a:endParaRPr b="0" i="0" sz="2600">
              <a:solidFill>
                <a:srgbClr val="000099"/>
              </a:solidFill>
            </a:endParaRPr>
          </a:p>
          <a:p>
            <a:pPr indent="-228600" lvl="0" marL="228600" rtl="0" algn="l">
              <a:lnSpc>
                <a:spcPct val="90000"/>
              </a:lnSpc>
              <a:spcBef>
                <a:spcPts val="1000"/>
              </a:spcBef>
              <a:spcAft>
                <a:spcPts val="0"/>
              </a:spcAft>
              <a:buClr>
                <a:srgbClr val="000000"/>
              </a:buClr>
              <a:buSzPct val="100000"/>
              <a:buChar char="•"/>
            </a:pPr>
            <a:r>
              <a:rPr b="1" i="0" lang="en-US" sz="2600">
                <a:solidFill>
                  <a:srgbClr val="000000"/>
                </a:solidFill>
              </a:rPr>
              <a:t>Example-1</a:t>
            </a:r>
            <a:r>
              <a:rPr b="1" i="0" lang="en-US" sz="2600">
                <a:solidFill>
                  <a:srgbClr val="E06092"/>
                </a:solidFill>
              </a:rPr>
              <a:t> : </a:t>
            </a:r>
            <a:r>
              <a:rPr b="1" i="0" lang="en-US" sz="2600">
                <a:solidFill>
                  <a:srgbClr val="008000"/>
                </a:solidFill>
              </a:rPr>
              <a:t>Consider the table student_details having (Roll_No, Name,Marks, Location) as the attributes and </a:t>
            </a:r>
            <a:r>
              <a:rPr b="1" i="0" lang="en-US" sz="2600">
                <a:solidFill>
                  <a:srgbClr val="000099"/>
                </a:solidFill>
              </a:rPr>
              <a:t>having two functional dependencies.</a:t>
            </a:r>
            <a:endParaRPr b="0" i="0" sz="2600">
              <a:solidFill>
                <a:srgbClr val="000099"/>
              </a:solidFill>
            </a:endParaRPr>
          </a:p>
          <a:p>
            <a:pPr indent="-228600" lvl="0" marL="228600" rtl="0" algn="l">
              <a:lnSpc>
                <a:spcPct val="90000"/>
              </a:lnSpc>
              <a:spcBef>
                <a:spcPts val="1000"/>
              </a:spcBef>
              <a:spcAft>
                <a:spcPts val="0"/>
              </a:spcAft>
              <a:buClr>
                <a:srgbClr val="FF0000"/>
              </a:buClr>
              <a:buSzPct val="100000"/>
              <a:buChar char="•"/>
            </a:pPr>
            <a:r>
              <a:rPr b="1" i="0" lang="en-US" sz="2600">
                <a:solidFill>
                  <a:srgbClr val="FF0000"/>
                </a:solidFill>
              </a:rPr>
              <a:t>FD1</a:t>
            </a:r>
            <a:r>
              <a:rPr b="1" i="0" lang="en-US" sz="2600">
                <a:solidFill>
                  <a:srgbClr val="E06092"/>
                </a:solidFill>
              </a:rPr>
              <a:t> : </a:t>
            </a:r>
            <a:r>
              <a:rPr b="1" i="0" lang="en-US" sz="2600">
                <a:solidFill>
                  <a:srgbClr val="0000FF"/>
                </a:solidFill>
              </a:rPr>
              <a:t>Roll_No -&gt;</a:t>
            </a:r>
            <a:r>
              <a:rPr b="1" i="0" lang="en-US" sz="2600">
                <a:solidFill>
                  <a:srgbClr val="008000"/>
                </a:solidFill>
              </a:rPr>
              <a:t> Name</a:t>
            </a:r>
            <a:r>
              <a:rPr b="1" i="0" lang="en-US" sz="2600">
                <a:solidFill>
                  <a:srgbClr val="E06092"/>
                </a:solidFill>
              </a:rPr>
              <a:t>, </a:t>
            </a:r>
            <a:r>
              <a:rPr b="1" i="0" lang="en-US" sz="2600">
                <a:solidFill>
                  <a:srgbClr val="008000"/>
                </a:solidFill>
              </a:rPr>
              <a:t>Marks</a:t>
            </a:r>
            <a:endParaRPr b="0" i="0" sz="2600">
              <a:solidFill>
                <a:srgbClr val="212529"/>
              </a:solidFill>
            </a:endParaRPr>
          </a:p>
          <a:p>
            <a:pPr indent="-228600" lvl="0" marL="228600" rtl="0" algn="l">
              <a:lnSpc>
                <a:spcPct val="90000"/>
              </a:lnSpc>
              <a:spcBef>
                <a:spcPts val="1000"/>
              </a:spcBef>
              <a:spcAft>
                <a:spcPts val="0"/>
              </a:spcAft>
              <a:buClr>
                <a:srgbClr val="FF0000"/>
              </a:buClr>
              <a:buSzPct val="100000"/>
              <a:buChar char="•"/>
            </a:pPr>
            <a:r>
              <a:rPr b="1" i="0" lang="en-US" sz="2600">
                <a:solidFill>
                  <a:srgbClr val="FF0000"/>
                </a:solidFill>
              </a:rPr>
              <a:t>FD2</a:t>
            </a:r>
            <a:r>
              <a:rPr b="1" i="0" lang="en-US" sz="2600">
                <a:solidFill>
                  <a:srgbClr val="E06092"/>
                </a:solidFill>
              </a:rPr>
              <a:t> : </a:t>
            </a:r>
            <a:r>
              <a:rPr b="1" i="0" lang="en-US" sz="2600">
                <a:solidFill>
                  <a:srgbClr val="0000FF"/>
                </a:solidFill>
              </a:rPr>
              <a:t>Name -&gt;</a:t>
            </a:r>
            <a:r>
              <a:rPr b="1" i="0" lang="en-US" sz="2600">
                <a:solidFill>
                  <a:srgbClr val="E06092"/>
                </a:solidFill>
              </a:rPr>
              <a:t> </a:t>
            </a:r>
            <a:r>
              <a:rPr b="1" i="0" lang="en-US" sz="2600">
                <a:solidFill>
                  <a:srgbClr val="008000"/>
                </a:solidFill>
              </a:rPr>
              <a:t> Marks</a:t>
            </a:r>
            <a:r>
              <a:rPr b="1" i="0" lang="en-US" sz="2600">
                <a:solidFill>
                  <a:srgbClr val="E06092"/>
                </a:solidFill>
              </a:rPr>
              <a:t>, </a:t>
            </a:r>
            <a:r>
              <a:rPr b="1" i="0" lang="en-US" sz="2600">
                <a:solidFill>
                  <a:srgbClr val="008000"/>
                </a:solidFill>
              </a:rPr>
              <a:t>Location</a:t>
            </a:r>
            <a:endParaRPr b="0" i="0" sz="2600">
              <a:solidFill>
                <a:srgbClr val="212529"/>
              </a:solidFill>
            </a:endParaRPr>
          </a:p>
          <a:p>
            <a:pPr indent="-228600" lvl="0" marL="228600" rtl="0" algn="l">
              <a:lnSpc>
                <a:spcPct val="90000"/>
              </a:lnSpc>
              <a:spcBef>
                <a:spcPts val="1000"/>
              </a:spcBef>
              <a:spcAft>
                <a:spcPts val="0"/>
              </a:spcAft>
              <a:buClr>
                <a:schemeClr val="dk1"/>
              </a:buClr>
              <a:buSzPct val="100000"/>
              <a:buChar char="•"/>
            </a:pPr>
            <a:r>
              <a:rPr b="1" i="0" lang="en-US" sz="2600"/>
              <a:t>Now, We will calculate the closure of all the attributes present in the relation using the three steps.</a:t>
            </a:r>
            <a:endParaRPr b="0" i="0" sz="260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6"/>
            <a:ext cx="10515600" cy="7999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Dependency Closure</a:t>
            </a:r>
            <a:endParaRPr b="1" sz="4000">
              <a:latin typeface="Calibri"/>
              <a:ea typeface="Calibri"/>
              <a:cs typeface="Calibri"/>
              <a:sym typeface="Calibri"/>
            </a:endParaRPr>
          </a:p>
        </p:txBody>
      </p:sp>
      <p:sp>
        <p:nvSpPr>
          <p:cNvPr id="172" name="Google Shape;172;p14"/>
          <p:cNvSpPr txBox="1"/>
          <p:nvPr>
            <p:ph idx="1" type="body"/>
          </p:nvPr>
        </p:nvSpPr>
        <p:spPr>
          <a:xfrm>
            <a:off x="294862" y="1470991"/>
            <a:ext cx="11579086" cy="502188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99"/>
              </a:buClr>
              <a:buSzPts val="2400"/>
              <a:buChar char="•"/>
            </a:pPr>
            <a:r>
              <a:rPr b="1" i="0" lang="en-US" sz="2400">
                <a:solidFill>
                  <a:srgbClr val="000099"/>
                </a:solidFill>
              </a:rPr>
              <a:t>Example: Calculate closure of Roll_No </a:t>
            </a:r>
            <a:endParaRPr/>
          </a:p>
          <a:p>
            <a:pPr indent="-228600" lvl="0" marL="228600" rtl="0" algn="just">
              <a:lnSpc>
                <a:spcPct val="90000"/>
              </a:lnSpc>
              <a:spcBef>
                <a:spcPts val="1000"/>
              </a:spcBef>
              <a:spcAft>
                <a:spcPts val="0"/>
              </a:spcAft>
              <a:buClr>
                <a:schemeClr val="dk1"/>
              </a:buClr>
              <a:buSzPts val="2400"/>
              <a:buChar char="•"/>
            </a:pPr>
            <a:r>
              <a:rPr b="1" i="0" lang="en-US" sz="2400"/>
              <a:t>Step-1 : Add attributes present  on the LHS of the first functional dependency to the closure.</a:t>
            </a:r>
            <a:endParaRPr/>
          </a:p>
          <a:p>
            <a:pPr indent="-228600" lvl="0" marL="228600" rtl="0" algn="just">
              <a:lnSpc>
                <a:spcPct val="90000"/>
              </a:lnSpc>
              <a:spcBef>
                <a:spcPts val="1000"/>
              </a:spcBef>
              <a:spcAft>
                <a:spcPts val="0"/>
              </a:spcAft>
              <a:buClr>
                <a:srgbClr val="FF0000"/>
              </a:buClr>
              <a:buSzPts val="2400"/>
              <a:buChar char="•"/>
            </a:pPr>
            <a:r>
              <a:rPr b="1" i="0" lang="en-US" sz="2400">
                <a:solidFill>
                  <a:srgbClr val="FF0000"/>
                </a:solidFill>
              </a:rPr>
              <a:t>{Roll_no}</a:t>
            </a:r>
            <a:r>
              <a:rPr b="1" baseline="30000" i="0" lang="en-US" sz="2400">
                <a:solidFill>
                  <a:srgbClr val="FF0000"/>
                </a:solidFill>
              </a:rPr>
              <a:t>+</a:t>
            </a:r>
            <a:r>
              <a:rPr b="1" i="0" lang="en-US" sz="2400">
                <a:solidFill>
                  <a:srgbClr val="E06092"/>
                </a:solidFill>
              </a:rPr>
              <a:t> </a:t>
            </a:r>
            <a:r>
              <a:rPr b="1" i="0" lang="en-US" sz="2400"/>
              <a:t>=</a:t>
            </a:r>
            <a:r>
              <a:rPr b="1" i="0" lang="en-US" sz="2400">
                <a:solidFill>
                  <a:srgbClr val="E06092"/>
                </a:solidFill>
              </a:rPr>
              <a:t> </a:t>
            </a:r>
            <a:r>
              <a:rPr b="1" i="0" lang="en-US" sz="2400">
                <a:solidFill>
                  <a:srgbClr val="000099"/>
                </a:solidFill>
              </a:rPr>
              <a:t>{Roll_No}</a:t>
            </a:r>
            <a:endParaRPr/>
          </a:p>
          <a:p>
            <a:pPr indent="-228600" lvl="0" marL="228600" rtl="0" algn="just">
              <a:lnSpc>
                <a:spcPct val="90000"/>
              </a:lnSpc>
              <a:spcBef>
                <a:spcPts val="1000"/>
              </a:spcBef>
              <a:spcAft>
                <a:spcPts val="0"/>
              </a:spcAft>
              <a:buClr>
                <a:schemeClr val="dk1"/>
              </a:buClr>
              <a:buSzPts val="2400"/>
              <a:buChar char="•"/>
            </a:pPr>
            <a:r>
              <a:rPr b="1" i="0" lang="en-US" sz="2400"/>
              <a:t>Step-2 : Add attributes present on the RHS of the original functional dependency to the closure.</a:t>
            </a:r>
            <a:endParaRPr/>
          </a:p>
          <a:p>
            <a:pPr indent="-228600" lvl="0" marL="228600" rtl="0" algn="just">
              <a:lnSpc>
                <a:spcPct val="90000"/>
              </a:lnSpc>
              <a:spcBef>
                <a:spcPts val="1000"/>
              </a:spcBef>
              <a:spcAft>
                <a:spcPts val="0"/>
              </a:spcAft>
              <a:buClr>
                <a:srgbClr val="FF0000"/>
              </a:buClr>
              <a:buSzPts val="2400"/>
              <a:buChar char="•"/>
            </a:pPr>
            <a:r>
              <a:rPr b="1" i="0" lang="en-US" sz="2400">
                <a:solidFill>
                  <a:srgbClr val="FF0000"/>
                </a:solidFill>
              </a:rPr>
              <a:t>{Roll_no}</a:t>
            </a:r>
            <a:r>
              <a:rPr b="1" baseline="30000" i="0" lang="en-US" sz="2400">
                <a:solidFill>
                  <a:srgbClr val="FF0000"/>
                </a:solidFill>
              </a:rPr>
              <a:t>+</a:t>
            </a:r>
            <a:r>
              <a:rPr b="1" i="0" lang="en-US" sz="2400">
                <a:solidFill>
                  <a:srgbClr val="E06092"/>
                </a:solidFill>
              </a:rPr>
              <a:t> </a:t>
            </a:r>
            <a:r>
              <a:rPr b="1" i="0" lang="en-US" sz="2400"/>
              <a:t>=</a:t>
            </a:r>
            <a:r>
              <a:rPr b="1" i="0" lang="en-US" sz="2400">
                <a:solidFill>
                  <a:srgbClr val="99CC00"/>
                </a:solidFill>
              </a:rPr>
              <a:t> </a:t>
            </a:r>
            <a:r>
              <a:rPr b="1" i="0" lang="en-US" sz="2400">
                <a:solidFill>
                  <a:srgbClr val="000099"/>
                </a:solidFill>
              </a:rPr>
              <a:t>{Roll_No, Marks}</a:t>
            </a:r>
            <a:endParaRPr b="1" sz="2400">
              <a:solidFill>
                <a:srgbClr val="000099"/>
              </a:solidFill>
            </a:endParaRPr>
          </a:p>
          <a:p>
            <a:pPr indent="-228600" lvl="0" marL="228600" rtl="0" algn="just">
              <a:lnSpc>
                <a:spcPct val="90000"/>
              </a:lnSpc>
              <a:spcBef>
                <a:spcPts val="1000"/>
              </a:spcBef>
              <a:spcAft>
                <a:spcPts val="0"/>
              </a:spcAft>
              <a:buClr>
                <a:srgbClr val="0000FF"/>
              </a:buClr>
              <a:buSzPts val="2400"/>
              <a:buChar char="•"/>
            </a:pPr>
            <a:r>
              <a:rPr b="1" i="0" lang="en-US" sz="2400">
                <a:solidFill>
                  <a:srgbClr val="0000FF"/>
                </a:solidFill>
              </a:rPr>
              <a:t>Step-3</a:t>
            </a:r>
            <a:r>
              <a:rPr b="1" i="0" lang="en-US" sz="2400">
                <a:solidFill>
                  <a:srgbClr val="E06092"/>
                </a:solidFill>
              </a:rPr>
              <a:t> : </a:t>
            </a:r>
            <a:r>
              <a:rPr b="1" i="0" lang="en-US" sz="2400"/>
              <a:t>Add the other possible attributes which can be derived using attributes present on the RHS of the closure. So </a:t>
            </a:r>
            <a:r>
              <a:rPr b="1" i="0" lang="en-US" sz="2400">
                <a:solidFill>
                  <a:srgbClr val="000099"/>
                </a:solidFill>
              </a:rPr>
              <a:t>Roll_No </a:t>
            </a:r>
            <a:r>
              <a:rPr b="1" i="0" lang="en-US" sz="2400"/>
              <a:t>attribute cannot functionally determine any attribute but Name attribute can determine other attributes such as Marks and Location using 2</a:t>
            </a:r>
            <a:r>
              <a:rPr b="1" baseline="30000" i="0" lang="en-US" sz="2400"/>
              <a:t>nd</a:t>
            </a:r>
            <a:r>
              <a:rPr b="1" i="0" lang="en-US" sz="2400"/>
              <a:t> Functional Dependency</a:t>
            </a:r>
            <a:r>
              <a:rPr b="1" i="0" lang="en-US" sz="2400">
                <a:solidFill>
                  <a:srgbClr val="008000"/>
                </a:solidFill>
              </a:rPr>
              <a:t>(</a:t>
            </a:r>
            <a:r>
              <a:rPr b="1" i="0" lang="en-US" sz="2400">
                <a:solidFill>
                  <a:srgbClr val="0000FF"/>
                </a:solidFill>
              </a:rPr>
              <a:t>Name</a:t>
            </a:r>
            <a:r>
              <a:rPr b="1" i="0" lang="en-US" sz="2400">
                <a:solidFill>
                  <a:srgbClr val="008000"/>
                </a:solidFill>
              </a:rPr>
              <a:t> </a:t>
            </a:r>
            <a:r>
              <a:rPr b="1" i="0" lang="en-US" sz="2400">
                <a:solidFill>
                  <a:srgbClr val="000099"/>
                </a:solidFill>
              </a:rPr>
              <a:t>-&gt; </a:t>
            </a:r>
            <a:r>
              <a:rPr b="1" i="0" lang="en-US" sz="2400">
                <a:solidFill>
                  <a:srgbClr val="008000"/>
                </a:solidFill>
              </a:rPr>
              <a:t>Marks, Location).</a:t>
            </a:r>
            <a:endParaRPr b="1" i="0" sz="2400"/>
          </a:p>
          <a:p>
            <a:pPr indent="-228600" lvl="0" marL="228600" rtl="0" algn="l">
              <a:lnSpc>
                <a:spcPct val="90000"/>
              </a:lnSpc>
              <a:spcBef>
                <a:spcPts val="1000"/>
              </a:spcBef>
              <a:spcAft>
                <a:spcPts val="0"/>
              </a:spcAft>
              <a:buClr>
                <a:srgbClr val="000099"/>
              </a:buClr>
              <a:buSzPts val="2400"/>
              <a:buChar char="•"/>
            </a:pPr>
            <a:r>
              <a:rPr b="1" i="0" lang="en-US" sz="2400">
                <a:solidFill>
                  <a:srgbClr val="000099"/>
                </a:solidFill>
              </a:rPr>
              <a:t>Therefore, complete closure of Roll_No will be :</a:t>
            </a:r>
            <a:endParaRPr b="0" i="0" sz="2400">
              <a:solidFill>
                <a:srgbClr val="000099"/>
              </a:solidFill>
            </a:endParaRPr>
          </a:p>
          <a:p>
            <a:pPr indent="-228600" lvl="0" marL="228600" rtl="0" algn="l">
              <a:lnSpc>
                <a:spcPct val="90000"/>
              </a:lnSpc>
              <a:spcBef>
                <a:spcPts val="1000"/>
              </a:spcBef>
              <a:spcAft>
                <a:spcPts val="0"/>
              </a:spcAft>
              <a:buClr>
                <a:srgbClr val="FF0000"/>
              </a:buClr>
              <a:buSzPts val="2400"/>
              <a:buChar char="•"/>
            </a:pPr>
            <a:r>
              <a:rPr b="1" i="0" lang="en-US" sz="2400">
                <a:solidFill>
                  <a:srgbClr val="FF0000"/>
                </a:solidFill>
              </a:rPr>
              <a:t>{Roll_no}</a:t>
            </a:r>
            <a:r>
              <a:rPr b="1" baseline="30000" i="0" lang="en-US" sz="2400">
                <a:solidFill>
                  <a:srgbClr val="FF0000"/>
                </a:solidFill>
              </a:rPr>
              <a:t>+</a:t>
            </a:r>
            <a:r>
              <a:rPr b="1" i="0" lang="en-US" sz="2400">
                <a:solidFill>
                  <a:srgbClr val="E06092"/>
                </a:solidFill>
              </a:rPr>
              <a:t> </a:t>
            </a:r>
            <a:r>
              <a:rPr b="1" i="0" lang="en-US" sz="2400"/>
              <a:t>=</a:t>
            </a:r>
            <a:r>
              <a:rPr b="1" i="0" lang="en-US" sz="2400">
                <a:solidFill>
                  <a:srgbClr val="E06092"/>
                </a:solidFill>
              </a:rPr>
              <a:t> </a:t>
            </a:r>
            <a:r>
              <a:rPr b="1" i="0" lang="en-US" sz="2400">
                <a:solidFill>
                  <a:srgbClr val="000099"/>
                </a:solidFill>
              </a:rPr>
              <a:t>{Roll_No, Marks, Name, Location}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294862" y="265044"/>
            <a:ext cx="10515600" cy="5313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u="none" strike="noStrike">
                <a:latin typeface="Calibri"/>
                <a:ea typeface="Calibri"/>
                <a:cs typeface="Calibri"/>
                <a:sym typeface="Calibri"/>
              </a:rPr>
              <a:t>Functional Dependency Closure</a:t>
            </a:r>
            <a:endParaRPr b="1" sz="4000">
              <a:latin typeface="Calibri"/>
              <a:ea typeface="Calibri"/>
              <a:cs typeface="Calibri"/>
              <a:sym typeface="Calibri"/>
            </a:endParaRPr>
          </a:p>
        </p:txBody>
      </p:sp>
      <p:sp>
        <p:nvSpPr>
          <p:cNvPr id="178" name="Google Shape;178;p15"/>
          <p:cNvSpPr txBox="1"/>
          <p:nvPr>
            <p:ph idx="1" type="body"/>
          </p:nvPr>
        </p:nvSpPr>
        <p:spPr>
          <a:xfrm>
            <a:off x="294862" y="1046922"/>
            <a:ext cx="11579086" cy="5645426"/>
          </a:xfrm>
          <a:prstGeom prst="rect">
            <a:avLst/>
          </a:prstGeom>
          <a:noFill/>
          <a:ln>
            <a:noFill/>
          </a:ln>
        </p:spPr>
        <p:txBody>
          <a:bodyPr anchorCtr="0" anchor="t" bIns="45700" lIns="91425" spcFirstLastPara="1" rIns="91425" wrap="square" tIns="45700">
            <a:normAutofit fontScale="77500" lnSpcReduction="20000"/>
          </a:bodyPr>
          <a:lstStyle/>
          <a:p>
            <a:pPr indent="-228631" lvl="0" marL="228600" rtl="0" algn="just">
              <a:lnSpc>
                <a:spcPct val="90000"/>
              </a:lnSpc>
              <a:spcBef>
                <a:spcPts val="0"/>
              </a:spcBef>
              <a:spcAft>
                <a:spcPts val="0"/>
              </a:spcAft>
              <a:buClr>
                <a:srgbClr val="000099"/>
              </a:buClr>
              <a:buSzPct val="100000"/>
              <a:buChar char="•"/>
            </a:pPr>
            <a:r>
              <a:rPr b="1" i="0" lang="en-US" sz="3100">
                <a:solidFill>
                  <a:srgbClr val="000099"/>
                </a:solidFill>
              </a:rPr>
              <a:t>Similarly, we can calculate closure for other attributes too i.e “Name”.</a:t>
            </a:r>
            <a:endParaRPr/>
          </a:p>
          <a:p>
            <a:pPr indent="-228631" lvl="0" marL="228600" rtl="0" algn="just">
              <a:lnSpc>
                <a:spcPct val="90000"/>
              </a:lnSpc>
              <a:spcBef>
                <a:spcPts val="1000"/>
              </a:spcBef>
              <a:spcAft>
                <a:spcPts val="0"/>
              </a:spcAft>
              <a:buClr>
                <a:schemeClr val="dk1"/>
              </a:buClr>
              <a:buSzPct val="100000"/>
              <a:buChar char="•"/>
            </a:pPr>
            <a:r>
              <a:rPr b="1" i="0" lang="en-US" sz="3100"/>
              <a:t>Step-1 : Add attributes present on the LHS of the functional dependency to the closure.</a:t>
            </a:r>
            <a:endParaRPr b="1" sz="3100"/>
          </a:p>
          <a:p>
            <a:pPr indent="-228631" lvl="0" marL="228600" rtl="0" algn="just">
              <a:lnSpc>
                <a:spcPct val="90000"/>
              </a:lnSpc>
              <a:spcBef>
                <a:spcPts val="1000"/>
              </a:spcBef>
              <a:spcAft>
                <a:spcPts val="0"/>
              </a:spcAft>
              <a:buClr>
                <a:srgbClr val="FF0000"/>
              </a:buClr>
              <a:buSzPct val="100000"/>
              <a:buChar char="•"/>
            </a:pPr>
            <a:r>
              <a:rPr b="1" i="0" lang="en-US" sz="3100">
                <a:solidFill>
                  <a:srgbClr val="FF0000"/>
                </a:solidFill>
              </a:rPr>
              <a:t>{Name}</a:t>
            </a:r>
            <a:r>
              <a:rPr b="1" baseline="30000" i="0" lang="en-US" sz="3100">
                <a:solidFill>
                  <a:srgbClr val="FF0000"/>
                </a:solidFill>
              </a:rPr>
              <a:t>+</a:t>
            </a:r>
            <a:r>
              <a:rPr b="1" i="0" lang="en-US" sz="3100">
                <a:solidFill>
                  <a:srgbClr val="E06092"/>
                </a:solidFill>
              </a:rPr>
              <a:t> </a:t>
            </a:r>
            <a:r>
              <a:rPr b="1" i="0" lang="en-US" sz="3100"/>
              <a:t>= </a:t>
            </a:r>
            <a:r>
              <a:rPr b="1" i="0" lang="en-US" sz="3100">
                <a:solidFill>
                  <a:srgbClr val="000099"/>
                </a:solidFill>
              </a:rPr>
              <a:t>{Name}</a:t>
            </a:r>
            <a:endParaRPr/>
          </a:p>
          <a:p>
            <a:pPr indent="-228631" lvl="0" marL="228600" rtl="0" algn="just">
              <a:lnSpc>
                <a:spcPct val="90000"/>
              </a:lnSpc>
              <a:spcBef>
                <a:spcPts val="1000"/>
              </a:spcBef>
              <a:spcAft>
                <a:spcPts val="0"/>
              </a:spcAft>
              <a:buClr>
                <a:schemeClr val="dk1"/>
              </a:buClr>
              <a:buSzPct val="100000"/>
              <a:buChar char="•"/>
            </a:pPr>
            <a:r>
              <a:rPr b="1" i="0" lang="en-US" sz="3100"/>
              <a:t>Step-2 : Add the attributes present on the RHS of the functional dependency to the closure.</a:t>
            </a:r>
            <a:endParaRPr b="1" sz="3100"/>
          </a:p>
          <a:p>
            <a:pPr indent="-228631" lvl="0" marL="228600" rtl="0" algn="just">
              <a:lnSpc>
                <a:spcPct val="90000"/>
              </a:lnSpc>
              <a:spcBef>
                <a:spcPts val="1000"/>
              </a:spcBef>
              <a:spcAft>
                <a:spcPts val="0"/>
              </a:spcAft>
              <a:buClr>
                <a:srgbClr val="FF0000"/>
              </a:buClr>
              <a:buSzPct val="100000"/>
              <a:buChar char="•"/>
            </a:pPr>
            <a:r>
              <a:rPr b="1" i="0" lang="en-US" sz="3100">
                <a:solidFill>
                  <a:srgbClr val="FF0000"/>
                </a:solidFill>
              </a:rPr>
              <a:t>{Name}</a:t>
            </a:r>
            <a:r>
              <a:rPr b="1" baseline="30000" i="0" lang="en-US" sz="3100">
                <a:solidFill>
                  <a:srgbClr val="FF0000"/>
                </a:solidFill>
              </a:rPr>
              <a:t>+</a:t>
            </a:r>
            <a:r>
              <a:rPr b="1" i="0" lang="en-US" sz="3100">
                <a:solidFill>
                  <a:srgbClr val="E06092"/>
                </a:solidFill>
              </a:rPr>
              <a:t> </a:t>
            </a:r>
            <a:r>
              <a:rPr b="1" i="0" lang="en-US" sz="3100"/>
              <a:t>= </a:t>
            </a:r>
            <a:r>
              <a:rPr b="1" i="0" lang="en-US" sz="3100">
                <a:solidFill>
                  <a:srgbClr val="000099"/>
                </a:solidFill>
              </a:rPr>
              <a:t>{Name, Marks, Location}</a:t>
            </a:r>
            <a:endParaRPr/>
          </a:p>
          <a:p>
            <a:pPr indent="-228631" lvl="0" marL="228600" rtl="0" algn="just">
              <a:lnSpc>
                <a:spcPct val="90000"/>
              </a:lnSpc>
              <a:spcBef>
                <a:spcPts val="1000"/>
              </a:spcBef>
              <a:spcAft>
                <a:spcPts val="0"/>
              </a:spcAft>
              <a:buClr>
                <a:srgbClr val="0000FF"/>
              </a:buClr>
              <a:buSzPct val="100000"/>
              <a:buChar char="•"/>
            </a:pPr>
            <a:r>
              <a:rPr b="1" i="0" lang="en-US" sz="3100">
                <a:solidFill>
                  <a:srgbClr val="0000FF"/>
                </a:solidFill>
              </a:rPr>
              <a:t>Step-3</a:t>
            </a:r>
            <a:r>
              <a:rPr b="1" i="0" lang="en-US" sz="3100">
                <a:solidFill>
                  <a:srgbClr val="E06092"/>
                </a:solidFill>
              </a:rPr>
              <a:t> : </a:t>
            </a:r>
            <a:r>
              <a:rPr b="1" i="0" lang="en-US" sz="3100"/>
              <a:t>Since, we don’t have any functional dependency where </a:t>
            </a:r>
            <a:r>
              <a:rPr b="1" i="0" lang="en-US" sz="3100">
                <a:solidFill>
                  <a:srgbClr val="008000"/>
                </a:solidFill>
              </a:rPr>
              <a:t>“</a:t>
            </a:r>
            <a:r>
              <a:rPr b="1" i="0" lang="en-US" sz="3100">
                <a:solidFill>
                  <a:srgbClr val="0000FF"/>
                </a:solidFill>
              </a:rPr>
              <a:t>Marks or Location</a:t>
            </a:r>
            <a:r>
              <a:rPr b="1" i="0" lang="en-US" sz="3100">
                <a:solidFill>
                  <a:srgbClr val="008000"/>
                </a:solidFill>
              </a:rPr>
              <a:t>” </a:t>
            </a:r>
            <a:r>
              <a:rPr b="1" i="0" lang="en-US" sz="3100"/>
              <a:t>attribute is functionally determining any other attribute , we cannot add more attributes to the closure. Hence complete closure of Name would be :</a:t>
            </a:r>
            <a:endParaRPr/>
          </a:p>
          <a:p>
            <a:pPr indent="-228631" lvl="0" marL="228600" rtl="0" algn="just">
              <a:lnSpc>
                <a:spcPct val="90000"/>
              </a:lnSpc>
              <a:spcBef>
                <a:spcPts val="1000"/>
              </a:spcBef>
              <a:spcAft>
                <a:spcPts val="0"/>
              </a:spcAft>
              <a:buClr>
                <a:srgbClr val="FF0000"/>
              </a:buClr>
              <a:buSzPct val="100000"/>
              <a:buChar char="•"/>
            </a:pPr>
            <a:r>
              <a:rPr b="1" i="0" lang="en-US" sz="3100">
                <a:solidFill>
                  <a:srgbClr val="FF0000"/>
                </a:solidFill>
              </a:rPr>
              <a:t>{Name}</a:t>
            </a:r>
            <a:r>
              <a:rPr b="1" baseline="30000" i="0" lang="en-US" sz="3100">
                <a:solidFill>
                  <a:srgbClr val="FF0000"/>
                </a:solidFill>
              </a:rPr>
              <a:t>+</a:t>
            </a:r>
            <a:r>
              <a:rPr b="1" i="0" lang="en-US" sz="3100">
                <a:solidFill>
                  <a:srgbClr val="E06092"/>
                </a:solidFill>
              </a:rPr>
              <a:t> </a:t>
            </a:r>
            <a:r>
              <a:rPr b="1" i="0" lang="en-US" sz="3100"/>
              <a:t>= </a:t>
            </a:r>
            <a:r>
              <a:rPr b="1" i="0" lang="en-US" sz="3100">
                <a:solidFill>
                  <a:srgbClr val="000099"/>
                </a:solidFill>
              </a:rPr>
              <a:t>{Name, Marks, Location}</a:t>
            </a:r>
            <a:endParaRPr/>
          </a:p>
          <a:p>
            <a:pPr indent="-228631" lvl="0" marL="228600" rtl="0" algn="just">
              <a:lnSpc>
                <a:spcPct val="90000"/>
              </a:lnSpc>
              <a:spcBef>
                <a:spcPts val="1000"/>
              </a:spcBef>
              <a:spcAft>
                <a:spcPts val="0"/>
              </a:spcAft>
              <a:buClr>
                <a:srgbClr val="000099"/>
              </a:buClr>
              <a:buSzPct val="100000"/>
              <a:buChar char="•"/>
            </a:pPr>
            <a:r>
              <a:rPr b="1" i="0" lang="en-US" sz="3100">
                <a:solidFill>
                  <a:srgbClr val="000099"/>
                </a:solidFill>
              </a:rPr>
              <a:t>Calculate Closure for Marks and Location attribute:</a:t>
            </a:r>
            <a:endParaRPr/>
          </a:p>
          <a:p>
            <a:pPr indent="-228631" lvl="0" marL="228600" rtl="0" algn="just">
              <a:lnSpc>
                <a:spcPct val="90000"/>
              </a:lnSpc>
              <a:spcBef>
                <a:spcPts val="1000"/>
              </a:spcBef>
              <a:spcAft>
                <a:spcPts val="0"/>
              </a:spcAft>
              <a:buClr>
                <a:srgbClr val="C00000"/>
              </a:buClr>
              <a:buSzPct val="100000"/>
              <a:buChar char="•"/>
            </a:pPr>
            <a:r>
              <a:rPr b="1" i="0" lang="en-US" sz="3100">
                <a:solidFill>
                  <a:srgbClr val="C00000"/>
                </a:solidFill>
              </a:rPr>
              <a:t>We don’t have any Functional dependency where marks and location can functionally determine any attribute. Hence, for those attributes we can only add the attributes themselves in their closures. Therefore,</a:t>
            </a:r>
            <a:endParaRPr/>
          </a:p>
          <a:p>
            <a:pPr indent="-228631" lvl="0" marL="228600" rtl="0" algn="l">
              <a:lnSpc>
                <a:spcPct val="90000"/>
              </a:lnSpc>
              <a:spcBef>
                <a:spcPts val="1000"/>
              </a:spcBef>
              <a:spcAft>
                <a:spcPts val="0"/>
              </a:spcAft>
              <a:buClr>
                <a:srgbClr val="FF0000"/>
              </a:buClr>
              <a:buSzPct val="100000"/>
              <a:buChar char="•"/>
            </a:pPr>
            <a:r>
              <a:rPr b="1" i="0" lang="en-US" sz="3100">
                <a:solidFill>
                  <a:srgbClr val="FF0000"/>
                </a:solidFill>
              </a:rPr>
              <a:t>{Marks}</a:t>
            </a:r>
            <a:r>
              <a:rPr b="1" baseline="30000" i="0" lang="en-US" sz="3100">
                <a:solidFill>
                  <a:srgbClr val="FF0000"/>
                </a:solidFill>
              </a:rPr>
              <a:t>+</a:t>
            </a:r>
            <a:r>
              <a:rPr b="1" i="0" lang="en-US" sz="3100">
                <a:solidFill>
                  <a:srgbClr val="E06092"/>
                </a:solidFill>
              </a:rPr>
              <a:t> </a:t>
            </a:r>
            <a:r>
              <a:rPr b="1" i="0" lang="en-US" sz="3100"/>
              <a:t>=</a:t>
            </a:r>
            <a:r>
              <a:rPr b="1" i="0" lang="en-US" sz="3100">
                <a:solidFill>
                  <a:srgbClr val="E06092"/>
                </a:solidFill>
              </a:rPr>
              <a:t> </a:t>
            </a:r>
            <a:r>
              <a:rPr b="1" i="0" lang="en-US" sz="3100">
                <a:solidFill>
                  <a:srgbClr val="000099"/>
                </a:solidFill>
              </a:rPr>
              <a:t>{Marks}</a:t>
            </a:r>
            <a:r>
              <a:rPr lang="en-US" sz="3100">
                <a:solidFill>
                  <a:srgbClr val="000099"/>
                </a:solidFill>
              </a:rPr>
              <a:t>                     </a:t>
            </a:r>
            <a:r>
              <a:rPr b="1" i="0" lang="en-US" sz="3100"/>
              <a:t>and               </a:t>
            </a:r>
            <a:r>
              <a:rPr b="1" i="0" lang="en-US" sz="3100">
                <a:solidFill>
                  <a:srgbClr val="FF0000"/>
                </a:solidFill>
              </a:rPr>
              <a:t>{Location}</a:t>
            </a:r>
            <a:r>
              <a:rPr b="1" baseline="30000" i="0" lang="en-US" sz="3100">
                <a:solidFill>
                  <a:srgbClr val="FF0000"/>
                </a:solidFill>
              </a:rPr>
              <a:t>+</a:t>
            </a:r>
            <a:r>
              <a:rPr b="1" i="0" lang="en-US" sz="3100">
                <a:solidFill>
                  <a:srgbClr val="E06092"/>
                </a:solidFill>
              </a:rPr>
              <a:t> </a:t>
            </a:r>
            <a:r>
              <a:rPr b="1" i="0" lang="en-US" sz="3100"/>
              <a:t>= </a:t>
            </a:r>
            <a:r>
              <a:rPr b="1" i="0" lang="en-US" sz="3100">
                <a:solidFill>
                  <a:srgbClr val="000099"/>
                </a:solidFill>
              </a:rPr>
              <a:t>{</a:t>
            </a:r>
            <a:r>
              <a:rPr b="0" i="0" lang="en-US" sz="3100">
                <a:solidFill>
                  <a:srgbClr val="000099"/>
                </a:solidFill>
              </a:rPr>
              <a:t> </a:t>
            </a:r>
            <a:r>
              <a:rPr b="1" i="0" lang="en-US" sz="3100">
                <a:solidFill>
                  <a:srgbClr val="000099"/>
                </a:solidFill>
              </a:rPr>
              <a:t>Location}</a:t>
            </a:r>
            <a:endParaRPr b="0" i="0" sz="3100">
              <a:solidFill>
                <a:srgbClr val="000099"/>
              </a:solidFill>
            </a:endParaRPr>
          </a:p>
          <a:p>
            <a:pPr indent="-90804" lvl="0" marL="228600" rtl="0" algn="just">
              <a:lnSpc>
                <a:spcPct val="90000"/>
              </a:lnSpc>
              <a:spcBef>
                <a:spcPts val="1000"/>
              </a:spcBef>
              <a:spcAft>
                <a:spcPts val="0"/>
              </a:spcAft>
              <a:buClr>
                <a:schemeClr val="dk1"/>
              </a:buClr>
              <a:buSzPct val="100000"/>
              <a:buNone/>
            </a:pPr>
            <a:r>
              <a:t/>
            </a:r>
            <a:endParaRPr b="1" i="0">
              <a:solidFill>
                <a:srgbClr val="99CC00"/>
              </a:solidFill>
              <a:latin typeface="Arial"/>
              <a:ea typeface="Arial"/>
              <a:cs typeface="Arial"/>
              <a:sym typeface="Arial"/>
            </a:endParaRPr>
          </a:p>
          <a:p>
            <a:pPr indent="-90804" lvl="0" marL="228600" rtl="0" algn="just">
              <a:lnSpc>
                <a:spcPct val="90000"/>
              </a:lnSpc>
              <a:spcBef>
                <a:spcPts val="1000"/>
              </a:spcBef>
              <a:spcAft>
                <a:spcPts val="0"/>
              </a:spcAft>
              <a:buClr>
                <a:schemeClr val="dk1"/>
              </a:buClr>
              <a:buSzPct val="100000"/>
              <a:buNone/>
            </a:pPr>
            <a:r>
              <a:t/>
            </a:r>
            <a:endParaRPr b="1" i="0">
              <a:solidFill>
                <a:srgbClr val="99CC00"/>
              </a:solidFill>
              <a:latin typeface="Arial"/>
              <a:ea typeface="Arial"/>
              <a:cs typeface="Arial"/>
              <a:sym typeface="Arial"/>
            </a:endParaRPr>
          </a:p>
          <a:p>
            <a:pPr indent="-90804" lvl="0" marL="228600" rtl="0" algn="just">
              <a:lnSpc>
                <a:spcPct val="90000"/>
              </a:lnSpc>
              <a:spcBef>
                <a:spcPts val="1000"/>
              </a:spcBef>
              <a:spcAft>
                <a:spcPts val="0"/>
              </a:spcAft>
              <a:buClr>
                <a:schemeClr val="dk1"/>
              </a:buClr>
              <a:buSzPct val="100000"/>
              <a:buNone/>
            </a:pPr>
            <a:r>
              <a:t/>
            </a:r>
            <a:endParaRPr b="1" i="0">
              <a:solidFill>
                <a:srgbClr val="99CC00"/>
              </a:solidFill>
              <a:latin typeface="Arial"/>
              <a:ea typeface="Arial"/>
              <a:cs typeface="Arial"/>
              <a:sym typeface="Arial"/>
            </a:endParaRPr>
          </a:p>
          <a:p>
            <a:pPr indent="-90804"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434007" y="100082"/>
            <a:ext cx="10717696" cy="77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Minimal Cover /</a:t>
            </a:r>
            <a:r>
              <a:rPr b="1" i="0" lang="en-US" sz="3200">
                <a:latin typeface="Calibri"/>
                <a:ea typeface="Calibri"/>
                <a:cs typeface="Calibri"/>
                <a:sym typeface="Calibri"/>
              </a:rPr>
              <a:t>Canonical Cover of Functional Dependency</a:t>
            </a:r>
            <a:endParaRPr b="1" sz="3200">
              <a:latin typeface="Calibri"/>
              <a:ea typeface="Calibri"/>
              <a:cs typeface="Calibri"/>
              <a:sym typeface="Calibri"/>
            </a:endParaRPr>
          </a:p>
        </p:txBody>
      </p:sp>
      <p:sp>
        <p:nvSpPr>
          <p:cNvPr id="184" name="Google Shape;184;p16"/>
          <p:cNvSpPr txBox="1"/>
          <p:nvPr>
            <p:ph idx="1" type="body"/>
          </p:nvPr>
        </p:nvSpPr>
        <p:spPr>
          <a:xfrm>
            <a:off x="434007" y="874644"/>
            <a:ext cx="11545957" cy="585746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Font typeface="Arial"/>
              <a:buChar char="•"/>
            </a:pPr>
            <a:r>
              <a:rPr i="0" lang="en-US"/>
              <a:t>In any relational model, there exists a set of functional dependencies. These functional dependencies when closely observed might contain redundant attributes. </a:t>
            </a:r>
            <a:r>
              <a:rPr b="1" i="0" lang="en-US">
                <a:solidFill>
                  <a:srgbClr val="000099"/>
                </a:solidFill>
              </a:rPr>
              <a:t>The ability of removing these redundant attributes without affecting the capabilities of the functional dependency is known as “Canonical Cover </a:t>
            </a:r>
            <a:r>
              <a:rPr i="0" lang="en-US"/>
              <a:t>of Functional Dependency”.</a:t>
            </a:r>
            <a:endParaRPr/>
          </a:p>
          <a:p>
            <a:pPr indent="-228600" lvl="0" marL="228600" rtl="0" algn="just">
              <a:lnSpc>
                <a:spcPct val="90000"/>
              </a:lnSpc>
              <a:spcBef>
                <a:spcPts val="1000"/>
              </a:spcBef>
              <a:spcAft>
                <a:spcPts val="0"/>
              </a:spcAft>
              <a:buClr>
                <a:schemeClr val="dk1"/>
              </a:buClr>
              <a:buSzPct val="100000"/>
              <a:buFont typeface="Arial"/>
              <a:buChar char="•"/>
            </a:pPr>
            <a:r>
              <a:rPr i="0" lang="en-US"/>
              <a:t>Canonical cover of functional dependency is </a:t>
            </a:r>
            <a:r>
              <a:rPr b="1" i="0" lang="en-US">
                <a:solidFill>
                  <a:srgbClr val="000099"/>
                </a:solidFill>
              </a:rPr>
              <a:t>sometimes also referred to as “Minimal Cover”. </a:t>
            </a:r>
            <a:r>
              <a:rPr i="0" lang="en-US"/>
              <a:t>Canonical cover of functional dependency is denoted usi</a:t>
            </a:r>
            <a:r>
              <a:rPr b="1" i="0" lang="en-US"/>
              <a:t>ng </a:t>
            </a:r>
            <a:r>
              <a:rPr b="1" i="0" lang="en-US">
                <a:solidFill>
                  <a:srgbClr val="000099"/>
                </a:solidFill>
              </a:rPr>
              <a:t>"M</a:t>
            </a:r>
            <a:r>
              <a:rPr b="1" baseline="-25000" i="0" lang="en-US">
                <a:solidFill>
                  <a:srgbClr val="000099"/>
                </a:solidFill>
              </a:rPr>
              <a:t>c</a:t>
            </a:r>
            <a:r>
              <a:rPr b="1" i="0" lang="en-US">
                <a:solidFill>
                  <a:srgbClr val="000099"/>
                </a:solidFill>
              </a:rPr>
              <a:t>".</a:t>
            </a:r>
            <a:endParaRPr/>
          </a:p>
          <a:p>
            <a:pPr indent="-228600" lvl="0" marL="228600" rtl="0" algn="just">
              <a:lnSpc>
                <a:spcPct val="90000"/>
              </a:lnSpc>
              <a:spcBef>
                <a:spcPts val="1000"/>
              </a:spcBef>
              <a:spcAft>
                <a:spcPts val="0"/>
              </a:spcAft>
              <a:buClr>
                <a:schemeClr val="dk1"/>
              </a:buClr>
              <a:buSzPct val="100000"/>
              <a:buChar char="•"/>
            </a:pPr>
            <a:r>
              <a:rPr b="0" i="0" lang="en-US"/>
              <a:t>A canonical cover or irreducible a set of functional dependencies FD </a:t>
            </a:r>
            <a:r>
              <a:rPr b="1" i="0" lang="en-US">
                <a:solidFill>
                  <a:srgbClr val="000099"/>
                </a:solidFill>
              </a:rPr>
              <a:t>is a simplified set of FD that has a similar closure as the original set FD.</a:t>
            </a:r>
            <a:endParaRPr/>
          </a:p>
          <a:p>
            <a:pPr indent="-228600" lvl="0" marL="228600" rtl="0" algn="l">
              <a:lnSpc>
                <a:spcPct val="90000"/>
              </a:lnSpc>
              <a:spcBef>
                <a:spcPts val="1000"/>
              </a:spcBef>
              <a:spcAft>
                <a:spcPts val="0"/>
              </a:spcAft>
              <a:buClr>
                <a:schemeClr val="dk1"/>
              </a:buClr>
              <a:buSzPct val="100000"/>
              <a:buChar char="•"/>
            </a:pPr>
            <a:r>
              <a:rPr b="1" i="0" lang="en-US"/>
              <a:t>Important terms:</a:t>
            </a:r>
            <a:endParaRPr/>
          </a:p>
          <a:p>
            <a:pPr indent="-228600" lvl="0" marL="228600" rtl="0" algn="l">
              <a:lnSpc>
                <a:spcPct val="90000"/>
              </a:lnSpc>
              <a:spcBef>
                <a:spcPts val="1000"/>
              </a:spcBef>
              <a:spcAft>
                <a:spcPts val="0"/>
              </a:spcAft>
              <a:buClr>
                <a:srgbClr val="000099"/>
              </a:buClr>
              <a:buSzPct val="100000"/>
              <a:buFont typeface="Calibri"/>
              <a:buAutoNum type="arabicPeriod"/>
            </a:pPr>
            <a:r>
              <a:rPr b="1" i="0" lang="en-US">
                <a:solidFill>
                  <a:srgbClr val="000099"/>
                </a:solidFill>
              </a:rPr>
              <a:t>Extraneous attributes: </a:t>
            </a:r>
            <a:r>
              <a:rPr b="0" i="0" lang="en-US"/>
              <a:t>If we can delete an attribute of a functional dependency without modifying the closure of the set of functional dependencies, it is said to be unnecessary.</a:t>
            </a:r>
            <a:endParaRPr/>
          </a:p>
          <a:p>
            <a:pPr indent="-228600" lvl="0" marL="228600" rtl="0" algn="l">
              <a:lnSpc>
                <a:spcPct val="90000"/>
              </a:lnSpc>
              <a:spcBef>
                <a:spcPts val="1000"/>
              </a:spcBef>
              <a:spcAft>
                <a:spcPts val="0"/>
              </a:spcAft>
              <a:buClr>
                <a:srgbClr val="000099"/>
              </a:buClr>
              <a:buSzPct val="100000"/>
              <a:buFont typeface="Calibri"/>
              <a:buAutoNum type="arabicPeriod"/>
            </a:pPr>
            <a:r>
              <a:rPr b="1" i="0" lang="en-US">
                <a:solidFill>
                  <a:srgbClr val="000099"/>
                </a:solidFill>
              </a:rPr>
              <a:t>Canonical cover: </a:t>
            </a:r>
            <a:r>
              <a:rPr b="0" i="0" lang="en-US"/>
              <a:t>Canonical cover Fc is a set of functional dependencies F such that the following properties are not violated: </a:t>
            </a:r>
            <a:endParaRPr/>
          </a:p>
          <a:p>
            <a:pPr indent="-228600" lvl="0" marL="228600" rtl="0" algn="l">
              <a:lnSpc>
                <a:spcPct val="90000"/>
              </a:lnSpc>
              <a:spcBef>
                <a:spcPts val="1000"/>
              </a:spcBef>
              <a:spcAft>
                <a:spcPts val="0"/>
              </a:spcAft>
              <a:buClr>
                <a:schemeClr val="dk1"/>
              </a:buClr>
              <a:buSzPct val="100000"/>
              <a:buChar char="•"/>
            </a:pPr>
            <a:r>
              <a:rPr b="0" i="0" lang="en-US"/>
              <a:t>1) All dependencies in Fc are logically implied by F.</a:t>
            </a:r>
            <a:endParaRPr/>
          </a:p>
          <a:p>
            <a:pPr indent="-228600" lvl="0" marL="228600" rtl="0" algn="l">
              <a:lnSpc>
                <a:spcPct val="90000"/>
              </a:lnSpc>
              <a:spcBef>
                <a:spcPts val="1000"/>
              </a:spcBef>
              <a:spcAft>
                <a:spcPts val="0"/>
              </a:spcAft>
              <a:buClr>
                <a:schemeClr val="dk1"/>
              </a:buClr>
              <a:buSzPct val="100000"/>
              <a:buChar char="•"/>
            </a:pPr>
            <a:r>
              <a:rPr b="0" i="0" lang="en-US"/>
              <a:t>2) All dependencies in F are logically implied by Fc.</a:t>
            </a:r>
            <a:endParaRPr/>
          </a:p>
          <a:p>
            <a:pPr indent="-228600" lvl="0" marL="228600" rtl="0" algn="l">
              <a:lnSpc>
                <a:spcPct val="90000"/>
              </a:lnSpc>
              <a:spcBef>
                <a:spcPts val="1000"/>
              </a:spcBef>
              <a:spcAft>
                <a:spcPts val="0"/>
              </a:spcAft>
              <a:buClr>
                <a:schemeClr val="dk1"/>
              </a:buClr>
              <a:buSzPct val="100000"/>
              <a:buChar char="•"/>
            </a:pPr>
            <a:r>
              <a:rPr b="0" i="0" lang="en-US"/>
              <a:t>3) There are no extraneous attributes in Fc's functional dependencies.</a:t>
            </a:r>
            <a:endParaRPr/>
          </a:p>
          <a:p>
            <a:pPr indent="-228600" lvl="0" marL="228600" rtl="0" algn="l">
              <a:lnSpc>
                <a:spcPct val="90000"/>
              </a:lnSpc>
              <a:spcBef>
                <a:spcPts val="1000"/>
              </a:spcBef>
              <a:spcAft>
                <a:spcPts val="0"/>
              </a:spcAft>
              <a:buClr>
                <a:schemeClr val="dk1"/>
              </a:buClr>
              <a:buSzPct val="100000"/>
              <a:buChar char="•"/>
            </a:pPr>
            <a:r>
              <a:rPr b="0" i="0" lang="en-US"/>
              <a:t>4) Each functional dependency's left side in Fc is distinct. There are no two dependencies ɑ1→β1 and ɑ2→β2 in such that ɑ1→ɑ2.</a:t>
            </a:r>
            <a:endParaRPr/>
          </a:p>
          <a:p>
            <a:pPr indent="-77470" lvl="0" marL="228600" rtl="0" algn="just">
              <a:lnSpc>
                <a:spcPct val="90000"/>
              </a:lnSpc>
              <a:spcBef>
                <a:spcPts val="1000"/>
              </a:spcBef>
              <a:spcAft>
                <a:spcPts val="0"/>
              </a:spcAft>
              <a:buClr>
                <a:schemeClr val="dk1"/>
              </a:buClr>
              <a:buSzPct val="100000"/>
              <a:buNone/>
            </a:pPr>
            <a:r>
              <a:t/>
            </a:r>
            <a:endParaRPr b="0" i="0">
              <a:solidFill>
                <a:srgbClr val="000099"/>
              </a:solidFill>
            </a:endParaRPr>
          </a:p>
          <a:p>
            <a:pPr indent="-77470" lvl="0" marL="228600" rtl="0" algn="just">
              <a:lnSpc>
                <a:spcPct val="90000"/>
              </a:lnSpc>
              <a:spcBef>
                <a:spcPts val="1000"/>
              </a:spcBef>
              <a:spcAft>
                <a:spcPts val="0"/>
              </a:spcAft>
              <a:buClr>
                <a:schemeClr val="dk1"/>
              </a:buClr>
              <a:buSzPct val="100000"/>
              <a:buFont typeface="Arial"/>
              <a:buNone/>
            </a:pPr>
            <a:r>
              <a:t/>
            </a:r>
            <a:endParaRPr b="0" i="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434007" y="125896"/>
            <a:ext cx="10717696" cy="77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Minimal Cover /</a:t>
            </a:r>
            <a:r>
              <a:rPr b="1" i="0" lang="en-US" sz="3200">
                <a:latin typeface="Calibri"/>
                <a:ea typeface="Calibri"/>
                <a:cs typeface="Calibri"/>
                <a:sym typeface="Calibri"/>
              </a:rPr>
              <a:t>Canonical Cover of Functional Dependency</a:t>
            </a:r>
            <a:endParaRPr b="1" sz="3200">
              <a:latin typeface="Calibri"/>
              <a:ea typeface="Calibri"/>
              <a:cs typeface="Calibri"/>
              <a:sym typeface="Calibri"/>
            </a:endParaRPr>
          </a:p>
        </p:txBody>
      </p:sp>
      <p:sp>
        <p:nvSpPr>
          <p:cNvPr id="190" name="Google Shape;190;p17"/>
          <p:cNvSpPr txBox="1"/>
          <p:nvPr>
            <p:ph idx="1" type="body"/>
          </p:nvPr>
        </p:nvSpPr>
        <p:spPr>
          <a:xfrm>
            <a:off x="434007" y="874644"/>
            <a:ext cx="11545957" cy="585746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Algorithm for Canonical Cover as follows:</a:t>
            </a:r>
            <a:endParaRPr b="0" i="0"/>
          </a:p>
          <a:p>
            <a:pPr indent="-228600" lvl="0" marL="228600" rtl="0" algn="just">
              <a:lnSpc>
                <a:spcPct val="90000"/>
              </a:lnSpc>
              <a:spcBef>
                <a:spcPts val="1000"/>
              </a:spcBef>
              <a:spcAft>
                <a:spcPts val="0"/>
              </a:spcAft>
              <a:buClr>
                <a:schemeClr val="dk1"/>
              </a:buClr>
              <a:buSzPts val="2800"/>
              <a:buChar char="•"/>
            </a:pPr>
            <a:r>
              <a:rPr b="1" i="0" lang="en-US"/>
              <a:t>Step 1: </a:t>
            </a:r>
            <a:r>
              <a:rPr b="0" i="0" lang="en-US"/>
              <a:t>First use union rules to replace any functional dependence such as A1 -&gt; B1 and A1 -&gt; B2 with A1 -&gt; B1B2.</a:t>
            </a:r>
            <a:endParaRPr/>
          </a:p>
          <a:p>
            <a:pPr indent="-228600" lvl="0" marL="228600" rtl="0" algn="just">
              <a:lnSpc>
                <a:spcPct val="90000"/>
              </a:lnSpc>
              <a:spcBef>
                <a:spcPts val="1000"/>
              </a:spcBef>
              <a:spcAft>
                <a:spcPts val="0"/>
              </a:spcAft>
              <a:buClr>
                <a:schemeClr val="dk1"/>
              </a:buClr>
              <a:buSzPts val="2800"/>
              <a:buChar char="•"/>
            </a:pPr>
            <a:r>
              <a:rPr b="1" i="0" lang="en-US"/>
              <a:t>Step 2:</a:t>
            </a:r>
            <a:r>
              <a:rPr b="0" i="0" lang="en-US"/>
              <a:t> Find functional dependency </a:t>
            </a:r>
            <a:r>
              <a:rPr b="1" i="0" lang="en-US"/>
              <a:t>Fd</a:t>
            </a:r>
            <a:r>
              <a:rPr b="0" i="0" lang="en-US"/>
              <a:t> A -&gt; B with an irrelevant attribute in A or B.</a:t>
            </a:r>
            <a:endParaRPr/>
          </a:p>
          <a:p>
            <a:pPr indent="-228600" lvl="0" marL="228600" rtl="0" algn="just">
              <a:lnSpc>
                <a:spcPct val="90000"/>
              </a:lnSpc>
              <a:spcBef>
                <a:spcPts val="1000"/>
              </a:spcBef>
              <a:spcAft>
                <a:spcPts val="0"/>
              </a:spcAft>
              <a:buClr>
                <a:schemeClr val="dk1"/>
              </a:buClr>
              <a:buSzPts val="2800"/>
              <a:buChar char="•"/>
            </a:pPr>
            <a:r>
              <a:rPr b="1" i="0" lang="en-US"/>
              <a:t>Step 3: </a:t>
            </a:r>
            <a:r>
              <a:rPr b="0" i="0" lang="en-US"/>
              <a:t>If any irrelevant attribute is found delete it from A -&gt; B until functional dependency does not change.</a:t>
            </a:r>
            <a:endParaRPr/>
          </a:p>
          <a:p>
            <a:pPr indent="-228600" lvl="0" marL="228600" rtl="0" algn="just">
              <a:lnSpc>
                <a:spcPct val="90000"/>
              </a:lnSpc>
              <a:spcBef>
                <a:spcPts val="1000"/>
              </a:spcBef>
              <a:spcAft>
                <a:spcPts val="0"/>
              </a:spcAft>
              <a:buClr>
                <a:schemeClr val="dk1"/>
              </a:buClr>
              <a:buSzPts val="2800"/>
              <a:buChar char="•"/>
            </a:pPr>
            <a:r>
              <a:rPr b="1" i="0" lang="en-US"/>
              <a:t>Example</a:t>
            </a:r>
            <a:endParaRPr/>
          </a:p>
          <a:p>
            <a:pPr indent="-228600" lvl="0" marL="228600" rtl="0" algn="just">
              <a:lnSpc>
                <a:spcPct val="90000"/>
              </a:lnSpc>
              <a:spcBef>
                <a:spcPts val="1000"/>
              </a:spcBef>
              <a:spcAft>
                <a:spcPts val="0"/>
              </a:spcAft>
              <a:buClr>
                <a:schemeClr val="dk1"/>
              </a:buClr>
              <a:buSzPts val="2800"/>
              <a:buChar char="•"/>
            </a:pPr>
            <a:r>
              <a:rPr b="0" i="0" lang="en-US"/>
              <a:t>Consider a given relation(X, Y, Z, W) having some attributes, and below are mentioned functional dependencies as follows.</a:t>
            </a:r>
            <a:endParaRPr/>
          </a:p>
          <a:p>
            <a:pPr indent="-228600" lvl="0" marL="228600" rtl="0" algn="just">
              <a:lnSpc>
                <a:spcPct val="90000"/>
              </a:lnSpc>
              <a:spcBef>
                <a:spcPts val="1000"/>
              </a:spcBef>
              <a:spcAft>
                <a:spcPts val="0"/>
              </a:spcAft>
              <a:buClr>
                <a:schemeClr val="dk1"/>
              </a:buClr>
              <a:buSzPts val="2800"/>
              <a:buChar char="•"/>
            </a:pPr>
            <a:r>
              <a:rPr b="0" i="0" lang="en-US"/>
              <a:t>FD: Y -&gt; X</a:t>
            </a:r>
            <a:endParaRPr/>
          </a:p>
          <a:p>
            <a:pPr indent="-228600" lvl="0" marL="228600" rtl="0" algn="just">
              <a:lnSpc>
                <a:spcPct val="90000"/>
              </a:lnSpc>
              <a:spcBef>
                <a:spcPts val="1000"/>
              </a:spcBef>
              <a:spcAft>
                <a:spcPts val="0"/>
              </a:spcAft>
              <a:buClr>
                <a:schemeClr val="dk1"/>
              </a:buClr>
              <a:buSzPts val="2800"/>
              <a:buChar char="•"/>
            </a:pPr>
            <a:r>
              <a:rPr b="0" i="0" lang="en-US"/>
              <a:t>FD: XW -&gt; Z</a:t>
            </a:r>
            <a:endParaRPr/>
          </a:p>
          <a:p>
            <a:pPr indent="-228600" lvl="0" marL="228600" rtl="0" algn="just">
              <a:lnSpc>
                <a:spcPct val="90000"/>
              </a:lnSpc>
              <a:spcBef>
                <a:spcPts val="1000"/>
              </a:spcBef>
              <a:spcAft>
                <a:spcPts val="0"/>
              </a:spcAft>
              <a:buClr>
                <a:schemeClr val="dk1"/>
              </a:buClr>
              <a:buSzPts val="2800"/>
              <a:buChar char="•"/>
            </a:pPr>
            <a:r>
              <a:rPr b="0" i="0" lang="en-US"/>
              <a:t>FD: Z -&gt;XYW</a:t>
            </a:r>
            <a:endParaRPr/>
          </a:p>
          <a:p>
            <a:pPr indent="-50800" lvl="0" marL="228600" rtl="0" algn="just">
              <a:lnSpc>
                <a:spcPct val="90000"/>
              </a:lnSpc>
              <a:spcBef>
                <a:spcPts val="1000"/>
              </a:spcBef>
              <a:spcAft>
                <a:spcPts val="0"/>
              </a:spcAft>
              <a:buClr>
                <a:schemeClr val="dk1"/>
              </a:buClr>
              <a:buSzPts val="2800"/>
              <a:buNone/>
            </a:pPr>
            <a:r>
              <a:t/>
            </a:r>
            <a:endParaRPr b="0" i="0">
              <a:solidFill>
                <a:srgbClr val="000099"/>
              </a:solidFill>
            </a:endParaRPr>
          </a:p>
          <a:p>
            <a:pPr indent="-50800" lvl="0" marL="228600" rtl="0" algn="just">
              <a:lnSpc>
                <a:spcPct val="90000"/>
              </a:lnSpc>
              <a:spcBef>
                <a:spcPts val="1000"/>
              </a:spcBef>
              <a:spcAft>
                <a:spcPts val="0"/>
              </a:spcAft>
              <a:buClr>
                <a:schemeClr val="dk1"/>
              </a:buClr>
              <a:buSzPts val="2800"/>
              <a:buFont typeface="Arial"/>
              <a:buNone/>
            </a:pPr>
            <a:r>
              <a:t/>
            </a:r>
            <a:endParaRPr b="0" i="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434007" y="125896"/>
            <a:ext cx="10717696" cy="77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Minimal Cover /</a:t>
            </a:r>
            <a:r>
              <a:rPr b="1" i="0" lang="en-US" sz="3200">
                <a:latin typeface="Calibri"/>
                <a:ea typeface="Calibri"/>
                <a:cs typeface="Calibri"/>
                <a:sym typeface="Calibri"/>
              </a:rPr>
              <a:t>Canonical Cover of Functional Dependency</a:t>
            </a:r>
            <a:endParaRPr b="1" sz="3200">
              <a:latin typeface="Calibri"/>
              <a:ea typeface="Calibri"/>
              <a:cs typeface="Calibri"/>
              <a:sym typeface="Calibri"/>
            </a:endParaRPr>
          </a:p>
        </p:txBody>
      </p:sp>
      <p:sp>
        <p:nvSpPr>
          <p:cNvPr id="196" name="Google Shape;196;p18"/>
          <p:cNvSpPr txBox="1"/>
          <p:nvPr>
            <p:ph idx="1" type="body"/>
          </p:nvPr>
        </p:nvSpPr>
        <p:spPr>
          <a:xfrm>
            <a:off x="434007" y="874644"/>
            <a:ext cx="11545957" cy="58574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t>FD: Y -&gt; X</a:t>
            </a:r>
            <a:endParaRPr/>
          </a:p>
          <a:p>
            <a:pPr indent="-228600" lvl="0" marL="228600" rtl="0" algn="l">
              <a:lnSpc>
                <a:spcPct val="90000"/>
              </a:lnSpc>
              <a:spcBef>
                <a:spcPts val="1000"/>
              </a:spcBef>
              <a:spcAft>
                <a:spcPts val="0"/>
              </a:spcAft>
              <a:buClr>
                <a:schemeClr val="dk1"/>
              </a:buClr>
              <a:buSzPts val="2800"/>
              <a:buChar char="•"/>
            </a:pPr>
            <a:r>
              <a:rPr b="0" i="0" lang="en-US"/>
              <a:t>FD: XW -&gt; Z</a:t>
            </a:r>
            <a:endParaRPr/>
          </a:p>
          <a:p>
            <a:pPr indent="-228600" lvl="0" marL="228600" rtl="0" algn="l">
              <a:lnSpc>
                <a:spcPct val="90000"/>
              </a:lnSpc>
              <a:spcBef>
                <a:spcPts val="1000"/>
              </a:spcBef>
              <a:spcAft>
                <a:spcPts val="0"/>
              </a:spcAft>
              <a:buClr>
                <a:schemeClr val="dk1"/>
              </a:buClr>
              <a:buSzPts val="2800"/>
              <a:buChar char="•"/>
            </a:pPr>
            <a:r>
              <a:rPr b="0" i="0" lang="en-US"/>
              <a:t>FD: Z -&gt;XYW</a:t>
            </a:r>
            <a:endParaRPr/>
          </a:p>
          <a:p>
            <a:pPr indent="-228600" lvl="0" marL="228600" rtl="0" algn="just">
              <a:lnSpc>
                <a:spcPct val="90000"/>
              </a:lnSpc>
              <a:spcBef>
                <a:spcPts val="1000"/>
              </a:spcBef>
              <a:spcAft>
                <a:spcPts val="0"/>
              </a:spcAft>
              <a:buClr>
                <a:schemeClr val="dk1"/>
              </a:buClr>
              <a:buSzPts val="2800"/>
              <a:buChar char="•"/>
            </a:pPr>
            <a:r>
              <a:rPr b="1" i="0" lang="en-US"/>
              <a:t>Step 1:</a:t>
            </a:r>
            <a:endParaRPr b="0" i="0"/>
          </a:p>
          <a:p>
            <a:pPr indent="-228600" lvl="0" marL="228600" rtl="0" algn="just">
              <a:lnSpc>
                <a:spcPct val="90000"/>
              </a:lnSpc>
              <a:spcBef>
                <a:spcPts val="1000"/>
              </a:spcBef>
              <a:spcAft>
                <a:spcPts val="0"/>
              </a:spcAft>
              <a:buClr>
                <a:schemeClr val="dk1"/>
              </a:buClr>
              <a:buSzPts val="2800"/>
              <a:buChar char="•"/>
            </a:pPr>
            <a:r>
              <a:rPr b="0" i="0" lang="en-US"/>
              <a:t>First, </a:t>
            </a:r>
            <a:r>
              <a:rPr b="1" i="0" lang="en-US">
                <a:solidFill>
                  <a:srgbClr val="000099"/>
                </a:solidFill>
              </a:rPr>
              <a:t>decompose all functional dependencies using the decomposition rule. That means a </a:t>
            </a:r>
            <a:r>
              <a:rPr b="1" i="0" lang="en-US">
                <a:solidFill>
                  <a:srgbClr val="C00000"/>
                </a:solidFill>
              </a:rPr>
              <a:t>single attribute on the right-hand side. </a:t>
            </a:r>
            <a:r>
              <a:rPr b="0" i="0" lang="en-US"/>
              <a:t>Decomposition of functional dependence as follows.</a:t>
            </a:r>
            <a:endParaRPr/>
          </a:p>
          <a:p>
            <a:pPr indent="-228600" lvl="0" marL="228600" rtl="0" algn="just">
              <a:lnSpc>
                <a:spcPct val="90000"/>
              </a:lnSpc>
              <a:spcBef>
                <a:spcPts val="1000"/>
              </a:spcBef>
              <a:spcAft>
                <a:spcPts val="0"/>
              </a:spcAft>
              <a:buClr>
                <a:schemeClr val="dk1"/>
              </a:buClr>
              <a:buSzPts val="2800"/>
              <a:buChar char="•"/>
            </a:pPr>
            <a:r>
              <a:rPr b="1" i="0" lang="en-US"/>
              <a:t>FD 1:</a:t>
            </a:r>
            <a:r>
              <a:rPr b="0" i="0" lang="en-US"/>
              <a:t> Y -&gt; X</a:t>
            </a:r>
            <a:endParaRPr/>
          </a:p>
          <a:p>
            <a:pPr indent="-228600" lvl="0" marL="228600" rtl="0" algn="just">
              <a:lnSpc>
                <a:spcPct val="90000"/>
              </a:lnSpc>
              <a:spcBef>
                <a:spcPts val="1000"/>
              </a:spcBef>
              <a:spcAft>
                <a:spcPts val="0"/>
              </a:spcAft>
              <a:buClr>
                <a:schemeClr val="dk1"/>
              </a:buClr>
              <a:buSzPts val="2800"/>
              <a:buChar char="•"/>
            </a:pPr>
            <a:r>
              <a:rPr b="1" i="0" lang="en-US"/>
              <a:t>FD 2:</a:t>
            </a:r>
            <a:r>
              <a:rPr b="0" i="0" lang="en-US"/>
              <a:t> XW -&gt; Z</a:t>
            </a:r>
            <a:endParaRPr/>
          </a:p>
          <a:p>
            <a:pPr indent="-228600" lvl="0" marL="228600" rtl="0" algn="just">
              <a:lnSpc>
                <a:spcPct val="90000"/>
              </a:lnSpc>
              <a:spcBef>
                <a:spcPts val="1000"/>
              </a:spcBef>
              <a:spcAft>
                <a:spcPts val="0"/>
              </a:spcAft>
              <a:buClr>
                <a:schemeClr val="dk1"/>
              </a:buClr>
              <a:buSzPts val="2800"/>
              <a:buChar char="•"/>
            </a:pPr>
            <a:r>
              <a:rPr b="1" i="0" lang="en-US"/>
              <a:t>FD 3:</a:t>
            </a:r>
            <a:r>
              <a:rPr b="0" i="0" lang="en-US"/>
              <a:t> Z -&gt; X</a:t>
            </a:r>
            <a:endParaRPr/>
          </a:p>
          <a:p>
            <a:pPr indent="-228600" lvl="0" marL="228600" rtl="0" algn="just">
              <a:lnSpc>
                <a:spcPct val="90000"/>
              </a:lnSpc>
              <a:spcBef>
                <a:spcPts val="1000"/>
              </a:spcBef>
              <a:spcAft>
                <a:spcPts val="0"/>
              </a:spcAft>
              <a:buClr>
                <a:schemeClr val="dk1"/>
              </a:buClr>
              <a:buSzPts val="2800"/>
              <a:buChar char="•"/>
            </a:pPr>
            <a:r>
              <a:rPr b="1" i="0" lang="en-US"/>
              <a:t>FD 4:</a:t>
            </a:r>
            <a:r>
              <a:rPr b="0" i="0" lang="en-US"/>
              <a:t> Z -&gt; Y</a:t>
            </a:r>
            <a:endParaRPr/>
          </a:p>
          <a:p>
            <a:pPr indent="-228600" lvl="0" marL="228600" rtl="0" algn="just">
              <a:lnSpc>
                <a:spcPct val="90000"/>
              </a:lnSpc>
              <a:spcBef>
                <a:spcPts val="1000"/>
              </a:spcBef>
              <a:spcAft>
                <a:spcPts val="0"/>
              </a:spcAft>
              <a:buClr>
                <a:schemeClr val="dk1"/>
              </a:buClr>
              <a:buSzPts val="2800"/>
              <a:buChar char="•"/>
            </a:pPr>
            <a:r>
              <a:rPr b="1" i="0" lang="en-US"/>
              <a:t>FD 5:</a:t>
            </a:r>
            <a:r>
              <a:rPr b="0" i="0" lang="en-US"/>
              <a:t> Z -&gt; W</a:t>
            </a:r>
            <a:endParaRPr/>
          </a:p>
          <a:p>
            <a:pPr indent="-50800" lvl="0" marL="228600" rtl="0" algn="just">
              <a:lnSpc>
                <a:spcPct val="90000"/>
              </a:lnSpc>
              <a:spcBef>
                <a:spcPts val="1000"/>
              </a:spcBef>
              <a:spcAft>
                <a:spcPts val="0"/>
              </a:spcAft>
              <a:buClr>
                <a:schemeClr val="dk1"/>
              </a:buClr>
              <a:buSzPts val="2800"/>
              <a:buNone/>
            </a:pPr>
            <a:r>
              <a:t/>
            </a:r>
            <a:endParaRPr b="0" i="0">
              <a:solidFill>
                <a:srgbClr val="000099"/>
              </a:solidFill>
            </a:endParaRPr>
          </a:p>
          <a:p>
            <a:pPr indent="-50800" lvl="0" marL="228600" rtl="0" algn="just">
              <a:lnSpc>
                <a:spcPct val="90000"/>
              </a:lnSpc>
              <a:spcBef>
                <a:spcPts val="1000"/>
              </a:spcBef>
              <a:spcAft>
                <a:spcPts val="0"/>
              </a:spcAft>
              <a:buClr>
                <a:schemeClr val="dk1"/>
              </a:buClr>
              <a:buSzPts val="2800"/>
              <a:buFont typeface="Arial"/>
              <a:buNone/>
            </a:pPr>
            <a:r>
              <a:t/>
            </a:r>
            <a:endParaRPr b="0" i="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434008" y="293756"/>
            <a:ext cx="10717696" cy="77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Minimal Cover /</a:t>
            </a:r>
            <a:r>
              <a:rPr b="1" i="0" lang="en-US" sz="3200">
                <a:latin typeface="Calibri"/>
                <a:ea typeface="Calibri"/>
                <a:cs typeface="Calibri"/>
                <a:sym typeface="Calibri"/>
              </a:rPr>
              <a:t>Canonical Cover of Functional Dependency</a:t>
            </a:r>
            <a:endParaRPr b="1" sz="3200">
              <a:latin typeface="Calibri"/>
              <a:ea typeface="Calibri"/>
              <a:cs typeface="Calibri"/>
              <a:sym typeface="Calibri"/>
            </a:endParaRPr>
          </a:p>
        </p:txBody>
      </p:sp>
      <p:sp>
        <p:nvSpPr>
          <p:cNvPr id="202" name="Google Shape;202;p19"/>
          <p:cNvSpPr txBox="1"/>
          <p:nvPr>
            <p:ph idx="1" type="body"/>
          </p:nvPr>
        </p:nvSpPr>
        <p:spPr>
          <a:xfrm>
            <a:off x="434007" y="874644"/>
            <a:ext cx="11545957" cy="585746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FD 1:</a:t>
            </a:r>
            <a:r>
              <a:rPr b="0" i="0" lang="en-US"/>
              <a:t> Y -&gt; X</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FD 2: XW -&gt; Z</a:t>
            </a:r>
            <a:endParaRPr/>
          </a:p>
          <a:p>
            <a:pPr indent="-228600" lvl="0" marL="228600" rtl="0" algn="just">
              <a:lnSpc>
                <a:spcPct val="90000"/>
              </a:lnSpc>
              <a:spcBef>
                <a:spcPts val="1000"/>
              </a:spcBef>
              <a:spcAft>
                <a:spcPts val="0"/>
              </a:spcAft>
              <a:buClr>
                <a:schemeClr val="dk1"/>
              </a:buClr>
              <a:buSzPct val="100000"/>
              <a:buChar char="•"/>
            </a:pPr>
            <a:r>
              <a:rPr b="1" i="0" lang="en-US"/>
              <a:t>FD 3:</a:t>
            </a:r>
            <a:r>
              <a:rPr b="0" i="0" lang="en-US"/>
              <a:t> Z -&gt; X</a:t>
            </a:r>
            <a:endParaRPr/>
          </a:p>
          <a:p>
            <a:pPr indent="-228600" lvl="0" marL="228600" rtl="0" algn="just">
              <a:lnSpc>
                <a:spcPct val="90000"/>
              </a:lnSpc>
              <a:spcBef>
                <a:spcPts val="1000"/>
              </a:spcBef>
              <a:spcAft>
                <a:spcPts val="0"/>
              </a:spcAft>
              <a:buClr>
                <a:schemeClr val="dk1"/>
              </a:buClr>
              <a:buSzPct val="100000"/>
              <a:buChar char="•"/>
            </a:pPr>
            <a:r>
              <a:rPr b="1" i="0" lang="en-US"/>
              <a:t>FD 4:</a:t>
            </a:r>
            <a:r>
              <a:rPr b="0" i="0" lang="en-US"/>
              <a:t> Z -&gt; Y</a:t>
            </a:r>
            <a:endParaRPr/>
          </a:p>
          <a:p>
            <a:pPr indent="-228600" lvl="0" marL="228600" rtl="0" algn="just">
              <a:lnSpc>
                <a:spcPct val="90000"/>
              </a:lnSpc>
              <a:spcBef>
                <a:spcPts val="1000"/>
              </a:spcBef>
              <a:spcAft>
                <a:spcPts val="0"/>
              </a:spcAft>
              <a:buClr>
                <a:schemeClr val="dk1"/>
              </a:buClr>
              <a:buSzPct val="100000"/>
              <a:buChar char="•"/>
            </a:pPr>
            <a:r>
              <a:rPr b="1" i="0" lang="en-US"/>
              <a:t>FD 5:</a:t>
            </a:r>
            <a:r>
              <a:rPr b="0" i="0" lang="en-US"/>
              <a:t> Z -&gt; W</a:t>
            </a:r>
            <a:endParaRPr/>
          </a:p>
          <a:p>
            <a:pPr indent="-228600" lvl="0" marL="228600" rtl="0" algn="just">
              <a:lnSpc>
                <a:spcPct val="90000"/>
              </a:lnSpc>
              <a:spcBef>
                <a:spcPts val="1000"/>
              </a:spcBef>
              <a:spcAft>
                <a:spcPts val="0"/>
              </a:spcAft>
              <a:buClr>
                <a:schemeClr val="dk1"/>
              </a:buClr>
              <a:buSzPct val="100000"/>
              <a:buChar char="•"/>
            </a:pPr>
            <a:r>
              <a:rPr b="1" i="0" lang="en-US"/>
              <a:t>Step 2:</a:t>
            </a:r>
            <a:endParaRPr b="0" i="0"/>
          </a:p>
          <a:p>
            <a:pPr indent="-228600" lvl="0" marL="228600" rtl="0" algn="just">
              <a:lnSpc>
                <a:spcPct val="90000"/>
              </a:lnSpc>
              <a:spcBef>
                <a:spcPts val="1000"/>
              </a:spcBef>
              <a:spcAft>
                <a:spcPts val="0"/>
              </a:spcAft>
              <a:buClr>
                <a:schemeClr val="dk1"/>
              </a:buClr>
              <a:buSzPct val="100000"/>
              <a:buChar char="•"/>
            </a:pPr>
            <a:r>
              <a:rPr b="0" i="0" lang="en-US"/>
              <a:t>In the second step, </a:t>
            </a:r>
            <a:r>
              <a:rPr b="1" i="0" lang="en-US">
                <a:solidFill>
                  <a:srgbClr val="000099"/>
                </a:solidFill>
              </a:rPr>
              <a:t>we remove all irrelevant attributes from the left-hand side of functional dependencies by finding the closure as follows.</a:t>
            </a:r>
            <a:endParaRPr/>
          </a:p>
          <a:p>
            <a:pPr indent="-228600" lvl="0" marL="228600" rtl="0" algn="just">
              <a:lnSpc>
                <a:spcPct val="90000"/>
              </a:lnSpc>
              <a:spcBef>
                <a:spcPts val="1000"/>
              </a:spcBef>
              <a:spcAft>
                <a:spcPts val="0"/>
              </a:spcAft>
              <a:buClr>
                <a:schemeClr val="dk1"/>
              </a:buClr>
              <a:buSzPct val="100000"/>
              <a:buChar char="•"/>
            </a:pPr>
            <a:r>
              <a:rPr b="0" i="0" lang="en-US"/>
              <a:t>Only one functional dependency </a:t>
            </a:r>
            <a:r>
              <a:rPr b="0" i="0" lang="en-US">
                <a:solidFill>
                  <a:srgbClr val="000099"/>
                </a:solidFill>
              </a:rPr>
              <a:t>has two or more attributes that means XW -&gt; Z.</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{X}</a:t>
            </a:r>
            <a:r>
              <a:rPr b="1" baseline="30000" i="0" lang="en-US">
                <a:solidFill>
                  <a:srgbClr val="000099"/>
                </a:solidFill>
              </a:rPr>
              <a:t>+</a:t>
            </a:r>
            <a:r>
              <a:rPr b="1" i="0" lang="en-US">
                <a:solidFill>
                  <a:srgbClr val="000099"/>
                </a:solidFill>
              </a:rPr>
              <a:t> = {X}</a:t>
            </a:r>
            <a:endParaRPr b="0" i="0">
              <a:solidFill>
                <a:srgbClr val="000099"/>
              </a:solidFill>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{W}</a:t>
            </a:r>
            <a:r>
              <a:rPr b="1" baseline="30000" i="0" lang="en-US">
                <a:solidFill>
                  <a:srgbClr val="000099"/>
                </a:solidFill>
              </a:rPr>
              <a:t>+ </a:t>
            </a:r>
            <a:r>
              <a:rPr b="1" i="0" lang="en-US">
                <a:solidFill>
                  <a:srgbClr val="000099"/>
                </a:solidFill>
              </a:rPr>
              <a:t>= {W}</a:t>
            </a:r>
            <a:endParaRPr b="0" i="0">
              <a:solidFill>
                <a:srgbClr val="000099"/>
              </a:solidFill>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In above both cases X can only determine X and W can only determine W, so no irrelevant attributes are present in the above functional dependencies</a:t>
            </a:r>
            <a:r>
              <a:rPr b="0" i="0" lang="en-US"/>
              <a:t> and functional dependencies will remain constant and will not be removed.</a:t>
            </a:r>
            <a:endParaRPr/>
          </a:p>
          <a:p>
            <a:pPr indent="-64135" lvl="0" marL="228600" rtl="0" algn="just">
              <a:lnSpc>
                <a:spcPct val="90000"/>
              </a:lnSpc>
              <a:spcBef>
                <a:spcPts val="1000"/>
              </a:spcBef>
              <a:spcAft>
                <a:spcPts val="0"/>
              </a:spcAft>
              <a:buClr>
                <a:schemeClr val="dk1"/>
              </a:buClr>
              <a:buSzPct val="100000"/>
              <a:buNone/>
            </a:pPr>
            <a:r>
              <a:t/>
            </a:r>
            <a:endParaRPr b="0" i="0">
              <a:solidFill>
                <a:srgbClr val="000099"/>
              </a:solidFill>
            </a:endParaRPr>
          </a:p>
          <a:p>
            <a:pPr indent="-64135" lvl="0" marL="228600" rtl="0" algn="just">
              <a:lnSpc>
                <a:spcPct val="90000"/>
              </a:lnSpc>
              <a:spcBef>
                <a:spcPts val="1000"/>
              </a:spcBef>
              <a:spcAft>
                <a:spcPts val="0"/>
              </a:spcAft>
              <a:buClr>
                <a:schemeClr val="dk1"/>
              </a:buClr>
              <a:buSzPct val="100000"/>
              <a:buFont typeface="Arial"/>
              <a:buNone/>
            </a:pPr>
            <a:r>
              <a:t/>
            </a:r>
            <a:endParaRPr b="0" i="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Database Design</a:t>
            </a:r>
            <a:endParaRPr sz="4000">
              <a:latin typeface="Calibri"/>
              <a:ea typeface="Calibri"/>
              <a:cs typeface="Calibri"/>
              <a:sym typeface="Calibri"/>
            </a:endParaRPr>
          </a:p>
        </p:txBody>
      </p:sp>
      <p:sp>
        <p:nvSpPr>
          <p:cNvPr id="91" name="Google Shape;91;p2"/>
          <p:cNvSpPr txBox="1"/>
          <p:nvPr>
            <p:ph idx="1" type="body"/>
          </p:nvPr>
        </p:nvSpPr>
        <p:spPr>
          <a:xfrm>
            <a:off x="318053" y="1444487"/>
            <a:ext cx="11635408" cy="473247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b="0" i="0" lang="en-US" sz="3200" u="none" strike="noStrike"/>
              <a:t>Functional Dependencies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Inference Rules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Functional Dependency Closure</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Minimal Cover</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Decomposition Properties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Need of Normalization</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Normal Forms: 1NF, 2NF, 3NF and BCNF, Multi-valued Dependency, 4NF</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434007" y="125896"/>
            <a:ext cx="10717696" cy="77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Minimal Cover /</a:t>
            </a:r>
            <a:r>
              <a:rPr b="1" i="0" lang="en-US" sz="3200">
                <a:latin typeface="Calibri"/>
                <a:ea typeface="Calibri"/>
                <a:cs typeface="Calibri"/>
                <a:sym typeface="Calibri"/>
              </a:rPr>
              <a:t>Canonical Cover of Functional Dependency</a:t>
            </a:r>
            <a:endParaRPr b="1" sz="3200">
              <a:latin typeface="Calibri"/>
              <a:ea typeface="Calibri"/>
              <a:cs typeface="Calibri"/>
              <a:sym typeface="Calibri"/>
            </a:endParaRPr>
          </a:p>
        </p:txBody>
      </p:sp>
      <p:sp>
        <p:nvSpPr>
          <p:cNvPr id="208" name="Google Shape;208;p20"/>
          <p:cNvSpPr txBox="1"/>
          <p:nvPr>
            <p:ph idx="1" type="body"/>
          </p:nvPr>
        </p:nvSpPr>
        <p:spPr>
          <a:xfrm>
            <a:off x="434007" y="874644"/>
            <a:ext cx="11545957" cy="585746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i="0" lang="en-US"/>
              <a:t>Step 3:</a:t>
            </a:r>
            <a:endParaRPr b="0" i="0"/>
          </a:p>
          <a:p>
            <a:pPr indent="-228600" lvl="0" marL="228600" rtl="0" algn="l">
              <a:lnSpc>
                <a:spcPct val="90000"/>
              </a:lnSpc>
              <a:spcBef>
                <a:spcPts val="1000"/>
              </a:spcBef>
              <a:spcAft>
                <a:spcPts val="0"/>
              </a:spcAft>
              <a:buClr>
                <a:schemeClr val="dk1"/>
              </a:buClr>
              <a:buSzPct val="100000"/>
              <a:buChar char="•"/>
            </a:pPr>
            <a:r>
              <a:rPr b="0" i="0" lang="en-US"/>
              <a:t>Remove all functional dependencies that having transitive relation.</a:t>
            </a:r>
            <a:endParaRPr/>
          </a:p>
          <a:p>
            <a:pPr indent="-228600" lvl="0" marL="228600" rtl="0" algn="l">
              <a:lnSpc>
                <a:spcPct val="90000"/>
              </a:lnSpc>
              <a:spcBef>
                <a:spcPts val="1000"/>
              </a:spcBef>
              <a:spcAft>
                <a:spcPts val="0"/>
              </a:spcAft>
              <a:buClr>
                <a:schemeClr val="dk1"/>
              </a:buClr>
              <a:buSzPct val="100000"/>
              <a:buChar char="•"/>
            </a:pPr>
            <a:r>
              <a:rPr b="1" i="0" lang="en-US"/>
              <a:t>FD 1:</a:t>
            </a:r>
            <a:r>
              <a:rPr b="0" i="0" lang="en-US"/>
              <a:t> Y -&gt; X</a:t>
            </a:r>
            <a:endParaRPr/>
          </a:p>
          <a:p>
            <a:pPr indent="-228600" lvl="0" marL="228600" rtl="0" algn="l">
              <a:lnSpc>
                <a:spcPct val="90000"/>
              </a:lnSpc>
              <a:spcBef>
                <a:spcPts val="1000"/>
              </a:spcBef>
              <a:spcAft>
                <a:spcPts val="0"/>
              </a:spcAft>
              <a:buClr>
                <a:schemeClr val="dk1"/>
              </a:buClr>
              <a:buSzPct val="100000"/>
              <a:buChar char="•"/>
            </a:pPr>
            <a:r>
              <a:rPr b="1" i="0" lang="en-US"/>
              <a:t>FD 2:</a:t>
            </a:r>
            <a:r>
              <a:rPr b="0" i="0" lang="en-US"/>
              <a:t> XW -&gt; Z</a:t>
            </a:r>
            <a:endParaRPr/>
          </a:p>
          <a:p>
            <a:pPr indent="-228600" lvl="0" marL="228600" rtl="0" algn="l">
              <a:lnSpc>
                <a:spcPct val="90000"/>
              </a:lnSpc>
              <a:spcBef>
                <a:spcPts val="1000"/>
              </a:spcBef>
              <a:spcAft>
                <a:spcPts val="0"/>
              </a:spcAft>
              <a:buClr>
                <a:srgbClr val="000099"/>
              </a:buClr>
              <a:buSzPct val="100000"/>
              <a:buChar char="•"/>
            </a:pPr>
            <a:r>
              <a:rPr b="1" i="0" lang="en-US">
                <a:solidFill>
                  <a:srgbClr val="000099"/>
                </a:solidFill>
              </a:rPr>
              <a:t>FD 3: Z -&gt; X</a:t>
            </a:r>
            <a:endParaRPr/>
          </a:p>
          <a:p>
            <a:pPr indent="-228600" lvl="0" marL="228600" rtl="0" algn="l">
              <a:lnSpc>
                <a:spcPct val="90000"/>
              </a:lnSpc>
              <a:spcBef>
                <a:spcPts val="1000"/>
              </a:spcBef>
              <a:spcAft>
                <a:spcPts val="0"/>
              </a:spcAft>
              <a:buClr>
                <a:schemeClr val="dk1"/>
              </a:buClr>
              <a:buSzPct val="100000"/>
              <a:buChar char="•"/>
            </a:pPr>
            <a:r>
              <a:rPr b="1" i="0" lang="en-US"/>
              <a:t>FD 4:</a:t>
            </a:r>
            <a:r>
              <a:rPr b="0" i="0" lang="en-US"/>
              <a:t> Z -&gt; Y</a:t>
            </a:r>
            <a:endParaRPr/>
          </a:p>
          <a:p>
            <a:pPr indent="-228600" lvl="0" marL="228600" rtl="0" algn="l">
              <a:lnSpc>
                <a:spcPct val="90000"/>
              </a:lnSpc>
              <a:spcBef>
                <a:spcPts val="1000"/>
              </a:spcBef>
              <a:spcAft>
                <a:spcPts val="0"/>
              </a:spcAft>
              <a:buClr>
                <a:schemeClr val="dk1"/>
              </a:buClr>
              <a:buSzPct val="100000"/>
              <a:buChar char="•"/>
            </a:pPr>
            <a:r>
              <a:rPr b="1" i="0" lang="en-US"/>
              <a:t>FD 5:</a:t>
            </a:r>
            <a:r>
              <a:rPr b="0" i="0" lang="en-US"/>
              <a:t> Z -&gt; W</a:t>
            </a:r>
            <a:endParaRPr/>
          </a:p>
          <a:p>
            <a:pPr indent="-228600" lvl="0" marL="228600" rtl="0" algn="l">
              <a:lnSpc>
                <a:spcPct val="90000"/>
              </a:lnSpc>
              <a:spcBef>
                <a:spcPts val="1000"/>
              </a:spcBef>
              <a:spcAft>
                <a:spcPts val="0"/>
              </a:spcAft>
              <a:buClr>
                <a:schemeClr val="dk1"/>
              </a:buClr>
              <a:buSzPct val="100000"/>
              <a:buChar char="•"/>
            </a:pPr>
            <a:r>
              <a:rPr b="0" i="0" lang="en-US"/>
              <a:t>After removing transitive relation the functional dependencies look as follows.</a:t>
            </a:r>
            <a:endParaRPr/>
          </a:p>
          <a:p>
            <a:pPr indent="-228600" lvl="0" marL="228600" rtl="0" algn="l">
              <a:lnSpc>
                <a:spcPct val="90000"/>
              </a:lnSpc>
              <a:spcBef>
                <a:spcPts val="1000"/>
              </a:spcBef>
              <a:spcAft>
                <a:spcPts val="0"/>
              </a:spcAft>
              <a:buClr>
                <a:schemeClr val="dk1"/>
              </a:buClr>
              <a:buSzPct val="100000"/>
              <a:buChar char="•"/>
            </a:pPr>
            <a:r>
              <a:rPr b="1" i="0" lang="en-US"/>
              <a:t>FD 1:</a:t>
            </a:r>
            <a:r>
              <a:rPr b="0" i="0" lang="en-US"/>
              <a:t> Y -&gt; X</a:t>
            </a:r>
            <a:endParaRPr/>
          </a:p>
          <a:p>
            <a:pPr indent="-228600" lvl="0" marL="228600" rtl="0" algn="l">
              <a:lnSpc>
                <a:spcPct val="90000"/>
              </a:lnSpc>
              <a:spcBef>
                <a:spcPts val="1000"/>
              </a:spcBef>
              <a:spcAft>
                <a:spcPts val="0"/>
              </a:spcAft>
              <a:buClr>
                <a:schemeClr val="dk1"/>
              </a:buClr>
              <a:buSzPct val="100000"/>
              <a:buChar char="•"/>
            </a:pPr>
            <a:r>
              <a:rPr b="1" i="0" lang="en-US"/>
              <a:t>FD 2:</a:t>
            </a:r>
            <a:r>
              <a:rPr b="0" i="0" lang="en-US"/>
              <a:t> Z -&gt; Y</a:t>
            </a:r>
            <a:endParaRPr/>
          </a:p>
          <a:p>
            <a:pPr indent="-228600" lvl="0" marL="228600" rtl="0" algn="l">
              <a:lnSpc>
                <a:spcPct val="90000"/>
              </a:lnSpc>
              <a:spcBef>
                <a:spcPts val="1000"/>
              </a:spcBef>
              <a:spcAft>
                <a:spcPts val="0"/>
              </a:spcAft>
              <a:buClr>
                <a:schemeClr val="dk1"/>
              </a:buClr>
              <a:buSzPct val="100000"/>
              <a:buChar char="•"/>
            </a:pPr>
            <a:r>
              <a:rPr b="1" i="0" lang="en-US"/>
              <a:t>FD 3:</a:t>
            </a:r>
            <a:r>
              <a:rPr b="0" i="0" lang="en-US"/>
              <a:t> XW -&gt; Z</a:t>
            </a:r>
            <a:endParaRPr/>
          </a:p>
          <a:p>
            <a:pPr indent="-228600" lvl="0" marL="228600" rtl="0" algn="l">
              <a:lnSpc>
                <a:spcPct val="90000"/>
              </a:lnSpc>
              <a:spcBef>
                <a:spcPts val="1000"/>
              </a:spcBef>
              <a:spcAft>
                <a:spcPts val="0"/>
              </a:spcAft>
              <a:buClr>
                <a:schemeClr val="dk1"/>
              </a:buClr>
              <a:buSzPct val="100000"/>
              <a:buChar char="•"/>
            </a:pPr>
            <a:r>
              <a:rPr b="1" i="0" lang="en-US"/>
              <a:t>FD 4:</a:t>
            </a:r>
            <a:r>
              <a:rPr b="0" i="0" lang="en-US"/>
              <a:t> Z -&gt; W</a:t>
            </a:r>
            <a:endParaRPr/>
          </a:p>
          <a:p>
            <a:pPr indent="-228600" lvl="0" marL="228600" rtl="0" algn="l">
              <a:lnSpc>
                <a:spcPct val="90000"/>
              </a:lnSpc>
              <a:spcBef>
                <a:spcPts val="1000"/>
              </a:spcBef>
              <a:spcAft>
                <a:spcPts val="0"/>
              </a:spcAft>
              <a:buClr>
                <a:schemeClr val="dk1"/>
              </a:buClr>
              <a:buSzPct val="100000"/>
              <a:buChar char="•"/>
            </a:pPr>
            <a:r>
              <a:rPr b="0" i="0" lang="en-US"/>
              <a:t>We combine 2 and 4 functional dependencies together </a:t>
            </a:r>
            <a:r>
              <a:rPr b="1" i="0" lang="en-US">
                <a:solidFill>
                  <a:srgbClr val="000099"/>
                </a:solidFill>
              </a:rPr>
              <a:t>now the canonical cover of the above relation R(X, Y, Z, W) is {Y -&gt; X, Z -&gt;YW, XW -&gt; Z}</a:t>
            </a:r>
            <a:endParaRPr/>
          </a:p>
          <a:p>
            <a:pPr indent="-228600" lvl="0" marL="228600" rtl="0" algn="l">
              <a:lnSpc>
                <a:spcPct val="90000"/>
              </a:lnSpc>
              <a:spcBef>
                <a:spcPts val="1000"/>
              </a:spcBef>
              <a:spcAft>
                <a:spcPts val="0"/>
              </a:spcAft>
              <a:buClr>
                <a:schemeClr val="dk1"/>
              </a:buClr>
              <a:buSzPct val="100000"/>
              <a:buChar char="•"/>
            </a:pPr>
            <a:r>
              <a:rPr b="0" i="0" lang="en-US"/>
              <a:t>With the help of normal form, we can implement canonical cover.</a:t>
            </a:r>
            <a:endParaRPr/>
          </a:p>
          <a:p>
            <a:pPr indent="-77470" lvl="0" marL="228600" rtl="0" algn="just">
              <a:lnSpc>
                <a:spcPct val="90000"/>
              </a:lnSpc>
              <a:spcBef>
                <a:spcPts val="1000"/>
              </a:spcBef>
              <a:spcAft>
                <a:spcPts val="0"/>
              </a:spcAft>
              <a:buClr>
                <a:schemeClr val="dk1"/>
              </a:buClr>
              <a:buSzPct val="100000"/>
              <a:buNone/>
            </a:pPr>
            <a:r>
              <a:t/>
            </a:r>
            <a:endParaRPr b="0" i="0">
              <a:solidFill>
                <a:srgbClr val="000099"/>
              </a:solidFill>
            </a:endParaRPr>
          </a:p>
          <a:p>
            <a:pPr indent="-77470" lvl="0" marL="228600" rtl="0" algn="just">
              <a:lnSpc>
                <a:spcPct val="90000"/>
              </a:lnSpc>
              <a:spcBef>
                <a:spcPts val="1000"/>
              </a:spcBef>
              <a:spcAft>
                <a:spcPts val="0"/>
              </a:spcAft>
              <a:buClr>
                <a:schemeClr val="dk1"/>
              </a:buClr>
              <a:buSzPct val="100000"/>
              <a:buFont typeface="Arial"/>
              <a:buNone/>
            </a:pPr>
            <a:r>
              <a:t/>
            </a:r>
            <a:endParaRPr b="0" i="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6"/>
            <a:ext cx="10515600" cy="7664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Decomposition Properties</a:t>
            </a:r>
            <a:endParaRPr b="1" sz="4000">
              <a:latin typeface="Calibri"/>
              <a:ea typeface="Calibri"/>
              <a:cs typeface="Calibri"/>
              <a:sym typeface="Calibri"/>
            </a:endParaRPr>
          </a:p>
        </p:txBody>
      </p:sp>
      <p:sp>
        <p:nvSpPr>
          <p:cNvPr id="214" name="Google Shape;214;p21"/>
          <p:cNvSpPr txBox="1"/>
          <p:nvPr>
            <p:ph idx="1" type="body"/>
          </p:nvPr>
        </p:nvSpPr>
        <p:spPr>
          <a:xfrm>
            <a:off x="400878" y="1375051"/>
            <a:ext cx="11512826"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73239"/>
              </a:buClr>
              <a:buSzPts val="2800"/>
              <a:buChar char="•"/>
            </a:pPr>
            <a:r>
              <a:rPr b="0" i="0" lang="en-US">
                <a:solidFill>
                  <a:srgbClr val="273239"/>
                </a:solidFill>
              </a:rPr>
              <a:t>When a relation in the relational model is not appropriate normal form then the decomposition of a relation is required. </a:t>
            </a:r>
            <a:endParaRPr/>
          </a:p>
          <a:p>
            <a:pPr indent="-228600" lvl="0" marL="228600" rtl="0" algn="just">
              <a:lnSpc>
                <a:spcPct val="90000"/>
              </a:lnSpc>
              <a:spcBef>
                <a:spcPts val="1000"/>
              </a:spcBef>
              <a:spcAft>
                <a:spcPts val="0"/>
              </a:spcAft>
              <a:buClr>
                <a:srgbClr val="273239"/>
              </a:buClr>
              <a:buSzPts val="2800"/>
              <a:buChar char="•"/>
            </a:pPr>
            <a:r>
              <a:rPr b="0" i="0" lang="en-US">
                <a:solidFill>
                  <a:srgbClr val="273239"/>
                </a:solidFill>
              </a:rPr>
              <a:t>In a database, </a:t>
            </a:r>
            <a:r>
              <a:rPr b="1" i="0" lang="en-US">
                <a:solidFill>
                  <a:srgbClr val="000099"/>
                </a:solidFill>
              </a:rPr>
              <a:t>breaking down the table into multiple tables termed as decomposition.</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If the relation has no proper decomposition, then it may lead to problems like loss of information.</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Decomposition is </a:t>
            </a:r>
            <a:r>
              <a:rPr b="1" i="0" lang="en-US">
                <a:solidFill>
                  <a:srgbClr val="000099"/>
                </a:solidFill>
              </a:rPr>
              <a:t>used to eliminate some of the problems of bad design like anomalies, inconsistencies, and redundancy.</a:t>
            </a:r>
            <a:endParaRPr/>
          </a:p>
          <a:p>
            <a:pPr indent="-228600" lvl="0" marL="228600" rtl="0" algn="just">
              <a:lnSpc>
                <a:spcPct val="90000"/>
              </a:lnSpc>
              <a:spcBef>
                <a:spcPts val="1000"/>
              </a:spcBef>
              <a:spcAft>
                <a:spcPts val="0"/>
              </a:spcAft>
              <a:buClr>
                <a:srgbClr val="610B38"/>
              </a:buClr>
              <a:buSzPts val="2800"/>
              <a:buChar char="•"/>
            </a:pPr>
            <a:r>
              <a:rPr b="0" i="0" lang="en-US">
                <a:solidFill>
                  <a:srgbClr val="610B38"/>
                </a:solidFill>
              </a:rPr>
              <a:t>Types of Decomposition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Relational Decomposition" id="215" name="Google Shape;215;p21"/>
          <p:cNvPicPr preferRelativeResize="0"/>
          <p:nvPr/>
        </p:nvPicPr>
        <p:blipFill rotWithShape="1">
          <a:blip r:embed="rId3">
            <a:alphaModFix/>
          </a:blip>
          <a:srcRect b="0" l="0" r="0" t="0"/>
          <a:stretch/>
        </p:blipFill>
        <p:spPr>
          <a:xfrm>
            <a:off x="7779854" y="4574139"/>
            <a:ext cx="4133850" cy="19187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0" y="49488"/>
            <a:ext cx="10515600" cy="9279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Decomposition Properties</a:t>
            </a:r>
            <a:endParaRPr b="1" sz="4000">
              <a:latin typeface="Calibri"/>
              <a:ea typeface="Calibri"/>
              <a:cs typeface="Calibri"/>
              <a:sym typeface="Calibri"/>
            </a:endParaRPr>
          </a:p>
        </p:txBody>
      </p:sp>
      <p:sp>
        <p:nvSpPr>
          <p:cNvPr id="221" name="Google Shape;221;p22"/>
          <p:cNvSpPr txBox="1"/>
          <p:nvPr>
            <p:ph idx="1" type="body"/>
          </p:nvPr>
        </p:nvSpPr>
        <p:spPr>
          <a:xfrm>
            <a:off x="200439" y="977485"/>
            <a:ext cx="5284305" cy="562209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10B4B"/>
              </a:buClr>
              <a:buSzPts val="2800"/>
              <a:buChar char="•"/>
            </a:pPr>
            <a:r>
              <a:rPr b="1" i="0" lang="en-US">
                <a:solidFill>
                  <a:srgbClr val="610B4B"/>
                </a:solidFill>
              </a:rPr>
              <a:t>Lossless Decomposition</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If the information is not lost from the relation that is decomposed, then the decomposition will be lossless.</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The lossless decomposition guarantees that the join of relations will result in the same relation as it was decomposed.</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The relation is said to be lossless decomposition if natural joins of all the decomposition give the original relation.</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22" name="Google Shape;222;p22"/>
          <p:cNvGraphicFramePr/>
          <p:nvPr/>
        </p:nvGraphicFramePr>
        <p:xfrm>
          <a:off x="5685183" y="49488"/>
          <a:ext cx="3000000" cy="3000000"/>
        </p:xfrm>
        <a:graphic>
          <a:graphicData uri="http://schemas.openxmlformats.org/drawingml/2006/table">
            <a:tbl>
              <a:tblPr>
                <a:noFill/>
                <a:tableStyleId>{0083808F-6F7E-4033-BBC4-F79B40492FA3}</a:tableStyleId>
              </a:tblPr>
              <a:tblGrid>
                <a:gridCol w="861400"/>
                <a:gridCol w="1192700"/>
                <a:gridCol w="1007175"/>
                <a:gridCol w="1033675"/>
                <a:gridCol w="861400"/>
                <a:gridCol w="1219200"/>
              </a:tblGrid>
              <a:tr h="177800">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EMP_NAME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EMP_AGE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EMP_CITY</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DEPT_ID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400">
                          <a:solidFill>
                            <a:srgbClr val="000099"/>
                          </a:solidFill>
                          <a:latin typeface="Calibri"/>
                          <a:ea typeface="Calibri"/>
                          <a:cs typeface="Calibri"/>
                          <a:sym typeface="Calibri"/>
                        </a:rPr>
                        <a:t>DEPT_NAME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152400">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22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Denim</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28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Mumbai</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827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Sales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2400">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33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Alina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25</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Delhi</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438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Marketing</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152400">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46</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Stephan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30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Bangalore</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869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Finance</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2400">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52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Katherine</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36</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Mumbai</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575</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Production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152400">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60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Jack</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40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Noida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678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200">
                          <a:solidFill>
                            <a:srgbClr val="333333"/>
                          </a:solidFill>
                          <a:latin typeface="Calibri"/>
                          <a:ea typeface="Calibri"/>
                          <a:cs typeface="Calibri"/>
                          <a:sym typeface="Calibri"/>
                        </a:rPr>
                        <a:t>Testing</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223" name="Google Shape;223;p22"/>
          <p:cNvGraphicFramePr/>
          <p:nvPr/>
        </p:nvGraphicFramePr>
        <p:xfrm>
          <a:off x="5645989" y="2160567"/>
          <a:ext cx="3000000" cy="3000000"/>
        </p:xfrm>
        <a:graphic>
          <a:graphicData uri="http://schemas.openxmlformats.org/drawingml/2006/table">
            <a:tbl>
              <a:tblPr>
                <a:noFill/>
                <a:tableStyleId>{0083808F-6F7E-4033-BBC4-F79B40492FA3}</a:tableStyleId>
              </a:tblPr>
              <a:tblGrid>
                <a:gridCol w="1165075"/>
                <a:gridCol w="1630025"/>
                <a:gridCol w="1497500"/>
                <a:gridCol w="1471000"/>
              </a:tblGrid>
              <a:tr h="203200">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EMP_ID</a:t>
                      </a:r>
                      <a:endParaRPr/>
                    </a:p>
                  </a:txBody>
                  <a:tcPr marT="114300" marB="114300" marR="114300" marL="114300">
                    <a:lnL cap="flat" cmpd="sng" w="9525">
                      <a:solidFill>
                        <a:srgbClr val="10FD7A"/>
                      </a:solidFill>
                      <a:prstDash val="solid"/>
                      <a:round/>
                      <a:headEnd len="sm" w="sm" type="none"/>
                      <a:tailEnd len="sm" w="sm" type="none"/>
                    </a:lnL>
                    <a:lnR cap="flat" cmpd="sng" w="9525">
                      <a:solidFill>
                        <a:srgbClr val="10FD7A"/>
                      </a:solidFill>
                      <a:prstDash val="solid"/>
                      <a:round/>
                      <a:headEnd len="sm" w="sm" type="none"/>
                      <a:tailEnd len="sm" w="sm" type="none"/>
                    </a:lnR>
                    <a:lnT cap="flat" cmpd="sng" w="9525">
                      <a:solidFill>
                        <a:srgbClr val="10FD7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EMP_NAME</a:t>
                      </a:r>
                      <a:endParaRPr/>
                    </a:p>
                  </a:txBody>
                  <a:tcPr marT="114300" marB="114300" marR="114300" marL="114300">
                    <a:lnL cap="flat" cmpd="sng" w="9525">
                      <a:solidFill>
                        <a:srgbClr val="10FD7A"/>
                      </a:solidFill>
                      <a:prstDash val="solid"/>
                      <a:round/>
                      <a:headEnd len="sm" w="sm" type="none"/>
                      <a:tailEnd len="sm" w="sm" type="none"/>
                    </a:lnL>
                    <a:lnR cap="flat" cmpd="sng" w="9525">
                      <a:solidFill>
                        <a:srgbClr val="10FD7A"/>
                      </a:solidFill>
                      <a:prstDash val="solid"/>
                      <a:round/>
                      <a:headEnd len="sm" w="sm" type="none"/>
                      <a:tailEnd len="sm" w="sm" type="none"/>
                    </a:lnR>
                    <a:lnT cap="flat" cmpd="sng" w="9525">
                      <a:solidFill>
                        <a:srgbClr val="10FD7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EMP_AGE</a:t>
                      </a:r>
                      <a:endParaRPr/>
                    </a:p>
                  </a:txBody>
                  <a:tcPr marT="114300" marB="114300" marR="114300" marL="114300">
                    <a:lnL cap="flat" cmpd="sng" w="9525">
                      <a:solidFill>
                        <a:srgbClr val="10FD7A"/>
                      </a:solidFill>
                      <a:prstDash val="solid"/>
                      <a:round/>
                      <a:headEnd len="sm" w="sm" type="none"/>
                      <a:tailEnd len="sm" w="sm" type="none"/>
                    </a:lnL>
                    <a:lnR cap="flat" cmpd="sng" w="9525">
                      <a:solidFill>
                        <a:srgbClr val="10FD7A"/>
                      </a:solidFill>
                      <a:prstDash val="solid"/>
                      <a:round/>
                      <a:headEnd len="sm" w="sm" type="none"/>
                      <a:tailEnd len="sm" w="sm" type="none"/>
                    </a:lnR>
                    <a:lnT cap="flat" cmpd="sng" w="9525">
                      <a:solidFill>
                        <a:srgbClr val="10FD7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EMP_CITY</a:t>
                      </a:r>
                      <a:endParaRPr/>
                    </a:p>
                  </a:txBody>
                  <a:tcPr marT="114300" marB="114300" marR="114300" marL="114300">
                    <a:lnL cap="flat" cmpd="sng" w="9525">
                      <a:solidFill>
                        <a:srgbClr val="10FD7A"/>
                      </a:solidFill>
                      <a:prstDash val="solid"/>
                      <a:round/>
                      <a:headEnd len="sm" w="sm" type="none"/>
                      <a:tailEnd len="sm" w="sm" type="none"/>
                    </a:lnL>
                    <a:lnR cap="flat" cmpd="sng" w="9525">
                      <a:solidFill>
                        <a:srgbClr val="10FD7A"/>
                      </a:solidFill>
                      <a:prstDash val="solid"/>
                      <a:round/>
                      <a:headEnd len="sm" w="sm" type="none"/>
                      <a:tailEnd len="sm" w="sm" type="none"/>
                    </a:lnR>
                    <a:lnT cap="flat" cmpd="sng" w="9525">
                      <a:solidFill>
                        <a:srgbClr val="10FD7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77800">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22</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Denim</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28</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Mumbai</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77800">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33</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Alina</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25</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Delhi</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77800">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46</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Stephan</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30</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Bangalore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77800">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52</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Katherine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36</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Mumbai</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77800">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60</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Jack</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40</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a:solidFill>
                            <a:srgbClr val="333333"/>
                          </a:solidFill>
                          <a:latin typeface="Calibri"/>
                          <a:ea typeface="Calibri"/>
                          <a:cs typeface="Calibri"/>
                          <a:sym typeface="Calibri"/>
                        </a:rPr>
                        <a:t>Noida</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graphicFrame>
        <p:nvGraphicFramePr>
          <p:cNvPr id="224" name="Google Shape;224;p22"/>
          <p:cNvGraphicFramePr/>
          <p:nvPr/>
        </p:nvGraphicFramePr>
        <p:xfrm>
          <a:off x="5685183" y="4461807"/>
          <a:ext cx="3000000" cy="3000000"/>
        </p:xfrm>
        <a:graphic>
          <a:graphicData uri="http://schemas.openxmlformats.org/drawingml/2006/table">
            <a:tbl>
              <a:tblPr>
                <a:noFill/>
                <a:tableStyleId>{0083808F-6F7E-4033-BBC4-F79B40492FA3}</a:tableStyleId>
              </a:tblPr>
              <a:tblGrid>
                <a:gridCol w="1655400"/>
                <a:gridCol w="1630025"/>
                <a:gridCol w="1987825"/>
              </a:tblGrid>
              <a:tr h="203200">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DEPT_ID</a:t>
                      </a:r>
                      <a:endParaRPr/>
                    </a:p>
                  </a:txBody>
                  <a:tcPr marT="114300" marB="114300" marR="114300" marL="114300">
                    <a:lnL cap="flat" cmpd="sng" w="9525">
                      <a:solidFill>
                        <a:srgbClr val="108B2F"/>
                      </a:solidFill>
                      <a:prstDash val="solid"/>
                      <a:round/>
                      <a:headEnd len="sm" w="sm" type="none"/>
                      <a:tailEnd len="sm" w="sm" type="none"/>
                    </a:lnL>
                    <a:lnR cap="flat" cmpd="sng" w="9525">
                      <a:solidFill>
                        <a:srgbClr val="108B2F"/>
                      </a:solidFill>
                      <a:prstDash val="solid"/>
                      <a:round/>
                      <a:headEnd len="sm" w="sm" type="none"/>
                      <a:tailEnd len="sm" w="sm" type="none"/>
                    </a:lnR>
                    <a:lnT cap="flat" cmpd="sng" w="9525">
                      <a:solidFill>
                        <a:srgbClr val="108B2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EMP_ID</a:t>
                      </a:r>
                      <a:endParaRPr/>
                    </a:p>
                  </a:txBody>
                  <a:tcPr marT="114300" marB="114300" marR="114300" marL="114300">
                    <a:lnL cap="flat" cmpd="sng" w="9525">
                      <a:solidFill>
                        <a:srgbClr val="108B2F"/>
                      </a:solidFill>
                      <a:prstDash val="solid"/>
                      <a:round/>
                      <a:headEnd len="sm" w="sm" type="none"/>
                      <a:tailEnd len="sm" w="sm" type="none"/>
                    </a:lnL>
                    <a:lnR cap="flat" cmpd="sng" w="9525">
                      <a:solidFill>
                        <a:srgbClr val="108B2F"/>
                      </a:solidFill>
                      <a:prstDash val="solid"/>
                      <a:round/>
                      <a:headEnd len="sm" w="sm" type="none"/>
                      <a:tailEnd len="sm" w="sm" type="none"/>
                    </a:lnR>
                    <a:lnT cap="flat" cmpd="sng" w="9525">
                      <a:solidFill>
                        <a:srgbClr val="108B2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rgbClr val="000099"/>
                          </a:solidFill>
                          <a:latin typeface="Calibri"/>
                          <a:ea typeface="Calibri"/>
                          <a:cs typeface="Calibri"/>
                          <a:sym typeface="Calibri"/>
                        </a:rPr>
                        <a:t>DEPT_NAME</a:t>
                      </a:r>
                      <a:endParaRPr/>
                    </a:p>
                  </a:txBody>
                  <a:tcPr marT="114300" marB="114300" marR="114300" marL="114300">
                    <a:lnL cap="flat" cmpd="sng" w="9525">
                      <a:solidFill>
                        <a:srgbClr val="108B2F"/>
                      </a:solidFill>
                      <a:prstDash val="solid"/>
                      <a:round/>
                      <a:headEnd len="sm" w="sm" type="none"/>
                      <a:tailEnd len="sm" w="sm" type="none"/>
                    </a:lnL>
                    <a:lnR cap="flat" cmpd="sng" w="9525">
                      <a:solidFill>
                        <a:srgbClr val="108B2F"/>
                      </a:solidFill>
                      <a:prstDash val="solid"/>
                      <a:round/>
                      <a:headEnd len="sm" w="sm" type="none"/>
                      <a:tailEnd len="sm" w="sm" type="none"/>
                    </a:lnR>
                    <a:lnT cap="flat" cmpd="sng" w="9525">
                      <a:solidFill>
                        <a:srgbClr val="108B2F"/>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827</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22</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Sales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438</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33</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Marketing</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869</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46</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Finance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575</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52</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Production</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678</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60</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Testing</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0" y="49489"/>
            <a:ext cx="10515600" cy="8059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Decomposition Properties</a:t>
            </a:r>
            <a:endParaRPr b="1" sz="4000">
              <a:latin typeface="Calibri"/>
              <a:ea typeface="Calibri"/>
              <a:cs typeface="Calibri"/>
              <a:sym typeface="Calibri"/>
            </a:endParaRPr>
          </a:p>
        </p:txBody>
      </p:sp>
      <p:sp>
        <p:nvSpPr>
          <p:cNvPr id="230" name="Google Shape;230;p23"/>
          <p:cNvSpPr txBox="1"/>
          <p:nvPr>
            <p:ph idx="1" type="body"/>
          </p:nvPr>
        </p:nvSpPr>
        <p:spPr>
          <a:xfrm>
            <a:off x="200439" y="977485"/>
            <a:ext cx="11593996" cy="568835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Dependency Preserving</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rPr>
              <a:t>In the dependency preservation, </a:t>
            </a:r>
            <a:r>
              <a:rPr b="1" i="0" lang="en-US">
                <a:solidFill>
                  <a:srgbClr val="000099"/>
                </a:solidFill>
              </a:rPr>
              <a:t>at least one decomposed table must satisfy every dependency.</a:t>
            </a:r>
            <a:endParaRPr/>
          </a:p>
          <a:p>
            <a:pPr indent="-228600" lvl="0" marL="228600" rtl="0" algn="l">
              <a:lnSpc>
                <a:spcPct val="90000"/>
              </a:lnSpc>
              <a:spcBef>
                <a:spcPts val="1000"/>
              </a:spcBef>
              <a:spcAft>
                <a:spcPts val="0"/>
              </a:spcAft>
              <a:buClr>
                <a:schemeClr val="dk1"/>
              </a:buClr>
              <a:buSzPct val="100000"/>
              <a:buChar char="•"/>
            </a:pPr>
            <a:r>
              <a:rPr lang="en-US"/>
              <a:t>If each functional dependency X-&gt;Y specified in F appears directly in one of the relation schemas Ri in the decomposition D or could be inferred from the dependencies that appear in some Ri. This is the Dependency Preservation.</a:t>
            </a:r>
            <a:endParaRPr/>
          </a:p>
          <a:p>
            <a:pPr indent="-228600" lvl="0" marL="228600" rtl="0" algn="l">
              <a:lnSpc>
                <a:spcPct val="90000"/>
              </a:lnSpc>
              <a:spcBef>
                <a:spcPts val="1000"/>
              </a:spcBef>
              <a:spcAft>
                <a:spcPts val="0"/>
              </a:spcAft>
              <a:buClr>
                <a:schemeClr val="dk1"/>
              </a:buClr>
              <a:buSzPct val="100000"/>
              <a:buChar char="•"/>
            </a:pPr>
            <a:r>
              <a:rPr lang="en-US"/>
              <a:t>If a decomposition is not dependency preserving some dependency is lost in decomposition. To check this condition, take the JOIN of 2 or more relations in the decomposition.</a:t>
            </a:r>
            <a:endParaRPr/>
          </a:p>
          <a:p>
            <a:pPr indent="-228600" lvl="0" marL="228600" rtl="0" algn="l">
              <a:lnSpc>
                <a:spcPct val="90000"/>
              </a:lnSpc>
              <a:spcBef>
                <a:spcPts val="1000"/>
              </a:spcBef>
              <a:spcAft>
                <a:spcPts val="0"/>
              </a:spcAft>
              <a:buClr>
                <a:schemeClr val="dk1"/>
              </a:buClr>
              <a:buSzPct val="100000"/>
              <a:buChar char="•"/>
            </a:pPr>
            <a:r>
              <a:rPr lang="en-US"/>
              <a:t>For example:</a:t>
            </a:r>
            <a:endParaRPr/>
          </a:p>
          <a:p>
            <a:pPr indent="-228600" lvl="0" marL="228600" rtl="0" algn="l">
              <a:lnSpc>
                <a:spcPct val="90000"/>
              </a:lnSpc>
              <a:spcBef>
                <a:spcPts val="1000"/>
              </a:spcBef>
              <a:spcAft>
                <a:spcPts val="0"/>
              </a:spcAft>
              <a:buClr>
                <a:schemeClr val="dk1"/>
              </a:buClr>
              <a:buSzPct val="100000"/>
              <a:buChar char="•"/>
            </a:pPr>
            <a:r>
              <a:rPr lang="en-US"/>
              <a:t>R = (A, B, C)</a:t>
            </a:r>
            <a:endParaRPr/>
          </a:p>
          <a:p>
            <a:pPr indent="-228600" lvl="0" marL="228600" rtl="0" algn="l">
              <a:lnSpc>
                <a:spcPct val="90000"/>
              </a:lnSpc>
              <a:spcBef>
                <a:spcPts val="1000"/>
              </a:spcBef>
              <a:spcAft>
                <a:spcPts val="0"/>
              </a:spcAft>
              <a:buClr>
                <a:schemeClr val="dk1"/>
              </a:buClr>
              <a:buSzPct val="100000"/>
              <a:buChar char="•"/>
            </a:pPr>
            <a:r>
              <a:rPr lang="en-US"/>
              <a:t>F = {A -&gt;B, B-&gt;C}</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Key = {A}</a:t>
            </a:r>
            <a:endParaRPr/>
          </a:p>
          <a:p>
            <a:pPr indent="-228600" lvl="0" marL="228600" rtl="0" algn="l">
              <a:lnSpc>
                <a:spcPct val="90000"/>
              </a:lnSpc>
              <a:spcBef>
                <a:spcPts val="1000"/>
              </a:spcBef>
              <a:spcAft>
                <a:spcPts val="0"/>
              </a:spcAft>
              <a:buClr>
                <a:schemeClr val="dk1"/>
              </a:buClr>
              <a:buSzPct val="100000"/>
              <a:buChar char="•"/>
            </a:pPr>
            <a:r>
              <a:rPr lang="en-US"/>
              <a:t>R is not in BCNF.</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Decomposition R1 = (A, B), R2 = (B, 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0" y="49488"/>
            <a:ext cx="10515600" cy="9279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Decomposition Properties</a:t>
            </a:r>
            <a:endParaRPr b="1" sz="4000">
              <a:latin typeface="Calibri"/>
              <a:ea typeface="Calibri"/>
              <a:cs typeface="Calibri"/>
              <a:sym typeface="Calibri"/>
            </a:endParaRPr>
          </a:p>
        </p:txBody>
      </p:sp>
      <p:sp>
        <p:nvSpPr>
          <p:cNvPr id="236" name="Google Shape;236;p24"/>
          <p:cNvSpPr txBox="1"/>
          <p:nvPr>
            <p:ph idx="1" type="body"/>
          </p:nvPr>
        </p:nvSpPr>
        <p:spPr>
          <a:xfrm>
            <a:off x="200439" y="977485"/>
            <a:ext cx="11593996" cy="568835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Attribute Preservation:</a:t>
            </a:r>
            <a:endParaRPr/>
          </a:p>
          <a:p>
            <a:pPr indent="-228600" lvl="0" marL="228600" rtl="0" algn="just">
              <a:lnSpc>
                <a:spcPct val="90000"/>
              </a:lnSpc>
              <a:spcBef>
                <a:spcPts val="1000"/>
              </a:spcBef>
              <a:spcAft>
                <a:spcPts val="0"/>
              </a:spcAft>
              <a:buClr>
                <a:schemeClr val="dk1"/>
              </a:buClr>
              <a:buSzPts val="2800"/>
              <a:buChar char="•"/>
            </a:pPr>
            <a:r>
              <a:rPr b="0" i="0" lang="en-US"/>
              <a:t>Using functional dependencies the algorithms decompose the universal relation schema R in a set of relation schemas </a:t>
            </a:r>
            <a:r>
              <a:rPr b="1" i="0" lang="en-US">
                <a:solidFill>
                  <a:srgbClr val="000099"/>
                </a:solidFill>
              </a:rPr>
              <a:t>D = { R1, R2, ….. Rn } relational database schema, where ‘D’ is called the Decomposition of R.</a:t>
            </a:r>
            <a:endParaRPr/>
          </a:p>
          <a:p>
            <a:pPr indent="-228600" lvl="0" marL="228600" rtl="0" algn="just">
              <a:lnSpc>
                <a:spcPct val="90000"/>
              </a:lnSpc>
              <a:spcBef>
                <a:spcPts val="1000"/>
              </a:spcBef>
              <a:spcAft>
                <a:spcPts val="0"/>
              </a:spcAft>
              <a:buClr>
                <a:schemeClr val="dk1"/>
              </a:buClr>
              <a:buSzPts val="2800"/>
              <a:buChar char="•"/>
            </a:pPr>
            <a:r>
              <a:rPr b="0" i="0" lang="en-US"/>
              <a:t>The </a:t>
            </a:r>
            <a:r>
              <a:rPr b="1" i="0" lang="en-US">
                <a:solidFill>
                  <a:srgbClr val="C00000"/>
                </a:solidFill>
              </a:rPr>
              <a:t>attributes in R will appear in at least one relation schema Ri in the decomposition, i.e., no attribute is lost. </a:t>
            </a:r>
            <a:endParaRPr/>
          </a:p>
          <a:p>
            <a:pPr indent="-228600" lvl="0" marL="228600" rtl="0" algn="just">
              <a:lnSpc>
                <a:spcPct val="90000"/>
              </a:lnSpc>
              <a:spcBef>
                <a:spcPts val="1000"/>
              </a:spcBef>
              <a:spcAft>
                <a:spcPts val="0"/>
              </a:spcAft>
              <a:buClr>
                <a:schemeClr val="dk1"/>
              </a:buClr>
              <a:buSzPts val="2800"/>
              <a:buChar char="•"/>
            </a:pPr>
            <a:r>
              <a:rPr b="0" i="0" lang="en-US"/>
              <a:t>This is called the </a:t>
            </a:r>
            <a:r>
              <a:rPr b="0" i="1" lang="en-US"/>
              <a:t>Attribute Preservation</a:t>
            </a:r>
            <a:r>
              <a:rPr b="0" i="0" lang="en-US"/>
              <a:t> condition of decomposition.</a:t>
            </a:r>
            <a:endParaRPr/>
          </a:p>
          <a:p>
            <a:pPr indent="-228600" lvl="0" marL="228600" rtl="0" algn="just">
              <a:lnSpc>
                <a:spcPct val="90000"/>
              </a:lnSpc>
              <a:spcBef>
                <a:spcPts val="1000"/>
              </a:spcBef>
              <a:spcAft>
                <a:spcPts val="0"/>
              </a:spcAft>
              <a:buClr>
                <a:schemeClr val="dk1"/>
              </a:buClr>
              <a:buSzPts val="2800"/>
              <a:buChar char="•"/>
            </a:pPr>
            <a:r>
              <a:rPr b="1" i="0" lang="en-US"/>
              <a:t>Non Additive Join Property:</a:t>
            </a:r>
            <a:endParaRPr/>
          </a:p>
          <a:p>
            <a:pPr indent="-228600" lvl="0" marL="228600" rtl="0" algn="just">
              <a:lnSpc>
                <a:spcPct val="90000"/>
              </a:lnSpc>
              <a:spcBef>
                <a:spcPts val="1000"/>
              </a:spcBef>
              <a:spcAft>
                <a:spcPts val="0"/>
              </a:spcAft>
              <a:buClr>
                <a:schemeClr val="dk1"/>
              </a:buClr>
              <a:buSzPts val="2800"/>
              <a:buChar char="•"/>
            </a:pPr>
            <a:r>
              <a:rPr b="0" i="0" lang="en-US"/>
              <a:t>Another </a:t>
            </a:r>
            <a:r>
              <a:rPr b="1" i="0" lang="en-US">
                <a:solidFill>
                  <a:srgbClr val="000099"/>
                </a:solidFill>
              </a:rPr>
              <a:t>property of decomposition is that D should possess is the </a:t>
            </a:r>
            <a:r>
              <a:rPr b="1" i="1" lang="en-US">
                <a:solidFill>
                  <a:srgbClr val="000099"/>
                </a:solidFill>
              </a:rPr>
              <a:t>Non Additive Join Property</a:t>
            </a:r>
            <a:r>
              <a:rPr b="1" i="0" lang="en-US">
                <a:solidFill>
                  <a:srgbClr val="000099"/>
                </a:solidFill>
              </a:rPr>
              <a:t>, which ensures that no spurious/Extra tuples are generated when a NATURAL JOIN operation is applied to the relations </a:t>
            </a:r>
            <a:r>
              <a:rPr b="0" i="0" lang="en-US"/>
              <a:t>resulting from the decomposition.</a:t>
            </a:r>
            <a:endParaRPr/>
          </a:p>
          <a:p>
            <a:pPr indent="-50800" lvl="0" marL="228600" rtl="0" algn="l">
              <a:lnSpc>
                <a:spcPct val="90000"/>
              </a:lnSpc>
              <a:spcBef>
                <a:spcPts val="1000"/>
              </a:spcBef>
              <a:spcAft>
                <a:spcPts val="0"/>
              </a:spcAft>
              <a:buClr>
                <a:schemeClr val="dk1"/>
              </a:buClr>
              <a:buSzPts val="2800"/>
              <a:buNone/>
            </a:pPr>
            <a:r>
              <a:t/>
            </a:r>
            <a:endParaRPr b="0" i="0">
              <a:solidFill>
                <a:srgbClr val="27323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38200" y="365126"/>
            <a:ext cx="10515600" cy="10359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a:latin typeface="Calibri"/>
                <a:ea typeface="Calibri"/>
                <a:cs typeface="Calibri"/>
                <a:sym typeface="Calibri"/>
              </a:rPr>
              <a:t>What is Normalization?</a:t>
            </a:r>
            <a:br>
              <a:rPr b="1" i="0" lang="en-US" sz="4000">
                <a:latin typeface="Calibri"/>
                <a:ea typeface="Calibri"/>
                <a:cs typeface="Calibri"/>
                <a:sym typeface="Calibri"/>
              </a:rPr>
            </a:br>
            <a:endParaRPr b="1" sz="4000">
              <a:latin typeface="Calibri"/>
              <a:ea typeface="Calibri"/>
              <a:cs typeface="Calibri"/>
              <a:sym typeface="Calibri"/>
            </a:endParaRPr>
          </a:p>
        </p:txBody>
      </p:sp>
      <p:sp>
        <p:nvSpPr>
          <p:cNvPr id="242" name="Google Shape;242;p25"/>
          <p:cNvSpPr txBox="1"/>
          <p:nvPr>
            <p:ph idx="1" type="body"/>
          </p:nvPr>
        </p:nvSpPr>
        <p:spPr>
          <a:xfrm>
            <a:off x="198783" y="1166191"/>
            <a:ext cx="11834191" cy="532668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Font typeface="Arial"/>
              <a:buChar char="•"/>
            </a:pPr>
            <a:r>
              <a:rPr b="0" i="0" lang="en-US">
                <a:solidFill>
                  <a:srgbClr val="000000"/>
                </a:solidFill>
              </a:rPr>
              <a:t>Normalization is the </a:t>
            </a:r>
            <a:r>
              <a:rPr b="1" i="0" lang="en-US">
                <a:solidFill>
                  <a:srgbClr val="000099"/>
                </a:solidFill>
              </a:rPr>
              <a:t>process of organizing the data in the database.</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rPr>
              <a:t>Normalization is </a:t>
            </a:r>
            <a:r>
              <a:rPr b="1" i="0" lang="en-US">
                <a:solidFill>
                  <a:srgbClr val="000099"/>
                </a:solidFill>
              </a:rPr>
              <a:t>used to minimize the redundancy </a:t>
            </a:r>
            <a:r>
              <a:rPr b="0" i="0" lang="en-US">
                <a:solidFill>
                  <a:srgbClr val="000000"/>
                </a:solidFill>
              </a:rPr>
              <a:t>from a relation or set of relations. </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rPr>
              <a:t>It is also used to </a:t>
            </a:r>
            <a:r>
              <a:rPr b="1" i="0" lang="en-US">
                <a:solidFill>
                  <a:srgbClr val="000099"/>
                </a:solidFill>
              </a:rPr>
              <a:t>eliminate undesirable characteristics like Insertion, Update, and Deletion Anomalies.</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Normalization divides the larger table into smaller </a:t>
            </a:r>
            <a:r>
              <a:rPr b="0" i="0" lang="en-US">
                <a:solidFill>
                  <a:srgbClr val="000000"/>
                </a:solidFill>
              </a:rPr>
              <a:t>and links them using relationships.</a:t>
            </a:r>
            <a:endParaRPr/>
          </a:p>
          <a:p>
            <a:pPr indent="-228600" lvl="0" marL="228600" rtl="0" algn="l">
              <a:lnSpc>
                <a:spcPct val="90000"/>
              </a:lnSpc>
              <a:spcBef>
                <a:spcPts val="1000"/>
              </a:spcBef>
              <a:spcAft>
                <a:spcPts val="0"/>
              </a:spcAft>
              <a:buClr>
                <a:srgbClr val="222426"/>
              </a:buClr>
              <a:buSzPct val="100000"/>
              <a:buChar char="•"/>
            </a:pPr>
            <a:r>
              <a:rPr b="0" i="0" lang="en-US">
                <a:solidFill>
                  <a:srgbClr val="222426"/>
                </a:solidFill>
              </a:rPr>
              <a:t>Most commonly used normal forms:</a:t>
            </a:r>
            <a:endParaRPr/>
          </a:p>
          <a:p>
            <a:pPr indent="-234950" lvl="0" marL="2978150" rtl="0" algn="l">
              <a:lnSpc>
                <a:spcPct val="90000"/>
              </a:lnSpc>
              <a:spcBef>
                <a:spcPts val="1000"/>
              </a:spcBef>
              <a:spcAft>
                <a:spcPts val="0"/>
              </a:spcAft>
              <a:buClr>
                <a:srgbClr val="000099"/>
              </a:buClr>
              <a:buSzPct val="100000"/>
              <a:buFont typeface="Arial"/>
              <a:buChar char="•"/>
            </a:pPr>
            <a:r>
              <a:rPr b="1" i="0" lang="en-US">
                <a:solidFill>
                  <a:srgbClr val="000099"/>
                </a:solidFill>
              </a:rPr>
              <a:t>First normal form(1NF)</a:t>
            </a:r>
            <a:endParaRPr/>
          </a:p>
          <a:p>
            <a:pPr indent="-234950" lvl="0" marL="2978150" rtl="0" algn="l">
              <a:lnSpc>
                <a:spcPct val="90000"/>
              </a:lnSpc>
              <a:spcBef>
                <a:spcPts val="1000"/>
              </a:spcBef>
              <a:spcAft>
                <a:spcPts val="0"/>
              </a:spcAft>
              <a:buClr>
                <a:srgbClr val="000099"/>
              </a:buClr>
              <a:buSzPct val="100000"/>
              <a:buFont typeface="Arial"/>
              <a:buChar char="•"/>
            </a:pPr>
            <a:r>
              <a:rPr b="1" i="0" lang="en-US">
                <a:solidFill>
                  <a:srgbClr val="000099"/>
                </a:solidFill>
              </a:rPr>
              <a:t>Second normal form(2NF)</a:t>
            </a:r>
            <a:endParaRPr/>
          </a:p>
          <a:p>
            <a:pPr indent="-234950" lvl="0" marL="2978150" rtl="0" algn="l">
              <a:lnSpc>
                <a:spcPct val="90000"/>
              </a:lnSpc>
              <a:spcBef>
                <a:spcPts val="1000"/>
              </a:spcBef>
              <a:spcAft>
                <a:spcPts val="0"/>
              </a:spcAft>
              <a:buClr>
                <a:srgbClr val="000099"/>
              </a:buClr>
              <a:buSzPct val="100000"/>
              <a:buFont typeface="Arial"/>
              <a:buChar char="•"/>
            </a:pPr>
            <a:r>
              <a:rPr b="1" i="0" lang="en-US">
                <a:solidFill>
                  <a:srgbClr val="000099"/>
                </a:solidFill>
              </a:rPr>
              <a:t>Third normal form(3NF)</a:t>
            </a:r>
            <a:endParaRPr/>
          </a:p>
          <a:p>
            <a:pPr indent="-234950" lvl="0" marL="2978150" rtl="0" algn="l">
              <a:lnSpc>
                <a:spcPct val="90000"/>
              </a:lnSpc>
              <a:spcBef>
                <a:spcPts val="1000"/>
              </a:spcBef>
              <a:spcAft>
                <a:spcPts val="0"/>
              </a:spcAft>
              <a:buClr>
                <a:srgbClr val="000099"/>
              </a:buClr>
              <a:buSzPct val="100000"/>
              <a:buFont typeface="Arial"/>
              <a:buChar char="•"/>
            </a:pPr>
            <a:r>
              <a:rPr b="1" i="0" lang="en-US">
                <a:solidFill>
                  <a:srgbClr val="000099"/>
                </a:solidFill>
              </a:rPr>
              <a:t>Boyce &amp; Codd normal form (BCNF)</a:t>
            </a:r>
            <a:endParaRPr/>
          </a:p>
          <a:p>
            <a:pPr indent="-234950" lvl="0" marL="2978150" rtl="0" algn="l">
              <a:lnSpc>
                <a:spcPct val="90000"/>
              </a:lnSpc>
              <a:spcBef>
                <a:spcPts val="1000"/>
              </a:spcBef>
              <a:spcAft>
                <a:spcPts val="0"/>
              </a:spcAft>
              <a:buClr>
                <a:srgbClr val="000099"/>
              </a:buClr>
              <a:buSzPct val="100000"/>
              <a:buChar char="•"/>
            </a:pPr>
            <a:r>
              <a:rPr b="1" i="0" lang="en-US">
                <a:solidFill>
                  <a:srgbClr val="000099"/>
                </a:solidFill>
              </a:rPr>
              <a:t>Fourth Normal Form(4NF)</a:t>
            </a:r>
            <a:endParaRPr/>
          </a:p>
          <a:p>
            <a:pPr indent="-70485" lvl="0" marL="2978150" rtl="0" algn="l">
              <a:lnSpc>
                <a:spcPct val="90000"/>
              </a:lnSpc>
              <a:spcBef>
                <a:spcPts val="1000"/>
              </a:spcBef>
              <a:spcAft>
                <a:spcPts val="0"/>
              </a:spcAft>
              <a:buClr>
                <a:schemeClr val="dk1"/>
              </a:buClr>
              <a:buSzPct val="100000"/>
              <a:buFont typeface="Arial"/>
              <a:buNone/>
            </a:pPr>
            <a:r>
              <a:t/>
            </a:r>
            <a:endParaRPr b="1" i="0">
              <a:solidFill>
                <a:srgbClr val="000099"/>
              </a:solidFil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308113" y="126586"/>
            <a:ext cx="10515600" cy="10396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Why do we need Normalization?</a:t>
            </a:r>
            <a:endParaRPr b="1" sz="4000">
              <a:latin typeface="Calibri"/>
              <a:ea typeface="Calibri"/>
              <a:cs typeface="Calibri"/>
              <a:sym typeface="Calibri"/>
            </a:endParaRPr>
          </a:p>
        </p:txBody>
      </p:sp>
      <p:sp>
        <p:nvSpPr>
          <p:cNvPr id="248" name="Google Shape;248;p26"/>
          <p:cNvSpPr txBox="1"/>
          <p:nvPr>
            <p:ph idx="1" type="body"/>
          </p:nvPr>
        </p:nvSpPr>
        <p:spPr>
          <a:xfrm>
            <a:off x="198783" y="1166191"/>
            <a:ext cx="11834191" cy="532668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Font typeface="Arial"/>
              <a:buChar char="•"/>
            </a:pPr>
            <a:r>
              <a:rPr b="0" i="0" lang="en-US"/>
              <a:t>The </a:t>
            </a:r>
            <a:r>
              <a:rPr b="1" i="0" lang="en-US">
                <a:solidFill>
                  <a:srgbClr val="000099"/>
                </a:solidFill>
              </a:rPr>
              <a:t>main reason for normalizing the relations is removing these anomalies</a:t>
            </a:r>
            <a:r>
              <a:rPr b="0" i="0" lang="en-US"/>
              <a:t>. </a:t>
            </a:r>
            <a:r>
              <a:rPr b="1" i="0" lang="en-US">
                <a:solidFill>
                  <a:srgbClr val="C00000"/>
                </a:solidFill>
              </a:rPr>
              <a:t>Failure to eliminate anomalies leads to data redundancy </a:t>
            </a:r>
            <a:r>
              <a:rPr b="0" i="0" lang="en-US"/>
              <a:t>and can cause data integrity and other problems as the database grows.</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Update anomalies − </a:t>
            </a:r>
            <a:r>
              <a:rPr b="0" i="0" lang="en-US">
                <a:solidFill>
                  <a:srgbClr val="000000"/>
                </a:solidFill>
              </a:rPr>
              <a:t>When we try to update one data item having its copies scattered over several places, a few instances get updated properly while a few others are left with old values. Such instances leave the database in an inconsistent state.</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Deletion anomalies</a:t>
            </a:r>
            <a:r>
              <a:rPr b="0" i="0" lang="en-US">
                <a:solidFill>
                  <a:srgbClr val="000099"/>
                </a:solidFill>
              </a:rPr>
              <a:t> </a:t>
            </a:r>
            <a:r>
              <a:rPr b="0" i="0" lang="en-US">
                <a:solidFill>
                  <a:srgbClr val="000000"/>
                </a:solidFill>
              </a:rPr>
              <a:t>− We tried to delete a record, but parts of it was left undeleted because of unawareness, the data is also saved somewhere else.</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Insert anomalies</a:t>
            </a:r>
            <a:r>
              <a:rPr b="0" i="0" lang="en-US">
                <a:solidFill>
                  <a:srgbClr val="000099"/>
                </a:solidFill>
              </a:rPr>
              <a:t> </a:t>
            </a:r>
            <a:r>
              <a:rPr b="0" i="0" lang="en-US">
                <a:solidFill>
                  <a:srgbClr val="000000"/>
                </a:solidFill>
              </a:rPr>
              <a:t>− We tried to insert data in a record that does not exist at all.</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Normalization is a method to remove all these anomalies </a:t>
            </a:r>
            <a:r>
              <a:rPr b="0" i="0" lang="en-US">
                <a:solidFill>
                  <a:srgbClr val="000000"/>
                </a:solidFill>
              </a:rPr>
              <a:t>and bring the database to a consistent state.</a:t>
            </a:r>
            <a:endParaRPr/>
          </a:p>
          <a:p>
            <a:pPr indent="-228600" lvl="0" marL="228600" rtl="0" algn="just">
              <a:lnSpc>
                <a:spcPct val="90000"/>
              </a:lnSpc>
              <a:spcBef>
                <a:spcPts val="1000"/>
              </a:spcBef>
              <a:spcAft>
                <a:spcPts val="0"/>
              </a:spcAft>
              <a:buClr>
                <a:srgbClr val="333333"/>
              </a:buClr>
              <a:buSzPct val="100000"/>
              <a:buFont typeface="Arial"/>
              <a:buChar char="•"/>
            </a:pPr>
            <a:r>
              <a:rPr b="0" i="0" lang="en-US">
                <a:solidFill>
                  <a:srgbClr val="333333"/>
                </a:solidFill>
              </a:rPr>
              <a:t> </a:t>
            </a:r>
            <a:r>
              <a:rPr b="0" i="0" lang="en-US"/>
              <a:t>Normalization consists of a series of guidelines that helps </a:t>
            </a:r>
            <a:r>
              <a:rPr b="1" i="0" lang="en-US">
                <a:solidFill>
                  <a:srgbClr val="000099"/>
                </a:solidFill>
              </a:rPr>
              <a:t>to guide you in creating a good database structure.</a:t>
            </a:r>
            <a:endParaRPr b="1">
              <a:solidFill>
                <a:srgbClr val="0000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228600" y="392834"/>
            <a:ext cx="10515600" cy="5077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latin typeface="Calibri"/>
                <a:ea typeface="Calibri"/>
                <a:cs typeface="Calibri"/>
                <a:sym typeface="Calibri"/>
              </a:rPr>
              <a:t>First normal form(1NF)</a:t>
            </a:r>
            <a:endParaRPr/>
          </a:p>
        </p:txBody>
      </p:sp>
      <p:sp>
        <p:nvSpPr>
          <p:cNvPr id="254" name="Google Shape;254;p27"/>
          <p:cNvSpPr txBox="1"/>
          <p:nvPr>
            <p:ph idx="1" type="body"/>
          </p:nvPr>
        </p:nvSpPr>
        <p:spPr>
          <a:xfrm>
            <a:off x="138545" y="1253331"/>
            <a:ext cx="5292437" cy="532757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i="0" lang="en-US" sz="2600"/>
              <a:t>A relation will be 1NF if it contains an </a:t>
            </a:r>
            <a:r>
              <a:rPr b="1" i="0" lang="en-US" sz="2600">
                <a:solidFill>
                  <a:srgbClr val="000099"/>
                </a:solidFill>
              </a:rPr>
              <a:t>atomic value.</a:t>
            </a:r>
            <a:endParaRPr/>
          </a:p>
          <a:p>
            <a:pPr indent="-228600" lvl="0" marL="228600" rtl="0" algn="just">
              <a:lnSpc>
                <a:spcPct val="90000"/>
              </a:lnSpc>
              <a:spcBef>
                <a:spcPts val="1000"/>
              </a:spcBef>
              <a:spcAft>
                <a:spcPts val="0"/>
              </a:spcAft>
              <a:buClr>
                <a:schemeClr val="dk1"/>
              </a:buClr>
              <a:buSzPct val="100000"/>
              <a:buFont typeface="Arial"/>
              <a:buChar char="•"/>
            </a:pPr>
            <a:r>
              <a:rPr i="0" lang="en-US" sz="2600"/>
              <a:t>It means, A relation is said to be in "1NF" if, every attribute in a relation is has </a:t>
            </a:r>
            <a:r>
              <a:rPr b="1" i="0" lang="en-US" sz="2600">
                <a:solidFill>
                  <a:srgbClr val="000099"/>
                </a:solidFill>
              </a:rPr>
              <a:t>“Single Valued” </a:t>
            </a:r>
            <a:r>
              <a:rPr i="0" lang="en-US" sz="2600"/>
              <a:t>tuple.</a:t>
            </a:r>
            <a:endParaRPr/>
          </a:p>
          <a:p>
            <a:pPr indent="-228600" lvl="0" marL="228600" rtl="0" algn="just">
              <a:lnSpc>
                <a:spcPct val="90000"/>
              </a:lnSpc>
              <a:spcBef>
                <a:spcPts val="1000"/>
              </a:spcBef>
              <a:spcAft>
                <a:spcPts val="0"/>
              </a:spcAft>
              <a:buClr>
                <a:schemeClr val="dk1"/>
              </a:buClr>
              <a:buSzPct val="100000"/>
              <a:buFont typeface="Arial"/>
              <a:buChar char="•"/>
            </a:pPr>
            <a:r>
              <a:rPr i="0" lang="en-US" sz="2600"/>
              <a:t>Also, the </a:t>
            </a:r>
            <a:r>
              <a:rPr b="1" i="0" lang="en-US" sz="2600">
                <a:solidFill>
                  <a:srgbClr val="000099"/>
                </a:solidFill>
              </a:rPr>
              <a:t>domain of the attributes must remain same throughout the table.</a:t>
            </a:r>
            <a:r>
              <a:rPr i="0" lang="en-US" sz="2600"/>
              <a:t> For example : E_ID attribute should contain only Employee ID and not any other value.</a:t>
            </a:r>
            <a:endParaRPr/>
          </a:p>
          <a:p>
            <a:pPr indent="-228600" lvl="0" marL="228600" rtl="0" algn="just">
              <a:lnSpc>
                <a:spcPct val="90000"/>
              </a:lnSpc>
              <a:spcBef>
                <a:spcPts val="1000"/>
              </a:spcBef>
              <a:spcAft>
                <a:spcPts val="0"/>
              </a:spcAft>
              <a:buClr>
                <a:schemeClr val="dk1"/>
              </a:buClr>
              <a:buSzPct val="100000"/>
              <a:buFont typeface="Arial"/>
              <a:buChar char="•"/>
            </a:pPr>
            <a:r>
              <a:rPr lang="en-US" sz="2600"/>
              <a:t>Each column in a table should have a </a:t>
            </a:r>
            <a:r>
              <a:rPr b="1" lang="en-US" sz="2600">
                <a:solidFill>
                  <a:srgbClr val="000099"/>
                </a:solidFill>
              </a:rPr>
              <a:t>unique name. </a:t>
            </a:r>
            <a:endParaRPr/>
          </a:p>
          <a:p>
            <a:pPr indent="-228600" lvl="0" marL="228600" rtl="0" algn="just">
              <a:lnSpc>
                <a:spcPct val="90000"/>
              </a:lnSpc>
              <a:spcBef>
                <a:spcPts val="1000"/>
              </a:spcBef>
              <a:spcAft>
                <a:spcPts val="0"/>
              </a:spcAft>
              <a:buClr>
                <a:srgbClr val="C00000"/>
              </a:buClr>
              <a:buSzPct val="100000"/>
              <a:buFont typeface="Arial"/>
              <a:buChar char="•"/>
            </a:pPr>
            <a:r>
              <a:rPr b="1" i="0" lang="en-US" sz="2600">
                <a:solidFill>
                  <a:srgbClr val="C00000"/>
                </a:solidFill>
              </a:rPr>
              <a:t>First normal form disallows the multi-valued attribute, composite attribute, and their combinations.</a:t>
            </a:r>
            <a:endParaRPr/>
          </a:p>
          <a:p>
            <a:pPr indent="-64135" lvl="0" marL="228600" rtl="0" algn="l">
              <a:lnSpc>
                <a:spcPct val="90000"/>
              </a:lnSpc>
              <a:spcBef>
                <a:spcPts val="1000"/>
              </a:spcBef>
              <a:spcAft>
                <a:spcPts val="0"/>
              </a:spcAft>
              <a:buClr>
                <a:schemeClr val="dk1"/>
              </a:buClr>
              <a:buSzPct val="100000"/>
              <a:buNone/>
            </a:pPr>
            <a:r>
              <a:t/>
            </a:r>
            <a:endParaRPr/>
          </a:p>
        </p:txBody>
      </p:sp>
      <p:graphicFrame>
        <p:nvGraphicFramePr>
          <p:cNvPr id="255" name="Google Shape;255;p27"/>
          <p:cNvGraphicFramePr/>
          <p:nvPr/>
        </p:nvGraphicFramePr>
        <p:xfrm>
          <a:off x="6375119" y="762160"/>
          <a:ext cx="3000000" cy="3000000"/>
        </p:xfrm>
        <a:graphic>
          <a:graphicData uri="http://schemas.openxmlformats.org/drawingml/2006/table">
            <a:tbl>
              <a:tblPr>
                <a:noFill/>
                <a:tableStyleId>{0083808F-6F7E-4033-BBC4-F79B40492FA3}</a:tableStyleId>
              </a:tblPr>
              <a:tblGrid>
                <a:gridCol w="1037075"/>
                <a:gridCol w="1551700"/>
                <a:gridCol w="1704100"/>
                <a:gridCol w="138545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EMP_PHONE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EMP_STATE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14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John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7272826385,</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9064738238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Harry</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8574783832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Bihar</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12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Sam</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7390372389,</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8589830302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Punjab</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256" name="Google Shape;256;p27"/>
          <p:cNvSpPr txBox="1"/>
          <p:nvPr/>
        </p:nvSpPr>
        <p:spPr>
          <a:xfrm>
            <a:off x="4655127" y="9539"/>
            <a:ext cx="7155872" cy="12743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Example: Relation EMPLOYEE is not in 1NF because of multi-valued attribute EMP_PHONE.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57" name="Google Shape;257;p27"/>
          <p:cNvSpPr txBox="1"/>
          <p:nvPr/>
        </p:nvSpPr>
        <p:spPr>
          <a:xfrm>
            <a:off x="6096000" y="3209351"/>
            <a:ext cx="5881254" cy="12743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The decomposition of the EMPLOYEE table into 1NF has been shown below:</a:t>
            </a:r>
            <a:endParaRPr b="1" i="0" sz="2400" u="none" cap="none" strike="noStrike">
              <a:solidFill>
                <a:srgbClr val="000099"/>
              </a:solidFill>
              <a:latin typeface="Calibri"/>
              <a:ea typeface="Calibri"/>
              <a:cs typeface="Calibri"/>
              <a:sym typeface="Calibri"/>
            </a:endParaRPr>
          </a:p>
        </p:txBody>
      </p:sp>
      <p:graphicFrame>
        <p:nvGraphicFramePr>
          <p:cNvPr id="258" name="Google Shape;258;p27"/>
          <p:cNvGraphicFramePr/>
          <p:nvPr/>
        </p:nvGraphicFramePr>
        <p:xfrm>
          <a:off x="6096000" y="4011526"/>
          <a:ext cx="3000000" cy="3000000"/>
        </p:xfrm>
        <a:graphic>
          <a:graphicData uri="http://schemas.openxmlformats.org/drawingml/2006/table">
            <a:tbl>
              <a:tblPr>
                <a:noFill/>
                <a:tableStyleId>{0083808F-6F7E-4033-BBC4-F79B40492FA3}</a:tableStyleId>
              </a:tblPr>
              <a:tblGrid>
                <a:gridCol w="1016275"/>
                <a:gridCol w="1427025"/>
                <a:gridCol w="1704100"/>
                <a:gridCol w="1524000"/>
              </a:tblGrid>
              <a:tr h="203200">
                <a:tc>
                  <a:txBody>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EMP_NAME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EMP_PHONE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EMP_STATE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03200">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14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John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7272826385</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UP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14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John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9064738238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UP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20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Harry</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8574783832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Bihar</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12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Sam</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7390372389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Punjab</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12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Sam</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8589830302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Punjab</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149800" y="218245"/>
            <a:ext cx="10515600" cy="5077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latin typeface="Calibri"/>
                <a:ea typeface="Calibri"/>
                <a:cs typeface="Calibri"/>
                <a:sym typeface="Calibri"/>
              </a:rPr>
              <a:t>Second normal form(2NF)</a:t>
            </a:r>
            <a:endParaRPr/>
          </a:p>
        </p:txBody>
      </p:sp>
      <p:sp>
        <p:nvSpPr>
          <p:cNvPr id="264" name="Google Shape;264;p28"/>
          <p:cNvSpPr txBox="1"/>
          <p:nvPr>
            <p:ph idx="1" type="body"/>
          </p:nvPr>
        </p:nvSpPr>
        <p:spPr>
          <a:xfrm>
            <a:off x="5209309" y="81070"/>
            <a:ext cx="6578311" cy="313318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i="0" lang="en-US" sz="2400"/>
              <a:t>A relation </a:t>
            </a:r>
            <a:r>
              <a:rPr b="0" i="0" lang="en-US" sz="2400">
                <a:solidFill>
                  <a:srgbClr val="212529"/>
                </a:solidFill>
              </a:rPr>
              <a:t>/ table to be in the Second Normal Form,</a:t>
            </a:r>
            <a:endParaRPr/>
          </a:p>
          <a:p>
            <a:pPr indent="-228600" lvl="0" marL="228600" rtl="0" algn="just">
              <a:lnSpc>
                <a:spcPct val="90000"/>
              </a:lnSpc>
              <a:spcBef>
                <a:spcPts val="1000"/>
              </a:spcBef>
              <a:spcAft>
                <a:spcPts val="0"/>
              </a:spcAft>
              <a:buClr>
                <a:srgbClr val="000099"/>
              </a:buClr>
              <a:buSzPts val="2400"/>
              <a:buFont typeface="Calibri"/>
              <a:buAutoNum type="arabicPeriod"/>
            </a:pPr>
            <a:r>
              <a:rPr b="1" i="0" lang="en-US" sz="2400">
                <a:solidFill>
                  <a:srgbClr val="000099"/>
                </a:solidFill>
              </a:rPr>
              <a:t>It should be in the First Normal form.</a:t>
            </a:r>
            <a:endParaRPr/>
          </a:p>
          <a:p>
            <a:pPr indent="-228600" lvl="0" marL="228600" rtl="0" algn="just">
              <a:lnSpc>
                <a:spcPct val="90000"/>
              </a:lnSpc>
              <a:spcBef>
                <a:spcPts val="1000"/>
              </a:spcBef>
              <a:spcAft>
                <a:spcPts val="0"/>
              </a:spcAft>
              <a:buClr>
                <a:srgbClr val="000099"/>
              </a:buClr>
              <a:buSzPts val="2400"/>
              <a:buFont typeface="Calibri"/>
              <a:buAutoNum type="arabicPeriod"/>
            </a:pPr>
            <a:r>
              <a:rPr b="1" i="0" lang="en-US" sz="2400">
                <a:solidFill>
                  <a:srgbClr val="000099"/>
                </a:solidFill>
              </a:rPr>
              <a:t>And, it should not have Partial Dependency.</a:t>
            </a:r>
            <a:endParaRPr/>
          </a:p>
          <a:p>
            <a:pPr indent="-228600" lvl="0" marL="228600" rtl="0" algn="just">
              <a:lnSpc>
                <a:spcPct val="90000"/>
              </a:lnSpc>
              <a:spcBef>
                <a:spcPts val="1000"/>
              </a:spcBef>
              <a:spcAft>
                <a:spcPts val="0"/>
              </a:spcAft>
              <a:buClr>
                <a:schemeClr val="dk1"/>
              </a:buClr>
              <a:buSzPts val="2400"/>
              <a:buChar char="•"/>
            </a:pPr>
            <a:r>
              <a:rPr b="1" i="0" lang="en-US" sz="2400"/>
              <a:t>Partial Dependency: </a:t>
            </a:r>
            <a:r>
              <a:rPr b="0" i="0" lang="en-US" sz="2400"/>
              <a:t>It is a type of functional dependency that occurs when non-prime attributes are partially dependent on part of Candidate keys.</a:t>
            </a:r>
            <a:endParaRPr sz="2400"/>
          </a:p>
        </p:txBody>
      </p:sp>
      <p:sp>
        <p:nvSpPr>
          <p:cNvPr id="265" name="Google Shape;265;p28"/>
          <p:cNvSpPr txBox="1"/>
          <p:nvPr/>
        </p:nvSpPr>
        <p:spPr>
          <a:xfrm>
            <a:off x="149800" y="3331981"/>
            <a:ext cx="5946200" cy="3429037"/>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the employee table, </a:t>
            </a:r>
            <a:r>
              <a:rPr b="1" i="0" lang="en-US" sz="2000" u="none" cap="none" strike="noStrike">
                <a:solidFill>
                  <a:srgbClr val="C00000"/>
                </a:solidFill>
                <a:latin typeface="Calibri"/>
                <a:ea typeface="Calibri"/>
                <a:cs typeface="Calibri"/>
                <a:sym typeface="Calibri"/>
              </a:rPr>
              <a:t>if manager details are to be fetched for an employee, multiple results are returned when searched with EMP_ID, in order to fetch one result, EMP_ID and PROJECT_ID together are considered as the Candidate Keys.</a:t>
            </a:r>
            <a:endParaRPr/>
          </a:p>
          <a:p>
            <a:pPr indent="-228600" lvl="0" marL="228600" marR="0" rtl="0" algn="just">
              <a:lnSpc>
                <a:spcPct val="90000"/>
              </a:lnSpc>
              <a:spcBef>
                <a:spcPts val="1000"/>
              </a:spcBef>
              <a:spcAft>
                <a:spcPts val="0"/>
              </a:spcAft>
              <a:buClr>
                <a:srgbClr val="000099"/>
              </a:buClr>
              <a:buSzPts val="2000"/>
              <a:buFont typeface="Arial"/>
              <a:buChar char="•"/>
            </a:pPr>
            <a:r>
              <a:rPr b="1" i="0" lang="en-US" sz="2000" u="none" cap="none" strike="noStrike">
                <a:solidFill>
                  <a:srgbClr val="000099"/>
                </a:solidFill>
                <a:latin typeface="Calibri"/>
                <a:ea typeface="Calibri"/>
                <a:cs typeface="Calibri"/>
                <a:sym typeface="Calibri"/>
              </a:rPr>
              <a:t>Here the manager depends on PROJECT_ID and not on EMP_ID, this creates a partial dependency.</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There are multiple ways to eliminate this partial dependency and reduce the table to its 2nd normal form, one such method is adding the Manager information to the project table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Employe Table before 2NF" id="266" name="Google Shape;266;p28"/>
          <p:cNvPicPr preferRelativeResize="0"/>
          <p:nvPr/>
        </p:nvPicPr>
        <p:blipFill rotWithShape="1">
          <a:blip r:embed="rId3">
            <a:alphaModFix/>
          </a:blip>
          <a:srcRect b="0" l="0" r="0" t="0"/>
          <a:stretch/>
        </p:blipFill>
        <p:spPr>
          <a:xfrm>
            <a:off x="228600" y="789073"/>
            <a:ext cx="4726129" cy="2535382"/>
          </a:xfrm>
          <a:prstGeom prst="rect">
            <a:avLst/>
          </a:prstGeom>
          <a:noFill/>
          <a:ln>
            <a:noFill/>
          </a:ln>
        </p:spPr>
      </p:pic>
      <p:pic>
        <p:nvPicPr>
          <p:cNvPr descr="after 2NF" id="267" name="Google Shape;267;p28"/>
          <p:cNvPicPr preferRelativeResize="0"/>
          <p:nvPr/>
        </p:nvPicPr>
        <p:blipFill rotWithShape="1">
          <a:blip r:embed="rId4">
            <a:alphaModFix/>
          </a:blip>
          <a:srcRect b="0" l="0" r="0" t="0"/>
          <a:stretch/>
        </p:blipFill>
        <p:spPr>
          <a:xfrm>
            <a:off x="6488255" y="3191705"/>
            <a:ext cx="5475145" cy="3448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210692" y="158433"/>
            <a:ext cx="10515600" cy="5077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latin typeface="Calibri"/>
                <a:ea typeface="Calibri"/>
                <a:cs typeface="Calibri"/>
                <a:sym typeface="Calibri"/>
              </a:rPr>
              <a:t>Third normal form(3NF)</a:t>
            </a:r>
            <a:endParaRPr/>
          </a:p>
        </p:txBody>
      </p:sp>
      <p:sp>
        <p:nvSpPr>
          <p:cNvPr id="273" name="Google Shape;273;p29"/>
          <p:cNvSpPr txBox="1"/>
          <p:nvPr>
            <p:ph idx="1" type="body"/>
          </p:nvPr>
        </p:nvSpPr>
        <p:spPr>
          <a:xfrm>
            <a:off x="210692" y="855614"/>
            <a:ext cx="11770616" cy="329254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Arial"/>
              <a:buChar char="•"/>
            </a:pPr>
            <a:r>
              <a:rPr b="0" i="0" lang="en-US" sz="2400"/>
              <a:t>A relation will be in </a:t>
            </a:r>
            <a:r>
              <a:rPr b="1" i="0" lang="en-US" sz="2400">
                <a:solidFill>
                  <a:srgbClr val="000099"/>
                </a:solidFill>
              </a:rPr>
              <a:t>3NF if it is in 2NF and not contain any transitive partial dependency.</a:t>
            </a:r>
            <a:endParaRPr/>
          </a:p>
          <a:p>
            <a:pPr indent="-228600" lvl="0" marL="228600" rtl="0" algn="just">
              <a:lnSpc>
                <a:spcPct val="90000"/>
              </a:lnSpc>
              <a:spcBef>
                <a:spcPts val="1000"/>
              </a:spcBef>
              <a:spcAft>
                <a:spcPts val="0"/>
              </a:spcAft>
              <a:buClr>
                <a:srgbClr val="000099"/>
              </a:buClr>
              <a:buSzPts val="2400"/>
              <a:buFont typeface="Arial"/>
              <a:buChar char="•"/>
            </a:pPr>
            <a:r>
              <a:rPr b="1" i="0" lang="en-US" sz="2400">
                <a:solidFill>
                  <a:srgbClr val="000099"/>
                </a:solidFill>
              </a:rPr>
              <a:t>3NF is used to reduce the data duplication</a:t>
            </a:r>
            <a:r>
              <a:rPr b="0" i="0" lang="en-US" sz="2400"/>
              <a:t>. It is also used to achieve the data integrity.</a:t>
            </a:r>
            <a:endParaRPr/>
          </a:p>
          <a:p>
            <a:pPr indent="-228600" lvl="0" marL="228600" rtl="0" algn="just">
              <a:lnSpc>
                <a:spcPct val="90000"/>
              </a:lnSpc>
              <a:spcBef>
                <a:spcPts val="1000"/>
              </a:spcBef>
              <a:spcAft>
                <a:spcPts val="0"/>
              </a:spcAft>
              <a:buClr>
                <a:schemeClr val="dk1"/>
              </a:buClr>
              <a:buSzPts val="2400"/>
              <a:buFont typeface="Arial"/>
              <a:buChar char="•"/>
            </a:pPr>
            <a:r>
              <a:rPr b="0" i="0" lang="en-US" sz="2400"/>
              <a:t>If there is </a:t>
            </a:r>
            <a:r>
              <a:rPr b="1" i="0" lang="en-US" sz="2400">
                <a:solidFill>
                  <a:srgbClr val="000099"/>
                </a:solidFill>
              </a:rPr>
              <a:t>no transitive dependency for non-prime attributes</a:t>
            </a:r>
            <a:r>
              <a:rPr b="0" i="0" lang="en-US" sz="2400"/>
              <a:t>, then relation must be in 3NF.</a:t>
            </a:r>
            <a:endParaRPr/>
          </a:p>
        </p:txBody>
      </p:sp>
      <p:sp>
        <p:nvSpPr>
          <p:cNvPr id="274" name="Google Shape;274;p29"/>
          <p:cNvSpPr txBox="1"/>
          <p:nvPr/>
        </p:nvSpPr>
        <p:spPr>
          <a:xfrm>
            <a:off x="6046839" y="2300748"/>
            <a:ext cx="5934469" cy="4301055"/>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Super key in the given table is:</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{EMP_ID}, {EMP_ID, EMP_NAME}, {EMP_ID, EMP_NAME, EMP_ZIP}....so on  </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Candidate key: {EMP_ID}</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Non-prime attributes: In the given table, all attributes except EMP_ID are non-prime.</a:t>
            </a:r>
            <a:endParaRPr/>
          </a:p>
          <a:p>
            <a:pPr indent="-228600" lvl="0" marL="228600" marR="0" rtl="0" algn="just">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Here, EMP_STATE &amp; EMP_CITY dependent on EMP_ZIP and EMP_ZIP dependent on EMP_ID. The non-prime attributes (EMP_STATE, EMP_CITY) transitively dependent on super key(EMP_ID). It violates the rule of third normal form.</a:t>
            </a:r>
            <a:endParaRPr b="0" i="0" sz="4400" u="none" cap="none" strike="noStrike">
              <a:solidFill>
                <a:schemeClr val="dk1"/>
              </a:solidFill>
              <a:latin typeface="Calibri"/>
              <a:ea typeface="Calibri"/>
              <a:cs typeface="Calibri"/>
              <a:sym typeface="Calibri"/>
            </a:endParaRPr>
          </a:p>
        </p:txBody>
      </p:sp>
      <p:graphicFrame>
        <p:nvGraphicFramePr>
          <p:cNvPr id="275" name="Google Shape;275;p29"/>
          <p:cNvGraphicFramePr/>
          <p:nvPr/>
        </p:nvGraphicFramePr>
        <p:xfrm>
          <a:off x="112369" y="2638655"/>
          <a:ext cx="3000000" cy="3000000"/>
        </p:xfrm>
        <a:graphic>
          <a:graphicData uri="http://schemas.openxmlformats.org/drawingml/2006/table">
            <a:tbl>
              <a:tblPr>
                <a:noFill/>
                <a:tableStyleId>{0083808F-6F7E-4033-BBC4-F79B40492FA3}</a:tableStyleId>
              </a:tblPr>
              <a:tblGrid>
                <a:gridCol w="1041975"/>
                <a:gridCol w="1313550"/>
                <a:gridCol w="1106125"/>
                <a:gridCol w="1253625"/>
                <a:gridCol w="1071725"/>
              </a:tblGrid>
              <a:tr h="203200">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EMP_NAME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EMP_ZIP</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EMP_STATE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EMP_CITY</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222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Harry</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201010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UP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Noida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333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Stephan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02228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US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Boston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444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Lan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60007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US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Chicago</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555</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Katharine</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06389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UK</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Norwich</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03200">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666</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John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462007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MP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a:solidFill>
                            <a:srgbClr val="333333"/>
                          </a:solidFill>
                          <a:latin typeface="Calibri"/>
                          <a:ea typeface="Calibri"/>
                          <a:cs typeface="Calibri"/>
                          <a:sym typeface="Calibri"/>
                        </a:rPr>
                        <a:t>Bhopal</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276" name="Google Shape;276;p29"/>
          <p:cNvSpPr txBox="1"/>
          <p:nvPr/>
        </p:nvSpPr>
        <p:spPr>
          <a:xfrm>
            <a:off x="754370" y="5178565"/>
            <a:ext cx="3227695"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EMPLOYEE_DETAIL table:</a:t>
            </a:r>
            <a:endParaRPr b="0" i="0" sz="4000" u="none" cap="none" strike="noStrike">
              <a:solidFill>
                <a:srgbClr val="0000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97" name="Google Shape;97;p3"/>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Functional Dependency (FD)</a:t>
            </a:r>
            <a:r>
              <a:rPr b="0" i="0" lang="en-US"/>
              <a:t> is a </a:t>
            </a:r>
            <a:r>
              <a:rPr b="1" i="0" lang="en-US">
                <a:solidFill>
                  <a:srgbClr val="000099"/>
                </a:solidFill>
              </a:rPr>
              <a:t>constraint that determines the relation of one attribute to another attribute</a:t>
            </a:r>
            <a:r>
              <a:rPr b="0" i="0" lang="en-US">
                <a:solidFill>
                  <a:srgbClr val="222222"/>
                </a:solidFill>
              </a:rPr>
              <a:t> </a:t>
            </a:r>
            <a:r>
              <a:rPr b="0" i="0" lang="en-US"/>
              <a:t>in a Database Management System (DBMS).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The attributes of a table is said to be dependent on each other when an attribute of a table uniquely identifies another attribute of the same table.</a:t>
            </a:r>
            <a:endParaRPr/>
          </a:p>
          <a:p>
            <a:pPr indent="-228600" lvl="0" marL="228600" rtl="0" algn="just">
              <a:lnSpc>
                <a:spcPct val="90000"/>
              </a:lnSpc>
              <a:spcBef>
                <a:spcPts val="1000"/>
              </a:spcBef>
              <a:spcAft>
                <a:spcPts val="0"/>
              </a:spcAft>
              <a:buClr>
                <a:schemeClr val="dk1"/>
              </a:buClr>
              <a:buSzPct val="100000"/>
              <a:buChar char="•"/>
            </a:pPr>
            <a:r>
              <a:rPr b="0" i="0" lang="en-US"/>
              <a:t>For example: Suppose we have a student table with attributes: </a:t>
            </a:r>
            <a:r>
              <a:rPr b="1" i="0" lang="en-US">
                <a:solidFill>
                  <a:srgbClr val="000099"/>
                </a:solidFill>
              </a:rPr>
              <a:t>Stu_Id, Stu_Name, Stu_Age</a:t>
            </a:r>
            <a:r>
              <a:rPr b="0" i="0" lang="en-US">
                <a:solidFill>
                  <a:srgbClr val="222426"/>
                </a:solidFill>
              </a:rPr>
              <a:t>. Here </a:t>
            </a:r>
            <a:r>
              <a:rPr b="1" i="0" lang="en-US">
                <a:solidFill>
                  <a:srgbClr val="000099"/>
                </a:solidFill>
              </a:rPr>
              <a:t>Stu_Id attribute uniquely identifies the Stu_Name attribute of student table </a:t>
            </a:r>
            <a:r>
              <a:rPr b="0" i="0" lang="en-US"/>
              <a:t>because if we know the student id we can tell the student name associated with it. </a:t>
            </a:r>
            <a:r>
              <a:rPr b="1" i="0" lang="en-US">
                <a:solidFill>
                  <a:srgbClr val="C00000"/>
                </a:solidFill>
              </a:rPr>
              <a:t>This is known as functional dependency and can be written as Stu_Id-&gt;Stu_Name or in words we can say Stu_Name is functionally dependent on Stu_Id.</a:t>
            </a:r>
            <a:endParaRPr/>
          </a:p>
          <a:p>
            <a:pPr indent="-228600" lvl="0" marL="228600" rtl="0" algn="l">
              <a:lnSpc>
                <a:spcPct val="90000"/>
              </a:lnSpc>
              <a:spcBef>
                <a:spcPts val="1000"/>
              </a:spcBef>
              <a:spcAft>
                <a:spcPts val="0"/>
              </a:spcAft>
              <a:buClr>
                <a:schemeClr val="dk1"/>
              </a:buClr>
              <a:buSzPct val="100000"/>
              <a:buChar char="•"/>
            </a:pPr>
            <a:r>
              <a:rPr b="1" i="0" lang="en-US"/>
              <a:t>Formally</a:t>
            </a:r>
            <a:r>
              <a:rPr b="0" i="0" lang="en-US"/>
              <a:t>:</a:t>
            </a:r>
            <a:br>
              <a:rPr b="0" i="0" lang="en-US">
                <a:solidFill>
                  <a:srgbClr val="222426"/>
                </a:solidFill>
              </a:rPr>
            </a:br>
            <a:r>
              <a:rPr b="1" i="0" lang="en-US">
                <a:solidFill>
                  <a:srgbClr val="000099"/>
                </a:solidFill>
              </a:rPr>
              <a:t>If column A of a table uniquely identifies the column B of same table then it can represented as A-&gt;B (Attribute B is functionally dependent on attribute A)</a:t>
            </a:r>
            <a:endParaRPr/>
          </a:p>
          <a:p>
            <a:pPr indent="-228600" lvl="0" marL="228600" rtl="0" algn="l">
              <a:lnSpc>
                <a:spcPct val="90000"/>
              </a:lnSpc>
              <a:spcBef>
                <a:spcPts val="1000"/>
              </a:spcBef>
              <a:spcAft>
                <a:spcPts val="0"/>
              </a:spcAft>
              <a:buClr>
                <a:srgbClr val="000099"/>
              </a:buClr>
              <a:buSzPct val="100000"/>
              <a:buChar char="•"/>
            </a:pPr>
            <a:r>
              <a:rPr b="1" i="0" lang="en-US">
                <a:solidFill>
                  <a:srgbClr val="000099"/>
                </a:solidFill>
              </a:rPr>
              <a:t>A-&gt;B </a:t>
            </a:r>
            <a:r>
              <a:rPr b="1" i="0" lang="en-US">
                <a:solidFill>
                  <a:srgbClr val="C00000"/>
                </a:solidFill>
              </a:rPr>
              <a:t>The left side of FD is known as a determinant, the right side of the production is known as a dependent.</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210692" y="198612"/>
            <a:ext cx="10515600" cy="5077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latin typeface="Calibri"/>
                <a:ea typeface="Calibri"/>
                <a:cs typeface="Calibri"/>
                <a:sym typeface="Calibri"/>
              </a:rPr>
              <a:t>Third normal form(3NF)</a:t>
            </a:r>
            <a:endParaRPr/>
          </a:p>
        </p:txBody>
      </p:sp>
      <p:sp>
        <p:nvSpPr>
          <p:cNvPr id="282" name="Google Shape;282;p30"/>
          <p:cNvSpPr txBox="1"/>
          <p:nvPr>
            <p:ph idx="1" type="body"/>
          </p:nvPr>
        </p:nvSpPr>
        <p:spPr>
          <a:xfrm>
            <a:off x="210692" y="855614"/>
            <a:ext cx="11770616" cy="92596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400"/>
              <a:buFont typeface="Arial"/>
              <a:buChar char="•"/>
            </a:pPr>
            <a:r>
              <a:rPr b="0" i="0" lang="en-US" sz="2400">
                <a:solidFill>
                  <a:srgbClr val="333333"/>
                </a:solidFill>
              </a:rPr>
              <a:t>To convert relation in 3NF,</a:t>
            </a:r>
            <a:r>
              <a:rPr b="1" i="0" lang="en-US" sz="2400">
                <a:solidFill>
                  <a:srgbClr val="000099"/>
                </a:solidFill>
              </a:rPr>
              <a:t>we need to move the EMP_CITY and EMP_STATE to the new &lt;EMPLOYEE_ZIP&gt; table, with EMP_ZIP as a Primary key.</a:t>
            </a:r>
            <a:endParaRPr/>
          </a:p>
        </p:txBody>
      </p:sp>
      <p:sp>
        <p:nvSpPr>
          <p:cNvPr id="283" name="Google Shape;283;p30"/>
          <p:cNvSpPr txBox="1"/>
          <p:nvPr/>
        </p:nvSpPr>
        <p:spPr>
          <a:xfrm>
            <a:off x="754370" y="4700830"/>
            <a:ext cx="3227695"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EMPLOYEE table:</a:t>
            </a:r>
            <a:endParaRPr b="0" i="0" sz="4000" u="none" cap="none" strike="noStrike">
              <a:solidFill>
                <a:srgbClr val="000099"/>
              </a:solidFill>
              <a:latin typeface="Calibri"/>
              <a:ea typeface="Calibri"/>
              <a:cs typeface="Calibri"/>
              <a:sym typeface="Calibri"/>
            </a:endParaRPr>
          </a:p>
        </p:txBody>
      </p:sp>
      <p:graphicFrame>
        <p:nvGraphicFramePr>
          <p:cNvPr id="284" name="Google Shape;284;p30"/>
          <p:cNvGraphicFramePr/>
          <p:nvPr/>
        </p:nvGraphicFramePr>
        <p:xfrm>
          <a:off x="754370" y="1930866"/>
          <a:ext cx="3000000" cy="3000000"/>
        </p:xfrm>
        <a:graphic>
          <a:graphicData uri="http://schemas.openxmlformats.org/drawingml/2006/table">
            <a:tbl>
              <a:tblPr>
                <a:noFill/>
                <a:tableStyleId>{0083808F-6F7E-4033-BBC4-F79B40492FA3}</a:tableStyleId>
              </a:tblPr>
              <a:tblGrid>
                <a:gridCol w="1263775"/>
                <a:gridCol w="1592825"/>
                <a:gridCol w="1563325"/>
              </a:tblGrid>
              <a:tr h="228600">
                <a:tc>
                  <a:txBody>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EMP_NAME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EMP_ZIP</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222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Harry</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201010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333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Stephan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02228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444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Lan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60007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555</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Katharine</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06389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666</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John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462007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285" name="Google Shape;285;p30"/>
          <p:cNvGraphicFramePr/>
          <p:nvPr/>
        </p:nvGraphicFramePr>
        <p:xfrm>
          <a:off x="6171880" y="1930866"/>
          <a:ext cx="3000000" cy="3000000"/>
        </p:xfrm>
        <a:graphic>
          <a:graphicData uri="http://schemas.openxmlformats.org/drawingml/2006/table">
            <a:tbl>
              <a:tblPr>
                <a:noFill/>
                <a:tableStyleId>{0083808F-6F7E-4033-BBC4-F79B40492FA3}</a:tableStyleId>
              </a:tblPr>
              <a:tblGrid>
                <a:gridCol w="1411250"/>
                <a:gridCol w="1622325"/>
                <a:gridCol w="153875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EMP_ZIP</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EMP_STATE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EMP_CITY</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201010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Noida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02228</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Boston</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60007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Chicago</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06389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UK</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Norwich</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462007</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MP</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Bhopal</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286" name="Google Shape;286;p30"/>
          <p:cNvSpPr txBox="1"/>
          <p:nvPr/>
        </p:nvSpPr>
        <p:spPr>
          <a:xfrm>
            <a:off x="6407918" y="4716677"/>
            <a:ext cx="3227695"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EMPLOYEE_ZIP table:</a:t>
            </a:r>
            <a:endParaRPr b="0" i="0" sz="4000" u="none" cap="none" strike="noStrike">
              <a:solidFill>
                <a:srgbClr val="000099"/>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725129" y="84919"/>
            <a:ext cx="10515600" cy="8589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Boyce &amp; Codd normal form (BCNF)</a:t>
            </a:r>
            <a:endParaRPr/>
          </a:p>
        </p:txBody>
      </p:sp>
      <p:sp>
        <p:nvSpPr>
          <p:cNvPr id="292" name="Google Shape;292;p31"/>
          <p:cNvSpPr txBox="1"/>
          <p:nvPr>
            <p:ph idx="1" type="body"/>
          </p:nvPr>
        </p:nvSpPr>
        <p:spPr>
          <a:xfrm>
            <a:off x="157316" y="1033692"/>
            <a:ext cx="11651226" cy="479061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400"/>
              <a:buFont typeface="Arial"/>
              <a:buChar char="•"/>
            </a:pPr>
            <a:r>
              <a:rPr b="0" i="0" lang="en-US" sz="2400">
                <a:solidFill>
                  <a:srgbClr val="000000"/>
                </a:solidFill>
              </a:rPr>
              <a:t>BCNF is the </a:t>
            </a:r>
            <a:r>
              <a:rPr b="1" i="0" lang="en-US" sz="2400">
                <a:solidFill>
                  <a:srgbClr val="000099"/>
                </a:solidFill>
              </a:rPr>
              <a:t>advance version of 3NF. It is stricter than 3NF.</a:t>
            </a:r>
            <a:endParaRPr/>
          </a:p>
          <a:p>
            <a:pPr indent="-228600" lvl="0" marL="228600" rtl="0" algn="just">
              <a:lnSpc>
                <a:spcPct val="90000"/>
              </a:lnSpc>
              <a:spcBef>
                <a:spcPts val="1000"/>
              </a:spcBef>
              <a:spcAft>
                <a:spcPts val="0"/>
              </a:spcAft>
              <a:buClr>
                <a:srgbClr val="000000"/>
              </a:buClr>
              <a:buSzPts val="2400"/>
              <a:buFont typeface="Arial"/>
              <a:buChar char="•"/>
            </a:pPr>
            <a:r>
              <a:rPr b="0" i="0" lang="en-US" sz="2400">
                <a:solidFill>
                  <a:srgbClr val="000000"/>
                </a:solidFill>
              </a:rPr>
              <a:t>A table is in </a:t>
            </a:r>
            <a:r>
              <a:rPr b="1" i="0" lang="en-US" sz="2400">
                <a:solidFill>
                  <a:srgbClr val="000099"/>
                </a:solidFill>
              </a:rPr>
              <a:t>BCNF if every functional dependency X → Y, X is the super key of the table.</a:t>
            </a:r>
            <a:endParaRPr/>
          </a:p>
          <a:p>
            <a:pPr indent="-228600" lvl="0" marL="228600" rtl="0" algn="just">
              <a:lnSpc>
                <a:spcPct val="90000"/>
              </a:lnSpc>
              <a:spcBef>
                <a:spcPts val="1000"/>
              </a:spcBef>
              <a:spcAft>
                <a:spcPts val="0"/>
              </a:spcAft>
              <a:buClr>
                <a:srgbClr val="000000"/>
              </a:buClr>
              <a:buSzPts val="2400"/>
              <a:buFont typeface="Arial"/>
              <a:buChar char="•"/>
            </a:pPr>
            <a:r>
              <a:rPr b="0" i="0" lang="en-US" sz="2400">
                <a:solidFill>
                  <a:srgbClr val="000000"/>
                </a:solidFill>
              </a:rPr>
              <a:t>For BCNF, </a:t>
            </a:r>
            <a:r>
              <a:rPr b="1" i="0" lang="en-US" sz="2400">
                <a:solidFill>
                  <a:srgbClr val="000099"/>
                </a:solidFill>
              </a:rPr>
              <a:t>the table should be in 3NF, and for every FD, LHS is super key.</a:t>
            </a:r>
            <a:endParaRPr/>
          </a:p>
          <a:p>
            <a:pPr indent="-228600" lvl="0" marL="228600" rtl="0" algn="just">
              <a:lnSpc>
                <a:spcPct val="90000"/>
              </a:lnSpc>
              <a:spcBef>
                <a:spcPts val="1000"/>
              </a:spcBef>
              <a:spcAft>
                <a:spcPts val="0"/>
              </a:spcAft>
              <a:buClr>
                <a:srgbClr val="333333"/>
              </a:buClr>
              <a:buSzPts val="2400"/>
              <a:buChar char="•"/>
            </a:pPr>
            <a:r>
              <a:rPr b="1" i="0" lang="en-US" sz="2400">
                <a:solidFill>
                  <a:srgbClr val="333333"/>
                </a:solidFill>
              </a:rPr>
              <a:t>Example:</a:t>
            </a:r>
            <a:r>
              <a:rPr b="0" i="0" lang="en-US" sz="2400">
                <a:solidFill>
                  <a:srgbClr val="333333"/>
                </a:solidFill>
              </a:rPr>
              <a:t> Let's assume there is a company where employees work in more than one department.</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The table is </a:t>
            </a:r>
            <a:r>
              <a:rPr b="1" lang="en-US" sz="2400">
                <a:solidFill>
                  <a:srgbClr val="000099"/>
                </a:solidFill>
              </a:rPr>
              <a:t>not in BCNF because neither EMP_DEPT nor EMP_ID alone are </a:t>
            </a:r>
            <a:r>
              <a:rPr b="1" i="0" lang="en-US">
                <a:solidFill>
                  <a:srgbClr val="000099"/>
                </a:solidFill>
              </a:rPr>
              <a:t>keys.</a:t>
            </a:r>
            <a:endParaRPr b="1">
              <a:solidFill>
                <a:srgbClr val="000099"/>
              </a:solidFill>
            </a:endParaRPr>
          </a:p>
        </p:txBody>
      </p:sp>
      <p:graphicFrame>
        <p:nvGraphicFramePr>
          <p:cNvPr id="293" name="Google Shape;293;p31"/>
          <p:cNvGraphicFramePr/>
          <p:nvPr/>
        </p:nvGraphicFramePr>
        <p:xfrm>
          <a:off x="199360" y="3692843"/>
          <a:ext cx="3000000" cy="3000000"/>
        </p:xfrm>
        <a:graphic>
          <a:graphicData uri="http://schemas.openxmlformats.org/drawingml/2006/table">
            <a:tbl>
              <a:tblPr>
                <a:noFill/>
                <a:tableStyleId>{0083808F-6F7E-4033-BBC4-F79B40492FA3}</a:tableStyleId>
              </a:tblPr>
              <a:tblGrid>
                <a:gridCol w="1085550"/>
                <a:gridCol w="1733600"/>
                <a:gridCol w="1260325"/>
                <a:gridCol w="1327350"/>
                <a:gridCol w="174030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EMP_COUNTRY</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EMP_DEPT</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DEPT_TYPE</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EMP_DEPT_NO</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India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Designing</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India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Testing</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300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UK</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Stores</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232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UK</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Developing</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549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bl>
          </a:graphicData>
        </a:graphic>
      </p:graphicFrame>
      <p:sp>
        <p:nvSpPr>
          <p:cNvPr id="294" name="Google Shape;294;p31"/>
          <p:cNvSpPr txBox="1"/>
          <p:nvPr/>
        </p:nvSpPr>
        <p:spPr>
          <a:xfrm>
            <a:off x="1300970" y="6380247"/>
            <a:ext cx="3227695"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EMPLOYEE table</a:t>
            </a:r>
            <a:endParaRPr b="0" i="0" sz="4000" u="none" cap="none" strike="noStrike">
              <a:solidFill>
                <a:srgbClr val="000099"/>
              </a:solidFill>
              <a:latin typeface="Calibri"/>
              <a:ea typeface="Calibri"/>
              <a:cs typeface="Calibri"/>
              <a:sym typeface="Calibri"/>
            </a:endParaRPr>
          </a:p>
        </p:txBody>
      </p:sp>
      <p:sp>
        <p:nvSpPr>
          <p:cNvPr id="295" name="Google Shape;295;p31"/>
          <p:cNvSpPr txBox="1"/>
          <p:nvPr/>
        </p:nvSpPr>
        <p:spPr>
          <a:xfrm>
            <a:off x="7663336" y="3772331"/>
            <a:ext cx="4145205" cy="3038181"/>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333333"/>
              </a:buClr>
              <a:buSzPts val="2400"/>
              <a:buFont typeface="Arial"/>
              <a:buChar char="•"/>
            </a:pPr>
            <a:r>
              <a:rPr b="0" i="0" lang="en-US" sz="2400" u="none" cap="none" strike="noStrike">
                <a:solidFill>
                  <a:srgbClr val="333333"/>
                </a:solidFill>
                <a:latin typeface="Calibri"/>
                <a:ea typeface="Calibri"/>
                <a:cs typeface="Calibri"/>
                <a:sym typeface="Calibri"/>
              </a:rPr>
              <a:t>In the given table Functional dependencies are as follows:</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EMP_ID  →  EMP_COUNTRY  </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EMP_DEPT  →   {DEPT_TYPE, EMP_DEPT_NO}  </a:t>
            </a:r>
            <a:endParaRPr/>
          </a:p>
          <a:p>
            <a:pPr indent="-228600" lvl="0" marL="228600" marR="0" rtl="0" algn="just">
              <a:lnSpc>
                <a:spcPct val="90000"/>
              </a:lnSpc>
              <a:spcBef>
                <a:spcPts val="1000"/>
              </a:spcBef>
              <a:spcAft>
                <a:spcPts val="0"/>
              </a:spcAft>
              <a:buClr>
                <a:srgbClr val="C00000"/>
              </a:buClr>
              <a:buSzPts val="2400"/>
              <a:buFont typeface="Arial"/>
              <a:buChar char="•"/>
            </a:pPr>
            <a:r>
              <a:rPr b="1" i="0" lang="en-US" sz="2400" u="none" cap="none" strike="noStrike">
                <a:solidFill>
                  <a:srgbClr val="C00000"/>
                </a:solidFill>
                <a:latin typeface="Calibri"/>
                <a:ea typeface="Calibri"/>
                <a:cs typeface="Calibri"/>
                <a:sym typeface="Calibri"/>
              </a:rPr>
              <a:t>Candidate key: {EMP-ID, EMP-DEPT}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725129" y="84919"/>
            <a:ext cx="10515600" cy="8589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Boyce &amp; Codd normal form (BCNF)</a:t>
            </a:r>
            <a:endParaRPr/>
          </a:p>
        </p:txBody>
      </p:sp>
      <p:sp>
        <p:nvSpPr>
          <p:cNvPr id="301" name="Google Shape;301;p32"/>
          <p:cNvSpPr txBox="1"/>
          <p:nvPr>
            <p:ph idx="1" type="body"/>
          </p:nvPr>
        </p:nvSpPr>
        <p:spPr>
          <a:xfrm>
            <a:off x="157316" y="1033692"/>
            <a:ext cx="11651226" cy="6181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400"/>
              <a:buFont typeface="Arial"/>
              <a:buChar char="•"/>
            </a:pPr>
            <a:r>
              <a:rPr b="1" i="0" lang="en-US" sz="2400">
                <a:solidFill>
                  <a:srgbClr val="333333"/>
                </a:solidFill>
              </a:rPr>
              <a:t>To convert the given table into BCNF, we decompose it into three tables:</a:t>
            </a:r>
            <a:endParaRPr b="1" sz="2400">
              <a:solidFill>
                <a:srgbClr val="000099"/>
              </a:solidFill>
            </a:endParaRPr>
          </a:p>
        </p:txBody>
      </p:sp>
      <p:sp>
        <p:nvSpPr>
          <p:cNvPr id="302" name="Google Shape;302;p32"/>
          <p:cNvSpPr txBox="1"/>
          <p:nvPr/>
        </p:nvSpPr>
        <p:spPr>
          <a:xfrm>
            <a:off x="157316" y="3183080"/>
            <a:ext cx="3227695"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EMP_COUNTRY table</a:t>
            </a:r>
            <a:endParaRPr b="0" i="0" sz="4000" u="none" cap="none" strike="noStrike">
              <a:solidFill>
                <a:srgbClr val="000099"/>
              </a:solidFill>
              <a:latin typeface="Calibri"/>
              <a:ea typeface="Calibri"/>
              <a:cs typeface="Calibri"/>
              <a:sym typeface="Calibri"/>
            </a:endParaRPr>
          </a:p>
        </p:txBody>
      </p:sp>
      <p:sp>
        <p:nvSpPr>
          <p:cNvPr id="303" name="Google Shape;303;p32"/>
          <p:cNvSpPr txBox="1"/>
          <p:nvPr/>
        </p:nvSpPr>
        <p:spPr>
          <a:xfrm>
            <a:off x="86287" y="3988868"/>
            <a:ext cx="5712257" cy="242405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just">
              <a:lnSpc>
                <a:spcPct val="90000"/>
              </a:lnSpc>
              <a:spcBef>
                <a:spcPts val="0"/>
              </a:spcBef>
              <a:spcAft>
                <a:spcPts val="0"/>
              </a:spcAft>
              <a:buClr>
                <a:srgbClr val="333333"/>
              </a:buClr>
              <a:buSzPct val="100000"/>
              <a:buFont typeface="Arial"/>
              <a:buChar char="•"/>
            </a:pPr>
            <a:r>
              <a:rPr b="0" i="0" lang="en-US" sz="2400" u="none" cap="none" strike="noStrike">
                <a:solidFill>
                  <a:srgbClr val="333333"/>
                </a:solidFill>
                <a:latin typeface="Calibri"/>
                <a:ea typeface="Calibri"/>
                <a:cs typeface="Calibri"/>
                <a:sym typeface="Calibri"/>
              </a:rPr>
              <a:t>Functional dependencies:</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400" u="none" cap="none" strike="noStrike">
                <a:solidFill>
                  <a:srgbClr val="000099"/>
                </a:solidFill>
                <a:latin typeface="Calibri"/>
                <a:ea typeface="Calibri"/>
                <a:cs typeface="Calibri"/>
                <a:sym typeface="Calibri"/>
              </a:rPr>
              <a:t>EMP_ID   →    EMP_COUNTRY  </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400" u="none" cap="none" strike="noStrike">
                <a:solidFill>
                  <a:srgbClr val="000099"/>
                </a:solidFill>
                <a:latin typeface="Calibri"/>
                <a:ea typeface="Calibri"/>
                <a:cs typeface="Calibri"/>
                <a:sym typeface="Calibri"/>
              </a:rPr>
              <a:t>EMP_DEPT   →   {DEPT_TYPE, EMP_DEPT_NO}  </a:t>
            </a:r>
            <a:endParaRPr/>
          </a:p>
          <a:p>
            <a:pPr indent="-228600" lvl="0" marL="228600" marR="0" rtl="0" algn="just">
              <a:lnSpc>
                <a:spcPct val="90000"/>
              </a:lnSpc>
              <a:spcBef>
                <a:spcPts val="1000"/>
              </a:spcBef>
              <a:spcAft>
                <a:spcPts val="0"/>
              </a:spcAft>
              <a:buClr>
                <a:srgbClr val="333333"/>
              </a:buClr>
              <a:buSzPct val="100000"/>
              <a:buFont typeface="Arial"/>
              <a:buChar char="•"/>
            </a:pPr>
            <a:r>
              <a:rPr b="0" i="0" lang="en-US" sz="2400" u="none" cap="none" strike="noStrike">
                <a:solidFill>
                  <a:srgbClr val="333333"/>
                </a:solidFill>
                <a:latin typeface="Calibri"/>
                <a:ea typeface="Calibri"/>
                <a:cs typeface="Calibri"/>
                <a:sym typeface="Calibri"/>
              </a:rPr>
              <a:t>Candidate keys:</a:t>
            </a:r>
            <a:endParaRPr/>
          </a:p>
          <a:p>
            <a:pPr indent="-228600" lvl="0" marL="228600" marR="0" rtl="0" algn="just">
              <a:lnSpc>
                <a:spcPct val="90000"/>
              </a:lnSpc>
              <a:spcBef>
                <a:spcPts val="1000"/>
              </a:spcBef>
              <a:spcAft>
                <a:spcPts val="0"/>
              </a:spcAft>
              <a:buClr>
                <a:srgbClr val="333333"/>
              </a:buClr>
              <a:buSzPct val="100000"/>
              <a:buFont typeface="Arial"/>
              <a:buChar char="•"/>
            </a:pPr>
            <a:r>
              <a:rPr b="0" i="0" lang="en-US" sz="2400" u="none" cap="none" strike="noStrike">
                <a:solidFill>
                  <a:srgbClr val="333333"/>
                </a:solidFill>
                <a:latin typeface="Calibri"/>
                <a:ea typeface="Calibri"/>
                <a:cs typeface="Calibri"/>
                <a:sym typeface="Calibri"/>
              </a:rPr>
              <a:t>For the first table: </a:t>
            </a:r>
            <a:r>
              <a:rPr b="1" i="0" lang="en-US" sz="2400" u="none" cap="none" strike="noStrike">
                <a:solidFill>
                  <a:srgbClr val="000099"/>
                </a:solidFill>
                <a:latin typeface="Calibri"/>
                <a:ea typeface="Calibri"/>
                <a:cs typeface="Calibri"/>
                <a:sym typeface="Calibri"/>
              </a:rPr>
              <a:t>EMP_ID</a:t>
            </a:r>
            <a:endParaRPr/>
          </a:p>
          <a:p>
            <a:pPr indent="-228600" lvl="0" marL="228600" marR="0" rtl="0" algn="just">
              <a:lnSpc>
                <a:spcPct val="90000"/>
              </a:lnSpc>
              <a:spcBef>
                <a:spcPts val="1000"/>
              </a:spcBef>
              <a:spcAft>
                <a:spcPts val="0"/>
              </a:spcAft>
              <a:buClr>
                <a:srgbClr val="333333"/>
              </a:buClr>
              <a:buSzPct val="100000"/>
              <a:buFont typeface="Arial"/>
              <a:buChar char="•"/>
            </a:pPr>
            <a:r>
              <a:rPr b="0" i="0" lang="en-US" sz="2400" u="none" cap="none" strike="noStrike">
                <a:solidFill>
                  <a:srgbClr val="333333"/>
                </a:solidFill>
                <a:latin typeface="Calibri"/>
                <a:ea typeface="Calibri"/>
                <a:cs typeface="Calibri"/>
                <a:sym typeface="Calibri"/>
              </a:rPr>
              <a:t>For the second table: </a:t>
            </a:r>
            <a:r>
              <a:rPr b="1" i="0" lang="en-US" sz="2400" u="none" cap="none" strike="noStrike">
                <a:solidFill>
                  <a:srgbClr val="000099"/>
                </a:solidFill>
                <a:latin typeface="Calibri"/>
                <a:ea typeface="Calibri"/>
                <a:cs typeface="Calibri"/>
                <a:sym typeface="Calibri"/>
              </a:rPr>
              <a:t>EMP_DEPT</a:t>
            </a:r>
            <a:endParaRPr/>
          </a:p>
          <a:p>
            <a:pPr indent="-228600" lvl="0" marL="228600" marR="0" rtl="0" algn="just">
              <a:lnSpc>
                <a:spcPct val="90000"/>
              </a:lnSpc>
              <a:spcBef>
                <a:spcPts val="1000"/>
              </a:spcBef>
              <a:spcAft>
                <a:spcPts val="0"/>
              </a:spcAft>
              <a:buClr>
                <a:srgbClr val="333333"/>
              </a:buClr>
              <a:buSzPct val="100000"/>
              <a:buFont typeface="Arial"/>
              <a:buChar char="•"/>
            </a:pPr>
            <a:r>
              <a:rPr b="0" i="0" lang="en-US" sz="2400" u="none" cap="none" strike="noStrike">
                <a:solidFill>
                  <a:srgbClr val="333333"/>
                </a:solidFill>
                <a:latin typeface="Calibri"/>
                <a:ea typeface="Calibri"/>
                <a:cs typeface="Calibri"/>
                <a:sym typeface="Calibri"/>
              </a:rPr>
              <a:t>For the third table</a:t>
            </a:r>
            <a:r>
              <a:rPr b="1" i="0" lang="en-US" sz="2400" u="none" cap="none" strike="noStrike">
                <a:solidFill>
                  <a:srgbClr val="000099"/>
                </a:solidFill>
                <a:latin typeface="Calibri"/>
                <a:ea typeface="Calibri"/>
                <a:cs typeface="Calibri"/>
                <a:sym typeface="Calibri"/>
              </a:rPr>
              <a:t>: {EMP_ID, EMP_DEPT}</a:t>
            </a:r>
            <a:endParaRPr/>
          </a:p>
        </p:txBody>
      </p:sp>
      <p:graphicFrame>
        <p:nvGraphicFramePr>
          <p:cNvPr id="304" name="Google Shape;304;p32"/>
          <p:cNvGraphicFramePr/>
          <p:nvPr/>
        </p:nvGraphicFramePr>
        <p:xfrm>
          <a:off x="196615" y="1631716"/>
          <a:ext cx="3000000" cy="3000000"/>
        </p:xfrm>
        <a:graphic>
          <a:graphicData uri="http://schemas.openxmlformats.org/drawingml/2006/table">
            <a:tbl>
              <a:tblPr>
                <a:noFill/>
                <a:tableStyleId>{0083808F-6F7E-4033-BBC4-F79B40492FA3}</a:tableStyleId>
              </a:tblPr>
              <a:tblGrid>
                <a:gridCol w="1100300"/>
                <a:gridCol w="240400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EMP_COUNTRY</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India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264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India</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bl>
          </a:graphicData>
        </a:graphic>
      </p:graphicFrame>
      <p:graphicFrame>
        <p:nvGraphicFramePr>
          <p:cNvPr id="305" name="Google Shape;305;p32"/>
          <p:cNvGraphicFramePr/>
          <p:nvPr/>
        </p:nvGraphicFramePr>
        <p:xfrm>
          <a:off x="3990380" y="1406380"/>
          <a:ext cx="3000000" cy="3000000"/>
        </p:xfrm>
        <a:graphic>
          <a:graphicData uri="http://schemas.openxmlformats.org/drawingml/2006/table">
            <a:tbl>
              <a:tblPr>
                <a:noFill/>
                <a:tableStyleId>{0083808F-6F7E-4033-BBC4-F79B40492FA3}</a:tableStyleId>
              </a:tblPr>
              <a:tblGrid>
                <a:gridCol w="1395275"/>
                <a:gridCol w="1533825"/>
                <a:gridCol w="184355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EMP_DEPT</a:t>
                      </a:r>
                      <a:endParaRPr/>
                    </a:p>
                  </a:txBody>
                  <a:tcPr marT="114300" marB="114300" marR="114300" marL="114300">
                    <a:lnL cap="flat" cmpd="sng" w="9525">
                      <a:solidFill>
                        <a:srgbClr val="C04391"/>
                      </a:solidFill>
                      <a:prstDash val="solid"/>
                      <a:round/>
                      <a:headEnd len="sm" w="sm" type="none"/>
                      <a:tailEnd len="sm" w="sm" type="none"/>
                    </a:lnL>
                    <a:lnR cap="flat" cmpd="sng" w="9525">
                      <a:solidFill>
                        <a:srgbClr val="C04391"/>
                      </a:solidFill>
                      <a:prstDash val="solid"/>
                      <a:round/>
                      <a:headEnd len="sm" w="sm" type="none"/>
                      <a:tailEnd len="sm" w="sm" type="none"/>
                    </a:lnR>
                    <a:lnT cap="flat" cmpd="sng" w="9525">
                      <a:solidFill>
                        <a:srgbClr val="C04391"/>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DEPT_TYPE</a:t>
                      </a:r>
                      <a:endParaRPr/>
                    </a:p>
                  </a:txBody>
                  <a:tcPr marT="114300" marB="114300" marR="114300" marL="114300">
                    <a:lnL cap="flat" cmpd="sng" w="9525">
                      <a:solidFill>
                        <a:srgbClr val="C04391"/>
                      </a:solidFill>
                      <a:prstDash val="solid"/>
                      <a:round/>
                      <a:headEnd len="sm" w="sm" type="none"/>
                      <a:tailEnd len="sm" w="sm" type="none"/>
                    </a:lnL>
                    <a:lnR cap="flat" cmpd="sng" w="9525">
                      <a:solidFill>
                        <a:srgbClr val="C04391"/>
                      </a:solidFill>
                      <a:prstDash val="solid"/>
                      <a:round/>
                      <a:headEnd len="sm" w="sm" type="none"/>
                      <a:tailEnd len="sm" w="sm" type="none"/>
                    </a:lnR>
                    <a:lnT cap="flat" cmpd="sng" w="9525">
                      <a:solidFill>
                        <a:srgbClr val="C04391"/>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EMP_DEPT_NO</a:t>
                      </a:r>
                      <a:endParaRPr/>
                    </a:p>
                  </a:txBody>
                  <a:tcPr marT="114300" marB="114300" marR="114300" marL="114300">
                    <a:lnL cap="flat" cmpd="sng" w="9525">
                      <a:solidFill>
                        <a:srgbClr val="C04391"/>
                      </a:solidFill>
                      <a:prstDash val="solid"/>
                      <a:round/>
                      <a:headEnd len="sm" w="sm" type="none"/>
                      <a:tailEnd len="sm" w="sm" type="none"/>
                    </a:lnL>
                    <a:lnR cap="flat" cmpd="sng" w="9525">
                      <a:solidFill>
                        <a:srgbClr val="C04391"/>
                      </a:solidFill>
                      <a:prstDash val="solid"/>
                      <a:round/>
                      <a:headEnd len="sm" w="sm" type="none"/>
                      <a:tailEnd len="sm" w="sm" type="none"/>
                    </a:lnR>
                    <a:lnT cap="flat" cmpd="sng" w="9525">
                      <a:solidFill>
                        <a:srgbClr val="C04391"/>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Designing</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283</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Testing</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300</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Stores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232</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Developing</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549</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
        <p:nvSpPr>
          <p:cNvPr id="306" name="Google Shape;306;p32"/>
          <p:cNvSpPr txBox="1"/>
          <p:nvPr/>
        </p:nvSpPr>
        <p:spPr>
          <a:xfrm>
            <a:off x="4405953" y="3772331"/>
            <a:ext cx="3153952"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EMP_DEPT table</a:t>
            </a:r>
            <a:endParaRPr b="0" i="0" sz="4000" u="none" cap="none" strike="noStrike">
              <a:solidFill>
                <a:srgbClr val="000099"/>
              </a:solidFill>
              <a:latin typeface="Calibri"/>
              <a:ea typeface="Calibri"/>
              <a:cs typeface="Calibri"/>
              <a:sym typeface="Calibri"/>
            </a:endParaRPr>
          </a:p>
        </p:txBody>
      </p:sp>
      <p:graphicFrame>
        <p:nvGraphicFramePr>
          <p:cNvPr id="307" name="Google Shape;307;p32"/>
          <p:cNvGraphicFramePr/>
          <p:nvPr/>
        </p:nvGraphicFramePr>
        <p:xfrm>
          <a:off x="9368401" y="1366114"/>
          <a:ext cx="3000000" cy="3000000"/>
        </p:xfrm>
        <a:graphic>
          <a:graphicData uri="http://schemas.openxmlformats.org/drawingml/2006/table">
            <a:tbl>
              <a:tblPr>
                <a:noFill/>
                <a:tableStyleId>{0083808F-6F7E-4033-BBC4-F79B40492FA3}</a:tableStyleId>
              </a:tblPr>
              <a:tblGrid>
                <a:gridCol w="1056050"/>
                <a:gridCol w="1474850"/>
              </a:tblGrid>
              <a:tr h="228600">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EMP_ID</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EMP_DEPT</a:t>
                      </a:r>
                      <a:endParaRPr/>
                    </a:p>
                  </a:txBody>
                  <a:tcPr marT="114300" marB="114300" marR="114300" marL="114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D394</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300</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232</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D283</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549</a:t>
                      </a:r>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1EB"/>
                    </a:solidFill>
                  </a:tcPr>
                </a:tc>
              </a:tr>
            </a:tbl>
          </a:graphicData>
        </a:graphic>
      </p:graphicFrame>
      <p:sp>
        <p:nvSpPr>
          <p:cNvPr id="308" name="Google Shape;308;p32"/>
          <p:cNvSpPr txBox="1"/>
          <p:nvPr/>
        </p:nvSpPr>
        <p:spPr>
          <a:xfrm>
            <a:off x="8763031" y="3733434"/>
            <a:ext cx="3153952" cy="392834"/>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99"/>
              </a:buClr>
              <a:buSzPts val="2000"/>
              <a:buFont typeface="Arial"/>
              <a:buNone/>
            </a:pPr>
            <a:r>
              <a:rPr b="1" i="0" lang="en-US" sz="2000" u="none" cap="none" strike="noStrike">
                <a:solidFill>
                  <a:srgbClr val="000099"/>
                </a:solidFill>
                <a:latin typeface="Inter"/>
                <a:ea typeface="Inter"/>
                <a:cs typeface="Inter"/>
                <a:sym typeface="Inter"/>
              </a:rPr>
              <a:t>EMP_DEPT_MAPPING table</a:t>
            </a:r>
            <a:endParaRPr b="0" i="0" sz="4000" u="none" cap="none" strike="noStrike">
              <a:solidFill>
                <a:srgbClr val="000099"/>
              </a:solidFill>
              <a:latin typeface="Calibri"/>
              <a:ea typeface="Calibri"/>
              <a:cs typeface="Calibri"/>
              <a:sym typeface="Calibri"/>
            </a:endParaRPr>
          </a:p>
        </p:txBody>
      </p:sp>
      <p:sp>
        <p:nvSpPr>
          <p:cNvPr id="309" name="Google Shape;309;p32"/>
          <p:cNvSpPr txBox="1"/>
          <p:nvPr/>
        </p:nvSpPr>
        <p:spPr>
          <a:xfrm>
            <a:off x="6479744" y="5079239"/>
            <a:ext cx="5437239" cy="1490137"/>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99"/>
              </a:buClr>
              <a:buSzPts val="2800"/>
              <a:buFont typeface="Arial"/>
              <a:buChar char="•"/>
            </a:pPr>
            <a:r>
              <a:rPr b="0" i="0" lang="en-US" sz="2800" u="none" cap="none" strike="noStrike">
                <a:solidFill>
                  <a:srgbClr val="000099"/>
                </a:solidFill>
                <a:latin typeface="Calibri"/>
                <a:ea typeface="Calibri"/>
                <a:cs typeface="Calibri"/>
                <a:sym typeface="Calibri"/>
              </a:rPr>
              <a:t>Now, this is in BCNF because left side part of both the functional dependencies is a key.</a:t>
            </a:r>
            <a:endParaRPr b="1" i="0" sz="2800" u="none" cap="none" strike="noStrike">
              <a:solidFill>
                <a:srgbClr val="000099"/>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15529" y="15160"/>
            <a:ext cx="5842819" cy="7075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Fourth Normal Form(4NF)</a:t>
            </a:r>
            <a:endParaRPr/>
          </a:p>
        </p:txBody>
      </p:sp>
      <p:sp>
        <p:nvSpPr>
          <p:cNvPr id="315" name="Google Shape;315;p33"/>
          <p:cNvSpPr txBox="1"/>
          <p:nvPr>
            <p:ph idx="1" type="body"/>
          </p:nvPr>
        </p:nvSpPr>
        <p:spPr>
          <a:xfrm>
            <a:off x="103238" y="828855"/>
            <a:ext cx="6518787" cy="203082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212529"/>
              </a:buClr>
              <a:buSzPct val="100000"/>
              <a:buChar char="•"/>
            </a:pPr>
            <a:r>
              <a:rPr b="0" i="0" lang="en-US">
                <a:solidFill>
                  <a:srgbClr val="212529"/>
                </a:solidFill>
              </a:rPr>
              <a:t>A table is said to be in the Fourth Normal Form when,</a:t>
            </a:r>
            <a:endParaRPr/>
          </a:p>
          <a:p>
            <a:pPr indent="-228600" lvl="0" marL="228600" rtl="0" algn="just">
              <a:lnSpc>
                <a:spcPct val="90000"/>
              </a:lnSpc>
              <a:spcBef>
                <a:spcPts val="1000"/>
              </a:spcBef>
              <a:spcAft>
                <a:spcPts val="0"/>
              </a:spcAft>
              <a:buClr>
                <a:srgbClr val="212529"/>
              </a:buClr>
              <a:buSzPct val="100000"/>
              <a:buFont typeface="Calibri"/>
              <a:buAutoNum type="arabicPeriod"/>
            </a:pPr>
            <a:r>
              <a:rPr b="0" i="0" lang="en-US">
                <a:solidFill>
                  <a:srgbClr val="212529"/>
                </a:solidFill>
              </a:rPr>
              <a:t>It is in the Boyce-Codd Normal Form.</a:t>
            </a:r>
            <a:endParaRPr/>
          </a:p>
          <a:p>
            <a:pPr indent="-228600" lvl="0" marL="228600" rtl="0" algn="just">
              <a:lnSpc>
                <a:spcPct val="90000"/>
              </a:lnSpc>
              <a:spcBef>
                <a:spcPts val="1000"/>
              </a:spcBef>
              <a:spcAft>
                <a:spcPts val="0"/>
              </a:spcAft>
              <a:buClr>
                <a:srgbClr val="212529"/>
              </a:buClr>
              <a:buSzPct val="100000"/>
              <a:buFont typeface="Calibri"/>
              <a:buAutoNum type="arabicPeriod"/>
            </a:pPr>
            <a:r>
              <a:rPr b="0" i="0" lang="en-US">
                <a:solidFill>
                  <a:srgbClr val="212529"/>
                </a:solidFill>
              </a:rPr>
              <a:t>And, it doesn't have Multi-Valued Dependency.</a:t>
            </a:r>
            <a:endParaRPr/>
          </a:p>
          <a:p>
            <a:pPr indent="-64135" lvl="0" marL="228600" rtl="0" algn="l">
              <a:lnSpc>
                <a:spcPct val="90000"/>
              </a:lnSpc>
              <a:spcBef>
                <a:spcPts val="1000"/>
              </a:spcBef>
              <a:spcAft>
                <a:spcPts val="0"/>
              </a:spcAft>
              <a:buClr>
                <a:schemeClr val="dk1"/>
              </a:buClr>
              <a:buSzPct val="100000"/>
              <a:buNone/>
            </a:pPr>
            <a:r>
              <a:t/>
            </a:r>
            <a:endParaRPr/>
          </a:p>
        </p:txBody>
      </p:sp>
      <p:graphicFrame>
        <p:nvGraphicFramePr>
          <p:cNvPr id="316" name="Google Shape;316;p33"/>
          <p:cNvGraphicFramePr/>
          <p:nvPr/>
        </p:nvGraphicFramePr>
        <p:xfrm>
          <a:off x="307259" y="2859677"/>
          <a:ext cx="3000000" cy="3000000"/>
        </p:xfrm>
        <a:graphic>
          <a:graphicData uri="http://schemas.openxmlformats.org/drawingml/2006/table">
            <a:tbl>
              <a:tblPr>
                <a:noFill/>
                <a:tableStyleId>{0083808F-6F7E-4033-BBC4-F79B40492FA3}</a:tableStyleId>
              </a:tblPr>
              <a:tblGrid>
                <a:gridCol w="975850"/>
                <a:gridCol w="1651825"/>
                <a:gridCol w="1430600"/>
              </a:tblGrid>
              <a:tr h="304800">
                <a:tc>
                  <a:txBody>
                    <a:bodyPr/>
                    <a:lstStyle/>
                    <a:p>
                      <a:pPr indent="0" lvl="0" marL="0" marR="0" rtl="0" algn="l">
                        <a:spcBef>
                          <a:spcPts val="0"/>
                        </a:spcBef>
                        <a:spcAft>
                          <a:spcPts val="0"/>
                        </a:spcAft>
                        <a:buNone/>
                      </a:pPr>
                      <a:r>
                        <a:rPr b="1" lang="en-US" sz="2400">
                          <a:solidFill>
                            <a:schemeClr val="dk1"/>
                          </a:solidFill>
                        </a:rPr>
                        <a:t>s_id</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chemeClr val="dk1"/>
                          </a:solidFill>
                        </a:rPr>
                        <a:t>course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chemeClr val="dk1"/>
                          </a:solidFill>
                        </a:rPr>
                        <a:t>hobby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000099"/>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000099"/>
                          </a:solidFill>
                        </a:rPr>
                        <a:t>Science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000099"/>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000099"/>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000099"/>
                          </a:solidFill>
                        </a:rPr>
                        <a:t>Maths</a:t>
                      </a:r>
                      <a:endParaRPr b="1" sz="2400">
                        <a:solidFill>
                          <a:srgbClr val="00009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000099"/>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Php</a:t>
                      </a:r>
                      <a:endParaRPr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317" name="Google Shape;317;p33"/>
          <p:cNvSpPr txBox="1"/>
          <p:nvPr/>
        </p:nvSpPr>
        <p:spPr>
          <a:xfrm>
            <a:off x="0" y="5232091"/>
            <a:ext cx="6297560" cy="161074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rgbClr val="212529"/>
              </a:buClr>
              <a:buSzPts val="2800"/>
              <a:buFont typeface="Arial"/>
              <a:buChar char="•"/>
            </a:pPr>
            <a:r>
              <a:rPr b="0" i="0" lang="en-US" sz="2800" u="none" cap="none" strike="noStrike">
                <a:solidFill>
                  <a:srgbClr val="212529"/>
                </a:solidFill>
                <a:latin typeface="Calibri"/>
                <a:ea typeface="Calibri"/>
                <a:cs typeface="Calibri"/>
                <a:sym typeface="Calibri"/>
              </a:rPr>
              <a:t>As you can see in the table above, student with s_id 1 has opted for two courses, Science and Maths, and has two hobbies, Cricket and Hockey.</a:t>
            </a:r>
            <a:endParaRPr b="0" i="0" sz="2800" u="none" cap="none" strike="noStrike">
              <a:solidFill>
                <a:schemeClr val="dk1"/>
              </a:solidFill>
              <a:latin typeface="Calibri"/>
              <a:ea typeface="Calibri"/>
              <a:cs typeface="Calibri"/>
              <a:sym typeface="Calibri"/>
            </a:endParaRPr>
          </a:p>
        </p:txBody>
      </p:sp>
      <p:sp>
        <p:nvSpPr>
          <p:cNvPr id="318" name="Google Shape;318;p33"/>
          <p:cNvSpPr txBox="1"/>
          <p:nvPr/>
        </p:nvSpPr>
        <p:spPr>
          <a:xfrm>
            <a:off x="7285703" y="105658"/>
            <a:ext cx="4586749" cy="246653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just">
              <a:lnSpc>
                <a:spcPct val="90000"/>
              </a:lnSpc>
              <a:spcBef>
                <a:spcPts val="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You must be thinking what problem this can lead to, right?</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Well the two records for student with s_id 1, will give rise to two more records, as shown below, because for one student, two hobbies exists, hence along with both the courses, these hobbies should be specified.</a:t>
            </a:r>
            <a:endParaRPr/>
          </a:p>
        </p:txBody>
      </p:sp>
      <p:graphicFrame>
        <p:nvGraphicFramePr>
          <p:cNvPr id="319" name="Google Shape;319;p33"/>
          <p:cNvGraphicFramePr/>
          <p:nvPr/>
        </p:nvGraphicFramePr>
        <p:xfrm>
          <a:off x="6894870" y="2354339"/>
          <a:ext cx="3000000" cy="3000000"/>
        </p:xfrm>
        <a:graphic>
          <a:graphicData uri="http://schemas.openxmlformats.org/drawingml/2006/table">
            <a:tbl>
              <a:tblPr>
                <a:noFill/>
                <a:tableStyleId>{0083808F-6F7E-4033-BBC4-F79B40492FA3}</a:tableStyleId>
              </a:tblPr>
              <a:tblGrid>
                <a:gridCol w="990600"/>
                <a:gridCol w="1740300"/>
                <a:gridCol w="1642000"/>
              </a:tblGrid>
              <a:tr h="304800">
                <a:tc>
                  <a:txBody>
                    <a:bodyPr/>
                    <a:lstStyle/>
                    <a:p>
                      <a:pPr indent="0" lvl="0" marL="0" marR="0" rtl="0" algn="l">
                        <a:spcBef>
                          <a:spcPts val="0"/>
                        </a:spcBef>
                        <a:spcAft>
                          <a:spcPts val="0"/>
                        </a:spcAft>
                        <a:buNone/>
                      </a:pPr>
                      <a:r>
                        <a:rPr b="1" lang="en-US" sz="2400">
                          <a:solidFill>
                            <a:schemeClr val="dk1"/>
                          </a:solidFill>
                        </a:rPr>
                        <a:t>s_id</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chemeClr val="dk1"/>
                          </a:solidFill>
                        </a:rPr>
                        <a:t>course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chemeClr val="dk1"/>
                          </a:solidFill>
                        </a:rPr>
                        <a:t>hobby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Science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Maths</a:t>
                      </a:r>
                      <a:endParaRPr b="1" sz="2400">
                        <a:solidFill>
                          <a:srgbClr val="C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Science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US" sz="24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Maths</a:t>
                      </a:r>
                      <a:endParaRPr b="1" sz="2400">
                        <a:solidFill>
                          <a:srgbClr val="C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320" name="Google Shape;320;p33"/>
          <p:cNvSpPr txBox="1"/>
          <p:nvPr/>
        </p:nvSpPr>
        <p:spPr>
          <a:xfrm>
            <a:off x="6622025" y="4726753"/>
            <a:ext cx="5102944" cy="202558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just">
              <a:lnSpc>
                <a:spcPct val="90000"/>
              </a:lnSpc>
              <a:spcBef>
                <a:spcPts val="0"/>
              </a:spcBef>
              <a:spcAft>
                <a:spcPts val="0"/>
              </a:spcAft>
              <a:buClr>
                <a:srgbClr val="212529"/>
              </a:buClr>
              <a:buSzPct val="100000"/>
              <a:buFont typeface="Arial"/>
              <a:buChar char="•"/>
            </a:pPr>
            <a:r>
              <a:rPr b="0" i="0" lang="en-US" sz="2800" u="none" cap="none" strike="noStrike">
                <a:solidFill>
                  <a:srgbClr val="212529"/>
                </a:solidFill>
                <a:latin typeface="Calibri"/>
                <a:ea typeface="Calibri"/>
                <a:cs typeface="Calibri"/>
                <a:sym typeface="Calibri"/>
              </a:rPr>
              <a:t>And, in the table above, </a:t>
            </a:r>
            <a:r>
              <a:rPr b="1" i="0" lang="en-US" sz="2800" u="none" cap="none" strike="noStrike">
                <a:solidFill>
                  <a:srgbClr val="000099"/>
                </a:solidFill>
                <a:latin typeface="Calibri"/>
                <a:ea typeface="Calibri"/>
                <a:cs typeface="Calibri"/>
                <a:sym typeface="Calibri"/>
              </a:rPr>
              <a:t>there is no relationship between the columns course and hobby. They are independent of each other.</a:t>
            </a:r>
            <a:endParaRPr/>
          </a:p>
          <a:p>
            <a:pPr indent="-228600" lvl="0" marL="228600" marR="0" rtl="0" algn="just">
              <a:lnSpc>
                <a:spcPct val="90000"/>
              </a:lnSpc>
              <a:spcBef>
                <a:spcPts val="1000"/>
              </a:spcBef>
              <a:spcAft>
                <a:spcPts val="0"/>
              </a:spcAft>
              <a:buClr>
                <a:srgbClr val="212529"/>
              </a:buClr>
              <a:buSzPct val="100000"/>
              <a:buFont typeface="Arial"/>
              <a:buChar char="•"/>
            </a:pPr>
            <a:r>
              <a:rPr b="0" i="0" lang="en-US" sz="2800" u="none" cap="none" strike="noStrike">
                <a:solidFill>
                  <a:srgbClr val="212529"/>
                </a:solidFill>
                <a:latin typeface="Calibri"/>
                <a:ea typeface="Calibri"/>
                <a:cs typeface="Calibri"/>
                <a:sym typeface="Calibri"/>
              </a:rPr>
              <a:t>So there is </a:t>
            </a:r>
            <a:r>
              <a:rPr b="1" i="0" lang="en-US" sz="2800" u="none" cap="none" strike="noStrike">
                <a:solidFill>
                  <a:srgbClr val="C00000"/>
                </a:solidFill>
                <a:latin typeface="Calibri"/>
                <a:ea typeface="Calibri"/>
                <a:cs typeface="Calibri"/>
                <a:sym typeface="Calibri"/>
              </a:rPr>
              <a:t>multi-value dependency, which leads to un-necessary repetition of data and other anomalies as well.</a:t>
            </a:r>
            <a:endParaRPr/>
          </a:p>
        </p:txBody>
      </p:sp>
      <p:cxnSp>
        <p:nvCxnSpPr>
          <p:cNvPr id="321" name="Google Shape;321;p33"/>
          <p:cNvCxnSpPr/>
          <p:nvPr/>
        </p:nvCxnSpPr>
        <p:spPr>
          <a:xfrm flipH="1" rot="10800000">
            <a:off x="4365522" y="3229837"/>
            <a:ext cx="2469000" cy="548700"/>
          </a:xfrm>
          <a:prstGeom prst="bentConnector3">
            <a:avLst>
              <a:gd fmla="val 49998" name="adj1"/>
            </a:avLst>
          </a:prstGeom>
          <a:noFill/>
          <a:ln cap="flat" cmpd="sng" w="57150">
            <a:solidFill>
              <a:schemeClr val="accent1"/>
            </a:solidFill>
            <a:prstDash val="solid"/>
            <a:miter lim="800000"/>
            <a:headEnd len="med" w="med" type="triangl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115529" y="15161"/>
            <a:ext cx="5842819" cy="8136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Fourth Normal Form(4NF)</a:t>
            </a:r>
            <a:endParaRPr/>
          </a:p>
        </p:txBody>
      </p:sp>
      <p:sp>
        <p:nvSpPr>
          <p:cNvPr id="327" name="Google Shape;327;p34"/>
          <p:cNvSpPr txBox="1"/>
          <p:nvPr>
            <p:ph idx="1" type="body"/>
          </p:nvPr>
        </p:nvSpPr>
        <p:spPr>
          <a:xfrm>
            <a:off x="103238" y="828854"/>
            <a:ext cx="3878827" cy="303206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12529"/>
              </a:buClr>
              <a:buSzPts val="2800"/>
              <a:buChar char="•"/>
            </a:pPr>
            <a:r>
              <a:rPr b="0" i="0" lang="en-US">
                <a:solidFill>
                  <a:srgbClr val="212529"/>
                </a:solidFill>
                <a:latin typeface="Arial"/>
                <a:ea typeface="Arial"/>
                <a:cs typeface="Arial"/>
                <a:sym typeface="Arial"/>
              </a:rPr>
              <a:t>To make the above relation satify the 4th normal form, we can decompose the table into 2 tables.</a:t>
            </a:r>
            <a:endParaRPr/>
          </a:p>
        </p:txBody>
      </p:sp>
      <p:sp>
        <p:nvSpPr>
          <p:cNvPr id="328" name="Google Shape;328;p34"/>
          <p:cNvSpPr txBox="1"/>
          <p:nvPr/>
        </p:nvSpPr>
        <p:spPr>
          <a:xfrm>
            <a:off x="263693" y="4009828"/>
            <a:ext cx="11594009" cy="2682223"/>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212529"/>
              </a:buClr>
              <a:buSzPts val="2800"/>
              <a:buFont typeface="Arial"/>
              <a:buChar char="•"/>
            </a:pPr>
            <a:r>
              <a:rPr b="0" i="0" lang="en-US" sz="2800" u="none" cap="none" strike="noStrike">
                <a:solidFill>
                  <a:srgbClr val="212529"/>
                </a:solidFill>
                <a:latin typeface="Calibri"/>
                <a:ea typeface="Calibri"/>
                <a:cs typeface="Calibri"/>
                <a:sym typeface="Calibri"/>
              </a:rPr>
              <a:t>Now this </a:t>
            </a:r>
            <a:r>
              <a:rPr b="1" i="0" lang="en-US" sz="2800" u="none" cap="none" strike="noStrike">
                <a:solidFill>
                  <a:srgbClr val="000099"/>
                </a:solidFill>
                <a:latin typeface="Calibri"/>
                <a:ea typeface="Calibri"/>
                <a:cs typeface="Calibri"/>
                <a:sym typeface="Calibri"/>
              </a:rPr>
              <a:t>relation satisfies the fourth normal form.</a:t>
            </a:r>
            <a:endParaRPr/>
          </a:p>
          <a:p>
            <a:pPr indent="-228600" lvl="0" marL="228600" marR="0" rtl="0" algn="just">
              <a:lnSpc>
                <a:spcPct val="90000"/>
              </a:lnSpc>
              <a:spcBef>
                <a:spcPts val="1000"/>
              </a:spcBef>
              <a:spcAft>
                <a:spcPts val="0"/>
              </a:spcAft>
              <a:buClr>
                <a:srgbClr val="212529"/>
              </a:buClr>
              <a:buSzPts val="2800"/>
              <a:buFont typeface="Arial"/>
              <a:buChar char="•"/>
            </a:pPr>
            <a:r>
              <a:rPr b="0" i="0" lang="en-US" sz="2800" u="none" cap="none" strike="noStrike">
                <a:solidFill>
                  <a:srgbClr val="212529"/>
                </a:solidFill>
                <a:latin typeface="Calibri"/>
                <a:ea typeface="Calibri"/>
                <a:cs typeface="Calibri"/>
                <a:sym typeface="Calibri"/>
              </a:rPr>
              <a:t>A table can also have functional dependency along with multi-valued dependency. In that case, the functionally dependent columns are moved in a separate table and the multi-valued dependent columns are moved to separate tables.</a:t>
            </a:r>
            <a:endParaRPr/>
          </a:p>
        </p:txBody>
      </p:sp>
      <p:graphicFrame>
        <p:nvGraphicFramePr>
          <p:cNvPr id="329" name="Google Shape;329;p34"/>
          <p:cNvGraphicFramePr/>
          <p:nvPr/>
        </p:nvGraphicFramePr>
        <p:xfrm>
          <a:off x="4662263" y="1047135"/>
          <a:ext cx="3000000" cy="3000000"/>
        </p:xfrm>
        <a:graphic>
          <a:graphicData uri="http://schemas.openxmlformats.org/drawingml/2006/table">
            <a:tbl>
              <a:tblPr>
                <a:noFill/>
                <a:tableStyleId>{0083808F-6F7E-4033-BBC4-F79B40492FA3}</a:tableStyleId>
              </a:tblPr>
              <a:tblGrid>
                <a:gridCol w="1038675"/>
                <a:gridCol w="1828800"/>
              </a:tblGrid>
              <a:tr h="304800">
                <a:tc>
                  <a:txBody>
                    <a:bodyPr/>
                    <a:lstStyle/>
                    <a:p>
                      <a:pPr indent="0" lvl="0" marL="0" marR="0" rtl="0" algn="l">
                        <a:spcBef>
                          <a:spcPts val="0"/>
                        </a:spcBef>
                        <a:spcAft>
                          <a:spcPts val="0"/>
                        </a:spcAft>
                        <a:buNone/>
                      </a:pPr>
                      <a:r>
                        <a:rPr lang="en-US" sz="2400">
                          <a:solidFill>
                            <a:schemeClr val="dk1"/>
                          </a:solidFill>
                        </a:rPr>
                        <a:t>s_id</a:t>
                      </a:r>
                      <a:endParaRPr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rPr>
                        <a:t>course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rPr>
                        <a:t>Science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rPr>
                        <a:t>Maths</a:t>
                      </a:r>
                      <a:endParaRPr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rPr>
                        <a:t>Php</a:t>
                      </a:r>
                      <a:endParaRPr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0" name="Google Shape;330;p34"/>
          <p:cNvSpPr/>
          <p:nvPr/>
        </p:nvSpPr>
        <p:spPr>
          <a:xfrm>
            <a:off x="4662263" y="3429000"/>
            <a:ext cx="3071019" cy="40011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1" i="0" lang="en-US" sz="2000" u="none" cap="none" strike="noStrike">
                <a:solidFill>
                  <a:srgbClr val="000099"/>
                </a:solidFill>
                <a:latin typeface="Arial"/>
                <a:ea typeface="Arial"/>
                <a:cs typeface="Arial"/>
                <a:sym typeface="Arial"/>
              </a:rPr>
              <a:t>CourseOpted Table</a:t>
            </a:r>
            <a:endParaRPr b="0" i="0" sz="2000" u="none" cap="none" strike="noStrike">
              <a:solidFill>
                <a:srgbClr val="000099"/>
              </a:solidFill>
              <a:latin typeface="Arial"/>
              <a:ea typeface="Arial"/>
              <a:cs typeface="Arial"/>
              <a:sym typeface="Arial"/>
            </a:endParaRPr>
          </a:p>
        </p:txBody>
      </p:sp>
      <p:graphicFrame>
        <p:nvGraphicFramePr>
          <p:cNvPr id="331" name="Google Shape;331;p34"/>
          <p:cNvGraphicFramePr/>
          <p:nvPr/>
        </p:nvGraphicFramePr>
        <p:xfrm>
          <a:off x="8990231" y="1005689"/>
          <a:ext cx="3000000" cy="3000000"/>
        </p:xfrm>
        <a:graphic>
          <a:graphicData uri="http://schemas.openxmlformats.org/drawingml/2006/table">
            <a:tbl>
              <a:tblPr>
                <a:noFill/>
                <a:tableStyleId>{0083808F-6F7E-4033-BBC4-F79B40492FA3}</a:tableStyleId>
              </a:tblPr>
              <a:tblGrid>
                <a:gridCol w="1156650"/>
                <a:gridCol w="1592825"/>
              </a:tblGrid>
              <a:tr h="304800">
                <a:tc>
                  <a:txBody>
                    <a:bodyPr/>
                    <a:lstStyle/>
                    <a:p>
                      <a:pPr indent="0" lvl="0" marL="0" marR="0" rtl="0" algn="l">
                        <a:spcBef>
                          <a:spcPts val="0"/>
                        </a:spcBef>
                        <a:spcAft>
                          <a:spcPts val="0"/>
                        </a:spcAft>
                        <a:buNone/>
                      </a:pPr>
                      <a:r>
                        <a:rPr lang="en-US" sz="2400">
                          <a:solidFill>
                            <a:schemeClr val="dk1"/>
                          </a:solidFill>
                        </a:rPr>
                        <a:t>s_id</a:t>
                      </a:r>
                      <a:endParaRPr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hobby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Cricket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lang="en-US" sz="24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solidFill>
                            <a:schemeClr val="dk1"/>
                          </a:solidFill>
                        </a:rPr>
                        <a:t>Hockey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332" name="Google Shape;332;p34"/>
          <p:cNvSpPr/>
          <p:nvPr/>
        </p:nvSpPr>
        <p:spPr>
          <a:xfrm>
            <a:off x="9122755" y="3440594"/>
            <a:ext cx="2484437" cy="40011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1" i="0" lang="en-US" sz="2000" u="none" cap="none" strike="noStrike">
                <a:solidFill>
                  <a:srgbClr val="000099"/>
                </a:solidFill>
                <a:latin typeface="Arial"/>
                <a:ea typeface="Arial"/>
                <a:cs typeface="Arial"/>
                <a:sym typeface="Arial"/>
              </a:rPr>
              <a:t>Hobbies Table Table</a:t>
            </a:r>
            <a:endParaRPr b="0" i="0" sz="2000" u="none" cap="none" strike="noStrike">
              <a:solidFill>
                <a:srgbClr val="00009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03" name="Google Shape;103;p4"/>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Types of Functional Dependencies in DBMS</a:t>
            </a:r>
            <a:endParaRPr/>
          </a:p>
          <a:p>
            <a:pPr indent="-228600" lvl="0" marL="228600" rtl="0" algn="just">
              <a:lnSpc>
                <a:spcPct val="90000"/>
              </a:lnSpc>
              <a:spcBef>
                <a:spcPts val="1000"/>
              </a:spcBef>
              <a:spcAft>
                <a:spcPts val="0"/>
              </a:spcAft>
              <a:buClr>
                <a:schemeClr val="dk1"/>
              </a:buClr>
              <a:buSzPts val="2800"/>
              <a:buChar char="•"/>
            </a:pPr>
            <a:r>
              <a:rPr b="0" i="0" lang="en-US"/>
              <a:t>There are mainly four types of Functional Dependency in DBMS. Following are the types of Functional Dependencies in DBMS:</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Multivalued Dependency</a:t>
            </a:r>
            <a:endParaRPr b="0" i="0">
              <a:solidFill>
                <a:srgbClr val="000099"/>
              </a:solidFill>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Trivial Functional Dependency</a:t>
            </a:r>
            <a:endParaRPr b="0" i="0">
              <a:solidFill>
                <a:srgbClr val="000099"/>
              </a:solidFill>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Non-Trivial Functional Dependency</a:t>
            </a:r>
            <a:endParaRPr b="0" i="0">
              <a:solidFill>
                <a:srgbClr val="000099"/>
              </a:solidFill>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Transitive Dependency</a:t>
            </a:r>
            <a:endParaRPr b="0" i="0">
              <a:solidFill>
                <a:srgbClr val="0000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09" name="Google Shape;109;p5"/>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Font typeface="Arial"/>
              <a:buChar char="•"/>
            </a:pPr>
            <a:r>
              <a:rPr b="1" i="0" lang="en-US">
                <a:solidFill>
                  <a:srgbClr val="000099"/>
                </a:solidFill>
              </a:rPr>
              <a:t>Multivalued Dependency:</a:t>
            </a:r>
            <a:r>
              <a:rPr b="0" i="0" lang="en-US">
                <a:solidFill>
                  <a:srgbClr val="000099"/>
                </a:solidFill>
              </a:rPr>
              <a:t> </a:t>
            </a:r>
            <a:endParaRPr/>
          </a:p>
          <a:p>
            <a:pPr indent="-228600" lvl="0" marL="228600" rtl="0" algn="just">
              <a:lnSpc>
                <a:spcPct val="90000"/>
              </a:lnSpc>
              <a:spcBef>
                <a:spcPts val="1000"/>
              </a:spcBef>
              <a:spcAft>
                <a:spcPts val="0"/>
              </a:spcAft>
              <a:buClr>
                <a:schemeClr val="dk1"/>
              </a:buClr>
              <a:buSzPts val="2800"/>
              <a:buFont typeface="Arial"/>
              <a:buChar char="•"/>
            </a:pPr>
            <a:r>
              <a:rPr b="0" i="0" lang="en-US"/>
              <a:t>Multivalued dependency occurs in the </a:t>
            </a:r>
            <a:r>
              <a:rPr b="1" i="0" lang="en-US">
                <a:solidFill>
                  <a:srgbClr val="000099"/>
                </a:solidFill>
              </a:rPr>
              <a:t>situation where there are multiple independent multivalued attributes in a single table</a:t>
            </a:r>
            <a:r>
              <a:rPr b="0" i="0" lang="en-US"/>
              <a:t>. </a:t>
            </a:r>
            <a:endParaRPr/>
          </a:p>
          <a:p>
            <a:pPr indent="-228600" lvl="0" marL="228600" rtl="0" algn="just">
              <a:lnSpc>
                <a:spcPct val="90000"/>
              </a:lnSpc>
              <a:spcBef>
                <a:spcPts val="1000"/>
              </a:spcBef>
              <a:spcAft>
                <a:spcPts val="0"/>
              </a:spcAft>
              <a:buClr>
                <a:schemeClr val="dk1"/>
              </a:buClr>
              <a:buSzPts val="2800"/>
              <a:buFont typeface="Arial"/>
              <a:buChar char="•"/>
            </a:pPr>
            <a:r>
              <a:rPr b="0" i="0" lang="en-US"/>
              <a:t>A multivalued dependency </a:t>
            </a:r>
            <a:r>
              <a:rPr b="1" i="0" lang="en-US">
                <a:solidFill>
                  <a:srgbClr val="000099"/>
                </a:solidFill>
              </a:rPr>
              <a:t>is a complete constraint between two sets of attributes in a relation. </a:t>
            </a:r>
            <a:r>
              <a:rPr b="0" i="0" lang="en-US"/>
              <a:t>It requires that certain tuples be present in a relation.</a:t>
            </a:r>
            <a:endParaRPr/>
          </a:p>
          <a:p>
            <a:pPr indent="-50800" lvl="0" marL="228600" rtl="0" algn="just">
              <a:lnSpc>
                <a:spcPct val="90000"/>
              </a:lnSpc>
              <a:spcBef>
                <a:spcPts val="1000"/>
              </a:spcBef>
              <a:spcAft>
                <a:spcPts val="0"/>
              </a:spcAft>
              <a:buClr>
                <a:schemeClr val="dk1"/>
              </a:buClr>
              <a:buSzPts val="2800"/>
              <a:buFont typeface="Arial"/>
              <a:buNone/>
            </a:pPr>
            <a:r>
              <a:t/>
            </a:r>
            <a:endParaRPr b="0" i="0">
              <a:solidFill>
                <a:srgbClr val="222222"/>
              </a:solidFill>
            </a:endParaRPr>
          </a:p>
        </p:txBody>
      </p:sp>
      <p:graphicFrame>
        <p:nvGraphicFramePr>
          <p:cNvPr id="110" name="Google Shape;110;p5"/>
          <p:cNvGraphicFramePr/>
          <p:nvPr/>
        </p:nvGraphicFramePr>
        <p:xfrm>
          <a:off x="7929512" y="3429000"/>
          <a:ext cx="3000000" cy="3000000"/>
        </p:xfrm>
        <a:graphic>
          <a:graphicData uri="http://schemas.openxmlformats.org/drawingml/2006/table">
            <a:tbl>
              <a:tblPr>
                <a:noFill/>
                <a:tableStyleId>{0083808F-6F7E-4033-BBC4-F79B40492FA3}</a:tableStyleId>
              </a:tblPr>
              <a:tblGrid>
                <a:gridCol w="1294000"/>
                <a:gridCol w="1205950"/>
                <a:gridCol w="1258950"/>
              </a:tblGrid>
              <a:tr h="228600">
                <a:tc>
                  <a:txBody>
                    <a:bodyPr/>
                    <a:lstStyle/>
                    <a:p>
                      <a:pPr indent="0" lvl="0" marL="0" marR="0" rtl="0" algn="l">
                        <a:spcBef>
                          <a:spcPts val="0"/>
                        </a:spcBef>
                        <a:spcAft>
                          <a:spcPts val="0"/>
                        </a:spcAft>
                        <a:buNone/>
                      </a:pPr>
                      <a:r>
                        <a:rPr lang="en-US" sz="1800" u="none" cap="none" strike="noStrike"/>
                        <a:t>Car_model</a:t>
                      </a:r>
                      <a:endParaRPr sz="18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Maf_year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Color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u="none" cap="none" strike="noStrike"/>
                        <a:t>H001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2017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Metallic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H001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Green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H005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2018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Metallic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H005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Blue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H010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2015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Metallic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H033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2012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Gray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111" name="Google Shape;111;p5"/>
          <p:cNvSpPr txBox="1"/>
          <p:nvPr/>
        </p:nvSpPr>
        <p:spPr>
          <a:xfrm>
            <a:off x="487018" y="3684104"/>
            <a:ext cx="7273530" cy="285584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 this example, </a:t>
            </a:r>
            <a:r>
              <a:rPr b="1" i="0" lang="en-US" sz="2800" u="none" cap="none" strike="noStrike">
                <a:solidFill>
                  <a:srgbClr val="000099"/>
                </a:solidFill>
                <a:latin typeface="Calibri"/>
                <a:ea typeface="Calibri"/>
                <a:cs typeface="Calibri"/>
                <a:sym typeface="Calibri"/>
              </a:rPr>
              <a:t>maf_year and color are independent of each other but dependent on car_model.</a:t>
            </a:r>
            <a:r>
              <a:rPr b="0" i="0" lang="en-US" sz="2800" u="none" cap="none" strike="noStrike">
                <a:solidFill>
                  <a:schemeClr val="dk1"/>
                </a:solidFill>
                <a:latin typeface="Calibri"/>
                <a:ea typeface="Calibri"/>
                <a:cs typeface="Calibri"/>
                <a:sym typeface="Calibri"/>
              </a:rPr>
              <a:t> In this example, </a:t>
            </a:r>
            <a:r>
              <a:rPr b="1" i="0" lang="en-US" sz="2800" u="none" cap="none" strike="noStrike">
                <a:solidFill>
                  <a:srgbClr val="C00000"/>
                </a:solidFill>
                <a:latin typeface="Calibri"/>
                <a:ea typeface="Calibri"/>
                <a:cs typeface="Calibri"/>
                <a:sym typeface="Calibri"/>
              </a:rPr>
              <a:t>these two columns are said to be multivalue dependent on car_model.</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This dependence can be represented like this:</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car_model -&gt; maf_year</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car_model-&gt; colour</a:t>
            </a:r>
            <a:endParaRPr b="1" i="0" sz="2800" u="none" cap="none" strike="noStrike">
              <a:solidFill>
                <a:srgbClr val="000099"/>
              </a:solidFill>
              <a:latin typeface="Calibri"/>
              <a:ea typeface="Calibri"/>
              <a:cs typeface="Calibri"/>
              <a:sym typeface="Calibri"/>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22222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17" name="Google Shape;117;p6"/>
          <p:cNvSpPr txBox="1"/>
          <p:nvPr>
            <p:ph idx="1" type="body"/>
          </p:nvPr>
        </p:nvSpPr>
        <p:spPr>
          <a:xfrm>
            <a:off x="334618" y="1088196"/>
            <a:ext cx="11751365" cy="259590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Trivial Functional Dependency in DBMS</a:t>
            </a:r>
            <a:endParaRPr/>
          </a:p>
          <a:p>
            <a:pPr indent="-228600" lvl="0" marL="228600" rtl="0" algn="just">
              <a:lnSpc>
                <a:spcPct val="90000"/>
              </a:lnSpc>
              <a:spcBef>
                <a:spcPts val="1000"/>
              </a:spcBef>
              <a:spcAft>
                <a:spcPts val="0"/>
              </a:spcAft>
              <a:buClr>
                <a:schemeClr val="dk1"/>
              </a:buClr>
              <a:buSzPct val="100000"/>
              <a:buChar char="•"/>
            </a:pPr>
            <a:r>
              <a:rPr b="0" i="0" lang="en-US"/>
              <a:t>The Trivial dependency is a set of attributes which are called a trivial if the set of attributes are included in that attribute.</a:t>
            </a:r>
            <a:endParaRPr/>
          </a:p>
          <a:p>
            <a:pPr indent="-228600" lvl="0" marL="228600" rtl="0" algn="just">
              <a:lnSpc>
                <a:spcPct val="90000"/>
              </a:lnSpc>
              <a:spcBef>
                <a:spcPts val="1000"/>
              </a:spcBef>
              <a:spcAft>
                <a:spcPts val="0"/>
              </a:spcAft>
              <a:buClr>
                <a:schemeClr val="dk1"/>
              </a:buClr>
              <a:buSzPct val="100000"/>
              <a:buChar char="•"/>
            </a:pPr>
            <a:r>
              <a:rPr b="0" i="0" lang="en-US"/>
              <a:t>So, X -&gt; Y is a trivial functional dependency if Y is a subset of X. </a:t>
            </a:r>
            <a:endParaRPr/>
          </a:p>
          <a:p>
            <a:pPr indent="-228600" lvl="0" marL="228600" rtl="0" algn="just">
              <a:lnSpc>
                <a:spcPct val="90000"/>
              </a:lnSpc>
              <a:spcBef>
                <a:spcPts val="1000"/>
              </a:spcBef>
              <a:spcAft>
                <a:spcPts val="0"/>
              </a:spcAft>
              <a:buClr>
                <a:schemeClr val="dk1"/>
              </a:buClr>
              <a:buSzPct val="100000"/>
              <a:buChar char="•"/>
            </a:pPr>
            <a:r>
              <a:rPr b="0" i="0" lang="en-US"/>
              <a:t>Consider this table of with two columns Emp_id and Emp_name.</a:t>
            </a:r>
            <a:endParaRPr/>
          </a:p>
          <a:p>
            <a:pPr indent="-228600" lvl="0" marL="228600" rtl="0" algn="just">
              <a:lnSpc>
                <a:spcPct val="90000"/>
              </a:lnSpc>
              <a:spcBef>
                <a:spcPts val="1000"/>
              </a:spcBef>
              <a:spcAft>
                <a:spcPts val="0"/>
              </a:spcAft>
              <a:buClr>
                <a:schemeClr val="dk1"/>
              </a:buClr>
              <a:buSzPct val="100000"/>
              <a:buChar char="•"/>
            </a:pPr>
            <a:r>
              <a:rPr b="0" i="0" lang="en-US"/>
              <a:t>{Emp_id, Emp_name} -&gt; Emp_id is a trivial functional dependency as Emp_id is a subset of {Emp_id,Emp_name}.</a:t>
            </a:r>
            <a:endParaRPr/>
          </a:p>
          <a:p>
            <a:pPr indent="-77470" lvl="0" marL="228600" rtl="0" algn="l">
              <a:lnSpc>
                <a:spcPct val="90000"/>
              </a:lnSpc>
              <a:spcBef>
                <a:spcPts val="1000"/>
              </a:spcBef>
              <a:spcAft>
                <a:spcPts val="0"/>
              </a:spcAft>
              <a:buClr>
                <a:schemeClr val="dk1"/>
              </a:buClr>
              <a:buSzPct val="100000"/>
              <a:buNone/>
            </a:pPr>
            <a:r>
              <a:t/>
            </a:r>
            <a:endParaRPr b="0" i="0">
              <a:solidFill>
                <a:srgbClr val="222222"/>
              </a:solidFill>
              <a:latin typeface="Source Sans Pro"/>
              <a:ea typeface="Source Sans Pro"/>
              <a:cs typeface="Source Sans Pro"/>
              <a:sym typeface="Source Sans Pro"/>
            </a:endParaRPr>
          </a:p>
          <a:p>
            <a:pPr indent="-77470" lvl="0" marL="228600" rtl="0" algn="just">
              <a:lnSpc>
                <a:spcPct val="90000"/>
              </a:lnSpc>
              <a:spcBef>
                <a:spcPts val="1000"/>
              </a:spcBef>
              <a:spcAft>
                <a:spcPts val="0"/>
              </a:spcAft>
              <a:buClr>
                <a:schemeClr val="dk1"/>
              </a:buClr>
              <a:buSzPct val="100000"/>
              <a:buFont typeface="Arial"/>
              <a:buNone/>
            </a:pPr>
            <a:r>
              <a:t/>
            </a:r>
            <a:endParaRPr b="0" i="0">
              <a:solidFill>
                <a:srgbClr val="222222"/>
              </a:solidFill>
            </a:endParaRPr>
          </a:p>
        </p:txBody>
      </p:sp>
      <p:sp>
        <p:nvSpPr>
          <p:cNvPr id="118" name="Google Shape;118;p6"/>
          <p:cNvSpPr txBox="1"/>
          <p:nvPr/>
        </p:nvSpPr>
        <p:spPr>
          <a:xfrm>
            <a:off x="241853" y="3551583"/>
            <a:ext cx="8265086" cy="312751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just">
              <a:lnSpc>
                <a:spcPct val="90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Non Trivial Functional Dependency in DBMS</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Functional dependency which also known as a nontrivial dependency occurs </a:t>
            </a:r>
            <a:r>
              <a:rPr b="1" i="0" lang="en-US" sz="2800" u="none" cap="none" strike="noStrike">
                <a:solidFill>
                  <a:srgbClr val="000099"/>
                </a:solidFill>
                <a:latin typeface="Calibri"/>
                <a:ea typeface="Calibri"/>
                <a:cs typeface="Calibri"/>
                <a:sym typeface="Calibri"/>
              </a:rPr>
              <a:t>when A-&gt;B holds true where B is not a subset of A. </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 a relationship, </a:t>
            </a:r>
            <a:r>
              <a:rPr b="1" i="0" lang="en-US" sz="2800" u="none" cap="none" strike="noStrike">
                <a:solidFill>
                  <a:srgbClr val="000099"/>
                </a:solidFill>
                <a:latin typeface="Calibri"/>
                <a:ea typeface="Calibri"/>
                <a:cs typeface="Calibri"/>
                <a:sym typeface="Calibri"/>
              </a:rPr>
              <a:t>if attribute B is not a subset of attribute A, then it is considered as a non-trivial dependency.</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(Company} -&gt; {CEO} (if we know the Company, we knows the CEO name)</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But CEO is not a subset of Company, and hence it’s non-trivial functional dependency.</a:t>
            </a:r>
            <a:endParaRPr/>
          </a:p>
          <a:p>
            <a:pPr indent="-90804"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222222"/>
              </a:solidFill>
              <a:latin typeface="Calibri"/>
              <a:ea typeface="Calibri"/>
              <a:cs typeface="Calibri"/>
              <a:sym typeface="Calibri"/>
            </a:endParaRPr>
          </a:p>
          <a:p>
            <a:pPr indent="-90804"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222222"/>
              </a:solidFill>
              <a:latin typeface="Calibri"/>
              <a:ea typeface="Calibri"/>
              <a:cs typeface="Calibri"/>
              <a:sym typeface="Calibri"/>
            </a:endParaRPr>
          </a:p>
        </p:txBody>
      </p:sp>
      <p:graphicFrame>
        <p:nvGraphicFramePr>
          <p:cNvPr id="119" name="Google Shape;119;p6"/>
          <p:cNvGraphicFramePr/>
          <p:nvPr/>
        </p:nvGraphicFramePr>
        <p:xfrm>
          <a:off x="9363489" y="138014"/>
          <a:ext cx="3000000" cy="3000000"/>
        </p:xfrm>
        <a:graphic>
          <a:graphicData uri="http://schemas.openxmlformats.org/drawingml/2006/table">
            <a:tbl>
              <a:tblPr>
                <a:noFill/>
                <a:tableStyleId>{0083808F-6F7E-4033-BBC4-F79B40492FA3}</a:tableStyleId>
              </a:tblPr>
              <a:tblGrid>
                <a:gridCol w="1214100"/>
                <a:gridCol w="1415625"/>
              </a:tblGrid>
              <a:tr h="254000">
                <a:tc>
                  <a:txBody>
                    <a:bodyPr/>
                    <a:lstStyle/>
                    <a:p>
                      <a:pPr indent="0" lvl="0" marL="0" marR="0" rtl="0" algn="l">
                        <a:spcBef>
                          <a:spcPts val="0"/>
                        </a:spcBef>
                        <a:spcAft>
                          <a:spcPts val="0"/>
                        </a:spcAft>
                        <a:buNone/>
                      </a:pPr>
                      <a:r>
                        <a:rPr b="1" lang="en-US" sz="2000"/>
                        <a:t>Emp_id</a:t>
                      </a:r>
                      <a:endParaRPr b="1"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2000"/>
                        <a:t>Emp_name</a:t>
                      </a:r>
                      <a:endParaRPr b="1"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54000">
                <a:tc>
                  <a:txBody>
                    <a:bodyPr/>
                    <a:lstStyle/>
                    <a:p>
                      <a:pPr indent="0" lvl="0" marL="0" marR="0" rtl="0" algn="l">
                        <a:spcBef>
                          <a:spcPts val="0"/>
                        </a:spcBef>
                        <a:spcAft>
                          <a:spcPts val="0"/>
                        </a:spcAft>
                        <a:buNone/>
                      </a:pPr>
                      <a:r>
                        <a:rPr lang="en-US" sz="2000"/>
                        <a:t>AS555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t>Harry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54000">
                <a:tc>
                  <a:txBody>
                    <a:bodyPr/>
                    <a:lstStyle/>
                    <a:p>
                      <a:pPr indent="0" lvl="0" marL="0" marR="0" rtl="0" algn="l">
                        <a:spcBef>
                          <a:spcPts val="0"/>
                        </a:spcBef>
                        <a:spcAft>
                          <a:spcPts val="0"/>
                        </a:spcAft>
                        <a:buNone/>
                      </a:pPr>
                      <a:r>
                        <a:rPr lang="en-US" sz="2000"/>
                        <a:t>AS811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George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120" name="Google Shape;120;p6"/>
          <p:cNvGraphicFramePr/>
          <p:nvPr/>
        </p:nvGraphicFramePr>
        <p:xfrm>
          <a:off x="8599705" y="4350689"/>
          <a:ext cx="3000000" cy="3000000"/>
        </p:xfrm>
        <a:graphic>
          <a:graphicData uri="http://schemas.openxmlformats.org/drawingml/2006/table">
            <a:tbl>
              <a:tblPr>
                <a:noFill/>
                <a:tableStyleId>{0083808F-6F7E-4033-BBC4-F79B40492FA3}</a:tableStyleId>
              </a:tblPr>
              <a:tblGrid>
                <a:gridCol w="1211750"/>
                <a:gridCol w="1524000"/>
                <a:gridCol w="657775"/>
              </a:tblGrid>
              <a:tr h="228600">
                <a:tc>
                  <a:txBody>
                    <a:bodyPr/>
                    <a:lstStyle/>
                    <a:p>
                      <a:pPr indent="0" lvl="0" marL="0" marR="0" rtl="0" algn="l">
                        <a:spcBef>
                          <a:spcPts val="0"/>
                        </a:spcBef>
                        <a:spcAft>
                          <a:spcPts val="0"/>
                        </a:spcAft>
                        <a:buNone/>
                      </a:pPr>
                      <a:r>
                        <a:rPr b="1" lang="en-US" sz="1800"/>
                        <a:t>Company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CEO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Age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Microsoft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Satya Nadella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51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Google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Sundar Pichai</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46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Apple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Tim Cook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57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26" name="Google Shape;126;p7"/>
          <p:cNvSpPr txBox="1"/>
          <p:nvPr>
            <p:ph idx="1" type="body"/>
          </p:nvPr>
        </p:nvSpPr>
        <p:spPr>
          <a:xfrm>
            <a:off x="334618" y="1236743"/>
            <a:ext cx="11751365" cy="521706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Transitive Dependency in DBMS</a:t>
            </a:r>
            <a:endParaRPr/>
          </a:p>
          <a:p>
            <a:pPr indent="-228600" lvl="0" marL="228600" rtl="0" algn="just">
              <a:lnSpc>
                <a:spcPct val="90000"/>
              </a:lnSpc>
              <a:spcBef>
                <a:spcPts val="1000"/>
              </a:spcBef>
              <a:spcAft>
                <a:spcPts val="0"/>
              </a:spcAft>
              <a:buClr>
                <a:schemeClr val="dk1"/>
              </a:buClr>
              <a:buSzPts val="2800"/>
              <a:buChar char="•"/>
            </a:pPr>
            <a:r>
              <a:rPr b="1" i="0" lang="en-US"/>
              <a:t>A Transitive Dependency is a type of functional dependency which happens when “t” is indirectly formed by two functional dependencies. </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{Company} -&gt; {CEO} (if we know the compay, we know its CEO’s name)</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{CEO } -&gt; {Age} If we know the CEO, we know the Age</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Therefore according to the rule of rule of transitive dependency:</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 Company} -&gt; {Age} should hold, that makes sense because if we know the company name, we can know his age.</a:t>
            </a:r>
            <a:endParaRPr/>
          </a:p>
          <a:p>
            <a:pPr indent="-228600" lvl="0" marL="228600" rtl="0" algn="just">
              <a:lnSpc>
                <a:spcPct val="90000"/>
              </a:lnSpc>
              <a:spcBef>
                <a:spcPts val="1000"/>
              </a:spcBef>
              <a:spcAft>
                <a:spcPts val="0"/>
              </a:spcAft>
              <a:buClr>
                <a:srgbClr val="222222"/>
              </a:buClr>
              <a:buSzPts val="2800"/>
              <a:buChar char="•"/>
            </a:pPr>
            <a:r>
              <a:rPr b="0" i="0" lang="en-US">
                <a:solidFill>
                  <a:srgbClr val="222222"/>
                </a:solidFill>
              </a:rPr>
              <a:t>Note: You need to remember that transitive dependency can only occur in a relation of three or more attributes.</a:t>
            </a:r>
            <a:endParaRPr/>
          </a:p>
          <a:p>
            <a:pPr indent="-50800" lvl="0" marL="228600" rtl="0" algn="just">
              <a:lnSpc>
                <a:spcPct val="90000"/>
              </a:lnSpc>
              <a:spcBef>
                <a:spcPts val="1000"/>
              </a:spcBef>
              <a:spcAft>
                <a:spcPts val="0"/>
              </a:spcAft>
              <a:buClr>
                <a:schemeClr val="dk1"/>
              </a:buClr>
              <a:buSzPts val="2800"/>
              <a:buNone/>
            </a:pPr>
            <a:r>
              <a:t/>
            </a:r>
            <a:endParaRPr b="0" i="0">
              <a:solidFill>
                <a:srgbClr val="222222"/>
              </a:solidFill>
            </a:endParaRPr>
          </a:p>
          <a:p>
            <a:pPr indent="-50800" lvl="0" marL="228600" rtl="0" algn="l">
              <a:lnSpc>
                <a:spcPct val="90000"/>
              </a:lnSpc>
              <a:spcBef>
                <a:spcPts val="1000"/>
              </a:spcBef>
              <a:spcAft>
                <a:spcPts val="0"/>
              </a:spcAft>
              <a:buClr>
                <a:schemeClr val="dk1"/>
              </a:buClr>
              <a:buSzPts val="2800"/>
              <a:buNone/>
            </a:pPr>
            <a:r>
              <a:t/>
            </a:r>
            <a:endParaRPr b="0" i="0">
              <a:solidFill>
                <a:srgbClr val="222222"/>
              </a:solidFill>
              <a:latin typeface="Source Sans Pro"/>
              <a:ea typeface="Source Sans Pro"/>
              <a:cs typeface="Source Sans Pro"/>
              <a:sym typeface="Source Sans Pro"/>
            </a:endParaRPr>
          </a:p>
          <a:p>
            <a:pPr indent="-50800" lvl="0" marL="228600" rtl="0" algn="l">
              <a:lnSpc>
                <a:spcPct val="90000"/>
              </a:lnSpc>
              <a:spcBef>
                <a:spcPts val="1000"/>
              </a:spcBef>
              <a:spcAft>
                <a:spcPts val="0"/>
              </a:spcAft>
              <a:buClr>
                <a:schemeClr val="dk1"/>
              </a:buClr>
              <a:buSzPts val="2800"/>
              <a:buNone/>
            </a:pPr>
            <a:r>
              <a:t/>
            </a:r>
            <a:endParaRPr b="0" i="0">
              <a:solidFill>
                <a:srgbClr val="222222"/>
              </a:solidFill>
              <a:latin typeface="Source Sans Pro"/>
              <a:ea typeface="Source Sans Pro"/>
              <a:cs typeface="Source Sans Pro"/>
              <a:sym typeface="Source Sans Pro"/>
            </a:endParaRPr>
          </a:p>
          <a:p>
            <a:pPr indent="-50800" lvl="0" marL="228600" rtl="0" algn="just">
              <a:lnSpc>
                <a:spcPct val="90000"/>
              </a:lnSpc>
              <a:spcBef>
                <a:spcPts val="1000"/>
              </a:spcBef>
              <a:spcAft>
                <a:spcPts val="0"/>
              </a:spcAft>
              <a:buClr>
                <a:schemeClr val="dk1"/>
              </a:buClr>
              <a:buSzPts val="2800"/>
              <a:buFont typeface="Arial"/>
              <a:buNone/>
            </a:pPr>
            <a:r>
              <a:t/>
            </a:r>
            <a:endParaRPr b="0" i="0">
              <a:solidFill>
                <a:srgbClr val="222222"/>
              </a:solidFill>
            </a:endParaRPr>
          </a:p>
        </p:txBody>
      </p:sp>
      <p:graphicFrame>
        <p:nvGraphicFramePr>
          <p:cNvPr id="127" name="Google Shape;127;p7"/>
          <p:cNvGraphicFramePr/>
          <p:nvPr/>
        </p:nvGraphicFramePr>
        <p:xfrm>
          <a:off x="-3058888" y="-135045"/>
          <a:ext cx="3000000" cy="3000000"/>
        </p:xfrm>
        <a:graphic>
          <a:graphicData uri="http://schemas.openxmlformats.org/drawingml/2006/table">
            <a:tbl>
              <a:tblPr>
                <a:noFill/>
                <a:tableStyleId>{0083808F-6F7E-4033-BBC4-F79B40492FA3}</a:tableStyleId>
              </a:tblPr>
              <a:tblGrid>
                <a:gridCol w="1211750"/>
                <a:gridCol w="1524000"/>
                <a:gridCol w="657775"/>
              </a:tblGrid>
              <a:tr h="228600">
                <a:tc>
                  <a:txBody>
                    <a:bodyPr/>
                    <a:lstStyle/>
                    <a:p>
                      <a:pPr indent="0" lvl="0" marL="0" marR="0" rtl="0" algn="l">
                        <a:spcBef>
                          <a:spcPts val="0"/>
                        </a:spcBef>
                        <a:spcAft>
                          <a:spcPts val="0"/>
                        </a:spcAft>
                        <a:buNone/>
                      </a:pPr>
                      <a:r>
                        <a:rPr b="1" lang="en-US" sz="1800"/>
                        <a:t>Company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CEO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1800"/>
                        <a:t>Age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Microsoft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Satya Nadella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51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228600">
                <a:tc>
                  <a:txBody>
                    <a:bodyPr/>
                    <a:lstStyle/>
                    <a:p>
                      <a:pPr indent="0" lvl="0" marL="0" marR="0" rtl="0" algn="l">
                        <a:spcBef>
                          <a:spcPts val="0"/>
                        </a:spcBef>
                        <a:spcAft>
                          <a:spcPts val="0"/>
                        </a:spcAft>
                        <a:buNone/>
                      </a:pPr>
                      <a:r>
                        <a:rPr lang="en-US" sz="1800"/>
                        <a:t>Google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Sundar Pichai</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46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00000">
                <a:tc>
                  <a:txBody>
                    <a:bodyPr/>
                    <a:lstStyle/>
                    <a:p>
                      <a:pPr indent="0" lvl="0" marL="0" marR="0" rtl="0" algn="l">
                        <a:spcBef>
                          <a:spcPts val="0"/>
                        </a:spcBef>
                        <a:spcAft>
                          <a:spcPts val="0"/>
                        </a:spcAft>
                        <a:buNone/>
                      </a:pPr>
                      <a:r>
                        <a:rPr lang="en-US" sz="1800"/>
                        <a:t>Apple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Tim Cook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57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33" name="Google Shape;133;p8"/>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22222"/>
              </a:buClr>
              <a:buSzPts val="2800"/>
              <a:buChar char="•"/>
            </a:pPr>
            <a:r>
              <a:rPr lang="en-US">
                <a:solidFill>
                  <a:srgbClr val="222222"/>
                </a:solidFill>
                <a:latin typeface="Source Sans Pro"/>
                <a:ea typeface="Source Sans Pro"/>
                <a:cs typeface="Source Sans Pro"/>
                <a:sym typeface="Source Sans Pro"/>
              </a:rPr>
              <a:t>S</a:t>
            </a:r>
            <a:r>
              <a:rPr b="0" i="0" lang="en-US">
                <a:solidFill>
                  <a:srgbClr val="222222"/>
                </a:solidFill>
                <a:latin typeface="Source Sans Pro"/>
                <a:ea typeface="Source Sans Pro"/>
                <a:cs typeface="Source Sans Pro"/>
                <a:sym typeface="Source Sans Pro"/>
              </a:rPr>
              <a:t>ome key terms for Functional Dependency in Database:</a:t>
            </a:r>
            <a:endParaRPr/>
          </a:p>
        </p:txBody>
      </p:sp>
      <p:graphicFrame>
        <p:nvGraphicFramePr>
          <p:cNvPr id="134" name="Google Shape;134;p8"/>
          <p:cNvGraphicFramePr/>
          <p:nvPr/>
        </p:nvGraphicFramePr>
        <p:xfrm>
          <a:off x="440635" y="1691953"/>
          <a:ext cx="3000000" cy="3000000"/>
        </p:xfrm>
        <a:graphic>
          <a:graphicData uri="http://schemas.openxmlformats.org/drawingml/2006/table">
            <a:tbl>
              <a:tblPr>
                <a:noFill/>
                <a:tableStyleId>{0083808F-6F7E-4033-BBC4-F79B40492FA3}</a:tableStyleId>
              </a:tblPr>
              <a:tblGrid>
                <a:gridCol w="2249550"/>
                <a:gridCol w="8852450"/>
              </a:tblGrid>
              <a:tr h="305350">
                <a:tc>
                  <a:txBody>
                    <a:bodyPr/>
                    <a:lstStyle/>
                    <a:p>
                      <a:pPr indent="0" lvl="0" marL="0" marR="0" rtl="0" algn="l">
                        <a:spcBef>
                          <a:spcPts val="0"/>
                        </a:spcBef>
                        <a:spcAft>
                          <a:spcPts val="0"/>
                        </a:spcAft>
                        <a:buNone/>
                      </a:pPr>
                      <a:r>
                        <a:rPr b="1" lang="en-US" sz="3200"/>
                        <a:t>Key Terms</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3200"/>
                        <a:t>Description</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390650">
                <a:tc>
                  <a:txBody>
                    <a:bodyPr/>
                    <a:lstStyle/>
                    <a:p>
                      <a:pPr indent="0" lvl="0" marL="0" marR="0" rtl="0" algn="l">
                        <a:spcBef>
                          <a:spcPts val="0"/>
                        </a:spcBef>
                        <a:spcAft>
                          <a:spcPts val="0"/>
                        </a:spcAft>
                        <a:buNone/>
                      </a:pPr>
                      <a:r>
                        <a:rPr b="1" lang="en-US" sz="2400">
                          <a:solidFill>
                            <a:srgbClr val="000099"/>
                          </a:solidFill>
                        </a:rPr>
                        <a:t>Axiom</a:t>
                      </a:r>
                      <a:endParaRPr sz="2400">
                        <a:solidFill>
                          <a:srgbClr val="000099"/>
                        </a:solidFill>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US" sz="2400">
                          <a:solidFill>
                            <a:srgbClr val="C00000"/>
                          </a:solidFill>
                        </a:rPr>
                        <a:t>Axioms is a set of inference rules </a:t>
                      </a:r>
                      <a:r>
                        <a:rPr lang="en-US" sz="2400"/>
                        <a:t>used to infer all the functional dependencies on a relational database.</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713950">
                <a:tc>
                  <a:txBody>
                    <a:bodyPr/>
                    <a:lstStyle/>
                    <a:p>
                      <a:pPr indent="0" lvl="0" marL="0" marR="0" rtl="0" algn="l">
                        <a:spcBef>
                          <a:spcPts val="0"/>
                        </a:spcBef>
                        <a:spcAft>
                          <a:spcPts val="0"/>
                        </a:spcAft>
                        <a:buNone/>
                      </a:pPr>
                      <a:r>
                        <a:rPr b="1" lang="en-US" sz="2400">
                          <a:solidFill>
                            <a:srgbClr val="000099"/>
                          </a:solidFill>
                        </a:rPr>
                        <a:t>Decomposition</a:t>
                      </a:r>
                      <a:endParaRPr sz="2400">
                        <a:solidFill>
                          <a:srgbClr val="000099"/>
                        </a:solidFill>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solidFill>
                            <a:srgbClr val="C00000"/>
                          </a:solidFill>
                        </a:rPr>
                        <a:t>It is a rule that suggests if you have a table that appears to contain two entities which are determined by the same primary key then you should consider breaking them up into two different tables.</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b="1" lang="en-US" sz="2400">
                          <a:solidFill>
                            <a:srgbClr val="000099"/>
                          </a:solidFill>
                        </a:rPr>
                        <a:t>Dependent</a:t>
                      </a:r>
                      <a:endParaRPr sz="2400">
                        <a:solidFill>
                          <a:srgbClr val="000099"/>
                        </a:solidFill>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400"/>
                        <a:t>It is </a:t>
                      </a:r>
                      <a:r>
                        <a:rPr b="1" lang="en-US" sz="2400">
                          <a:solidFill>
                            <a:srgbClr val="C00000"/>
                          </a:solidFill>
                        </a:rPr>
                        <a:t>displayed on the right side </a:t>
                      </a:r>
                      <a:r>
                        <a:rPr lang="en-US" sz="2400"/>
                        <a:t>of the functional dependency diagram.</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534375">
                <a:tc>
                  <a:txBody>
                    <a:bodyPr/>
                    <a:lstStyle/>
                    <a:p>
                      <a:pPr indent="0" lvl="0" marL="0" marR="0" rtl="0" algn="l">
                        <a:spcBef>
                          <a:spcPts val="0"/>
                        </a:spcBef>
                        <a:spcAft>
                          <a:spcPts val="0"/>
                        </a:spcAft>
                        <a:buNone/>
                      </a:pPr>
                      <a:r>
                        <a:rPr b="1" lang="en-US" sz="2400">
                          <a:solidFill>
                            <a:srgbClr val="000099"/>
                          </a:solidFill>
                        </a:rPr>
                        <a:t>Determinant</a:t>
                      </a:r>
                      <a:endParaRPr sz="2400">
                        <a:solidFill>
                          <a:srgbClr val="000099"/>
                        </a:solidFill>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It is </a:t>
                      </a:r>
                      <a:r>
                        <a:rPr b="1" lang="en-US" sz="2400">
                          <a:solidFill>
                            <a:srgbClr val="C00000"/>
                          </a:solidFill>
                        </a:rPr>
                        <a:t>displayed on the left side </a:t>
                      </a:r>
                      <a:r>
                        <a:rPr lang="en-US" sz="2400"/>
                        <a:t>of the functional dependency Diagram.</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77400">
                <a:tc>
                  <a:txBody>
                    <a:bodyPr/>
                    <a:lstStyle/>
                    <a:p>
                      <a:pPr indent="0" lvl="0" marL="0" marR="0" rtl="0" algn="l">
                        <a:spcBef>
                          <a:spcPts val="0"/>
                        </a:spcBef>
                        <a:spcAft>
                          <a:spcPts val="0"/>
                        </a:spcAft>
                        <a:buNone/>
                      </a:pPr>
                      <a:r>
                        <a:rPr b="1" lang="en-US" sz="2400">
                          <a:solidFill>
                            <a:srgbClr val="000099"/>
                          </a:solidFill>
                        </a:rPr>
                        <a:t>Union</a:t>
                      </a:r>
                      <a:endParaRPr sz="2400">
                        <a:solidFill>
                          <a:srgbClr val="000099"/>
                        </a:solidFill>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400"/>
                        <a:t>It suggests that if two tables are separate, and the PK is the same, you should consider putting them together.</a:t>
                      </a:r>
                      <a:endParaRPr/>
                    </a:p>
                  </a:txBody>
                  <a:tcPr marT="38175" marB="38175" marR="76350" marL="763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334618" y="273878"/>
            <a:ext cx="10515600" cy="8143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Functional Dependencies</a:t>
            </a:r>
            <a:endParaRPr b="1" sz="4000">
              <a:latin typeface="Calibri"/>
              <a:ea typeface="Calibri"/>
              <a:cs typeface="Calibri"/>
              <a:sym typeface="Calibri"/>
            </a:endParaRPr>
          </a:p>
        </p:txBody>
      </p:sp>
      <p:sp>
        <p:nvSpPr>
          <p:cNvPr id="140" name="Google Shape;140;p9"/>
          <p:cNvSpPr txBox="1"/>
          <p:nvPr>
            <p:ph idx="1" type="body"/>
          </p:nvPr>
        </p:nvSpPr>
        <p:spPr>
          <a:xfrm>
            <a:off x="334618" y="1088196"/>
            <a:ext cx="11522764" cy="5299352"/>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Inference Rules of Functional Dependencies</a:t>
            </a:r>
            <a:endParaRPr/>
          </a:p>
          <a:p>
            <a:pPr indent="-228600" lvl="0" marL="228600" rtl="0" algn="just">
              <a:lnSpc>
                <a:spcPct val="90000"/>
              </a:lnSpc>
              <a:spcBef>
                <a:spcPts val="1000"/>
              </a:spcBef>
              <a:spcAft>
                <a:spcPts val="0"/>
              </a:spcAft>
              <a:buClr>
                <a:schemeClr val="dk1"/>
              </a:buClr>
              <a:buSzPct val="100000"/>
              <a:buChar char="•"/>
            </a:pPr>
            <a:r>
              <a:rPr b="0" i="0" lang="en-US"/>
              <a:t>Below are the Three most important rules for Functional Dependency in Database:</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Reflexive rule –. </a:t>
            </a:r>
            <a:r>
              <a:rPr b="1" i="0" lang="en-US">
                <a:solidFill>
                  <a:srgbClr val="C00000"/>
                </a:solidFill>
              </a:rPr>
              <a:t>If X is a set of attributes and Y is_subset_of X, </a:t>
            </a:r>
            <a:r>
              <a:rPr b="1" i="0" lang="en-US">
                <a:solidFill>
                  <a:srgbClr val="000099"/>
                </a:solidFill>
              </a:rPr>
              <a:t>then X holds a value of Y.</a:t>
            </a:r>
            <a:r>
              <a:rPr b="0" i="0" lang="en-US">
                <a:solidFill>
                  <a:srgbClr val="000000"/>
                </a:solidFill>
                <a:latin typeface="Arial"/>
                <a:ea typeface="Arial"/>
                <a:cs typeface="Arial"/>
                <a:sym typeface="Arial"/>
              </a:rPr>
              <a:t> </a:t>
            </a:r>
            <a:r>
              <a:rPr b="1" i="0" lang="en-US">
                <a:solidFill>
                  <a:srgbClr val="000000"/>
                </a:solidFill>
              </a:rPr>
              <a:t>For example {STU_ID, NAME} →NAME is valid reflexive relation.</a:t>
            </a:r>
            <a:endParaRPr b="1" i="0">
              <a:solidFill>
                <a:srgbClr val="000099"/>
              </a:solidFill>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Augmentation rule: </a:t>
            </a:r>
            <a:r>
              <a:rPr b="1" i="0" lang="en-US">
                <a:solidFill>
                  <a:srgbClr val="C00000"/>
                </a:solidFill>
              </a:rPr>
              <a:t>When x -&gt; y holds, and c is attribute set, </a:t>
            </a:r>
            <a:r>
              <a:rPr b="1" i="0" lang="en-US">
                <a:solidFill>
                  <a:srgbClr val="000099"/>
                </a:solidFill>
              </a:rPr>
              <a:t>then ac -&gt; bc also holds.</a:t>
            </a:r>
            <a:r>
              <a:rPr b="1" i="0" lang="en-US">
                <a:solidFill>
                  <a:srgbClr val="C00000"/>
                </a:solidFill>
              </a:rPr>
              <a:t> That is adding attributes which do not change the basic dependencies.</a:t>
            </a:r>
            <a:r>
              <a:rPr b="0" i="0" lang="en-US">
                <a:solidFill>
                  <a:srgbClr val="000000"/>
                </a:solidFill>
                <a:latin typeface="Arial"/>
                <a:ea typeface="Arial"/>
                <a:cs typeface="Arial"/>
                <a:sym typeface="Arial"/>
              </a:rPr>
              <a:t> </a:t>
            </a:r>
            <a:r>
              <a:rPr b="1" i="0" lang="en-US">
                <a:solidFill>
                  <a:srgbClr val="000000"/>
                </a:solidFill>
              </a:rPr>
              <a:t>For example {STU_ID, NAME} →{ DEPT_BUILDING} is valid then {STU_ID, NAME,DEPT_NAME} →{ DEPT_BUILDING,DEPT_NAME} is also valid. </a:t>
            </a:r>
            <a:endParaRPr b="1" i="0">
              <a:solidFill>
                <a:srgbClr val="C00000"/>
              </a:solidFill>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Transitivity rule: </a:t>
            </a:r>
            <a:r>
              <a:rPr b="1" i="0" lang="en-US">
                <a:solidFill>
                  <a:srgbClr val="C00000"/>
                </a:solidFill>
              </a:rPr>
              <a:t>This rule is very much similar to the transitive rule in algebra if x -&gt; y holds and y -&gt; z holds, then x -&gt; z also holds. </a:t>
            </a:r>
            <a:r>
              <a:rPr b="0" i="0" lang="en-US"/>
              <a:t>X -&gt; y is called as functionally that determines y.</a:t>
            </a:r>
            <a:r>
              <a:rPr b="0" i="0" lang="en-US">
                <a:solidFill>
                  <a:srgbClr val="000000"/>
                </a:solidFill>
                <a:latin typeface="Arial"/>
                <a:ea typeface="Arial"/>
                <a:cs typeface="Arial"/>
                <a:sym typeface="Arial"/>
              </a:rPr>
              <a:t> </a:t>
            </a:r>
            <a:r>
              <a:rPr b="1" i="0" lang="en-US">
                <a:solidFill>
                  <a:srgbClr val="000000"/>
                </a:solidFill>
              </a:rPr>
              <a:t>For example, if</a:t>
            </a:r>
            <a:r>
              <a:rPr b="1" i="0" lang="en-US">
                <a:solidFill>
                  <a:srgbClr val="FF0000"/>
                </a:solidFill>
              </a:rPr>
              <a:t> </a:t>
            </a:r>
            <a:r>
              <a:rPr b="1" i="0" lang="en-US">
                <a:solidFill>
                  <a:srgbClr val="000000"/>
                </a:solidFill>
              </a:rPr>
              <a:t>STU_ID→CLASS, CLASS→LECTURE_HALL holds true then according to the axiom of transitivity, STU_ID→LECTURE_HALL will also hold true.</a:t>
            </a:r>
            <a:r>
              <a:rPr b="1" i="0" lang="en-US">
                <a:solidFill>
                  <a:srgbClr val="616161"/>
                </a:solidFill>
              </a:rPr>
              <a:t> </a:t>
            </a:r>
            <a:endParaRPr b="1" i="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2022-09-10T13:46:28Z</dcterms:created>
  <dc:creator>Ranjeetsingh Suryawanshi</dc:creator>
</cp:coreProperties>
</file>