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Lst>
  <p:sldSz cy="6858000" cx="12192000"/>
  <p:notesSz cx="6858000" cy="9144000"/>
  <p:embeddedFontLst>
    <p:embeddedFont>
      <p:font typeface="Inter"/>
      <p:regular r:id="rId84"/>
      <p:bold r:id="rId85"/>
    </p:embeddedFont>
    <p:embeddedFont>
      <p:font typeface="PT Sans"/>
      <p:regular r:id="rId86"/>
      <p:bold r:id="rId87"/>
      <p:italic r:id="rId88"/>
      <p:boldItalic r:id="rId89"/>
    </p:embeddedFont>
    <p:embeddedFont>
      <p:font typeface="Open Sans"/>
      <p:regular r:id="rId90"/>
      <p:bold r:id="rId91"/>
      <p:italic r:id="rId92"/>
      <p:boldItalic r:id="rId9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94" roundtripDataSignature="AMtx7mjlIWR2EzsyJn6JAcrrW7r/qPAvE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C483AFB-9954-4605-9004-620AB8524833}">
  <a:tblStyle styleId="{CC483AFB-9954-4605-9004-620AB8524833}"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3E9A54EF-A4DB-4115-AF77-B021190419E4}"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Inter-regular.fntdata"/><Relationship Id="rId83" Type="http://schemas.openxmlformats.org/officeDocument/2006/relationships/slide" Target="slides/slide78.xml"/><Relationship Id="rId42" Type="http://schemas.openxmlformats.org/officeDocument/2006/relationships/slide" Target="slides/slide37.xml"/><Relationship Id="rId86" Type="http://schemas.openxmlformats.org/officeDocument/2006/relationships/font" Target="fonts/PTSans-regular.fntdata"/><Relationship Id="rId41" Type="http://schemas.openxmlformats.org/officeDocument/2006/relationships/slide" Target="slides/slide36.xml"/><Relationship Id="rId85" Type="http://schemas.openxmlformats.org/officeDocument/2006/relationships/font" Target="fonts/Inter-bold.fntdata"/><Relationship Id="rId44" Type="http://schemas.openxmlformats.org/officeDocument/2006/relationships/slide" Target="slides/slide39.xml"/><Relationship Id="rId88" Type="http://schemas.openxmlformats.org/officeDocument/2006/relationships/font" Target="fonts/PTSans-italic.fntdata"/><Relationship Id="rId43" Type="http://schemas.openxmlformats.org/officeDocument/2006/relationships/slide" Target="slides/slide38.xml"/><Relationship Id="rId87" Type="http://schemas.openxmlformats.org/officeDocument/2006/relationships/font" Target="fonts/PTSans-bold.fntdata"/><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font" Target="fonts/PTSans-boldItalic.fntdata"/><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94" Type="http://customschemas.google.com/relationships/presentationmetadata" Target="metadata"/><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91" Type="http://schemas.openxmlformats.org/officeDocument/2006/relationships/font" Target="fonts/OpenSans-bold.fntdata"/><Relationship Id="rId90" Type="http://schemas.openxmlformats.org/officeDocument/2006/relationships/font" Target="fonts/OpenSans-regular.fntdata"/><Relationship Id="rId93" Type="http://schemas.openxmlformats.org/officeDocument/2006/relationships/font" Target="fonts/OpenSans-boldItalic.fntdata"/><Relationship Id="rId92" Type="http://schemas.openxmlformats.org/officeDocument/2006/relationships/font" Target="fonts/OpenSans-italic.fntdata"/><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6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6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6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6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6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6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6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6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7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p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7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7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7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p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7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p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p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7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7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p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7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8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8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8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8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8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8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8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8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8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8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9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9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9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9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9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8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8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8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8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8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8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8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8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8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8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8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8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8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8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8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8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8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8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8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8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8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8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8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8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8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8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8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8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8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88"/>
          <p:cNvSpPr/>
          <p:nvPr>
            <p:ph idx="2" type="pic"/>
          </p:nvPr>
        </p:nvSpPr>
        <p:spPr>
          <a:xfrm>
            <a:off x="5183188" y="987425"/>
            <a:ext cx="6172200" cy="4873625"/>
          </a:xfrm>
          <a:prstGeom prst="rect">
            <a:avLst/>
          </a:prstGeom>
          <a:noFill/>
          <a:ln>
            <a:noFill/>
          </a:ln>
        </p:spPr>
      </p:sp>
      <p:sp>
        <p:nvSpPr>
          <p:cNvPr id="64" name="Google Shape;64;p8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8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8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8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7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7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7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7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4.png"/><Relationship Id="rId5"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image" Target="../media/image8.png"/><Relationship Id="rId5"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2.png"/><Relationship Id="rId4" Type="http://schemas.openxmlformats.org/officeDocument/2006/relationships/image" Target="../media/image12.png"/><Relationship Id="rId5"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0.png"/><Relationship Id="rId4" Type="http://schemas.openxmlformats.org/officeDocument/2006/relationships/image" Target="../media/image29.png"/><Relationship Id="rId5"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4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4.png"/><Relationship Id="rId4" Type="http://schemas.openxmlformats.org/officeDocument/2006/relationships/image" Target="../media/image3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48.png"/><Relationship Id="rId4" Type="http://schemas.openxmlformats.org/officeDocument/2006/relationships/image" Target="../media/image3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24.png"/><Relationship Id="rId4" Type="http://schemas.openxmlformats.org/officeDocument/2006/relationships/image" Target="../media/image3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36.png"/><Relationship Id="rId4" Type="http://schemas.openxmlformats.org/officeDocument/2006/relationships/image" Target="../media/image3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49.png"/><Relationship Id="rId4" Type="http://schemas.openxmlformats.org/officeDocument/2006/relationships/image" Target="../media/image2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3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3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4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31.png"/><Relationship Id="rId4" Type="http://schemas.openxmlformats.org/officeDocument/2006/relationships/image" Target="../media/image4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39.png"/><Relationship Id="rId4" Type="http://schemas.openxmlformats.org/officeDocument/2006/relationships/image" Target="../media/image45.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44.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47.png"/><Relationship Id="rId4" Type="http://schemas.openxmlformats.org/officeDocument/2006/relationships/image" Target="../media/image54.png"/><Relationship Id="rId5" Type="http://schemas.openxmlformats.org/officeDocument/2006/relationships/image" Target="../media/image5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4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41.png"/><Relationship Id="rId4" Type="http://schemas.openxmlformats.org/officeDocument/2006/relationships/image" Target="../media/image52.png"/><Relationship Id="rId5" Type="http://schemas.openxmlformats.org/officeDocument/2006/relationships/image" Target="../media/image5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50.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image" Target="../media/image55.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13.png"/><Relationship Id="rId6" Type="http://schemas.openxmlformats.org/officeDocument/2006/relationships/image" Target="../media/image15.png"/><Relationship Id="rId7"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10016836"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7200"/>
              <a:buFont typeface="Times New Roman"/>
              <a:buNone/>
            </a:pPr>
            <a:r>
              <a:rPr b="1" i="0" lang="en-US" sz="7200" u="none" strike="noStrike">
                <a:latin typeface="Times New Roman"/>
                <a:ea typeface="Times New Roman"/>
                <a:cs typeface="Times New Roman"/>
                <a:sym typeface="Times New Roman"/>
              </a:rPr>
              <a:t>Unit 3 Query Languages</a:t>
            </a:r>
            <a:endParaRPr sz="41300"/>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0"/>
          <p:cNvSpPr txBox="1"/>
          <p:nvPr>
            <p:ph type="title"/>
          </p:nvPr>
        </p:nvSpPr>
        <p:spPr>
          <a:xfrm>
            <a:off x="408709" y="89877"/>
            <a:ext cx="10515600" cy="82066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latin typeface="Calibri"/>
                <a:ea typeface="Calibri"/>
                <a:cs typeface="Calibri"/>
                <a:sym typeface="Calibri"/>
              </a:rPr>
              <a:t>Relational Algebra : Operations</a:t>
            </a:r>
            <a:endParaRPr/>
          </a:p>
        </p:txBody>
      </p:sp>
      <p:sp>
        <p:nvSpPr>
          <p:cNvPr id="148" name="Google Shape;148;p10"/>
          <p:cNvSpPr txBox="1"/>
          <p:nvPr>
            <p:ph idx="1" type="body"/>
          </p:nvPr>
        </p:nvSpPr>
        <p:spPr>
          <a:xfrm>
            <a:off x="353290" y="910541"/>
            <a:ext cx="11630891"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b="1" i="0" lang="en-US" u="sng"/>
              <a:t>Cartesian product (X)</a:t>
            </a:r>
            <a:r>
              <a:rPr b="1" i="0" lang="en-US"/>
              <a:t>: </a:t>
            </a:r>
            <a:r>
              <a:rPr i="0" lang="en-US"/>
              <a:t>The Cartesian product </a:t>
            </a:r>
            <a:r>
              <a:rPr b="1" i="0" lang="en-US">
                <a:solidFill>
                  <a:srgbClr val="000099"/>
                </a:solidFill>
              </a:rPr>
              <a:t>operation will generate the possible combinations among the tuples from the relations resulting in table containing all the data. </a:t>
            </a:r>
            <a:endParaRPr/>
          </a:p>
          <a:p>
            <a:pPr indent="-228600" lvl="0" marL="228600" rtl="0" algn="just">
              <a:lnSpc>
                <a:spcPct val="90000"/>
              </a:lnSpc>
              <a:spcBef>
                <a:spcPts val="1000"/>
              </a:spcBef>
              <a:spcAft>
                <a:spcPts val="0"/>
              </a:spcAft>
              <a:buClr>
                <a:schemeClr val="dk1"/>
              </a:buClr>
              <a:buSzPts val="2800"/>
              <a:buChar char="•"/>
            </a:pPr>
            <a:r>
              <a:rPr i="0" lang="en-US"/>
              <a:t>It combines the information of two or more relations in one single relation. Cartesian product is different from union operation and is </a:t>
            </a:r>
            <a:r>
              <a:rPr b="1" i="0" lang="en-US">
                <a:solidFill>
                  <a:srgbClr val="000099"/>
                </a:solidFill>
              </a:rPr>
              <a:t>denoted by “Cross(X)”.</a:t>
            </a:r>
            <a:endParaRPr/>
          </a:p>
          <a:p>
            <a:pPr indent="-50800" lvl="0" marL="228600" rtl="0" algn="just">
              <a:lnSpc>
                <a:spcPct val="90000"/>
              </a:lnSpc>
              <a:spcBef>
                <a:spcPts val="1000"/>
              </a:spcBef>
              <a:spcAft>
                <a:spcPts val="0"/>
              </a:spcAft>
              <a:buClr>
                <a:schemeClr val="dk1"/>
              </a:buClr>
              <a:buSzPts val="2800"/>
              <a:buNone/>
            </a:pPr>
            <a:r>
              <a:t/>
            </a:r>
            <a:endParaRPr/>
          </a:p>
        </p:txBody>
      </p:sp>
      <p:pic>
        <p:nvPicPr>
          <p:cNvPr id="149" name="Google Shape;149;p10"/>
          <p:cNvPicPr preferRelativeResize="0"/>
          <p:nvPr/>
        </p:nvPicPr>
        <p:blipFill rotWithShape="1">
          <a:blip r:embed="rId3">
            <a:alphaModFix/>
          </a:blip>
          <a:srcRect b="0" l="0" r="0" t="0"/>
          <a:stretch/>
        </p:blipFill>
        <p:spPr>
          <a:xfrm>
            <a:off x="737322" y="3681412"/>
            <a:ext cx="1628775" cy="1933575"/>
          </a:xfrm>
          <a:prstGeom prst="rect">
            <a:avLst/>
          </a:prstGeom>
          <a:noFill/>
          <a:ln>
            <a:noFill/>
          </a:ln>
        </p:spPr>
      </p:pic>
      <p:pic>
        <p:nvPicPr>
          <p:cNvPr id="150" name="Google Shape;150;p10"/>
          <p:cNvPicPr preferRelativeResize="0"/>
          <p:nvPr/>
        </p:nvPicPr>
        <p:blipFill rotWithShape="1">
          <a:blip r:embed="rId4">
            <a:alphaModFix/>
          </a:blip>
          <a:srcRect b="0" l="0" r="0" t="0"/>
          <a:stretch/>
        </p:blipFill>
        <p:spPr>
          <a:xfrm>
            <a:off x="3668857" y="3681412"/>
            <a:ext cx="1695450" cy="1943100"/>
          </a:xfrm>
          <a:prstGeom prst="rect">
            <a:avLst/>
          </a:prstGeom>
          <a:noFill/>
          <a:ln>
            <a:noFill/>
          </a:ln>
        </p:spPr>
      </p:pic>
      <p:pic>
        <p:nvPicPr>
          <p:cNvPr id="151" name="Google Shape;151;p10"/>
          <p:cNvPicPr preferRelativeResize="0"/>
          <p:nvPr/>
        </p:nvPicPr>
        <p:blipFill rotWithShape="1">
          <a:blip r:embed="rId5">
            <a:alphaModFix/>
          </a:blip>
          <a:srcRect b="0" l="0" r="0" t="0"/>
          <a:stretch/>
        </p:blipFill>
        <p:spPr>
          <a:xfrm>
            <a:off x="7652039" y="3159379"/>
            <a:ext cx="3590925" cy="324196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1"/>
          <p:cNvSpPr txBox="1"/>
          <p:nvPr>
            <p:ph type="title"/>
          </p:nvPr>
        </p:nvSpPr>
        <p:spPr>
          <a:xfrm>
            <a:off x="408709" y="89877"/>
            <a:ext cx="10515600" cy="82066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latin typeface="Calibri"/>
                <a:ea typeface="Calibri"/>
                <a:cs typeface="Calibri"/>
                <a:sym typeface="Calibri"/>
              </a:rPr>
              <a:t>Relational Algebra : Operations</a:t>
            </a:r>
            <a:endParaRPr/>
          </a:p>
        </p:txBody>
      </p:sp>
      <p:sp>
        <p:nvSpPr>
          <p:cNvPr id="157" name="Google Shape;157;p11"/>
          <p:cNvSpPr txBox="1"/>
          <p:nvPr>
            <p:ph idx="1" type="body"/>
          </p:nvPr>
        </p:nvSpPr>
        <p:spPr>
          <a:xfrm>
            <a:off x="353290" y="910541"/>
            <a:ext cx="11630891"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b="1" i="0" lang="en-US" u="sng"/>
              <a:t>Rename (ρ)</a:t>
            </a:r>
            <a:r>
              <a:rPr b="1" i="0" lang="en-US">
                <a:latin typeface="PT Sans"/>
                <a:ea typeface="PT Sans"/>
                <a:cs typeface="PT Sans"/>
                <a:sym typeface="PT Sans"/>
              </a:rPr>
              <a:t> </a:t>
            </a:r>
            <a:r>
              <a:rPr b="1" i="0" lang="en-US"/>
              <a:t>: </a:t>
            </a:r>
            <a:r>
              <a:rPr b="1" i="0" lang="en-US">
                <a:solidFill>
                  <a:srgbClr val="000099"/>
                </a:solidFill>
              </a:rPr>
              <a:t>Rename (ρ) operation can be used to rename a relation or an attribute of a relation.</a:t>
            </a:r>
            <a:endParaRPr/>
          </a:p>
          <a:p>
            <a:pPr indent="-228600" lvl="0" marL="228600" rtl="0" algn="just">
              <a:lnSpc>
                <a:spcPct val="90000"/>
              </a:lnSpc>
              <a:spcBef>
                <a:spcPts val="1000"/>
              </a:spcBef>
              <a:spcAft>
                <a:spcPts val="0"/>
              </a:spcAft>
              <a:buClr>
                <a:srgbClr val="C00000"/>
              </a:buClr>
              <a:buSzPts val="2800"/>
              <a:buChar char="•"/>
            </a:pPr>
            <a:r>
              <a:rPr b="1" i="0" lang="en-US">
                <a:solidFill>
                  <a:srgbClr val="C00000"/>
                </a:solidFill>
              </a:rPr>
              <a:t>Rename (ρ) Syntax: ρ(new_relation_name, old_relation_name)</a:t>
            </a:r>
            <a:endParaRPr/>
          </a:p>
          <a:p>
            <a:pPr indent="-228600" lvl="0" marL="228600" rtl="0" algn="just">
              <a:lnSpc>
                <a:spcPct val="90000"/>
              </a:lnSpc>
              <a:spcBef>
                <a:spcPts val="1000"/>
              </a:spcBef>
              <a:spcAft>
                <a:spcPts val="0"/>
              </a:spcAft>
              <a:buClr>
                <a:srgbClr val="000099"/>
              </a:buClr>
              <a:buSzPts val="2800"/>
              <a:buChar char="•"/>
            </a:pPr>
            <a:r>
              <a:rPr b="1" lang="en-US">
                <a:solidFill>
                  <a:srgbClr val="000099"/>
                </a:solidFill>
              </a:rPr>
              <a:t>Query: ρ(CUST_NAMES, ∏(Customer_Name)(CUSTOMER))</a:t>
            </a:r>
            <a:endParaRPr/>
          </a:p>
        </p:txBody>
      </p:sp>
      <p:pic>
        <p:nvPicPr>
          <p:cNvPr id="158" name="Google Shape;158;p11"/>
          <p:cNvPicPr preferRelativeResize="0"/>
          <p:nvPr/>
        </p:nvPicPr>
        <p:blipFill rotWithShape="1">
          <a:blip r:embed="rId3">
            <a:alphaModFix/>
          </a:blip>
          <a:srcRect b="0" l="0" r="0" t="0"/>
          <a:stretch/>
        </p:blipFill>
        <p:spPr>
          <a:xfrm>
            <a:off x="247650" y="2946220"/>
            <a:ext cx="5848350" cy="2609850"/>
          </a:xfrm>
          <a:prstGeom prst="rect">
            <a:avLst/>
          </a:prstGeom>
          <a:noFill/>
          <a:ln>
            <a:noFill/>
          </a:ln>
        </p:spPr>
      </p:pic>
      <p:pic>
        <p:nvPicPr>
          <p:cNvPr id="159" name="Google Shape;159;p11"/>
          <p:cNvPicPr preferRelativeResize="0"/>
          <p:nvPr/>
        </p:nvPicPr>
        <p:blipFill rotWithShape="1">
          <a:blip r:embed="rId4">
            <a:alphaModFix/>
          </a:blip>
          <a:srcRect b="0" l="0" r="0" t="0"/>
          <a:stretch/>
        </p:blipFill>
        <p:spPr>
          <a:xfrm>
            <a:off x="9654453" y="3200832"/>
            <a:ext cx="1666875" cy="2562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i="0" lang="en-US" sz="4000" u="none" strike="noStrike">
                <a:latin typeface="Calibri"/>
                <a:ea typeface="Calibri"/>
                <a:cs typeface="Calibri"/>
                <a:sym typeface="Calibri"/>
              </a:rPr>
              <a:t>Relational Algebra</a:t>
            </a:r>
            <a:br>
              <a:rPr b="0" i="0" lang="en-US" sz="4400" u="none" strike="noStrike"/>
            </a:br>
            <a:endParaRPr/>
          </a:p>
        </p:txBody>
      </p:sp>
      <p:sp>
        <p:nvSpPr>
          <p:cNvPr id="165" name="Google Shape;165;p12"/>
          <p:cNvSpPr txBox="1"/>
          <p:nvPr>
            <p:ph idx="1" type="body"/>
          </p:nvPr>
        </p:nvSpPr>
        <p:spPr>
          <a:xfrm>
            <a:off x="193965" y="1191491"/>
            <a:ext cx="11817926" cy="5301383"/>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3000"/>
              <a:buFont typeface="Arial"/>
              <a:buChar char="•"/>
            </a:pPr>
            <a:r>
              <a:rPr b="1" i="0" lang="en-US" sz="3000"/>
              <a:t>Basic/Fundamental Operations:</a:t>
            </a:r>
            <a:endParaRPr b="1" i="0"/>
          </a:p>
          <a:p>
            <a:pPr indent="-228600" lvl="0" marL="228600" rtl="0" algn="just">
              <a:lnSpc>
                <a:spcPct val="90000"/>
              </a:lnSpc>
              <a:spcBef>
                <a:spcPts val="1000"/>
              </a:spcBef>
              <a:spcAft>
                <a:spcPts val="0"/>
              </a:spcAft>
              <a:buClr>
                <a:schemeClr val="dk1"/>
              </a:buClr>
              <a:buSzPts val="2800"/>
              <a:buFont typeface="Arial"/>
              <a:buChar char="•"/>
            </a:pPr>
            <a:r>
              <a:rPr i="0" lang="en-US"/>
              <a:t>1. Select (σ)</a:t>
            </a:r>
            <a:endParaRPr/>
          </a:p>
          <a:p>
            <a:pPr indent="-228600" lvl="0" marL="228600" rtl="0" algn="just">
              <a:lnSpc>
                <a:spcPct val="90000"/>
              </a:lnSpc>
              <a:spcBef>
                <a:spcPts val="1000"/>
              </a:spcBef>
              <a:spcAft>
                <a:spcPts val="0"/>
              </a:spcAft>
              <a:buClr>
                <a:schemeClr val="dk1"/>
              </a:buClr>
              <a:buSzPts val="2800"/>
              <a:buFont typeface="Arial"/>
              <a:buChar char="•"/>
            </a:pPr>
            <a:r>
              <a:rPr i="0" lang="en-US"/>
              <a:t>2. Project (∏)</a:t>
            </a:r>
            <a:endParaRPr/>
          </a:p>
          <a:p>
            <a:pPr indent="-228600" lvl="0" marL="228600" rtl="0" algn="just">
              <a:lnSpc>
                <a:spcPct val="90000"/>
              </a:lnSpc>
              <a:spcBef>
                <a:spcPts val="1000"/>
              </a:spcBef>
              <a:spcAft>
                <a:spcPts val="0"/>
              </a:spcAft>
              <a:buClr>
                <a:schemeClr val="dk1"/>
              </a:buClr>
              <a:buSzPts val="2800"/>
              <a:buFont typeface="Arial"/>
              <a:buChar char="•"/>
            </a:pPr>
            <a:r>
              <a:rPr i="0" lang="en-US"/>
              <a:t>3. Union (∪)</a:t>
            </a:r>
            <a:endParaRPr/>
          </a:p>
          <a:p>
            <a:pPr indent="-228600" lvl="0" marL="228600" rtl="0" algn="just">
              <a:lnSpc>
                <a:spcPct val="90000"/>
              </a:lnSpc>
              <a:spcBef>
                <a:spcPts val="1000"/>
              </a:spcBef>
              <a:spcAft>
                <a:spcPts val="0"/>
              </a:spcAft>
              <a:buClr>
                <a:schemeClr val="dk1"/>
              </a:buClr>
              <a:buSzPts val="2800"/>
              <a:buFont typeface="Arial"/>
              <a:buChar char="•"/>
            </a:pPr>
            <a:r>
              <a:rPr i="0" lang="en-US"/>
              <a:t>4. Set Difference (-)</a:t>
            </a:r>
            <a:endParaRPr/>
          </a:p>
          <a:p>
            <a:pPr indent="-228600" lvl="0" marL="228600" rtl="0" algn="just">
              <a:lnSpc>
                <a:spcPct val="90000"/>
              </a:lnSpc>
              <a:spcBef>
                <a:spcPts val="1000"/>
              </a:spcBef>
              <a:spcAft>
                <a:spcPts val="0"/>
              </a:spcAft>
              <a:buClr>
                <a:schemeClr val="dk1"/>
              </a:buClr>
              <a:buSzPts val="2800"/>
              <a:buFont typeface="Arial"/>
              <a:buChar char="•"/>
            </a:pPr>
            <a:r>
              <a:rPr i="0" lang="en-US"/>
              <a:t>5. Cartesian product (X)</a:t>
            </a:r>
            <a:endParaRPr/>
          </a:p>
          <a:p>
            <a:pPr indent="-228600" lvl="0" marL="228600" rtl="0" algn="just">
              <a:lnSpc>
                <a:spcPct val="90000"/>
              </a:lnSpc>
              <a:spcBef>
                <a:spcPts val="1000"/>
              </a:spcBef>
              <a:spcAft>
                <a:spcPts val="0"/>
              </a:spcAft>
              <a:buClr>
                <a:schemeClr val="dk1"/>
              </a:buClr>
              <a:buSzPts val="2800"/>
              <a:buFont typeface="Arial"/>
              <a:buChar char="•"/>
            </a:pPr>
            <a:r>
              <a:rPr i="0" lang="en-US"/>
              <a:t>6. Rename (ρ)</a:t>
            </a:r>
            <a:endParaRPr/>
          </a:p>
          <a:p>
            <a:pPr indent="-228600" lvl="0" marL="228600" rtl="0" algn="just">
              <a:lnSpc>
                <a:spcPct val="90000"/>
              </a:lnSpc>
              <a:spcBef>
                <a:spcPts val="1000"/>
              </a:spcBef>
              <a:spcAft>
                <a:spcPts val="0"/>
              </a:spcAft>
              <a:buClr>
                <a:schemeClr val="dk1"/>
              </a:buClr>
              <a:buSzPts val="3000"/>
              <a:buFont typeface="Arial"/>
              <a:buChar char="•"/>
            </a:pPr>
            <a:r>
              <a:rPr b="1" i="0" lang="en-US" sz="3000"/>
              <a:t>Derived Operations:</a:t>
            </a:r>
            <a:endParaRPr/>
          </a:p>
          <a:p>
            <a:pPr indent="-228600" lvl="0" marL="228600" rtl="0" algn="just">
              <a:lnSpc>
                <a:spcPct val="90000"/>
              </a:lnSpc>
              <a:spcBef>
                <a:spcPts val="1000"/>
              </a:spcBef>
              <a:spcAft>
                <a:spcPts val="0"/>
              </a:spcAft>
              <a:buClr>
                <a:schemeClr val="dk1"/>
              </a:buClr>
              <a:buSzPts val="2800"/>
              <a:buFont typeface="Arial"/>
              <a:buChar char="•"/>
            </a:pPr>
            <a:r>
              <a:rPr i="0" lang="en-US"/>
              <a:t>1. Natural Join (⋈)</a:t>
            </a:r>
            <a:endParaRPr/>
          </a:p>
          <a:p>
            <a:pPr indent="-228600" lvl="0" marL="228600" rtl="0" algn="just">
              <a:lnSpc>
                <a:spcPct val="90000"/>
              </a:lnSpc>
              <a:spcBef>
                <a:spcPts val="1000"/>
              </a:spcBef>
              <a:spcAft>
                <a:spcPts val="0"/>
              </a:spcAft>
              <a:buClr>
                <a:schemeClr val="dk1"/>
              </a:buClr>
              <a:buSzPts val="2800"/>
              <a:buFont typeface="Arial"/>
              <a:buChar char="•"/>
            </a:pPr>
            <a:r>
              <a:rPr i="0" lang="en-US"/>
              <a:t>2. Left, Right, Full outer join (⟕, ⟖, ⟗)</a:t>
            </a:r>
            <a:endParaRPr/>
          </a:p>
          <a:p>
            <a:pPr indent="-50800" lvl="0" marL="228600" rtl="0" algn="just">
              <a:lnSpc>
                <a:spcPct val="90000"/>
              </a:lnSpc>
              <a:spcBef>
                <a:spcPts val="1000"/>
              </a:spcBef>
              <a:spcAft>
                <a:spcPts val="0"/>
              </a:spcAft>
              <a:buClr>
                <a:schemeClr val="dk1"/>
              </a:buClr>
              <a:buSzPts val="2800"/>
              <a:buFont typeface="Arial"/>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3"/>
          <p:cNvSpPr txBox="1"/>
          <p:nvPr>
            <p:ph type="title"/>
          </p:nvPr>
        </p:nvSpPr>
        <p:spPr>
          <a:xfrm>
            <a:off x="408709" y="89877"/>
            <a:ext cx="10515600" cy="82066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latin typeface="Calibri"/>
                <a:ea typeface="Calibri"/>
                <a:cs typeface="Calibri"/>
                <a:sym typeface="Calibri"/>
              </a:rPr>
              <a:t>Relational Algebra : Joins</a:t>
            </a:r>
            <a:endParaRPr/>
          </a:p>
        </p:txBody>
      </p:sp>
      <p:sp>
        <p:nvSpPr>
          <p:cNvPr id="171" name="Google Shape;171;p13"/>
          <p:cNvSpPr txBox="1"/>
          <p:nvPr>
            <p:ph idx="1" type="body"/>
          </p:nvPr>
        </p:nvSpPr>
        <p:spPr>
          <a:xfrm>
            <a:off x="353290" y="910541"/>
            <a:ext cx="5964383" cy="5857582"/>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Font typeface="Arial"/>
              <a:buChar char="•"/>
            </a:pPr>
            <a:r>
              <a:rPr i="0" lang="en-US"/>
              <a:t>The database joins </a:t>
            </a:r>
            <a:r>
              <a:rPr b="1" i="0" lang="en-US">
                <a:solidFill>
                  <a:srgbClr val="000099"/>
                </a:solidFill>
              </a:rPr>
              <a:t>has the ability of combining two or more data tables/tuples into a single table/table only if the following conditions are satisfied.</a:t>
            </a:r>
            <a:endParaRPr/>
          </a:p>
          <a:p>
            <a:pPr indent="-228600" lvl="0" marL="228600" rtl="0" algn="just">
              <a:lnSpc>
                <a:spcPct val="90000"/>
              </a:lnSpc>
              <a:spcBef>
                <a:spcPts val="1000"/>
              </a:spcBef>
              <a:spcAft>
                <a:spcPts val="0"/>
              </a:spcAft>
              <a:buClr>
                <a:srgbClr val="C00000"/>
              </a:buClr>
              <a:buSzPts val="2800"/>
              <a:buFont typeface="Arial"/>
              <a:buChar char="•"/>
            </a:pPr>
            <a:r>
              <a:rPr b="1" i="0" lang="en-US">
                <a:solidFill>
                  <a:srgbClr val="C00000"/>
                </a:solidFill>
              </a:rPr>
              <a:t>There must be a common attribute in both(tables which are participating) tables.</a:t>
            </a:r>
            <a:endParaRPr/>
          </a:p>
          <a:p>
            <a:pPr indent="-228600" lvl="0" marL="228600" rtl="0" algn="just">
              <a:lnSpc>
                <a:spcPct val="90000"/>
              </a:lnSpc>
              <a:spcBef>
                <a:spcPts val="1000"/>
              </a:spcBef>
              <a:spcAft>
                <a:spcPts val="0"/>
              </a:spcAft>
              <a:buClr>
                <a:srgbClr val="C00000"/>
              </a:buClr>
              <a:buSzPts val="2800"/>
              <a:buFont typeface="Arial"/>
              <a:buChar char="•"/>
            </a:pPr>
            <a:r>
              <a:rPr b="1" i="0" lang="en-US">
                <a:solidFill>
                  <a:srgbClr val="C00000"/>
                </a:solidFill>
              </a:rPr>
              <a:t>Join condition must be satisfied.</a:t>
            </a:r>
            <a:endParaRPr/>
          </a:p>
          <a:p>
            <a:pPr indent="-228600" lvl="0" marL="228600" rtl="0" algn="just">
              <a:lnSpc>
                <a:spcPct val="90000"/>
              </a:lnSpc>
              <a:spcBef>
                <a:spcPts val="1000"/>
              </a:spcBef>
              <a:spcAft>
                <a:spcPts val="0"/>
              </a:spcAft>
              <a:buClr>
                <a:schemeClr val="dk1"/>
              </a:buClr>
              <a:buSzPts val="2800"/>
              <a:buFont typeface="Arial"/>
              <a:buChar char="•"/>
            </a:pPr>
            <a:r>
              <a:rPr i="0" lang="en-US"/>
              <a:t>Database joins can be broadly classified into two categories which are further categorized into sub categories. </a:t>
            </a:r>
            <a:endParaRPr/>
          </a:p>
        </p:txBody>
      </p:sp>
      <p:pic>
        <p:nvPicPr>
          <p:cNvPr descr="This image describes the classification of various types of database joins on the basis of inner joins and outer joins." id="172" name="Google Shape;172;p13"/>
          <p:cNvPicPr preferRelativeResize="0"/>
          <p:nvPr/>
        </p:nvPicPr>
        <p:blipFill rotWithShape="1">
          <a:blip r:embed="rId3">
            <a:alphaModFix/>
          </a:blip>
          <a:srcRect b="0" l="0" r="0" t="0"/>
          <a:stretch/>
        </p:blipFill>
        <p:spPr>
          <a:xfrm>
            <a:off x="6459682" y="1052945"/>
            <a:ext cx="5562600" cy="451658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4"/>
          <p:cNvSpPr txBox="1"/>
          <p:nvPr>
            <p:ph type="title"/>
          </p:nvPr>
        </p:nvSpPr>
        <p:spPr>
          <a:xfrm>
            <a:off x="408709" y="89877"/>
            <a:ext cx="10515600" cy="82066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latin typeface="Calibri"/>
                <a:ea typeface="Calibri"/>
                <a:cs typeface="Calibri"/>
                <a:sym typeface="Calibri"/>
              </a:rPr>
              <a:t>Relational Algebra : Joins (The Inner Joins)</a:t>
            </a:r>
            <a:endParaRPr/>
          </a:p>
        </p:txBody>
      </p:sp>
      <p:sp>
        <p:nvSpPr>
          <p:cNvPr id="178" name="Google Shape;178;p14"/>
          <p:cNvSpPr txBox="1"/>
          <p:nvPr>
            <p:ph idx="1" type="body"/>
          </p:nvPr>
        </p:nvSpPr>
        <p:spPr>
          <a:xfrm>
            <a:off x="235527" y="910541"/>
            <a:ext cx="11785887" cy="5698077"/>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000099"/>
              </a:buClr>
              <a:buSzPts val="2400"/>
              <a:buFont typeface="Arial"/>
              <a:buChar char="•"/>
            </a:pPr>
            <a:r>
              <a:rPr b="1" i="0" lang="en-US" sz="2400">
                <a:solidFill>
                  <a:srgbClr val="000099"/>
                </a:solidFill>
              </a:rPr>
              <a:t>When inner join is applied to tuples or tables, only those tuples of the table are kept which have common attribute in all the tables. </a:t>
            </a:r>
            <a:r>
              <a:rPr i="0" lang="en-US" sz="2400"/>
              <a:t>Other tuples which are not common are dropped from the resulting tuple/table.</a:t>
            </a:r>
            <a:endParaRPr/>
          </a:p>
          <a:p>
            <a:pPr indent="-228600" lvl="0" marL="228600" rtl="0" algn="just">
              <a:lnSpc>
                <a:spcPct val="90000"/>
              </a:lnSpc>
              <a:spcBef>
                <a:spcPts val="1000"/>
              </a:spcBef>
              <a:spcAft>
                <a:spcPts val="0"/>
              </a:spcAft>
              <a:buClr>
                <a:schemeClr val="dk1"/>
              </a:buClr>
              <a:buSzPts val="2400"/>
              <a:buFont typeface="Arial"/>
              <a:buChar char="•"/>
            </a:pPr>
            <a:r>
              <a:rPr i="0" lang="en-US" sz="2400"/>
              <a:t>Two possible inner joins are available i.e. Theta Join &amp; Natural Join.</a:t>
            </a:r>
            <a:endParaRPr/>
          </a:p>
          <a:p>
            <a:pPr indent="-228600" lvl="0" marL="228600" rtl="0" algn="just">
              <a:lnSpc>
                <a:spcPct val="90000"/>
              </a:lnSpc>
              <a:spcBef>
                <a:spcPts val="1000"/>
              </a:spcBef>
              <a:spcAft>
                <a:spcPts val="0"/>
              </a:spcAft>
              <a:buClr>
                <a:schemeClr val="dk1"/>
              </a:buClr>
              <a:buSzPts val="2400"/>
              <a:buFont typeface="Arial"/>
              <a:buChar char="•"/>
            </a:pPr>
            <a:r>
              <a:rPr b="1" i="0" lang="en-US" sz="2400" u="sng"/>
              <a:t>Theta Join </a:t>
            </a:r>
            <a:r>
              <a:rPr i="0" lang="en-US" sz="2400"/>
              <a:t>:If a condition is satisfied by the participating tables from different relations, then the tuples are combined together using Theta Join. </a:t>
            </a:r>
            <a:r>
              <a:rPr b="1" i="0" lang="en-US" sz="2400">
                <a:solidFill>
                  <a:srgbClr val="000099"/>
                </a:solidFill>
              </a:rPr>
              <a:t>Theta join is denoted through “Theta(Θ)”.</a:t>
            </a:r>
            <a:endParaRPr/>
          </a:p>
          <a:p>
            <a:pPr indent="-228600" lvl="0" marL="228600" rtl="0" algn="just">
              <a:lnSpc>
                <a:spcPct val="90000"/>
              </a:lnSpc>
              <a:spcBef>
                <a:spcPts val="1000"/>
              </a:spcBef>
              <a:spcAft>
                <a:spcPts val="0"/>
              </a:spcAft>
              <a:buClr>
                <a:srgbClr val="C00000"/>
              </a:buClr>
              <a:buSzPts val="2400"/>
              <a:buFont typeface="Arial"/>
              <a:buChar char="•"/>
            </a:pPr>
            <a:r>
              <a:rPr b="1" i="0" lang="en-US" sz="2400">
                <a:solidFill>
                  <a:srgbClr val="C00000"/>
                </a:solidFill>
              </a:rPr>
              <a:t>Syntax : R1(X1, X2,X3…Xn)  ⋈(Condition “θ”) R2(Y1, Y2,Y3…Yn) where, R1 and R2 are relations having (X1, X2,X3…Xn)  and (Y1, Y2,Y3…Yn) as attributes respectively.</a:t>
            </a:r>
            <a:endParaRPr/>
          </a:p>
        </p:txBody>
      </p:sp>
      <p:pic>
        <p:nvPicPr>
          <p:cNvPr id="179" name="Google Shape;179;p14"/>
          <p:cNvPicPr preferRelativeResize="0"/>
          <p:nvPr/>
        </p:nvPicPr>
        <p:blipFill rotWithShape="1">
          <a:blip r:embed="rId3">
            <a:alphaModFix/>
          </a:blip>
          <a:srcRect b="0" l="0" r="0" t="0"/>
          <a:stretch/>
        </p:blipFill>
        <p:spPr>
          <a:xfrm>
            <a:off x="4641274" y="4239492"/>
            <a:ext cx="7010400" cy="2092036"/>
          </a:xfrm>
          <a:prstGeom prst="rect">
            <a:avLst/>
          </a:prstGeom>
          <a:noFill/>
          <a:ln>
            <a:noFill/>
          </a:ln>
        </p:spPr>
      </p:pic>
      <p:sp>
        <p:nvSpPr>
          <p:cNvPr id="180" name="Google Shape;180;p14"/>
          <p:cNvSpPr txBox="1"/>
          <p:nvPr/>
        </p:nvSpPr>
        <p:spPr>
          <a:xfrm>
            <a:off x="235528" y="4350328"/>
            <a:ext cx="4211782" cy="1981200"/>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marR="0" rtl="0" algn="just">
              <a:lnSpc>
                <a:spcPct val="90000"/>
              </a:lnSpc>
              <a:spcBef>
                <a:spcPts val="0"/>
              </a:spcBef>
              <a:spcAft>
                <a:spcPts val="0"/>
              </a:spcAft>
              <a:buClr>
                <a:srgbClr val="000000"/>
              </a:buClr>
              <a:buSzPct val="100000"/>
              <a:buFont typeface="Arial"/>
              <a:buChar char="•"/>
            </a:pPr>
            <a:r>
              <a:rPr b="1" i="0" lang="en-US" sz="3200" u="none" cap="none" strike="noStrike">
                <a:solidFill>
                  <a:srgbClr val="000000"/>
                </a:solidFill>
                <a:latin typeface="Calibri"/>
                <a:ea typeface="Calibri"/>
                <a:cs typeface="Calibri"/>
                <a:sym typeface="Calibri"/>
              </a:rPr>
              <a:t>For example</a:t>
            </a:r>
            <a:r>
              <a:rPr b="1" i="0" lang="en-US" sz="3200" u="none" cap="none" strike="noStrike">
                <a:solidFill>
                  <a:srgbClr val="E06092"/>
                </a:solidFill>
                <a:latin typeface="Calibri"/>
                <a:ea typeface="Calibri"/>
                <a:cs typeface="Calibri"/>
                <a:sym typeface="Calibri"/>
              </a:rPr>
              <a:t> : </a:t>
            </a:r>
            <a:r>
              <a:rPr b="1" i="0" lang="en-US" sz="3200" u="none" cap="none" strike="noStrike">
                <a:solidFill>
                  <a:schemeClr val="dk1"/>
                </a:solidFill>
                <a:latin typeface="Calibri"/>
                <a:ea typeface="Calibri"/>
                <a:cs typeface="Calibri"/>
                <a:sym typeface="Calibri"/>
              </a:rPr>
              <a:t>Consider the tables Student_Details and Student_Result. Now, if we want to implement theta join on these relations, the result will look like:</a:t>
            </a:r>
            <a:endParaRPr/>
          </a:p>
          <a:p>
            <a:pPr indent="-90804" lvl="0" marL="228600" marR="0" rtl="0" algn="just">
              <a:lnSpc>
                <a:spcPct val="90000"/>
              </a:lnSpc>
              <a:spcBef>
                <a:spcPts val="100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5"/>
          <p:cNvSpPr txBox="1"/>
          <p:nvPr>
            <p:ph type="title"/>
          </p:nvPr>
        </p:nvSpPr>
        <p:spPr>
          <a:xfrm>
            <a:off x="408709" y="89877"/>
            <a:ext cx="10515600" cy="82066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latin typeface="Calibri"/>
                <a:ea typeface="Calibri"/>
                <a:cs typeface="Calibri"/>
                <a:sym typeface="Calibri"/>
              </a:rPr>
              <a:t>Relational Algebra : Joins (The Inner Joins)</a:t>
            </a:r>
            <a:endParaRPr/>
          </a:p>
        </p:txBody>
      </p:sp>
      <p:sp>
        <p:nvSpPr>
          <p:cNvPr id="186" name="Google Shape;186;p15"/>
          <p:cNvSpPr txBox="1"/>
          <p:nvPr>
            <p:ph idx="1" type="body"/>
          </p:nvPr>
        </p:nvSpPr>
        <p:spPr>
          <a:xfrm>
            <a:off x="235527" y="910541"/>
            <a:ext cx="11785887" cy="5698077"/>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Font typeface="Arial"/>
              <a:buChar char="•"/>
            </a:pPr>
            <a:r>
              <a:rPr b="1" i="0" lang="en-US" u="sng"/>
              <a:t>Natural Join (⋈)</a:t>
            </a:r>
            <a:r>
              <a:rPr b="1" i="0" lang="en-US"/>
              <a:t>:</a:t>
            </a:r>
            <a:endParaRPr/>
          </a:p>
          <a:p>
            <a:pPr indent="-228600" lvl="0" marL="228600" rtl="0" algn="just">
              <a:lnSpc>
                <a:spcPct val="90000"/>
              </a:lnSpc>
              <a:spcBef>
                <a:spcPts val="1000"/>
              </a:spcBef>
              <a:spcAft>
                <a:spcPts val="0"/>
              </a:spcAft>
              <a:buClr>
                <a:srgbClr val="C00000"/>
              </a:buClr>
              <a:buSzPts val="2800"/>
              <a:buFont typeface="Arial"/>
              <a:buChar char="•"/>
            </a:pPr>
            <a:r>
              <a:rPr b="1" i="0" lang="en-US">
                <a:solidFill>
                  <a:srgbClr val="C00000"/>
                </a:solidFill>
              </a:rPr>
              <a:t>Natural join does not supports any condition such as theta join </a:t>
            </a:r>
            <a:r>
              <a:rPr i="0" lang="en-US"/>
              <a:t>and </a:t>
            </a:r>
            <a:r>
              <a:rPr b="1" i="0" lang="en-US">
                <a:solidFill>
                  <a:srgbClr val="000099"/>
                </a:solidFill>
              </a:rPr>
              <a:t>works only if, one attribute or more than one attributes are common between the joining/participating relations.</a:t>
            </a:r>
            <a:endParaRPr/>
          </a:p>
          <a:p>
            <a:pPr indent="-228600" lvl="0" marL="228600" rtl="0" algn="just">
              <a:lnSpc>
                <a:spcPct val="90000"/>
              </a:lnSpc>
              <a:spcBef>
                <a:spcPts val="1000"/>
              </a:spcBef>
              <a:spcAft>
                <a:spcPts val="0"/>
              </a:spcAft>
              <a:buClr>
                <a:srgbClr val="C00000"/>
              </a:buClr>
              <a:buSzPts val="2800"/>
              <a:buFont typeface="Arial"/>
              <a:buChar char="•"/>
            </a:pPr>
            <a:r>
              <a:rPr b="1" i="0" lang="en-US">
                <a:solidFill>
                  <a:srgbClr val="C00000"/>
                </a:solidFill>
              </a:rPr>
              <a:t>Syntax : R1(X1, X2,X3…Xn)  ⋈ R2(Y1, Y2,Y3…Yn) where, R1 and R2 are relations having (X1, X2,X3…Xn)  and (Y1, Y2,Y3…Yn) as attributes respectively.</a:t>
            </a:r>
            <a:endParaRPr/>
          </a:p>
          <a:p>
            <a:pPr indent="-228600" lvl="0" marL="228600" rtl="0" algn="l">
              <a:lnSpc>
                <a:spcPct val="90000"/>
              </a:lnSpc>
              <a:spcBef>
                <a:spcPts val="1000"/>
              </a:spcBef>
              <a:spcAft>
                <a:spcPts val="0"/>
              </a:spcAft>
              <a:buClr>
                <a:srgbClr val="000000"/>
              </a:buClr>
              <a:buSzPts val="2800"/>
              <a:buChar char="•"/>
            </a:pPr>
            <a:r>
              <a:rPr b="1" i="0" lang="en-US">
                <a:solidFill>
                  <a:srgbClr val="000000"/>
                </a:solidFill>
              </a:rPr>
              <a:t>For example</a:t>
            </a:r>
            <a:r>
              <a:rPr b="1" i="0" lang="en-US">
                <a:solidFill>
                  <a:srgbClr val="E06092"/>
                </a:solidFill>
              </a:rPr>
              <a:t> : </a:t>
            </a:r>
            <a:r>
              <a:rPr b="1" i="0" lang="en-US"/>
              <a:t>Consider the tables Student_Details and Student_Result. Now, if we want to implement natural join on these relations, the result will be</a:t>
            </a:r>
            <a:endParaRPr b="0" i="0"/>
          </a:p>
          <a:p>
            <a:pPr indent="0" lvl="0" marL="0" rtl="0" algn="l">
              <a:lnSpc>
                <a:spcPct val="90000"/>
              </a:lnSpc>
              <a:spcBef>
                <a:spcPts val="1000"/>
              </a:spcBef>
              <a:spcAft>
                <a:spcPts val="0"/>
              </a:spcAft>
              <a:buClr>
                <a:schemeClr val="dk1"/>
              </a:buClr>
              <a:buSzPts val="2800"/>
              <a:buNone/>
            </a:pPr>
            <a:br>
              <a:rPr lang="en-US"/>
            </a:br>
            <a:endParaRPr i="0"/>
          </a:p>
        </p:txBody>
      </p:sp>
      <p:pic>
        <p:nvPicPr>
          <p:cNvPr id="187" name="Google Shape;187;p15"/>
          <p:cNvPicPr preferRelativeResize="0"/>
          <p:nvPr/>
        </p:nvPicPr>
        <p:blipFill rotWithShape="1">
          <a:blip r:embed="rId3">
            <a:alphaModFix/>
          </a:blip>
          <a:srcRect b="0" l="0" r="0" t="0"/>
          <a:stretch/>
        </p:blipFill>
        <p:spPr>
          <a:xfrm>
            <a:off x="734292" y="4917498"/>
            <a:ext cx="10300854" cy="169112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6"/>
          <p:cNvSpPr txBox="1"/>
          <p:nvPr>
            <p:ph type="title"/>
          </p:nvPr>
        </p:nvSpPr>
        <p:spPr>
          <a:xfrm>
            <a:off x="408709" y="89877"/>
            <a:ext cx="10515600" cy="82066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latin typeface="Calibri"/>
                <a:ea typeface="Calibri"/>
                <a:cs typeface="Calibri"/>
                <a:sym typeface="Calibri"/>
              </a:rPr>
              <a:t>Relational Algebra : Joins (The Outer Joins)</a:t>
            </a:r>
            <a:endParaRPr/>
          </a:p>
        </p:txBody>
      </p:sp>
      <p:sp>
        <p:nvSpPr>
          <p:cNvPr id="193" name="Google Shape;193;p16"/>
          <p:cNvSpPr txBox="1"/>
          <p:nvPr>
            <p:ph idx="1" type="body"/>
          </p:nvPr>
        </p:nvSpPr>
        <p:spPr>
          <a:xfrm>
            <a:off x="235527" y="910541"/>
            <a:ext cx="11785887" cy="5698077"/>
          </a:xfrm>
          <a:prstGeom prst="rect">
            <a:avLst/>
          </a:prstGeom>
          <a:noFill/>
          <a:ln>
            <a:noFill/>
          </a:ln>
        </p:spPr>
        <p:txBody>
          <a:bodyPr anchorCtr="0" anchor="t" bIns="45700" lIns="91425" spcFirstLastPara="1" rIns="91425" wrap="square" tIns="45700">
            <a:normAutofit fontScale="92500"/>
          </a:bodyPr>
          <a:lstStyle/>
          <a:p>
            <a:pPr indent="-228600" lvl="0" marL="228600" rtl="0" algn="just">
              <a:lnSpc>
                <a:spcPct val="90000"/>
              </a:lnSpc>
              <a:spcBef>
                <a:spcPts val="0"/>
              </a:spcBef>
              <a:spcAft>
                <a:spcPts val="0"/>
              </a:spcAft>
              <a:buClr>
                <a:schemeClr val="dk1"/>
              </a:buClr>
              <a:buSzPct val="100000"/>
              <a:buFont typeface="Arial"/>
              <a:buChar char="•"/>
            </a:pPr>
            <a:r>
              <a:rPr b="1" i="0" lang="en-US" u="sng"/>
              <a:t>Natural Join (⋈)</a:t>
            </a:r>
            <a:r>
              <a:rPr b="1" i="0" lang="en-US"/>
              <a:t>:</a:t>
            </a:r>
            <a:r>
              <a:rPr i="0" lang="en-US"/>
              <a:t>Outer join </a:t>
            </a:r>
            <a:r>
              <a:rPr b="1" i="0" lang="en-US">
                <a:solidFill>
                  <a:srgbClr val="C00000"/>
                </a:solidFill>
              </a:rPr>
              <a:t>overcomes the inability of inner joins of dropping the tuples which are uncommon among participating relations. </a:t>
            </a:r>
            <a:r>
              <a:rPr b="1" i="0" lang="en-US">
                <a:solidFill>
                  <a:srgbClr val="000099"/>
                </a:solidFill>
              </a:rPr>
              <a:t>If we want to display those tuples which are not common, the concept of outer join is used.</a:t>
            </a:r>
            <a:endParaRPr/>
          </a:p>
          <a:p>
            <a:pPr indent="-228600" lvl="0" marL="228600" rtl="0" algn="just">
              <a:lnSpc>
                <a:spcPct val="90000"/>
              </a:lnSpc>
              <a:spcBef>
                <a:spcPts val="1000"/>
              </a:spcBef>
              <a:spcAft>
                <a:spcPts val="0"/>
              </a:spcAft>
              <a:buClr>
                <a:schemeClr val="dk1"/>
              </a:buClr>
              <a:buSzPct val="100000"/>
              <a:buFont typeface="Arial"/>
              <a:buChar char="•"/>
            </a:pPr>
            <a:r>
              <a:rPr i="0" lang="en-US"/>
              <a:t>Also, if all the tuples needs to be displayed from all the participating relations, outer joins can be used. </a:t>
            </a:r>
            <a:r>
              <a:rPr b="1" i="0" lang="en-US">
                <a:solidFill>
                  <a:srgbClr val="000099"/>
                </a:solidFill>
              </a:rPr>
              <a:t>They are of three types : Left Outer Join, Right Outer Join &amp; Full Outer Join.</a:t>
            </a:r>
            <a:endParaRPr b="1">
              <a:solidFill>
                <a:srgbClr val="000099"/>
              </a:solidFill>
            </a:endParaRPr>
          </a:p>
          <a:p>
            <a:pPr indent="-228600" lvl="0" marL="228600" rtl="0" algn="l">
              <a:lnSpc>
                <a:spcPct val="90000"/>
              </a:lnSpc>
              <a:spcBef>
                <a:spcPts val="1000"/>
              </a:spcBef>
              <a:spcAft>
                <a:spcPts val="0"/>
              </a:spcAft>
              <a:buClr>
                <a:schemeClr val="dk1"/>
              </a:buClr>
              <a:buSzPct val="100000"/>
              <a:buFont typeface="Arial"/>
              <a:buChar char="•"/>
            </a:pPr>
            <a:r>
              <a:rPr b="1" lang="en-US" u="sng"/>
              <a:t>Left Outer Join</a:t>
            </a:r>
            <a:endParaRPr/>
          </a:p>
          <a:p>
            <a:pPr indent="-228600" lvl="0" marL="228600" rtl="0" algn="just">
              <a:lnSpc>
                <a:spcPct val="90000"/>
              </a:lnSpc>
              <a:spcBef>
                <a:spcPts val="1000"/>
              </a:spcBef>
              <a:spcAft>
                <a:spcPts val="0"/>
              </a:spcAft>
              <a:buClr>
                <a:schemeClr val="dk1"/>
              </a:buClr>
              <a:buSzPct val="100000"/>
              <a:buFont typeface="Arial"/>
              <a:buChar char="•"/>
            </a:pPr>
            <a:r>
              <a:rPr lang="en-US"/>
              <a:t>There exists a concept of position(left or right) of relations in case of both left and right outer join.</a:t>
            </a:r>
            <a:endParaRPr/>
          </a:p>
          <a:p>
            <a:pPr indent="-228600" lvl="0" marL="228600" rtl="0" algn="just">
              <a:lnSpc>
                <a:spcPct val="90000"/>
              </a:lnSpc>
              <a:spcBef>
                <a:spcPts val="1000"/>
              </a:spcBef>
              <a:spcAft>
                <a:spcPts val="0"/>
              </a:spcAft>
              <a:buClr>
                <a:srgbClr val="222222"/>
              </a:buClr>
              <a:buSzPct val="100000"/>
              <a:buFont typeface="Arial"/>
              <a:buChar char="•"/>
            </a:pPr>
            <a:r>
              <a:rPr b="0" i="0" lang="en-US">
                <a:solidFill>
                  <a:srgbClr val="222222"/>
                </a:solidFill>
                <a:latin typeface="Source Sans Pro"/>
                <a:ea typeface="Source Sans Pro"/>
                <a:cs typeface="Source Sans Pro"/>
                <a:sym typeface="Source Sans Pro"/>
              </a:rPr>
              <a:t>In the left outer join</a:t>
            </a:r>
            <a:r>
              <a:rPr b="1" i="0" lang="en-US">
                <a:solidFill>
                  <a:srgbClr val="000099"/>
                </a:solidFill>
                <a:latin typeface="Source Sans Pro"/>
                <a:ea typeface="Source Sans Pro"/>
                <a:cs typeface="Source Sans Pro"/>
                <a:sym typeface="Source Sans Pro"/>
              </a:rPr>
              <a:t>, operation allows keeping all tuple in the left relation.</a:t>
            </a:r>
            <a:endParaRPr/>
          </a:p>
          <a:p>
            <a:pPr indent="-228600" lvl="0" marL="228600" rtl="0" algn="just">
              <a:lnSpc>
                <a:spcPct val="90000"/>
              </a:lnSpc>
              <a:spcBef>
                <a:spcPts val="1000"/>
              </a:spcBef>
              <a:spcAft>
                <a:spcPts val="0"/>
              </a:spcAft>
              <a:buClr>
                <a:srgbClr val="C00000"/>
              </a:buClr>
              <a:buSzPct val="100000"/>
              <a:buFont typeface="Arial"/>
              <a:buChar char="•"/>
            </a:pPr>
            <a:r>
              <a:rPr b="1" lang="en-US">
                <a:solidFill>
                  <a:srgbClr val="C00000"/>
                </a:solidFill>
              </a:rPr>
              <a:t>If in case any tuple in left relation does not matches with the tuple in right relation, NULL value will be displayed against that tuple in the resulting relation.</a:t>
            </a:r>
            <a:br>
              <a:rPr b="1" lang="en-US">
                <a:solidFill>
                  <a:srgbClr val="C00000"/>
                </a:solidFill>
              </a:rPr>
            </a:br>
            <a:endParaRPr b="1" i="0">
              <a:solidFill>
                <a:srgbClr val="C00000"/>
              </a:solidFill>
            </a:endParaRPr>
          </a:p>
        </p:txBody>
      </p:sp>
      <p:pic>
        <p:nvPicPr>
          <p:cNvPr id="194" name="Google Shape;194;p16"/>
          <p:cNvPicPr preferRelativeResize="0"/>
          <p:nvPr/>
        </p:nvPicPr>
        <p:blipFill rotWithShape="1">
          <a:blip r:embed="rId3">
            <a:alphaModFix/>
          </a:blip>
          <a:srcRect b="0" l="0" r="0" t="0"/>
          <a:stretch/>
        </p:blipFill>
        <p:spPr>
          <a:xfrm>
            <a:off x="2809009" y="3451316"/>
            <a:ext cx="308264" cy="20550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7"/>
          <p:cNvSpPr txBox="1"/>
          <p:nvPr>
            <p:ph type="title"/>
          </p:nvPr>
        </p:nvSpPr>
        <p:spPr>
          <a:xfrm>
            <a:off x="408709" y="89877"/>
            <a:ext cx="10515600" cy="82066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latin typeface="Calibri"/>
                <a:ea typeface="Calibri"/>
                <a:cs typeface="Calibri"/>
                <a:sym typeface="Calibri"/>
              </a:rPr>
              <a:t>Relational Algebra : Joins (The Outer Joins)</a:t>
            </a:r>
            <a:endParaRPr/>
          </a:p>
        </p:txBody>
      </p:sp>
      <p:sp>
        <p:nvSpPr>
          <p:cNvPr id="200" name="Google Shape;200;p17"/>
          <p:cNvSpPr txBox="1"/>
          <p:nvPr>
            <p:ph idx="1" type="body"/>
          </p:nvPr>
        </p:nvSpPr>
        <p:spPr>
          <a:xfrm>
            <a:off x="406113" y="878973"/>
            <a:ext cx="11785887" cy="569807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Arial"/>
              <a:buChar char="•"/>
            </a:pPr>
            <a:r>
              <a:rPr b="1" lang="en-US" u="sng"/>
              <a:t>Left Outer Join:</a:t>
            </a:r>
            <a:endParaRPr/>
          </a:p>
          <a:p>
            <a:pPr indent="-50800" lvl="0" marL="228600" rtl="0" algn="l">
              <a:lnSpc>
                <a:spcPct val="90000"/>
              </a:lnSpc>
              <a:spcBef>
                <a:spcPts val="1000"/>
              </a:spcBef>
              <a:spcAft>
                <a:spcPts val="0"/>
              </a:spcAft>
              <a:buClr>
                <a:schemeClr val="dk1"/>
              </a:buClr>
              <a:buSzPts val="2800"/>
              <a:buFont typeface="Arial"/>
              <a:buNone/>
            </a:pPr>
            <a:r>
              <a:t/>
            </a:r>
            <a:endParaRPr b="1"/>
          </a:p>
          <a:p>
            <a:pPr indent="-50800" lvl="0" marL="228600" rtl="0" algn="l">
              <a:lnSpc>
                <a:spcPct val="90000"/>
              </a:lnSpc>
              <a:spcBef>
                <a:spcPts val="1000"/>
              </a:spcBef>
              <a:spcAft>
                <a:spcPts val="0"/>
              </a:spcAft>
              <a:buClr>
                <a:schemeClr val="dk1"/>
              </a:buClr>
              <a:buSzPts val="2800"/>
              <a:buFont typeface="Arial"/>
              <a:buNone/>
            </a:pPr>
            <a:r>
              <a:t/>
            </a:r>
            <a:endParaRPr b="1"/>
          </a:p>
          <a:p>
            <a:pPr indent="-50800" lvl="0" marL="228600" rtl="0" algn="l">
              <a:lnSpc>
                <a:spcPct val="90000"/>
              </a:lnSpc>
              <a:spcBef>
                <a:spcPts val="1000"/>
              </a:spcBef>
              <a:spcAft>
                <a:spcPts val="0"/>
              </a:spcAft>
              <a:buClr>
                <a:schemeClr val="dk1"/>
              </a:buClr>
              <a:buSzPts val="2800"/>
              <a:buFont typeface="Arial"/>
              <a:buNone/>
            </a:pPr>
            <a:r>
              <a:t/>
            </a:r>
            <a:endParaRPr b="1"/>
          </a:p>
          <a:p>
            <a:pPr indent="-228600" lvl="0" marL="228600" rtl="0" algn="l">
              <a:lnSpc>
                <a:spcPct val="90000"/>
              </a:lnSpc>
              <a:spcBef>
                <a:spcPts val="1000"/>
              </a:spcBef>
              <a:spcAft>
                <a:spcPts val="0"/>
              </a:spcAft>
              <a:buClr>
                <a:schemeClr val="dk1"/>
              </a:buClr>
              <a:buSzPts val="2800"/>
              <a:buFont typeface="Arial"/>
              <a:buChar char="•"/>
            </a:pPr>
            <a:r>
              <a:rPr b="1" lang="en-US"/>
              <a:t>For example :  Consider the tables Student_Details and Student_Result. Now, if we want to implement left outer join on these relations, the result will look like:</a:t>
            </a:r>
            <a:endParaRPr/>
          </a:p>
        </p:txBody>
      </p:sp>
      <p:pic>
        <p:nvPicPr>
          <p:cNvPr id="201" name="Google Shape;201;p17"/>
          <p:cNvPicPr preferRelativeResize="0"/>
          <p:nvPr/>
        </p:nvPicPr>
        <p:blipFill rotWithShape="1">
          <a:blip r:embed="rId3">
            <a:alphaModFix/>
          </a:blip>
          <a:srcRect b="0" l="0" r="0" t="0"/>
          <a:stretch/>
        </p:blipFill>
        <p:spPr>
          <a:xfrm>
            <a:off x="2573482" y="4156365"/>
            <a:ext cx="8814954" cy="1995054"/>
          </a:xfrm>
          <a:prstGeom prst="rect">
            <a:avLst/>
          </a:prstGeom>
          <a:noFill/>
          <a:ln>
            <a:noFill/>
          </a:ln>
        </p:spPr>
      </p:pic>
      <p:pic>
        <p:nvPicPr>
          <p:cNvPr id="202" name="Google Shape;202;p17"/>
          <p:cNvPicPr preferRelativeResize="0"/>
          <p:nvPr/>
        </p:nvPicPr>
        <p:blipFill rotWithShape="1">
          <a:blip r:embed="rId4">
            <a:alphaModFix/>
          </a:blip>
          <a:srcRect b="0" l="0" r="0" t="0"/>
          <a:stretch/>
        </p:blipFill>
        <p:spPr>
          <a:xfrm>
            <a:off x="3099954" y="1054083"/>
            <a:ext cx="363681" cy="242454"/>
          </a:xfrm>
          <a:prstGeom prst="rect">
            <a:avLst/>
          </a:prstGeom>
          <a:noFill/>
          <a:ln>
            <a:noFill/>
          </a:ln>
        </p:spPr>
      </p:pic>
      <p:pic>
        <p:nvPicPr>
          <p:cNvPr id="203" name="Google Shape;203;p17"/>
          <p:cNvPicPr preferRelativeResize="0"/>
          <p:nvPr/>
        </p:nvPicPr>
        <p:blipFill rotWithShape="1">
          <a:blip r:embed="rId5">
            <a:alphaModFix/>
          </a:blip>
          <a:srcRect b="0" l="0" r="0" t="0"/>
          <a:stretch/>
        </p:blipFill>
        <p:spPr>
          <a:xfrm>
            <a:off x="623455" y="1440079"/>
            <a:ext cx="10710861" cy="141395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8"/>
          <p:cNvSpPr txBox="1"/>
          <p:nvPr>
            <p:ph type="title"/>
          </p:nvPr>
        </p:nvSpPr>
        <p:spPr>
          <a:xfrm>
            <a:off x="408709" y="89877"/>
            <a:ext cx="10515600" cy="82066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latin typeface="Calibri"/>
                <a:ea typeface="Calibri"/>
                <a:cs typeface="Calibri"/>
                <a:sym typeface="Calibri"/>
              </a:rPr>
              <a:t>Relational Algebra : Joins (The Outer Joins)</a:t>
            </a:r>
            <a:endParaRPr/>
          </a:p>
        </p:txBody>
      </p:sp>
      <p:sp>
        <p:nvSpPr>
          <p:cNvPr id="209" name="Google Shape;209;p18"/>
          <p:cNvSpPr txBox="1"/>
          <p:nvPr>
            <p:ph idx="1" type="body"/>
          </p:nvPr>
        </p:nvSpPr>
        <p:spPr>
          <a:xfrm>
            <a:off x="235527" y="910541"/>
            <a:ext cx="11785887" cy="5698077"/>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Font typeface="Arial"/>
              <a:buChar char="•"/>
            </a:pPr>
            <a:r>
              <a:rPr b="1" i="0" lang="en-US" u="sng"/>
              <a:t>Right Outer Join     </a:t>
            </a:r>
            <a:r>
              <a:rPr b="1" i="0" lang="en-US"/>
              <a:t>: </a:t>
            </a:r>
            <a:r>
              <a:rPr i="0" lang="en-US"/>
              <a:t> In the right outer join, </a:t>
            </a:r>
            <a:r>
              <a:rPr b="1" i="0" lang="en-US">
                <a:solidFill>
                  <a:srgbClr val="000099"/>
                </a:solidFill>
              </a:rPr>
              <a:t>operation allows keeping all tuple in the right relation. </a:t>
            </a:r>
            <a:endParaRPr/>
          </a:p>
          <a:p>
            <a:pPr indent="-228600" lvl="0" marL="228600" rtl="0" algn="just">
              <a:lnSpc>
                <a:spcPct val="90000"/>
              </a:lnSpc>
              <a:spcBef>
                <a:spcPts val="1000"/>
              </a:spcBef>
              <a:spcAft>
                <a:spcPts val="0"/>
              </a:spcAft>
              <a:buClr>
                <a:schemeClr val="dk1"/>
              </a:buClr>
              <a:buSzPts val="2800"/>
              <a:buFont typeface="Arial"/>
              <a:buChar char="•"/>
            </a:pPr>
            <a:r>
              <a:rPr i="0" lang="en-US"/>
              <a:t>However, </a:t>
            </a:r>
            <a:r>
              <a:rPr b="1" i="0" lang="en-US">
                <a:solidFill>
                  <a:srgbClr val="C00000"/>
                </a:solidFill>
              </a:rPr>
              <a:t>if there is no matching tuple is found in the left relation, then the attributes of the left relation in the join result are filled with null values.</a:t>
            </a:r>
            <a:endParaRPr/>
          </a:p>
          <a:p>
            <a:pPr indent="-50800" lvl="0" marL="228600" rtl="0" algn="just">
              <a:lnSpc>
                <a:spcPct val="90000"/>
              </a:lnSpc>
              <a:spcBef>
                <a:spcPts val="1000"/>
              </a:spcBef>
              <a:spcAft>
                <a:spcPts val="0"/>
              </a:spcAft>
              <a:buClr>
                <a:schemeClr val="dk1"/>
              </a:buClr>
              <a:buSzPts val="2800"/>
              <a:buFont typeface="Arial"/>
              <a:buNone/>
            </a:pPr>
            <a:r>
              <a:t/>
            </a:r>
            <a:endParaRPr b="1">
              <a:solidFill>
                <a:srgbClr val="C00000"/>
              </a:solidFill>
            </a:endParaRPr>
          </a:p>
          <a:p>
            <a:pPr indent="-50800" lvl="0" marL="228600" rtl="0" algn="just">
              <a:lnSpc>
                <a:spcPct val="90000"/>
              </a:lnSpc>
              <a:spcBef>
                <a:spcPts val="1000"/>
              </a:spcBef>
              <a:spcAft>
                <a:spcPts val="0"/>
              </a:spcAft>
              <a:buClr>
                <a:schemeClr val="dk1"/>
              </a:buClr>
              <a:buSzPts val="2800"/>
              <a:buFont typeface="Arial"/>
              <a:buNone/>
            </a:pPr>
            <a:r>
              <a:t/>
            </a:r>
            <a:endParaRPr b="1" i="0">
              <a:solidFill>
                <a:srgbClr val="C00000"/>
              </a:solidFill>
            </a:endParaRPr>
          </a:p>
          <a:p>
            <a:pPr indent="-228600" lvl="0" marL="228600" rtl="0" algn="just">
              <a:lnSpc>
                <a:spcPct val="90000"/>
              </a:lnSpc>
              <a:spcBef>
                <a:spcPts val="1000"/>
              </a:spcBef>
              <a:spcAft>
                <a:spcPts val="0"/>
              </a:spcAft>
              <a:buClr>
                <a:schemeClr val="dk1"/>
              </a:buClr>
              <a:buSzPts val="2800"/>
              <a:buFont typeface="Arial"/>
              <a:buChar char="•"/>
            </a:pPr>
            <a:r>
              <a:rPr b="1" i="0" lang="en-US"/>
              <a:t>For example : Consider the tables Student_Details and Student_Result. Now, if we want to implement right outer join on these relations, the result will look like:</a:t>
            </a:r>
            <a:endParaRPr b="1"/>
          </a:p>
          <a:p>
            <a:pPr indent="-50800" lvl="0" marL="228600" rtl="0" algn="just">
              <a:lnSpc>
                <a:spcPct val="90000"/>
              </a:lnSpc>
              <a:spcBef>
                <a:spcPts val="1000"/>
              </a:spcBef>
              <a:spcAft>
                <a:spcPts val="0"/>
              </a:spcAft>
              <a:buClr>
                <a:schemeClr val="dk1"/>
              </a:buClr>
              <a:buSzPts val="2800"/>
              <a:buFont typeface="Arial"/>
              <a:buNone/>
            </a:pPr>
            <a:r>
              <a:t/>
            </a:r>
            <a:endParaRPr b="1" i="0">
              <a:solidFill>
                <a:srgbClr val="C00000"/>
              </a:solidFill>
            </a:endParaRPr>
          </a:p>
          <a:p>
            <a:pPr indent="-50800" lvl="0" marL="228600" rtl="0" algn="just">
              <a:lnSpc>
                <a:spcPct val="90000"/>
              </a:lnSpc>
              <a:spcBef>
                <a:spcPts val="1000"/>
              </a:spcBef>
              <a:spcAft>
                <a:spcPts val="0"/>
              </a:spcAft>
              <a:buClr>
                <a:schemeClr val="dk1"/>
              </a:buClr>
              <a:buSzPts val="2800"/>
              <a:buFont typeface="Arial"/>
              <a:buNone/>
            </a:pPr>
            <a:r>
              <a:t/>
            </a:r>
            <a:endParaRPr i="0"/>
          </a:p>
        </p:txBody>
      </p:sp>
      <p:pic>
        <p:nvPicPr>
          <p:cNvPr id="210" name="Google Shape;210;p18"/>
          <p:cNvPicPr preferRelativeResize="0"/>
          <p:nvPr/>
        </p:nvPicPr>
        <p:blipFill rotWithShape="1">
          <a:blip r:embed="rId3">
            <a:alphaModFix/>
          </a:blip>
          <a:srcRect b="0" l="0" r="0" t="0"/>
          <a:stretch/>
        </p:blipFill>
        <p:spPr>
          <a:xfrm>
            <a:off x="2975262" y="973013"/>
            <a:ext cx="367829" cy="291198"/>
          </a:xfrm>
          <a:prstGeom prst="rect">
            <a:avLst/>
          </a:prstGeom>
          <a:noFill/>
          <a:ln>
            <a:noFill/>
          </a:ln>
        </p:spPr>
      </p:pic>
      <p:pic>
        <p:nvPicPr>
          <p:cNvPr id="211" name="Google Shape;211;p18"/>
          <p:cNvPicPr preferRelativeResize="0"/>
          <p:nvPr/>
        </p:nvPicPr>
        <p:blipFill rotWithShape="1">
          <a:blip r:embed="rId4">
            <a:alphaModFix/>
          </a:blip>
          <a:srcRect b="0" l="0" r="0" t="0"/>
          <a:stretch/>
        </p:blipFill>
        <p:spPr>
          <a:xfrm>
            <a:off x="685366" y="2745167"/>
            <a:ext cx="10238943" cy="940142"/>
          </a:xfrm>
          <a:prstGeom prst="rect">
            <a:avLst/>
          </a:prstGeom>
          <a:noFill/>
          <a:ln>
            <a:noFill/>
          </a:ln>
        </p:spPr>
      </p:pic>
      <p:pic>
        <p:nvPicPr>
          <p:cNvPr id="212" name="Google Shape;212;p18"/>
          <p:cNvPicPr preferRelativeResize="0"/>
          <p:nvPr/>
        </p:nvPicPr>
        <p:blipFill rotWithShape="1">
          <a:blip r:embed="rId5">
            <a:alphaModFix/>
          </a:blip>
          <a:srcRect b="0" l="0" r="0" t="0"/>
          <a:stretch/>
        </p:blipFill>
        <p:spPr>
          <a:xfrm>
            <a:off x="2380385" y="4662684"/>
            <a:ext cx="7791450" cy="194593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9"/>
          <p:cNvSpPr txBox="1"/>
          <p:nvPr>
            <p:ph type="title"/>
          </p:nvPr>
        </p:nvSpPr>
        <p:spPr>
          <a:xfrm>
            <a:off x="408709" y="89877"/>
            <a:ext cx="10515600" cy="82066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latin typeface="Calibri"/>
                <a:ea typeface="Calibri"/>
                <a:cs typeface="Calibri"/>
                <a:sym typeface="Calibri"/>
              </a:rPr>
              <a:t>Relational Algebra : Joins (The Outer Joins)</a:t>
            </a:r>
            <a:endParaRPr/>
          </a:p>
        </p:txBody>
      </p:sp>
      <p:sp>
        <p:nvSpPr>
          <p:cNvPr id="218" name="Google Shape;218;p19"/>
          <p:cNvSpPr txBox="1"/>
          <p:nvPr>
            <p:ph idx="1" type="body"/>
          </p:nvPr>
        </p:nvSpPr>
        <p:spPr>
          <a:xfrm>
            <a:off x="235527" y="910541"/>
            <a:ext cx="11785887" cy="5698077"/>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Font typeface="Arial"/>
              <a:buChar char="•"/>
            </a:pPr>
            <a:r>
              <a:rPr b="1" i="0" lang="en-US" u="sng"/>
              <a:t>Full Outer Join     </a:t>
            </a:r>
            <a:r>
              <a:rPr b="1" i="0" lang="en-US"/>
              <a:t>: </a:t>
            </a:r>
            <a:r>
              <a:rPr i="0" lang="en-US"/>
              <a:t> In a full outer join, all tuples from both relations are included in the result, irrespective of the matching condition.</a:t>
            </a:r>
            <a:endParaRPr b="1" i="0">
              <a:solidFill>
                <a:srgbClr val="000099"/>
              </a:solidFill>
            </a:endParaRPr>
          </a:p>
          <a:p>
            <a:pPr indent="-228600" lvl="0" marL="228600" rtl="0" algn="just">
              <a:lnSpc>
                <a:spcPct val="90000"/>
              </a:lnSpc>
              <a:spcBef>
                <a:spcPts val="1000"/>
              </a:spcBef>
              <a:spcAft>
                <a:spcPts val="0"/>
              </a:spcAft>
              <a:buClr>
                <a:schemeClr val="dk1"/>
              </a:buClr>
              <a:buSzPts val="2800"/>
              <a:buFont typeface="Arial"/>
              <a:buChar char="•"/>
            </a:pPr>
            <a:r>
              <a:rPr i="0" lang="en-US"/>
              <a:t>If in case, </a:t>
            </a:r>
            <a:r>
              <a:rPr b="1" i="0" lang="en-US">
                <a:solidFill>
                  <a:srgbClr val="C00000"/>
                </a:solidFill>
              </a:rPr>
              <a:t>tuples doesn’t matches, NULL value is passes against that.</a:t>
            </a:r>
            <a:endParaRPr/>
          </a:p>
          <a:p>
            <a:pPr indent="-50800" lvl="0" marL="228600" rtl="0" algn="just">
              <a:lnSpc>
                <a:spcPct val="90000"/>
              </a:lnSpc>
              <a:spcBef>
                <a:spcPts val="1000"/>
              </a:spcBef>
              <a:spcAft>
                <a:spcPts val="0"/>
              </a:spcAft>
              <a:buClr>
                <a:schemeClr val="dk1"/>
              </a:buClr>
              <a:buSzPts val="2800"/>
              <a:buFont typeface="Arial"/>
              <a:buNone/>
            </a:pPr>
            <a:r>
              <a:t/>
            </a:r>
            <a:endParaRPr b="1">
              <a:solidFill>
                <a:srgbClr val="C00000"/>
              </a:solidFill>
            </a:endParaRPr>
          </a:p>
          <a:p>
            <a:pPr indent="-50800" lvl="0" marL="228600" rtl="0" algn="just">
              <a:lnSpc>
                <a:spcPct val="90000"/>
              </a:lnSpc>
              <a:spcBef>
                <a:spcPts val="1000"/>
              </a:spcBef>
              <a:spcAft>
                <a:spcPts val="0"/>
              </a:spcAft>
              <a:buClr>
                <a:schemeClr val="dk1"/>
              </a:buClr>
              <a:buSzPts val="2800"/>
              <a:buFont typeface="Arial"/>
              <a:buNone/>
            </a:pPr>
            <a:r>
              <a:t/>
            </a:r>
            <a:endParaRPr b="1" i="0">
              <a:solidFill>
                <a:srgbClr val="C00000"/>
              </a:solidFill>
            </a:endParaRPr>
          </a:p>
          <a:p>
            <a:pPr indent="-228600" lvl="0" marL="228600" rtl="0" algn="just">
              <a:lnSpc>
                <a:spcPct val="90000"/>
              </a:lnSpc>
              <a:spcBef>
                <a:spcPts val="1000"/>
              </a:spcBef>
              <a:spcAft>
                <a:spcPts val="0"/>
              </a:spcAft>
              <a:buClr>
                <a:schemeClr val="dk1"/>
              </a:buClr>
              <a:buSzPts val="2800"/>
              <a:buFont typeface="Arial"/>
              <a:buChar char="•"/>
            </a:pPr>
            <a:r>
              <a:rPr b="1" i="0" lang="en-US"/>
              <a:t>For example : Consider the tables Student_Details and Student_Result. Now, if we want to implement full outer join on these relations, the result will look like:</a:t>
            </a:r>
            <a:endParaRPr b="1" i="0">
              <a:solidFill>
                <a:srgbClr val="C00000"/>
              </a:solidFill>
            </a:endParaRPr>
          </a:p>
          <a:p>
            <a:pPr indent="-50800" lvl="0" marL="228600" rtl="0" algn="just">
              <a:lnSpc>
                <a:spcPct val="90000"/>
              </a:lnSpc>
              <a:spcBef>
                <a:spcPts val="1000"/>
              </a:spcBef>
              <a:spcAft>
                <a:spcPts val="0"/>
              </a:spcAft>
              <a:buClr>
                <a:schemeClr val="dk1"/>
              </a:buClr>
              <a:buSzPts val="2800"/>
              <a:buFont typeface="Arial"/>
              <a:buNone/>
            </a:pPr>
            <a:r>
              <a:t/>
            </a:r>
            <a:endParaRPr i="0"/>
          </a:p>
        </p:txBody>
      </p:sp>
      <p:pic>
        <p:nvPicPr>
          <p:cNvPr id="219" name="Google Shape;219;p19"/>
          <p:cNvPicPr preferRelativeResize="0"/>
          <p:nvPr/>
        </p:nvPicPr>
        <p:blipFill rotWithShape="1">
          <a:blip r:embed="rId3">
            <a:alphaModFix/>
          </a:blip>
          <a:srcRect b="0" l="0" r="0" t="0"/>
          <a:stretch/>
        </p:blipFill>
        <p:spPr>
          <a:xfrm>
            <a:off x="2854034" y="910541"/>
            <a:ext cx="498765" cy="361175"/>
          </a:xfrm>
          <a:prstGeom prst="rect">
            <a:avLst/>
          </a:prstGeom>
          <a:noFill/>
          <a:ln>
            <a:noFill/>
          </a:ln>
        </p:spPr>
      </p:pic>
      <p:pic>
        <p:nvPicPr>
          <p:cNvPr id="220" name="Google Shape;220;p19"/>
          <p:cNvPicPr preferRelativeResize="0"/>
          <p:nvPr/>
        </p:nvPicPr>
        <p:blipFill rotWithShape="1">
          <a:blip r:embed="rId4">
            <a:alphaModFix/>
          </a:blip>
          <a:srcRect b="0" l="0" r="0" t="0"/>
          <a:stretch/>
        </p:blipFill>
        <p:spPr>
          <a:xfrm>
            <a:off x="929985" y="2375188"/>
            <a:ext cx="8338705" cy="922193"/>
          </a:xfrm>
          <a:prstGeom prst="rect">
            <a:avLst/>
          </a:prstGeom>
          <a:noFill/>
          <a:ln>
            <a:noFill/>
          </a:ln>
        </p:spPr>
      </p:pic>
      <p:pic>
        <p:nvPicPr>
          <p:cNvPr id="221" name="Google Shape;221;p19"/>
          <p:cNvPicPr preferRelativeResize="0"/>
          <p:nvPr/>
        </p:nvPicPr>
        <p:blipFill rotWithShape="1">
          <a:blip r:embed="rId5">
            <a:alphaModFix/>
          </a:blip>
          <a:srcRect b="0" l="0" r="0" t="0"/>
          <a:stretch/>
        </p:blipFill>
        <p:spPr>
          <a:xfrm>
            <a:off x="2658341" y="4387000"/>
            <a:ext cx="7734300" cy="1819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i="0" lang="en-US" sz="4000" u="none" strike="noStrike">
                <a:latin typeface="Calibri"/>
                <a:ea typeface="Calibri"/>
                <a:cs typeface="Calibri"/>
                <a:sym typeface="Calibri"/>
              </a:rPr>
              <a:t>Query Languages</a:t>
            </a:r>
            <a:endParaRPr sz="4000">
              <a:latin typeface="Calibri"/>
              <a:ea typeface="Calibri"/>
              <a:cs typeface="Calibri"/>
              <a:sym typeface="Calibri"/>
            </a:endParaRPr>
          </a:p>
        </p:txBody>
      </p:sp>
      <p:sp>
        <p:nvSpPr>
          <p:cNvPr id="91" name="Google Shape;91;p2"/>
          <p:cNvSpPr txBox="1"/>
          <p:nvPr>
            <p:ph idx="1" type="body"/>
          </p:nvPr>
        </p:nvSpPr>
        <p:spPr>
          <a:xfrm>
            <a:off x="540327" y="1357745"/>
            <a:ext cx="11055927" cy="513513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3200"/>
              <a:buChar char="•"/>
            </a:pPr>
            <a:r>
              <a:rPr b="0" i="0" lang="en-US" sz="3200" u="none" strike="noStrike"/>
              <a:t>Relational Algebra</a:t>
            </a:r>
            <a:endParaRPr/>
          </a:p>
          <a:p>
            <a:pPr indent="-228600" lvl="0" marL="228600" rtl="0" algn="just">
              <a:lnSpc>
                <a:spcPct val="90000"/>
              </a:lnSpc>
              <a:spcBef>
                <a:spcPts val="1000"/>
              </a:spcBef>
              <a:spcAft>
                <a:spcPts val="0"/>
              </a:spcAft>
              <a:buClr>
                <a:schemeClr val="dk1"/>
              </a:buClr>
              <a:buSzPts val="3200"/>
              <a:buChar char="•"/>
            </a:pPr>
            <a:r>
              <a:rPr b="0" i="0" lang="en-US" sz="3200" u="none" strike="noStrike"/>
              <a:t>SQL: DDL, DML, Select Queries, Set, String, Date and Numerical Functions, Aggregate Functions ,Group by and Having Clause</a:t>
            </a:r>
            <a:endParaRPr/>
          </a:p>
          <a:p>
            <a:pPr indent="-228600" lvl="0" marL="228600" rtl="0" algn="just">
              <a:lnSpc>
                <a:spcPct val="90000"/>
              </a:lnSpc>
              <a:spcBef>
                <a:spcPts val="1000"/>
              </a:spcBef>
              <a:spcAft>
                <a:spcPts val="0"/>
              </a:spcAft>
              <a:buClr>
                <a:schemeClr val="dk1"/>
              </a:buClr>
              <a:buSzPts val="3200"/>
              <a:buChar char="•"/>
            </a:pPr>
            <a:r>
              <a:rPr b="0" i="0" lang="en-US" sz="3200" u="none" strike="noStrike"/>
              <a:t> Join Queries, Nested queries </a:t>
            </a:r>
            <a:endParaRPr/>
          </a:p>
          <a:p>
            <a:pPr indent="-228600" lvl="0" marL="228600" rtl="0" algn="just">
              <a:lnSpc>
                <a:spcPct val="90000"/>
              </a:lnSpc>
              <a:spcBef>
                <a:spcPts val="1000"/>
              </a:spcBef>
              <a:spcAft>
                <a:spcPts val="0"/>
              </a:spcAft>
              <a:buClr>
                <a:schemeClr val="dk1"/>
              </a:buClr>
              <a:buSzPts val="3200"/>
              <a:buChar char="•"/>
            </a:pPr>
            <a:r>
              <a:rPr b="0" i="0" lang="en-US" sz="3200" u="none" strike="noStrike"/>
              <a:t>DCL, TCL </a:t>
            </a:r>
            <a:endParaRPr/>
          </a:p>
          <a:p>
            <a:pPr indent="-228600" lvl="0" marL="228600" rtl="0" algn="just">
              <a:lnSpc>
                <a:spcPct val="90000"/>
              </a:lnSpc>
              <a:spcBef>
                <a:spcPts val="1000"/>
              </a:spcBef>
              <a:spcAft>
                <a:spcPts val="0"/>
              </a:spcAft>
              <a:buClr>
                <a:schemeClr val="dk1"/>
              </a:buClr>
              <a:buSzPts val="3200"/>
              <a:buChar char="•"/>
            </a:pPr>
            <a:r>
              <a:rPr b="0" i="0" lang="en-US" sz="3200" u="none" strike="noStrike"/>
              <a:t>PL/SQL: Procedure, Function, Trigger </a:t>
            </a:r>
            <a:endParaRPr/>
          </a:p>
          <a:p>
            <a:pPr indent="-228600" lvl="0" marL="228600" rtl="0" algn="just">
              <a:lnSpc>
                <a:spcPct val="90000"/>
              </a:lnSpc>
              <a:spcBef>
                <a:spcPts val="1000"/>
              </a:spcBef>
              <a:spcAft>
                <a:spcPts val="0"/>
              </a:spcAft>
              <a:buClr>
                <a:schemeClr val="dk1"/>
              </a:buClr>
              <a:buSzPts val="3200"/>
              <a:buChar char="•"/>
            </a:pPr>
            <a:r>
              <a:rPr b="0" i="0" lang="en-US" sz="3200" u="none" strike="noStrike"/>
              <a:t>Mapping of Relational Algebra to SQL</a:t>
            </a:r>
            <a:endParaRPr sz="3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0"/>
          <p:cNvSpPr txBox="1"/>
          <p:nvPr>
            <p:ph type="title"/>
          </p:nvPr>
        </p:nvSpPr>
        <p:spPr>
          <a:xfrm>
            <a:off x="76200" y="273810"/>
            <a:ext cx="9261764" cy="25266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en-US" sz="4400">
                <a:latin typeface="Calibri"/>
                <a:ea typeface="Calibri"/>
                <a:cs typeface="Calibri"/>
                <a:sym typeface="Calibri"/>
              </a:rPr>
              <a:t>Relational Algebra:Summary</a:t>
            </a:r>
            <a:endParaRPr/>
          </a:p>
        </p:txBody>
      </p:sp>
      <p:graphicFrame>
        <p:nvGraphicFramePr>
          <p:cNvPr id="227" name="Google Shape;227;p20"/>
          <p:cNvGraphicFramePr/>
          <p:nvPr/>
        </p:nvGraphicFramePr>
        <p:xfrm>
          <a:off x="0" y="689446"/>
          <a:ext cx="3000000" cy="3000000"/>
        </p:xfrm>
        <a:graphic>
          <a:graphicData uri="http://schemas.openxmlformats.org/drawingml/2006/table">
            <a:tbl>
              <a:tblPr bandRow="1" firstCol="1" firstRow="1">
                <a:noFill/>
                <a:tableStyleId>{CC483AFB-9954-4605-9004-620AB8524833}</a:tableStyleId>
              </a:tblPr>
              <a:tblGrid>
                <a:gridCol w="2997850"/>
                <a:gridCol w="9041750"/>
              </a:tblGrid>
              <a:tr h="316275">
                <a:tc>
                  <a:txBody>
                    <a:bodyPr/>
                    <a:lstStyle/>
                    <a:p>
                      <a:pPr indent="0" lvl="0" marL="0" marR="0" rtl="0" algn="l">
                        <a:lnSpc>
                          <a:spcPct val="107000"/>
                        </a:lnSpc>
                        <a:spcBef>
                          <a:spcPts val="0"/>
                        </a:spcBef>
                        <a:spcAft>
                          <a:spcPts val="0"/>
                        </a:spcAft>
                        <a:buNone/>
                      </a:pPr>
                      <a:r>
                        <a:rPr lang="en-US" sz="2000" u="none" cap="none" strike="noStrike"/>
                        <a:t>Operation (Symbols)</a:t>
                      </a:r>
                      <a:endParaRPr sz="2000" u="none" cap="none" strike="noStrike">
                        <a:latin typeface="Calibri"/>
                        <a:ea typeface="Calibri"/>
                        <a:cs typeface="Calibri"/>
                        <a:sym typeface="Calibri"/>
                      </a:endParaRPr>
                    </a:p>
                  </a:txBody>
                  <a:tcPr marT="2500" marB="2500" marR="2500" marL="2500"/>
                </a:tc>
                <a:tc>
                  <a:txBody>
                    <a:bodyPr/>
                    <a:lstStyle/>
                    <a:p>
                      <a:pPr indent="0" lvl="0" marL="0" marR="0" rtl="0" algn="l">
                        <a:lnSpc>
                          <a:spcPct val="107000"/>
                        </a:lnSpc>
                        <a:spcBef>
                          <a:spcPts val="0"/>
                        </a:spcBef>
                        <a:spcAft>
                          <a:spcPts val="0"/>
                        </a:spcAft>
                        <a:buNone/>
                      </a:pPr>
                      <a:r>
                        <a:rPr lang="en-US" sz="2000" u="none" cap="none" strike="noStrike"/>
                        <a:t>Purpose</a:t>
                      </a:r>
                      <a:endParaRPr sz="2000" u="none" cap="none" strike="noStrike">
                        <a:latin typeface="Calibri"/>
                        <a:ea typeface="Calibri"/>
                        <a:cs typeface="Calibri"/>
                        <a:sym typeface="Calibri"/>
                      </a:endParaRPr>
                    </a:p>
                  </a:txBody>
                  <a:tcPr marT="2500" marB="2500" marR="2500" marL="2500"/>
                </a:tc>
              </a:tr>
              <a:tr h="578250">
                <a:tc>
                  <a:txBody>
                    <a:bodyPr/>
                    <a:lstStyle/>
                    <a:p>
                      <a:pPr indent="0" lvl="0" marL="0" marR="0" rtl="0" algn="l">
                        <a:lnSpc>
                          <a:spcPct val="107000"/>
                        </a:lnSpc>
                        <a:spcBef>
                          <a:spcPts val="0"/>
                        </a:spcBef>
                        <a:spcAft>
                          <a:spcPts val="0"/>
                        </a:spcAft>
                        <a:buNone/>
                      </a:pPr>
                      <a:r>
                        <a:rPr lang="en-US" sz="1800" u="none" cap="none" strike="noStrike"/>
                        <a:t>Select(σ)</a:t>
                      </a:r>
                      <a:endParaRPr sz="1800" u="none" cap="none" strike="noStrike">
                        <a:latin typeface="Calibri"/>
                        <a:ea typeface="Calibri"/>
                        <a:cs typeface="Calibri"/>
                        <a:sym typeface="Calibri"/>
                      </a:endParaRPr>
                    </a:p>
                  </a:txBody>
                  <a:tcPr marT="2500" marB="2500" marR="2500" marL="2500"/>
                </a:tc>
                <a:tc>
                  <a:txBody>
                    <a:bodyPr/>
                    <a:lstStyle/>
                    <a:p>
                      <a:pPr indent="0" lvl="0" marL="0" marR="0" rtl="0" algn="just">
                        <a:lnSpc>
                          <a:spcPct val="107000"/>
                        </a:lnSpc>
                        <a:spcBef>
                          <a:spcPts val="0"/>
                        </a:spcBef>
                        <a:spcAft>
                          <a:spcPts val="0"/>
                        </a:spcAft>
                        <a:buNone/>
                      </a:pPr>
                      <a:r>
                        <a:rPr lang="en-US" sz="1800" u="none" cap="none" strike="noStrike"/>
                        <a:t>The SELECT operation is used for selecting a subset of the tuples according to a given selection condition</a:t>
                      </a:r>
                      <a:endParaRPr sz="1800" u="none" cap="none" strike="noStrike">
                        <a:latin typeface="Calibri"/>
                        <a:ea typeface="Calibri"/>
                        <a:cs typeface="Calibri"/>
                        <a:sym typeface="Calibri"/>
                      </a:endParaRPr>
                    </a:p>
                  </a:txBody>
                  <a:tcPr marT="2500" marB="2500" marR="2500" marL="2500"/>
                </a:tc>
              </a:tr>
              <a:tr h="578250">
                <a:tc>
                  <a:txBody>
                    <a:bodyPr/>
                    <a:lstStyle/>
                    <a:p>
                      <a:pPr indent="0" lvl="0" marL="0" marR="0" rtl="0" algn="l">
                        <a:lnSpc>
                          <a:spcPct val="107000"/>
                        </a:lnSpc>
                        <a:spcBef>
                          <a:spcPts val="0"/>
                        </a:spcBef>
                        <a:spcAft>
                          <a:spcPts val="0"/>
                        </a:spcAft>
                        <a:buNone/>
                      </a:pPr>
                      <a:r>
                        <a:rPr lang="en-US" sz="1800" u="none" cap="none" strike="noStrike"/>
                        <a:t>Projection(π)</a:t>
                      </a:r>
                      <a:endParaRPr sz="1800" u="none" cap="none" strike="noStrike">
                        <a:latin typeface="Calibri"/>
                        <a:ea typeface="Calibri"/>
                        <a:cs typeface="Calibri"/>
                        <a:sym typeface="Calibri"/>
                      </a:endParaRPr>
                    </a:p>
                  </a:txBody>
                  <a:tcPr marT="2500" marB="2500" marR="2500" marL="2500"/>
                </a:tc>
                <a:tc>
                  <a:txBody>
                    <a:bodyPr/>
                    <a:lstStyle/>
                    <a:p>
                      <a:pPr indent="0" lvl="0" marL="0" marR="0" rtl="0" algn="just">
                        <a:lnSpc>
                          <a:spcPct val="107000"/>
                        </a:lnSpc>
                        <a:spcBef>
                          <a:spcPts val="0"/>
                        </a:spcBef>
                        <a:spcAft>
                          <a:spcPts val="0"/>
                        </a:spcAft>
                        <a:buNone/>
                      </a:pPr>
                      <a:r>
                        <a:rPr lang="en-US" sz="1800" u="none" cap="none" strike="noStrike"/>
                        <a:t>The projection eliminates all attributes of the input relation but those mentioned in the projection list.</a:t>
                      </a:r>
                      <a:endParaRPr sz="1800" u="none" cap="none" strike="noStrike">
                        <a:latin typeface="Calibri"/>
                        <a:ea typeface="Calibri"/>
                        <a:cs typeface="Calibri"/>
                        <a:sym typeface="Calibri"/>
                      </a:endParaRPr>
                    </a:p>
                  </a:txBody>
                  <a:tcPr marT="2500" marB="2500" marR="2500" marL="2500"/>
                </a:tc>
              </a:tr>
              <a:tr h="450175">
                <a:tc>
                  <a:txBody>
                    <a:bodyPr/>
                    <a:lstStyle/>
                    <a:p>
                      <a:pPr indent="0" lvl="0" marL="0" marR="0" rtl="0" algn="l">
                        <a:lnSpc>
                          <a:spcPct val="107000"/>
                        </a:lnSpc>
                        <a:spcBef>
                          <a:spcPts val="0"/>
                        </a:spcBef>
                        <a:spcAft>
                          <a:spcPts val="0"/>
                        </a:spcAft>
                        <a:buNone/>
                      </a:pPr>
                      <a:r>
                        <a:rPr lang="en-US" sz="1800" u="none" cap="none" strike="noStrike"/>
                        <a:t>Union Operation(∪)</a:t>
                      </a:r>
                      <a:endParaRPr sz="1800" u="none" cap="none" strike="noStrike">
                        <a:latin typeface="Calibri"/>
                        <a:ea typeface="Calibri"/>
                        <a:cs typeface="Calibri"/>
                        <a:sym typeface="Calibri"/>
                      </a:endParaRPr>
                    </a:p>
                  </a:txBody>
                  <a:tcPr marT="2500" marB="2500" marR="2500" marL="2500"/>
                </a:tc>
                <a:tc>
                  <a:txBody>
                    <a:bodyPr/>
                    <a:lstStyle/>
                    <a:p>
                      <a:pPr indent="0" lvl="0" marL="0" marR="0" rtl="0" algn="just">
                        <a:lnSpc>
                          <a:spcPct val="107000"/>
                        </a:lnSpc>
                        <a:spcBef>
                          <a:spcPts val="0"/>
                        </a:spcBef>
                        <a:spcAft>
                          <a:spcPts val="0"/>
                        </a:spcAft>
                        <a:buNone/>
                      </a:pPr>
                      <a:r>
                        <a:rPr lang="en-US" sz="1800" u="none" cap="none" strike="noStrike"/>
                        <a:t>UNION is symbolized by symbol. It includes all tuples that are in tables A or in B.</a:t>
                      </a:r>
                      <a:endParaRPr sz="1800" u="none" cap="none" strike="noStrike">
                        <a:latin typeface="Calibri"/>
                        <a:ea typeface="Calibri"/>
                        <a:cs typeface="Calibri"/>
                        <a:sym typeface="Calibri"/>
                      </a:endParaRPr>
                    </a:p>
                  </a:txBody>
                  <a:tcPr marT="2500" marB="2500" marR="2500" marL="2500"/>
                </a:tc>
              </a:tr>
              <a:tr h="336750">
                <a:tc>
                  <a:txBody>
                    <a:bodyPr/>
                    <a:lstStyle/>
                    <a:p>
                      <a:pPr indent="0" lvl="0" marL="0" marR="0" rtl="0" algn="l">
                        <a:lnSpc>
                          <a:spcPct val="107000"/>
                        </a:lnSpc>
                        <a:spcBef>
                          <a:spcPts val="0"/>
                        </a:spcBef>
                        <a:spcAft>
                          <a:spcPts val="0"/>
                        </a:spcAft>
                        <a:buNone/>
                      </a:pPr>
                      <a:r>
                        <a:rPr lang="en-US" sz="1800" u="none" cap="none" strike="noStrike"/>
                        <a:t>Set Difference(-)</a:t>
                      </a:r>
                      <a:endParaRPr sz="1800" u="none" cap="none" strike="noStrike">
                        <a:latin typeface="Calibri"/>
                        <a:ea typeface="Calibri"/>
                        <a:cs typeface="Calibri"/>
                        <a:sym typeface="Calibri"/>
                      </a:endParaRPr>
                    </a:p>
                  </a:txBody>
                  <a:tcPr marT="2500" marB="2500" marR="2500" marL="2500"/>
                </a:tc>
                <a:tc>
                  <a:txBody>
                    <a:bodyPr/>
                    <a:lstStyle/>
                    <a:p>
                      <a:pPr indent="0" lvl="0" marL="0" marR="0" rtl="0" algn="just">
                        <a:lnSpc>
                          <a:spcPct val="107000"/>
                        </a:lnSpc>
                        <a:spcBef>
                          <a:spcPts val="0"/>
                        </a:spcBef>
                        <a:spcAft>
                          <a:spcPts val="0"/>
                        </a:spcAft>
                        <a:buNone/>
                      </a:pPr>
                      <a:r>
                        <a:rPr lang="en-US" sz="1800" u="none" cap="none" strike="noStrike"/>
                        <a:t>The result of A – B, is a relation which includes all tuples that are in A but not in B.</a:t>
                      </a:r>
                      <a:endParaRPr sz="1800" u="none" cap="none" strike="noStrike">
                        <a:latin typeface="Calibri"/>
                        <a:ea typeface="Calibri"/>
                        <a:cs typeface="Calibri"/>
                        <a:sym typeface="Calibri"/>
                      </a:endParaRPr>
                    </a:p>
                  </a:txBody>
                  <a:tcPr marT="2500" marB="2500" marR="2500" marL="2500"/>
                </a:tc>
              </a:tr>
              <a:tr h="450175">
                <a:tc>
                  <a:txBody>
                    <a:bodyPr/>
                    <a:lstStyle/>
                    <a:p>
                      <a:pPr indent="0" lvl="0" marL="0" marR="0" rtl="0" algn="l">
                        <a:lnSpc>
                          <a:spcPct val="107000"/>
                        </a:lnSpc>
                        <a:spcBef>
                          <a:spcPts val="0"/>
                        </a:spcBef>
                        <a:spcAft>
                          <a:spcPts val="0"/>
                        </a:spcAft>
                        <a:buNone/>
                      </a:pPr>
                      <a:r>
                        <a:rPr lang="en-US" sz="1800" u="none" cap="none" strike="noStrike"/>
                        <a:t>Intersection(∩)</a:t>
                      </a:r>
                      <a:endParaRPr sz="1800" u="none" cap="none" strike="noStrike">
                        <a:latin typeface="Calibri"/>
                        <a:ea typeface="Calibri"/>
                        <a:cs typeface="Calibri"/>
                        <a:sym typeface="Calibri"/>
                      </a:endParaRPr>
                    </a:p>
                  </a:txBody>
                  <a:tcPr marT="2500" marB="2500" marR="2500" marL="2500"/>
                </a:tc>
                <a:tc>
                  <a:txBody>
                    <a:bodyPr/>
                    <a:lstStyle/>
                    <a:p>
                      <a:pPr indent="0" lvl="0" marL="0" marR="0" rtl="0" algn="just">
                        <a:lnSpc>
                          <a:spcPct val="107000"/>
                        </a:lnSpc>
                        <a:spcBef>
                          <a:spcPts val="0"/>
                        </a:spcBef>
                        <a:spcAft>
                          <a:spcPts val="0"/>
                        </a:spcAft>
                        <a:buNone/>
                      </a:pPr>
                      <a:r>
                        <a:rPr lang="en-US" sz="1800" u="none" cap="none" strike="noStrike"/>
                        <a:t>Intersection defines a relation consisting of a set of all tuple that are in both A and B.</a:t>
                      </a:r>
                      <a:endParaRPr sz="1800" u="none" cap="none" strike="noStrike">
                        <a:latin typeface="Calibri"/>
                        <a:ea typeface="Calibri"/>
                        <a:cs typeface="Calibri"/>
                        <a:sym typeface="Calibri"/>
                      </a:endParaRPr>
                    </a:p>
                  </a:txBody>
                  <a:tcPr marT="2500" marB="2500" marR="2500" marL="2500"/>
                </a:tc>
              </a:tr>
              <a:tr h="300125">
                <a:tc>
                  <a:txBody>
                    <a:bodyPr/>
                    <a:lstStyle/>
                    <a:p>
                      <a:pPr indent="0" lvl="0" marL="0" marR="0" rtl="0" algn="l">
                        <a:lnSpc>
                          <a:spcPct val="107000"/>
                        </a:lnSpc>
                        <a:spcBef>
                          <a:spcPts val="0"/>
                        </a:spcBef>
                        <a:spcAft>
                          <a:spcPts val="0"/>
                        </a:spcAft>
                        <a:buNone/>
                      </a:pPr>
                      <a:r>
                        <a:rPr lang="en-US" sz="1800" u="none" cap="none" strike="noStrike"/>
                        <a:t>Cartesian Product(X)</a:t>
                      </a:r>
                      <a:endParaRPr sz="1800" u="none" cap="none" strike="noStrike">
                        <a:latin typeface="Calibri"/>
                        <a:ea typeface="Calibri"/>
                        <a:cs typeface="Calibri"/>
                        <a:sym typeface="Calibri"/>
                      </a:endParaRPr>
                    </a:p>
                  </a:txBody>
                  <a:tcPr marT="2500" marB="2500" marR="2500" marL="2500"/>
                </a:tc>
                <a:tc>
                  <a:txBody>
                    <a:bodyPr/>
                    <a:lstStyle/>
                    <a:p>
                      <a:pPr indent="0" lvl="0" marL="0" marR="0" rtl="0" algn="just">
                        <a:lnSpc>
                          <a:spcPct val="107000"/>
                        </a:lnSpc>
                        <a:spcBef>
                          <a:spcPts val="0"/>
                        </a:spcBef>
                        <a:spcAft>
                          <a:spcPts val="0"/>
                        </a:spcAft>
                        <a:buNone/>
                      </a:pPr>
                      <a:r>
                        <a:rPr lang="en-US" sz="1800" u="none" cap="none" strike="noStrike"/>
                        <a:t>Cartesian operation is helpful to merge columns from two relations.</a:t>
                      </a:r>
                      <a:endParaRPr sz="1800" u="none" cap="none" strike="noStrike">
                        <a:latin typeface="Calibri"/>
                        <a:ea typeface="Calibri"/>
                        <a:cs typeface="Calibri"/>
                        <a:sym typeface="Calibri"/>
                      </a:endParaRPr>
                    </a:p>
                  </a:txBody>
                  <a:tcPr marT="2500" marB="2500" marR="2500" marL="2500"/>
                </a:tc>
              </a:tr>
              <a:tr h="300125">
                <a:tc>
                  <a:txBody>
                    <a:bodyPr/>
                    <a:lstStyle/>
                    <a:p>
                      <a:pPr indent="0" lvl="0" marL="0" marR="0" rtl="0" algn="l">
                        <a:lnSpc>
                          <a:spcPct val="107000"/>
                        </a:lnSpc>
                        <a:spcBef>
                          <a:spcPts val="0"/>
                        </a:spcBef>
                        <a:spcAft>
                          <a:spcPts val="0"/>
                        </a:spcAft>
                        <a:buNone/>
                      </a:pPr>
                      <a:r>
                        <a:rPr lang="en-US" sz="1800" u="none" cap="none" strike="noStrike"/>
                        <a:t>Inner Join</a:t>
                      </a:r>
                      <a:endParaRPr sz="1800" u="none" cap="none" strike="noStrike">
                        <a:latin typeface="Calibri"/>
                        <a:ea typeface="Calibri"/>
                        <a:cs typeface="Calibri"/>
                        <a:sym typeface="Calibri"/>
                      </a:endParaRPr>
                    </a:p>
                  </a:txBody>
                  <a:tcPr marT="2500" marB="2500" marR="2500" marL="2500"/>
                </a:tc>
                <a:tc>
                  <a:txBody>
                    <a:bodyPr/>
                    <a:lstStyle/>
                    <a:p>
                      <a:pPr indent="0" lvl="0" marL="0" marR="0" rtl="0" algn="just">
                        <a:lnSpc>
                          <a:spcPct val="107000"/>
                        </a:lnSpc>
                        <a:spcBef>
                          <a:spcPts val="0"/>
                        </a:spcBef>
                        <a:spcAft>
                          <a:spcPts val="0"/>
                        </a:spcAft>
                        <a:buNone/>
                      </a:pPr>
                      <a:r>
                        <a:rPr lang="en-US" sz="1800" u="none" cap="none" strike="noStrike"/>
                        <a:t>Inner join, includes only those tuples that satisfy the matching criteria.</a:t>
                      </a:r>
                      <a:endParaRPr sz="1800" u="none" cap="none" strike="noStrike">
                        <a:latin typeface="Calibri"/>
                        <a:ea typeface="Calibri"/>
                        <a:cs typeface="Calibri"/>
                        <a:sym typeface="Calibri"/>
                      </a:endParaRPr>
                    </a:p>
                  </a:txBody>
                  <a:tcPr marT="2500" marB="2500" marR="2500" marL="2500"/>
                </a:tc>
              </a:tr>
              <a:tr h="450175">
                <a:tc>
                  <a:txBody>
                    <a:bodyPr/>
                    <a:lstStyle/>
                    <a:p>
                      <a:pPr indent="0" lvl="0" marL="0" marR="0" rtl="0" algn="l">
                        <a:lnSpc>
                          <a:spcPct val="107000"/>
                        </a:lnSpc>
                        <a:spcBef>
                          <a:spcPts val="0"/>
                        </a:spcBef>
                        <a:spcAft>
                          <a:spcPts val="0"/>
                        </a:spcAft>
                        <a:buNone/>
                      </a:pPr>
                      <a:r>
                        <a:rPr lang="en-US" sz="1800" u="none" cap="none" strike="noStrike"/>
                        <a:t>Theta Join(θ)</a:t>
                      </a:r>
                      <a:endParaRPr sz="1800" u="none" cap="none" strike="noStrike">
                        <a:latin typeface="Calibri"/>
                        <a:ea typeface="Calibri"/>
                        <a:cs typeface="Calibri"/>
                        <a:sym typeface="Calibri"/>
                      </a:endParaRPr>
                    </a:p>
                  </a:txBody>
                  <a:tcPr marT="2500" marB="2500" marR="2500" marL="2500"/>
                </a:tc>
                <a:tc>
                  <a:txBody>
                    <a:bodyPr/>
                    <a:lstStyle/>
                    <a:p>
                      <a:pPr indent="0" lvl="0" marL="0" marR="0" rtl="0" algn="just">
                        <a:lnSpc>
                          <a:spcPct val="107000"/>
                        </a:lnSpc>
                        <a:spcBef>
                          <a:spcPts val="0"/>
                        </a:spcBef>
                        <a:spcAft>
                          <a:spcPts val="0"/>
                        </a:spcAft>
                        <a:buNone/>
                      </a:pPr>
                      <a:r>
                        <a:rPr lang="en-US" sz="1800" u="none" cap="none" strike="noStrike"/>
                        <a:t>The general case of JOIN operation is called a Theta join. It is denoted by symbol θ.</a:t>
                      </a:r>
                      <a:endParaRPr sz="1800" u="none" cap="none" strike="noStrike">
                        <a:latin typeface="Calibri"/>
                        <a:ea typeface="Calibri"/>
                        <a:cs typeface="Calibri"/>
                        <a:sym typeface="Calibri"/>
                      </a:endParaRPr>
                    </a:p>
                  </a:txBody>
                  <a:tcPr marT="2500" marB="2500" marR="2500" marL="2500"/>
                </a:tc>
              </a:tr>
              <a:tr h="450175">
                <a:tc>
                  <a:txBody>
                    <a:bodyPr/>
                    <a:lstStyle/>
                    <a:p>
                      <a:pPr indent="0" lvl="0" marL="0" marR="0" rtl="0" algn="l">
                        <a:lnSpc>
                          <a:spcPct val="107000"/>
                        </a:lnSpc>
                        <a:spcBef>
                          <a:spcPts val="0"/>
                        </a:spcBef>
                        <a:spcAft>
                          <a:spcPts val="0"/>
                        </a:spcAft>
                        <a:buNone/>
                      </a:pPr>
                      <a:r>
                        <a:rPr lang="en-US" sz="1800" u="none" cap="none" strike="noStrike"/>
                        <a:t>EQUI Join</a:t>
                      </a:r>
                      <a:endParaRPr sz="1800" u="none" cap="none" strike="noStrike">
                        <a:latin typeface="Calibri"/>
                        <a:ea typeface="Calibri"/>
                        <a:cs typeface="Calibri"/>
                        <a:sym typeface="Calibri"/>
                      </a:endParaRPr>
                    </a:p>
                  </a:txBody>
                  <a:tcPr marT="2500" marB="2500" marR="2500" marL="2500"/>
                </a:tc>
                <a:tc>
                  <a:txBody>
                    <a:bodyPr/>
                    <a:lstStyle/>
                    <a:p>
                      <a:pPr indent="0" lvl="0" marL="0" marR="0" rtl="0" algn="just">
                        <a:lnSpc>
                          <a:spcPct val="107000"/>
                        </a:lnSpc>
                        <a:spcBef>
                          <a:spcPts val="0"/>
                        </a:spcBef>
                        <a:spcAft>
                          <a:spcPts val="0"/>
                        </a:spcAft>
                        <a:buNone/>
                      </a:pPr>
                      <a:r>
                        <a:rPr lang="en-US" sz="1800" u="none" cap="none" strike="noStrike"/>
                        <a:t>When a theta join uses only equivalence condition, it becomes a equi join.</a:t>
                      </a:r>
                      <a:endParaRPr sz="1800" u="none" cap="none" strike="noStrike">
                        <a:latin typeface="Calibri"/>
                        <a:ea typeface="Calibri"/>
                        <a:cs typeface="Calibri"/>
                        <a:sym typeface="Calibri"/>
                      </a:endParaRPr>
                    </a:p>
                  </a:txBody>
                  <a:tcPr marT="2500" marB="2500" marR="2500" marL="2500"/>
                </a:tc>
              </a:tr>
              <a:tr h="362950">
                <a:tc>
                  <a:txBody>
                    <a:bodyPr/>
                    <a:lstStyle/>
                    <a:p>
                      <a:pPr indent="0" lvl="0" marL="0" marR="0" rtl="0" algn="l">
                        <a:lnSpc>
                          <a:spcPct val="107000"/>
                        </a:lnSpc>
                        <a:spcBef>
                          <a:spcPts val="0"/>
                        </a:spcBef>
                        <a:spcAft>
                          <a:spcPts val="0"/>
                        </a:spcAft>
                        <a:buNone/>
                      </a:pPr>
                      <a:r>
                        <a:rPr lang="en-US" sz="1800" u="none" cap="none" strike="noStrike"/>
                        <a:t>Natural Join(⋈)</a:t>
                      </a:r>
                      <a:endParaRPr sz="1800" u="none" cap="none" strike="noStrike">
                        <a:latin typeface="Calibri"/>
                        <a:ea typeface="Calibri"/>
                        <a:cs typeface="Calibri"/>
                        <a:sym typeface="Calibri"/>
                      </a:endParaRPr>
                    </a:p>
                  </a:txBody>
                  <a:tcPr marT="2500" marB="2500" marR="2500" marL="2500"/>
                </a:tc>
                <a:tc>
                  <a:txBody>
                    <a:bodyPr/>
                    <a:lstStyle/>
                    <a:p>
                      <a:pPr indent="0" lvl="0" marL="0" marR="0" rtl="0" algn="just">
                        <a:lnSpc>
                          <a:spcPct val="107000"/>
                        </a:lnSpc>
                        <a:spcBef>
                          <a:spcPts val="0"/>
                        </a:spcBef>
                        <a:spcAft>
                          <a:spcPts val="0"/>
                        </a:spcAft>
                        <a:buNone/>
                      </a:pPr>
                      <a:r>
                        <a:rPr lang="en-US" sz="1800" u="none" cap="none" strike="noStrike"/>
                        <a:t>Natural join can only be performed if there is a common attribute between the relations.</a:t>
                      </a:r>
                      <a:endParaRPr sz="1800" u="none" cap="none" strike="noStrike">
                        <a:latin typeface="Calibri"/>
                        <a:ea typeface="Calibri"/>
                        <a:cs typeface="Calibri"/>
                        <a:sym typeface="Calibri"/>
                      </a:endParaRPr>
                    </a:p>
                  </a:txBody>
                  <a:tcPr marT="2500" marB="2500" marR="2500" marL="2500"/>
                </a:tc>
              </a:tr>
              <a:tr h="300125">
                <a:tc>
                  <a:txBody>
                    <a:bodyPr/>
                    <a:lstStyle/>
                    <a:p>
                      <a:pPr indent="0" lvl="0" marL="0" marR="0" rtl="0" algn="l">
                        <a:lnSpc>
                          <a:spcPct val="107000"/>
                        </a:lnSpc>
                        <a:spcBef>
                          <a:spcPts val="0"/>
                        </a:spcBef>
                        <a:spcAft>
                          <a:spcPts val="0"/>
                        </a:spcAft>
                        <a:buNone/>
                      </a:pPr>
                      <a:r>
                        <a:rPr lang="en-US" sz="1800" u="none" cap="none" strike="noStrike"/>
                        <a:t>Outer Join</a:t>
                      </a:r>
                      <a:endParaRPr sz="1800" u="none" cap="none" strike="noStrike">
                        <a:latin typeface="Calibri"/>
                        <a:ea typeface="Calibri"/>
                        <a:cs typeface="Calibri"/>
                        <a:sym typeface="Calibri"/>
                      </a:endParaRPr>
                    </a:p>
                  </a:txBody>
                  <a:tcPr marT="2500" marB="2500" marR="2500" marL="2500"/>
                </a:tc>
                <a:tc>
                  <a:txBody>
                    <a:bodyPr/>
                    <a:lstStyle/>
                    <a:p>
                      <a:pPr indent="0" lvl="0" marL="0" marR="0" rtl="0" algn="just">
                        <a:lnSpc>
                          <a:spcPct val="107000"/>
                        </a:lnSpc>
                        <a:spcBef>
                          <a:spcPts val="0"/>
                        </a:spcBef>
                        <a:spcAft>
                          <a:spcPts val="0"/>
                        </a:spcAft>
                        <a:buNone/>
                      </a:pPr>
                      <a:r>
                        <a:rPr lang="en-US" sz="1800" u="none" cap="none" strike="noStrike"/>
                        <a:t>In an outer join, along with tuples that satisfy the matching criteria.</a:t>
                      </a:r>
                      <a:endParaRPr sz="1800" u="none" cap="none" strike="noStrike">
                        <a:latin typeface="Calibri"/>
                        <a:ea typeface="Calibri"/>
                        <a:cs typeface="Calibri"/>
                        <a:sym typeface="Calibri"/>
                      </a:endParaRPr>
                    </a:p>
                  </a:txBody>
                  <a:tcPr marT="2500" marB="2500" marR="2500" marL="2500"/>
                </a:tc>
              </a:tr>
              <a:tr h="300125">
                <a:tc>
                  <a:txBody>
                    <a:bodyPr/>
                    <a:lstStyle/>
                    <a:p>
                      <a:pPr indent="0" lvl="0" marL="0" marR="0" rtl="0" algn="l">
                        <a:lnSpc>
                          <a:spcPct val="107000"/>
                        </a:lnSpc>
                        <a:spcBef>
                          <a:spcPts val="0"/>
                        </a:spcBef>
                        <a:spcAft>
                          <a:spcPts val="0"/>
                        </a:spcAft>
                        <a:buNone/>
                      </a:pPr>
                      <a:r>
                        <a:rPr lang="en-US" sz="1800" u="none" cap="none" strike="noStrike"/>
                        <a:t>Left Outer Join(  )</a:t>
                      </a:r>
                      <a:endParaRPr sz="1800" u="none" cap="none" strike="noStrike">
                        <a:latin typeface="Calibri"/>
                        <a:ea typeface="Calibri"/>
                        <a:cs typeface="Calibri"/>
                        <a:sym typeface="Calibri"/>
                      </a:endParaRPr>
                    </a:p>
                  </a:txBody>
                  <a:tcPr marT="2500" marB="2500" marR="2500" marL="2500"/>
                </a:tc>
                <a:tc>
                  <a:txBody>
                    <a:bodyPr/>
                    <a:lstStyle/>
                    <a:p>
                      <a:pPr indent="0" lvl="0" marL="0" marR="0" rtl="0" algn="just">
                        <a:lnSpc>
                          <a:spcPct val="107000"/>
                        </a:lnSpc>
                        <a:spcBef>
                          <a:spcPts val="0"/>
                        </a:spcBef>
                        <a:spcAft>
                          <a:spcPts val="0"/>
                        </a:spcAft>
                        <a:buNone/>
                      </a:pPr>
                      <a:r>
                        <a:rPr lang="en-US" sz="1800" u="none" cap="none" strike="noStrike"/>
                        <a:t>In the left outer join, operation allows keeping all tuple in the left relation.</a:t>
                      </a:r>
                      <a:endParaRPr sz="1800" u="none" cap="none" strike="noStrike">
                        <a:latin typeface="Calibri"/>
                        <a:ea typeface="Calibri"/>
                        <a:cs typeface="Calibri"/>
                        <a:sym typeface="Calibri"/>
                      </a:endParaRPr>
                    </a:p>
                  </a:txBody>
                  <a:tcPr marT="2500" marB="2500" marR="2500" marL="2500"/>
                </a:tc>
              </a:tr>
              <a:tr h="300125">
                <a:tc>
                  <a:txBody>
                    <a:bodyPr/>
                    <a:lstStyle/>
                    <a:p>
                      <a:pPr indent="0" lvl="0" marL="0" marR="0" rtl="0" algn="l">
                        <a:lnSpc>
                          <a:spcPct val="107000"/>
                        </a:lnSpc>
                        <a:spcBef>
                          <a:spcPts val="0"/>
                        </a:spcBef>
                        <a:spcAft>
                          <a:spcPts val="0"/>
                        </a:spcAft>
                        <a:buNone/>
                      </a:pPr>
                      <a:r>
                        <a:rPr lang="en-US" sz="1800" u="none" cap="none" strike="noStrike"/>
                        <a:t>Right Outer join( )</a:t>
                      </a:r>
                      <a:endParaRPr sz="1800" u="none" cap="none" strike="noStrike">
                        <a:latin typeface="Calibri"/>
                        <a:ea typeface="Calibri"/>
                        <a:cs typeface="Calibri"/>
                        <a:sym typeface="Calibri"/>
                      </a:endParaRPr>
                    </a:p>
                  </a:txBody>
                  <a:tcPr marT="2500" marB="2500" marR="2500" marL="2500"/>
                </a:tc>
                <a:tc>
                  <a:txBody>
                    <a:bodyPr/>
                    <a:lstStyle/>
                    <a:p>
                      <a:pPr indent="0" lvl="0" marL="0" marR="0" rtl="0" algn="just">
                        <a:lnSpc>
                          <a:spcPct val="107000"/>
                        </a:lnSpc>
                        <a:spcBef>
                          <a:spcPts val="0"/>
                        </a:spcBef>
                        <a:spcAft>
                          <a:spcPts val="0"/>
                        </a:spcAft>
                        <a:buNone/>
                      </a:pPr>
                      <a:r>
                        <a:rPr lang="en-US" sz="1800" u="none" cap="none" strike="noStrike"/>
                        <a:t>In the right outer join, operation allows keeping all tuple in the right relation.</a:t>
                      </a:r>
                      <a:endParaRPr sz="1800" u="none" cap="none" strike="noStrike">
                        <a:latin typeface="Calibri"/>
                        <a:ea typeface="Calibri"/>
                        <a:cs typeface="Calibri"/>
                        <a:sym typeface="Calibri"/>
                      </a:endParaRPr>
                    </a:p>
                  </a:txBody>
                  <a:tcPr marT="2500" marB="2500" marR="2500" marL="2500"/>
                </a:tc>
              </a:tr>
              <a:tr h="578250">
                <a:tc>
                  <a:txBody>
                    <a:bodyPr/>
                    <a:lstStyle/>
                    <a:p>
                      <a:pPr indent="0" lvl="0" marL="0" marR="0" rtl="0" algn="l">
                        <a:lnSpc>
                          <a:spcPct val="107000"/>
                        </a:lnSpc>
                        <a:spcBef>
                          <a:spcPts val="0"/>
                        </a:spcBef>
                        <a:spcAft>
                          <a:spcPts val="0"/>
                        </a:spcAft>
                        <a:buNone/>
                      </a:pPr>
                      <a:r>
                        <a:rPr lang="en-US" sz="1800" u="none" cap="none" strike="noStrike"/>
                        <a:t>Full Outer Join( )</a:t>
                      </a:r>
                      <a:endParaRPr sz="1800" u="none" cap="none" strike="noStrike">
                        <a:latin typeface="Calibri"/>
                        <a:ea typeface="Calibri"/>
                        <a:cs typeface="Calibri"/>
                        <a:sym typeface="Calibri"/>
                      </a:endParaRPr>
                    </a:p>
                  </a:txBody>
                  <a:tcPr marT="2500" marB="2500" marR="2500" marL="2500"/>
                </a:tc>
                <a:tc>
                  <a:txBody>
                    <a:bodyPr/>
                    <a:lstStyle/>
                    <a:p>
                      <a:pPr indent="0" lvl="0" marL="0" marR="0" rtl="0" algn="just">
                        <a:lnSpc>
                          <a:spcPct val="107000"/>
                        </a:lnSpc>
                        <a:spcBef>
                          <a:spcPts val="0"/>
                        </a:spcBef>
                        <a:spcAft>
                          <a:spcPts val="0"/>
                        </a:spcAft>
                        <a:buNone/>
                      </a:pPr>
                      <a:r>
                        <a:rPr lang="en-US" sz="1800" u="none" cap="none" strike="noStrike"/>
                        <a:t>In a full outer join, all tuples from both relations are included in the result irrespective of the matching condition.</a:t>
                      </a:r>
                      <a:endParaRPr sz="1800" u="none" cap="none" strike="noStrike">
                        <a:latin typeface="Calibri"/>
                        <a:ea typeface="Calibri"/>
                        <a:cs typeface="Calibri"/>
                        <a:sym typeface="Calibri"/>
                      </a:endParaRPr>
                    </a:p>
                  </a:txBody>
                  <a:tcPr marT="2500" marB="2500" marR="2500" marL="2500"/>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t>What is SQL?</a:t>
            </a:r>
            <a:br>
              <a:rPr b="1" lang="en-US" sz="4000"/>
            </a:br>
            <a:endParaRPr sz="4000"/>
          </a:p>
        </p:txBody>
      </p:sp>
      <p:sp>
        <p:nvSpPr>
          <p:cNvPr id="233" name="Google Shape;233;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Font typeface="Arial"/>
              <a:buChar char="•"/>
            </a:pPr>
            <a:r>
              <a:rPr lang="en-US"/>
              <a:t>SQL stands for </a:t>
            </a:r>
            <a:r>
              <a:rPr b="1" lang="en-US">
                <a:solidFill>
                  <a:srgbClr val="000099"/>
                </a:solidFill>
              </a:rPr>
              <a:t>Structured Query Language. </a:t>
            </a:r>
            <a:r>
              <a:rPr lang="en-US"/>
              <a:t>It is used for storing and managing data in relational database management system (RDMS).</a:t>
            </a:r>
            <a:endParaRPr/>
          </a:p>
          <a:p>
            <a:pPr indent="-228600" lvl="0" marL="228600" rtl="0" algn="just">
              <a:lnSpc>
                <a:spcPct val="90000"/>
              </a:lnSpc>
              <a:spcBef>
                <a:spcPts val="1000"/>
              </a:spcBef>
              <a:spcAft>
                <a:spcPts val="0"/>
              </a:spcAft>
              <a:buClr>
                <a:schemeClr val="dk1"/>
              </a:buClr>
              <a:buSzPts val="2800"/>
              <a:buFont typeface="Arial"/>
              <a:buChar char="•"/>
            </a:pPr>
            <a:r>
              <a:rPr lang="en-US"/>
              <a:t>It is a </a:t>
            </a:r>
            <a:r>
              <a:rPr b="1" lang="en-US">
                <a:solidFill>
                  <a:srgbClr val="000099"/>
                </a:solidFill>
              </a:rPr>
              <a:t>standard language for Relational Database System</a:t>
            </a:r>
            <a:r>
              <a:rPr lang="en-US"/>
              <a:t>. It enables a user to </a:t>
            </a:r>
            <a:r>
              <a:rPr b="1" lang="en-US">
                <a:solidFill>
                  <a:srgbClr val="000099"/>
                </a:solidFill>
              </a:rPr>
              <a:t>create, read, update and delete relational databases </a:t>
            </a:r>
            <a:r>
              <a:rPr lang="en-US"/>
              <a:t>and tables.</a:t>
            </a:r>
            <a:endParaRPr/>
          </a:p>
          <a:p>
            <a:pPr indent="-228600" lvl="0" marL="228600" rtl="0" algn="just">
              <a:lnSpc>
                <a:spcPct val="90000"/>
              </a:lnSpc>
              <a:spcBef>
                <a:spcPts val="1000"/>
              </a:spcBef>
              <a:spcAft>
                <a:spcPts val="0"/>
              </a:spcAft>
              <a:buClr>
                <a:schemeClr val="dk1"/>
              </a:buClr>
              <a:buSzPts val="2800"/>
              <a:buFont typeface="Arial"/>
              <a:buChar char="•"/>
            </a:pPr>
            <a:r>
              <a:rPr lang="en-US"/>
              <a:t>All the RDBMS like MySQL, Informix, Oracle, MS Access and SQL Server use SQL as their standard database language.</a:t>
            </a:r>
            <a:endParaRPr/>
          </a:p>
          <a:p>
            <a:pPr indent="-228600" lvl="0" marL="228600" rtl="0" algn="just">
              <a:lnSpc>
                <a:spcPct val="90000"/>
              </a:lnSpc>
              <a:spcBef>
                <a:spcPts val="1000"/>
              </a:spcBef>
              <a:spcAft>
                <a:spcPts val="0"/>
              </a:spcAft>
              <a:buClr>
                <a:srgbClr val="000099"/>
              </a:buClr>
              <a:buSzPts val="2800"/>
              <a:buFont typeface="Arial"/>
              <a:buChar char="•"/>
            </a:pPr>
            <a:r>
              <a:rPr b="1" lang="en-US">
                <a:solidFill>
                  <a:srgbClr val="000099"/>
                </a:solidFill>
              </a:rPr>
              <a:t>SQL allows users to query the database in a number of ways</a:t>
            </a:r>
            <a:r>
              <a:rPr lang="en-US"/>
              <a:t>, using English-like statements.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SQL Datatype</a:t>
            </a:r>
            <a:br>
              <a:rPr b="1" lang="en-US"/>
            </a:br>
            <a:endParaRPr/>
          </a:p>
        </p:txBody>
      </p:sp>
      <p:sp>
        <p:nvSpPr>
          <p:cNvPr id="239" name="Google Shape;239;p22"/>
          <p:cNvSpPr txBox="1"/>
          <p:nvPr>
            <p:ph idx="1" type="body"/>
          </p:nvPr>
        </p:nvSpPr>
        <p:spPr>
          <a:xfrm>
            <a:off x="519545" y="1000196"/>
            <a:ext cx="10515600" cy="1325563"/>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Clr>
                <a:schemeClr val="dk1"/>
              </a:buClr>
              <a:buSzPts val="2800"/>
              <a:buFont typeface="Arial"/>
              <a:buChar char="•"/>
            </a:pPr>
            <a:r>
              <a:rPr lang="en-US"/>
              <a:t>SQL Datatype is used to define the values that a column can contain.</a:t>
            </a:r>
            <a:endParaRPr/>
          </a:p>
          <a:p>
            <a:pPr indent="-228600" lvl="0" marL="228600" rtl="0" algn="just">
              <a:lnSpc>
                <a:spcPct val="90000"/>
              </a:lnSpc>
              <a:spcBef>
                <a:spcPts val="1000"/>
              </a:spcBef>
              <a:spcAft>
                <a:spcPts val="0"/>
              </a:spcAft>
              <a:buClr>
                <a:schemeClr val="dk1"/>
              </a:buClr>
              <a:buSzPts val="2800"/>
              <a:buFont typeface="Arial"/>
              <a:buChar char="•"/>
            </a:pPr>
            <a:r>
              <a:rPr lang="en-US"/>
              <a:t>Every column is required to have a name and data type in the database table.</a:t>
            </a:r>
            <a:endParaRPr/>
          </a:p>
          <a:p>
            <a:pPr indent="-50800" lvl="0" marL="228600" rtl="0" algn="l">
              <a:lnSpc>
                <a:spcPct val="90000"/>
              </a:lnSpc>
              <a:spcBef>
                <a:spcPts val="1000"/>
              </a:spcBef>
              <a:spcAft>
                <a:spcPts val="0"/>
              </a:spcAft>
              <a:buClr>
                <a:schemeClr val="dk1"/>
              </a:buClr>
              <a:buSzPts val="2800"/>
              <a:buNone/>
            </a:pPr>
            <a:r>
              <a:t/>
            </a:r>
            <a:endParaRPr/>
          </a:p>
        </p:txBody>
      </p:sp>
      <p:graphicFrame>
        <p:nvGraphicFramePr>
          <p:cNvPr id="240" name="Google Shape;240;p22"/>
          <p:cNvGraphicFramePr/>
          <p:nvPr/>
        </p:nvGraphicFramePr>
        <p:xfrm>
          <a:off x="389482" y="2325759"/>
          <a:ext cx="3000000" cy="3000000"/>
        </p:xfrm>
        <a:graphic>
          <a:graphicData uri="http://schemas.openxmlformats.org/drawingml/2006/table">
            <a:tbl>
              <a:tblPr>
                <a:noFill/>
                <a:tableStyleId>{3E9A54EF-A4DB-4115-AF77-B021190419E4}</a:tableStyleId>
              </a:tblPr>
              <a:tblGrid>
                <a:gridCol w="1423850"/>
                <a:gridCol w="10170850"/>
              </a:tblGrid>
              <a:tr h="291075">
                <a:tc>
                  <a:txBody>
                    <a:bodyPr/>
                    <a:lstStyle/>
                    <a:p>
                      <a:pPr indent="0" lvl="0" marL="0" marR="0" rtl="0" algn="l">
                        <a:spcBef>
                          <a:spcPts val="0"/>
                        </a:spcBef>
                        <a:spcAft>
                          <a:spcPts val="0"/>
                        </a:spcAft>
                        <a:buNone/>
                      </a:pPr>
                      <a:r>
                        <a:rPr b="1" lang="en-US" sz="1800" u="none" cap="none" strike="noStrike"/>
                        <a:t>Data type </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a:t>Description</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09375">
                <a:tc>
                  <a:txBody>
                    <a:bodyPr/>
                    <a:lstStyle/>
                    <a:p>
                      <a:pPr indent="0" lvl="0" marL="0" marR="0" rtl="0" algn="l">
                        <a:spcBef>
                          <a:spcPts val="0"/>
                        </a:spcBef>
                        <a:spcAft>
                          <a:spcPts val="0"/>
                        </a:spcAft>
                        <a:buNone/>
                      </a:pPr>
                      <a:r>
                        <a:rPr b="1" lang="en-US" sz="1800">
                          <a:solidFill>
                            <a:srgbClr val="000099"/>
                          </a:solidFill>
                        </a:rPr>
                        <a:t>char</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It has a maximum length of 8000 characters. It contains Fixed-length non-unicode characters.</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09375">
                <a:tc>
                  <a:txBody>
                    <a:bodyPr/>
                    <a:lstStyle/>
                    <a:p>
                      <a:pPr indent="0" lvl="0" marL="0" marR="0" rtl="0" algn="l">
                        <a:spcBef>
                          <a:spcPts val="0"/>
                        </a:spcBef>
                        <a:spcAft>
                          <a:spcPts val="0"/>
                        </a:spcAft>
                        <a:buNone/>
                      </a:pPr>
                      <a:r>
                        <a:rPr b="1" lang="en-US" sz="1800">
                          <a:solidFill>
                            <a:srgbClr val="000099"/>
                          </a:solidFill>
                        </a:rPr>
                        <a:t>varchar</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It has a maximum length of 8000 characters. It contains variable-length non-unicode characters.</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09375">
                <a:tc>
                  <a:txBody>
                    <a:bodyPr/>
                    <a:lstStyle/>
                    <a:p>
                      <a:pPr indent="0" lvl="0" marL="0" marR="0" rtl="0" algn="l">
                        <a:spcBef>
                          <a:spcPts val="0"/>
                        </a:spcBef>
                        <a:spcAft>
                          <a:spcPts val="0"/>
                        </a:spcAft>
                        <a:buNone/>
                      </a:pPr>
                      <a:r>
                        <a:rPr b="1" lang="en-US" sz="1800">
                          <a:solidFill>
                            <a:srgbClr val="000099"/>
                          </a:solidFill>
                        </a:rPr>
                        <a:t>text</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It has a maximum length of 2,147,483,647 characters. It contains variable-length non-unicode characters.</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241" name="Google Shape;241;p22"/>
          <p:cNvGraphicFramePr/>
          <p:nvPr/>
        </p:nvGraphicFramePr>
        <p:xfrm>
          <a:off x="519545" y="4360167"/>
          <a:ext cx="3000000" cy="3000000"/>
        </p:xfrm>
        <a:graphic>
          <a:graphicData uri="http://schemas.openxmlformats.org/drawingml/2006/table">
            <a:tbl>
              <a:tblPr>
                <a:noFill/>
                <a:tableStyleId>{3E9A54EF-A4DB-4115-AF77-B021190419E4}</a:tableStyleId>
              </a:tblPr>
              <a:tblGrid>
                <a:gridCol w="1406225"/>
                <a:gridCol w="9109375"/>
              </a:tblGrid>
              <a:tr h="506150">
                <a:tc>
                  <a:txBody>
                    <a:bodyPr/>
                    <a:lstStyle/>
                    <a:p>
                      <a:pPr indent="0" lvl="0" marL="0" marR="0" rtl="0" algn="l">
                        <a:spcBef>
                          <a:spcPts val="0"/>
                        </a:spcBef>
                        <a:spcAft>
                          <a:spcPts val="0"/>
                        </a:spcAft>
                        <a:buNone/>
                      </a:pPr>
                      <a:r>
                        <a:rPr b="1" lang="en-US" sz="1800"/>
                        <a:t>Datatype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a:t>Description</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06150">
                <a:tc>
                  <a:txBody>
                    <a:bodyPr/>
                    <a:lstStyle/>
                    <a:p>
                      <a:pPr indent="0" lvl="0" marL="0" marR="0" rtl="0" algn="l">
                        <a:spcBef>
                          <a:spcPts val="0"/>
                        </a:spcBef>
                        <a:spcAft>
                          <a:spcPts val="0"/>
                        </a:spcAft>
                        <a:buNone/>
                      </a:pPr>
                      <a:r>
                        <a:rPr b="1" lang="en-US" sz="1800">
                          <a:solidFill>
                            <a:srgbClr val="000099"/>
                          </a:solidFill>
                        </a:rPr>
                        <a:t>date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It is used to store the year, month, and days value.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06150">
                <a:tc>
                  <a:txBody>
                    <a:bodyPr/>
                    <a:lstStyle/>
                    <a:p>
                      <a:pPr indent="0" lvl="0" marL="0" marR="0" rtl="0" algn="l">
                        <a:spcBef>
                          <a:spcPts val="0"/>
                        </a:spcBef>
                        <a:spcAft>
                          <a:spcPts val="0"/>
                        </a:spcAft>
                        <a:buNone/>
                      </a:pPr>
                      <a:r>
                        <a:rPr b="1" lang="en-US" sz="1800">
                          <a:solidFill>
                            <a:srgbClr val="000099"/>
                          </a:solidFill>
                        </a:rPr>
                        <a:t>time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It is used to store the hour, minute, and second values.</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06150">
                <a:tc>
                  <a:txBody>
                    <a:bodyPr/>
                    <a:lstStyle/>
                    <a:p>
                      <a:pPr indent="0" lvl="0" marL="0" marR="0" rtl="0" algn="l">
                        <a:spcBef>
                          <a:spcPts val="0"/>
                        </a:spcBef>
                        <a:spcAft>
                          <a:spcPts val="0"/>
                        </a:spcAft>
                        <a:buNone/>
                      </a:pPr>
                      <a:r>
                        <a:rPr b="1" lang="en-US" sz="1800">
                          <a:solidFill>
                            <a:srgbClr val="000099"/>
                          </a:solidFill>
                        </a:rPr>
                        <a:t>timestamp</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It stores the year, month, day, hour, minute, and the second value.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SQL Datatype</a:t>
            </a:r>
            <a:br>
              <a:rPr b="1" lang="en-US"/>
            </a:br>
            <a:endParaRPr/>
          </a:p>
        </p:txBody>
      </p:sp>
      <p:sp>
        <p:nvSpPr>
          <p:cNvPr id="247" name="Google Shape;247;p23"/>
          <p:cNvSpPr txBox="1"/>
          <p:nvPr>
            <p:ph idx="1" type="body"/>
          </p:nvPr>
        </p:nvSpPr>
        <p:spPr>
          <a:xfrm>
            <a:off x="519545" y="1000196"/>
            <a:ext cx="10515600" cy="1325563"/>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graphicFrame>
        <p:nvGraphicFramePr>
          <p:cNvPr id="248" name="Google Shape;248;p23"/>
          <p:cNvGraphicFramePr/>
          <p:nvPr/>
        </p:nvGraphicFramePr>
        <p:xfrm>
          <a:off x="727363" y="1482436"/>
          <a:ext cx="3000000" cy="3000000"/>
        </p:xfrm>
        <a:graphic>
          <a:graphicData uri="http://schemas.openxmlformats.org/drawingml/2006/table">
            <a:tbl>
              <a:tblPr>
                <a:noFill/>
                <a:tableStyleId>{3E9A54EF-A4DB-4115-AF77-B021190419E4}</a:tableStyleId>
              </a:tblPr>
              <a:tblGrid>
                <a:gridCol w="1683325"/>
                <a:gridCol w="8832275"/>
              </a:tblGrid>
              <a:tr h="729225">
                <a:tc>
                  <a:txBody>
                    <a:bodyPr/>
                    <a:lstStyle/>
                    <a:p>
                      <a:pPr indent="0" lvl="0" marL="0" marR="0" rtl="0" algn="l">
                        <a:spcBef>
                          <a:spcPts val="0"/>
                        </a:spcBef>
                        <a:spcAft>
                          <a:spcPts val="0"/>
                        </a:spcAft>
                        <a:buNone/>
                      </a:pPr>
                      <a:r>
                        <a:rPr b="1" lang="en-US" sz="2800"/>
                        <a:t>Data type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1" lang="en-US" sz="2800"/>
                        <a:t>Description</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29225">
                <a:tc>
                  <a:txBody>
                    <a:bodyPr/>
                    <a:lstStyle/>
                    <a:p>
                      <a:pPr indent="0" lvl="0" marL="0" marR="0" rtl="0" algn="l">
                        <a:spcBef>
                          <a:spcPts val="0"/>
                        </a:spcBef>
                        <a:spcAft>
                          <a:spcPts val="0"/>
                        </a:spcAft>
                        <a:buNone/>
                      </a:pPr>
                      <a:r>
                        <a:rPr b="1" lang="en-US" sz="2800">
                          <a:solidFill>
                            <a:srgbClr val="000099"/>
                          </a:solidFill>
                        </a:rPr>
                        <a:t>int</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2800"/>
                        <a:t>It is used to specify an integer value.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29225">
                <a:tc>
                  <a:txBody>
                    <a:bodyPr/>
                    <a:lstStyle/>
                    <a:p>
                      <a:pPr indent="0" lvl="0" marL="0" marR="0" rtl="0" algn="l">
                        <a:spcBef>
                          <a:spcPts val="0"/>
                        </a:spcBef>
                        <a:spcAft>
                          <a:spcPts val="0"/>
                        </a:spcAft>
                        <a:buNone/>
                      </a:pPr>
                      <a:r>
                        <a:rPr b="1" lang="en-US" sz="2800">
                          <a:solidFill>
                            <a:srgbClr val="000099"/>
                          </a:solidFill>
                        </a:rPr>
                        <a:t>smallint</a:t>
                      </a:r>
                      <a:endParaRPr b="1" sz="2800">
                        <a:solidFill>
                          <a:srgbClr val="000099"/>
                        </a:solidFil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2800"/>
                        <a:t>It is used to specify small integer value.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29225">
                <a:tc>
                  <a:txBody>
                    <a:bodyPr/>
                    <a:lstStyle/>
                    <a:p>
                      <a:pPr indent="0" lvl="0" marL="0" marR="0" rtl="0" algn="l">
                        <a:spcBef>
                          <a:spcPts val="0"/>
                        </a:spcBef>
                        <a:spcAft>
                          <a:spcPts val="0"/>
                        </a:spcAft>
                        <a:buNone/>
                      </a:pPr>
                      <a:r>
                        <a:rPr b="1" lang="en-US" sz="2800">
                          <a:solidFill>
                            <a:srgbClr val="000099"/>
                          </a:solidFill>
                        </a:rPr>
                        <a:t>bit</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2800"/>
                        <a:t>It has the number of bits to store.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29225">
                <a:tc>
                  <a:txBody>
                    <a:bodyPr/>
                    <a:lstStyle/>
                    <a:p>
                      <a:pPr indent="0" lvl="0" marL="0" marR="0" rtl="0" algn="l">
                        <a:spcBef>
                          <a:spcPts val="0"/>
                        </a:spcBef>
                        <a:spcAft>
                          <a:spcPts val="0"/>
                        </a:spcAft>
                        <a:buNone/>
                      </a:pPr>
                      <a:r>
                        <a:rPr b="1" lang="en-US" sz="2800">
                          <a:solidFill>
                            <a:srgbClr val="000099"/>
                          </a:solidFill>
                        </a:rPr>
                        <a:t>decimal</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2800"/>
                        <a:t>It specifies a numeric value that can have a decimal number.</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29225">
                <a:tc>
                  <a:txBody>
                    <a:bodyPr/>
                    <a:lstStyle/>
                    <a:p>
                      <a:pPr indent="0" lvl="0" marL="0" marR="0" rtl="0" algn="l">
                        <a:spcBef>
                          <a:spcPts val="0"/>
                        </a:spcBef>
                        <a:spcAft>
                          <a:spcPts val="0"/>
                        </a:spcAft>
                        <a:buNone/>
                      </a:pPr>
                      <a:r>
                        <a:rPr b="1" lang="en-US" sz="2800">
                          <a:solidFill>
                            <a:srgbClr val="000099"/>
                          </a:solidFill>
                        </a:rPr>
                        <a:t>numeric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2800"/>
                        <a:t>It is used to specify a numeric value.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SQL Commands</a:t>
            </a:r>
            <a:br>
              <a:rPr b="1" lang="en-US"/>
            </a:br>
            <a:endParaRPr/>
          </a:p>
        </p:txBody>
      </p:sp>
      <p:sp>
        <p:nvSpPr>
          <p:cNvPr id="254" name="Google Shape;254;p24"/>
          <p:cNvSpPr txBox="1"/>
          <p:nvPr>
            <p:ph idx="1" type="body"/>
          </p:nvPr>
        </p:nvSpPr>
        <p:spPr>
          <a:xfrm>
            <a:off x="838200" y="1039091"/>
            <a:ext cx="4786745" cy="5137872"/>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Font typeface="Arial"/>
              <a:buChar char="•"/>
            </a:pPr>
            <a:r>
              <a:rPr lang="en-US"/>
              <a:t>SQL commands are instructions. </a:t>
            </a:r>
            <a:r>
              <a:rPr b="1" lang="en-US">
                <a:solidFill>
                  <a:srgbClr val="000099"/>
                </a:solidFill>
              </a:rPr>
              <a:t>It is used to communicate with the database. </a:t>
            </a:r>
            <a:r>
              <a:rPr lang="en-US"/>
              <a:t>It is also used to perform specific tasks, functions, and queries of data. </a:t>
            </a:r>
            <a:endParaRPr/>
          </a:p>
          <a:p>
            <a:pPr indent="-228600" lvl="0" marL="228600" rtl="0" algn="just">
              <a:lnSpc>
                <a:spcPct val="90000"/>
              </a:lnSpc>
              <a:spcBef>
                <a:spcPts val="1000"/>
              </a:spcBef>
              <a:spcAft>
                <a:spcPts val="0"/>
              </a:spcAft>
              <a:buClr>
                <a:schemeClr val="dk1"/>
              </a:buClr>
              <a:buSzPts val="2800"/>
              <a:buFont typeface="Arial"/>
              <a:buChar char="•"/>
            </a:pPr>
            <a:r>
              <a:rPr lang="en-US"/>
              <a:t>SQL can perform various tasks like </a:t>
            </a:r>
            <a:r>
              <a:rPr b="1" lang="en-US">
                <a:solidFill>
                  <a:srgbClr val="000099"/>
                </a:solidFill>
              </a:rPr>
              <a:t>create a table, add data to tables, drop the table, modify the table</a:t>
            </a:r>
            <a:r>
              <a:rPr lang="en-US"/>
              <a:t>, set permission for users.</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255" name="Google Shape;255;p24"/>
          <p:cNvPicPr preferRelativeResize="0"/>
          <p:nvPr/>
        </p:nvPicPr>
        <p:blipFill rotWithShape="1">
          <a:blip r:embed="rId3">
            <a:alphaModFix/>
          </a:blip>
          <a:srcRect b="0" l="0" r="0" t="0"/>
          <a:stretch/>
        </p:blipFill>
        <p:spPr>
          <a:xfrm>
            <a:off x="5973040" y="187035"/>
            <a:ext cx="5981700" cy="561801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SQL Commands</a:t>
            </a:r>
            <a:br>
              <a:rPr b="1" lang="en-US"/>
            </a:br>
            <a:endParaRPr/>
          </a:p>
        </p:txBody>
      </p:sp>
      <p:sp>
        <p:nvSpPr>
          <p:cNvPr id="261" name="Google Shape;261;p25"/>
          <p:cNvSpPr txBox="1"/>
          <p:nvPr>
            <p:ph idx="1" type="body"/>
          </p:nvPr>
        </p:nvSpPr>
        <p:spPr>
          <a:xfrm>
            <a:off x="249383" y="1039090"/>
            <a:ext cx="5618018" cy="5721927"/>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Clr>
                <a:srgbClr val="000099"/>
              </a:buClr>
              <a:buSzPts val="2800"/>
              <a:buChar char="•"/>
            </a:pPr>
            <a:r>
              <a:rPr b="1" lang="en-US">
                <a:solidFill>
                  <a:srgbClr val="000099"/>
                </a:solidFill>
              </a:rPr>
              <a:t>Data Definition Language(DDL) – </a:t>
            </a:r>
            <a:r>
              <a:rPr lang="en-US"/>
              <a:t>Consists of commands which are used to define the database.</a:t>
            </a:r>
            <a:endParaRPr/>
          </a:p>
          <a:p>
            <a:pPr indent="-228600" lvl="0" marL="228600" rtl="0" algn="just">
              <a:lnSpc>
                <a:spcPct val="90000"/>
              </a:lnSpc>
              <a:spcBef>
                <a:spcPts val="1000"/>
              </a:spcBef>
              <a:spcAft>
                <a:spcPts val="0"/>
              </a:spcAft>
              <a:buClr>
                <a:srgbClr val="000099"/>
              </a:buClr>
              <a:buSzPts val="2800"/>
              <a:buChar char="•"/>
            </a:pPr>
            <a:r>
              <a:rPr b="1" lang="en-US">
                <a:solidFill>
                  <a:srgbClr val="000099"/>
                </a:solidFill>
              </a:rPr>
              <a:t>Data Manipulation Language(DML) </a:t>
            </a:r>
            <a:r>
              <a:rPr lang="en-US"/>
              <a:t>–  Consists of commands which are used to manipulate the data present in the database.</a:t>
            </a:r>
            <a:endParaRPr/>
          </a:p>
          <a:p>
            <a:pPr indent="-228600" lvl="0" marL="228600" rtl="0" algn="just">
              <a:lnSpc>
                <a:spcPct val="90000"/>
              </a:lnSpc>
              <a:spcBef>
                <a:spcPts val="1000"/>
              </a:spcBef>
              <a:spcAft>
                <a:spcPts val="0"/>
              </a:spcAft>
              <a:buClr>
                <a:srgbClr val="000099"/>
              </a:buClr>
              <a:buSzPts val="2800"/>
              <a:buChar char="•"/>
            </a:pPr>
            <a:r>
              <a:rPr b="1" lang="en-US">
                <a:solidFill>
                  <a:srgbClr val="000099"/>
                </a:solidFill>
              </a:rPr>
              <a:t>Data Control Language(DCL) </a:t>
            </a:r>
            <a:r>
              <a:rPr lang="en-US"/>
              <a:t>– Consists of commands which deal with the user permissions and controls of the database system.</a:t>
            </a:r>
            <a:endParaRPr/>
          </a:p>
          <a:p>
            <a:pPr indent="-228600" lvl="0" marL="228600" rtl="0" algn="just">
              <a:lnSpc>
                <a:spcPct val="90000"/>
              </a:lnSpc>
              <a:spcBef>
                <a:spcPts val="1000"/>
              </a:spcBef>
              <a:spcAft>
                <a:spcPts val="0"/>
              </a:spcAft>
              <a:buClr>
                <a:srgbClr val="000099"/>
              </a:buClr>
              <a:buSzPts val="2800"/>
              <a:buChar char="•"/>
            </a:pPr>
            <a:r>
              <a:rPr b="1" lang="en-US">
                <a:solidFill>
                  <a:srgbClr val="000099"/>
                </a:solidFill>
              </a:rPr>
              <a:t>Transaction Control Language(TCL) </a:t>
            </a:r>
            <a:r>
              <a:rPr lang="en-US"/>
              <a:t>– Consist of commands which deal with the transaction of the database.</a:t>
            </a:r>
            <a:endParaRPr/>
          </a:p>
        </p:txBody>
      </p:sp>
      <p:sp>
        <p:nvSpPr>
          <p:cNvPr id="262" name="Google Shape;262;p25"/>
          <p:cNvSpPr txBox="1"/>
          <p:nvPr/>
        </p:nvSpPr>
        <p:spPr>
          <a:xfrm>
            <a:off x="6096000" y="124691"/>
            <a:ext cx="5846619" cy="6636326"/>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marR="0" rtl="0" algn="just">
              <a:lnSpc>
                <a:spcPct val="90000"/>
              </a:lnSpc>
              <a:spcBef>
                <a:spcPts val="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Comments in SQL</a:t>
            </a:r>
            <a:endParaRPr/>
          </a:p>
          <a:p>
            <a:pPr indent="-228600" lvl="0" marL="228600" marR="0" rtl="0" algn="just">
              <a:lnSpc>
                <a:spcPct val="90000"/>
              </a:lnSpc>
              <a:spcBef>
                <a:spcPts val="1000"/>
              </a:spcBef>
              <a:spcAft>
                <a:spcPts val="0"/>
              </a:spcAft>
              <a:buClr>
                <a:schemeClr val="dk1"/>
              </a:buClr>
              <a:buSzPct val="100000"/>
              <a:buFont typeface="Arial"/>
              <a:buChar char="•"/>
            </a:pPr>
            <a:r>
              <a:rPr b="1" i="0" lang="en-US" sz="2800" u="none" cap="none" strike="noStrike">
                <a:solidFill>
                  <a:schemeClr val="dk1"/>
                </a:solidFill>
                <a:latin typeface="Calibri"/>
                <a:ea typeface="Calibri"/>
                <a:cs typeface="Calibri"/>
                <a:sym typeface="Calibri"/>
              </a:rPr>
              <a:t>Single-Line Comments</a:t>
            </a:r>
            <a:endParaRPr/>
          </a:p>
          <a:p>
            <a:pPr indent="-228600" lvl="0" marL="228600" marR="0" rtl="0" algn="just">
              <a:lnSpc>
                <a:spcPct val="9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The single line comment </a:t>
            </a:r>
            <a:r>
              <a:rPr b="1" i="0" lang="en-US" sz="2800" u="none" cap="none" strike="noStrike">
                <a:solidFill>
                  <a:srgbClr val="000099"/>
                </a:solidFill>
                <a:latin typeface="Calibri"/>
                <a:ea typeface="Calibri"/>
                <a:cs typeface="Calibri"/>
                <a:sym typeface="Calibri"/>
              </a:rPr>
              <a:t>starts with two hyphens (–)</a:t>
            </a:r>
            <a:r>
              <a:rPr b="0" i="0" lang="en-US" sz="2800" u="none" cap="none" strike="noStrike">
                <a:solidFill>
                  <a:schemeClr val="dk1"/>
                </a:solidFill>
                <a:latin typeface="Calibri"/>
                <a:ea typeface="Calibri"/>
                <a:cs typeface="Calibri"/>
                <a:sym typeface="Calibri"/>
              </a:rPr>
              <a:t>. So, any text mentioned after (–), till the end of a single line will be ignored by the compiler.</a:t>
            </a:r>
            <a:endParaRPr/>
          </a:p>
          <a:p>
            <a:pPr indent="-228600" lvl="0" marL="228600" marR="0" rtl="0" algn="just">
              <a:lnSpc>
                <a:spcPct val="9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Example:</a:t>
            </a:r>
            <a:endParaRPr/>
          </a:p>
          <a:p>
            <a:pPr indent="-228600" lvl="0" marL="228600" marR="0" rtl="0" algn="just">
              <a:lnSpc>
                <a:spcPct val="90000"/>
              </a:lnSpc>
              <a:spcBef>
                <a:spcPts val="1000"/>
              </a:spcBef>
              <a:spcAft>
                <a:spcPts val="0"/>
              </a:spcAft>
              <a:buClr>
                <a:srgbClr val="000099"/>
              </a:buClr>
              <a:buSzPct val="100000"/>
              <a:buFont typeface="Arial"/>
              <a:buChar char="•"/>
            </a:pPr>
            <a:r>
              <a:rPr b="1" i="0" lang="en-US" sz="2800" u="none" cap="none" strike="noStrike">
                <a:solidFill>
                  <a:srgbClr val="000099"/>
                </a:solidFill>
                <a:latin typeface="Calibri"/>
                <a:ea typeface="Calibri"/>
                <a:cs typeface="Calibri"/>
                <a:sym typeface="Calibri"/>
              </a:rPr>
              <a:t>--Select all:</a:t>
            </a:r>
            <a:endParaRPr/>
          </a:p>
          <a:p>
            <a:pPr indent="-228600" lvl="0" marL="228600" marR="0" rtl="0" algn="just">
              <a:lnSpc>
                <a:spcPct val="9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SELECT * FROM Employee_Info;</a:t>
            </a:r>
            <a:endParaRPr/>
          </a:p>
          <a:p>
            <a:pPr indent="-228600" lvl="0" marL="228600" marR="0" rtl="0" algn="just">
              <a:lnSpc>
                <a:spcPct val="90000"/>
              </a:lnSpc>
              <a:spcBef>
                <a:spcPts val="1000"/>
              </a:spcBef>
              <a:spcAft>
                <a:spcPts val="0"/>
              </a:spcAft>
              <a:buClr>
                <a:schemeClr val="dk1"/>
              </a:buClr>
              <a:buSzPct val="100000"/>
              <a:buFont typeface="Arial"/>
              <a:buChar char="•"/>
            </a:pPr>
            <a:r>
              <a:rPr b="1" i="0" lang="en-US" sz="2800" u="none" cap="none" strike="noStrike">
                <a:solidFill>
                  <a:schemeClr val="dk1"/>
                </a:solidFill>
                <a:latin typeface="Calibri"/>
                <a:ea typeface="Calibri"/>
                <a:cs typeface="Calibri"/>
                <a:sym typeface="Calibri"/>
              </a:rPr>
              <a:t>Multi-Line Comments </a:t>
            </a:r>
            <a:endParaRPr/>
          </a:p>
          <a:p>
            <a:pPr indent="-228600" lvl="0" marL="228600" marR="0" rtl="0" algn="just">
              <a:lnSpc>
                <a:spcPct val="9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The Multi-line comments </a:t>
            </a:r>
            <a:r>
              <a:rPr b="1" i="0" lang="en-US" sz="2800" u="none" cap="none" strike="noStrike">
                <a:solidFill>
                  <a:srgbClr val="000099"/>
                </a:solidFill>
                <a:latin typeface="Calibri"/>
                <a:ea typeface="Calibri"/>
                <a:cs typeface="Calibri"/>
                <a:sym typeface="Calibri"/>
              </a:rPr>
              <a:t>start with /* and end with */. </a:t>
            </a:r>
            <a:r>
              <a:rPr b="0" i="0" lang="en-US" sz="2800" u="none" cap="none" strike="noStrike">
                <a:solidFill>
                  <a:schemeClr val="dk1"/>
                </a:solidFill>
                <a:latin typeface="Calibri"/>
                <a:ea typeface="Calibri"/>
                <a:cs typeface="Calibri"/>
                <a:sym typeface="Calibri"/>
              </a:rPr>
              <a:t>So, any text mentioned between /* and */ will be ignored by the compiler.</a:t>
            </a:r>
            <a:endParaRPr/>
          </a:p>
          <a:p>
            <a:pPr indent="-228600" lvl="0" marL="228600" marR="0" rtl="0" algn="just">
              <a:lnSpc>
                <a:spcPct val="9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Example:</a:t>
            </a:r>
            <a:endParaRPr/>
          </a:p>
          <a:p>
            <a:pPr indent="-228600" lvl="0" marL="228600" marR="0" rtl="0" algn="just">
              <a:lnSpc>
                <a:spcPct val="90000"/>
              </a:lnSpc>
              <a:spcBef>
                <a:spcPts val="1000"/>
              </a:spcBef>
              <a:spcAft>
                <a:spcPts val="0"/>
              </a:spcAft>
              <a:buClr>
                <a:srgbClr val="000099"/>
              </a:buClr>
              <a:buSzPct val="100000"/>
              <a:buFont typeface="Arial"/>
              <a:buChar char="•"/>
            </a:pPr>
            <a:r>
              <a:rPr b="1" i="0" lang="en-US" sz="2800" u="none" cap="none" strike="noStrike">
                <a:solidFill>
                  <a:srgbClr val="000099"/>
                </a:solidFill>
                <a:latin typeface="Calibri"/>
                <a:ea typeface="Calibri"/>
                <a:cs typeface="Calibri"/>
                <a:sym typeface="Calibri"/>
              </a:rPr>
              <a:t>/*Select all the columns</a:t>
            </a:r>
            <a:endParaRPr/>
          </a:p>
          <a:p>
            <a:pPr indent="-228600" lvl="0" marL="228600" marR="0" rtl="0" algn="just">
              <a:lnSpc>
                <a:spcPct val="90000"/>
              </a:lnSpc>
              <a:spcBef>
                <a:spcPts val="1000"/>
              </a:spcBef>
              <a:spcAft>
                <a:spcPts val="0"/>
              </a:spcAft>
              <a:buClr>
                <a:srgbClr val="000099"/>
              </a:buClr>
              <a:buSzPct val="100000"/>
              <a:buFont typeface="Arial"/>
              <a:buChar char="•"/>
            </a:pPr>
            <a:r>
              <a:rPr b="1" i="0" lang="en-US" sz="2800" u="none" cap="none" strike="noStrike">
                <a:solidFill>
                  <a:srgbClr val="000099"/>
                </a:solidFill>
                <a:latin typeface="Calibri"/>
                <a:ea typeface="Calibri"/>
                <a:cs typeface="Calibri"/>
                <a:sym typeface="Calibri"/>
              </a:rPr>
              <a:t>of all the records</a:t>
            </a:r>
            <a:endParaRPr/>
          </a:p>
          <a:p>
            <a:pPr indent="-228600" lvl="0" marL="228600" marR="0" rtl="0" algn="just">
              <a:lnSpc>
                <a:spcPct val="90000"/>
              </a:lnSpc>
              <a:spcBef>
                <a:spcPts val="1000"/>
              </a:spcBef>
              <a:spcAft>
                <a:spcPts val="0"/>
              </a:spcAft>
              <a:buClr>
                <a:srgbClr val="000099"/>
              </a:buClr>
              <a:buSzPct val="100000"/>
              <a:buFont typeface="Arial"/>
              <a:buChar char="•"/>
            </a:pPr>
            <a:r>
              <a:rPr b="1" i="0" lang="en-US" sz="2800" u="none" cap="none" strike="noStrike">
                <a:solidFill>
                  <a:srgbClr val="000099"/>
                </a:solidFill>
                <a:latin typeface="Calibri"/>
                <a:ea typeface="Calibri"/>
                <a:cs typeface="Calibri"/>
                <a:sym typeface="Calibri"/>
              </a:rPr>
              <a:t>from the Employee_Info table:*/</a:t>
            </a:r>
            <a:endParaRPr/>
          </a:p>
          <a:p>
            <a:pPr indent="-228600" lvl="0" marL="228600" marR="0" rtl="0" algn="just">
              <a:lnSpc>
                <a:spcPct val="9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SELECT * FROM Students;</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Data Definition Language (DDL)</a:t>
            </a:r>
            <a:br>
              <a:rPr b="1" lang="en-US"/>
            </a:br>
            <a:endParaRPr/>
          </a:p>
        </p:txBody>
      </p:sp>
      <p:sp>
        <p:nvSpPr>
          <p:cNvPr id="268" name="Google Shape;268;p26"/>
          <p:cNvSpPr txBox="1"/>
          <p:nvPr>
            <p:ph idx="1" type="body"/>
          </p:nvPr>
        </p:nvSpPr>
        <p:spPr>
          <a:xfrm>
            <a:off x="193964" y="1122218"/>
            <a:ext cx="11734800" cy="5527964"/>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just">
              <a:lnSpc>
                <a:spcPct val="90000"/>
              </a:lnSpc>
              <a:spcBef>
                <a:spcPts val="0"/>
              </a:spcBef>
              <a:spcAft>
                <a:spcPts val="0"/>
              </a:spcAft>
              <a:buClr>
                <a:schemeClr val="dk1"/>
              </a:buClr>
              <a:buSzPct val="100000"/>
              <a:buFont typeface="Arial"/>
              <a:buChar char="•"/>
            </a:pPr>
            <a:r>
              <a:rPr lang="en-US"/>
              <a:t>DDL changes the structure of the table like creating a table, deleting a table, altering a table, etc.</a:t>
            </a:r>
            <a:endParaRPr/>
          </a:p>
          <a:p>
            <a:pPr indent="-228600" lvl="0" marL="228600" rtl="0" algn="just">
              <a:lnSpc>
                <a:spcPct val="90000"/>
              </a:lnSpc>
              <a:spcBef>
                <a:spcPts val="1000"/>
              </a:spcBef>
              <a:spcAft>
                <a:spcPts val="0"/>
              </a:spcAft>
              <a:buClr>
                <a:schemeClr val="dk1"/>
              </a:buClr>
              <a:buSzPct val="100000"/>
              <a:buFont typeface="Arial"/>
              <a:buChar char="•"/>
            </a:pPr>
            <a:r>
              <a:rPr lang="en-US"/>
              <a:t>All the command of DDL are auto-committed that means it permanently save all the changes in the database.</a:t>
            </a:r>
            <a:endParaRPr/>
          </a:p>
          <a:p>
            <a:pPr indent="-228600" lvl="0" marL="228600" rtl="0" algn="just">
              <a:lnSpc>
                <a:spcPct val="90000"/>
              </a:lnSpc>
              <a:spcBef>
                <a:spcPts val="1000"/>
              </a:spcBef>
              <a:spcAft>
                <a:spcPts val="0"/>
              </a:spcAft>
              <a:buClr>
                <a:schemeClr val="dk1"/>
              </a:buClr>
              <a:buSzPct val="100000"/>
              <a:buChar char="•"/>
            </a:pPr>
            <a:r>
              <a:rPr lang="en-US"/>
              <a:t>Here are some commands that come under DDL:</a:t>
            </a:r>
            <a:endParaRPr/>
          </a:p>
          <a:p>
            <a:pPr indent="-179387" lvl="0" marL="900113" rtl="0" algn="just">
              <a:lnSpc>
                <a:spcPct val="90000"/>
              </a:lnSpc>
              <a:spcBef>
                <a:spcPts val="1000"/>
              </a:spcBef>
              <a:spcAft>
                <a:spcPts val="0"/>
              </a:spcAft>
              <a:buClr>
                <a:srgbClr val="000099"/>
              </a:buClr>
              <a:buSzPct val="100000"/>
              <a:buFont typeface="Arial"/>
              <a:buChar char="•"/>
            </a:pPr>
            <a:r>
              <a:rPr b="1" lang="en-US">
                <a:solidFill>
                  <a:srgbClr val="000099"/>
                </a:solidFill>
              </a:rPr>
              <a:t>CREATE</a:t>
            </a:r>
            <a:endParaRPr/>
          </a:p>
          <a:p>
            <a:pPr indent="-179387" lvl="0" marL="900113" rtl="0" algn="just">
              <a:lnSpc>
                <a:spcPct val="90000"/>
              </a:lnSpc>
              <a:spcBef>
                <a:spcPts val="1000"/>
              </a:spcBef>
              <a:spcAft>
                <a:spcPts val="0"/>
              </a:spcAft>
              <a:buClr>
                <a:srgbClr val="000099"/>
              </a:buClr>
              <a:buSzPct val="100000"/>
              <a:buFont typeface="Arial"/>
              <a:buChar char="•"/>
            </a:pPr>
            <a:r>
              <a:rPr b="1" lang="en-US">
                <a:solidFill>
                  <a:srgbClr val="000099"/>
                </a:solidFill>
              </a:rPr>
              <a:t>ALTER</a:t>
            </a:r>
            <a:endParaRPr/>
          </a:p>
          <a:p>
            <a:pPr indent="-179387" lvl="0" marL="900113" rtl="0" algn="just">
              <a:lnSpc>
                <a:spcPct val="90000"/>
              </a:lnSpc>
              <a:spcBef>
                <a:spcPts val="1000"/>
              </a:spcBef>
              <a:spcAft>
                <a:spcPts val="0"/>
              </a:spcAft>
              <a:buClr>
                <a:srgbClr val="000099"/>
              </a:buClr>
              <a:buSzPct val="100000"/>
              <a:buFont typeface="Arial"/>
              <a:buChar char="•"/>
            </a:pPr>
            <a:r>
              <a:rPr b="1" lang="en-US">
                <a:solidFill>
                  <a:srgbClr val="000099"/>
                </a:solidFill>
              </a:rPr>
              <a:t>DROP</a:t>
            </a:r>
            <a:endParaRPr/>
          </a:p>
          <a:p>
            <a:pPr indent="-179387" lvl="0" marL="900113" rtl="0" algn="just">
              <a:lnSpc>
                <a:spcPct val="90000"/>
              </a:lnSpc>
              <a:spcBef>
                <a:spcPts val="1000"/>
              </a:spcBef>
              <a:spcAft>
                <a:spcPts val="0"/>
              </a:spcAft>
              <a:buClr>
                <a:srgbClr val="000099"/>
              </a:buClr>
              <a:buSzPct val="100000"/>
              <a:buFont typeface="Arial"/>
              <a:buChar char="•"/>
            </a:pPr>
            <a:r>
              <a:rPr b="1" lang="en-US">
                <a:solidFill>
                  <a:srgbClr val="000099"/>
                </a:solidFill>
              </a:rPr>
              <a:t>TRUNCATE</a:t>
            </a:r>
            <a:endParaRPr/>
          </a:p>
          <a:p>
            <a:pPr indent="-228600" lvl="0" marL="228600" rtl="0" algn="just">
              <a:lnSpc>
                <a:spcPct val="90000"/>
              </a:lnSpc>
              <a:spcBef>
                <a:spcPts val="1000"/>
              </a:spcBef>
              <a:spcAft>
                <a:spcPts val="0"/>
              </a:spcAft>
              <a:buClr>
                <a:schemeClr val="dk1"/>
              </a:buClr>
              <a:buSzPct val="100000"/>
              <a:buFont typeface="Arial"/>
              <a:buChar char="•"/>
            </a:pPr>
            <a:r>
              <a:rPr b="1" lang="en-US"/>
              <a:t>TRUNCATE:</a:t>
            </a:r>
            <a:r>
              <a:rPr lang="en-US"/>
              <a:t> It is used to delete all the rows from the table and free the space containing the table.</a:t>
            </a:r>
            <a:endParaRPr/>
          </a:p>
          <a:p>
            <a:pPr indent="-228600" lvl="0" marL="228600" rtl="0" algn="just">
              <a:lnSpc>
                <a:spcPct val="90000"/>
              </a:lnSpc>
              <a:spcBef>
                <a:spcPts val="1000"/>
              </a:spcBef>
              <a:spcAft>
                <a:spcPts val="0"/>
              </a:spcAft>
              <a:buClr>
                <a:srgbClr val="000099"/>
              </a:buClr>
              <a:buSzPct val="100000"/>
              <a:buFont typeface="Arial"/>
              <a:buChar char="•"/>
            </a:pPr>
            <a:r>
              <a:rPr b="1" lang="en-US">
                <a:solidFill>
                  <a:srgbClr val="000099"/>
                </a:solidFill>
              </a:rPr>
              <a:t>TRUNCATE TABLE table_name;  </a:t>
            </a:r>
            <a:endParaRPr/>
          </a:p>
          <a:p>
            <a:pPr indent="-228600" lvl="0" marL="228600" rtl="0" algn="just">
              <a:lnSpc>
                <a:spcPct val="90000"/>
              </a:lnSpc>
              <a:spcBef>
                <a:spcPts val="1000"/>
              </a:spcBef>
              <a:spcAft>
                <a:spcPts val="0"/>
              </a:spcAft>
              <a:buClr>
                <a:srgbClr val="000099"/>
              </a:buClr>
              <a:buSzPct val="100000"/>
              <a:buFont typeface="Arial"/>
              <a:buChar char="•"/>
            </a:pPr>
            <a:r>
              <a:rPr b="1" lang="en-US">
                <a:solidFill>
                  <a:srgbClr val="000099"/>
                </a:solidFill>
              </a:rPr>
              <a:t>TRUNCATE TABLE EMPLOYEE;  </a:t>
            </a:r>
            <a:endParaRPr b="1">
              <a:solidFill>
                <a:srgbClr val="000099"/>
              </a:solidFill>
            </a:endParaRPr>
          </a:p>
          <a:p>
            <a:pPr indent="-228600" lvl="0" marL="228600" rtl="0" algn="just">
              <a:lnSpc>
                <a:spcPct val="90000"/>
              </a:lnSpc>
              <a:spcBef>
                <a:spcPts val="1000"/>
              </a:spcBef>
              <a:spcAft>
                <a:spcPts val="0"/>
              </a:spcAft>
              <a:buClr>
                <a:schemeClr val="dk1"/>
              </a:buClr>
              <a:buSzPct val="100000"/>
              <a:buChar char="•"/>
            </a:pPr>
            <a:r>
              <a:rPr b="1" lang="en-US"/>
              <a:t>DROP:</a:t>
            </a:r>
            <a:r>
              <a:rPr lang="en-US"/>
              <a:t> It is used to delete both the structure and record stored in the table.</a:t>
            </a:r>
            <a:endParaRPr/>
          </a:p>
          <a:p>
            <a:pPr indent="-228600" lvl="0" marL="228600" rtl="0" algn="just">
              <a:lnSpc>
                <a:spcPct val="90000"/>
              </a:lnSpc>
              <a:spcBef>
                <a:spcPts val="1000"/>
              </a:spcBef>
              <a:spcAft>
                <a:spcPts val="0"/>
              </a:spcAft>
              <a:buClr>
                <a:srgbClr val="000099"/>
              </a:buClr>
              <a:buSzPct val="100000"/>
              <a:buChar char="•"/>
            </a:pPr>
            <a:r>
              <a:rPr b="1" lang="en-US">
                <a:solidFill>
                  <a:srgbClr val="000099"/>
                </a:solidFill>
              </a:rPr>
              <a:t>DROP TABLE table_name;  </a:t>
            </a:r>
            <a:endParaRPr/>
          </a:p>
          <a:p>
            <a:pPr indent="-228600" lvl="0" marL="228600" rtl="0" algn="just">
              <a:lnSpc>
                <a:spcPct val="90000"/>
              </a:lnSpc>
              <a:spcBef>
                <a:spcPts val="1000"/>
              </a:spcBef>
              <a:spcAft>
                <a:spcPts val="0"/>
              </a:spcAft>
              <a:buClr>
                <a:srgbClr val="000099"/>
              </a:buClr>
              <a:buSzPct val="100000"/>
              <a:buChar char="•"/>
            </a:pPr>
            <a:r>
              <a:rPr b="1" lang="en-US">
                <a:solidFill>
                  <a:srgbClr val="000099"/>
                </a:solidFill>
              </a:rPr>
              <a:t>DROP TABLE EMPLOYEE;  </a:t>
            </a:r>
            <a:endParaRPr/>
          </a:p>
          <a:p>
            <a:pPr indent="-90804"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7"/>
          <p:cNvSpPr txBox="1"/>
          <p:nvPr>
            <p:ph type="title"/>
          </p:nvPr>
        </p:nvSpPr>
        <p:spPr>
          <a:xfrm>
            <a:off x="838200" y="365125"/>
            <a:ext cx="10515600" cy="64625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en-US" sz="4000"/>
              <a:t>Data Definition Language (DDL)</a:t>
            </a:r>
            <a:br>
              <a:rPr b="1" lang="en-US" sz="4000"/>
            </a:br>
            <a:endParaRPr sz="4000"/>
          </a:p>
        </p:txBody>
      </p:sp>
      <p:sp>
        <p:nvSpPr>
          <p:cNvPr id="274" name="Google Shape;274;p27"/>
          <p:cNvSpPr txBox="1"/>
          <p:nvPr>
            <p:ph idx="1" type="body"/>
          </p:nvPr>
        </p:nvSpPr>
        <p:spPr>
          <a:xfrm>
            <a:off x="318655" y="734292"/>
            <a:ext cx="11471563" cy="5758584"/>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600"/>
              <a:buChar char="•"/>
            </a:pPr>
            <a:r>
              <a:rPr b="1" lang="en-US" sz="2600"/>
              <a:t>CREATE</a:t>
            </a:r>
            <a:r>
              <a:rPr lang="en-US" sz="2600"/>
              <a:t> It is used to create a new table in the database.</a:t>
            </a:r>
            <a:endParaRPr/>
          </a:p>
          <a:p>
            <a:pPr indent="-228600" lvl="0" marL="228600" rtl="0" algn="just">
              <a:lnSpc>
                <a:spcPct val="90000"/>
              </a:lnSpc>
              <a:spcBef>
                <a:spcPts val="1000"/>
              </a:spcBef>
              <a:spcAft>
                <a:spcPts val="0"/>
              </a:spcAft>
              <a:buClr>
                <a:srgbClr val="000099"/>
              </a:buClr>
              <a:buSzPts val="2600"/>
              <a:buChar char="•"/>
            </a:pPr>
            <a:r>
              <a:rPr b="1" lang="en-US" sz="2600">
                <a:solidFill>
                  <a:srgbClr val="000099"/>
                </a:solidFill>
              </a:rPr>
              <a:t>CREATE TABLE TABLE_NAME (COLUMN_NAME DATATYPES[,....]);  </a:t>
            </a:r>
            <a:endParaRPr/>
          </a:p>
          <a:p>
            <a:pPr indent="-228600" lvl="0" marL="228600" rtl="0" algn="just">
              <a:lnSpc>
                <a:spcPct val="90000"/>
              </a:lnSpc>
              <a:spcBef>
                <a:spcPts val="1000"/>
              </a:spcBef>
              <a:spcAft>
                <a:spcPts val="0"/>
              </a:spcAft>
              <a:buClr>
                <a:srgbClr val="000099"/>
              </a:buClr>
              <a:buSzPts val="2600"/>
              <a:buChar char="•"/>
            </a:pPr>
            <a:r>
              <a:rPr b="1" lang="en-US" sz="2600">
                <a:solidFill>
                  <a:srgbClr val="000099"/>
                </a:solidFill>
              </a:rPr>
              <a:t>CREATE TABLE EMPLOYEE(Name VARCHAR2(20), Email VARCHAR2(100), DOB DATE);  </a:t>
            </a:r>
            <a:endParaRPr/>
          </a:p>
          <a:p>
            <a:pPr indent="-228600" lvl="0" marL="228600" rtl="0" algn="just">
              <a:lnSpc>
                <a:spcPct val="90000"/>
              </a:lnSpc>
              <a:spcBef>
                <a:spcPts val="1000"/>
              </a:spcBef>
              <a:spcAft>
                <a:spcPts val="0"/>
              </a:spcAft>
              <a:buClr>
                <a:srgbClr val="C00000"/>
              </a:buClr>
              <a:buSzPts val="2800"/>
              <a:buChar char="•"/>
            </a:pPr>
            <a:r>
              <a:rPr b="1" lang="en-US">
                <a:solidFill>
                  <a:srgbClr val="C00000"/>
                </a:solidFill>
              </a:rPr>
              <a:t>You can also create a table using another table.</a:t>
            </a:r>
            <a:endParaRPr/>
          </a:p>
          <a:p>
            <a:pPr indent="-228600" lvl="0" marL="228600" rtl="0" algn="just">
              <a:lnSpc>
                <a:spcPct val="90000"/>
              </a:lnSpc>
              <a:spcBef>
                <a:spcPts val="1000"/>
              </a:spcBef>
              <a:spcAft>
                <a:spcPts val="0"/>
              </a:spcAft>
              <a:buClr>
                <a:srgbClr val="C00000"/>
              </a:buClr>
              <a:buSzPts val="2600"/>
              <a:buChar char="•"/>
            </a:pPr>
            <a:r>
              <a:rPr b="1" lang="en-US" sz="2600">
                <a:solidFill>
                  <a:srgbClr val="C00000"/>
                </a:solidFill>
              </a:rPr>
              <a:t>Syntax:</a:t>
            </a:r>
            <a:endParaRPr/>
          </a:p>
          <a:p>
            <a:pPr indent="-228600" lvl="0" marL="228600" rtl="0" algn="l">
              <a:lnSpc>
                <a:spcPct val="90000"/>
              </a:lnSpc>
              <a:spcBef>
                <a:spcPts val="1000"/>
              </a:spcBef>
              <a:spcAft>
                <a:spcPts val="0"/>
              </a:spcAft>
              <a:buClr>
                <a:schemeClr val="dk1"/>
              </a:buClr>
              <a:buSzPts val="2800"/>
              <a:buChar char="•"/>
            </a:pPr>
            <a:r>
              <a:rPr lang="en-US"/>
              <a:t>CREATE TABLE NewTableName AS</a:t>
            </a:r>
            <a:endParaRPr/>
          </a:p>
          <a:p>
            <a:pPr indent="-228600" lvl="0" marL="228600" rtl="0" algn="l">
              <a:lnSpc>
                <a:spcPct val="90000"/>
              </a:lnSpc>
              <a:spcBef>
                <a:spcPts val="1000"/>
              </a:spcBef>
              <a:spcAft>
                <a:spcPts val="0"/>
              </a:spcAft>
              <a:buClr>
                <a:schemeClr val="dk1"/>
              </a:buClr>
              <a:buSzPts val="2800"/>
              <a:buChar char="•"/>
            </a:pPr>
            <a:r>
              <a:rPr lang="en-US"/>
              <a:t>SELECT Column1, column2,..., Column</a:t>
            </a:r>
            <a:r>
              <a:rPr i="1" lang="en-US"/>
              <a:t>N</a:t>
            </a:r>
            <a:endParaRPr i="1"/>
          </a:p>
          <a:p>
            <a:pPr indent="-228600" lvl="0" marL="228600" rtl="0" algn="l">
              <a:lnSpc>
                <a:spcPct val="90000"/>
              </a:lnSpc>
              <a:spcBef>
                <a:spcPts val="1000"/>
              </a:spcBef>
              <a:spcAft>
                <a:spcPts val="0"/>
              </a:spcAft>
              <a:buClr>
                <a:schemeClr val="dk1"/>
              </a:buClr>
              <a:buSzPts val="2800"/>
              <a:buChar char="•"/>
            </a:pPr>
            <a:r>
              <a:rPr i="1" lang="en-US"/>
              <a:t>FROM ExistingTableName</a:t>
            </a:r>
            <a:endParaRPr i="1"/>
          </a:p>
          <a:p>
            <a:pPr indent="-228600" lvl="0" marL="228600" rtl="0" algn="l">
              <a:lnSpc>
                <a:spcPct val="90000"/>
              </a:lnSpc>
              <a:spcBef>
                <a:spcPts val="1000"/>
              </a:spcBef>
              <a:spcAft>
                <a:spcPts val="0"/>
              </a:spcAft>
              <a:buClr>
                <a:schemeClr val="dk1"/>
              </a:buClr>
              <a:buSzPts val="2800"/>
              <a:buChar char="•"/>
            </a:pPr>
            <a:r>
              <a:rPr i="1" lang="en-US"/>
              <a:t>WHERE ....;</a:t>
            </a:r>
            <a:endParaRPr i="1"/>
          </a:p>
        </p:txBody>
      </p:sp>
      <p:sp>
        <p:nvSpPr>
          <p:cNvPr id="275" name="Google Shape;275;p27"/>
          <p:cNvSpPr txBox="1"/>
          <p:nvPr/>
        </p:nvSpPr>
        <p:spPr>
          <a:xfrm>
            <a:off x="6664036" y="3223202"/>
            <a:ext cx="5347855" cy="3269673"/>
          </a:xfrm>
          <a:prstGeom prst="rect">
            <a:avLst/>
          </a:prstGeom>
          <a:noFill/>
          <a:ln>
            <a:noFill/>
          </a:ln>
        </p:spPr>
        <p:txBody>
          <a:bodyPr anchorCtr="0" anchor="t" bIns="45700" lIns="91425" spcFirstLastPara="1" rIns="91425" wrap="square" tIns="45700">
            <a:normAutofit/>
          </a:bodyPr>
          <a:lstStyle/>
          <a:p>
            <a:pPr indent="-228600" lvl="0" marL="228600" marR="0" rtl="0" algn="just">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Example:</a:t>
            </a:r>
            <a:endParaRPr/>
          </a:p>
          <a:p>
            <a:pPr indent="-228600" lvl="0" marL="228600" marR="0" rtl="0" algn="just">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CREATE TABLE ExampleTable AS</a:t>
            </a:r>
            <a:endParaRPr/>
          </a:p>
          <a:p>
            <a:pPr indent="-228600" lvl="0" marL="228600" marR="0" rtl="0" algn="just">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SELECT Emp_Name, Phone_Num</a:t>
            </a:r>
            <a:endParaRPr b="0" i="0" sz="2800" u="none" cap="none" strike="noStrike">
              <a:solidFill>
                <a:schemeClr val="dk1"/>
              </a:solidFill>
              <a:latin typeface="Calibri"/>
              <a:ea typeface="Calibri"/>
              <a:cs typeface="Calibri"/>
              <a:sym typeface="Calibri"/>
            </a:endParaRPr>
          </a:p>
          <a:p>
            <a:pPr indent="-228600" lvl="0" marL="228600" marR="0" rtl="0" algn="just">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FROM Employee_Info;</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8"/>
          <p:cNvSpPr txBox="1"/>
          <p:nvPr>
            <p:ph type="title"/>
          </p:nvPr>
        </p:nvSpPr>
        <p:spPr>
          <a:xfrm>
            <a:off x="838200" y="365125"/>
            <a:ext cx="10515600" cy="64625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en-US" sz="4000"/>
              <a:t>Data Definition Language (DDL)</a:t>
            </a:r>
            <a:br>
              <a:rPr b="1" lang="en-US" sz="4000"/>
            </a:br>
            <a:endParaRPr sz="4000"/>
          </a:p>
        </p:txBody>
      </p:sp>
      <p:sp>
        <p:nvSpPr>
          <p:cNvPr id="281" name="Google Shape;281;p28"/>
          <p:cNvSpPr txBox="1"/>
          <p:nvPr>
            <p:ph idx="1" type="body"/>
          </p:nvPr>
        </p:nvSpPr>
        <p:spPr>
          <a:xfrm>
            <a:off x="318655" y="734292"/>
            <a:ext cx="11471563" cy="5758584"/>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just">
              <a:lnSpc>
                <a:spcPct val="90000"/>
              </a:lnSpc>
              <a:spcBef>
                <a:spcPts val="0"/>
              </a:spcBef>
              <a:spcAft>
                <a:spcPts val="0"/>
              </a:spcAft>
              <a:buClr>
                <a:schemeClr val="dk1"/>
              </a:buClr>
              <a:buSzPct val="100000"/>
              <a:buChar char="•"/>
            </a:pPr>
            <a:r>
              <a:rPr b="1" lang="en-US" sz="2600"/>
              <a:t>ALTER:</a:t>
            </a:r>
            <a:r>
              <a:rPr lang="en-US" sz="2600"/>
              <a:t> It is used to alter the structure of the database. This change could be either to modify the characteristics of an existing attribute or probably to add a new attribute.</a:t>
            </a:r>
            <a:endParaRPr/>
          </a:p>
          <a:p>
            <a:pPr indent="-228600" lvl="0" marL="228600" rtl="0" algn="just">
              <a:lnSpc>
                <a:spcPct val="90000"/>
              </a:lnSpc>
              <a:spcBef>
                <a:spcPts val="1000"/>
              </a:spcBef>
              <a:spcAft>
                <a:spcPts val="0"/>
              </a:spcAft>
              <a:buClr>
                <a:srgbClr val="000099"/>
              </a:buClr>
              <a:buSzPct val="100000"/>
              <a:buChar char="•"/>
            </a:pPr>
            <a:r>
              <a:rPr b="1" lang="en-US" sz="2600">
                <a:solidFill>
                  <a:srgbClr val="000099"/>
                </a:solidFill>
              </a:rPr>
              <a:t>ALTER TABLE table_name ADD column_name COLUMN-definition;    </a:t>
            </a:r>
            <a:endParaRPr/>
          </a:p>
          <a:p>
            <a:pPr indent="-228600" lvl="0" marL="228600" rtl="0" algn="just">
              <a:lnSpc>
                <a:spcPct val="90000"/>
              </a:lnSpc>
              <a:spcBef>
                <a:spcPts val="1000"/>
              </a:spcBef>
              <a:spcAft>
                <a:spcPts val="0"/>
              </a:spcAft>
              <a:buClr>
                <a:srgbClr val="000099"/>
              </a:buClr>
              <a:buSzPct val="100000"/>
              <a:buChar char="•"/>
            </a:pPr>
            <a:r>
              <a:rPr b="1" lang="en-US" sz="2600">
                <a:solidFill>
                  <a:srgbClr val="000099"/>
                </a:solidFill>
              </a:rPr>
              <a:t>ALTER TABLE table_name MODIFY(column_definitions....);  </a:t>
            </a:r>
            <a:endParaRPr/>
          </a:p>
          <a:p>
            <a:pPr indent="-228600" lvl="0" marL="228600" rtl="0" algn="just">
              <a:lnSpc>
                <a:spcPct val="90000"/>
              </a:lnSpc>
              <a:spcBef>
                <a:spcPts val="1000"/>
              </a:spcBef>
              <a:spcAft>
                <a:spcPts val="0"/>
              </a:spcAft>
              <a:buClr>
                <a:srgbClr val="000099"/>
              </a:buClr>
              <a:buSzPct val="100000"/>
              <a:buFont typeface="Calibri"/>
              <a:buAutoNum type="arabicPeriod"/>
            </a:pPr>
            <a:r>
              <a:rPr b="1" lang="en-US" sz="2600">
                <a:solidFill>
                  <a:srgbClr val="000099"/>
                </a:solidFill>
              </a:rPr>
              <a:t>ALTER TABLE STU_DETAILS ADD(ADDRESS VARCHAR2(20));  </a:t>
            </a:r>
            <a:endParaRPr/>
          </a:p>
          <a:p>
            <a:pPr indent="-228600" lvl="0" marL="228600" rtl="0" algn="just">
              <a:lnSpc>
                <a:spcPct val="90000"/>
              </a:lnSpc>
              <a:spcBef>
                <a:spcPts val="1000"/>
              </a:spcBef>
              <a:spcAft>
                <a:spcPts val="0"/>
              </a:spcAft>
              <a:buClr>
                <a:srgbClr val="000099"/>
              </a:buClr>
              <a:buSzPct val="100000"/>
              <a:buFont typeface="Calibri"/>
              <a:buAutoNum type="arabicPeriod"/>
            </a:pPr>
            <a:r>
              <a:rPr b="1" lang="en-US" sz="2600">
                <a:solidFill>
                  <a:srgbClr val="000099"/>
                </a:solidFill>
              </a:rPr>
              <a:t>ALTER TABLE STU_DETAILS MODIFY (NAME VARCHAR2(20));  </a:t>
            </a:r>
            <a:endParaRPr/>
          </a:p>
          <a:p>
            <a:pPr indent="-228600" lvl="0" marL="228600" rtl="0" algn="l">
              <a:lnSpc>
                <a:spcPct val="90000"/>
              </a:lnSpc>
              <a:spcBef>
                <a:spcPts val="1000"/>
              </a:spcBef>
              <a:spcAft>
                <a:spcPts val="0"/>
              </a:spcAft>
              <a:buClr>
                <a:schemeClr val="dk1"/>
              </a:buClr>
              <a:buSzPct val="100000"/>
              <a:buChar char="•"/>
            </a:pPr>
            <a:r>
              <a:rPr b="1" lang="en-US"/>
              <a:t>SQL Commands: Constraints Used In Database</a:t>
            </a:r>
            <a:endParaRPr/>
          </a:p>
          <a:p>
            <a:pPr indent="-228600" lvl="0" marL="228600" rtl="0" algn="just">
              <a:lnSpc>
                <a:spcPct val="90000"/>
              </a:lnSpc>
              <a:spcBef>
                <a:spcPts val="1000"/>
              </a:spcBef>
              <a:spcAft>
                <a:spcPts val="0"/>
              </a:spcAft>
              <a:buClr>
                <a:schemeClr val="dk1"/>
              </a:buClr>
              <a:buSzPct val="100000"/>
              <a:buChar char="•"/>
            </a:pPr>
            <a:r>
              <a:rPr lang="en-US"/>
              <a:t>Constraints are used in a database to specify the rules for data in a table. The following are the different types of constraints:</a:t>
            </a:r>
            <a:endParaRPr/>
          </a:p>
          <a:p>
            <a:pPr indent="-228600" lvl="0" marL="228600" rtl="0" algn="l">
              <a:lnSpc>
                <a:spcPct val="90000"/>
              </a:lnSpc>
              <a:spcBef>
                <a:spcPts val="1000"/>
              </a:spcBef>
              <a:spcAft>
                <a:spcPts val="0"/>
              </a:spcAft>
              <a:buClr>
                <a:srgbClr val="000099"/>
              </a:buClr>
              <a:buSzPct val="100000"/>
              <a:buChar char="•"/>
            </a:pPr>
            <a:r>
              <a:rPr b="1" lang="en-US">
                <a:solidFill>
                  <a:srgbClr val="000099"/>
                </a:solidFill>
              </a:rPr>
              <a:t>NOT NULL </a:t>
            </a:r>
            <a:r>
              <a:rPr lang="en-US"/>
              <a:t>:</a:t>
            </a:r>
            <a:r>
              <a:rPr b="0" i="0" lang="en-US"/>
              <a:t>This constraint ensures that a column cannot have a NULL value.</a:t>
            </a:r>
            <a:endParaRPr/>
          </a:p>
          <a:p>
            <a:pPr indent="-228600" lvl="0" marL="228600" rtl="0" algn="l">
              <a:lnSpc>
                <a:spcPct val="90000"/>
              </a:lnSpc>
              <a:spcBef>
                <a:spcPts val="1000"/>
              </a:spcBef>
              <a:spcAft>
                <a:spcPts val="0"/>
              </a:spcAft>
              <a:buClr>
                <a:srgbClr val="000099"/>
              </a:buClr>
              <a:buSzPct val="100000"/>
              <a:buChar char="•"/>
            </a:pPr>
            <a:r>
              <a:rPr b="1" lang="en-US">
                <a:solidFill>
                  <a:srgbClr val="000099"/>
                </a:solidFill>
              </a:rPr>
              <a:t>UNIQUE</a:t>
            </a:r>
            <a:r>
              <a:rPr lang="en-US"/>
              <a:t>: This</a:t>
            </a:r>
            <a:r>
              <a:rPr b="0" i="0" lang="en-US"/>
              <a:t> constraint ensures that all the values in a column are unique.</a:t>
            </a:r>
            <a:endParaRPr/>
          </a:p>
          <a:p>
            <a:pPr indent="-228600" lvl="0" marL="228600" rtl="0" algn="l">
              <a:lnSpc>
                <a:spcPct val="90000"/>
              </a:lnSpc>
              <a:spcBef>
                <a:spcPts val="1000"/>
              </a:spcBef>
              <a:spcAft>
                <a:spcPts val="0"/>
              </a:spcAft>
              <a:buClr>
                <a:srgbClr val="000099"/>
              </a:buClr>
              <a:buSzPct val="100000"/>
              <a:buChar char="•"/>
            </a:pPr>
            <a:r>
              <a:rPr b="1" lang="en-US">
                <a:solidFill>
                  <a:srgbClr val="000099"/>
                </a:solidFill>
              </a:rPr>
              <a:t>CHECK</a:t>
            </a:r>
            <a:r>
              <a:rPr lang="en-US"/>
              <a:t>: This</a:t>
            </a:r>
            <a:r>
              <a:rPr b="0" i="0" lang="en-US"/>
              <a:t> constraint ensures that all the values in a column satisfy a specific condition.</a:t>
            </a:r>
            <a:endParaRPr/>
          </a:p>
          <a:p>
            <a:pPr indent="-228600" lvl="0" marL="228600" rtl="0" algn="l">
              <a:lnSpc>
                <a:spcPct val="90000"/>
              </a:lnSpc>
              <a:spcBef>
                <a:spcPts val="1000"/>
              </a:spcBef>
              <a:spcAft>
                <a:spcPts val="0"/>
              </a:spcAft>
              <a:buClr>
                <a:srgbClr val="000099"/>
              </a:buClr>
              <a:buSzPct val="100000"/>
              <a:buChar char="•"/>
            </a:pPr>
            <a:r>
              <a:rPr b="1" lang="en-US">
                <a:solidFill>
                  <a:srgbClr val="000099"/>
                </a:solidFill>
              </a:rPr>
              <a:t>DEFAULT</a:t>
            </a:r>
            <a:r>
              <a:rPr lang="en-US"/>
              <a:t>: This</a:t>
            </a:r>
            <a:r>
              <a:rPr b="0" i="0" lang="en-US"/>
              <a:t> constraint consists of a set of default values for a column when no value is specified.</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9"/>
          <p:cNvSpPr txBox="1"/>
          <p:nvPr>
            <p:ph type="title"/>
          </p:nvPr>
        </p:nvSpPr>
        <p:spPr>
          <a:xfrm>
            <a:off x="41564" y="272618"/>
            <a:ext cx="10515600" cy="64625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en-US" sz="4000"/>
              <a:t>Data Definition Language (DDL)</a:t>
            </a:r>
            <a:br>
              <a:rPr b="1" lang="en-US" sz="4000"/>
            </a:br>
            <a:endParaRPr sz="4000"/>
          </a:p>
        </p:txBody>
      </p:sp>
      <p:sp>
        <p:nvSpPr>
          <p:cNvPr id="287" name="Google Shape;287;p29"/>
          <p:cNvSpPr txBox="1"/>
          <p:nvPr>
            <p:ph idx="1" type="body"/>
          </p:nvPr>
        </p:nvSpPr>
        <p:spPr>
          <a:xfrm>
            <a:off x="318656" y="734292"/>
            <a:ext cx="5666508" cy="5758584"/>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rgbClr val="C00000"/>
              </a:buClr>
              <a:buSzPct val="100000"/>
              <a:buChar char="•"/>
            </a:pPr>
            <a:r>
              <a:rPr b="1" lang="en-US">
                <a:solidFill>
                  <a:srgbClr val="C00000"/>
                </a:solidFill>
              </a:rPr>
              <a:t>--NOT NULL on Create Table</a:t>
            </a:r>
            <a:endParaRPr/>
          </a:p>
          <a:p>
            <a:pPr indent="-228600" lvl="0" marL="228600" rtl="0" algn="l">
              <a:lnSpc>
                <a:spcPct val="90000"/>
              </a:lnSpc>
              <a:spcBef>
                <a:spcPts val="1000"/>
              </a:spcBef>
              <a:spcAft>
                <a:spcPts val="0"/>
              </a:spcAft>
              <a:buClr>
                <a:schemeClr val="dk1"/>
              </a:buClr>
              <a:buSzPct val="100000"/>
              <a:buChar char="•"/>
            </a:pPr>
            <a:r>
              <a:rPr b="1" lang="en-US"/>
              <a:t>CREATE TABLE Employee_Info</a:t>
            </a:r>
            <a:endParaRPr b="1"/>
          </a:p>
          <a:p>
            <a:pPr indent="-228600" lvl="0" marL="228600" rtl="0" algn="l">
              <a:lnSpc>
                <a:spcPct val="90000"/>
              </a:lnSpc>
              <a:spcBef>
                <a:spcPts val="1000"/>
              </a:spcBef>
              <a:spcAft>
                <a:spcPts val="0"/>
              </a:spcAft>
              <a:buClr>
                <a:schemeClr val="dk1"/>
              </a:buClr>
              <a:buSzPct val="100000"/>
              <a:buChar char="•"/>
            </a:pPr>
            <a:r>
              <a:rPr b="1" lang="en-US"/>
              <a:t>(</a:t>
            </a:r>
            <a:endParaRPr/>
          </a:p>
          <a:p>
            <a:pPr indent="-228600" lvl="0" marL="228600" rtl="0" algn="l">
              <a:lnSpc>
                <a:spcPct val="90000"/>
              </a:lnSpc>
              <a:spcBef>
                <a:spcPts val="1000"/>
              </a:spcBef>
              <a:spcAft>
                <a:spcPts val="0"/>
              </a:spcAft>
              <a:buClr>
                <a:schemeClr val="dk1"/>
              </a:buClr>
              <a:buSzPct val="100000"/>
              <a:buChar char="•"/>
            </a:pPr>
            <a:r>
              <a:rPr b="1" lang="en-US"/>
              <a:t>EmployeeID int NOT NULL,</a:t>
            </a:r>
            <a:endParaRPr/>
          </a:p>
          <a:p>
            <a:pPr indent="-228600" lvl="0" marL="228600" rtl="0" algn="l">
              <a:lnSpc>
                <a:spcPct val="90000"/>
              </a:lnSpc>
              <a:spcBef>
                <a:spcPts val="1000"/>
              </a:spcBef>
              <a:spcAft>
                <a:spcPts val="0"/>
              </a:spcAft>
              <a:buClr>
                <a:srgbClr val="000099"/>
              </a:buClr>
              <a:buSzPct val="100000"/>
              <a:buChar char="•"/>
            </a:pPr>
            <a:r>
              <a:rPr b="1" lang="en-US">
                <a:solidFill>
                  <a:srgbClr val="000099"/>
                </a:solidFill>
              </a:rPr>
              <a:t>EmployeeName varchar(255) NOT NULL,</a:t>
            </a:r>
            <a:endParaRPr/>
          </a:p>
          <a:p>
            <a:pPr indent="-228600" lvl="0" marL="228600" rtl="0" algn="l">
              <a:lnSpc>
                <a:spcPct val="90000"/>
              </a:lnSpc>
              <a:spcBef>
                <a:spcPts val="1000"/>
              </a:spcBef>
              <a:spcAft>
                <a:spcPts val="0"/>
              </a:spcAft>
              <a:buClr>
                <a:schemeClr val="dk1"/>
              </a:buClr>
              <a:buSzPct val="100000"/>
              <a:buChar char="•"/>
            </a:pPr>
            <a:r>
              <a:rPr b="1" lang="en-US"/>
              <a:t>Emergency ContactName varchar(255),</a:t>
            </a:r>
            <a:endParaRPr/>
          </a:p>
          <a:p>
            <a:pPr indent="-228600" lvl="0" marL="228600" rtl="0" algn="l">
              <a:lnSpc>
                <a:spcPct val="90000"/>
              </a:lnSpc>
              <a:spcBef>
                <a:spcPts val="1000"/>
              </a:spcBef>
              <a:spcAft>
                <a:spcPts val="0"/>
              </a:spcAft>
              <a:buClr>
                <a:srgbClr val="000099"/>
              </a:buClr>
              <a:buSzPct val="100000"/>
              <a:buChar char="•"/>
            </a:pPr>
            <a:r>
              <a:rPr b="1" lang="en-US">
                <a:solidFill>
                  <a:srgbClr val="000099"/>
                </a:solidFill>
              </a:rPr>
              <a:t>PhoneNumber int NOT NULL,</a:t>
            </a:r>
            <a:endParaRPr/>
          </a:p>
          <a:p>
            <a:pPr indent="-228600" lvl="0" marL="228600" rtl="0" algn="l">
              <a:lnSpc>
                <a:spcPct val="90000"/>
              </a:lnSpc>
              <a:spcBef>
                <a:spcPts val="1000"/>
              </a:spcBef>
              <a:spcAft>
                <a:spcPts val="0"/>
              </a:spcAft>
              <a:buClr>
                <a:schemeClr val="dk1"/>
              </a:buClr>
              <a:buSzPct val="100000"/>
              <a:buChar char="•"/>
            </a:pPr>
            <a:r>
              <a:rPr b="1" lang="en-US"/>
              <a:t>Address varchar(255),</a:t>
            </a:r>
            <a:endParaRPr/>
          </a:p>
          <a:p>
            <a:pPr indent="-228600" lvl="0" marL="228600" rtl="0" algn="l">
              <a:lnSpc>
                <a:spcPct val="90000"/>
              </a:lnSpc>
              <a:spcBef>
                <a:spcPts val="1000"/>
              </a:spcBef>
              <a:spcAft>
                <a:spcPts val="0"/>
              </a:spcAft>
              <a:buClr>
                <a:schemeClr val="dk1"/>
              </a:buClr>
              <a:buSzPct val="100000"/>
              <a:buChar char="•"/>
            </a:pPr>
            <a:r>
              <a:rPr b="1" lang="en-US"/>
              <a:t>City varchar(255),</a:t>
            </a:r>
            <a:endParaRPr/>
          </a:p>
          <a:p>
            <a:pPr indent="-228600" lvl="0" marL="228600" rtl="0" algn="l">
              <a:lnSpc>
                <a:spcPct val="90000"/>
              </a:lnSpc>
              <a:spcBef>
                <a:spcPts val="1000"/>
              </a:spcBef>
              <a:spcAft>
                <a:spcPts val="0"/>
              </a:spcAft>
              <a:buClr>
                <a:schemeClr val="dk1"/>
              </a:buClr>
              <a:buSzPct val="100000"/>
              <a:buChar char="•"/>
            </a:pPr>
            <a:r>
              <a:rPr b="1" lang="en-US"/>
              <a:t>Country varchar(255)</a:t>
            </a:r>
            <a:endParaRPr/>
          </a:p>
          <a:p>
            <a:pPr indent="-228600" lvl="0" marL="228600" rtl="0" algn="l">
              <a:lnSpc>
                <a:spcPct val="90000"/>
              </a:lnSpc>
              <a:spcBef>
                <a:spcPts val="1000"/>
              </a:spcBef>
              <a:spcAft>
                <a:spcPts val="0"/>
              </a:spcAft>
              <a:buClr>
                <a:schemeClr val="dk1"/>
              </a:buClr>
              <a:buSzPct val="100000"/>
              <a:buChar char="•"/>
            </a:pPr>
            <a:r>
              <a:rPr b="1" lang="en-US"/>
              <a:t>);</a:t>
            </a:r>
            <a:endParaRPr/>
          </a:p>
          <a:p>
            <a:pPr indent="-228600" lvl="0" marL="228600" rtl="0" algn="l">
              <a:lnSpc>
                <a:spcPct val="90000"/>
              </a:lnSpc>
              <a:spcBef>
                <a:spcPts val="1000"/>
              </a:spcBef>
              <a:spcAft>
                <a:spcPts val="0"/>
              </a:spcAft>
              <a:buClr>
                <a:srgbClr val="C00000"/>
              </a:buClr>
              <a:buSzPct val="100000"/>
              <a:buChar char="•"/>
            </a:pPr>
            <a:r>
              <a:rPr b="1" lang="en-US">
                <a:solidFill>
                  <a:srgbClr val="C00000"/>
                </a:solidFill>
              </a:rPr>
              <a:t>--NOT NULL on ALTER TABLE</a:t>
            </a:r>
            <a:endParaRPr/>
          </a:p>
          <a:p>
            <a:pPr indent="-228600" lvl="0" marL="228600" rtl="0" algn="l">
              <a:lnSpc>
                <a:spcPct val="90000"/>
              </a:lnSpc>
              <a:spcBef>
                <a:spcPts val="1000"/>
              </a:spcBef>
              <a:spcAft>
                <a:spcPts val="0"/>
              </a:spcAft>
              <a:buClr>
                <a:schemeClr val="dk1"/>
              </a:buClr>
              <a:buSzPct val="100000"/>
              <a:buChar char="•"/>
            </a:pPr>
            <a:r>
              <a:rPr b="1" lang="en-US"/>
              <a:t>ALTER TABLE Employee_Info</a:t>
            </a:r>
            <a:endParaRPr b="1"/>
          </a:p>
          <a:p>
            <a:pPr indent="-228600" lvl="0" marL="228600" rtl="0" algn="l">
              <a:lnSpc>
                <a:spcPct val="90000"/>
              </a:lnSpc>
              <a:spcBef>
                <a:spcPts val="1000"/>
              </a:spcBef>
              <a:spcAft>
                <a:spcPts val="0"/>
              </a:spcAft>
              <a:buClr>
                <a:srgbClr val="000099"/>
              </a:buClr>
              <a:buSzPct val="100000"/>
              <a:buChar char="•"/>
            </a:pPr>
            <a:r>
              <a:rPr b="1" lang="en-US">
                <a:solidFill>
                  <a:srgbClr val="000099"/>
                </a:solidFill>
              </a:rPr>
              <a:t>MODIFY PhoneNumber int NOT NULL;</a:t>
            </a:r>
            <a:endParaRPr>
              <a:solidFill>
                <a:srgbClr val="000099"/>
              </a:solidFill>
            </a:endParaRPr>
          </a:p>
        </p:txBody>
      </p:sp>
      <p:sp>
        <p:nvSpPr>
          <p:cNvPr id="288" name="Google Shape;288;p29"/>
          <p:cNvSpPr txBox="1"/>
          <p:nvPr/>
        </p:nvSpPr>
        <p:spPr>
          <a:xfrm>
            <a:off x="6096000" y="32183"/>
            <a:ext cx="5888182" cy="6687271"/>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marR="0" rtl="0" algn="l">
              <a:lnSpc>
                <a:spcPct val="90000"/>
              </a:lnSpc>
              <a:spcBef>
                <a:spcPts val="0"/>
              </a:spcBef>
              <a:spcAft>
                <a:spcPts val="0"/>
              </a:spcAft>
              <a:buClr>
                <a:srgbClr val="C00000"/>
              </a:buClr>
              <a:buSzPct val="100000"/>
              <a:buFont typeface="Arial"/>
              <a:buChar char="•"/>
            </a:pPr>
            <a:r>
              <a:rPr b="1" i="0" lang="en-US" sz="2800" u="none" cap="none" strike="noStrike">
                <a:solidFill>
                  <a:srgbClr val="C00000"/>
                </a:solidFill>
                <a:latin typeface="Calibri"/>
                <a:ea typeface="Calibri"/>
                <a:cs typeface="Calibri"/>
                <a:sym typeface="Calibri"/>
              </a:rPr>
              <a:t>--UNIQUE on Create Table</a:t>
            </a:r>
            <a:endParaRPr/>
          </a:p>
          <a:p>
            <a:pPr indent="-228600" lvl="0" marL="228600" marR="0" rtl="0" algn="l">
              <a:lnSpc>
                <a:spcPct val="90000"/>
              </a:lnSpc>
              <a:spcBef>
                <a:spcPts val="1000"/>
              </a:spcBef>
              <a:spcAft>
                <a:spcPts val="0"/>
              </a:spcAft>
              <a:buClr>
                <a:srgbClr val="C00000"/>
              </a:buClr>
              <a:buSzPct val="100000"/>
              <a:buFont typeface="Arial"/>
              <a:buChar char="•"/>
            </a:pPr>
            <a:r>
              <a:rPr b="1" i="0" lang="en-US" sz="2800" u="none" cap="none" strike="noStrike">
                <a:solidFill>
                  <a:srgbClr val="C00000"/>
                </a:solidFill>
                <a:latin typeface="Calibri"/>
                <a:ea typeface="Calibri"/>
                <a:cs typeface="Calibri"/>
                <a:sym typeface="Calibri"/>
              </a:rPr>
              <a:t> </a:t>
            </a:r>
            <a:r>
              <a:rPr b="1" i="0" lang="en-US" sz="2800" u="none" cap="none" strike="noStrike">
                <a:solidFill>
                  <a:schemeClr val="dk1"/>
                </a:solidFill>
                <a:latin typeface="Calibri"/>
                <a:ea typeface="Calibri"/>
                <a:cs typeface="Calibri"/>
                <a:sym typeface="Calibri"/>
              </a:rPr>
              <a:t>CREATE TABLE Employee_Info</a:t>
            </a:r>
            <a:endParaRPr b="1"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ct val="100000"/>
              <a:buFont typeface="Arial"/>
              <a:buChar char="•"/>
            </a:pPr>
            <a:r>
              <a:rPr b="1" i="0" lang="en-US" sz="2800" u="none" cap="none" strike="noStrike">
                <a:solidFill>
                  <a:schemeClr val="dk1"/>
                </a:solidFill>
                <a:latin typeface="Calibri"/>
                <a:ea typeface="Calibri"/>
                <a:cs typeface="Calibri"/>
                <a:sym typeface="Calibri"/>
              </a:rPr>
              <a:t>(</a:t>
            </a:r>
            <a:endParaRPr/>
          </a:p>
          <a:p>
            <a:pPr indent="-228600" lvl="0" marL="228600" marR="0" rtl="0" algn="l">
              <a:lnSpc>
                <a:spcPct val="90000"/>
              </a:lnSpc>
              <a:spcBef>
                <a:spcPts val="1000"/>
              </a:spcBef>
              <a:spcAft>
                <a:spcPts val="0"/>
              </a:spcAft>
              <a:buClr>
                <a:srgbClr val="000099"/>
              </a:buClr>
              <a:buSzPct val="100000"/>
              <a:buFont typeface="Arial"/>
              <a:buChar char="•"/>
            </a:pPr>
            <a:r>
              <a:rPr b="1" i="0" lang="en-US" sz="2800" u="none" cap="none" strike="noStrike">
                <a:solidFill>
                  <a:srgbClr val="000099"/>
                </a:solidFill>
                <a:latin typeface="Calibri"/>
                <a:ea typeface="Calibri"/>
                <a:cs typeface="Calibri"/>
                <a:sym typeface="Calibri"/>
              </a:rPr>
              <a:t>EmployeeID int NOT NULL UNIQUE,</a:t>
            </a:r>
            <a:endParaRPr/>
          </a:p>
          <a:p>
            <a:pPr indent="-228600" lvl="0" marL="228600" marR="0" rtl="0" algn="l">
              <a:lnSpc>
                <a:spcPct val="90000"/>
              </a:lnSpc>
              <a:spcBef>
                <a:spcPts val="1000"/>
              </a:spcBef>
              <a:spcAft>
                <a:spcPts val="0"/>
              </a:spcAft>
              <a:buClr>
                <a:schemeClr val="dk1"/>
              </a:buClr>
              <a:buSzPct val="100000"/>
              <a:buFont typeface="Arial"/>
              <a:buChar char="•"/>
            </a:pPr>
            <a:r>
              <a:rPr b="1" i="0" lang="en-US" sz="2800" u="none" cap="none" strike="noStrike">
                <a:solidFill>
                  <a:schemeClr val="dk1"/>
                </a:solidFill>
                <a:latin typeface="Calibri"/>
                <a:ea typeface="Calibri"/>
                <a:cs typeface="Calibri"/>
                <a:sym typeface="Calibri"/>
              </a:rPr>
              <a:t>EmployeeName varchar(255) NOT NULL,</a:t>
            </a:r>
            <a:endParaRPr/>
          </a:p>
          <a:p>
            <a:pPr indent="-228600" lvl="0" marL="228600" marR="0" rtl="0" algn="l">
              <a:lnSpc>
                <a:spcPct val="90000"/>
              </a:lnSpc>
              <a:spcBef>
                <a:spcPts val="1000"/>
              </a:spcBef>
              <a:spcAft>
                <a:spcPts val="0"/>
              </a:spcAft>
              <a:buClr>
                <a:schemeClr val="dk1"/>
              </a:buClr>
              <a:buSzPct val="100000"/>
              <a:buFont typeface="Arial"/>
              <a:buChar char="•"/>
            </a:pPr>
            <a:r>
              <a:rPr b="1" i="0" lang="en-US" sz="2800" u="none" cap="none" strike="noStrike">
                <a:solidFill>
                  <a:schemeClr val="dk1"/>
                </a:solidFill>
                <a:latin typeface="Calibri"/>
                <a:ea typeface="Calibri"/>
                <a:cs typeface="Calibri"/>
                <a:sym typeface="Calibri"/>
              </a:rPr>
              <a:t>Emergency ContactName varchar(255),</a:t>
            </a:r>
            <a:endParaRPr/>
          </a:p>
          <a:p>
            <a:pPr indent="-228600" lvl="0" marL="228600" marR="0" rtl="0" algn="l">
              <a:lnSpc>
                <a:spcPct val="90000"/>
              </a:lnSpc>
              <a:spcBef>
                <a:spcPts val="1000"/>
              </a:spcBef>
              <a:spcAft>
                <a:spcPts val="0"/>
              </a:spcAft>
              <a:buClr>
                <a:schemeClr val="dk1"/>
              </a:buClr>
              <a:buSzPct val="100000"/>
              <a:buFont typeface="Arial"/>
              <a:buChar char="•"/>
            </a:pPr>
            <a:r>
              <a:rPr b="1" i="0" lang="en-US" sz="2800" u="none" cap="none" strike="noStrike">
                <a:solidFill>
                  <a:schemeClr val="dk1"/>
                </a:solidFill>
                <a:latin typeface="Calibri"/>
                <a:ea typeface="Calibri"/>
                <a:cs typeface="Calibri"/>
                <a:sym typeface="Calibri"/>
              </a:rPr>
              <a:t>PhoneNumber int NOT NULL,</a:t>
            </a:r>
            <a:endParaRPr/>
          </a:p>
          <a:p>
            <a:pPr indent="-228600" lvl="0" marL="228600" marR="0" rtl="0" algn="l">
              <a:lnSpc>
                <a:spcPct val="90000"/>
              </a:lnSpc>
              <a:spcBef>
                <a:spcPts val="1000"/>
              </a:spcBef>
              <a:spcAft>
                <a:spcPts val="0"/>
              </a:spcAft>
              <a:buClr>
                <a:schemeClr val="dk1"/>
              </a:buClr>
              <a:buSzPct val="100000"/>
              <a:buFont typeface="Arial"/>
              <a:buChar char="•"/>
            </a:pPr>
            <a:r>
              <a:rPr b="1" i="0" lang="en-US" sz="2800" u="none" cap="none" strike="noStrike">
                <a:solidFill>
                  <a:schemeClr val="dk1"/>
                </a:solidFill>
                <a:latin typeface="Calibri"/>
                <a:ea typeface="Calibri"/>
                <a:cs typeface="Calibri"/>
                <a:sym typeface="Calibri"/>
              </a:rPr>
              <a:t>Address varchar(255),</a:t>
            </a:r>
            <a:endParaRPr/>
          </a:p>
          <a:p>
            <a:pPr indent="-228600" lvl="0" marL="228600" marR="0" rtl="0" algn="l">
              <a:lnSpc>
                <a:spcPct val="90000"/>
              </a:lnSpc>
              <a:spcBef>
                <a:spcPts val="1000"/>
              </a:spcBef>
              <a:spcAft>
                <a:spcPts val="0"/>
              </a:spcAft>
              <a:buClr>
                <a:schemeClr val="dk1"/>
              </a:buClr>
              <a:buSzPct val="100000"/>
              <a:buFont typeface="Arial"/>
              <a:buChar char="•"/>
            </a:pPr>
            <a:r>
              <a:rPr b="1" i="0" lang="en-US" sz="2800" u="none" cap="none" strike="noStrike">
                <a:solidFill>
                  <a:schemeClr val="dk1"/>
                </a:solidFill>
                <a:latin typeface="Calibri"/>
                <a:ea typeface="Calibri"/>
                <a:cs typeface="Calibri"/>
                <a:sym typeface="Calibri"/>
              </a:rPr>
              <a:t>City varchar(255),</a:t>
            </a:r>
            <a:endParaRPr/>
          </a:p>
          <a:p>
            <a:pPr indent="-228600" lvl="0" marL="228600" marR="0" rtl="0" algn="l">
              <a:lnSpc>
                <a:spcPct val="90000"/>
              </a:lnSpc>
              <a:spcBef>
                <a:spcPts val="1000"/>
              </a:spcBef>
              <a:spcAft>
                <a:spcPts val="0"/>
              </a:spcAft>
              <a:buClr>
                <a:schemeClr val="dk1"/>
              </a:buClr>
              <a:buSzPct val="100000"/>
              <a:buFont typeface="Arial"/>
              <a:buChar char="•"/>
            </a:pPr>
            <a:r>
              <a:rPr b="1" i="0" lang="en-US" sz="2800" u="none" cap="none" strike="noStrike">
                <a:solidFill>
                  <a:schemeClr val="dk1"/>
                </a:solidFill>
                <a:latin typeface="Calibri"/>
                <a:ea typeface="Calibri"/>
                <a:cs typeface="Calibri"/>
                <a:sym typeface="Calibri"/>
              </a:rPr>
              <a:t>Country varchar(255)</a:t>
            </a:r>
            <a:endParaRPr/>
          </a:p>
          <a:p>
            <a:pPr indent="-228600" lvl="0" marL="228600" marR="0" rtl="0" algn="l">
              <a:lnSpc>
                <a:spcPct val="90000"/>
              </a:lnSpc>
              <a:spcBef>
                <a:spcPts val="1000"/>
              </a:spcBef>
              <a:spcAft>
                <a:spcPts val="0"/>
              </a:spcAft>
              <a:buClr>
                <a:schemeClr val="dk1"/>
              </a:buClr>
              <a:buSzPct val="100000"/>
              <a:buFont typeface="Arial"/>
              <a:buChar char="•"/>
            </a:pPr>
            <a:r>
              <a:rPr b="1" i="0" lang="en-US" sz="2800" u="none" cap="none" strike="noStrike">
                <a:solidFill>
                  <a:schemeClr val="dk1"/>
                </a:solidFill>
                <a:latin typeface="Calibri"/>
                <a:ea typeface="Calibri"/>
                <a:cs typeface="Calibri"/>
                <a:sym typeface="Calibri"/>
              </a:rPr>
              <a:t>);</a:t>
            </a:r>
            <a:endParaRPr/>
          </a:p>
          <a:p>
            <a:pPr indent="-228600" lvl="0" marL="228600" marR="0" rtl="0" algn="l">
              <a:lnSpc>
                <a:spcPct val="90000"/>
              </a:lnSpc>
              <a:spcBef>
                <a:spcPts val="1000"/>
              </a:spcBef>
              <a:spcAft>
                <a:spcPts val="0"/>
              </a:spcAft>
              <a:buClr>
                <a:srgbClr val="C00000"/>
              </a:buClr>
              <a:buSzPct val="100000"/>
              <a:buFont typeface="Arial"/>
              <a:buChar char="•"/>
            </a:pPr>
            <a:r>
              <a:rPr b="1" i="0" lang="en-US" sz="2800" u="none" cap="none" strike="noStrike">
                <a:solidFill>
                  <a:srgbClr val="C00000"/>
                </a:solidFill>
                <a:latin typeface="Calibri"/>
                <a:ea typeface="Calibri"/>
                <a:cs typeface="Calibri"/>
                <a:sym typeface="Calibri"/>
              </a:rPr>
              <a:t>--UNIQUE on ALTER TABLE</a:t>
            </a:r>
            <a:endParaRPr/>
          </a:p>
          <a:p>
            <a:pPr indent="-228600" lvl="0" marL="228600" marR="0" rtl="0" algn="l">
              <a:lnSpc>
                <a:spcPct val="90000"/>
              </a:lnSpc>
              <a:spcBef>
                <a:spcPts val="1000"/>
              </a:spcBef>
              <a:spcAft>
                <a:spcPts val="0"/>
              </a:spcAft>
              <a:buClr>
                <a:schemeClr val="dk1"/>
              </a:buClr>
              <a:buSzPct val="100000"/>
              <a:buFont typeface="Arial"/>
              <a:buChar char="•"/>
            </a:pPr>
            <a:r>
              <a:rPr b="1" i="0" lang="en-US" sz="2800" u="none" cap="none" strike="noStrike">
                <a:solidFill>
                  <a:schemeClr val="dk1"/>
                </a:solidFill>
                <a:latin typeface="Calibri"/>
                <a:ea typeface="Calibri"/>
                <a:cs typeface="Calibri"/>
                <a:sym typeface="Calibri"/>
              </a:rPr>
              <a:t> ALTER TABLE Employee_Info</a:t>
            </a:r>
            <a:endParaRPr b="1"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rgbClr val="000099"/>
              </a:buClr>
              <a:buSzPct val="100000"/>
              <a:buFont typeface="Arial"/>
              <a:buChar char="•"/>
            </a:pPr>
            <a:r>
              <a:rPr b="1" i="0" lang="en-US" sz="2800" u="none" cap="none" strike="noStrike">
                <a:solidFill>
                  <a:srgbClr val="000099"/>
                </a:solidFill>
                <a:latin typeface="Calibri"/>
                <a:ea typeface="Calibri"/>
                <a:cs typeface="Calibri"/>
                <a:sym typeface="Calibri"/>
              </a:rPr>
              <a:t>ADD UNIQUE (Employee_ID);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i="0" lang="en-US" sz="4000" u="none" strike="noStrike">
                <a:latin typeface="Calibri"/>
                <a:ea typeface="Calibri"/>
                <a:cs typeface="Calibri"/>
                <a:sym typeface="Calibri"/>
              </a:rPr>
              <a:t>Relational Algebra</a:t>
            </a:r>
            <a:br>
              <a:rPr b="0" i="0" lang="en-US" sz="4400" u="none" strike="noStrike"/>
            </a:br>
            <a:endParaRPr/>
          </a:p>
        </p:txBody>
      </p:sp>
      <p:sp>
        <p:nvSpPr>
          <p:cNvPr id="97" name="Google Shape;97;p3"/>
          <p:cNvSpPr txBox="1"/>
          <p:nvPr>
            <p:ph idx="1" type="body"/>
          </p:nvPr>
        </p:nvSpPr>
        <p:spPr>
          <a:xfrm>
            <a:off x="193965" y="1191491"/>
            <a:ext cx="11817926" cy="5301383"/>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Clr>
                <a:schemeClr val="dk1"/>
              </a:buClr>
              <a:buSzPts val="2800"/>
              <a:buFont typeface="Arial"/>
              <a:buChar char="•"/>
            </a:pPr>
            <a:r>
              <a:rPr i="0" lang="en-US"/>
              <a:t>The relational algebra </a:t>
            </a:r>
            <a:r>
              <a:rPr b="1" i="0" lang="en-US">
                <a:solidFill>
                  <a:srgbClr val="000099"/>
                </a:solidFill>
              </a:rPr>
              <a:t>provides basic operations which can be performed over single or multiple relations in order to generate new relations</a:t>
            </a:r>
            <a:r>
              <a:rPr i="0" lang="en-US"/>
              <a:t>(single or multiple). </a:t>
            </a:r>
            <a:endParaRPr/>
          </a:p>
          <a:p>
            <a:pPr indent="-228600" lvl="0" marL="228600" rtl="0" algn="just">
              <a:lnSpc>
                <a:spcPct val="90000"/>
              </a:lnSpc>
              <a:spcBef>
                <a:spcPts val="1000"/>
              </a:spcBef>
              <a:spcAft>
                <a:spcPts val="0"/>
              </a:spcAft>
              <a:buClr>
                <a:schemeClr val="dk1"/>
              </a:buClr>
              <a:buSzPts val="2800"/>
              <a:buFont typeface="Arial"/>
              <a:buChar char="•"/>
            </a:pPr>
            <a:r>
              <a:rPr i="0" lang="en-US"/>
              <a:t>Relational algebra </a:t>
            </a:r>
            <a:r>
              <a:rPr b="1" i="0" lang="en-US">
                <a:solidFill>
                  <a:srgbClr val="000099"/>
                </a:solidFill>
              </a:rPr>
              <a:t>is a procedural query language which follows a particular syntax with the help of which, data can be accessed and retrieved </a:t>
            </a:r>
            <a:r>
              <a:rPr i="0" lang="en-US"/>
              <a:t>very easily from single as well as multiple table/data sources.</a:t>
            </a:r>
            <a:endParaRPr/>
          </a:p>
          <a:p>
            <a:pPr indent="-228600" lvl="0" marL="228600" rtl="0" algn="just">
              <a:lnSpc>
                <a:spcPct val="90000"/>
              </a:lnSpc>
              <a:spcBef>
                <a:spcPts val="1000"/>
              </a:spcBef>
              <a:spcAft>
                <a:spcPts val="0"/>
              </a:spcAft>
              <a:buClr>
                <a:srgbClr val="000099"/>
              </a:buClr>
              <a:buSzPts val="2800"/>
              <a:buFont typeface="Arial"/>
              <a:buChar char="•"/>
            </a:pPr>
            <a:r>
              <a:rPr b="1" i="0" lang="en-US">
                <a:solidFill>
                  <a:srgbClr val="000099"/>
                </a:solidFill>
              </a:rPr>
              <a:t>Certain operators are used to perform queries </a:t>
            </a:r>
            <a:r>
              <a:rPr i="0" lang="en-US"/>
              <a:t>and retrieve desired results.</a:t>
            </a:r>
            <a:endParaRPr/>
          </a:p>
          <a:p>
            <a:pPr indent="-228600" lvl="0" marL="228600" rtl="0" algn="just">
              <a:lnSpc>
                <a:spcPct val="90000"/>
              </a:lnSpc>
              <a:spcBef>
                <a:spcPts val="1000"/>
              </a:spcBef>
              <a:spcAft>
                <a:spcPts val="0"/>
              </a:spcAft>
              <a:buClr>
                <a:schemeClr val="dk1"/>
              </a:buClr>
              <a:buSzPts val="2800"/>
              <a:buFont typeface="Arial"/>
              <a:buChar char="•"/>
            </a:pPr>
            <a:r>
              <a:rPr i="0" lang="en-US"/>
              <a:t>These operators can perform certain operations </a:t>
            </a:r>
            <a:r>
              <a:rPr b="1" i="0" lang="en-US">
                <a:solidFill>
                  <a:srgbClr val="C00000"/>
                </a:solidFill>
              </a:rPr>
              <a:t>on single attribute(called unary operator) or multiple attribute(called binary operator).</a:t>
            </a:r>
            <a:endParaRPr/>
          </a:p>
          <a:p>
            <a:pPr indent="-228600" lvl="0" marL="228600" rtl="0" algn="l">
              <a:lnSpc>
                <a:spcPct val="90000"/>
              </a:lnSpc>
              <a:spcBef>
                <a:spcPts val="1000"/>
              </a:spcBef>
              <a:spcAft>
                <a:spcPts val="0"/>
              </a:spcAft>
              <a:buClr>
                <a:schemeClr val="dk1"/>
              </a:buClr>
              <a:buSzPts val="2800"/>
              <a:buChar char="•"/>
            </a:pPr>
            <a:r>
              <a:rPr lang="en-US"/>
              <a:t>Types of operations in relational algebra</a:t>
            </a:r>
            <a:endParaRPr/>
          </a:p>
          <a:p>
            <a:pPr indent="-228600" lvl="0" marL="228600" rtl="0" algn="l">
              <a:lnSpc>
                <a:spcPct val="90000"/>
              </a:lnSpc>
              <a:spcBef>
                <a:spcPts val="1000"/>
              </a:spcBef>
              <a:spcAft>
                <a:spcPts val="0"/>
              </a:spcAft>
              <a:buClr>
                <a:schemeClr val="dk1"/>
              </a:buClr>
              <a:buSzPts val="2800"/>
              <a:buChar char="•"/>
            </a:pPr>
            <a:r>
              <a:rPr lang="en-US"/>
              <a:t>1. Basic Operations</a:t>
            </a:r>
            <a:endParaRPr/>
          </a:p>
          <a:p>
            <a:pPr indent="-228600" lvl="0" marL="228600" rtl="0" algn="l">
              <a:lnSpc>
                <a:spcPct val="90000"/>
              </a:lnSpc>
              <a:spcBef>
                <a:spcPts val="1000"/>
              </a:spcBef>
              <a:spcAft>
                <a:spcPts val="0"/>
              </a:spcAft>
              <a:buClr>
                <a:schemeClr val="dk1"/>
              </a:buClr>
              <a:buSzPts val="2800"/>
              <a:buChar char="•"/>
            </a:pPr>
            <a:r>
              <a:rPr lang="en-US"/>
              <a:t>2. Derived Operations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0"/>
          <p:cNvSpPr txBox="1"/>
          <p:nvPr>
            <p:ph type="title"/>
          </p:nvPr>
        </p:nvSpPr>
        <p:spPr>
          <a:xfrm>
            <a:off x="41564" y="272618"/>
            <a:ext cx="10515600" cy="64625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en-US" sz="4000"/>
              <a:t>Data Definition Language (DDL)</a:t>
            </a:r>
            <a:br>
              <a:rPr b="1" lang="en-US" sz="4000"/>
            </a:br>
            <a:endParaRPr sz="4000"/>
          </a:p>
        </p:txBody>
      </p:sp>
      <p:sp>
        <p:nvSpPr>
          <p:cNvPr id="294" name="Google Shape;294;p30"/>
          <p:cNvSpPr txBox="1"/>
          <p:nvPr>
            <p:ph idx="1" type="body"/>
          </p:nvPr>
        </p:nvSpPr>
        <p:spPr>
          <a:xfrm>
            <a:off x="318656" y="734292"/>
            <a:ext cx="5666508" cy="5758584"/>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rgbClr val="C00000"/>
              </a:buClr>
              <a:buSzPct val="100000"/>
              <a:buChar char="•"/>
            </a:pPr>
            <a:r>
              <a:rPr b="1" lang="en-US">
                <a:solidFill>
                  <a:srgbClr val="C00000"/>
                </a:solidFill>
              </a:rPr>
              <a:t>--CHECK Constraint on CREATE TABLE</a:t>
            </a:r>
            <a:endParaRPr/>
          </a:p>
          <a:p>
            <a:pPr indent="-228600" lvl="0" marL="228600" rtl="0" algn="l">
              <a:lnSpc>
                <a:spcPct val="90000"/>
              </a:lnSpc>
              <a:spcBef>
                <a:spcPts val="1000"/>
              </a:spcBef>
              <a:spcAft>
                <a:spcPts val="0"/>
              </a:spcAft>
              <a:buClr>
                <a:srgbClr val="C00000"/>
              </a:buClr>
              <a:buSzPct val="100000"/>
              <a:buChar char="•"/>
            </a:pPr>
            <a:r>
              <a:rPr b="1" lang="en-US">
                <a:solidFill>
                  <a:srgbClr val="C00000"/>
                </a:solidFill>
              </a:rPr>
              <a:t> </a:t>
            </a:r>
            <a:r>
              <a:rPr b="1" lang="en-US"/>
              <a:t>CREATE TABLE Employee_Info</a:t>
            </a:r>
            <a:endParaRPr b="1"/>
          </a:p>
          <a:p>
            <a:pPr indent="-228600" lvl="0" marL="228600" rtl="0" algn="l">
              <a:lnSpc>
                <a:spcPct val="90000"/>
              </a:lnSpc>
              <a:spcBef>
                <a:spcPts val="1000"/>
              </a:spcBef>
              <a:spcAft>
                <a:spcPts val="0"/>
              </a:spcAft>
              <a:buClr>
                <a:schemeClr val="dk1"/>
              </a:buClr>
              <a:buSzPct val="100000"/>
              <a:buChar char="•"/>
            </a:pPr>
            <a:r>
              <a:rPr b="1" lang="en-US"/>
              <a:t>(</a:t>
            </a:r>
            <a:endParaRPr/>
          </a:p>
          <a:p>
            <a:pPr indent="-228600" lvl="0" marL="228600" rtl="0" algn="l">
              <a:lnSpc>
                <a:spcPct val="90000"/>
              </a:lnSpc>
              <a:spcBef>
                <a:spcPts val="1000"/>
              </a:spcBef>
              <a:spcAft>
                <a:spcPts val="0"/>
              </a:spcAft>
              <a:buClr>
                <a:schemeClr val="dk1"/>
              </a:buClr>
              <a:buSzPct val="100000"/>
              <a:buChar char="•"/>
            </a:pPr>
            <a:r>
              <a:rPr b="1" lang="en-US"/>
              <a:t>EmployeeID int NOT NULL,</a:t>
            </a:r>
            <a:endParaRPr/>
          </a:p>
          <a:p>
            <a:pPr indent="-228600" lvl="0" marL="228600" rtl="0" algn="l">
              <a:lnSpc>
                <a:spcPct val="90000"/>
              </a:lnSpc>
              <a:spcBef>
                <a:spcPts val="1000"/>
              </a:spcBef>
              <a:spcAft>
                <a:spcPts val="0"/>
              </a:spcAft>
              <a:buClr>
                <a:schemeClr val="dk1"/>
              </a:buClr>
              <a:buSzPct val="100000"/>
              <a:buChar char="•"/>
            </a:pPr>
            <a:r>
              <a:rPr b="1" lang="en-US"/>
              <a:t>EmployeeName varchar(255),</a:t>
            </a:r>
            <a:endParaRPr/>
          </a:p>
          <a:p>
            <a:pPr indent="-228600" lvl="0" marL="228600" rtl="0" algn="l">
              <a:lnSpc>
                <a:spcPct val="90000"/>
              </a:lnSpc>
              <a:spcBef>
                <a:spcPts val="1000"/>
              </a:spcBef>
              <a:spcAft>
                <a:spcPts val="0"/>
              </a:spcAft>
              <a:buClr>
                <a:schemeClr val="dk1"/>
              </a:buClr>
              <a:buSzPct val="100000"/>
              <a:buChar char="•"/>
            </a:pPr>
            <a:r>
              <a:rPr b="1" lang="en-US"/>
              <a:t>Emergency ContactName varchar(255),</a:t>
            </a:r>
            <a:endParaRPr/>
          </a:p>
          <a:p>
            <a:pPr indent="-228600" lvl="0" marL="228600" rtl="0" algn="l">
              <a:lnSpc>
                <a:spcPct val="90000"/>
              </a:lnSpc>
              <a:spcBef>
                <a:spcPts val="1000"/>
              </a:spcBef>
              <a:spcAft>
                <a:spcPts val="0"/>
              </a:spcAft>
              <a:buClr>
                <a:schemeClr val="dk1"/>
              </a:buClr>
              <a:buSzPct val="100000"/>
              <a:buChar char="•"/>
            </a:pPr>
            <a:r>
              <a:rPr b="1" lang="en-US"/>
              <a:t>PhoneNumber int,</a:t>
            </a:r>
            <a:endParaRPr/>
          </a:p>
          <a:p>
            <a:pPr indent="-228600" lvl="0" marL="228600" rtl="0" algn="l">
              <a:lnSpc>
                <a:spcPct val="90000"/>
              </a:lnSpc>
              <a:spcBef>
                <a:spcPts val="1000"/>
              </a:spcBef>
              <a:spcAft>
                <a:spcPts val="0"/>
              </a:spcAft>
              <a:buClr>
                <a:schemeClr val="dk1"/>
              </a:buClr>
              <a:buSzPct val="100000"/>
              <a:buChar char="•"/>
            </a:pPr>
            <a:r>
              <a:rPr b="1" lang="en-US"/>
              <a:t>Address varchar(255),</a:t>
            </a:r>
            <a:endParaRPr/>
          </a:p>
          <a:p>
            <a:pPr indent="-228600" lvl="0" marL="228600" rtl="0" algn="l">
              <a:lnSpc>
                <a:spcPct val="90000"/>
              </a:lnSpc>
              <a:spcBef>
                <a:spcPts val="1000"/>
              </a:spcBef>
              <a:spcAft>
                <a:spcPts val="0"/>
              </a:spcAft>
              <a:buClr>
                <a:schemeClr val="dk1"/>
              </a:buClr>
              <a:buSzPct val="100000"/>
              <a:buChar char="•"/>
            </a:pPr>
            <a:r>
              <a:rPr b="1" lang="en-US"/>
              <a:t>City varchar(255),</a:t>
            </a:r>
            <a:endParaRPr/>
          </a:p>
          <a:p>
            <a:pPr indent="-228600" lvl="0" marL="228600" rtl="0" algn="l">
              <a:lnSpc>
                <a:spcPct val="90000"/>
              </a:lnSpc>
              <a:spcBef>
                <a:spcPts val="1000"/>
              </a:spcBef>
              <a:spcAft>
                <a:spcPts val="0"/>
              </a:spcAft>
              <a:buClr>
                <a:srgbClr val="000099"/>
              </a:buClr>
              <a:buSzPct val="100000"/>
              <a:buChar char="•"/>
            </a:pPr>
            <a:r>
              <a:rPr b="1" lang="en-US">
                <a:solidFill>
                  <a:srgbClr val="000099"/>
                </a:solidFill>
              </a:rPr>
              <a:t>Country varchar(255) CHECK (Country=='India')</a:t>
            </a:r>
            <a:endParaRPr/>
          </a:p>
          <a:p>
            <a:pPr indent="-228600" lvl="0" marL="228600" rtl="0" algn="l">
              <a:lnSpc>
                <a:spcPct val="90000"/>
              </a:lnSpc>
              <a:spcBef>
                <a:spcPts val="1000"/>
              </a:spcBef>
              <a:spcAft>
                <a:spcPts val="0"/>
              </a:spcAft>
              <a:buClr>
                <a:schemeClr val="dk1"/>
              </a:buClr>
              <a:buSzPct val="100000"/>
              <a:buChar char="•"/>
            </a:pPr>
            <a:r>
              <a:rPr b="1" lang="en-US"/>
              <a:t>);</a:t>
            </a:r>
            <a:endParaRPr/>
          </a:p>
          <a:p>
            <a:pPr indent="-228600" lvl="0" marL="228600" rtl="0" algn="l">
              <a:lnSpc>
                <a:spcPct val="90000"/>
              </a:lnSpc>
              <a:spcBef>
                <a:spcPts val="1000"/>
              </a:spcBef>
              <a:spcAft>
                <a:spcPts val="0"/>
              </a:spcAft>
              <a:buClr>
                <a:srgbClr val="C00000"/>
              </a:buClr>
              <a:buSzPct val="100000"/>
              <a:buChar char="•"/>
            </a:pPr>
            <a:r>
              <a:rPr b="1" lang="en-US">
                <a:solidFill>
                  <a:srgbClr val="C00000"/>
                </a:solidFill>
              </a:rPr>
              <a:t> --CHECK Constraint on ALTER TABLE</a:t>
            </a:r>
            <a:endParaRPr/>
          </a:p>
          <a:p>
            <a:pPr indent="-228600" lvl="0" marL="228600" rtl="0" algn="l">
              <a:lnSpc>
                <a:spcPct val="90000"/>
              </a:lnSpc>
              <a:spcBef>
                <a:spcPts val="1000"/>
              </a:spcBef>
              <a:spcAft>
                <a:spcPts val="0"/>
              </a:spcAft>
              <a:buClr>
                <a:srgbClr val="C00000"/>
              </a:buClr>
              <a:buSzPct val="100000"/>
              <a:buChar char="•"/>
            </a:pPr>
            <a:r>
              <a:rPr b="1" lang="en-US">
                <a:solidFill>
                  <a:srgbClr val="C00000"/>
                </a:solidFill>
              </a:rPr>
              <a:t> </a:t>
            </a:r>
            <a:r>
              <a:rPr b="1" lang="en-US"/>
              <a:t>ALTER TABLE Employee_Info</a:t>
            </a:r>
            <a:endParaRPr b="1"/>
          </a:p>
          <a:p>
            <a:pPr indent="-228600" lvl="0" marL="228600" rtl="0" algn="l">
              <a:lnSpc>
                <a:spcPct val="90000"/>
              </a:lnSpc>
              <a:spcBef>
                <a:spcPts val="1000"/>
              </a:spcBef>
              <a:spcAft>
                <a:spcPts val="0"/>
              </a:spcAft>
              <a:buClr>
                <a:srgbClr val="000099"/>
              </a:buClr>
              <a:buSzPct val="100000"/>
              <a:buChar char="•"/>
            </a:pPr>
            <a:r>
              <a:rPr b="1" lang="en-US">
                <a:solidFill>
                  <a:srgbClr val="000099"/>
                </a:solidFill>
              </a:rPr>
              <a:t>ADD CHECK (Country=='India');</a:t>
            </a:r>
            <a:endParaRPr/>
          </a:p>
          <a:p>
            <a:pPr indent="-77470" lvl="0" marL="228600" rtl="0" algn="l">
              <a:lnSpc>
                <a:spcPct val="90000"/>
              </a:lnSpc>
              <a:spcBef>
                <a:spcPts val="1000"/>
              </a:spcBef>
              <a:spcAft>
                <a:spcPts val="0"/>
              </a:spcAft>
              <a:buClr>
                <a:schemeClr val="dk1"/>
              </a:buClr>
              <a:buSzPct val="100000"/>
              <a:buNone/>
            </a:pPr>
            <a:r>
              <a:t/>
            </a:r>
            <a:endParaRPr>
              <a:solidFill>
                <a:srgbClr val="000099"/>
              </a:solidFill>
            </a:endParaRPr>
          </a:p>
        </p:txBody>
      </p:sp>
      <p:sp>
        <p:nvSpPr>
          <p:cNvPr id="295" name="Google Shape;295;p30"/>
          <p:cNvSpPr txBox="1"/>
          <p:nvPr/>
        </p:nvSpPr>
        <p:spPr>
          <a:xfrm>
            <a:off x="6206838" y="131618"/>
            <a:ext cx="5888182" cy="6594763"/>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marR="0" rtl="0" algn="l">
              <a:lnSpc>
                <a:spcPct val="90000"/>
              </a:lnSpc>
              <a:spcBef>
                <a:spcPts val="0"/>
              </a:spcBef>
              <a:spcAft>
                <a:spcPts val="0"/>
              </a:spcAft>
              <a:buClr>
                <a:srgbClr val="C00000"/>
              </a:buClr>
              <a:buSzPct val="100000"/>
              <a:buFont typeface="Arial"/>
              <a:buChar char="•"/>
            </a:pPr>
            <a:r>
              <a:rPr b="1" i="0" lang="en-US" sz="2800" u="none" cap="none" strike="noStrike">
                <a:solidFill>
                  <a:srgbClr val="C00000"/>
                </a:solidFill>
                <a:latin typeface="Calibri"/>
                <a:ea typeface="Calibri"/>
                <a:cs typeface="Calibri"/>
                <a:sym typeface="Calibri"/>
              </a:rPr>
              <a:t>--DEFAULT Constraint on CREATE TABLE</a:t>
            </a:r>
            <a:endParaRPr/>
          </a:p>
          <a:p>
            <a:pPr indent="-228600" lvl="0" marL="228600" marR="0" rtl="0" algn="l">
              <a:lnSpc>
                <a:spcPct val="90000"/>
              </a:lnSpc>
              <a:spcBef>
                <a:spcPts val="1000"/>
              </a:spcBef>
              <a:spcAft>
                <a:spcPts val="0"/>
              </a:spcAft>
              <a:buClr>
                <a:srgbClr val="C00000"/>
              </a:buClr>
              <a:buSzPct val="100000"/>
              <a:buFont typeface="Arial"/>
              <a:buChar char="•"/>
            </a:pPr>
            <a:r>
              <a:rPr b="1" i="0" lang="en-US" sz="2800" u="none" cap="none" strike="noStrike">
                <a:solidFill>
                  <a:srgbClr val="C00000"/>
                </a:solidFill>
                <a:latin typeface="Calibri"/>
                <a:ea typeface="Calibri"/>
                <a:cs typeface="Calibri"/>
                <a:sym typeface="Calibri"/>
              </a:rPr>
              <a:t> </a:t>
            </a:r>
            <a:r>
              <a:rPr b="1" i="0" lang="en-US" sz="2800" u="none" cap="none" strike="noStrike">
                <a:solidFill>
                  <a:schemeClr val="dk1"/>
                </a:solidFill>
                <a:latin typeface="Calibri"/>
                <a:ea typeface="Calibri"/>
                <a:cs typeface="Calibri"/>
                <a:sym typeface="Calibri"/>
              </a:rPr>
              <a:t>CREATE TABLE Employee_Info</a:t>
            </a:r>
            <a:endParaRPr b="1"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ct val="100000"/>
              <a:buFont typeface="Arial"/>
              <a:buChar char="•"/>
            </a:pPr>
            <a:r>
              <a:rPr b="1" i="0" lang="en-US" sz="2800" u="none" cap="none" strike="noStrike">
                <a:solidFill>
                  <a:schemeClr val="dk1"/>
                </a:solidFill>
                <a:latin typeface="Calibri"/>
                <a:ea typeface="Calibri"/>
                <a:cs typeface="Calibri"/>
                <a:sym typeface="Calibri"/>
              </a:rPr>
              <a:t>(</a:t>
            </a:r>
            <a:endParaRPr/>
          </a:p>
          <a:p>
            <a:pPr indent="-228600" lvl="0" marL="228600" marR="0" rtl="0" algn="l">
              <a:lnSpc>
                <a:spcPct val="90000"/>
              </a:lnSpc>
              <a:spcBef>
                <a:spcPts val="1000"/>
              </a:spcBef>
              <a:spcAft>
                <a:spcPts val="0"/>
              </a:spcAft>
              <a:buClr>
                <a:schemeClr val="dk1"/>
              </a:buClr>
              <a:buSzPct val="100000"/>
              <a:buFont typeface="Arial"/>
              <a:buChar char="•"/>
            </a:pPr>
            <a:r>
              <a:rPr b="1" i="0" lang="en-US" sz="2800" u="none" cap="none" strike="noStrike">
                <a:solidFill>
                  <a:schemeClr val="dk1"/>
                </a:solidFill>
                <a:latin typeface="Calibri"/>
                <a:ea typeface="Calibri"/>
                <a:cs typeface="Calibri"/>
                <a:sym typeface="Calibri"/>
              </a:rPr>
              <a:t>EmployeeID int NOT NULL,</a:t>
            </a:r>
            <a:endParaRPr/>
          </a:p>
          <a:p>
            <a:pPr indent="-228600" lvl="0" marL="228600" marR="0" rtl="0" algn="l">
              <a:lnSpc>
                <a:spcPct val="90000"/>
              </a:lnSpc>
              <a:spcBef>
                <a:spcPts val="1000"/>
              </a:spcBef>
              <a:spcAft>
                <a:spcPts val="0"/>
              </a:spcAft>
              <a:buClr>
                <a:schemeClr val="dk1"/>
              </a:buClr>
              <a:buSzPct val="100000"/>
              <a:buFont typeface="Arial"/>
              <a:buChar char="•"/>
            </a:pPr>
            <a:r>
              <a:rPr b="1" i="0" lang="en-US" sz="2800" u="none" cap="none" strike="noStrike">
                <a:solidFill>
                  <a:schemeClr val="dk1"/>
                </a:solidFill>
                <a:latin typeface="Calibri"/>
                <a:ea typeface="Calibri"/>
                <a:cs typeface="Calibri"/>
                <a:sym typeface="Calibri"/>
              </a:rPr>
              <a:t>EmployeeName varchar(255),</a:t>
            </a:r>
            <a:endParaRPr/>
          </a:p>
          <a:p>
            <a:pPr indent="-228600" lvl="0" marL="228600" marR="0" rtl="0" algn="l">
              <a:lnSpc>
                <a:spcPct val="90000"/>
              </a:lnSpc>
              <a:spcBef>
                <a:spcPts val="1000"/>
              </a:spcBef>
              <a:spcAft>
                <a:spcPts val="0"/>
              </a:spcAft>
              <a:buClr>
                <a:schemeClr val="dk1"/>
              </a:buClr>
              <a:buSzPct val="100000"/>
              <a:buFont typeface="Arial"/>
              <a:buChar char="•"/>
            </a:pPr>
            <a:r>
              <a:rPr b="1" i="0" lang="en-US" sz="2800" u="none" cap="none" strike="noStrike">
                <a:solidFill>
                  <a:schemeClr val="dk1"/>
                </a:solidFill>
                <a:latin typeface="Calibri"/>
                <a:ea typeface="Calibri"/>
                <a:cs typeface="Calibri"/>
                <a:sym typeface="Calibri"/>
              </a:rPr>
              <a:t>Emergency ContactName varchar(255),</a:t>
            </a:r>
            <a:endParaRPr/>
          </a:p>
          <a:p>
            <a:pPr indent="-228600" lvl="0" marL="228600" marR="0" rtl="0" algn="l">
              <a:lnSpc>
                <a:spcPct val="90000"/>
              </a:lnSpc>
              <a:spcBef>
                <a:spcPts val="1000"/>
              </a:spcBef>
              <a:spcAft>
                <a:spcPts val="0"/>
              </a:spcAft>
              <a:buClr>
                <a:schemeClr val="dk1"/>
              </a:buClr>
              <a:buSzPct val="100000"/>
              <a:buFont typeface="Arial"/>
              <a:buChar char="•"/>
            </a:pPr>
            <a:r>
              <a:rPr b="1" i="0" lang="en-US" sz="2800" u="none" cap="none" strike="noStrike">
                <a:solidFill>
                  <a:schemeClr val="dk1"/>
                </a:solidFill>
                <a:latin typeface="Calibri"/>
                <a:ea typeface="Calibri"/>
                <a:cs typeface="Calibri"/>
                <a:sym typeface="Calibri"/>
              </a:rPr>
              <a:t>PhoneNumber int,</a:t>
            </a:r>
            <a:endParaRPr/>
          </a:p>
          <a:p>
            <a:pPr indent="-228600" lvl="0" marL="228600" marR="0" rtl="0" algn="l">
              <a:lnSpc>
                <a:spcPct val="90000"/>
              </a:lnSpc>
              <a:spcBef>
                <a:spcPts val="1000"/>
              </a:spcBef>
              <a:spcAft>
                <a:spcPts val="0"/>
              </a:spcAft>
              <a:buClr>
                <a:schemeClr val="dk1"/>
              </a:buClr>
              <a:buSzPct val="100000"/>
              <a:buFont typeface="Arial"/>
              <a:buChar char="•"/>
            </a:pPr>
            <a:r>
              <a:rPr b="1" i="0" lang="en-US" sz="2800" u="none" cap="none" strike="noStrike">
                <a:solidFill>
                  <a:schemeClr val="dk1"/>
                </a:solidFill>
                <a:latin typeface="Calibri"/>
                <a:ea typeface="Calibri"/>
                <a:cs typeface="Calibri"/>
                <a:sym typeface="Calibri"/>
              </a:rPr>
              <a:t>Address varchar(255),</a:t>
            </a:r>
            <a:endParaRPr/>
          </a:p>
          <a:p>
            <a:pPr indent="-228600" lvl="0" marL="228600" marR="0" rtl="0" algn="l">
              <a:lnSpc>
                <a:spcPct val="90000"/>
              </a:lnSpc>
              <a:spcBef>
                <a:spcPts val="1000"/>
              </a:spcBef>
              <a:spcAft>
                <a:spcPts val="0"/>
              </a:spcAft>
              <a:buClr>
                <a:schemeClr val="dk1"/>
              </a:buClr>
              <a:buSzPct val="100000"/>
              <a:buFont typeface="Arial"/>
              <a:buChar char="•"/>
            </a:pPr>
            <a:r>
              <a:rPr b="1" i="0" lang="en-US" sz="2800" u="none" cap="none" strike="noStrike">
                <a:solidFill>
                  <a:schemeClr val="dk1"/>
                </a:solidFill>
                <a:latin typeface="Calibri"/>
                <a:ea typeface="Calibri"/>
                <a:cs typeface="Calibri"/>
                <a:sym typeface="Calibri"/>
              </a:rPr>
              <a:t>City varchar(255),</a:t>
            </a:r>
            <a:endParaRPr/>
          </a:p>
          <a:p>
            <a:pPr indent="-228600" lvl="0" marL="228600" marR="0" rtl="0" algn="l">
              <a:lnSpc>
                <a:spcPct val="90000"/>
              </a:lnSpc>
              <a:spcBef>
                <a:spcPts val="1000"/>
              </a:spcBef>
              <a:spcAft>
                <a:spcPts val="0"/>
              </a:spcAft>
              <a:buClr>
                <a:srgbClr val="000099"/>
              </a:buClr>
              <a:buSzPct val="100000"/>
              <a:buFont typeface="Arial"/>
              <a:buChar char="•"/>
            </a:pPr>
            <a:r>
              <a:rPr b="1" i="0" lang="en-US" sz="2800" u="none" cap="none" strike="noStrike">
                <a:solidFill>
                  <a:srgbClr val="000099"/>
                </a:solidFill>
                <a:latin typeface="Calibri"/>
                <a:ea typeface="Calibri"/>
                <a:cs typeface="Calibri"/>
                <a:sym typeface="Calibri"/>
              </a:rPr>
              <a:t>Country varchar(255) DEFAULT 'India'</a:t>
            </a:r>
            <a:endParaRPr/>
          </a:p>
          <a:p>
            <a:pPr indent="-228600" lvl="0" marL="228600" marR="0" rtl="0" algn="l">
              <a:lnSpc>
                <a:spcPct val="90000"/>
              </a:lnSpc>
              <a:spcBef>
                <a:spcPts val="1000"/>
              </a:spcBef>
              <a:spcAft>
                <a:spcPts val="0"/>
              </a:spcAft>
              <a:buClr>
                <a:schemeClr val="dk1"/>
              </a:buClr>
              <a:buSzPct val="100000"/>
              <a:buFont typeface="Arial"/>
              <a:buChar char="•"/>
            </a:pPr>
            <a:r>
              <a:rPr b="1" i="0" lang="en-US" sz="2800" u="none" cap="none" strike="noStrike">
                <a:solidFill>
                  <a:schemeClr val="dk1"/>
                </a:solidFill>
                <a:latin typeface="Calibri"/>
                <a:ea typeface="Calibri"/>
                <a:cs typeface="Calibri"/>
                <a:sym typeface="Calibri"/>
              </a:rPr>
              <a:t>);</a:t>
            </a:r>
            <a:endParaRPr/>
          </a:p>
          <a:p>
            <a:pPr indent="-228600" lvl="0" marL="228600" marR="0" rtl="0" algn="l">
              <a:lnSpc>
                <a:spcPct val="90000"/>
              </a:lnSpc>
              <a:spcBef>
                <a:spcPts val="1000"/>
              </a:spcBef>
              <a:spcAft>
                <a:spcPts val="0"/>
              </a:spcAft>
              <a:buClr>
                <a:srgbClr val="C00000"/>
              </a:buClr>
              <a:buSzPct val="100000"/>
              <a:buFont typeface="Arial"/>
              <a:buChar char="•"/>
            </a:pPr>
            <a:r>
              <a:rPr b="1" i="0" lang="en-US" sz="2800" u="none" cap="none" strike="noStrike">
                <a:solidFill>
                  <a:srgbClr val="C00000"/>
                </a:solidFill>
                <a:latin typeface="Calibri"/>
                <a:ea typeface="Calibri"/>
                <a:cs typeface="Calibri"/>
                <a:sym typeface="Calibri"/>
              </a:rPr>
              <a:t> --DEFAULT Constraint on ALTER TABLE</a:t>
            </a:r>
            <a:endParaRPr/>
          </a:p>
          <a:p>
            <a:pPr indent="-228600" lvl="0" marL="228600" marR="0" rtl="0" algn="l">
              <a:lnSpc>
                <a:spcPct val="90000"/>
              </a:lnSpc>
              <a:spcBef>
                <a:spcPts val="1000"/>
              </a:spcBef>
              <a:spcAft>
                <a:spcPts val="0"/>
              </a:spcAft>
              <a:buClr>
                <a:srgbClr val="C00000"/>
              </a:buClr>
              <a:buSzPct val="100000"/>
              <a:buFont typeface="Arial"/>
              <a:buChar char="•"/>
            </a:pPr>
            <a:r>
              <a:rPr b="1" i="0" lang="en-US" sz="2800" u="none" cap="none" strike="noStrike">
                <a:solidFill>
                  <a:srgbClr val="C00000"/>
                </a:solidFill>
                <a:latin typeface="Calibri"/>
                <a:ea typeface="Calibri"/>
                <a:cs typeface="Calibri"/>
                <a:sym typeface="Calibri"/>
              </a:rPr>
              <a:t> </a:t>
            </a:r>
            <a:r>
              <a:rPr b="1" i="0" lang="en-US" sz="2800" u="none" cap="none" strike="noStrike">
                <a:solidFill>
                  <a:schemeClr val="dk1"/>
                </a:solidFill>
                <a:latin typeface="Calibri"/>
                <a:ea typeface="Calibri"/>
                <a:cs typeface="Calibri"/>
                <a:sym typeface="Calibri"/>
              </a:rPr>
              <a:t>ALTER TABLE Employee_Info</a:t>
            </a:r>
            <a:endParaRPr b="1"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rgbClr val="000099"/>
              </a:buClr>
              <a:buSzPct val="100000"/>
              <a:buFont typeface="Arial"/>
              <a:buChar char="•"/>
            </a:pPr>
            <a:r>
              <a:rPr b="1" i="0" lang="en-US" sz="2800" u="none" cap="none" strike="noStrike">
                <a:solidFill>
                  <a:srgbClr val="000099"/>
                </a:solidFill>
                <a:latin typeface="Calibri"/>
                <a:ea typeface="Calibri"/>
                <a:cs typeface="Calibri"/>
                <a:sym typeface="Calibri"/>
              </a:rPr>
              <a:t>ADD CONSTRAINT defau_Country</a:t>
            </a:r>
            <a:endParaRPr b="1" i="0" sz="2800" u="none" cap="none" strike="noStrike">
              <a:solidFill>
                <a:srgbClr val="000099"/>
              </a:solidFill>
              <a:latin typeface="Calibri"/>
              <a:ea typeface="Calibri"/>
              <a:cs typeface="Calibri"/>
              <a:sym typeface="Calibri"/>
            </a:endParaRPr>
          </a:p>
          <a:p>
            <a:pPr indent="-228600" lvl="0" marL="228600" marR="0" rtl="0" algn="l">
              <a:lnSpc>
                <a:spcPct val="90000"/>
              </a:lnSpc>
              <a:spcBef>
                <a:spcPts val="1000"/>
              </a:spcBef>
              <a:spcAft>
                <a:spcPts val="0"/>
              </a:spcAft>
              <a:buClr>
                <a:srgbClr val="000099"/>
              </a:buClr>
              <a:buSzPct val="100000"/>
              <a:buFont typeface="Arial"/>
              <a:buChar char="•"/>
            </a:pPr>
            <a:r>
              <a:rPr b="1" i="0" lang="en-US" sz="2800" u="none" cap="none" strike="noStrike">
                <a:solidFill>
                  <a:srgbClr val="000099"/>
                </a:solidFill>
                <a:latin typeface="Calibri"/>
                <a:ea typeface="Calibri"/>
                <a:cs typeface="Calibri"/>
                <a:sym typeface="Calibri"/>
              </a:rPr>
              <a:t>DEFAULT 'India' FOR Country;</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t>Data Manipulation Language</a:t>
            </a:r>
            <a:br>
              <a:rPr b="1" lang="en-US"/>
            </a:br>
            <a:endParaRPr/>
          </a:p>
        </p:txBody>
      </p:sp>
      <p:sp>
        <p:nvSpPr>
          <p:cNvPr id="301" name="Google Shape;301;p31"/>
          <p:cNvSpPr txBox="1"/>
          <p:nvPr>
            <p:ph idx="1" type="body"/>
          </p:nvPr>
        </p:nvSpPr>
        <p:spPr>
          <a:xfrm>
            <a:off x="235527" y="1066801"/>
            <a:ext cx="11623964" cy="5453784"/>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just">
              <a:lnSpc>
                <a:spcPct val="90000"/>
              </a:lnSpc>
              <a:spcBef>
                <a:spcPts val="0"/>
              </a:spcBef>
              <a:spcAft>
                <a:spcPts val="0"/>
              </a:spcAft>
              <a:buClr>
                <a:srgbClr val="000099"/>
              </a:buClr>
              <a:buSzPct val="100000"/>
              <a:buFont typeface="Arial"/>
              <a:buChar char="•"/>
            </a:pPr>
            <a:r>
              <a:rPr b="1" lang="en-US">
                <a:solidFill>
                  <a:srgbClr val="000099"/>
                </a:solidFill>
              </a:rPr>
              <a:t>DML commands are used to modify the database</a:t>
            </a:r>
            <a:r>
              <a:rPr lang="en-US"/>
              <a:t>. It is responsible for all form of changes in the database.</a:t>
            </a:r>
            <a:endParaRPr/>
          </a:p>
          <a:p>
            <a:pPr indent="-228600" lvl="0" marL="228600" rtl="0" algn="just">
              <a:lnSpc>
                <a:spcPct val="90000"/>
              </a:lnSpc>
              <a:spcBef>
                <a:spcPts val="1000"/>
              </a:spcBef>
              <a:spcAft>
                <a:spcPts val="0"/>
              </a:spcAft>
              <a:buClr>
                <a:schemeClr val="dk1"/>
              </a:buClr>
              <a:buSzPct val="100000"/>
              <a:buFont typeface="Arial"/>
              <a:buChar char="•"/>
            </a:pPr>
            <a:r>
              <a:rPr lang="en-US"/>
              <a:t>The command of DML is not auto-committed that means it can't permanently save all the changes in the database. They can be rollback.</a:t>
            </a:r>
            <a:endParaRPr/>
          </a:p>
          <a:p>
            <a:pPr indent="-179388" lvl="0" marL="900113" rtl="0" algn="l">
              <a:lnSpc>
                <a:spcPct val="90000"/>
              </a:lnSpc>
              <a:spcBef>
                <a:spcPts val="1000"/>
              </a:spcBef>
              <a:spcAft>
                <a:spcPts val="0"/>
              </a:spcAft>
              <a:buClr>
                <a:srgbClr val="000099"/>
              </a:buClr>
              <a:buSzPct val="100000"/>
              <a:buFont typeface="Arial"/>
              <a:buChar char="•"/>
            </a:pPr>
            <a:r>
              <a:rPr b="1" lang="en-US">
                <a:solidFill>
                  <a:srgbClr val="000099"/>
                </a:solidFill>
              </a:rPr>
              <a:t>INSERT</a:t>
            </a:r>
            <a:endParaRPr/>
          </a:p>
          <a:p>
            <a:pPr indent="-179388" lvl="0" marL="900113" rtl="0" algn="l">
              <a:lnSpc>
                <a:spcPct val="90000"/>
              </a:lnSpc>
              <a:spcBef>
                <a:spcPts val="1000"/>
              </a:spcBef>
              <a:spcAft>
                <a:spcPts val="0"/>
              </a:spcAft>
              <a:buClr>
                <a:srgbClr val="000099"/>
              </a:buClr>
              <a:buSzPct val="100000"/>
              <a:buFont typeface="Arial"/>
              <a:buChar char="•"/>
            </a:pPr>
            <a:r>
              <a:rPr b="1" lang="en-US">
                <a:solidFill>
                  <a:srgbClr val="000099"/>
                </a:solidFill>
              </a:rPr>
              <a:t>UPDATE</a:t>
            </a:r>
            <a:endParaRPr/>
          </a:p>
          <a:p>
            <a:pPr indent="-179388" lvl="0" marL="900113" rtl="0" algn="l">
              <a:lnSpc>
                <a:spcPct val="90000"/>
              </a:lnSpc>
              <a:spcBef>
                <a:spcPts val="1000"/>
              </a:spcBef>
              <a:spcAft>
                <a:spcPts val="0"/>
              </a:spcAft>
              <a:buClr>
                <a:srgbClr val="000099"/>
              </a:buClr>
              <a:buSzPct val="100000"/>
              <a:buFont typeface="Arial"/>
              <a:buChar char="•"/>
            </a:pPr>
            <a:r>
              <a:rPr b="1" lang="en-US">
                <a:solidFill>
                  <a:srgbClr val="000099"/>
                </a:solidFill>
              </a:rPr>
              <a:t>DELETE</a:t>
            </a:r>
            <a:endParaRPr/>
          </a:p>
          <a:p>
            <a:pPr indent="-179388" lvl="0" marL="900113" rtl="0" algn="l">
              <a:lnSpc>
                <a:spcPct val="90000"/>
              </a:lnSpc>
              <a:spcBef>
                <a:spcPts val="1000"/>
              </a:spcBef>
              <a:spcAft>
                <a:spcPts val="0"/>
              </a:spcAft>
              <a:buClr>
                <a:srgbClr val="000099"/>
              </a:buClr>
              <a:buSzPct val="100000"/>
              <a:buChar char="•"/>
            </a:pPr>
            <a:r>
              <a:rPr b="1" lang="en-US">
                <a:solidFill>
                  <a:srgbClr val="000099"/>
                </a:solidFill>
              </a:rPr>
              <a:t>SELECT</a:t>
            </a:r>
            <a:endParaRPr/>
          </a:p>
          <a:p>
            <a:pPr indent="-228600" lvl="0" marL="228600" rtl="0" algn="l">
              <a:lnSpc>
                <a:spcPct val="90000"/>
              </a:lnSpc>
              <a:spcBef>
                <a:spcPts val="1000"/>
              </a:spcBef>
              <a:spcAft>
                <a:spcPts val="0"/>
              </a:spcAft>
              <a:buClr>
                <a:schemeClr val="dk1"/>
              </a:buClr>
              <a:buSzPct val="100000"/>
              <a:buChar char="•"/>
            </a:pPr>
            <a:r>
              <a:rPr b="1" lang="en-US"/>
              <a:t>INSERT:</a:t>
            </a:r>
            <a:r>
              <a:rPr lang="en-US"/>
              <a:t> The INSERT statement is a SQL query. It is used to insert data into the row of a table.</a:t>
            </a:r>
            <a:endParaRPr/>
          </a:p>
          <a:p>
            <a:pPr indent="-228600" lvl="0" marL="228600" rtl="0" algn="l">
              <a:lnSpc>
                <a:spcPct val="90000"/>
              </a:lnSpc>
              <a:spcBef>
                <a:spcPts val="1000"/>
              </a:spcBef>
              <a:spcAft>
                <a:spcPts val="0"/>
              </a:spcAft>
              <a:buClr>
                <a:srgbClr val="000099"/>
              </a:buClr>
              <a:buSzPct val="100000"/>
              <a:buChar char="•"/>
            </a:pPr>
            <a:r>
              <a:rPr b="1" lang="en-US">
                <a:solidFill>
                  <a:srgbClr val="000099"/>
                </a:solidFill>
              </a:rPr>
              <a:t>INSERT INTO TABLE_NAME   (col1, col2, col3,.... col N)  VALUES (value1, value2, value3, .... valueN); </a:t>
            </a:r>
            <a:endParaRPr/>
          </a:p>
          <a:p>
            <a:pPr indent="-228600" lvl="0" marL="228600" rtl="0" algn="l">
              <a:lnSpc>
                <a:spcPct val="90000"/>
              </a:lnSpc>
              <a:spcBef>
                <a:spcPts val="1000"/>
              </a:spcBef>
              <a:spcAft>
                <a:spcPts val="0"/>
              </a:spcAft>
              <a:buClr>
                <a:srgbClr val="000099"/>
              </a:buClr>
              <a:buSzPct val="100000"/>
              <a:buChar char="•"/>
            </a:pPr>
            <a:r>
              <a:rPr b="1" lang="en-US">
                <a:solidFill>
                  <a:srgbClr val="000099"/>
                </a:solidFill>
              </a:rPr>
              <a:t> INSERT INTO TABLE_NAME  VALUES (value1, value2, value3, .... valueN); </a:t>
            </a:r>
            <a:endParaRPr/>
          </a:p>
          <a:p>
            <a:pPr indent="-228600" lvl="0" marL="228600" rtl="0" algn="l">
              <a:lnSpc>
                <a:spcPct val="90000"/>
              </a:lnSpc>
              <a:spcBef>
                <a:spcPts val="1000"/>
              </a:spcBef>
              <a:spcAft>
                <a:spcPts val="0"/>
              </a:spcAft>
              <a:buClr>
                <a:srgbClr val="000099"/>
              </a:buClr>
              <a:buSzPct val="100000"/>
              <a:buChar char="•"/>
            </a:pPr>
            <a:r>
              <a:rPr b="1" lang="en-US">
                <a:solidFill>
                  <a:srgbClr val="000099"/>
                </a:solidFill>
              </a:rPr>
              <a:t>INSERT INTO book (Author, Subject) VALUES (“ABC", "DBMS");  </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t>Data Manipulation Language</a:t>
            </a:r>
            <a:br>
              <a:rPr b="1" lang="en-US"/>
            </a:br>
            <a:endParaRPr/>
          </a:p>
        </p:txBody>
      </p:sp>
      <p:sp>
        <p:nvSpPr>
          <p:cNvPr id="307" name="Google Shape;307;p32"/>
          <p:cNvSpPr txBox="1"/>
          <p:nvPr>
            <p:ph idx="1" type="body"/>
          </p:nvPr>
        </p:nvSpPr>
        <p:spPr>
          <a:xfrm>
            <a:off x="838200" y="1039091"/>
            <a:ext cx="10896600" cy="5137872"/>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Font typeface="Arial"/>
              <a:buChar char="•"/>
            </a:pPr>
            <a:r>
              <a:rPr b="1" lang="en-US"/>
              <a:t>UPDATE:</a:t>
            </a:r>
            <a:r>
              <a:rPr lang="en-US"/>
              <a:t> This command is used to update or modify the value of a column in the table.</a:t>
            </a:r>
            <a:endParaRPr/>
          </a:p>
          <a:p>
            <a:pPr indent="-228600" lvl="0" marL="228600" rtl="0" algn="just">
              <a:lnSpc>
                <a:spcPct val="90000"/>
              </a:lnSpc>
              <a:spcBef>
                <a:spcPts val="1000"/>
              </a:spcBef>
              <a:spcAft>
                <a:spcPts val="0"/>
              </a:spcAft>
              <a:buClr>
                <a:srgbClr val="000099"/>
              </a:buClr>
              <a:buSzPts val="2800"/>
              <a:buFont typeface="Arial"/>
              <a:buChar char="•"/>
            </a:pPr>
            <a:r>
              <a:rPr b="1" lang="en-US">
                <a:solidFill>
                  <a:srgbClr val="000099"/>
                </a:solidFill>
              </a:rPr>
              <a:t>UPDATE table_name SET [column_name1= value1,...column_nameN = valueN] [WHERE CONDITION]   </a:t>
            </a:r>
            <a:endParaRPr/>
          </a:p>
          <a:p>
            <a:pPr indent="-228600" lvl="0" marL="228600" rtl="0" algn="just">
              <a:lnSpc>
                <a:spcPct val="90000"/>
              </a:lnSpc>
              <a:spcBef>
                <a:spcPts val="1000"/>
              </a:spcBef>
              <a:spcAft>
                <a:spcPts val="0"/>
              </a:spcAft>
              <a:buClr>
                <a:srgbClr val="000099"/>
              </a:buClr>
              <a:buSzPts val="2800"/>
              <a:buFont typeface="Arial"/>
              <a:buChar char="•"/>
            </a:pPr>
            <a:r>
              <a:rPr b="1" lang="en-US">
                <a:solidFill>
                  <a:srgbClr val="000099"/>
                </a:solidFill>
              </a:rPr>
              <a:t>UPDATE students    SET User_Name = ’XYZ'    WHERE Student_Id = '3’  </a:t>
            </a:r>
            <a:endParaRPr/>
          </a:p>
          <a:p>
            <a:pPr indent="-228600" lvl="0" marL="228600" rtl="0" algn="just">
              <a:lnSpc>
                <a:spcPct val="90000"/>
              </a:lnSpc>
              <a:spcBef>
                <a:spcPts val="1000"/>
              </a:spcBef>
              <a:spcAft>
                <a:spcPts val="0"/>
              </a:spcAft>
              <a:buClr>
                <a:schemeClr val="dk1"/>
              </a:buClr>
              <a:buSzPts val="2800"/>
              <a:buFont typeface="Arial"/>
              <a:buChar char="•"/>
            </a:pPr>
            <a:r>
              <a:rPr b="1" lang="en-US"/>
              <a:t>DELETE:</a:t>
            </a:r>
            <a:r>
              <a:rPr lang="en-US"/>
              <a:t> It is used to remove one or more row from a table.</a:t>
            </a:r>
            <a:endParaRPr/>
          </a:p>
          <a:p>
            <a:pPr indent="-228600" lvl="0" marL="228600" rtl="0" algn="just">
              <a:lnSpc>
                <a:spcPct val="90000"/>
              </a:lnSpc>
              <a:spcBef>
                <a:spcPts val="1000"/>
              </a:spcBef>
              <a:spcAft>
                <a:spcPts val="0"/>
              </a:spcAft>
              <a:buClr>
                <a:srgbClr val="000099"/>
              </a:buClr>
              <a:buSzPts val="2800"/>
              <a:buFont typeface="Arial"/>
              <a:buChar char="•"/>
            </a:pPr>
            <a:r>
              <a:rPr b="1" lang="en-US">
                <a:solidFill>
                  <a:srgbClr val="000099"/>
                </a:solidFill>
              </a:rPr>
              <a:t>DELETE FROM table_name [WHERE condition];  </a:t>
            </a:r>
            <a:endParaRPr/>
          </a:p>
          <a:p>
            <a:pPr indent="-228600" lvl="0" marL="228600" rtl="0" algn="just">
              <a:lnSpc>
                <a:spcPct val="90000"/>
              </a:lnSpc>
              <a:spcBef>
                <a:spcPts val="1000"/>
              </a:spcBef>
              <a:spcAft>
                <a:spcPts val="0"/>
              </a:spcAft>
              <a:buClr>
                <a:srgbClr val="000099"/>
              </a:buClr>
              <a:buSzPts val="2800"/>
              <a:buFont typeface="Arial"/>
              <a:buChar char="•"/>
            </a:pPr>
            <a:r>
              <a:rPr b="1" lang="en-US">
                <a:solidFill>
                  <a:srgbClr val="000099"/>
                </a:solidFill>
              </a:rPr>
              <a:t>DELETE FROM book  WHERE Author=“ABC";  </a:t>
            </a:r>
            <a:endParaRPr/>
          </a:p>
          <a:p>
            <a:pPr indent="-50800" lvl="0" marL="228600" rtl="0" algn="just">
              <a:lnSpc>
                <a:spcPct val="90000"/>
              </a:lnSpc>
              <a:spcBef>
                <a:spcPts val="1000"/>
              </a:spcBef>
              <a:spcAft>
                <a:spcPts val="0"/>
              </a:spcAft>
              <a:buClr>
                <a:schemeClr val="dk1"/>
              </a:buClr>
              <a:buSzPts val="2800"/>
              <a:buFont typeface="Arial"/>
              <a:buNone/>
            </a:pPr>
            <a:r>
              <a:t/>
            </a:r>
            <a:endParaRPr/>
          </a:p>
          <a:p>
            <a:pPr indent="-50800" lvl="0" marL="228600" rtl="0" algn="just">
              <a:lnSpc>
                <a:spcPct val="90000"/>
              </a:lnSpc>
              <a:spcBef>
                <a:spcPts val="1000"/>
              </a:spcBef>
              <a:spcAft>
                <a:spcPts val="0"/>
              </a:spcAft>
              <a:buClr>
                <a:schemeClr val="dk1"/>
              </a:buClr>
              <a:buSzPts val="2800"/>
              <a:buFont typeface="Arial"/>
              <a:buNone/>
            </a:pPr>
            <a:r>
              <a:t/>
            </a:r>
            <a:endParaRPr/>
          </a:p>
          <a:p>
            <a:pPr indent="-50800" lvl="0" marL="228600" rtl="0" algn="just">
              <a:lnSpc>
                <a:spcPct val="90000"/>
              </a:lnSpc>
              <a:spcBef>
                <a:spcPts val="1000"/>
              </a:spcBef>
              <a:spcAft>
                <a:spcPts val="0"/>
              </a:spcAft>
              <a:buClr>
                <a:schemeClr val="dk1"/>
              </a:buClr>
              <a:buSzPts val="2800"/>
              <a:buFont typeface="Arial"/>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3"/>
          <p:cNvSpPr txBox="1"/>
          <p:nvPr>
            <p:ph type="title"/>
          </p:nvPr>
        </p:nvSpPr>
        <p:spPr>
          <a:xfrm>
            <a:off x="138546" y="171161"/>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t>Data Manipulation Language</a:t>
            </a:r>
            <a:br>
              <a:rPr b="1" lang="en-US"/>
            </a:br>
            <a:endParaRPr/>
          </a:p>
        </p:txBody>
      </p:sp>
      <p:sp>
        <p:nvSpPr>
          <p:cNvPr id="313" name="Google Shape;313;p33"/>
          <p:cNvSpPr txBox="1"/>
          <p:nvPr>
            <p:ph idx="1" type="body"/>
          </p:nvPr>
        </p:nvSpPr>
        <p:spPr>
          <a:xfrm>
            <a:off x="207818" y="1039091"/>
            <a:ext cx="5347855" cy="5137872"/>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just">
              <a:lnSpc>
                <a:spcPct val="90000"/>
              </a:lnSpc>
              <a:spcBef>
                <a:spcPts val="0"/>
              </a:spcBef>
              <a:spcAft>
                <a:spcPts val="0"/>
              </a:spcAft>
              <a:buClr>
                <a:schemeClr val="dk1"/>
              </a:buClr>
              <a:buSzPct val="100000"/>
              <a:buChar char="•"/>
            </a:pPr>
            <a:r>
              <a:rPr b="1" i="0" lang="en-US"/>
              <a:t>SELECT</a:t>
            </a:r>
            <a:endParaRPr b="0" i="0"/>
          </a:p>
          <a:p>
            <a:pPr indent="-228600" lvl="0" marL="228600" rtl="0" algn="just">
              <a:lnSpc>
                <a:spcPct val="90000"/>
              </a:lnSpc>
              <a:spcBef>
                <a:spcPts val="1000"/>
              </a:spcBef>
              <a:spcAft>
                <a:spcPts val="0"/>
              </a:spcAft>
              <a:buClr>
                <a:schemeClr val="dk1"/>
              </a:buClr>
              <a:buSzPct val="100000"/>
              <a:buChar char="•"/>
            </a:pPr>
            <a:r>
              <a:rPr b="0" i="0" lang="en-US"/>
              <a:t>This statement is used to select data from a database and the data returned is stored in a result table, called the </a:t>
            </a:r>
            <a:r>
              <a:rPr b="1" i="0" lang="en-US"/>
              <a:t>result-set</a:t>
            </a:r>
            <a:r>
              <a:rPr b="0" i="0" lang="en-US"/>
              <a:t>.</a:t>
            </a:r>
            <a:endParaRPr/>
          </a:p>
          <a:p>
            <a:pPr indent="-228600" lvl="0" marL="228600" rtl="0" algn="just">
              <a:lnSpc>
                <a:spcPct val="90000"/>
              </a:lnSpc>
              <a:spcBef>
                <a:spcPts val="1000"/>
              </a:spcBef>
              <a:spcAft>
                <a:spcPts val="0"/>
              </a:spcAft>
              <a:buClr>
                <a:schemeClr val="dk1"/>
              </a:buClr>
              <a:buSzPct val="100000"/>
              <a:buFont typeface="Arial"/>
              <a:buChar char="•"/>
            </a:pPr>
            <a:r>
              <a:rPr lang="en-US"/>
              <a:t>Syntax</a:t>
            </a:r>
            <a:endParaRPr/>
          </a:p>
          <a:p>
            <a:pPr indent="-228600" lvl="0" marL="228600" rtl="0" algn="just">
              <a:lnSpc>
                <a:spcPct val="90000"/>
              </a:lnSpc>
              <a:spcBef>
                <a:spcPts val="1000"/>
              </a:spcBef>
              <a:spcAft>
                <a:spcPts val="0"/>
              </a:spcAft>
              <a:buClr>
                <a:schemeClr val="dk1"/>
              </a:buClr>
              <a:buSzPct val="100000"/>
              <a:buFont typeface="Arial"/>
              <a:buChar char="•"/>
            </a:pPr>
            <a:r>
              <a:rPr lang="en-US"/>
              <a:t>SELECT Column1, Column2, ...ColumN</a:t>
            </a:r>
            <a:endParaRPr/>
          </a:p>
          <a:p>
            <a:pPr indent="-228600" lvl="0" marL="228600" rtl="0" algn="just">
              <a:lnSpc>
                <a:spcPct val="90000"/>
              </a:lnSpc>
              <a:spcBef>
                <a:spcPts val="1000"/>
              </a:spcBef>
              <a:spcAft>
                <a:spcPts val="0"/>
              </a:spcAft>
              <a:buClr>
                <a:schemeClr val="dk1"/>
              </a:buClr>
              <a:buSzPct val="100000"/>
              <a:buFont typeface="Arial"/>
              <a:buChar char="•"/>
            </a:pPr>
            <a:r>
              <a:rPr lang="en-US"/>
              <a:t>FROM TableName;</a:t>
            </a:r>
            <a:endParaRPr/>
          </a:p>
          <a:p>
            <a:pPr indent="-228600" lvl="0" marL="228600" rtl="0" algn="just">
              <a:lnSpc>
                <a:spcPct val="90000"/>
              </a:lnSpc>
              <a:spcBef>
                <a:spcPts val="1000"/>
              </a:spcBef>
              <a:spcAft>
                <a:spcPts val="0"/>
              </a:spcAft>
              <a:buClr>
                <a:schemeClr val="dk1"/>
              </a:buClr>
              <a:buSzPct val="100000"/>
              <a:buFont typeface="Arial"/>
              <a:buChar char="•"/>
            </a:pPr>
            <a:r>
              <a:rPr lang="en-US"/>
              <a:t>--(*) is used to select all from the table</a:t>
            </a:r>
            <a:endParaRPr/>
          </a:p>
          <a:p>
            <a:pPr indent="-228600" lvl="0" marL="228600" rtl="0" algn="just">
              <a:lnSpc>
                <a:spcPct val="90000"/>
              </a:lnSpc>
              <a:spcBef>
                <a:spcPts val="1000"/>
              </a:spcBef>
              <a:spcAft>
                <a:spcPts val="0"/>
              </a:spcAft>
              <a:buClr>
                <a:srgbClr val="000099"/>
              </a:buClr>
              <a:buSzPct val="100000"/>
              <a:buFont typeface="Arial"/>
              <a:buChar char="•"/>
            </a:pPr>
            <a:r>
              <a:rPr b="1" lang="en-US">
                <a:solidFill>
                  <a:srgbClr val="000099"/>
                </a:solidFill>
              </a:rPr>
              <a:t>SELECT * FROM table_name;</a:t>
            </a:r>
            <a:endParaRPr/>
          </a:p>
          <a:p>
            <a:pPr indent="-228600" lvl="0" marL="228600" rtl="0" algn="just">
              <a:lnSpc>
                <a:spcPct val="90000"/>
              </a:lnSpc>
              <a:spcBef>
                <a:spcPts val="1000"/>
              </a:spcBef>
              <a:spcAft>
                <a:spcPts val="0"/>
              </a:spcAft>
              <a:buClr>
                <a:schemeClr val="dk1"/>
              </a:buClr>
              <a:buSzPct val="100000"/>
              <a:buFont typeface="Arial"/>
              <a:buChar char="•"/>
            </a:pPr>
            <a:r>
              <a:rPr lang="en-US"/>
              <a:t>-- To select the number of records to return use:</a:t>
            </a:r>
            <a:endParaRPr/>
          </a:p>
          <a:p>
            <a:pPr indent="-228600" lvl="0" marL="228600" rtl="0" algn="just">
              <a:lnSpc>
                <a:spcPct val="90000"/>
              </a:lnSpc>
              <a:spcBef>
                <a:spcPts val="1000"/>
              </a:spcBef>
              <a:spcAft>
                <a:spcPts val="0"/>
              </a:spcAft>
              <a:buClr>
                <a:srgbClr val="000099"/>
              </a:buClr>
              <a:buSzPct val="100000"/>
              <a:buFont typeface="Arial"/>
              <a:buChar char="•"/>
            </a:pPr>
            <a:r>
              <a:rPr b="1" lang="en-US">
                <a:solidFill>
                  <a:srgbClr val="000099"/>
                </a:solidFill>
              </a:rPr>
              <a:t>SELECT TOP 3 * FROM TableName;</a:t>
            </a:r>
            <a:endParaRPr/>
          </a:p>
          <a:p>
            <a:pPr indent="-77470" lvl="0" marL="228600" rtl="0" algn="just">
              <a:lnSpc>
                <a:spcPct val="90000"/>
              </a:lnSpc>
              <a:spcBef>
                <a:spcPts val="1000"/>
              </a:spcBef>
              <a:spcAft>
                <a:spcPts val="0"/>
              </a:spcAft>
              <a:buClr>
                <a:schemeClr val="dk1"/>
              </a:buClr>
              <a:buSzPct val="100000"/>
              <a:buFont typeface="Arial"/>
              <a:buNone/>
            </a:pPr>
            <a:r>
              <a:t/>
            </a:r>
            <a:endParaRPr/>
          </a:p>
        </p:txBody>
      </p:sp>
      <p:sp>
        <p:nvSpPr>
          <p:cNvPr id="314" name="Google Shape;314;p33"/>
          <p:cNvSpPr txBox="1"/>
          <p:nvPr/>
        </p:nvSpPr>
        <p:spPr>
          <a:xfrm>
            <a:off x="5971309" y="171161"/>
            <a:ext cx="5860473" cy="651567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marR="0" rtl="0" algn="just">
              <a:lnSpc>
                <a:spcPct val="90000"/>
              </a:lnSpc>
              <a:spcBef>
                <a:spcPts val="0"/>
              </a:spcBef>
              <a:spcAft>
                <a:spcPts val="0"/>
              </a:spcAft>
              <a:buClr>
                <a:schemeClr val="dk1"/>
              </a:buClr>
              <a:buSzPct val="100000"/>
              <a:buFont typeface="Arial"/>
              <a:buChar char="•"/>
            </a:pPr>
            <a:r>
              <a:rPr b="1" i="0" lang="en-US" sz="2800" u="none" cap="none" strike="noStrike">
                <a:solidFill>
                  <a:schemeClr val="dk1"/>
                </a:solidFill>
                <a:latin typeface="Calibri"/>
                <a:ea typeface="Calibri"/>
                <a:cs typeface="Calibri"/>
                <a:sym typeface="Calibri"/>
              </a:rPr>
              <a:t>Example:</a:t>
            </a:r>
            <a:endParaRPr b="0" i="0" sz="2800" u="none" cap="none" strike="noStrike">
              <a:solidFill>
                <a:schemeClr val="dk1"/>
              </a:solidFill>
              <a:latin typeface="Calibri"/>
              <a:ea typeface="Calibri"/>
              <a:cs typeface="Calibri"/>
              <a:sym typeface="Calibri"/>
            </a:endParaRPr>
          </a:p>
          <a:p>
            <a:pPr indent="-228600" lvl="0" marL="228600" marR="0" rtl="0" algn="just">
              <a:lnSpc>
                <a:spcPct val="90000"/>
              </a:lnSpc>
              <a:spcBef>
                <a:spcPts val="1000"/>
              </a:spcBef>
              <a:spcAft>
                <a:spcPts val="0"/>
              </a:spcAft>
              <a:buClr>
                <a:srgbClr val="000099"/>
              </a:buClr>
              <a:buSzPct val="100000"/>
              <a:buFont typeface="Arial"/>
              <a:buChar char="•"/>
            </a:pPr>
            <a:r>
              <a:rPr b="1" i="0" lang="en-US" sz="2800" u="none" cap="none" strike="noStrike">
                <a:solidFill>
                  <a:srgbClr val="000099"/>
                </a:solidFill>
                <a:latin typeface="Calibri"/>
                <a:ea typeface="Calibri"/>
                <a:cs typeface="Calibri"/>
                <a:sym typeface="Calibri"/>
              </a:rPr>
              <a:t>SELECT EmployeeID, EmployeeName</a:t>
            </a:r>
            <a:endParaRPr b="1" i="0" sz="2800" u="none" cap="none" strike="noStrike">
              <a:solidFill>
                <a:srgbClr val="000099"/>
              </a:solidFill>
              <a:latin typeface="Calibri"/>
              <a:ea typeface="Calibri"/>
              <a:cs typeface="Calibri"/>
              <a:sym typeface="Calibri"/>
            </a:endParaRPr>
          </a:p>
          <a:p>
            <a:pPr indent="-228600" lvl="0" marL="228600" marR="0" rtl="0" algn="just">
              <a:lnSpc>
                <a:spcPct val="90000"/>
              </a:lnSpc>
              <a:spcBef>
                <a:spcPts val="1000"/>
              </a:spcBef>
              <a:spcAft>
                <a:spcPts val="0"/>
              </a:spcAft>
              <a:buClr>
                <a:srgbClr val="000099"/>
              </a:buClr>
              <a:buSzPct val="100000"/>
              <a:buFont typeface="Arial"/>
              <a:buChar char="•"/>
            </a:pPr>
            <a:r>
              <a:rPr b="1" i="0" lang="en-US" sz="2800" u="none" cap="none" strike="noStrike">
                <a:solidFill>
                  <a:srgbClr val="000099"/>
                </a:solidFill>
                <a:latin typeface="Calibri"/>
                <a:ea typeface="Calibri"/>
                <a:cs typeface="Calibri"/>
                <a:sym typeface="Calibri"/>
              </a:rPr>
              <a:t>FROM Employee_Info;</a:t>
            </a:r>
            <a:endParaRPr/>
          </a:p>
          <a:p>
            <a:pPr indent="-228600" lvl="0" marL="228600" marR="0" rtl="0" algn="just">
              <a:lnSpc>
                <a:spcPct val="9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 --(*) is used to select all from the table</a:t>
            </a:r>
            <a:endParaRPr/>
          </a:p>
          <a:p>
            <a:pPr indent="-228600" lvl="0" marL="228600" marR="0" rtl="0" algn="just">
              <a:lnSpc>
                <a:spcPct val="9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SELECT * FROM Employee_Info;</a:t>
            </a:r>
            <a:endParaRPr/>
          </a:p>
          <a:p>
            <a:pPr indent="-228600" lvl="0" marL="228600" marR="0" rtl="0" algn="just">
              <a:lnSpc>
                <a:spcPct val="9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 -- To select the number of records to return use:</a:t>
            </a:r>
            <a:endParaRPr/>
          </a:p>
          <a:p>
            <a:pPr indent="-228600" lvl="0" marL="228600" marR="0" rtl="0" algn="just">
              <a:lnSpc>
                <a:spcPct val="9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SELECT TOP 3 * FROM Employee_Info;</a:t>
            </a:r>
            <a:endParaRPr/>
          </a:p>
          <a:p>
            <a:pPr indent="-228600" lvl="0" marL="228600" marR="0" rtl="0" algn="just">
              <a:lnSpc>
                <a:spcPct val="90000"/>
              </a:lnSpc>
              <a:spcBef>
                <a:spcPts val="1000"/>
              </a:spcBef>
              <a:spcAft>
                <a:spcPts val="0"/>
              </a:spcAft>
              <a:buClr>
                <a:srgbClr val="C00000"/>
              </a:buClr>
              <a:buSzPct val="100000"/>
              <a:buFont typeface="Arial"/>
              <a:buChar char="•"/>
            </a:pPr>
            <a:r>
              <a:rPr b="1" i="0" lang="en-US" sz="2800" u="none" cap="none" strike="noStrike">
                <a:solidFill>
                  <a:srgbClr val="C00000"/>
                </a:solidFill>
                <a:latin typeface="Calibri"/>
                <a:ea typeface="Calibri"/>
                <a:cs typeface="Calibri"/>
                <a:sym typeface="Calibri"/>
              </a:rPr>
              <a:t>you can use the following keywords with the SELECT statement:</a:t>
            </a:r>
            <a:endParaRPr/>
          </a:p>
          <a:p>
            <a:pPr indent="-228600" lvl="0" marL="228600" marR="0" rtl="0" algn="just">
              <a:lnSpc>
                <a:spcPct val="90000"/>
              </a:lnSpc>
              <a:spcBef>
                <a:spcPts val="1000"/>
              </a:spcBef>
              <a:spcAft>
                <a:spcPts val="0"/>
              </a:spcAft>
              <a:buClr>
                <a:srgbClr val="000099"/>
              </a:buClr>
              <a:buSzPct val="100000"/>
              <a:buFont typeface="Arial"/>
              <a:buChar char="•"/>
            </a:pPr>
            <a:r>
              <a:rPr b="1" i="0" lang="en-US" sz="2800" u="none" cap="none" strike="noStrike">
                <a:solidFill>
                  <a:srgbClr val="000099"/>
                </a:solidFill>
                <a:latin typeface="Calibri"/>
                <a:ea typeface="Calibri"/>
                <a:cs typeface="Calibri"/>
                <a:sym typeface="Calibri"/>
              </a:rPr>
              <a:t>DISTINCT</a:t>
            </a:r>
            <a:endParaRPr/>
          </a:p>
          <a:p>
            <a:pPr indent="-228600" lvl="0" marL="228600" marR="0" rtl="0" algn="just">
              <a:lnSpc>
                <a:spcPct val="90000"/>
              </a:lnSpc>
              <a:spcBef>
                <a:spcPts val="1000"/>
              </a:spcBef>
              <a:spcAft>
                <a:spcPts val="0"/>
              </a:spcAft>
              <a:buClr>
                <a:srgbClr val="000099"/>
              </a:buClr>
              <a:buSzPct val="100000"/>
              <a:buFont typeface="Arial"/>
              <a:buChar char="•"/>
            </a:pPr>
            <a:r>
              <a:rPr b="1" i="0" lang="en-US" sz="2800" u="none" cap="none" strike="noStrike">
                <a:solidFill>
                  <a:srgbClr val="000099"/>
                </a:solidFill>
                <a:latin typeface="Calibri"/>
                <a:ea typeface="Calibri"/>
                <a:cs typeface="Calibri"/>
                <a:sym typeface="Calibri"/>
              </a:rPr>
              <a:t>ORDER BY</a:t>
            </a:r>
            <a:endParaRPr/>
          </a:p>
          <a:p>
            <a:pPr indent="-228600" lvl="0" marL="228600" marR="0" rtl="0" algn="just">
              <a:lnSpc>
                <a:spcPct val="90000"/>
              </a:lnSpc>
              <a:spcBef>
                <a:spcPts val="1000"/>
              </a:spcBef>
              <a:spcAft>
                <a:spcPts val="0"/>
              </a:spcAft>
              <a:buClr>
                <a:srgbClr val="000099"/>
              </a:buClr>
              <a:buSzPct val="100000"/>
              <a:buFont typeface="Arial"/>
              <a:buChar char="•"/>
            </a:pPr>
            <a:r>
              <a:rPr b="1" i="0" lang="en-US" sz="2800" u="none" cap="none" strike="noStrike">
                <a:solidFill>
                  <a:srgbClr val="000099"/>
                </a:solidFill>
                <a:latin typeface="Calibri"/>
                <a:ea typeface="Calibri"/>
                <a:cs typeface="Calibri"/>
                <a:sym typeface="Calibri"/>
              </a:rPr>
              <a:t>GROUP BY</a:t>
            </a:r>
            <a:endParaRPr/>
          </a:p>
          <a:p>
            <a:pPr indent="-228600" lvl="0" marL="228600" marR="0" rtl="0" algn="just">
              <a:lnSpc>
                <a:spcPct val="90000"/>
              </a:lnSpc>
              <a:spcBef>
                <a:spcPts val="1000"/>
              </a:spcBef>
              <a:spcAft>
                <a:spcPts val="0"/>
              </a:spcAft>
              <a:buClr>
                <a:srgbClr val="000099"/>
              </a:buClr>
              <a:buSzPct val="100000"/>
              <a:buFont typeface="Arial"/>
              <a:buChar char="•"/>
            </a:pPr>
            <a:r>
              <a:rPr b="1" i="0" lang="en-US" sz="2800" u="none" cap="none" strike="noStrike">
                <a:solidFill>
                  <a:srgbClr val="000099"/>
                </a:solidFill>
                <a:latin typeface="Calibri"/>
                <a:ea typeface="Calibri"/>
                <a:cs typeface="Calibri"/>
                <a:sym typeface="Calibri"/>
              </a:rPr>
              <a:t>HAVING Clause</a:t>
            </a:r>
            <a:endParaRPr/>
          </a:p>
          <a:p>
            <a:pPr indent="-228600" lvl="0" marL="228600" marR="0" rtl="0" algn="just">
              <a:lnSpc>
                <a:spcPct val="90000"/>
              </a:lnSpc>
              <a:spcBef>
                <a:spcPts val="1000"/>
              </a:spcBef>
              <a:spcAft>
                <a:spcPts val="0"/>
              </a:spcAft>
              <a:buClr>
                <a:srgbClr val="000099"/>
              </a:buClr>
              <a:buSzPct val="100000"/>
              <a:buFont typeface="Arial"/>
              <a:buChar char="•"/>
            </a:pPr>
            <a:r>
              <a:rPr b="1" i="0" lang="en-US" sz="2800" u="none" cap="none" strike="noStrike">
                <a:solidFill>
                  <a:srgbClr val="000099"/>
                </a:solidFill>
                <a:latin typeface="Calibri"/>
                <a:ea typeface="Calibri"/>
                <a:cs typeface="Calibri"/>
                <a:sym typeface="Calibri"/>
              </a:rPr>
              <a:t>INTO</a:t>
            </a:r>
            <a:endParaRPr/>
          </a:p>
          <a:p>
            <a:pPr indent="-64135" lvl="0" marL="228600" marR="0" rtl="0" algn="just">
              <a:lnSpc>
                <a:spcPct val="90000"/>
              </a:lnSpc>
              <a:spcBef>
                <a:spcPts val="100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4"/>
          <p:cNvSpPr txBox="1"/>
          <p:nvPr>
            <p:ph type="title"/>
          </p:nvPr>
        </p:nvSpPr>
        <p:spPr>
          <a:xfrm>
            <a:off x="138546" y="171161"/>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t>Data Manipulation Language</a:t>
            </a:r>
            <a:br>
              <a:rPr b="1" lang="en-US"/>
            </a:br>
            <a:endParaRPr/>
          </a:p>
        </p:txBody>
      </p:sp>
      <p:sp>
        <p:nvSpPr>
          <p:cNvPr id="320" name="Google Shape;320;p34"/>
          <p:cNvSpPr txBox="1"/>
          <p:nvPr>
            <p:ph idx="1" type="body"/>
          </p:nvPr>
        </p:nvSpPr>
        <p:spPr>
          <a:xfrm>
            <a:off x="207818" y="833942"/>
            <a:ext cx="5888182" cy="5647748"/>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000"/>
              <a:buChar char="•"/>
            </a:pPr>
            <a:r>
              <a:rPr b="1" i="0" lang="en-US" sz="2000" u="sng"/>
              <a:t>The ‘SELECT DISTINCT’ Statement</a:t>
            </a:r>
            <a:endParaRPr/>
          </a:p>
          <a:p>
            <a:pPr indent="-228600" lvl="0" marL="228600" rtl="0" algn="just">
              <a:lnSpc>
                <a:spcPct val="90000"/>
              </a:lnSpc>
              <a:spcBef>
                <a:spcPts val="1000"/>
              </a:spcBef>
              <a:spcAft>
                <a:spcPts val="0"/>
              </a:spcAft>
              <a:buClr>
                <a:schemeClr val="dk1"/>
              </a:buClr>
              <a:buSzPts val="2000"/>
              <a:buChar char="•"/>
            </a:pPr>
            <a:r>
              <a:rPr i="0" lang="en-US" sz="2000"/>
              <a:t>This statement is used to return only different values.</a:t>
            </a:r>
            <a:endParaRPr/>
          </a:p>
          <a:p>
            <a:pPr indent="-228600" lvl="0" marL="228600" rtl="0" algn="just">
              <a:lnSpc>
                <a:spcPct val="90000"/>
              </a:lnSpc>
              <a:spcBef>
                <a:spcPts val="1000"/>
              </a:spcBef>
              <a:spcAft>
                <a:spcPts val="0"/>
              </a:spcAft>
              <a:buClr>
                <a:srgbClr val="C00000"/>
              </a:buClr>
              <a:buSzPts val="2000"/>
              <a:buChar char="•"/>
            </a:pPr>
            <a:r>
              <a:rPr b="1" i="0" lang="en-US" sz="2000">
                <a:solidFill>
                  <a:srgbClr val="C00000"/>
                </a:solidFill>
              </a:rPr>
              <a:t>Syntax:SELECT DISTINCT Column1, Column2, ...ColumnN</a:t>
            </a:r>
            <a:endParaRPr b="1" i="0" sz="2000">
              <a:solidFill>
                <a:srgbClr val="C00000"/>
              </a:solidFill>
            </a:endParaRPr>
          </a:p>
          <a:p>
            <a:pPr indent="-228600" lvl="0" marL="228600" rtl="0" algn="just">
              <a:lnSpc>
                <a:spcPct val="90000"/>
              </a:lnSpc>
              <a:spcBef>
                <a:spcPts val="1000"/>
              </a:spcBef>
              <a:spcAft>
                <a:spcPts val="0"/>
              </a:spcAft>
              <a:buClr>
                <a:srgbClr val="C00000"/>
              </a:buClr>
              <a:buSzPts val="2000"/>
              <a:buChar char="•"/>
            </a:pPr>
            <a:r>
              <a:rPr b="1" i="0" lang="en-US" sz="2000">
                <a:solidFill>
                  <a:srgbClr val="C00000"/>
                </a:solidFill>
              </a:rPr>
              <a:t>FROM TableName;</a:t>
            </a:r>
            <a:endParaRPr/>
          </a:p>
          <a:p>
            <a:pPr indent="-228600" lvl="0" marL="228600" rtl="0" algn="just">
              <a:lnSpc>
                <a:spcPct val="90000"/>
              </a:lnSpc>
              <a:spcBef>
                <a:spcPts val="1000"/>
              </a:spcBef>
              <a:spcAft>
                <a:spcPts val="0"/>
              </a:spcAft>
              <a:buClr>
                <a:schemeClr val="dk1"/>
              </a:buClr>
              <a:buSzPts val="2000"/>
              <a:buChar char="•"/>
            </a:pPr>
            <a:r>
              <a:rPr b="1" i="0" lang="en-US" sz="2000"/>
              <a:t>Example </a:t>
            </a:r>
            <a:r>
              <a:rPr b="1" i="0" lang="en-US" sz="2000">
                <a:solidFill>
                  <a:srgbClr val="000099"/>
                </a:solidFill>
              </a:rPr>
              <a:t>SELECT DISTINCT PhoneNumber FROM Employee_Info;</a:t>
            </a:r>
            <a:endParaRPr/>
          </a:p>
          <a:p>
            <a:pPr indent="-228600" lvl="0" marL="228600" rtl="0" algn="just">
              <a:lnSpc>
                <a:spcPct val="90000"/>
              </a:lnSpc>
              <a:spcBef>
                <a:spcPts val="1000"/>
              </a:spcBef>
              <a:spcAft>
                <a:spcPts val="0"/>
              </a:spcAft>
              <a:buClr>
                <a:schemeClr val="dk1"/>
              </a:buClr>
              <a:buSzPts val="2000"/>
              <a:buChar char="•"/>
            </a:pPr>
            <a:r>
              <a:rPr b="1" lang="en-US" sz="2000" u="sng"/>
              <a:t>The ‘ORDER BY’ Statement</a:t>
            </a:r>
            <a:endParaRPr/>
          </a:p>
          <a:p>
            <a:pPr indent="-228600" lvl="0" marL="228600" rtl="0" algn="just">
              <a:lnSpc>
                <a:spcPct val="90000"/>
              </a:lnSpc>
              <a:spcBef>
                <a:spcPts val="1000"/>
              </a:spcBef>
              <a:spcAft>
                <a:spcPts val="0"/>
              </a:spcAft>
              <a:buClr>
                <a:schemeClr val="dk1"/>
              </a:buClr>
              <a:buSzPts val="2000"/>
              <a:buChar char="•"/>
            </a:pPr>
            <a:r>
              <a:rPr lang="en-US" sz="2000"/>
              <a:t>The ‘ORDER BY’ statement is used to sort the required results in ascending or descending order. The results are sorted in ascending order by default.</a:t>
            </a:r>
            <a:endParaRPr/>
          </a:p>
          <a:p>
            <a:pPr indent="-228600" lvl="0" marL="228600" rtl="0" algn="just">
              <a:lnSpc>
                <a:spcPct val="90000"/>
              </a:lnSpc>
              <a:spcBef>
                <a:spcPts val="1000"/>
              </a:spcBef>
              <a:spcAft>
                <a:spcPts val="0"/>
              </a:spcAft>
              <a:buClr>
                <a:srgbClr val="C00000"/>
              </a:buClr>
              <a:buSzPts val="2000"/>
              <a:buChar char="•"/>
            </a:pPr>
            <a:r>
              <a:rPr b="1" lang="en-US" sz="2000">
                <a:solidFill>
                  <a:srgbClr val="C00000"/>
                </a:solidFill>
              </a:rPr>
              <a:t>Syntax: SELECT Column1, Column2, ...ColumnN</a:t>
            </a:r>
            <a:endParaRPr b="1" sz="2000">
              <a:solidFill>
                <a:srgbClr val="C00000"/>
              </a:solidFill>
            </a:endParaRPr>
          </a:p>
          <a:p>
            <a:pPr indent="-228600" lvl="0" marL="228600" rtl="0" algn="just">
              <a:lnSpc>
                <a:spcPct val="90000"/>
              </a:lnSpc>
              <a:spcBef>
                <a:spcPts val="1000"/>
              </a:spcBef>
              <a:spcAft>
                <a:spcPts val="0"/>
              </a:spcAft>
              <a:buClr>
                <a:srgbClr val="C00000"/>
              </a:buClr>
              <a:buSzPts val="2000"/>
              <a:buChar char="•"/>
            </a:pPr>
            <a:r>
              <a:rPr b="1" lang="en-US" sz="2000">
                <a:solidFill>
                  <a:srgbClr val="C00000"/>
                </a:solidFill>
              </a:rPr>
              <a:t>FROM TableName</a:t>
            </a:r>
            <a:endParaRPr b="1" sz="2000">
              <a:solidFill>
                <a:srgbClr val="C00000"/>
              </a:solidFill>
            </a:endParaRPr>
          </a:p>
          <a:p>
            <a:pPr indent="-228600" lvl="0" marL="228600" rtl="0" algn="just">
              <a:lnSpc>
                <a:spcPct val="90000"/>
              </a:lnSpc>
              <a:spcBef>
                <a:spcPts val="1000"/>
              </a:spcBef>
              <a:spcAft>
                <a:spcPts val="0"/>
              </a:spcAft>
              <a:buClr>
                <a:srgbClr val="C00000"/>
              </a:buClr>
              <a:buSzPts val="2000"/>
              <a:buChar char="•"/>
            </a:pPr>
            <a:r>
              <a:rPr b="1" lang="en-US" sz="2000">
                <a:solidFill>
                  <a:srgbClr val="C00000"/>
                </a:solidFill>
              </a:rPr>
              <a:t>ORDER BY Column1, Column2, ... ASC|DESC;</a:t>
            </a:r>
            <a:endParaRPr b="1" sz="2000">
              <a:solidFill>
                <a:srgbClr val="C00000"/>
              </a:solidFill>
            </a:endParaRPr>
          </a:p>
        </p:txBody>
      </p:sp>
      <p:sp>
        <p:nvSpPr>
          <p:cNvPr id="321" name="Google Shape;321;p34"/>
          <p:cNvSpPr txBox="1"/>
          <p:nvPr/>
        </p:nvSpPr>
        <p:spPr>
          <a:xfrm>
            <a:off x="6331527" y="171161"/>
            <a:ext cx="5500255" cy="6515678"/>
          </a:xfrm>
          <a:prstGeom prst="rect">
            <a:avLst/>
          </a:prstGeom>
          <a:noFill/>
          <a:ln>
            <a:noFill/>
          </a:ln>
        </p:spPr>
        <p:txBody>
          <a:bodyPr anchorCtr="0" anchor="t" bIns="45700" lIns="91425" spcFirstLastPara="1" rIns="91425" wrap="square" tIns="45700">
            <a:normAutofit/>
          </a:bodyPr>
          <a:lstStyle/>
          <a:p>
            <a:pPr indent="-228600" lvl="0" marL="228600" marR="0" rtl="0" algn="just">
              <a:lnSpc>
                <a:spcPct val="90000"/>
              </a:lnSpc>
              <a:spcBef>
                <a:spcPts val="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Example:</a:t>
            </a:r>
            <a:endParaRPr b="0" i="0" sz="2800" u="none" cap="none" strike="noStrike">
              <a:solidFill>
                <a:schemeClr val="dk1"/>
              </a:solidFill>
              <a:latin typeface="Calibri"/>
              <a:ea typeface="Calibri"/>
              <a:cs typeface="Calibri"/>
              <a:sym typeface="Calibri"/>
            </a:endParaRPr>
          </a:p>
          <a:p>
            <a:pPr indent="-228600" lvl="0" marL="228600" marR="0" rtl="0" algn="just">
              <a:lnSpc>
                <a:spcPct val="90000"/>
              </a:lnSpc>
              <a:spcBef>
                <a:spcPts val="1000"/>
              </a:spcBef>
              <a:spcAft>
                <a:spcPts val="0"/>
              </a:spcAft>
              <a:buClr>
                <a:srgbClr val="C00000"/>
              </a:buClr>
              <a:buSzPts val="2800"/>
              <a:buFont typeface="Arial"/>
              <a:buChar char="•"/>
            </a:pPr>
            <a:r>
              <a:rPr b="0" i="0" lang="en-US" sz="2800" u="none" cap="none" strike="noStrike">
                <a:solidFill>
                  <a:srgbClr val="C00000"/>
                </a:solidFill>
                <a:latin typeface="Calibri"/>
                <a:ea typeface="Calibri"/>
                <a:cs typeface="Calibri"/>
                <a:sym typeface="Calibri"/>
              </a:rPr>
              <a:t>-- Select all employees from the 'Employee_Info' table sorted by EmergencyContactName:</a:t>
            </a:r>
            <a:endParaRPr/>
          </a:p>
          <a:p>
            <a:pPr indent="-228600" lvl="0" marL="228600" marR="0" rtl="0" algn="just">
              <a:lnSpc>
                <a:spcPct val="90000"/>
              </a:lnSpc>
              <a:spcBef>
                <a:spcPts val="1000"/>
              </a:spcBef>
              <a:spcAft>
                <a:spcPts val="0"/>
              </a:spcAft>
              <a:buClr>
                <a:srgbClr val="000099"/>
              </a:buClr>
              <a:buSzPts val="2400"/>
              <a:buFont typeface="Arial"/>
              <a:buChar char="•"/>
            </a:pPr>
            <a:r>
              <a:rPr b="1" i="0" lang="en-US" sz="2400" u="none" cap="none" strike="noStrike">
                <a:solidFill>
                  <a:srgbClr val="000099"/>
                </a:solidFill>
                <a:latin typeface="Calibri"/>
                <a:ea typeface="Calibri"/>
                <a:cs typeface="Calibri"/>
                <a:sym typeface="Calibri"/>
              </a:rPr>
              <a:t>SELECT * FROM Employee_Info</a:t>
            </a:r>
            <a:endParaRPr b="1" i="0" sz="2400" u="none" cap="none" strike="noStrike">
              <a:solidFill>
                <a:srgbClr val="000099"/>
              </a:solidFill>
              <a:latin typeface="Calibri"/>
              <a:ea typeface="Calibri"/>
              <a:cs typeface="Calibri"/>
              <a:sym typeface="Calibri"/>
            </a:endParaRPr>
          </a:p>
          <a:p>
            <a:pPr indent="-228600" lvl="0" marL="228600" marR="0" rtl="0" algn="just">
              <a:lnSpc>
                <a:spcPct val="90000"/>
              </a:lnSpc>
              <a:spcBef>
                <a:spcPts val="1000"/>
              </a:spcBef>
              <a:spcAft>
                <a:spcPts val="0"/>
              </a:spcAft>
              <a:buClr>
                <a:srgbClr val="000099"/>
              </a:buClr>
              <a:buSzPts val="2400"/>
              <a:buFont typeface="Arial"/>
              <a:buChar char="•"/>
            </a:pPr>
            <a:r>
              <a:rPr b="1" i="0" lang="en-US" sz="2400" u="none" cap="none" strike="noStrike">
                <a:solidFill>
                  <a:srgbClr val="000099"/>
                </a:solidFill>
                <a:latin typeface="Calibri"/>
                <a:ea typeface="Calibri"/>
                <a:cs typeface="Calibri"/>
                <a:sym typeface="Calibri"/>
              </a:rPr>
              <a:t>ORDER BY EmergencyContactName;</a:t>
            </a:r>
            <a:endParaRPr/>
          </a:p>
          <a:p>
            <a:pPr indent="-228600" lvl="0" marL="228600" marR="0" rtl="0" algn="just">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 </a:t>
            </a:r>
            <a:r>
              <a:rPr b="0" i="0" lang="en-US" sz="2800" u="none" cap="none" strike="noStrike">
                <a:solidFill>
                  <a:srgbClr val="C00000"/>
                </a:solidFill>
                <a:latin typeface="Calibri"/>
                <a:ea typeface="Calibri"/>
                <a:cs typeface="Calibri"/>
                <a:sym typeface="Calibri"/>
              </a:rPr>
              <a:t>-- Select all employees from the 'Employee_Info' table sorted by EmergencyContactName in Descending order:</a:t>
            </a:r>
            <a:endParaRPr/>
          </a:p>
          <a:p>
            <a:pPr indent="-228600" lvl="0" marL="228600" marR="0" rtl="0" algn="just">
              <a:lnSpc>
                <a:spcPct val="90000"/>
              </a:lnSpc>
              <a:spcBef>
                <a:spcPts val="1000"/>
              </a:spcBef>
              <a:spcAft>
                <a:spcPts val="0"/>
              </a:spcAft>
              <a:buClr>
                <a:srgbClr val="000099"/>
              </a:buClr>
              <a:buSzPts val="2400"/>
              <a:buFont typeface="Arial"/>
              <a:buChar char="•"/>
            </a:pPr>
            <a:r>
              <a:rPr b="1" i="0" lang="en-US" sz="2400" u="none" cap="none" strike="noStrike">
                <a:solidFill>
                  <a:srgbClr val="000099"/>
                </a:solidFill>
                <a:latin typeface="Calibri"/>
                <a:ea typeface="Calibri"/>
                <a:cs typeface="Calibri"/>
                <a:sym typeface="Calibri"/>
              </a:rPr>
              <a:t>SELECT * FROM Employee_Info</a:t>
            </a:r>
            <a:endParaRPr b="1" i="0" sz="2400" u="none" cap="none" strike="noStrike">
              <a:solidFill>
                <a:srgbClr val="000099"/>
              </a:solidFill>
              <a:latin typeface="Calibri"/>
              <a:ea typeface="Calibri"/>
              <a:cs typeface="Calibri"/>
              <a:sym typeface="Calibri"/>
            </a:endParaRPr>
          </a:p>
          <a:p>
            <a:pPr indent="-228600" lvl="0" marL="228600" marR="0" rtl="0" algn="just">
              <a:lnSpc>
                <a:spcPct val="90000"/>
              </a:lnSpc>
              <a:spcBef>
                <a:spcPts val="1000"/>
              </a:spcBef>
              <a:spcAft>
                <a:spcPts val="0"/>
              </a:spcAft>
              <a:buClr>
                <a:srgbClr val="000099"/>
              </a:buClr>
              <a:buSzPts val="2400"/>
              <a:buFont typeface="Arial"/>
              <a:buChar char="•"/>
            </a:pPr>
            <a:r>
              <a:rPr b="1" i="0" lang="en-US" sz="2400" u="none" cap="none" strike="noStrike">
                <a:solidFill>
                  <a:srgbClr val="000099"/>
                </a:solidFill>
                <a:latin typeface="Calibri"/>
                <a:ea typeface="Calibri"/>
                <a:cs typeface="Calibri"/>
                <a:sym typeface="Calibri"/>
              </a:rPr>
              <a:t>ORDER BY EmergencyContactName DESC;</a:t>
            </a:r>
            <a:endParaRPr b="1" i="0" sz="2400" u="none" cap="none" strike="noStrike">
              <a:solidFill>
                <a:srgbClr val="000099"/>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5"/>
          <p:cNvSpPr txBox="1"/>
          <p:nvPr>
            <p:ph type="title"/>
          </p:nvPr>
        </p:nvSpPr>
        <p:spPr>
          <a:xfrm>
            <a:off x="138546" y="171161"/>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t>Data Manipulation Language</a:t>
            </a:r>
            <a:br>
              <a:rPr b="1" lang="en-US"/>
            </a:br>
            <a:endParaRPr/>
          </a:p>
        </p:txBody>
      </p:sp>
      <p:sp>
        <p:nvSpPr>
          <p:cNvPr id="327" name="Google Shape;327;p35"/>
          <p:cNvSpPr txBox="1"/>
          <p:nvPr>
            <p:ph idx="1" type="body"/>
          </p:nvPr>
        </p:nvSpPr>
        <p:spPr>
          <a:xfrm>
            <a:off x="207818" y="833942"/>
            <a:ext cx="5888182" cy="5647748"/>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000"/>
              <a:buChar char="•"/>
            </a:pPr>
            <a:r>
              <a:rPr b="1" i="0" lang="en-US" sz="2000" u="sng"/>
              <a:t>The ‘GROUP BY’ Statement</a:t>
            </a:r>
            <a:endParaRPr/>
          </a:p>
          <a:p>
            <a:pPr indent="-228600" lvl="0" marL="228600" rtl="0" algn="just">
              <a:lnSpc>
                <a:spcPct val="90000"/>
              </a:lnSpc>
              <a:spcBef>
                <a:spcPts val="1000"/>
              </a:spcBef>
              <a:spcAft>
                <a:spcPts val="0"/>
              </a:spcAft>
              <a:buClr>
                <a:schemeClr val="dk1"/>
              </a:buClr>
              <a:buSzPts val="2000"/>
              <a:buChar char="•"/>
            </a:pPr>
            <a:r>
              <a:rPr b="1" i="0" lang="en-US" sz="2000"/>
              <a:t>This ‘GROUP BY’ statement is used with the aggregate functions to group the result-set by one or more columns.</a:t>
            </a:r>
            <a:endParaRPr/>
          </a:p>
          <a:p>
            <a:pPr indent="-228600" lvl="0" marL="228600" rtl="0" algn="just">
              <a:lnSpc>
                <a:spcPct val="90000"/>
              </a:lnSpc>
              <a:spcBef>
                <a:spcPts val="1000"/>
              </a:spcBef>
              <a:spcAft>
                <a:spcPts val="0"/>
              </a:spcAft>
              <a:buClr>
                <a:srgbClr val="C00000"/>
              </a:buClr>
              <a:buSzPts val="2000"/>
              <a:buChar char="•"/>
            </a:pPr>
            <a:r>
              <a:rPr b="1" i="0" lang="en-US" sz="2000">
                <a:solidFill>
                  <a:srgbClr val="C00000"/>
                </a:solidFill>
              </a:rPr>
              <a:t>Syntax :SELECT Column1, Column2,..., ColumnN</a:t>
            </a:r>
            <a:endParaRPr b="1" i="0" sz="2000">
              <a:solidFill>
                <a:srgbClr val="C00000"/>
              </a:solidFill>
            </a:endParaRPr>
          </a:p>
          <a:p>
            <a:pPr indent="-228600" lvl="0" marL="228600" rtl="0" algn="just">
              <a:lnSpc>
                <a:spcPct val="90000"/>
              </a:lnSpc>
              <a:spcBef>
                <a:spcPts val="1000"/>
              </a:spcBef>
              <a:spcAft>
                <a:spcPts val="0"/>
              </a:spcAft>
              <a:buClr>
                <a:srgbClr val="C00000"/>
              </a:buClr>
              <a:buSzPts val="2000"/>
              <a:buChar char="•"/>
            </a:pPr>
            <a:r>
              <a:rPr b="1" i="0" lang="en-US" sz="2000">
                <a:solidFill>
                  <a:srgbClr val="C00000"/>
                </a:solidFill>
              </a:rPr>
              <a:t>FROM TableName</a:t>
            </a:r>
            <a:endParaRPr b="1" i="0" sz="2000">
              <a:solidFill>
                <a:srgbClr val="C00000"/>
              </a:solidFill>
            </a:endParaRPr>
          </a:p>
          <a:p>
            <a:pPr indent="-228600" lvl="0" marL="228600" rtl="0" algn="just">
              <a:lnSpc>
                <a:spcPct val="90000"/>
              </a:lnSpc>
              <a:spcBef>
                <a:spcPts val="1000"/>
              </a:spcBef>
              <a:spcAft>
                <a:spcPts val="0"/>
              </a:spcAft>
              <a:buClr>
                <a:srgbClr val="C00000"/>
              </a:buClr>
              <a:buSzPts val="2000"/>
              <a:buChar char="•"/>
            </a:pPr>
            <a:r>
              <a:rPr b="1" i="0" lang="en-US" sz="2000">
                <a:solidFill>
                  <a:srgbClr val="C00000"/>
                </a:solidFill>
              </a:rPr>
              <a:t>WHERE Condition</a:t>
            </a:r>
            <a:endParaRPr/>
          </a:p>
          <a:p>
            <a:pPr indent="-228600" lvl="0" marL="228600" rtl="0" algn="just">
              <a:lnSpc>
                <a:spcPct val="90000"/>
              </a:lnSpc>
              <a:spcBef>
                <a:spcPts val="1000"/>
              </a:spcBef>
              <a:spcAft>
                <a:spcPts val="0"/>
              </a:spcAft>
              <a:buClr>
                <a:srgbClr val="C00000"/>
              </a:buClr>
              <a:buSzPts val="2000"/>
              <a:buChar char="•"/>
            </a:pPr>
            <a:r>
              <a:rPr b="1" i="0" lang="en-US" sz="2000">
                <a:solidFill>
                  <a:srgbClr val="C00000"/>
                </a:solidFill>
              </a:rPr>
              <a:t>GROUP BY ColumnName(s)</a:t>
            </a:r>
            <a:endParaRPr/>
          </a:p>
          <a:p>
            <a:pPr indent="-228600" lvl="0" marL="228600" rtl="0" algn="just">
              <a:lnSpc>
                <a:spcPct val="90000"/>
              </a:lnSpc>
              <a:spcBef>
                <a:spcPts val="1000"/>
              </a:spcBef>
              <a:spcAft>
                <a:spcPts val="0"/>
              </a:spcAft>
              <a:buClr>
                <a:srgbClr val="C00000"/>
              </a:buClr>
              <a:buSzPts val="2000"/>
              <a:buChar char="•"/>
            </a:pPr>
            <a:r>
              <a:rPr b="1" i="0" lang="en-US" sz="2000">
                <a:solidFill>
                  <a:srgbClr val="C00000"/>
                </a:solidFill>
              </a:rPr>
              <a:t>ORDER BY ColumnName(s);</a:t>
            </a:r>
            <a:endParaRPr/>
          </a:p>
          <a:p>
            <a:pPr indent="-228600" lvl="0" marL="228600" rtl="0" algn="just">
              <a:lnSpc>
                <a:spcPct val="90000"/>
              </a:lnSpc>
              <a:spcBef>
                <a:spcPts val="1000"/>
              </a:spcBef>
              <a:spcAft>
                <a:spcPts val="0"/>
              </a:spcAft>
              <a:buClr>
                <a:schemeClr val="dk1"/>
              </a:buClr>
              <a:buSzPts val="2000"/>
              <a:buChar char="•"/>
            </a:pPr>
            <a:r>
              <a:rPr b="1" i="0" lang="en-US" sz="2000"/>
              <a:t>Example</a:t>
            </a:r>
            <a:endParaRPr/>
          </a:p>
          <a:p>
            <a:pPr indent="-228600" lvl="0" marL="228600" rtl="0" algn="just">
              <a:lnSpc>
                <a:spcPct val="90000"/>
              </a:lnSpc>
              <a:spcBef>
                <a:spcPts val="1000"/>
              </a:spcBef>
              <a:spcAft>
                <a:spcPts val="0"/>
              </a:spcAft>
              <a:buClr>
                <a:schemeClr val="dk1"/>
              </a:buClr>
              <a:buSzPts val="2000"/>
              <a:buChar char="•"/>
            </a:pPr>
            <a:r>
              <a:rPr b="1" i="0" lang="en-US" sz="2000"/>
              <a:t>-- To list the number of employees from each city.</a:t>
            </a:r>
            <a:endParaRPr/>
          </a:p>
          <a:p>
            <a:pPr indent="-228600" lvl="0" marL="228600" rtl="0" algn="just">
              <a:lnSpc>
                <a:spcPct val="90000"/>
              </a:lnSpc>
              <a:spcBef>
                <a:spcPts val="1000"/>
              </a:spcBef>
              <a:spcAft>
                <a:spcPts val="0"/>
              </a:spcAft>
              <a:buClr>
                <a:schemeClr val="dk1"/>
              </a:buClr>
              <a:buSzPts val="2000"/>
              <a:buChar char="•"/>
            </a:pPr>
            <a:r>
              <a:rPr b="1" i="0" lang="en-US" sz="2000"/>
              <a:t> </a:t>
            </a:r>
            <a:r>
              <a:rPr b="1" i="0" lang="en-US" sz="2000">
                <a:solidFill>
                  <a:srgbClr val="000099"/>
                </a:solidFill>
              </a:rPr>
              <a:t>SELECT COUNT(EmployeeID), City</a:t>
            </a:r>
            <a:endParaRPr/>
          </a:p>
          <a:p>
            <a:pPr indent="-228600" lvl="0" marL="228600" rtl="0" algn="just">
              <a:lnSpc>
                <a:spcPct val="90000"/>
              </a:lnSpc>
              <a:spcBef>
                <a:spcPts val="1000"/>
              </a:spcBef>
              <a:spcAft>
                <a:spcPts val="0"/>
              </a:spcAft>
              <a:buClr>
                <a:srgbClr val="000099"/>
              </a:buClr>
              <a:buSzPts val="2000"/>
              <a:buChar char="•"/>
            </a:pPr>
            <a:r>
              <a:rPr b="1" i="0" lang="en-US" sz="2000">
                <a:solidFill>
                  <a:srgbClr val="000099"/>
                </a:solidFill>
              </a:rPr>
              <a:t>FROM Employee_Info</a:t>
            </a:r>
            <a:endParaRPr b="1" i="0" sz="2000">
              <a:solidFill>
                <a:srgbClr val="000099"/>
              </a:solidFill>
            </a:endParaRPr>
          </a:p>
          <a:p>
            <a:pPr indent="-228600" lvl="0" marL="228600" rtl="0" algn="just">
              <a:lnSpc>
                <a:spcPct val="90000"/>
              </a:lnSpc>
              <a:spcBef>
                <a:spcPts val="1000"/>
              </a:spcBef>
              <a:spcAft>
                <a:spcPts val="0"/>
              </a:spcAft>
              <a:buClr>
                <a:srgbClr val="000099"/>
              </a:buClr>
              <a:buSzPts val="2000"/>
              <a:buChar char="•"/>
            </a:pPr>
            <a:r>
              <a:rPr b="1" i="0" lang="en-US" sz="2000">
                <a:solidFill>
                  <a:srgbClr val="000099"/>
                </a:solidFill>
              </a:rPr>
              <a:t>GROUP BY City;</a:t>
            </a:r>
            <a:endParaRPr b="1" sz="2000">
              <a:solidFill>
                <a:srgbClr val="000099"/>
              </a:solidFill>
            </a:endParaRPr>
          </a:p>
        </p:txBody>
      </p:sp>
      <p:sp>
        <p:nvSpPr>
          <p:cNvPr id="328" name="Google Shape;328;p35"/>
          <p:cNvSpPr txBox="1"/>
          <p:nvPr/>
        </p:nvSpPr>
        <p:spPr>
          <a:xfrm>
            <a:off x="6331527" y="171161"/>
            <a:ext cx="5500255" cy="6515678"/>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marR="0" rtl="0" algn="just">
              <a:lnSpc>
                <a:spcPct val="90000"/>
              </a:lnSpc>
              <a:spcBef>
                <a:spcPts val="0"/>
              </a:spcBef>
              <a:spcAft>
                <a:spcPts val="0"/>
              </a:spcAft>
              <a:buClr>
                <a:schemeClr val="dk1"/>
              </a:buClr>
              <a:buSzPct val="100000"/>
              <a:buFont typeface="Arial"/>
              <a:buChar char="•"/>
            </a:pPr>
            <a:r>
              <a:rPr b="1" i="0" lang="en-US" sz="2800" u="sng" cap="none" strike="noStrike">
                <a:solidFill>
                  <a:schemeClr val="dk1"/>
                </a:solidFill>
                <a:latin typeface="Calibri"/>
                <a:ea typeface="Calibri"/>
                <a:cs typeface="Calibri"/>
                <a:sym typeface="Calibri"/>
              </a:rPr>
              <a:t>The ‘HAVING’ Clause</a:t>
            </a:r>
            <a:endParaRPr/>
          </a:p>
          <a:p>
            <a:pPr indent="-228600" lvl="0" marL="228600" marR="0" rtl="0" algn="just">
              <a:lnSpc>
                <a:spcPct val="90000"/>
              </a:lnSpc>
              <a:spcBef>
                <a:spcPts val="1000"/>
              </a:spcBef>
              <a:spcAft>
                <a:spcPts val="0"/>
              </a:spcAft>
              <a:buClr>
                <a:schemeClr val="dk1"/>
              </a:buClr>
              <a:buSzPct val="100000"/>
              <a:buFont typeface="Arial"/>
              <a:buChar char="•"/>
            </a:pPr>
            <a:r>
              <a:rPr b="1" i="0" lang="en-US" sz="2800" u="none" cap="none" strike="noStrike">
                <a:solidFill>
                  <a:schemeClr val="dk1"/>
                </a:solidFill>
                <a:latin typeface="Calibri"/>
                <a:ea typeface="Calibri"/>
                <a:cs typeface="Calibri"/>
                <a:sym typeface="Calibri"/>
              </a:rPr>
              <a:t>The ‘HAVING’ clause is used in SQL because the WHERE keyword cannot be used everywhere.</a:t>
            </a:r>
            <a:endParaRPr/>
          </a:p>
          <a:p>
            <a:pPr indent="-228600" lvl="0" marL="228600" marR="0" rtl="0" algn="just">
              <a:lnSpc>
                <a:spcPct val="90000"/>
              </a:lnSpc>
              <a:spcBef>
                <a:spcPts val="1000"/>
              </a:spcBef>
              <a:spcAft>
                <a:spcPts val="0"/>
              </a:spcAft>
              <a:buClr>
                <a:srgbClr val="C00000"/>
              </a:buClr>
              <a:buSzPct val="100000"/>
              <a:buFont typeface="Arial"/>
              <a:buChar char="•"/>
            </a:pPr>
            <a:r>
              <a:rPr b="1" i="0" lang="en-US" sz="2800" u="none" cap="none" strike="noStrike">
                <a:solidFill>
                  <a:srgbClr val="C00000"/>
                </a:solidFill>
                <a:latin typeface="Calibri"/>
                <a:ea typeface="Calibri"/>
                <a:cs typeface="Calibri"/>
                <a:sym typeface="Calibri"/>
              </a:rPr>
              <a:t>Syntax :SELECT ColumnName(s)</a:t>
            </a:r>
            <a:endParaRPr/>
          </a:p>
          <a:p>
            <a:pPr indent="-228600" lvl="0" marL="228600" marR="0" rtl="0" algn="just">
              <a:lnSpc>
                <a:spcPct val="90000"/>
              </a:lnSpc>
              <a:spcBef>
                <a:spcPts val="1000"/>
              </a:spcBef>
              <a:spcAft>
                <a:spcPts val="0"/>
              </a:spcAft>
              <a:buClr>
                <a:srgbClr val="C00000"/>
              </a:buClr>
              <a:buSzPct val="100000"/>
              <a:buFont typeface="Arial"/>
              <a:buChar char="•"/>
            </a:pPr>
            <a:r>
              <a:rPr b="1" i="0" lang="en-US" sz="2800" u="none" cap="none" strike="noStrike">
                <a:solidFill>
                  <a:srgbClr val="C00000"/>
                </a:solidFill>
                <a:latin typeface="Calibri"/>
                <a:ea typeface="Calibri"/>
                <a:cs typeface="Calibri"/>
                <a:sym typeface="Calibri"/>
              </a:rPr>
              <a:t>FROM TableName</a:t>
            </a:r>
            <a:endParaRPr b="1" i="0" sz="2800" u="none" cap="none" strike="noStrike">
              <a:solidFill>
                <a:srgbClr val="C00000"/>
              </a:solidFill>
              <a:latin typeface="Calibri"/>
              <a:ea typeface="Calibri"/>
              <a:cs typeface="Calibri"/>
              <a:sym typeface="Calibri"/>
            </a:endParaRPr>
          </a:p>
          <a:p>
            <a:pPr indent="-228600" lvl="0" marL="228600" marR="0" rtl="0" algn="just">
              <a:lnSpc>
                <a:spcPct val="90000"/>
              </a:lnSpc>
              <a:spcBef>
                <a:spcPts val="1000"/>
              </a:spcBef>
              <a:spcAft>
                <a:spcPts val="0"/>
              </a:spcAft>
              <a:buClr>
                <a:srgbClr val="C00000"/>
              </a:buClr>
              <a:buSzPct val="100000"/>
              <a:buFont typeface="Arial"/>
              <a:buChar char="•"/>
            </a:pPr>
            <a:r>
              <a:rPr b="1" i="0" lang="en-US" sz="2800" u="none" cap="none" strike="noStrike">
                <a:solidFill>
                  <a:srgbClr val="C00000"/>
                </a:solidFill>
                <a:latin typeface="Calibri"/>
                <a:ea typeface="Calibri"/>
                <a:cs typeface="Calibri"/>
                <a:sym typeface="Calibri"/>
              </a:rPr>
              <a:t>WHERE Condition</a:t>
            </a:r>
            <a:endParaRPr/>
          </a:p>
          <a:p>
            <a:pPr indent="-228600" lvl="0" marL="228600" marR="0" rtl="0" algn="just">
              <a:lnSpc>
                <a:spcPct val="90000"/>
              </a:lnSpc>
              <a:spcBef>
                <a:spcPts val="1000"/>
              </a:spcBef>
              <a:spcAft>
                <a:spcPts val="0"/>
              </a:spcAft>
              <a:buClr>
                <a:srgbClr val="C00000"/>
              </a:buClr>
              <a:buSzPct val="100000"/>
              <a:buFont typeface="Arial"/>
              <a:buChar char="•"/>
            </a:pPr>
            <a:r>
              <a:rPr b="1" i="0" lang="en-US" sz="2800" u="none" cap="none" strike="noStrike">
                <a:solidFill>
                  <a:srgbClr val="C00000"/>
                </a:solidFill>
                <a:latin typeface="Calibri"/>
                <a:ea typeface="Calibri"/>
                <a:cs typeface="Calibri"/>
                <a:sym typeface="Calibri"/>
              </a:rPr>
              <a:t>GROUP BY ColumnName(s)</a:t>
            </a:r>
            <a:endParaRPr/>
          </a:p>
          <a:p>
            <a:pPr indent="-228600" lvl="0" marL="228600" marR="0" rtl="0" algn="just">
              <a:lnSpc>
                <a:spcPct val="90000"/>
              </a:lnSpc>
              <a:spcBef>
                <a:spcPts val="1000"/>
              </a:spcBef>
              <a:spcAft>
                <a:spcPts val="0"/>
              </a:spcAft>
              <a:buClr>
                <a:srgbClr val="C00000"/>
              </a:buClr>
              <a:buSzPct val="100000"/>
              <a:buFont typeface="Arial"/>
              <a:buChar char="•"/>
            </a:pPr>
            <a:r>
              <a:rPr b="1" i="0" lang="en-US" sz="2800" u="none" cap="none" strike="noStrike">
                <a:solidFill>
                  <a:srgbClr val="C00000"/>
                </a:solidFill>
                <a:latin typeface="Calibri"/>
                <a:ea typeface="Calibri"/>
                <a:cs typeface="Calibri"/>
                <a:sym typeface="Calibri"/>
              </a:rPr>
              <a:t>HAVING Condition</a:t>
            </a:r>
            <a:endParaRPr/>
          </a:p>
          <a:p>
            <a:pPr indent="-228600" lvl="0" marL="228600" marR="0" rtl="0" algn="just">
              <a:lnSpc>
                <a:spcPct val="90000"/>
              </a:lnSpc>
              <a:spcBef>
                <a:spcPts val="1000"/>
              </a:spcBef>
              <a:spcAft>
                <a:spcPts val="0"/>
              </a:spcAft>
              <a:buClr>
                <a:srgbClr val="C00000"/>
              </a:buClr>
              <a:buSzPct val="100000"/>
              <a:buFont typeface="Arial"/>
              <a:buChar char="•"/>
            </a:pPr>
            <a:r>
              <a:rPr b="1" i="0" lang="en-US" sz="2800" u="none" cap="none" strike="noStrike">
                <a:solidFill>
                  <a:srgbClr val="C00000"/>
                </a:solidFill>
                <a:latin typeface="Calibri"/>
                <a:ea typeface="Calibri"/>
                <a:cs typeface="Calibri"/>
                <a:sym typeface="Calibri"/>
              </a:rPr>
              <a:t>ORDER BY ColumnName(s);</a:t>
            </a:r>
            <a:endParaRPr/>
          </a:p>
          <a:p>
            <a:pPr indent="-228600" lvl="0" marL="228600" marR="0" rtl="0" algn="just">
              <a:lnSpc>
                <a:spcPct val="90000"/>
              </a:lnSpc>
              <a:spcBef>
                <a:spcPts val="1000"/>
              </a:spcBef>
              <a:spcAft>
                <a:spcPts val="0"/>
              </a:spcAft>
              <a:buClr>
                <a:schemeClr val="dk1"/>
              </a:buClr>
              <a:buSzPct val="100000"/>
              <a:buFont typeface="Arial"/>
              <a:buChar char="•"/>
            </a:pPr>
            <a:r>
              <a:rPr b="1" i="0" lang="en-US" sz="2800" u="none" cap="none" strike="noStrike">
                <a:solidFill>
                  <a:schemeClr val="dk1"/>
                </a:solidFill>
                <a:latin typeface="Calibri"/>
                <a:ea typeface="Calibri"/>
                <a:cs typeface="Calibri"/>
                <a:sym typeface="Calibri"/>
              </a:rPr>
              <a:t>Example</a:t>
            </a:r>
            <a:endParaRPr/>
          </a:p>
          <a:p>
            <a:pPr indent="-228600" lvl="0" marL="228600" marR="0" rtl="0" algn="just">
              <a:lnSpc>
                <a:spcPct val="90000"/>
              </a:lnSpc>
              <a:spcBef>
                <a:spcPts val="1000"/>
              </a:spcBef>
              <a:spcAft>
                <a:spcPts val="0"/>
              </a:spcAft>
              <a:buClr>
                <a:schemeClr val="dk1"/>
              </a:buClr>
              <a:buSzPct val="100000"/>
              <a:buFont typeface="Arial"/>
              <a:buChar char="•"/>
            </a:pPr>
            <a:r>
              <a:rPr b="1" i="0" lang="en-US" sz="2800" u="none" cap="none" strike="noStrike">
                <a:solidFill>
                  <a:schemeClr val="dk1"/>
                </a:solidFill>
                <a:latin typeface="Calibri"/>
                <a:ea typeface="Calibri"/>
                <a:cs typeface="Calibri"/>
                <a:sym typeface="Calibri"/>
              </a:rPr>
              <a:t>/*  To list the number of employees in each city. The employees should be sorted high to low and only those cities must be included who have more than 5 employees:*/</a:t>
            </a:r>
            <a:endParaRPr/>
          </a:p>
          <a:p>
            <a:pPr indent="-228600" lvl="0" marL="228600" marR="0" rtl="0" algn="just">
              <a:lnSpc>
                <a:spcPct val="90000"/>
              </a:lnSpc>
              <a:spcBef>
                <a:spcPts val="1000"/>
              </a:spcBef>
              <a:spcAft>
                <a:spcPts val="0"/>
              </a:spcAft>
              <a:buClr>
                <a:srgbClr val="000099"/>
              </a:buClr>
              <a:buSzPct val="100000"/>
              <a:buFont typeface="Arial"/>
              <a:buChar char="•"/>
            </a:pPr>
            <a:r>
              <a:rPr b="1" i="0" lang="en-US" sz="2800" u="none" cap="none" strike="noStrike">
                <a:solidFill>
                  <a:srgbClr val="000099"/>
                </a:solidFill>
                <a:latin typeface="Calibri"/>
                <a:ea typeface="Calibri"/>
                <a:cs typeface="Calibri"/>
                <a:sym typeface="Calibri"/>
              </a:rPr>
              <a:t>SELECT COUNT(EmployeeID), City</a:t>
            </a:r>
            <a:endParaRPr/>
          </a:p>
          <a:p>
            <a:pPr indent="-228600" lvl="0" marL="228600" marR="0" rtl="0" algn="just">
              <a:lnSpc>
                <a:spcPct val="90000"/>
              </a:lnSpc>
              <a:spcBef>
                <a:spcPts val="1000"/>
              </a:spcBef>
              <a:spcAft>
                <a:spcPts val="0"/>
              </a:spcAft>
              <a:buClr>
                <a:srgbClr val="000099"/>
              </a:buClr>
              <a:buSzPct val="100000"/>
              <a:buFont typeface="Arial"/>
              <a:buChar char="•"/>
            </a:pPr>
            <a:r>
              <a:rPr b="1" i="0" lang="en-US" sz="2800" u="none" cap="none" strike="noStrike">
                <a:solidFill>
                  <a:srgbClr val="000099"/>
                </a:solidFill>
                <a:latin typeface="Calibri"/>
                <a:ea typeface="Calibri"/>
                <a:cs typeface="Calibri"/>
                <a:sym typeface="Calibri"/>
              </a:rPr>
              <a:t>FROM Employee_Info</a:t>
            </a:r>
            <a:endParaRPr b="1" i="0" sz="2800" u="none" cap="none" strike="noStrike">
              <a:solidFill>
                <a:srgbClr val="000099"/>
              </a:solidFill>
              <a:latin typeface="Calibri"/>
              <a:ea typeface="Calibri"/>
              <a:cs typeface="Calibri"/>
              <a:sym typeface="Calibri"/>
            </a:endParaRPr>
          </a:p>
          <a:p>
            <a:pPr indent="-228600" lvl="0" marL="228600" marR="0" rtl="0" algn="just">
              <a:lnSpc>
                <a:spcPct val="90000"/>
              </a:lnSpc>
              <a:spcBef>
                <a:spcPts val="1000"/>
              </a:spcBef>
              <a:spcAft>
                <a:spcPts val="0"/>
              </a:spcAft>
              <a:buClr>
                <a:srgbClr val="000099"/>
              </a:buClr>
              <a:buSzPct val="100000"/>
              <a:buFont typeface="Arial"/>
              <a:buChar char="•"/>
            </a:pPr>
            <a:r>
              <a:rPr b="1" i="0" lang="en-US" sz="2800" u="none" cap="none" strike="noStrike">
                <a:solidFill>
                  <a:srgbClr val="000099"/>
                </a:solidFill>
                <a:latin typeface="Calibri"/>
                <a:ea typeface="Calibri"/>
                <a:cs typeface="Calibri"/>
                <a:sym typeface="Calibri"/>
              </a:rPr>
              <a:t>GROUP BY City</a:t>
            </a:r>
            <a:endParaRPr/>
          </a:p>
          <a:p>
            <a:pPr indent="-228600" lvl="0" marL="228600" marR="0" rtl="0" algn="just">
              <a:lnSpc>
                <a:spcPct val="90000"/>
              </a:lnSpc>
              <a:spcBef>
                <a:spcPts val="1000"/>
              </a:spcBef>
              <a:spcAft>
                <a:spcPts val="0"/>
              </a:spcAft>
              <a:buClr>
                <a:srgbClr val="000099"/>
              </a:buClr>
              <a:buSzPct val="100000"/>
              <a:buFont typeface="Arial"/>
              <a:buChar char="•"/>
            </a:pPr>
            <a:r>
              <a:rPr b="1" i="0" lang="en-US" sz="2800" u="none" cap="none" strike="noStrike">
                <a:solidFill>
                  <a:srgbClr val="000099"/>
                </a:solidFill>
                <a:latin typeface="Calibri"/>
                <a:ea typeface="Calibri"/>
                <a:cs typeface="Calibri"/>
                <a:sym typeface="Calibri"/>
              </a:rPr>
              <a:t>HAVING COUNT(EmployeeID) &gt; 2</a:t>
            </a:r>
            <a:endParaRPr/>
          </a:p>
          <a:p>
            <a:pPr indent="-228600" lvl="0" marL="228600" marR="0" rtl="0" algn="just">
              <a:lnSpc>
                <a:spcPct val="90000"/>
              </a:lnSpc>
              <a:spcBef>
                <a:spcPts val="1000"/>
              </a:spcBef>
              <a:spcAft>
                <a:spcPts val="0"/>
              </a:spcAft>
              <a:buClr>
                <a:srgbClr val="000099"/>
              </a:buClr>
              <a:buSzPct val="100000"/>
              <a:buFont typeface="Arial"/>
              <a:buChar char="•"/>
            </a:pPr>
            <a:r>
              <a:rPr b="1" i="0" lang="en-US" sz="2800" u="none" cap="none" strike="noStrike">
                <a:solidFill>
                  <a:srgbClr val="000099"/>
                </a:solidFill>
                <a:latin typeface="Calibri"/>
                <a:ea typeface="Calibri"/>
                <a:cs typeface="Calibri"/>
                <a:sym typeface="Calibri"/>
              </a:rPr>
              <a:t>ORDER BY COUNT(EmployeeID) DESC;</a:t>
            </a:r>
            <a:endParaRPr b="1" i="0" sz="2400" u="none" cap="none" strike="noStrike">
              <a:solidFill>
                <a:srgbClr val="000099"/>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6"/>
          <p:cNvSpPr txBox="1"/>
          <p:nvPr>
            <p:ph type="title"/>
          </p:nvPr>
        </p:nvSpPr>
        <p:spPr>
          <a:xfrm>
            <a:off x="138546" y="171161"/>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t>Data Manipulation Language</a:t>
            </a:r>
            <a:br>
              <a:rPr b="1" lang="en-US"/>
            </a:br>
            <a:endParaRPr/>
          </a:p>
        </p:txBody>
      </p:sp>
      <p:sp>
        <p:nvSpPr>
          <p:cNvPr id="334" name="Google Shape;334;p36"/>
          <p:cNvSpPr txBox="1"/>
          <p:nvPr>
            <p:ph idx="1" type="body"/>
          </p:nvPr>
        </p:nvSpPr>
        <p:spPr>
          <a:xfrm>
            <a:off x="207818" y="833942"/>
            <a:ext cx="5888182" cy="5647748"/>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000"/>
              <a:buChar char="•"/>
            </a:pPr>
            <a:r>
              <a:rPr b="1" i="0" lang="en-US" sz="2000" u="sng"/>
              <a:t>The ‘SELECT INTO’ Statement</a:t>
            </a:r>
            <a:endParaRPr/>
          </a:p>
          <a:p>
            <a:pPr indent="-228600" lvl="0" marL="228600" rtl="0" algn="just">
              <a:lnSpc>
                <a:spcPct val="90000"/>
              </a:lnSpc>
              <a:spcBef>
                <a:spcPts val="1000"/>
              </a:spcBef>
              <a:spcAft>
                <a:spcPts val="0"/>
              </a:spcAft>
              <a:buClr>
                <a:schemeClr val="dk1"/>
              </a:buClr>
              <a:buSzPts val="2000"/>
              <a:buChar char="•"/>
            </a:pPr>
            <a:r>
              <a:rPr b="1" i="0" lang="en-US" sz="2000"/>
              <a:t>The ‘SELECT INTO’ statement is used to copy data from one table to another.</a:t>
            </a:r>
            <a:endParaRPr/>
          </a:p>
          <a:p>
            <a:pPr indent="-228600" lvl="0" marL="228600" rtl="0" algn="just">
              <a:lnSpc>
                <a:spcPct val="90000"/>
              </a:lnSpc>
              <a:spcBef>
                <a:spcPts val="1000"/>
              </a:spcBef>
              <a:spcAft>
                <a:spcPts val="0"/>
              </a:spcAft>
              <a:buClr>
                <a:srgbClr val="C00000"/>
              </a:buClr>
              <a:buSzPts val="2000"/>
              <a:buChar char="•"/>
            </a:pPr>
            <a:r>
              <a:rPr b="1" i="0" lang="en-US" sz="2000">
                <a:solidFill>
                  <a:srgbClr val="C00000"/>
                </a:solidFill>
              </a:rPr>
              <a:t>Syntax</a:t>
            </a:r>
            <a:endParaRPr/>
          </a:p>
          <a:p>
            <a:pPr indent="-228600" lvl="0" marL="228600" rtl="0" algn="just">
              <a:lnSpc>
                <a:spcPct val="90000"/>
              </a:lnSpc>
              <a:spcBef>
                <a:spcPts val="1000"/>
              </a:spcBef>
              <a:spcAft>
                <a:spcPts val="0"/>
              </a:spcAft>
              <a:buClr>
                <a:srgbClr val="C00000"/>
              </a:buClr>
              <a:buSzPts val="2000"/>
              <a:buChar char="•"/>
            </a:pPr>
            <a:r>
              <a:rPr b="1" i="0" lang="en-US" sz="2000">
                <a:solidFill>
                  <a:srgbClr val="C00000"/>
                </a:solidFill>
              </a:rPr>
              <a:t>SELECT *</a:t>
            </a:r>
            <a:endParaRPr/>
          </a:p>
          <a:p>
            <a:pPr indent="-228600" lvl="0" marL="228600" rtl="0" algn="just">
              <a:lnSpc>
                <a:spcPct val="90000"/>
              </a:lnSpc>
              <a:spcBef>
                <a:spcPts val="1000"/>
              </a:spcBef>
              <a:spcAft>
                <a:spcPts val="0"/>
              </a:spcAft>
              <a:buClr>
                <a:srgbClr val="C00000"/>
              </a:buClr>
              <a:buSzPts val="2000"/>
              <a:buChar char="•"/>
            </a:pPr>
            <a:r>
              <a:rPr b="1" i="0" lang="en-US" sz="2000">
                <a:solidFill>
                  <a:srgbClr val="C00000"/>
                </a:solidFill>
              </a:rPr>
              <a:t>INTO NewTable [IN ExternalDB]</a:t>
            </a:r>
            <a:endParaRPr/>
          </a:p>
          <a:p>
            <a:pPr indent="-228600" lvl="0" marL="228600" rtl="0" algn="just">
              <a:lnSpc>
                <a:spcPct val="90000"/>
              </a:lnSpc>
              <a:spcBef>
                <a:spcPts val="1000"/>
              </a:spcBef>
              <a:spcAft>
                <a:spcPts val="0"/>
              </a:spcAft>
              <a:buClr>
                <a:srgbClr val="C00000"/>
              </a:buClr>
              <a:buSzPts val="2000"/>
              <a:buChar char="•"/>
            </a:pPr>
            <a:r>
              <a:rPr b="1" i="0" lang="en-US" sz="2000">
                <a:solidFill>
                  <a:srgbClr val="C00000"/>
                </a:solidFill>
              </a:rPr>
              <a:t>FROM OldTable</a:t>
            </a:r>
            <a:endParaRPr b="1" i="0" sz="2000">
              <a:solidFill>
                <a:srgbClr val="C00000"/>
              </a:solidFill>
            </a:endParaRPr>
          </a:p>
          <a:p>
            <a:pPr indent="-228600" lvl="0" marL="228600" rtl="0" algn="just">
              <a:lnSpc>
                <a:spcPct val="90000"/>
              </a:lnSpc>
              <a:spcBef>
                <a:spcPts val="1000"/>
              </a:spcBef>
              <a:spcAft>
                <a:spcPts val="0"/>
              </a:spcAft>
              <a:buClr>
                <a:srgbClr val="C00000"/>
              </a:buClr>
              <a:buSzPts val="2000"/>
              <a:buChar char="•"/>
            </a:pPr>
            <a:r>
              <a:rPr b="1" i="0" lang="en-US" sz="2000">
                <a:solidFill>
                  <a:srgbClr val="C00000"/>
                </a:solidFill>
              </a:rPr>
              <a:t>WHERE Condition;</a:t>
            </a:r>
            <a:endParaRPr/>
          </a:p>
          <a:p>
            <a:pPr indent="-228600" lvl="0" marL="228600" rtl="0" algn="just">
              <a:lnSpc>
                <a:spcPct val="90000"/>
              </a:lnSpc>
              <a:spcBef>
                <a:spcPts val="1000"/>
              </a:spcBef>
              <a:spcAft>
                <a:spcPts val="0"/>
              </a:spcAft>
              <a:buClr>
                <a:schemeClr val="dk1"/>
              </a:buClr>
              <a:buSzPts val="2000"/>
              <a:buChar char="•"/>
            </a:pPr>
            <a:r>
              <a:rPr b="1" i="0" lang="en-US" sz="2000"/>
              <a:t>Example</a:t>
            </a:r>
            <a:endParaRPr/>
          </a:p>
          <a:p>
            <a:pPr indent="-228600" lvl="0" marL="228600" rtl="0" algn="just">
              <a:lnSpc>
                <a:spcPct val="90000"/>
              </a:lnSpc>
              <a:spcBef>
                <a:spcPts val="1000"/>
              </a:spcBef>
              <a:spcAft>
                <a:spcPts val="0"/>
              </a:spcAft>
              <a:buClr>
                <a:schemeClr val="dk1"/>
              </a:buClr>
              <a:buSzPts val="2000"/>
              <a:buChar char="•"/>
            </a:pPr>
            <a:r>
              <a:rPr b="1" i="0" lang="en-US" sz="2000"/>
              <a:t>-- To create a backup of database 'Employee'</a:t>
            </a:r>
            <a:endParaRPr/>
          </a:p>
          <a:p>
            <a:pPr indent="-228600" lvl="0" marL="228600" rtl="0" algn="just">
              <a:lnSpc>
                <a:spcPct val="90000"/>
              </a:lnSpc>
              <a:spcBef>
                <a:spcPts val="1000"/>
              </a:spcBef>
              <a:spcAft>
                <a:spcPts val="0"/>
              </a:spcAft>
              <a:buClr>
                <a:srgbClr val="000099"/>
              </a:buClr>
              <a:buSzPts val="2000"/>
              <a:buChar char="•"/>
            </a:pPr>
            <a:r>
              <a:rPr b="1" i="0" lang="en-US" sz="2000">
                <a:solidFill>
                  <a:srgbClr val="000099"/>
                </a:solidFill>
              </a:rPr>
              <a:t>SELECT * INTO EmployeeBackup</a:t>
            </a:r>
            <a:endParaRPr b="1" i="0" sz="2000">
              <a:solidFill>
                <a:srgbClr val="000099"/>
              </a:solidFill>
            </a:endParaRPr>
          </a:p>
          <a:p>
            <a:pPr indent="-228600" lvl="0" marL="228600" rtl="0" algn="just">
              <a:lnSpc>
                <a:spcPct val="90000"/>
              </a:lnSpc>
              <a:spcBef>
                <a:spcPts val="1000"/>
              </a:spcBef>
              <a:spcAft>
                <a:spcPts val="0"/>
              </a:spcAft>
              <a:buClr>
                <a:srgbClr val="000099"/>
              </a:buClr>
              <a:buSzPts val="2000"/>
              <a:buChar char="•"/>
            </a:pPr>
            <a:r>
              <a:rPr b="1" i="0" lang="en-US" sz="2000">
                <a:solidFill>
                  <a:srgbClr val="000099"/>
                </a:solidFill>
              </a:rPr>
              <a:t>FROM Employee;</a:t>
            </a:r>
            <a:endParaRPr b="1" sz="2000">
              <a:solidFill>
                <a:srgbClr val="000099"/>
              </a:solidFill>
            </a:endParaRPr>
          </a:p>
        </p:txBody>
      </p:sp>
      <p:sp>
        <p:nvSpPr>
          <p:cNvPr id="335" name="Google Shape;335;p36"/>
          <p:cNvSpPr txBox="1"/>
          <p:nvPr/>
        </p:nvSpPr>
        <p:spPr>
          <a:xfrm>
            <a:off x="6165273" y="171161"/>
            <a:ext cx="5666510" cy="6515678"/>
          </a:xfrm>
          <a:prstGeom prst="rect">
            <a:avLst/>
          </a:prstGeom>
          <a:noFill/>
          <a:ln>
            <a:noFill/>
          </a:ln>
        </p:spPr>
        <p:txBody>
          <a:bodyPr anchorCtr="0" anchor="t" bIns="45700" lIns="91425" spcFirstLastPara="1" rIns="91425" wrap="square" tIns="45700">
            <a:normAutofit/>
          </a:bodyPr>
          <a:lstStyle/>
          <a:p>
            <a:pPr indent="-228600" lvl="0" marL="228600" marR="0" rtl="0" algn="just">
              <a:lnSpc>
                <a:spcPct val="90000"/>
              </a:lnSpc>
              <a:spcBef>
                <a:spcPts val="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--To select only few columns from Employee</a:t>
            </a:r>
            <a:endParaRPr/>
          </a:p>
          <a:p>
            <a:pPr indent="-228600" lvl="0" marL="228600" marR="0" rtl="0" algn="just">
              <a:lnSpc>
                <a:spcPct val="90000"/>
              </a:lnSpc>
              <a:spcBef>
                <a:spcPts val="1000"/>
              </a:spcBef>
              <a:spcAft>
                <a:spcPts val="0"/>
              </a:spcAft>
              <a:buClr>
                <a:srgbClr val="000099"/>
              </a:buClr>
              <a:buSzPts val="2800"/>
              <a:buFont typeface="Arial"/>
              <a:buChar char="•"/>
            </a:pPr>
            <a:r>
              <a:rPr b="1" i="0" lang="en-US" sz="2800" u="none" cap="none" strike="noStrike">
                <a:solidFill>
                  <a:srgbClr val="000099"/>
                </a:solidFill>
                <a:latin typeface="Calibri"/>
                <a:ea typeface="Calibri"/>
                <a:cs typeface="Calibri"/>
                <a:sym typeface="Calibri"/>
              </a:rPr>
              <a:t>SELECT EmployeeName, PhoneNumber INTO EmployeeContactDetails</a:t>
            </a:r>
            <a:endParaRPr b="1" i="0" sz="2800" u="none" cap="none" strike="noStrike">
              <a:solidFill>
                <a:srgbClr val="000099"/>
              </a:solidFill>
              <a:latin typeface="Calibri"/>
              <a:ea typeface="Calibri"/>
              <a:cs typeface="Calibri"/>
              <a:sym typeface="Calibri"/>
            </a:endParaRPr>
          </a:p>
          <a:p>
            <a:pPr indent="-228600" lvl="0" marL="228600" marR="0" rtl="0" algn="just">
              <a:lnSpc>
                <a:spcPct val="90000"/>
              </a:lnSpc>
              <a:spcBef>
                <a:spcPts val="1000"/>
              </a:spcBef>
              <a:spcAft>
                <a:spcPts val="0"/>
              </a:spcAft>
              <a:buClr>
                <a:srgbClr val="000099"/>
              </a:buClr>
              <a:buSzPts val="2800"/>
              <a:buFont typeface="Arial"/>
              <a:buChar char="•"/>
            </a:pPr>
            <a:r>
              <a:rPr b="1" i="0" lang="en-US" sz="2800" u="none" cap="none" strike="noStrike">
                <a:solidFill>
                  <a:srgbClr val="000099"/>
                </a:solidFill>
                <a:latin typeface="Calibri"/>
                <a:ea typeface="Calibri"/>
                <a:cs typeface="Calibri"/>
                <a:sym typeface="Calibri"/>
              </a:rPr>
              <a:t>FROM Employee;</a:t>
            </a:r>
            <a:endParaRPr/>
          </a:p>
          <a:p>
            <a:pPr indent="-228600" lvl="0" marL="228600" marR="0" rtl="0" algn="just">
              <a:lnSpc>
                <a:spcPct val="90000"/>
              </a:lnSpc>
              <a:spcBef>
                <a:spcPts val="100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 </a:t>
            </a:r>
            <a:endParaRPr/>
          </a:p>
          <a:p>
            <a:pPr indent="-228600" lvl="0" marL="228600" marR="0" rtl="0" algn="just">
              <a:lnSpc>
                <a:spcPct val="90000"/>
              </a:lnSpc>
              <a:spcBef>
                <a:spcPts val="1000"/>
              </a:spcBef>
              <a:spcAft>
                <a:spcPts val="0"/>
              </a:spcAft>
              <a:buClr>
                <a:srgbClr val="000099"/>
              </a:buClr>
              <a:buSzPts val="2800"/>
              <a:buFont typeface="Arial"/>
              <a:buChar char="•"/>
            </a:pPr>
            <a:r>
              <a:rPr b="1" i="0" lang="en-US" sz="2800" u="none" cap="none" strike="noStrike">
                <a:solidFill>
                  <a:srgbClr val="000099"/>
                </a:solidFill>
                <a:latin typeface="Calibri"/>
                <a:ea typeface="Calibri"/>
                <a:cs typeface="Calibri"/>
                <a:sym typeface="Calibri"/>
              </a:rPr>
              <a:t>SELECT * INTO BlrEmployee</a:t>
            </a:r>
            <a:endParaRPr b="1" i="0" sz="2800" u="none" cap="none" strike="noStrike">
              <a:solidFill>
                <a:srgbClr val="000099"/>
              </a:solidFill>
              <a:latin typeface="Calibri"/>
              <a:ea typeface="Calibri"/>
              <a:cs typeface="Calibri"/>
              <a:sym typeface="Calibri"/>
            </a:endParaRPr>
          </a:p>
          <a:p>
            <a:pPr indent="-228600" lvl="0" marL="228600" marR="0" rtl="0" algn="just">
              <a:lnSpc>
                <a:spcPct val="90000"/>
              </a:lnSpc>
              <a:spcBef>
                <a:spcPts val="1000"/>
              </a:spcBef>
              <a:spcAft>
                <a:spcPts val="0"/>
              </a:spcAft>
              <a:buClr>
                <a:srgbClr val="000099"/>
              </a:buClr>
              <a:buSzPts val="2800"/>
              <a:buFont typeface="Arial"/>
              <a:buChar char="•"/>
            </a:pPr>
            <a:r>
              <a:rPr b="1" i="0" lang="en-US" sz="2800" u="none" cap="none" strike="noStrike">
                <a:solidFill>
                  <a:srgbClr val="000099"/>
                </a:solidFill>
                <a:latin typeface="Calibri"/>
                <a:ea typeface="Calibri"/>
                <a:cs typeface="Calibri"/>
                <a:sym typeface="Calibri"/>
              </a:rPr>
              <a:t>FROM Employee</a:t>
            </a:r>
            <a:endParaRPr/>
          </a:p>
          <a:p>
            <a:pPr indent="-228600" lvl="0" marL="228600" marR="0" rtl="0" algn="just">
              <a:lnSpc>
                <a:spcPct val="90000"/>
              </a:lnSpc>
              <a:spcBef>
                <a:spcPts val="1000"/>
              </a:spcBef>
              <a:spcAft>
                <a:spcPts val="0"/>
              </a:spcAft>
              <a:buClr>
                <a:srgbClr val="000099"/>
              </a:buClr>
              <a:buSzPts val="2800"/>
              <a:buFont typeface="Arial"/>
              <a:buChar char="•"/>
            </a:pPr>
            <a:r>
              <a:rPr b="1" i="0" lang="en-US" sz="2800" u="none" cap="none" strike="noStrike">
                <a:solidFill>
                  <a:srgbClr val="000099"/>
                </a:solidFill>
                <a:latin typeface="Calibri"/>
                <a:ea typeface="Calibri"/>
                <a:cs typeface="Calibri"/>
                <a:sym typeface="Calibri"/>
              </a:rPr>
              <a:t>WHERE City = 'Bangalore';</a:t>
            </a:r>
            <a:endParaRPr b="1" i="0" sz="2400" u="none" cap="none" strike="noStrike">
              <a:solidFill>
                <a:srgbClr val="000099"/>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7"/>
          <p:cNvSpPr txBox="1"/>
          <p:nvPr>
            <p:ph type="title"/>
          </p:nvPr>
        </p:nvSpPr>
        <p:spPr>
          <a:xfrm>
            <a:off x="332509" y="129599"/>
            <a:ext cx="10515600" cy="67396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latin typeface="Calibri"/>
                <a:ea typeface="Calibri"/>
                <a:cs typeface="Calibri"/>
                <a:sym typeface="Calibri"/>
              </a:rPr>
              <a:t>Aggregate Functions</a:t>
            </a:r>
            <a:endParaRPr/>
          </a:p>
        </p:txBody>
      </p:sp>
      <p:sp>
        <p:nvSpPr>
          <p:cNvPr id="341" name="Google Shape;341;p37"/>
          <p:cNvSpPr txBox="1"/>
          <p:nvPr>
            <p:ph idx="1" type="body"/>
          </p:nvPr>
        </p:nvSpPr>
        <p:spPr>
          <a:xfrm>
            <a:off x="193963" y="955964"/>
            <a:ext cx="6068291" cy="5772437"/>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just">
              <a:lnSpc>
                <a:spcPct val="90000"/>
              </a:lnSpc>
              <a:spcBef>
                <a:spcPts val="0"/>
              </a:spcBef>
              <a:spcAft>
                <a:spcPts val="0"/>
              </a:spcAft>
              <a:buClr>
                <a:srgbClr val="202124"/>
              </a:buClr>
              <a:buSzPct val="100000"/>
              <a:buChar char="•"/>
            </a:pPr>
            <a:r>
              <a:rPr b="0" i="0" lang="en-US">
                <a:solidFill>
                  <a:srgbClr val="202124"/>
                </a:solidFill>
              </a:rPr>
              <a:t>An aggregate function in SQL </a:t>
            </a:r>
            <a:r>
              <a:rPr b="1" i="0" lang="en-US">
                <a:solidFill>
                  <a:srgbClr val="202124"/>
                </a:solidFill>
              </a:rPr>
              <a:t>performs a calculation on multiple values and returns a single value</a:t>
            </a:r>
            <a:r>
              <a:rPr b="0" i="0" lang="en-US">
                <a:solidFill>
                  <a:srgbClr val="202124"/>
                </a:solidFill>
              </a:rPr>
              <a:t>. </a:t>
            </a:r>
            <a:endParaRPr/>
          </a:p>
          <a:p>
            <a:pPr indent="-228600" lvl="0" marL="228600" rtl="0" algn="just">
              <a:lnSpc>
                <a:spcPct val="90000"/>
              </a:lnSpc>
              <a:spcBef>
                <a:spcPts val="1000"/>
              </a:spcBef>
              <a:spcAft>
                <a:spcPts val="0"/>
              </a:spcAft>
              <a:buClr>
                <a:srgbClr val="202124"/>
              </a:buClr>
              <a:buSzPct val="100000"/>
              <a:buChar char="•"/>
            </a:pPr>
            <a:r>
              <a:rPr b="0" i="0" lang="en-US">
                <a:solidFill>
                  <a:srgbClr val="202124"/>
                </a:solidFill>
              </a:rPr>
              <a:t>SQL provides many aggregate functions that include </a:t>
            </a:r>
            <a:r>
              <a:rPr b="1" i="0" lang="en-US">
                <a:solidFill>
                  <a:srgbClr val="000099"/>
                </a:solidFill>
              </a:rPr>
              <a:t>avg, count, sum, min, max</a:t>
            </a:r>
            <a:r>
              <a:rPr b="0" i="0" lang="en-US">
                <a:solidFill>
                  <a:srgbClr val="202124"/>
                </a:solidFill>
              </a:rPr>
              <a:t>, etc. </a:t>
            </a:r>
            <a:endParaRPr/>
          </a:p>
          <a:p>
            <a:pPr indent="-228600" lvl="0" marL="228600" rtl="0" algn="just">
              <a:lnSpc>
                <a:spcPct val="90000"/>
              </a:lnSpc>
              <a:spcBef>
                <a:spcPts val="1000"/>
              </a:spcBef>
              <a:spcAft>
                <a:spcPts val="0"/>
              </a:spcAft>
              <a:buClr>
                <a:srgbClr val="202124"/>
              </a:buClr>
              <a:buSzPct val="100000"/>
              <a:buChar char="•"/>
            </a:pPr>
            <a:r>
              <a:rPr b="0" i="0" lang="en-US">
                <a:solidFill>
                  <a:srgbClr val="202124"/>
                </a:solidFill>
              </a:rPr>
              <a:t>An </a:t>
            </a:r>
            <a:r>
              <a:rPr b="1" i="0" lang="en-US">
                <a:solidFill>
                  <a:srgbClr val="C00000"/>
                </a:solidFill>
              </a:rPr>
              <a:t>aggregate function ignores NULL values when it performs the calculation, except for the count function.</a:t>
            </a:r>
            <a:endParaRPr/>
          </a:p>
          <a:p>
            <a:pPr indent="-228600" lvl="0" marL="228600" rtl="0" algn="just">
              <a:lnSpc>
                <a:spcPct val="90000"/>
              </a:lnSpc>
              <a:spcBef>
                <a:spcPts val="1000"/>
              </a:spcBef>
              <a:spcAft>
                <a:spcPts val="0"/>
              </a:spcAft>
              <a:buClr>
                <a:schemeClr val="dk1"/>
              </a:buClr>
              <a:buSzPct val="100000"/>
              <a:buChar char="•"/>
            </a:pPr>
            <a:r>
              <a:rPr b="1" lang="en-US" u="sng"/>
              <a:t>MIN() Function</a:t>
            </a:r>
            <a:endParaRPr/>
          </a:p>
          <a:p>
            <a:pPr indent="-228600" lvl="0" marL="228600" rtl="0" algn="just">
              <a:lnSpc>
                <a:spcPct val="90000"/>
              </a:lnSpc>
              <a:spcBef>
                <a:spcPts val="1000"/>
              </a:spcBef>
              <a:spcAft>
                <a:spcPts val="0"/>
              </a:spcAft>
              <a:buClr>
                <a:schemeClr val="dk1"/>
              </a:buClr>
              <a:buSzPct val="100000"/>
              <a:buChar char="•"/>
            </a:pPr>
            <a:r>
              <a:rPr lang="en-US"/>
              <a:t>The MIN function returns the smallest value of the selected column in a table.</a:t>
            </a:r>
            <a:endParaRPr/>
          </a:p>
          <a:p>
            <a:pPr indent="-228600" lvl="0" marL="228600" rtl="0" algn="just">
              <a:lnSpc>
                <a:spcPct val="90000"/>
              </a:lnSpc>
              <a:spcBef>
                <a:spcPts val="1000"/>
              </a:spcBef>
              <a:spcAft>
                <a:spcPts val="0"/>
              </a:spcAft>
              <a:buClr>
                <a:srgbClr val="C00000"/>
              </a:buClr>
              <a:buSzPct val="100000"/>
              <a:buChar char="•"/>
            </a:pPr>
            <a:r>
              <a:rPr b="1" lang="en-US">
                <a:solidFill>
                  <a:srgbClr val="C00000"/>
                </a:solidFill>
              </a:rPr>
              <a:t>Syntax</a:t>
            </a:r>
            <a:endParaRPr/>
          </a:p>
          <a:p>
            <a:pPr indent="-228600" lvl="0" marL="228600" rtl="0" algn="just">
              <a:lnSpc>
                <a:spcPct val="90000"/>
              </a:lnSpc>
              <a:spcBef>
                <a:spcPts val="1000"/>
              </a:spcBef>
              <a:spcAft>
                <a:spcPts val="0"/>
              </a:spcAft>
              <a:buClr>
                <a:srgbClr val="C00000"/>
              </a:buClr>
              <a:buSzPct val="100000"/>
              <a:buChar char="•"/>
            </a:pPr>
            <a:r>
              <a:rPr b="1" lang="en-US">
                <a:solidFill>
                  <a:srgbClr val="C00000"/>
                </a:solidFill>
              </a:rPr>
              <a:t>SELECT MIN(ColumnName)</a:t>
            </a:r>
            <a:endParaRPr/>
          </a:p>
          <a:p>
            <a:pPr indent="-228600" lvl="0" marL="228600" rtl="0" algn="just">
              <a:lnSpc>
                <a:spcPct val="90000"/>
              </a:lnSpc>
              <a:spcBef>
                <a:spcPts val="1000"/>
              </a:spcBef>
              <a:spcAft>
                <a:spcPts val="0"/>
              </a:spcAft>
              <a:buClr>
                <a:srgbClr val="C00000"/>
              </a:buClr>
              <a:buSzPct val="100000"/>
              <a:buChar char="•"/>
            </a:pPr>
            <a:r>
              <a:rPr b="1" lang="en-US">
                <a:solidFill>
                  <a:srgbClr val="C00000"/>
                </a:solidFill>
              </a:rPr>
              <a:t>FROM TableName</a:t>
            </a:r>
            <a:endParaRPr b="1">
              <a:solidFill>
                <a:srgbClr val="C00000"/>
              </a:solidFill>
            </a:endParaRPr>
          </a:p>
          <a:p>
            <a:pPr indent="-228600" lvl="0" marL="228600" rtl="0" algn="just">
              <a:lnSpc>
                <a:spcPct val="90000"/>
              </a:lnSpc>
              <a:spcBef>
                <a:spcPts val="1000"/>
              </a:spcBef>
              <a:spcAft>
                <a:spcPts val="0"/>
              </a:spcAft>
              <a:buClr>
                <a:srgbClr val="C00000"/>
              </a:buClr>
              <a:buSzPct val="100000"/>
              <a:buChar char="•"/>
            </a:pPr>
            <a:r>
              <a:rPr b="1" lang="en-US">
                <a:solidFill>
                  <a:srgbClr val="C00000"/>
                </a:solidFill>
              </a:rPr>
              <a:t>WHERE Condition;</a:t>
            </a:r>
            <a:endParaRPr/>
          </a:p>
          <a:p>
            <a:pPr indent="-64135" lvl="0" marL="228600" rtl="0" algn="just">
              <a:lnSpc>
                <a:spcPct val="90000"/>
              </a:lnSpc>
              <a:spcBef>
                <a:spcPts val="1000"/>
              </a:spcBef>
              <a:spcAft>
                <a:spcPts val="0"/>
              </a:spcAft>
              <a:buClr>
                <a:schemeClr val="dk1"/>
              </a:buClr>
              <a:buSzPct val="100000"/>
              <a:buNone/>
            </a:pPr>
            <a:r>
              <a:t/>
            </a:r>
            <a:endParaRPr/>
          </a:p>
        </p:txBody>
      </p:sp>
      <p:sp>
        <p:nvSpPr>
          <p:cNvPr id="342" name="Google Shape;342;p37"/>
          <p:cNvSpPr txBox="1"/>
          <p:nvPr/>
        </p:nvSpPr>
        <p:spPr>
          <a:xfrm>
            <a:off x="6428510" y="789711"/>
            <a:ext cx="5430980" cy="5772437"/>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marR="0" rtl="0" algn="just">
              <a:lnSpc>
                <a:spcPct val="90000"/>
              </a:lnSpc>
              <a:spcBef>
                <a:spcPts val="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Example</a:t>
            </a:r>
            <a:endParaRPr/>
          </a:p>
          <a:p>
            <a:pPr indent="-228600" lvl="0" marL="228600" marR="0" rtl="0" algn="just">
              <a:lnSpc>
                <a:spcPct val="90000"/>
              </a:lnSpc>
              <a:spcBef>
                <a:spcPts val="1000"/>
              </a:spcBef>
              <a:spcAft>
                <a:spcPts val="0"/>
              </a:spcAft>
              <a:buClr>
                <a:srgbClr val="000099"/>
              </a:buClr>
              <a:buSzPct val="100000"/>
              <a:buFont typeface="Arial"/>
              <a:buChar char="•"/>
            </a:pPr>
            <a:r>
              <a:rPr b="1" i="0" lang="en-US" sz="2800" u="none" cap="none" strike="noStrike">
                <a:solidFill>
                  <a:srgbClr val="000099"/>
                </a:solidFill>
                <a:latin typeface="Calibri"/>
                <a:ea typeface="Calibri"/>
                <a:cs typeface="Calibri"/>
                <a:sym typeface="Calibri"/>
              </a:rPr>
              <a:t>SELECT MIN(EmployeeID) AS SmallestID</a:t>
            </a:r>
            <a:endParaRPr b="1" i="0" sz="2800" u="none" cap="none" strike="noStrike">
              <a:solidFill>
                <a:srgbClr val="000099"/>
              </a:solidFill>
              <a:latin typeface="Calibri"/>
              <a:ea typeface="Calibri"/>
              <a:cs typeface="Calibri"/>
              <a:sym typeface="Calibri"/>
            </a:endParaRPr>
          </a:p>
          <a:p>
            <a:pPr indent="-228600" lvl="0" marL="228600" marR="0" rtl="0" algn="just">
              <a:lnSpc>
                <a:spcPct val="90000"/>
              </a:lnSpc>
              <a:spcBef>
                <a:spcPts val="1000"/>
              </a:spcBef>
              <a:spcAft>
                <a:spcPts val="0"/>
              </a:spcAft>
              <a:buClr>
                <a:srgbClr val="000099"/>
              </a:buClr>
              <a:buSzPct val="100000"/>
              <a:buFont typeface="Arial"/>
              <a:buChar char="•"/>
            </a:pPr>
            <a:r>
              <a:rPr b="1" i="0" lang="en-US" sz="2800" u="none" cap="none" strike="noStrike">
                <a:solidFill>
                  <a:srgbClr val="000099"/>
                </a:solidFill>
                <a:latin typeface="Calibri"/>
                <a:ea typeface="Calibri"/>
                <a:cs typeface="Calibri"/>
                <a:sym typeface="Calibri"/>
              </a:rPr>
              <a:t>FROM Employee_Info;</a:t>
            </a:r>
            <a:endParaRPr/>
          </a:p>
          <a:p>
            <a:pPr indent="-228600" lvl="0" marL="228600" marR="0" rtl="0" algn="just">
              <a:lnSpc>
                <a:spcPct val="90000"/>
              </a:lnSpc>
              <a:spcBef>
                <a:spcPts val="1000"/>
              </a:spcBef>
              <a:spcAft>
                <a:spcPts val="0"/>
              </a:spcAft>
              <a:buClr>
                <a:schemeClr val="dk1"/>
              </a:buClr>
              <a:buSzPct val="100000"/>
              <a:buFont typeface="Arial"/>
              <a:buChar char="•"/>
            </a:pPr>
            <a:r>
              <a:rPr b="1" i="0" lang="en-US" sz="2800" u="sng" cap="none" strike="noStrike">
                <a:solidFill>
                  <a:schemeClr val="dk1"/>
                </a:solidFill>
                <a:latin typeface="Calibri"/>
                <a:ea typeface="Calibri"/>
                <a:cs typeface="Calibri"/>
                <a:sym typeface="Calibri"/>
              </a:rPr>
              <a:t>MAX() Function</a:t>
            </a:r>
            <a:endParaRPr/>
          </a:p>
          <a:p>
            <a:pPr indent="-228600" lvl="0" marL="228600" marR="0" rtl="0" algn="just">
              <a:lnSpc>
                <a:spcPct val="9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The MAX function returns the largest value of the selected column in a table.</a:t>
            </a:r>
            <a:endParaRPr/>
          </a:p>
          <a:p>
            <a:pPr indent="-228600" lvl="0" marL="228600" marR="0" rtl="0" algn="just">
              <a:lnSpc>
                <a:spcPct val="90000"/>
              </a:lnSpc>
              <a:spcBef>
                <a:spcPts val="1000"/>
              </a:spcBef>
              <a:spcAft>
                <a:spcPts val="0"/>
              </a:spcAft>
              <a:buClr>
                <a:srgbClr val="C00000"/>
              </a:buClr>
              <a:buSzPct val="100000"/>
              <a:buFont typeface="Arial"/>
              <a:buChar char="•"/>
            </a:pPr>
            <a:r>
              <a:rPr b="1" i="0" lang="en-US" sz="2800" u="none" cap="none" strike="noStrike">
                <a:solidFill>
                  <a:srgbClr val="C00000"/>
                </a:solidFill>
                <a:latin typeface="Calibri"/>
                <a:ea typeface="Calibri"/>
                <a:cs typeface="Calibri"/>
                <a:sym typeface="Calibri"/>
              </a:rPr>
              <a:t>Syntax</a:t>
            </a:r>
            <a:endParaRPr/>
          </a:p>
          <a:p>
            <a:pPr indent="-228600" lvl="0" marL="228600" marR="0" rtl="0" algn="just">
              <a:lnSpc>
                <a:spcPct val="90000"/>
              </a:lnSpc>
              <a:spcBef>
                <a:spcPts val="1000"/>
              </a:spcBef>
              <a:spcAft>
                <a:spcPts val="0"/>
              </a:spcAft>
              <a:buClr>
                <a:srgbClr val="C00000"/>
              </a:buClr>
              <a:buSzPct val="100000"/>
              <a:buFont typeface="Arial"/>
              <a:buChar char="•"/>
            </a:pPr>
            <a:r>
              <a:rPr b="1" i="0" lang="en-US" sz="2800" u="none" cap="none" strike="noStrike">
                <a:solidFill>
                  <a:srgbClr val="C00000"/>
                </a:solidFill>
                <a:latin typeface="Calibri"/>
                <a:ea typeface="Calibri"/>
                <a:cs typeface="Calibri"/>
                <a:sym typeface="Calibri"/>
              </a:rPr>
              <a:t>SELECT MAX(ColumnName)</a:t>
            </a:r>
            <a:endParaRPr/>
          </a:p>
          <a:p>
            <a:pPr indent="-228600" lvl="0" marL="228600" marR="0" rtl="0" algn="just">
              <a:lnSpc>
                <a:spcPct val="90000"/>
              </a:lnSpc>
              <a:spcBef>
                <a:spcPts val="1000"/>
              </a:spcBef>
              <a:spcAft>
                <a:spcPts val="0"/>
              </a:spcAft>
              <a:buClr>
                <a:srgbClr val="C00000"/>
              </a:buClr>
              <a:buSzPct val="100000"/>
              <a:buFont typeface="Arial"/>
              <a:buChar char="•"/>
            </a:pPr>
            <a:r>
              <a:rPr b="1" i="0" lang="en-US" sz="2800" u="none" cap="none" strike="noStrike">
                <a:solidFill>
                  <a:srgbClr val="C00000"/>
                </a:solidFill>
                <a:latin typeface="Calibri"/>
                <a:ea typeface="Calibri"/>
                <a:cs typeface="Calibri"/>
                <a:sym typeface="Calibri"/>
              </a:rPr>
              <a:t>FROM TableName</a:t>
            </a:r>
            <a:endParaRPr b="1" i="0" sz="2800" u="none" cap="none" strike="noStrike">
              <a:solidFill>
                <a:srgbClr val="C00000"/>
              </a:solidFill>
              <a:latin typeface="Calibri"/>
              <a:ea typeface="Calibri"/>
              <a:cs typeface="Calibri"/>
              <a:sym typeface="Calibri"/>
            </a:endParaRPr>
          </a:p>
          <a:p>
            <a:pPr indent="-228600" lvl="0" marL="228600" marR="0" rtl="0" algn="just">
              <a:lnSpc>
                <a:spcPct val="90000"/>
              </a:lnSpc>
              <a:spcBef>
                <a:spcPts val="1000"/>
              </a:spcBef>
              <a:spcAft>
                <a:spcPts val="0"/>
              </a:spcAft>
              <a:buClr>
                <a:srgbClr val="C00000"/>
              </a:buClr>
              <a:buSzPct val="100000"/>
              <a:buFont typeface="Arial"/>
              <a:buChar char="•"/>
            </a:pPr>
            <a:r>
              <a:rPr b="1" i="0" lang="en-US" sz="2800" u="none" cap="none" strike="noStrike">
                <a:solidFill>
                  <a:srgbClr val="C00000"/>
                </a:solidFill>
                <a:latin typeface="Calibri"/>
                <a:ea typeface="Calibri"/>
                <a:cs typeface="Calibri"/>
                <a:sym typeface="Calibri"/>
              </a:rPr>
              <a:t>WHERE Condition;</a:t>
            </a:r>
            <a:endParaRPr/>
          </a:p>
          <a:p>
            <a:pPr indent="-228600" lvl="0" marL="228600" marR="0" rtl="0" algn="just">
              <a:lnSpc>
                <a:spcPct val="9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Example</a:t>
            </a:r>
            <a:endParaRPr/>
          </a:p>
          <a:p>
            <a:pPr indent="-228600" lvl="0" marL="228600" marR="0" rtl="0" algn="just">
              <a:lnSpc>
                <a:spcPct val="90000"/>
              </a:lnSpc>
              <a:spcBef>
                <a:spcPts val="1000"/>
              </a:spcBef>
              <a:spcAft>
                <a:spcPts val="0"/>
              </a:spcAft>
              <a:buClr>
                <a:srgbClr val="000099"/>
              </a:buClr>
              <a:buSzPct val="100000"/>
              <a:buFont typeface="Arial"/>
              <a:buChar char="•"/>
            </a:pPr>
            <a:r>
              <a:rPr b="1" i="0" lang="en-US" sz="2800" u="none" cap="none" strike="noStrike">
                <a:solidFill>
                  <a:srgbClr val="000099"/>
                </a:solidFill>
                <a:latin typeface="Calibri"/>
                <a:ea typeface="Calibri"/>
                <a:cs typeface="Calibri"/>
                <a:sym typeface="Calibri"/>
              </a:rPr>
              <a:t>SELECT MAX(Salary) AS LargestFees</a:t>
            </a:r>
            <a:endParaRPr b="1" i="0" sz="2800" u="none" cap="none" strike="noStrike">
              <a:solidFill>
                <a:srgbClr val="000099"/>
              </a:solidFill>
              <a:latin typeface="Calibri"/>
              <a:ea typeface="Calibri"/>
              <a:cs typeface="Calibri"/>
              <a:sym typeface="Calibri"/>
            </a:endParaRPr>
          </a:p>
          <a:p>
            <a:pPr indent="-228600" lvl="0" marL="228600" marR="0" rtl="0" algn="just">
              <a:lnSpc>
                <a:spcPct val="90000"/>
              </a:lnSpc>
              <a:spcBef>
                <a:spcPts val="1000"/>
              </a:spcBef>
              <a:spcAft>
                <a:spcPts val="0"/>
              </a:spcAft>
              <a:buClr>
                <a:srgbClr val="000099"/>
              </a:buClr>
              <a:buSzPct val="100000"/>
              <a:buFont typeface="Arial"/>
              <a:buChar char="•"/>
            </a:pPr>
            <a:r>
              <a:rPr b="1" i="0" lang="en-US" sz="2800" u="none" cap="none" strike="noStrike">
                <a:solidFill>
                  <a:srgbClr val="000099"/>
                </a:solidFill>
                <a:latin typeface="Calibri"/>
                <a:ea typeface="Calibri"/>
                <a:cs typeface="Calibri"/>
                <a:sym typeface="Calibri"/>
              </a:rPr>
              <a:t>FROM Employee_Salary;</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8"/>
          <p:cNvSpPr txBox="1"/>
          <p:nvPr>
            <p:ph type="title"/>
          </p:nvPr>
        </p:nvSpPr>
        <p:spPr>
          <a:xfrm>
            <a:off x="332509" y="129599"/>
            <a:ext cx="10515600" cy="67396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latin typeface="Calibri"/>
                <a:ea typeface="Calibri"/>
                <a:cs typeface="Calibri"/>
                <a:sym typeface="Calibri"/>
              </a:rPr>
              <a:t>Aggregate Functions</a:t>
            </a:r>
            <a:endParaRPr/>
          </a:p>
        </p:txBody>
      </p:sp>
      <p:sp>
        <p:nvSpPr>
          <p:cNvPr id="348" name="Google Shape;348;p38"/>
          <p:cNvSpPr txBox="1"/>
          <p:nvPr>
            <p:ph idx="1" type="body"/>
          </p:nvPr>
        </p:nvSpPr>
        <p:spPr>
          <a:xfrm>
            <a:off x="193963" y="955964"/>
            <a:ext cx="6068291" cy="5772437"/>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just">
              <a:lnSpc>
                <a:spcPct val="90000"/>
              </a:lnSpc>
              <a:spcBef>
                <a:spcPts val="0"/>
              </a:spcBef>
              <a:spcAft>
                <a:spcPts val="0"/>
              </a:spcAft>
              <a:buClr>
                <a:schemeClr val="dk1"/>
              </a:buClr>
              <a:buSzPct val="100000"/>
              <a:buChar char="•"/>
            </a:pPr>
            <a:r>
              <a:rPr b="1" i="0" lang="en-US" u="sng"/>
              <a:t>COUNT() Function</a:t>
            </a:r>
            <a:endParaRPr/>
          </a:p>
          <a:p>
            <a:pPr indent="-228600" lvl="0" marL="228600" rtl="0" algn="just">
              <a:lnSpc>
                <a:spcPct val="90000"/>
              </a:lnSpc>
              <a:spcBef>
                <a:spcPts val="1000"/>
              </a:spcBef>
              <a:spcAft>
                <a:spcPts val="0"/>
              </a:spcAft>
              <a:buClr>
                <a:srgbClr val="202124"/>
              </a:buClr>
              <a:buSzPct val="100000"/>
              <a:buChar char="•"/>
            </a:pPr>
            <a:r>
              <a:rPr b="0" i="0" lang="en-US">
                <a:solidFill>
                  <a:srgbClr val="202124"/>
                </a:solidFill>
              </a:rPr>
              <a:t>The COUNT function returns the number of rows which match the specified criteria.</a:t>
            </a:r>
            <a:endParaRPr/>
          </a:p>
          <a:p>
            <a:pPr indent="-228600" lvl="0" marL="228600" rtl="0" algn="just">
              <a:lnSpc>
                <a:spcPct val="90000"/>
              </a:lnSpc>
              <a:spcBef>
                <a:spcPts val="1000"/>
              </a:spcBef>
              <a:spcAft>
                <a:spcPts val="0"/>
              </a:spcAft>
              <a:buClr>
                <a:srgbClr val="C00000"/>
              </a:buClr>
              <a:buSzPct val="100000"/>
              <a:buChar char="•"/>
            </a:pPr>
            <a:r>
              <a:rPr b="1" lang="en-US">
                <a:solidFill>
                  <a:srgbClr val="C00000"/>
                </a:solidFill>
              </a:rPr>
              <a:t>Syntax: SELECT COUNT(ColumnName) FROM TableName</a:t>
            </a:r>
            <a:endParaRPr b="1">
              <a:solidFill>
                <a:srgbClr val="C00000"/>
              </a:solidFill>
            </a:endParaRPr>
          </a:p>
          <a:p>
            <a:pPr indent="-228600" lvl="0" marL="228600" rtl="0" algn="just">
              <a:lnSpc>
                <a:spcPct val="90000"/>
              </a:lnSpc>
              <a:spcBef>
                <a:spcPts val="1000"/>
              </a:spcBef>
              <a:spcAft>
                <a:spcPts val="0"/>
              </a:spcAft>
              <a:buClr>
                <a:srgbClr val="C00000"/>
              </a:buClr>
              <a:buSzPct val="100000"/>
              <a:buChar char="•"/>
            </a:pPr>
            <a:r>
              <a:rPr b="1" lang="en-US">
                <a:solidFill>
                  <a:srgbClr val="C00000"/>
                </a:solidFill>
              </a:rPr>
              <a:t>WHERE Condition;</a:t>
            </a:r>
            <a:endParaRPr/>
          </a:p>
          <a:p>
            <a:pPr indent="-228600" lvl="0" marL="228600" rtl="0" algn="just">
              <a:lnSpc>
                <a:spcPct val="90000"/>
              </a:lnSpc>
              <a:spcBef>
                <a:spcPts val="1000"/>
              </a:spcBef>
              <a:spcAft>
                <a:spcPts val="0"/>
              </a:spcAft>
              <a:buClr>
                <a:schemeClr val="dk1"/>
              </a:buClr>
              <a:buSzPct val="100000"/>
              <a:buChar char="•"/>
            </a:pPr>
            <a:r>
              <a:rPr lang="en-US"/>
              <a:t>Example</a:t>
            </a:r>
            <a:endParaRPr/>
          </a:p>
          <a:p>
            <a:pPr indent="-228600" lvl="0" marL="228600" rtl="0" algn="just">
              <a:lnSpc>
                <a:spcPct val="90000"/>
              </a:lnSpc>
              <a:spcBef>
                <a:spcPts val="1000"/>
              </a:spcBef>
              <a:spcAft>
                <a:spcPts val="0"/>
              </a:spcAft>
              <a:buClr>
                <a:srgbClr val="000099"/>
              </a:buClr>
              <a:buSzPct val="100000"/>
              <a:buChar char="•"/>
            </a:pPr>
            <a:r>
              <a:rPr b="1" lang="en-US">
                <a:solidFill>
                  <a:srgbClr val="000099"/>
                </a:solidFill>
              </a:rPr>
              <a:t>SELECT COUNT(EmployeeID)</a:t>
            </a:r>
            <a:endParaRPr/>
          </a:p>
          <a:p>
            <a:pPr indent="-228600" lvl="0" marL="228600" rtl="0" algn="just">
              <a:lnSpc>
                <a:spcPct val="90000"/>
              </a:lnSpc>
              <a:spcBef>
                <a:spcPts val="1000"/>
              </a:spcBef>
              <a:spcAft>
                <a:spcPts val="0"/>
              </a:spcAft>
              <a:buClr>
                <a:srgbClr val="000099"/>
              </a:buClr>
              <a:buSzPct val="100000"/>
              <a:buChar char="•"/>
            </a:pPr>
            <a:r>
              <a:rPr b="1" lang="en-US">
                <a:solidFill>
                  <a:srgbClr val="000099"/>
                </a:solidFill>
              </a:rPr>
              <a:t>FROM Employee_Info;</a:t>
            </a:r>
            <a:endParaRPr/>
          </a:p>
          <a:p>
            <a:pPr indent="-228600" lvl="0" marL="228600" rtl="0" algn="just">
              <a:lnSpc>
                <a:spcPct val="90000"/>
              </a:lnSpc>
              <a:spcBef>
                <a:spcPts val="1000"/>
              </a:spcBef>
              <a:spcAft>
                <a:spcPts val="0"/>
              </a:spcAft>
              <a:buClr>
                <a:schemeClr val="dk1"/>
              </a:buClr>
              <a:buSzPct val="100000"/>
              <a:buChar char="•"/>
            </a:pPr>
            <a:r>
              <a:rPr b="1" lang="en-US" u="sng"/>
              <a:t>SUM() Function</a:t>
            </a:r>
            <a:endParaRPr/>
          </a:p>
          <a:p>
            <a:pPr indent="-228600" lvl="0" marL="228600" rtl="0" algn="just">
              <a:lnSpc>
                <a:spcPct val="90000"/>
              </a:lnSpc>
              <a:spcBef>
                <a:spcPts val="1000"/>
              </a:spcBef>
              <a:spcAft>
                <a:spcPts val="0"/>
              </a:spcAft>
              <a:buClr>
                <a:schemeClr val="dk1"/>
              </a:buClr>
              <a:buSzPct val="100000"/>
              <a:buChar char="•"/>
            </a:pPr>
            <a:r>
              <a:rPr lang="en-US"/>
              <a:t>The SUM function returns the total sum of a numeric column that you choose.</a:t>
            </a:r>
            <a:endParaRPr/>
          </a:p>
          <a:p>
            <a:pPr indent="-228600" lvl="0" marL="228600" rtl="0" algn="just">
              <a:lnSpc>
                <a:spcPct val="90000"/>
              </a:lnSpc>
              <a:spcBef>
                <a:spcPts val="1000"/>
              </a:spcBef>
              <a:spcAft>
                <a:spcPts val="0"/>
              </a:spcAft>
              <a:buClr>
                <a:srgbClr val="C00000"/>
              </a:buClr>
              <a:buSzPct val="100000"/>
              <a:buChar char="•"/>
            </a:pPr>
            <a:r>
              <a:rPr b="1" lang="en-US">
                <a:solidFill>
                  <a:srgbClr val="C00000"/>
                </a:solidFill>
              </a:rPr>
              <a:t>Syntax: SELECT SUM(ColumnName) FROM TableName WHERE Condition;</a:t>
            </a:r>
            <a:endParaRPr/>
          </a:p>
        </p:txBody>
      </p:sp>
      <p:sp>
        <p:nvSpPr>
          <p:cNvPr id="349" name="Google Shape;349;p38"/>
          <p:cNvSpPr txBox="1"/>
          <p:nvPr/>
        </p:nvSpPr>
        <p:spPr>
          <a:xfrm>
            <a:off x="6428510" y="129599"/>
            <a:ext cx="5430980" cy="6432549"/>
          </a:xfrm>
          <a:prstGeom prst="rect">
            <a:avLst/>
          </a:prstGeom>
          <a:noFill/>
          <a:ln>
            <a:noFill/>
          </a:ln>
        </p:spPr>
        <p:txBody>
          <a:bodyPr anchorCtr="0" anchor="t" bIns="45700" lIns="91425" spcFirstLastPara="1" rIns="91425" wrap="square" tIns="45700">
            <a:normAutofit lnSpcReduction="10000"/>
          </a:bodyPr>
          <a:lstStyle/>
          <a:p>
            <a:pPr indent="-228600" lvl="0" marL="228600" marR="0" rtl="0" algn="just">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Example</a:t>
            </a:r>
            <a:endParaRPr/>
          </a:p>
          <a:p>
            <a:pPr indent="-228600" lvl="0" marL="228600" marR="0" rtl="0" algn="just">
              <a:lnSpc>
                <a:spcPct val="90000"/>
              </a:lnSpc>
              <a:spcBef>
                <a:spcPts val="1000"/>
              </a:spcBef>
              <a:spcAft>
                <a:spcPts val="0"/>
              </a:spcAft>
              <a:buClr>
                <a:srgbClr val="000099"/>
              </a:buClr>
              <a:buSzPts val="2800"/>
              <a:buFont typeface="Arial"/>
              <a:buChar char="•"/>
            </a:pPr>
            <a:r>
              <a:rPr b="1" i="0" lang="en-US" sz="2800" u="none" cap="none" strike="noStrike">
                <a:solidFill>
                  <a:srgbClr val="000099"/>
                </a:solidFill>
                <a:latin typeface="Calibri"/>
                <a:ea typeface="Calibri"/>
                <a:cs typeface="Calibri"/>
                <a:sym typeface="Calibri"/>
              </a:rPr>
              <a:t>SELECT SUM(Salary)</a:t>
            </a:r>
            <a:endParaRPr/>
          </a:p>
          <a:p>
            <a:pPr indent="-228600" lvl="0" marL="228600" marR="0" rtl="0" algn="just">
              <a:lnSpc>
                <a:spcPct val="90000"/>
              </a:lnSpc>
              <a:spcBef>
                <a:spcPts val="1000"/>
              </a:spcBef>
              <a:spcAft>
                <a:spcPts val="0"/>
              </a:spcAft>
              <a:buClr>
                <a:srgbClr val="000099"/>
              </a:buClr>
              <a:buSzPts val="2800"/>
              <a:buFont typeface="Arial"/>
              <a:buChar char="•"/>
            </a:pPr>
            <a:r>
              <a:rPr b="1" i="0" lang="en-US" sz="2800" u="none" cap="none" strike="noStrike">
                <a:solidFill>
                  <a:srgbClr val="000099"/>
                </a:solidFill>
                <a:latin typeface="Calibri"/>
                <a:ea typeface="Calibri"/>
                <a:cs typeface="Calibri"/>
                <a:sym typeface="Calibri"/>
              </a:rPr>
              <a:t>FROM Employee_Salary;</a:t>
            </a:r>
            <a:endParaRPr/>
          </a:p>
          <a:p>
            <a:pPr indent="-228600" lvl="0" marL="228600" marR="0" rtl="0" algn="just">
              <a:lnSpc>
                <a:spcPct val="90000"/>
              </a:lnSpc>
              <a:spcBef>
                <a:spcPts val="1000"/>
              </a:spcBef>
              <a:spcAft>
                <a:spcPts val="0"/>
              </a:spcAft>
              <a:buClr>
                <a:schemeClr val="dk1"/>
              </a:buClr>
              <a:buSzPts val="2800"/>
              <a:buFont typeface="Arial"/>
              <a:buChar char="•"/>
            </a:pPr>
            <a:r>
              <a:rPr b="1" i="0" lang="en-US" sz="2800" u="sng" cap="none" strike="noStrike">
                <a:solidFill>
                  <a:schemeClr val="dk1"/>
                </a:solidFill>
                <a:latin typeface="Calibri"/>
                <a:ea typeface="Calibri"/>
                <a:cs typeface="Calibri"/>
                <a:sym typeface="Calibri"/>
              </a:rPr>
              <a:t>AVG() Function</a:t>
            </a:r>
            <a:endParaRPr/>
          </a:p>
          <a:p>
            <a:pPr indent="-228600" lvl="0" marL="228600" marR="0" rtl="0" algn="just">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 AVG function returns the average value of a numeric column that you choose.</a:t>
            </a:r>
            <a:endParaRPr/>
          </a:p>
          <a:p>
            <a:pPr indent="-228600" lvl="0" marL="228600" marR="0" rtl="0" algn="just">
              <a:lnSpc>
                <a:spcPct val="90000"/>
              </a:lnSpc>
              <a:spcBef>
                <a:spcPts val="1000"/>
              </a:spcBef>
              <a:spcAft>
                <a:spcPts val="0"/>
              </a:spcAft>
              <a:buClr>
                <a:srgbClr val="C00000"/>
              </a:buClr>
              <a:buSzPts val="2800"/>
              <a:buFont typeface="Arial"/>
              <a:buChar char="•"/>
            </a:pPr>
            <a:r>
              <a:rPr b="1" i="0" lang="en-US" sz="2800" u="none" cap="none" strike="noStrike">
                <a:solidFill>
                  <a:srgbClr val="C00000"/>
                </a:solidFill>
                <a:latin typeface="Calibri"/>
                <a:ea typeface="Calibri"/>
                <a:cs typeface="Calibri"/>
                <a:sym typeface="Calibri"/>
              </a:rPr>
              <a:t>Syntax SELECT AVG(ColumnName)</a:t>
            </a:r>
            <a:endParaRPr/>
          </a:p>
          <a:p>
            <a:pPr indent="-228600" lvl="0" marL="228600" marR="0" rtl="0" algn="just">
              <a:lnSpc>
                <a:spcPct val="90000"/>
              </a:lnSpc>
              <a:spcBef>
                <a:spcPts val="1000"/>
              </a:spcBef>
              <a:spcAft>
                <a:spcPts val="0"/>
              </a:spcAft>
              <a:buClr>
                <a:srgbClr val="C00000"/>
              </a:buClr>
              <a:buSzPts val="2800"/>
              <a:buFont typeface="Arial"/>
              <a:buChar char="•"/>
            </a:pPr>
            <a:r>
              <a:rPr b="1" i="0" lang="en-US" sz="2800" u="none" cap="none" strike="noStrike">
                <a:solidFill>
                  <a:srgbClr val="C00000"/>
                </a:solidFill>
                <a:latin typeface="Calibri"/>
                <a:ea typeface="Calibri"/>
                <a:cs typeface="Calibri"/>
                <a:sym typeface="Calibri"/>
              </a:rPr>
              <a:t>FROM TableName WHERE Condition;</a:t>
            </a:r>
            <a:endParaRPr/>
          </a:p>
          <a:p>
            <a:pPr indent="-228600" lvl="0" marL="228600" marR="0" rtl="0" algn="just">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Example</a:t>
            </a:r>
            <a:endParaRPr/>
          </a:p>
          <a:p>
            <a:pPr indent="-228600" lvl="0" marL="228600" marR="0" rtl="0" algn="just">
              <a:lnSpc>
                <a:spcPct val="90000"/>
              </a:lnSpc>
              <a:spcBef>
                <a:spcPts val="1000"/>
              </a:spcBef>
              <a:spcAft>
                <a:spcPts val="0"/>
              </a:spcAft>
              <a:buClr>
                <a:srgbClr val="000099"/>
              </a:buClr>
              <a:buSzPts val="2800"/>
              <a:buFont typeface="Arial"/>
              <a:buChar char="•"/>
            </a:pPr>
            <a:r>
              <a:rPr b="1" i="0" lang="en-US" sz="2800" u="none" cap="none" strike="noStrike">
                <a:solidFill>
                  <a:srgbClr val="000099"/>
                </a:solidFill>
                <a:latin typeface="Calibri"/>
                <a:ea typeface="Calibri"/>
                <a:cs typeface="Calibri"/>
                <a:sym typeface="Calibri"/>
              </a:rPr>
              <a:t>SELECT AVG(Salary) FROM Employee_Salary;</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i="0" lang="en-US" sz="4000">
                <a:latin typeface="Calibri"/>
                <a:ea typeface="Calibri"/>
                <a:cs typeface="Calibri"/>
                <a:sym typeface="Calibri"/>
              </a:rPr>
              <a:t>SQL Commands: Set Operations</a:t>
            </a:r>
            <a:br>
              <a:rPr b="0" i="0" lang="en-US">
                <a:solidFill>
                  <a:srgbClr val="4A4A4A"/>
                </a:solidFill>
                <a:latin typeface="Open Sans"/>
                <a:ea typeface="Open Sans"/>
                <a:cs typeface="Open Sans"/>
                <a:sym typeface="Open Sans"/>
              </a:rPr>
            </a:br>
            <a:endParaRPr/>
          </a:p>
        </p:txBody>
      </p:sp>
      <p:sp>
        <p:nvSpPr>
          <p:cNvPr id="355" name="Google Shape;355;p39"/>
          <p:cNvSpPr txBox="1"/>
          <p:nvPr>
            <p:ph idx="1" type="body"/>
          </p:nvPr>
        </p:nvSpPr>
        <p:spPr>
          <a:xfrm>
            <a:off x="304800" y="1149928"/>
            <a:ext cx="11540836" cy="5708072"/>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just">
              <a:lnSpc>
                <a:spcPct val="90000"/>
              </a:lnSpc>
              <a:spcBef>
                <a:spcPts val="0"/>
              </a:spcBef>
              <a:spcAft>
                <a:spcPts val="0"/>
              </a:spcAft>
              <a:buClr>
                <a:srgbClr val="000000"/>
              </a:buClr>
              <a:buSzPct val="100000"/>
              <a:buChar char="•"/>
            </a:pPr>
            <a:r>
              <a:rPr b="0" i="0" lang="en-US">
                <a:solidFill>
                  <a:srgbClr val="000000"/>
                </a:solidFill>
              </a:rPr>
              <a:t>The SET Operators in MySQL are basically used to combine the result of more than 1 select statement and return the output as a single result set. In SQL, 4 types of set operators are. They are as follows:</a:t>
            </a:r>
            <a:endParaRPr b="0" i="0">
              <a:solidFill>
                <a:srgbClr val="212529"/>
              </a:solidFill>
            </a:endParaRPr>
          </a:p>
          <a:p>
            <a:pPr indent="-228600" lvl="0" marL="228600" rtl="0" algn="just">
              <a:lnSpc>
                <a:spcPct val="90000"/>
              </a:lnSpc>
              <a:spcBef>
                <a:spcPts val="1000"/>
              </a:spcBef>
              <a:spcAft>
                <a:spcPts val="0"/>
              </a:spcAft>
              <a:buClr>
                <a:srgbClr val="000000"/>
              </a:buClr>
              <a:buSzPct val="100000"/>
              <a:buFont typeface="Calibri"/>
              <a:buAutoNum type="arabicPeriod"/>
            </a:pPr>
            <a:r>
              <a:rPr b="1" i="0" lang="en-US">
                <a:solidFill>
                  <a:srgbClr val="000000"/>
                </a:solidFill>
              </a:rPr>
              <a:t>UNION</a:t>
            </a:r>
            <a:r>
              <a:rPr b="0" i="0" lang="en-US">
                <a:solidFill>
                  <a:srgbClr val="000000"/>
                </a:solidFill>
              </a:rPr>
              <a:t>: It is used to </a:t>
            </a:r>
            <a:r>
              <a:rPr b="1" i="0" lang="en-US">
                <a:solidFill>
                  <a:srgbClr val="C00000"/>
                </a:solidFill>
              </a:rPr>
              <a:t>combine two or more result sets into a single set</a:t>
            </a:r>
            <a:r>
              <a:rPr b="0" i="0" lang="en-US">
                <a:solidFill>
                  <a:srgbClr val="000000"/>
                </a:solidFill>
              </a:rPr>
              <a:t>, </a:t>
            </a:r>
            <a:r>
              <a:rPr b="1" i="0" lang="en-US">
                <a:solidFill>
                  <a:srgbClr val="000099"/>
                </a:solidFill>
              </a:rPr>
              <a:t>without duplicates.</a:t>
            </a:r>
            <a:endParaRPr/>
          </a:p>
          <a:p>
            <a:pPr indent="-228600" lvl="0" marL="228600" rtl="0" algn="just">
              <a:lnSpc>
                <a:spcPct val="90000"/>
              </a:lnSpc>
              <a:spcBef>
                <a:spcPts val="1000"/>
              </a:spcBef>
              <a:spcAft>
                <a:spcPts val="0"/>
              </a:spcAft>
              <a:buClr>
                <a:srgbClr val="000000"/>
              </a:buClr>
              <a:buSzPct val="100000"/>
              <a:buFont typeface="Calibri"/>
              <a:buAutoNum type="arabicPeriod"/>
            </a:pPr>
            <a:r>
              <a:rPr b="1" i="0" lang="en-US">
                <a:solidFill>
                  <a:srgbClr val="000000"/>
                </a:solidFill>
              </a:rPr>
              <a:t>UNION ALL</a:t>
            </a:r>
            <a:r>
              <a:rPr b="0" i="0" lang="en-US">
                <a:solidFill>
                  <a:srgbClr val="000000"/>
                </a:solidFill>
              </a:rPr>
              <a:t>: It is used to </a:t>
            </a:r>
            <a:r>
              <a:rPr b="1" i="0" lang="en-US">
                <a:solidFill>
                  <a:srgbClr val="C00000"/>
                </a:solidFill>
              </a:rPr>
              <a:t>combine two or more result sets into a single set</a:t>
            </a:r>
            <a:r>
              <a:rPr b="0" i="0" lang="en-US">
                <a:solidFill>
                  <a:srgbClr val="000000"/>
                </a:solidFill>
              </a:rPr>
              <a:t>, </a:t>
            </a:r>
            <a:r>
              <a:rPr b="1" i="0" lang="en-US">
                <a:solidFill>
                  <a:srgbClr val="000099"/>
                </a:solidFill>
              </a:rPr>
              <a:t>including duplicates.</a:t>
            </a:r>
            <a:endParaRPr/>
          </a:p>
          <a:p>
            <a:pPr indent="-228600" lvl="0" marL="228600" rtl="0" algn="just">
              <a:lnSpc>
                <a:spcPct val="90000"/>
              </a:lnSpc>
              <a:spcBef>
                <a:spcPts val="1000"/>
              </a:spcBef>
              <a:spcAft>
                <a:spcPts val="0"/>
              </a:spcAft>
              <a:buClr>
                <a:srgbClr val="000000"/>
              </a:buClr>
              <a:buSzPct val="100000"/>
              <a:buFont typeface="Calibri"/>
              <a:buAutoNum type="arabicPeriod"/>
            </a:pPr>
            <a:r>
              <a:rPr b="1" i="0" lang="en-US">
                <a:solidFill>
                  <a:srgbClr val="000000"/>
                </a:solidFill>
              </a:rPr>
              <a:t>INTERSECT</a:t>
            </a:r>
            <a:r>
              <a:rPr b="0" i="0" lang="en-US">
                <a:solidFill>
                  <a:srgbClr val="000000"/>
                </a:solidFill>
              </a:rPr>
              <a:t>: It is used </a:t>
            </a:r>
            <a:r>
              <a:rPr b="1" i="0" lang="en-US">
                <a:solidFill>
                  <a:srgbClr val="C00000"/>
                </a:solidFill>
              </a:rPr>
              <a:t>to combine two result sets and returns the data </a:t>
            </a:r>
            <a:r>
              <a:rPr b="1" i="0" lang="en-US">
                <a:solidFill>
                  <a:srgbClr val="000099"/>
                </a:solidFill>
              </a:rPr>
              <a:t>which are common in both the result set.</a:t>
            </a:r>
            <a:endParaRPr/>
          </a:p>
          <a:p>
            <a:pPr indent="-228600" lvl="0" marL="228600" rtl="0" algn="just">
              <a:lnSpc>
                <a:spcPct val="90000"/>
              </a:lnSpc>
              <a:spcBef>
                <a:spcPts val="1000"/>
              </a:spcBef>
              <a:spcAft>
                <a:spcPts val="0"/>
              </a:spcAft>
              <a:buClr>
                <a:srgbClr val="000000"/>
              </a:buClr>
              <a:buSzPct val="100000"/>
              <a:buFont typeface="Calibri"/>
              <a:buAutoNum type="arabicPeriod"/>
            </a:pPr>
            <a:r>
              <a:rPr b="1" i="0" lang="en-US">
                <a:solidFill>
                  <a:srgbClr val="000000"/>
                </a:solidFill>
              </a:rPr>
              <a:t>EXCEPT/MINUS</a:t>
            </a:r>
            <a:r>
              <a:rPr b="0" i="0" lang="en-US">
                <a:solidFill>
                  <a:srgbClr val="000000"/>
                </a:solidFill>
              </a:rPr>
              <a:t>: It is used to </a:t>
            </a:r>
            <a:r>
              <a:rPr b="1" i="0" lang="en-US">
                <a:solidFill>
                  <a:srgbClr val="C00000"/>
                </a:solidFill>
              </a:rPr>
              <a:t>combine two result sets and returns the data </a:t>
            </a:r>
            <a:r>
              <a:rPr b="1" i="0" lang="en-US">
                <a:solidFill>
                  <a:srgbClr val="000099"/>
                </a:solidFill>
              </a:rPr>
              <a:t>from the first result set which is not present in the second result set.</a:t>
            </a:r>
            <a:endParaRPr/>
          </a:p>
          <a:p>
            <a:pPr indent="-228600" lvl="0" marL="228600" rtl="0" algn="just">
              <a:lnSpc>
                <a:spcPct val="90000"/>
              </a:lnSpc>
              <a:spcBef>
                <a:spcPts val="1000"/>
              </a:spcBef>
              <a:spcAft>
                <a:spcPts val="0"/>
              </a:spcAft>
              <a:buClr>
                <a:srgbClr val="000000"/>
              </a:buClr>
              <a:buSzPct val="100000"/>
              <a:buChar char="•"/>
            </a:pPr>
            <a:r>
              <a:rPr b="1" i="0" lang="en-US">
                <a:solidFill>
                  <a:srgbClr val="000000"/>
                </a:solidFill>
              </a:rPr>
              <a:t>Points to Remember while working with Set Operations:</a:t>
            </a:r>
            <a:endParaRPr b="0" i="0">
              <a:solidFill>
                <a:srgbClr val="3A3A3A"/>
              </a:solidFill>
            </a:endParaRPr>
          </a:p>
          <a:p>
            <a:pPr indent="-228600" lvl="0" marL="228600" rtl="0" algn="just">
              <a:lnSpc>
                <a:spcPct val="90000"/>
              </a:lnSpc>
              <a:spcBef>
                <a:spcPts val="1000"/>
              </a:spcBef>
              <a:spcAft>
                <a:spcPts val="0"/>
              </a:spcAft>
              <a:buClr>
                <a:srgbClr val="000000"/>
              </a:buClr>
              <a:buSzPct val="100000"/>
              <a:buFont typeface="Calibri"/>
              <a:buAutoNum type="arabicPeriod"/>
            </a:pPr>
            <a:r>
              <a:rPr b="0" i="0" lang="en-US">
                <a:solidFill>
                  <a:srgbClr val="000000"/>
                </a:solidFill>
              </a:rPr>
              <a:t>Every SELECT statement involved in the query </a:t>
            </a:r>
            <a:r>
              <a:rPr b="1" i="0" lang="en-US">
                <a:solidFill>
                  <a:srgbClr val="000099"/>
                </a:solidFill>
              </a:rPr>
              <a:t>must have a similar number of columns</a:t>
            </a:r>
            <a:r>
              <a:rPr b="0" i="0" lang="en-US">
                <a:solidFill>
                  <a:srgbClr val="000000"/>
                </a:solidFill>
              </a:rPr>
              <a:t>.</a:t>
            </a:r>
            <a:endParaRPr b="0" i="0">
              <a:solidFill>
                <a:srgbClr val="212529"/>
              </a:solidFill>
            </a:endParaRPr>
          </a:p>
          <a:p>
            <a:pPr indent="-228600" lvl="0" marL="228600" rtl="0" algn="just">
              <a:lnSpc>
                <a:spcPct val="90000"/>
              </a:lnSpc>
              <a:spcBef>
                <a:spcPts val="1000"/>
              </a:spcBef>
              <a:spcAft>
                <a:spcPts val="0"/>
              </a:spcAft>
              <a:buClr>
                <a:srgbClr val="000000"/>
              </a:buClr>
              <a:buSzPct val="100000"/>
              <a:buFont typeface="Calibri"/>
              <a:buAutoNum type="arabicPeriod"/>
            </a:pPr>
            <a:r>
              <a:rPr b="0" i="0" lang="en-US">
                <a:solidFill>
                  <a:srgbClr val="000000"/>
                </a:solidFill>
              </a:rPr>
              <a:t>The </a:t>
            </a:r>
            <a:r>
              <a:rPr b="1" i="0" lang="en-US">
                <a:solidFill>
                  <a:srgbClr val="000099"/>
                </a:solidFill>
              </a:rPr>
              <a:t>columns in the SELECT statement must be in the same order and have similar data types.</a:t>
            </a:r>
            <a:endParaRPr/>
          </a:p>
          <a:p>
            <a:pPr indent="-228600" lvl="0" marL="228600" rtl="0" algn="just">
              <a:lnSpc>
                <a:spcPct val="90000"/>
              </a:lnSpc>
              <a:spcBef>
                <a:spcPts val="1000"/>
              </a:spcBef>
              <a:spcAft>
                <a:spcPts val="0"/>
              </a:spcAft>
              <a:buClr>
                <a:srgbClr val="000000"/>
              </a:buClr>
              <a:buSzPct val="100000"/>
              <a:buFont typeface="Calibri"/>
              <a:buAutoNum type="arabicPeriod"/>
            </a:pPr>
            <a:r>
              <a:rPr b="0" i="0" lang="en-US">
                <a:solidFill>
                  <a:srgbClr val="000000"/>
                </a:solidFill>
              </a:rPr>
              <a:t>In order to sort the result, an ORDER BY clause should be part of the last select statement. The column names or aliases must be found out by the first select statement.</a:t>
            </a:r>
            <a:endParaRPr b="0" i="0">
              <a:solidFill>
                <a:srgbClr val="212529"/>
              </a:solidFill>
            </a:endParaRPr>
          </a:p>
          <a:p>
            <a:pPr indent="-7747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i="0" lang="en-US" sz="4000" u="none" strike="noStrike">
                <a:latin typeface="Calibri"/>
                <a:ea typeface="Calibri"/>
                <a:cs typeface="Calibri"/>
                <a:sym typeface="Calibri"/>
              </a:rPr>
              <a:t>Relational Algebra</a:t>
            </a:r>
            <a:br>
              <a:rPr b="0" i="0" lang="en-US" sz="4400" u="none" strike="noStrike"/>
            </a:br>
            <a:endParaRPr/>
          </a:p>
        </p:txBody>
      </p:sp>
      <p:sp>
        <p:nvSpPr>
          <p:cNvPr id="103" name="Google Shape;103;p4"/>
          <p:cNvSpPr txBox="1"/>
          <p:nvPr>
            <p:ph idx="1" type="body"/>
          </p:nvPr>
        </p:nvSpPr>
        <p:spPr>
          <a:xfrm>
            <a:off x="193965" y="1191491"/>
            <a:ext cx="11817926" cy="5301383"/>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3000"/>
              <a:buFont typeface="Arial"/>
              <a:buChar char="•"/>
            </a:pPr>
            <a:r>
              <a:rPr b="1" i="0" lang="en-US" sz="3000"/>
              <a:t>Basic/Fundamental Operations:</a:t>
            </a:r>
            <a:endParaRPr b="1" i="0"/>
          </a:p>
          <a:p>
            <a:pPr indent="-228600" lvl="0" marL="228600" rtl="0" algn="just">
              <a:lnSpc>
                <a:spcPct val="90000"/>
              </a:lnSpc>
              <a:spcBef>
                <a:spcPts val="1000"/>
              </a:spcBef>
              <a:spcAft>
                <a:spcPts val="0"/>
              </a:spcAft>
              <a:buClr>
                <a:schemeClr val="dk1"/>
              </a:buClr>
              <a:buSzPts val="2800"/>
              <a:buFont typeface="Arial"/>
              <a:buChar char="•"/>
            </a:pPr>
            <a:r>
              <a:rPr i="0" lang="en-US"/>
              <a:t>1. Select (σ)</a:t>
            </a:r>
            <a:endParaRPr/>
          </a:p>
          <a:p>
            <a:pPr indent="-228600" lvl="0" marL="228600" rtl="0" algn="just">
              <a:lnSpc>
                <a:spcPct val="90000"/>
              </a:lnSpc>
              <a:spcBef>
                <a:spcPts val="1000"/>
              </a:spcBef>
              <a:spcAft>
                <a:spcPts val="0"/>
              </a:spcAft>
              <a:buClr>
                <a:schemeClr val="dk1"/>
              </a:buClr>
              <a:buSzPts val="2800"/>
              <a:buFont typeface="Arial"/>
              <a:buChar char="•"/>
            </a:pPr>
            <a:r>
              <a:rPr i="0" lang="en-US"/>
              <a:t>2. Project (∏)</a:t>
            </a:r>
            <a:endParaRPr/>
          </a:p>
          <a:p>
            <a:pPr indent="-228600" lvl="0" marL="228600" rtl="0" algn="just">
              <a:lnSpc>
                <a:spcPct val="90000"/>
              </a:lnSpc>
              <a:spcBef>
                <a:spcPts val="1000"/>
              </a:spcBef>
              <a:spcAft>
                <a:spcPts val="0"/>
              </a:spcAft>
              <a:buClr>
                <a:schemeClr val="dk1"/>
              </a:buClr>
              <a:buSzPts val="2800"/>
              <a:buFont typeface="Arial"/>
              <a:buChar char="•"/>
            </a:pPr>
            <a:r>
              <a:rPr i="0" lang="en-US"/>
              <a:t>3. Union (∪)</a:t>
            </a:r>
            <a:endParaRPr/>
          </a:p>
          <a:p>
            <a:pPr indent="-228600" lvl="0" marL="228600" rtl="0" algn="just">
              <a:lnSpc>
                <a:spcPct val="90000"/>
              </a:lnSpc>
              <a:spcBef>
                <a:spcPts val="1000"/>
              </a:spcBef>
              <a:spcAft>
                <a:spcPts val="0"/>
              </a:spcAft>
              <a:buClr>
                <a:schemeClr val="dk1"/>
              </a:buClr>
              <a:buSzPts val="2800"/>
              <a:buFont typeface="Arial"/>
              <a:buChar char="•"/>
            </a:pPr>
            <a:r>
              <a:rPr i="0" lang="en-US"/>
              <a:t>4. Set Difference (-)</a:t>
            </a:r>
            <a:endParaRPr/>
          </a:p>
          <a:p>
            <a:pPr indent="-228600" lvl="0" marL="228600" rtl="0" algn="just">
              <a:lnSpc>
                <a:spcPct val="90000"/>
              </a:lnSpc>
              <a:spcBef>
                <a:spcPts val="1000"/>
              </a:spcBef>
              <a:spcAft>
                <a:spcPts val="0"/>
              </a:spcAft>
              <a:buClr>
                <a:schemeClr val="dk1"/>
              </a:buClr>
              <a:buSzPts val="2800"/>
              <a:buFont typeface="Arial"/>
              <a:buChar char="•"/>
            </a:pPr>
            <a:r>
              <a:rPr i="0" lang="en-US"/>
              <a:t>5. Cartesian product (X)</a:t>
            </a:r>
            <a:endParaRPr/>
          </a:p>
          <a:p>
            <a:pPr indent="-228600" lvl="0" marL="228600" rtl="0" algn="just">
              <a:lnSpc>
                <a:spcPct val="90000"/>
              </a:lnSpc>
              <a:spcBef>
                <a:spcPts val="1000"/>
              </a:spcBef>
              <a:spcAft>
                <a:spcPts val="0"/>
              </a:spcAft>
              <a:buClr>
                <a:schemeClr val="dk1"/>
              </a:buClr>
              <a:buSzPts val="2800"/>
              <a:buFont typeface="Arial"/>
              <a:buChar char="•"/>
            </a:pPr>
            <a:r>
              <a:rPr i="0" lang="en-US"/>
              <a:t>6. Rename (ρ)</a:t>
            </a:r>
            <a:endParaRPr/>
          </a:p>
          <a:p>
            <a:pPr indent="-228600" lvl="0" marL="228600" rtl="0" algn="just">
              <a:lnSpc>
                <a:spcPct val="90000"/>
              </a:lnSpc>
              <a:spcBef>
                <a:spcPts val="1000"/>
              </a:spcBef>
              <a:spcAft>
                <a:spcPts val="0"/>
              </a:spcAft>
              <a:buClr>
                <a:schemeClr val="dk1"/>
              </a:buClr>
              <a:buSzPts val="3000"/>
              <a:buFont typeface="Arial"/>
              <a:buChar char="•"/>
            </a:pPr>
            <a:r>
              <a:rPr b="1" i="0" lang="en-US" sz="3000"/>
              <a:t>Derived Operations:</a:t>
            </a:r>
            <a:endParaRPr/>
          </a:p>
          <a:p>
            <a:pPr indent="-228600" lvl="0" marL="228600" rtl="0" algn="just">
              <a:lnSpc>
                <a:spcPct val="90000"/>
              </a:lnSpc>
              <a:spcBef>
                <a:spcPts val="1000"/>
              </a:spcBef>
              <a:spcAft>
                <a:spcPts val="0"/>
              </a:spcAft>
              <a:buClr>
                <a:schemeClr val="dk1"/>
              </a:buClr>
              <a:buSzPts val="2800"/>
              <a:buFont typeface="Arial"/>
              <a:buChar char="•"/>
            </a:pPr>
            <a:r>
              <a:rPr i="0" lang="en-US"/>
              <a:t>1. Natural Join (⋈)</a:t>
            </a:r>
            <a:endParaRPr/>
          </a:p>
          <a:p>
            <a:pPr indent="-228600" lvl="0" marL="228600" rtl="0" algn="just">
              <a:lnSpc>
                <a:spcPct val="90000"/>
              </a:lnSpc>
              <a:spcBef>
                <a:spcPts val="1000"/>
              </a:spcBef>
              <a:spcAft>
                <a:spcPts val="0"/>
              </a:spcAft>
              <a:buClr>
                <a:schemeClr val="dk1"/>
              </a:buClr>
              <a:buSzPts val="2800"/>
              <a:buFont typeface="Arial"/>
              <a:buChar char="•"/>
            </a:pPr>
            <a:r>
              <a:rPr i="0" lang="en-US"/>
              <a:t>2. Left, Right, Full outer join (⟕, ⟖, ⟗)</a:t>
            </a:r>
            <a:endParaRPr/>
          </a:p>
          <a:p>
            <a:pPr indent="0" lvl="0" marL="0" rtl="0" algn="just">
              <a:lnSpc>
                <a:spcPct val="90000"/>
              </a:lnSpc>
              <a:spcBef>
                <a:spcPts val="1000"/>
              </a:spcBef>
              <a:spcAft>
                <a:spcPts val="0"/>
              </a:spcAft>
              <a:buClr>
                <a:schemeClr val="dk1"/>
              </a:buClr>
              <a:buSzPts val="2800"/>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i="0" lang="en-US" sz="4000">
                <a:latin typeface="Calibri"/>
                <a:ea typeface="Calibri"/>
                <a:cs typeface="Calibri"/>
                <a:sym typeface="Calibri"/>
              </a:rPr>
              <a:t>SQL Commands: Set Operations</a:t>
            </a:r>
            <a:br>
              <a:rPr b="0" i="0" lang="en-US">
                <a:solidFill>
                  <a:srgbClr val="4A4A4A"/>
                </a:solidFill>
                <a:latin typeface="Open Sans"/>
                <a:ea typeface="Open Sans"/>
                <a:cs typeface="Open Sans"/>
                <a:sym typeface="Open Sans"/>
              </a:rPr>
            </a:br>
            <a:endParaRPr/>
          </a:p>
        </p:txBody>
      </p:sp>
      <p:sp>
        <p:nvSpPr>
          <p:cNvPr id="361" name="Google Shape;361;p40"/>
          <p:cNvSpPr txBox="1"/>
          <p:nvPr>
            <p:ph idx="1" type="body"/>
          </p:nvPr>
        </p:nvSpPr>
        <p:spPr>
          <a:xfrm>
            <a:off x="304800" y="983673"/>
            <a:ext cx="11540836" cy="5874327"/>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000000"/>
              </a:buClr>
              <a:buSzPts val="2400"/>
              <a:buChar char="•"/>
            </a:pPr>
            <a:r>
              <a:rPr b="1" i="0" lang="en-US" sz="2400">
                <a:solidFill>
                  <a:srgbClr val="000000"/>
                </a:solidFill>
              </a:rPr>
              <a:t>Examples to understand SET Operators in MySQL:</a:t>
            </a:r>
            <a:r>
              <a:rPr lang="en-US" sz="2400">
                <a:solidFill>
                  <a:srgbClr val="3A3A3A"/>
                </a:solidFill>
              </a:rPr>
              <a:t> </a:t>
            </a:r>
            <a:r>
              <a:rPr b="0" i="0" lang="en-US" sz="2400">
                <a:solidFill>
                  <a:srgbClr val="000000"/>
                </a:solidFill>
              </a:rPr>
              <a:t>We are going to use EmployeeUK and EmployeeUSA tables to understand the SET Operators in MySQL.</a:t>
            </a:r>
            <a:endParaRPr b="0" i="0" sz="2400">
              <a:solidFill>
                <a:srgbClr val="212529"/>
              </a:solidFill>
            </a:endParaRPr>
          </a:p>
          <a:p>
            <a:pPr indent="-50800" lvl="0" marL="228600" rtl="0" algn="l">
              <a:lnSpc>
                <a:spcPct val="90000"/>
              </a:lnSpc>
              <a:spcBef>
                <a:spcPts val="1000"/>
              </a:spcBef>
              <a:spcAft>
                <a:spcPts val="0"/>
              </a:spcAft>
              <a:buClr>
                <a:schemeClr val="dk1"/>
              </a:buClr>
              <a:buSzPts val="2800"/>
              <a:buNone/>
            </a:pPr>
            <a:r>
              <a:t/>
            </a:r>
            <a:endParaRPr/>
          </a:p>
        </p:txBody>
      </p:sp>
      <p:sp>
        <p:nvSpPr>
          <p:cNvPr id="362" name="Google Shape;362;p40"/>
          <p:cNvSpPr txBox="1"/>
          <p:nvPr/>
        </p:nvSpPr>
        <p:spPr>
          <a:xfrm>
            <a:off x="5888183" y="1828799"/>
            <a:ext cx="6289962" cy="4913458"/>
          </a:xfrm>
          <a:prstGeom prst="rect">
            <a:avLst/>
          </a:prstGeom>
          <a:noFill/>
          <a:ln>
            <a:noFill/>
          </a:ln>
        </p:spPr>
        <p:txBody>
          <a:bodyPr anchorCtr="0" anchor="t" bIns="45700" lIns="91425" spcFirstLastPara="1" rIns="91425" wrap="square" tIns="45700">
            <a:normAutofit fontScale="92500" lnSpcReduction="10000"/>
          </a:bodyPr>
          <a:lstStyle/>
          <a:p>
            <a:pPr indent="0" lvl="0" marL="0" marR="0" rtl="0" algn="l">
              <a:lnSpc>
                <a:spcPct val="107000"/>
              </a:lnSpc>
              <a:spcBef>
                <a:spcPts val="0"/>
              </a:spcBef>
              <a:spcAft>
                <a:spcPts val="0"/>
              </a:spcAft>
              <a:buClr>
                <a:srgbClr val="000099"/>
              </a:buClr>
              <a:buSzPct val="100000"/>
              <a:buFont typeface="Arial"/>
              <a:buChar char="•"/>
            </a:pPr>
            <a:r>
              <a:rPr b="1" i="0" lang="en-US" sz="2800" u="none" cap="none" strike="noStrike">
                <a:solidFill>
                  <a:srgbClr val="000099"/>
                </a:solidFill>
                <a:latin typeface="Calibri"/>
                <a:ea typeface="Calibri"/>
                <a:cs typeface="Calibri"/>
                <a:sym typeface="Calibri"/>
              </a:rPr>
              <a:t>CREATE TABLE EmployeeUSA</a:t>
            </a:r>
            <a:endParaRPr b="1" i="0" sz="2800" u="none" cap="none" strike="noStrike">
              <a:solidFill>
                <a:srgbClr val="000099"/>
              </a:solidFill>
              <a:latin typeface="Calibri"/>
              <a:ea typeface="Calibri"/>
              <a:cs typeface="Calibri"/>
              <a:sym typeface="Calibri"/>
            </a:endParaRPr>
          </a:p>
          <a:p>
            <a:pPr indent="0" lvl="0" marL="0" marR="0" rtl="0" algn="l">
              <a:lnSpc>
                <a:spcPct val="107000"/>
              </a:lnSpc>
              <a:spcBef>
                <a:spcPts val="0"/>
              </a:spcBef>
              <a:spcAft>
                <a:spcPts val="0"/>
              </a:spcAft>
              <a:buClr>
                <a:srgbClr val="000099"/>
              </a:buClr>
              <a:buSzPct val="100000"/>
              <a:buFont typeface="Arial"/>
              <a:buChar char="•"/>
            </a:pPr>
            <a:r>
              <a:rPr b="1" i="0" lang="en-US" sz="2800" u="none" cap="none" strike="noStrike">
                <a:solidFill>
                  <a:srgbClr val="000099"/>
                </a:solidFill>
                <a:latin typeface="Calibri"/>
                <a:ea typeface="Calibri"/>
                <a:cs typeface="Calibri"/>
                <a:sym typeface="Calibri"/>
              </a:rPr>
              <a:t>(</a:t>
            </a:r>
            <a:endParaRPr b="1" i="0" sz="2800" u="none" cap="none" strike="noStrike">
              <a:solidFill>
                <a:srgbClr val="000099"/>
              </a:solidFill>
              <a:latin typeface="Calibri"/>
              <a:ea typeface="Calibri"/>
              <a:cs typeface="Calibri"/>
              <a:sym typeface="Calibri"/>
            </a:endParaRPr>
          </a:p>
          <a:p>
            <a:pPr indent="0" lvl="0" marL="0" marR="0" rtl="0" algn="l">
              <a:lnSpc>
                <a:spcPct val="107000"/>
              </a:lnSpc>
              <a:spcBef>
                <a:spcPts val="0"/>
              </a:spcBef>
              <a:spcAft>
                <a:spcPts val="0"/>
              </a:spcAft>
              <a:buClr>
                <a:srgbClr val="000099"/>
              </a:buClr>
              <a:buSzPct val="100000"/>
              <a:buFont typeface="Arial"/>
              <a:buChar char="•"/>
            </a:pPr>
            <a:r>
              <a:rPr b="1" i="0" lang="en-US" sz="2800" u="none" cap="none" strike="noStrike">
                <a:solidFill>
                  <a:srgbClr val="000099"/>
                </a:solidFill>
                <a:latin typeface="Calibri"/>
                <a:ea typeface="Calibri"/>
                <a:cs typeface="Calibri"/>
                <a:sym typeface="Calibri"/>
              </a:rPr>
              <a:t>  EmployeeId INT PRIMARY KEY,</a:t>
            </a:r>
            <a:endParaRPr b="1" i="0" sz="2800" u="none" cap="none" strike="noStrike">
              <a:solidFill>
                <a:srgbClr val="000099"/>
              </a:solidFill>
              <a:latin typeface="Calibri"/>
              <a:ea typeface="Calibri"/>
              <a:cs typeface="Calibri"/>
              <a:sym typeface="Calibri"/>
            </a:endParaRPr>
          </a:p>
          <a:p>
            <a:pPr indent="0" lvl="0" marL="0" marR="0" rtl="0" algn="l">
              <a:lnSpc>
                <a:spcPct val="107000"/>
              </a:lnSpc>
              <a:spcBef>
                <a:spcPts val="0"/>
              </a:spcBef>
              <a:spcAft>
                <a:spcPts val="0"/>
              </a:spcAft>
              <a:buClr>
                <a:srgbClr val="000099"/>
              </a:buClr>
              <a:buSzPct val="100000"/>
              <a:buFont typeface="Arial"/>
              <a:buChar char="•"/>
            </a:pPr>
            <a:r>
              <a:rPr b="1" i="0" lang="en-US" sz="2800" u="none" cap="none" strike="noStrike">
                <a:solidFill>
                  <a:srgbClr val="000099"/>
                </a:solidFill>
                <a:latin typeface="Calibri"/>
                <a:ea typeface="Calibri"/>
                <a:cs typeface="Calibri"/>
                <a:sym typeface="Calibri"/>
              </a:rPr>
              <a:t>  FirstName VARCHAR(50),</a:t>
            </a:r>
            <a:endParaRPr b="1" i="0" sz="2800" u="none" cap="none" strike="noStrike">
              <a:solidFill>
                <a:srgbClr val="000099"/>
              </a:solidFill>
              <a:latin typeface="Calibri"/>
              <a:ea typeface="Calibri"/>
              <a:cs typeface="Calibri"/>
              <a:sym typeface="Calibri"/>
            </a:endParaRPr>
          </a:p>
          <a:p>
            <a:pPr indent="0" lvl="0" marL="0" marR="0" rtl="0" algn="l">
              <a:lnSpc>
                <a:spcPct val="107000"/>
              </a:lnSpc>
              <a:spcBef>
                <a:spcPts val="0"/>
              </a:spcBef>
              <a:spcAft>
                <a:spcPts val="0"/>
              </a:spcAft>
              <a:buClr>
                <a:srgbClr val="000099"/>
              </a:buClr>
              <a:buSzPct val="100000"/>
              <a:buFont typeface="Arial"/>
              <a:buChar char="•"/>
            </a:pPr>
            <a:r>
              <a:rPr b="1" i="0" lang="en-US" sz="2800" u="none" cap="none" strike="noStrike">
                <a:solidFill>
                  <a:srgbClr val="000099"/>
                </a:solidFill>
                <a:latin typeface="Calibri"/>
                <a:ea typeface="Calibri"/>
                <a:cs typeface="Calibri"/>
                <a:sym typeface="Calibri"/>
              </a:rPr>
              <a:t>  LastName VARCHAR(50),</a:t>
            </a:r>
            <a:endParaRPr b="1" i="0" sz="2800" u="none" cap="none" strike="noStrike">
              <a:solidFill>
                <a:srgbClr val="000099"/>
              </a:solidFill>
              <a:latin typeface="Calibri"/>
              <a:ea typeface="Calibri"/>
              <a:cs typeface="Calibri"/>
              <a:sym typeface="Calibri"/>
            </a:endParaRPr>
          </a:p>
          <a:p>
            <a:pPr indent="0" lvl="0" marL="0" marR="0" rtl="0" algn="l">
              <a:lnSpc>
                <a:spcPct val="107000"/>
              </a:lnSpc>
              <a:spcBef>
                <a:spcPts val="0"/>
              </a:spcBef>
              <a:spcAft>
                <a:spcPts val="0"/>
              </a:spcAft>
              <a:buClr>
                <a:srgbClr val="000099"/>
              </a:buClr>
              <a:buSzPct val="100000"/>
              <a:buFont typeface="Arial"/>
              <a:buChar char="•"/>
            </a:pPr>
            <a:r>
              <a:rPr b="1" i="0" lang="en-US" sz="2800" u="none" cap="none" strike="noStrike">
                <a:solidFill>
                  <a:srgbClr val="000099"/>
                </a:solidFill>
                <a:latin typeface="Calibri"/>
                <a:ea typeface="Calibri"/>
                <a:cs typeface="Calibri"/>
                <a:sym typeface="Calibri"/>
              </a:rPr>
              <a:t>  Gender VARCHAR(10),</a:t>
            </a:r>
            <a:endParaRPr b="1" i="0" sz="2800" u="none" cap="none" strike="noStrike">
              <a:solidFill>
                <a:srgbClr val="000099"/>
              </a:solidFill>
              <a:latin typeface="Calibri"/>
              <a:ea typeface="Calibri"/>
              <a:cs typeface="Calibri"/>
              <a:sym typeface="Calibri"/>
            </a:endParaRPr>
          </a:p>
          <a:p>
            <a:pPr indent="0" lvl="0" marL="0" marR="0" rtl="0" algn="l">
              <a:lnSpc>
                <a:spcPct val="107000"/>
              </a:lnSpc>
              <a:spcBef>
                <a:spcPts val="0"/>
              </a:spcBef>
              <a:spcAft>
                <a:spcPts val="0"/>
              </a:spcAft>
              <a:buClr>
                <a:srgbClr val="000099"/>
              </a:buClr>
              <a:buSzPct val="100000"/>
              <a:buFont typeface="Arial"/>
              <a:buChar char="•"/>
            </a:pPr>
            <a:r>
              <a:rPr b="1" i="0" lang="en-US" sz="2800" u="none" cap="none" strike="noStrike">
                <a:solidFill>
                  <a:srgbClr val="000099"/>
                </a:solidFill>
                <a:latin typeface="Calibri"/>
                <a:ea typeface="Calibri"/>
                <a:cs typeface="Calibri"/>
                <a:sym typeface="Calibri"/>
              </a:rPr>
              <a:t>  Department VARCHAR(20)</a:t>
            </a:r>
            <a:endParaRPr b="1" i="0" sz="2800" u="none" cap="none" strike="noStrike">
              <a:solidFill>
                <a:srgbClr val="000099"/>
              </a:solidFill>
              <a:latin typeface="Calibri"/>
              <a:ea typeface="Calibri"/>
              <a:cs typeface="Calibri"/>
              <a:sym typeface="Calibri"/>
            </a:endParaRPr>
          </a:p>
          <a:p>
            <a:pPr indent="0" lvl="0" marL="0" marR="0" rtl="0" algn="l">
              <a:lnSpc>
                <a:spcPct val="107000"/>
              </a:lnSpc>
              <a:spcBef>
                <a:spcPts val="0"/>
              </a:spcBef>
              <a:spcAft>
                <a:spcPts val="0"/>
              </a:spcAft>
              <a:buClr>
                <a:srgbClr val="000099"/>
              </a:buClr>
              <a:buSzPct val="100000"/>
              <a:buFont typeface="Arial"/>
              <a:buChar char="•"/>
            </a:pPr>
            <a:r>
              <a:rPr b="1" i="0" lang="en-US" sz="2800" u="none" cap="none" strike="noStrike">
                <a:solidFill>
                  <a:srgbClr val="000099"/>
                </a:solidFill>
                <a:latin typeface="Calibri"/>
                <a:ea typeface="Calibri"/>
                <a:cs typeface="Calibri"/>
                <a:sym typeface="Calibri"/>
              </a:rPr>
              <a:t>);</a:t>
            </a:r>
            <a:endParaRPr b="1" i="0" sz="2800" u="none" cap="none" strike="noStrike">
              <a:solidFill>
                <a:srgbClr val="000099"/>
              </a:solidFill>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Font typeface="Arial"/>
              <a:buChar char="•"/>
            </a:pPr>
            <a:r>
              <a:rPr b="0" i="0" lang="en-US" sz="1800" u="none" cap="none" strike="noStrike">
                <a:solidFill>
                  <a:schemeClr val="dk1"/>
                </a:solidFill>
                <a:latin typeface="Calibri"/>
                <a:ea typeface="Calibri"/>
                <a:cs typeface="Calibri"/>
                <a:sym typeface="Calibri"/>
              </a:rPr>
              <a:t> </a:t>
            </a:r>
            <a:r>
              <a:rPr b="0" i="0" lang="en-US" sz="1500" u="none" cap="none" strike="noStrike">
                <a:solidFill>
                  <a:schemeClr val="dk1"/>
                </a:solidFill>
                <a:latin typeface="Calibri"/>
                <a:ea typeface="Calibri"/>
                <a:cs typeface="Calibri"/>
                <a:sym typeface="Calibri"/>
              </a:rPr>
              <a:t>INSERT INTO EmployeeUSA VALUES(1, 'James', 'Pattrick', 'Male','IT');</a:t>
            </a:r>
            <a:endParaRPr b="0" i="0" sz="1500" u="none" cap="none" strike="noStrike">
              <a:solidFill>
                <a:schemeClr val="dk1"/>
              </a:solidFill>
              <a:latin typeface="Calibri"/>
              <a:ea typeface="Calibri"/>
              <a:cs typeface="Calibri"/>
              <a:sym typeface="Calibri"/>
            </a:endParaRPr>
          </a:p>
          <a:p>
            <a:pPr indent="-31" lvl="0" marL="0" marR="0" rtl="0" algn="l">
              <a:lnSpc>
                <a:spcPct val="107000"/>
              </a:lnSpc>
              <a:spcBef>
                <a:spcPts val="0"/>
              </a:spcBef>
              <a:spcAft>
                <a:spcPts val="0"/>
              </a:spcAft>
              <a:buClr>
                <a:schemeClr val="dk1"/>
              </a:buClr>
              <a:buSzPct val="100000"/>
              <a:buFont typeface="Arial"/>
              <a:buChar char="•"/>
            </a:pPr>
            <a:r>
              <a:rPr b="0" i="0" lang="en-US" sz="1500" u="none" cap="none" strike="noStrike">
                <a:solidFill>
                  <a:schemeClr val="dk1"/>
                </a:solidFill>
                <a:latin typeface="Calibri"/>
                <a:ea typeface="Calibri"/>
                <a:cs typeface="Calibri"/>
                <a:sym typeface="Calibri"/>
              </a:rPr>
              <a:t>INSERT INTO EmployeeUSA VALUES(2, 'Priyanka', 'Dewangan', 'Female','IT');</a:t>
            </a:r>
            <a:endParaRPr b="0" i="0" sz="1500" u="none" cap="none" strike="noStrike">
              <a:solidFill>
                <a:schemeClr val="dk1"/>
              </a:solidFill>
              <a:latin typeface="Calibri"/>
              <a:ea typeface="Calibri"/>
              <a:cs typeface="Calibri"/>
              <a:sym typeface="Calibri"/>
            </a:endParaRPr>
          </a:p>
          <a:p>
            <a:pPr indent="-31" lvl="0" marL="0" marR="0" rtl="0" algn="l">
              <a:lnSpc>
                <a:spcPct val="107000"/>
              </a:lnSpc>
              <a:spcBef>
                <a:spcPts val="0"/>
              </a:spcBef>
              <a:spcAft>
                <a:spcPts val="0"/>
              </a:spcAft>
              <a:buClr>
                <a:schemeClr val="dk1"/>
              </a:buClr>
              <a:buSzPct val="100000"/>
              <a:buFont typeface="Arial"/>
              <a:buChar char="•"/>
            </a:pPr>
            <a:r>
              <a:rPr b="0" i="0" lang="en-US" sz="1500" u="none" cap="none" strike="noStrike">
                <a:solidFill>
                  <a:schemeClr val="dk1"/>
                </a:solidFill>
                <a:latin typeface="Calibri"/>
                <a:ea typeface="Calibri"/>
                <a:cs typeface="Calibri"/>
                <a:sym typeface="Calibri"/>
              </a:rPr>
              <a:t>INSERT INTO EmployeeUSA VALUES(3, 'Sara', 'Taylor', 'Female','HR');</a:t>
            </a:r>
            <a:endParaRPr b="0" i="0" sz="1500" u="none" cap="none" strike="noStrike">
              <a:solidFill>
                <a:schemeClr val="dk1"/>
              </a:solidFill>
              <a:latin typeface="Calibri"/>
              <a:ea typeface="Calibri"/>
              <a:cs typeface="Calibri"/>
              <a:sym typeface="Calibri"/>
            </a:endParaRPr>
          </a:p>
          <a:p>
            <a:pPr indent="-31" lvl="0" marL="0" marR="0" rtl="0" algn="l">
              <a:lnSpc>
                <a:spcPct val="107000"/>
              </a:lnSpc>
              <a:spcBef>
                <a:spcPts val="0"/>
              </a:spcBef>
              <a:spcAft>
                <a:spcPts val="0"/>
              </a:spcAft>
              <a:buClr>
                <a:schemeClr val="dk1"/>
              </a:buClr>
              <a:buSzPct val="100000"/>
              <a:buFont typeface="Arial"/>
              <a:buChar char="•"/>
            </a:pPr>
            <a:r>
              <a:rPr b="0" i="0" lang="en-US" sz="1500" u="none" cap="none" strike="noStrike">
                <a:solidFill>
                  <a:schemeClr val="dk1"/>
                </a:solidFill>
                <a:latin typeface="Calibri"/>
                <a:ea typeface="Calibri"/>
                <a:cs typeface="Calibri"/>
                <a:sym typeface="Calibri"/>
              </a:rPr>
              <a:t>INSERT INTO EmployeeUSA VALUES(4, 'Subrat', 'Sahoo', 'Male','HR');</a:t>
            </a:r>
            <a:endParaRPr b="0" i="0" sz="1500" u="none" cap="none" strike="noStrike">
              <a:solidFill>
                <a:schemeClr val="dk1"/>
              </a:solidFill>
              <a:latin typeface="Calibri"/>
              <a:ea typeface="Calibri"/>
              <a:cs typeface="Calibri"/>
              <a:sym typeface="Calibri"/>
            </a:endParaRPr>
          </a:p>
          <a:p>
            <a:pPr indent="-31" lvl="0" marL="0" marR="0" rtl="0" algn="l">
              <a:lnSpc>
                <a:spcPct val="107000"/>
              </a:lnSpc>
              <a:spcBef>
                <a:spcPts val="0"/>
              </a:spcBef>
              <a:spcAft>
                <a:spcPts val="0"/>
              </a:spcAft>
              <a:buClr>
                <a:schemeClr val="dk1"/>
              </a:buClr>
              <a:buSzPct val="100000"/>
              <a:buFont typeface="Arial"/>
              <a:buChar char="•"/>
            </a:pPr>
            <a:r>
              <a:rPr b="0" i="0" lang="en-US" sz="1500" u="none" cap="none" strike="noStrike">
                <a:solidFill>
                  <a:schemeClr val="dk1"/>
                </a:solidFill>
                <a:latin typeface="Calibri"/>
                <a:ea typeface="Calibri"/>
                <a:cs typeface="Calibri"/>
                <a:sym typeface="Calibri"/>
              </a:rPr>
              <a:t>INSERT INTO EmployeeUSA VALUES(5, 'Sushanta', 'Jena', 'Male','HR');</a:t>
            </a:r>
            <a:endParaRPr b="0" i="0" sz="1500" u="none" cap="none" strike="noStrike">
              <a:solidFill>
                <a:schemeClr val="dk1"/>
              </a:solidFill>
              <a:latin typeface="Calibri"/>
              <a:ea typeface="Calibri"/>
              <a:cs typeface="Calibri"/>
              <a:sym typeface="Calibri"/>
            </a:endParaRPr>
          </a:p>
          <a:p>
            <a:pPr indent="-31" lvl="0" marL="0" marR="0" rtl="0" algn="l">
              <a:lnSpc>
                <a:spcPct val="107000"/>
              </a:lnSpc>
              <a:spcBef>
                <a:spcPts val="0"/>
              </a:spcBef>
              <a:spcAft>
                <a:spcPts val="0"/>
              </a:spcAft>
              <a:buClr>
                <a:schemeClr val="dk1"/>
              </a:buClr>
              <a:buSzPct val="100000"/>
              <a:buFont typeface="Arial"/>
              <a:buChar char="•"/>
            </a:pPr>
            <a:r>
              <a:rPr b="0" i="0" lang="en-US" sz="1500" u="none" cap="none" strike="noStrike">
                <a:solidFill>
                  <a:schemeClr val="dk1"/>
                </a:solidFill>
                <a:latin typeface="Calibri"/>
                <a:ea typeface="Calibri"/>
                <a:cs typeface="Calibri"/>
                <a:sym typeface="Calibri"/>
              </a:rPr>
              <a:t>INSERT INTO EmployeeUSA VALUES(6, 'Mahesh', 'Sindhey', 'Female','HR');</a:t>
            </a:r>
            <a:endParaRPr b="0" i="0" sz="1500" u="none" cap="none" strike="noStrike">
              <a:solidFill>
                <a:schemeClr val="dk1"/>
              </a:solidFill>
              <a:latin typeface="Calibri"/>
              <a:ea typeface="Calibri"/>
              <a:cs typeface="Calibri"/>
              <a:sym typeface="Calibri"/>
            </a:endParaRPr>
          </a:p>
          <a:p>
            <a:pPr indent="-31" lvl="0" marL="0" marR="0" rtl="0" algn="l">
              <a:lnSpc>
                <a:spcPct val="107000"/>
              </a:lnSpc>
              <a:spcBef>
                <a:spcPts val="0"/>
              </a:spcBef>
              <a:spcAft>
                <a:spcPts val="0"/>
              </a:spcAft>
              <a:buClr>
                <a:schemeClr val="dk1"/>
              </a:buClr>
              <a:buSzPct val="100000"/>
              <a:buFont typeface="Arial"/>
              <a:buChar char="•"/>
            </a:pPr>
            <a:r>
              <a:rPr b="0" i="0" lang="en-US" sz="1500" u="none" cap="none" strike="noStrike">
                <a:solidFill>
                  <a:schemeClr val="dk1"/>
                </a:solidFill>
                <a:latin typeface="Calibri"/>
                <a:ea typeface="Calibri"/>
                <a:cs typeface="Calibri"/>
                <a:sym typeface="Calibri"/>
              </a:rPr>
              <a:t>INSERT INTO EmployeeUSA VALUES(7, 'Hina', 'Sharma', 'Female','IT');</a:t>
            </a:r>
            <a:endParaRPr b="0" i="0" sz="1500" u="none" cap="none" strike="noStrike">
              <a:solidFill>
                <a:schemeClr val="dk1"/>
              </a:solidFill>
              <a:latin typeface="Calibri"/>
              <a:ea typeface="Calibri"/>
              <a:cs typeface="Calibri"/>
              <a:sym typeface="Calibri"/>
            </a:endParaRPr>
          </a:p>
        </p:txBody>
      </p:sp>
      <p:sp>
        <p:nvSpPr>
          <p:cNvPr id="363" name="Google Shape;363;p40"/>
          <p:cNvSpPr txBox="1"/>
          <p:nvPr/>
        </p:nvSpPr>
        <p:spPr>
          <a:xfrm>
            <a:off x="152401" y="1828800"/>
            <a:ext cx="6068290" cy="4913458"/>
          </a:xfrm>
          <a:prstGeom prst="rect">
            <a:avLst/>
          </a:prstGeom>
          <a:noFill/>
          <a:ln>
            <a:noFill/>
          </a:ln>
        </p:spPr>
        <p:txBody>
          <a:bodyPr anchorCtr="0" anchor="t" bIns="45700" lIns="91425" spcFirstLastPara="1" rIns="91425" wrap="square" tIns="45700">
            <a:normAutofit fontScale="92500" lnSpcReduction="20000"/>
          </a:bodyPr>
          <a:lstStyle/>
          <a:p>
            <a:pPr indent="0" lvl="0" marL="0" marR="0" rtl="0" algn="l">
              <a:lnSpc>
                <a:spcPct val="107000"/>
              </a:lnSpc>
              <a:spcBef>
                <a:spcPts val="0"/>
              </a:spcBef>
              <a:spcAft>
                <a:spcPts val="0"/>
              </a:spcAft>
              <a:buClr>
                <a:srgbClr val="C00000"/>
              </a:buClr>
              <a:buSzPct val="100000"/>
              <a:buFont typeface="Arial"/>
              <a:buChar char="•"/>
            </a:pPr>
            <a:r>
              <a:rPr b="1" i="0" lang="en-US" sz="2600" u="none" cap="none" strike="noStrike">
                <a:solidFill>
                  <a:srgbClr val="C00000"/>
                </a:solidFill>
                <a:latin typeface="Calibri"/>
                <a:ea typeface="Calibri"/>
                <a:cs typeface="Calibri"/>
                <a:sym typeface="Calibri"/>
              </a:rPr>
              <a:t>CREATE DATABASE EmployeeDB;</a:t>
            </a:r>
            <a:endParaRPr b="1" i="0" sz="2600" u="none" cap="none" strike="noStrike">
              <a:solidFill>
                <a:srgbClr val="C00000"/>
              </a:solidFill>
              <a:latin typeface="Calibri"/>
              <a:ea typeface="Calibri"/>
              <a:cs typeface="Calibri"/>
              <a:sym typeface="Calibri"/>
            </a:endParaRPr>
          </a:p>
          <a:p>
            <a:pPr indent="0" lvl="0" marL="0" marR="0" rtl="0" algn="l">
              <a:lnSpc>
                <a:spcPct val="107000"/>
              </a:lnSpc>
              <a:spcBef>
                <a:spcPts val="0"/>
              </a:spcBef>
              <a:spcAft>
                <a:spcPts val="0"/>
              </a:spcAft>
              <a:buClr>
                <a:srgbClr val="000099"/>
              </a:buClr>
              <a:buSzPct val="100000"/>
              <a:buFont typeface="Arial"/>
              <a:buChar char="•"/>
            </a:pPr>
            <a:r>
              <a:rPr b="1" i="0" lang="en-US" sz="2600" u="none" cap="none" strike="noStrike">
                <a:solidFill>
                  <a:srgbClr val="000099"/>
                </a:solidFill>
                <a:latin typeface="Calibri"/>
                <a:ea typeface="Calibri"/>
                <a:cs typeface="Calibri"/>
                <a:sym typeface="Calibri"/>
              </a:rPr>
              <a:t>USE EmployeeDB;</a:t>
            </a:r>
            <a:endParaRPr b="1" i="0" sz="2600" u="none" cap="none" strike="noStrike">
              <a:solidFill>
                <a:srgbClr val="000099"/>
              </a:solidFill>
              <a:latin typeface="Calibri"/>
              <a:ea typeface="Calibri"/>
              <a:cs typeface="Calibri"/>
              <a:sym typeface="Calibri"/>
            </a:endParaRPr>
          </a:p>
          <a:p>
            <a:pPr indent="0" lvl="0" marL="0" marR="0" rtl="0" algn="l">
              <a:lnSpc>
                <a:spcPct val="107000"/>
              </a:lnSpc>
              <a:spcBef>
                <a:spcPts val="0"/>
              </a:spcBef>
              <a:spcAft>
                <a:spcPts val="0"/>
              </a:spcAft>
              <a:buClr>
                <a:srgbClr val="000099"/>
              </a:buClr>
              <a:buSzPct val="100000"/>
              <a:buFont typeface="Arial"/>
              <a:buChar char="•"/>
            </a:pPr>
            <a:r>
              <a:rPr b="1" i="0" lang="en-US" sz="2600" u="none" cap="none" strike="noStrike">
                <a:solidFill>
                  <a:srgbClr val="000099"/>
                </a:solidFill>
                <a:latin typeface="Calibri"/>
                <a:ea typeface="Calibri"/>
                <a:cs typeface="Calibri"/>
                <a:sym typeface="Calibri"/>
              </a:rPr>
              <a:t> CREATE TABLE EmployeeUK</a:t>
            </a:r>
            <a:endParaRPr b="1" i="0" sz="2600" u="none" cap="none" strike="noStrike">
              <a:solidFill>
                <a:srgbClr val="000099"/>
              </a:solidFill>
              <a:latin typeface="Calibri"/>
              <a:ea typeface="Calibri"/>
              <a:cs typeface="Calibri"/>
              <a:sym typeface="Calibri"/>
            </a:endParaRPr>
          </a:p>
          <a:p>
            <a:pPr indent="0" lvl="0" marL="0" marR="0" rtl="0" algn="l">
              <a:lnSpc>
                <a:spcPct val="107000"/>
              </a:lnSpc>
              <a:spcBef>
                <a:spcPts val="0"/>
              </a:spcBef>
              <a:spcAft>
                <a:spcPts val="0"/>
              </a:spcAft>
              <a:buClr>
                <a:srgbClr val="000099"/>
              </a:buClr>
              <a:buSzPct val="100000"/>
              <a:buFont typeface="Arial"/>
              <a:buChar char="•"/>
            </a:pPr>
            <a:r>
              <a:rPr b="1" i="0" lang="en-US" sz="2600" u="none" cap="none" strike="noStrike">
                <a:solidFill>
                  <a:srgbClr val="000099"/>
                </a:solidFill>
                <a:latin typeface="Calibri"/>
                <a:ea typeface="Calibri"/>
                <a:cs typeface="Calibri"/>
                <a:sym typeface="Calibri"/>
              </a:rPr>
              <a:t>(</a:t>
            </a:r>
            <a:endParaRPr b="1" i="0" sz="2600" u="none" cap="none" strike="noStrike">
              <a:solidFill>
                <a:srgbClr val="000099"/>
              </a:solidFill>
              <a:latin typeface="Calibri"/>
              <a:ea typeface="Calibri"/>
              <a:cs typeface="Calibri"/>
              <a:sym typeface="Calibri"/>
            </a:endParaRPr>
          </a:p>
          <a:p>
            <a:pPr indent="0" lvl="0" marL="0" marR="0" rtl="0" algn="l">
              <a:lnSpc>
                <a:spcPct val="107000"/>
              </a:lnSpc>
              <a:spcBef>
                <a:spcPts val="0"/>
              </a:spcBef>
              <a:spcAft>
                <a:spcPts val="0"/>
              </a:spcAft>
              <a:buClr>
                <a:srgbClr val="000099"/>
              </a:buClr>
              <a:buSzPct val="100000"/>
              <a:buFont typeface="Arial"/>
              <a:buChar char="•"/>
            </a:pPr>
            <a:r>
              <a:rPr b="1" i="0" lang="en-US" sz="2600" u="none" cap="none" strike="noStrike">
                <a:solidFill>
                  <a:srgbClr val="000099"/>
                </a:solidFill>
                <a:latin typeface="Calibri"/>
                <a:ea typeface="Calibri"/>
                <a:cs typeface="Calibri"/>
                <a:sym typeface="Calibri"/>
              </a:rPr>
              <a:t>  EmployeeId INT PRIMARY KEY,</a:t>
            </a:r>
            <a:endParaRPr b="1" i="0" sz="2600" u="none" cap="none" strike="noStrike">
              <a:solidFill>
                <a:srgbClr val="000099"/>
              </a:solidFill>
              <a:latin typeface="Calibri"/>
              <a:ea typeface="Calibri"/>
              <a:cs typeface="Calibri"/>
              <a:sym typeface="Calibri"/>
            </a:endParaRPr>
          </a:p>
          <a:p>
            <a:pPr indent="0" lvl="0" marL="0" marR="0" rtl="0" algn="l">
              <a:lnSpc>
                <a:spcPct val="107000"/>
              </a:lnSpc>
              <a:spcBef>
                <a:spcPts val="0"/>
              </a:spcBef>
              <a:spcAft>
                <a:spcPts val="0"/>
              </a:spcAft>
              <a:buClr>
                <a:srgbClr val="000099"/>
              </a:buClr>
              <a:buSzPct val="100000"/>
              <a:buFont typeface="Arial"/>
              <a:buChar char="•"/>
            </a:pPr>
            <a:r>
              <a:rPr b="1" i="0" lang="en-US" sz="2600" u="none" cap="none" strike="noStrike">
                <a:solidFill>
                  <a:srgbClr val="000099"/>
                </a:solidFill>
                <a:latin typeface="Calibri"/>
                <a:ea typeface="Calibri"/>
                <a:cs typeface="Calibri"/>
                <a:sym typeface="Calibri"/>
              </a:rPr>
              <a:t>  FirstName VARCHAR(50),</a:t>
            </a:r>
            <a:endParaRPr b="1" i="0" sz="2600" u="none" cap="none" strike="noStrike">
              <a:solidFill>
                <a:srgbClr val="000099"/>
              </a:solidFill>
              <a:latin typeface="Calibri"/>
              <a:ea typeface="Calibri"/>
              <a:cs typeface="Calibri"/>
              <a:sym typeface="Calibri"/>
            </a:endParaRPr>
          </a:p>
          <a:p>
            <a:pPr indent="0" lvl="0" marL="0" marR="0" rtl="0" algn="l">
              <a:lnSpc>
                <a:spcPct val="107000"/>
              </a:lnSpc>
              <a:spcBef>
                <a:spcPts val="0"/>
              </a:spcBef>
              <a:spcAft>
                <a:spcPts val="0"/>
              </a:spcAft>
              <a:buClr>
                <a:srgbClr val="000099"/>
              </a:buClr>
              <a:buSzPct val="100000"/>
              <a:buFont typeface="Arial"/>
              <a:buChar char="•"/>
            </a:pPr>
            <a:r>
              <a:rPr b="1" i="0" lang="en-US" sz="2600" u="none" cap="none" strike="noStrike">
                <a:solidFill>
                  <a:srgbClr val="000099"/>
                </a:solidFill>
                <a:latin typeface="Calibri"/>
                <a:ea typeface="Calibri"/>
                <a:cs typeface="Calibri"/>
                <a:sym typeface="Calibri"/>
              </a:rPr>
              <a:t>  LastName VARCHAR(50),</a:t>
            </a:r>
            <a:endParaRPr b="1" i="0" sz="2600" u="none" cap="none" strike="noStrike">
              <a:solidFill>
                <a:srgbClr val="000099"/>
              </a:solidFill>
              <a:latin typeface="Calibri"/>
              <a:ea typeface="Calibri"/>
              <a:cs typeface="Calibri"/>
              <a:sym typeface="Calibri"/>
            </a:endParaRPr>
          </a:p>
          <a:p>
            <a:pPr indent="0" lvl="0" marL="0" marR="0" rtl="0" algn="l">
              <a:lnSpc>
                <a:spcPct val="107000"/>
              </a:lnSpc>
              <a:spcBef>
                <a:spcPts val="0"/>
              </a:spcBef>
              <a:spcAft>
                <a:spcPts val="0"/>
              </a:spcAft>
              <a:buClr>
                <a:srgbClr val="000099"/>
              </a:buClr>
              <a:buSzPct val="100000"/>
              <a:buFont typeface="Arial"/>
              <a:buChar char="•"/>
            </a:pPr>
            <a:r>
              <a:rPr b="1" i="0" lang="en-US" sz="2600" u="none" cap="none" strike="noStrike">
                <a:solidFill>
                  <a:srgbClr val="000099"/>
                </a:solidFill>
                <a:latin typeface="Calibri"/>
                <a:ea typeface="Calibri"/>
                <a:cs typeface="Calibri"/>
                <a:sym typeface="Calibri"/>
              </a:rPr>
              <a:t>  Gender VARCHAR(10),</a:t>
            </a:r>
            <a:endParaRPr b="1" i="0" sz="2600" u="none" cap="none" strike="noStrike">
              <a:solidFill>
                <a:srgbClr val="000099"/>
              </a:solidFill>
              <a:latin typeface="Calibri"/>
              <a:ea typeface="Calibri"/>
              <a:cs typeface="Calibri"/>
              <a:sym typeface="Calibri"/>
            </a:endParaRPr>
          </a:p>
          <a:p>
            <a:pPr indent="0" lvl="0" marL="0" marR="0" rtl="0" algn="l">
              <a:lnSpc>
                <a:spcPct val="107000"/>
              </a:lnSpc>
              <a:spcBef>
                <a:spcPts val="0"/>
              </a:spcBef>
              <a:spcAft>
                <a:spcPts val="0"/>
              </a:spcAft>
              <a:buClr>
                <a:srgbClr val="000099"/>
              </a:buClr>
              <a:buSzPct val="100000"/>
              <a:buFont typeface="Arial"/>
              <a:buChar char="•"/>
            </a:pPr>
            <a:r>
              <a:rPr b="1" i="0" lang="en-US" sz="2600" u="none" cap="none" strike="noStrike">
                <a:solidFill>
                  <a:srgbClr val="000099"/>
                </a:solidFill>
                <a:latin typeface="Calibri"/>
                <a:ea typeface="Calibri"/>
                <a:cs typeface="Calibri"/>
                <a:sym typeface="Calibri"/>
              </a:rPr>
              <a:t>  Department VARCHAR(20)</a:t>
            </a:r>
            <a:endParaRPr b="1" i="0" sz="2600" u="none" cap="none" strike="noStrike">
              <a:solidFill>
                <a:srgbClr val="000099"/>
              </a:solidFill>
              <a:latin typeface="Calibri"/>
              <a:ea typeface="Calibri"/>
              <a:cs typeface="Calibri"/>
              <a:sym typeface="Calibri"/>
            </a:endParaRPr>
          </a:p>
          <a:p>
            <a:pPr indent="0" lvl="0" marL="0" marR="0" rtl="0" algn="l">
              <a:lnSpc>
                <a:spcPct val="107000"/>
              </a:lnSpc>
              <a:spcBef>
                <a:spcPts val="0"/>
              </a:spcBef>
              <a:spcAft>
                <a:spcPts val="0"/>
              </a:spcAft>
              <a:buClr>
                <a:srgbClr val="000099"/>
              </a:buClr>
              <a:buSzPct val="100000"/>
              <a:buFont typeface="Arial"/>
              <a:buChar char="•"/>
            </a:pPr>
            <a:r>
              <a:rPr b="1" i="0" lang="en-US" sz="2600" u="none" cap="none" strike="noStrike">
                <a:solidFill>
                  <a:srgbClr val="000099"/>
                </a:solidFill>
                <a:latin typeface="Calibri"/>
                <a:ea typeface="Calibri"/>
                <a:cs typeface="Calibri"/>
                <a:sym typeface="Calibri"/>
              </a:rPr>
              <a:t>);</a:t>
            </a:r>
            <a:endParaRPr b="1" i="0" sz="2600" u="none" cap="none" strike="noStrike">
              <a:solidFill>
                <a:srgbClr val="000099"/>
              </a:solidFill>
              <a:latin typeface="Calibri"/>
              <a:ea typeface="Calibri"/>
              <a:cs typeface="Calibri"/>
              <a:sym typeface="Calibri"/>
            </a:endParaRPr>
          </a:p>
          <a:p>
            <a:pPr indent="0" lvl="0" marL="0" marR="0" rtl="0" algn="l">
              <a:lnSpc>
                <a:spcPct val="107000"/>
              </a:lnSpc>
              <a:spcBef>
                <a:spcPts val="0"/>
              </a:spcBef>
              <a:spcAft>
                <a:spcPts val="0"/>
              </a:spcAft>
              <a:buClr>
                <a:schemeClr val="dk1"/>
              </a:buClr>
              <a:buSzPct val="100000"/>
              <a:buFont typeface="Arial"/>
              <a:buChar char="•"/>
            </a:pPr>
            <a:r>
              <a:rPr b="0" i="0" lang="en-US" sz="1800" u="none" cap="none" strike="noStrike">
                <a:solidFill>
                  <a:schemeClr val="dk1"/>
                </a:solidFill>
                <a:latin typeface="Calibri"/>
                <a:ea typeface="Calibri"/>
                <a:cs typeface="Calibri"/>
                <a:sym typeface="Calibri"/>
              </a:rPr>
              <a:t> </a:t>
            </a:r>
            <a:r>
              <a:rPr b="0" i="0" lang="en-US" sz="1500" u="none" cap="none" strike="noStrike">
                <a:solidFill>
                  <a:schemeClr val="dk1"/>
                </a:solidFill>
                <a:latin typeface="Calibri"/>
                <a:ea typeface="Calibri"/>
                <a:cs typeface="Calibri"/>
                <a:sym typeface="Calibri"/>
              </a:rPr>
              <a:t>INSERT INTO EmployeeUK VALUES(1, 'Pranaya', 'Rout', 'Male','IT');</a:t>
            </a:r>
            <a:endParaRPr b="0" i="0" sz="1500" u="none" cap="none" strike="noStrike">
              <a:solidFill>
                <a:schemeClr val="dk1"/>
              </a:solidFill>
              <a:latin typeface="Calibri"/>
              <a:ea typeface="Calibri"/>
              <a:cs typeface="Calibri"/>
              <a:sym typeface="Calibri"/>
            </a:endParaRPr>
          </a:p>
          <a:p>
            <a:pPr indent="-31" lvl="0" marL="0" marR="0" rtl="0" algn="l">
              <a:lnSpc>
                <a:spcPct val="107000"/>
              </a:lnSpc>
              <a:spcBef>
                <a:spcPts val="0"/>
              </a:spcBef>
              <a:spcAft>
                <a:spcPts val="0"/>
              </a:spcAft>
              <a:buClr>
                <a:schemeClr val="dk1"/>
              </a:buClr>
              <a:buSzPct val="100000"/>
              <a:buFont typeface="Arial"/>
              <a:buChar char="•"/>
            </a:pPr>
            <a:r>
              <a:rPr b="0" i="0" lang="en-US" sz="1500" u="none" cap="none" strike="noStrike">
                <a:solidFill>
                  <a:schemeClr val="dk1"/>
                </a:solidFill>
                <a:latin typeface="Calibri"/>
                <a:ea typeface="Calibri"/>
                <a:cs typeface="Calibri"/>
                <a:sym typeface="Calibri"/>
              </a:rPr>
              <a:t>INSERT INTO EmployeeUK VALUES(2, 'Priyanka', 'Dewangan', 'Female','IT');</a:t>
            </a:r>
            <a:endParaRPr b="0" i="0" sz="1500" u="none" cap="none" strike="noStrike">
              <a:solidFill>
                <a:schemeClr val="dk1"/>
              </a:solidFill>
              <a:latin typeface="Calibri"/>
              <a:ea typeface="Calibri"/>
              <a:cs typeface="Calibri"/>
              <a:sym typeface="Calibri"/>
            </a:endParaRPr>
          </a:p>
          <a:p>
            <a:pPr indent="-31" lvl="0" marL="0" marR="0" rtl="0" algn="l">
              <a:lnSpc>
                <a:spcPct val="107000"/>
              </a:lnSpc>
              <a:spcBef>
                <a:spcPts val="0"/>
              </a:spcBef>
              <a:spcAft>
                <a:spcPts val="0"/>
              </a:spcAft>
              <a:buClr>
                <a:schemeClr val="dk1"/>
              </a:buClr>
              <a:buSzPct val="100000"/>
              <a:buFont typeface="Arial"/>
              <a:buChar char="•"/>
            </a:pPr>
            <a:r>
              <a:rPr b="0" i="0" lang="en-US" sz="1500" u="none" cap="none" strike="noStrike">
                <a:solidFill>
                  <a:schemeClr val="dk1"/>
                </a:solidFill>
                <a:latin typeface="Calibri"/>
                <a:ea typeface="Calibri"/>
                <a:cs typeface="Calibri"/>
                <a:sym typeface="Calibri"/>
              </a:rPr>
              <a:t>INSERT INTO EmployeeUK VALUES(3, 'Preety', 'Tiwary', 'Female','HR');</a:t>
            </a:r>
            <a:endParaRPr b="0" i="0" sz="1500" u="none" cap="none" strike="noStrike">
              <a:solidFill>
                <a:schemeClr val="dk1"/>
              </a:solidFill>
              <a:latin typeface="Calibri"/>
              <a:ea typeface="Calibri"/>
              <a:cs typeface="Calibri"/>
              <a:sym typeface="Calibri"/>
            </a:endParaRPr>
          </a:p>
          <a:p>
            <a:pPr indent="-31" lvl="0" marL="0" marR="0" rtl="0" algn="l">
              <a:lnSpc>
                <a:spcPct val="107000"/>
              </a:lnSpc>
              <a:spcBef>
                <a:spcPts val="0"/>
              </a:spcBef>
              <a:spcAft>
                <a:spcPts val="0"/>
              </a:spcAft>
              <a:buClr>
                <a:schemeClr val="dk1"/>
              </a:buClr>
              <a:buSzPct val="100000"/>
              <a:buFont typeface="Arial"/>
              <a:buChar char="•"/>
            </a:pPr>
            <a:r>
              <a:rPr b="0" i="0" lang="en-US" sz="1500" u="none" cap="none" strike="noStrike">
                <a:solidFill>
                  <a:schemeClr val="dk1"/>
                </a:solidFill>
                <a:latin typeface="Calibri"/>
                <a:ea typeface="Calibri"/>
                <a:cs typeface="Calibri"/>
                <a:sym typeface="Calibri"/>
              </a:rPr>
              <a:t>INSERT INTO EmployeeUK VALUES(4, 'Subrat', 'Sahoo', 'Male','HR');</a:t>
            </a:r>
            <a:endParaRPr b="0" i="0" sz="1500" u="none" cap="none" strike="noStrike">
              <a:solidFill>
                <a:schemeClr val="dk1"/>
              </a:solidFill>
              <a:latin typeface="Calibri"/>
              <a:ea typeface="Calibri"/>
              <a:cs typeface="Calibri"/>
              <a:sym typeface="Calibri"/>
            </a:endParaRPr>
          </a:p>
          <a:p>
            <a:pPr indent="-31" lvl="0" marL="0" marR="0" rtl="0" algn="l">
              <a:lnSpc>
                <a:spcPct val="107000"/>
              </a:lnSpc>
              <a:spcBef>
                <a:spcPts val="0"/>
              </a:spcBef>
              <a:spcAft>
                <a:spcPts val="0"/>
              </a:spcAft>
              <a:buClr>
                <a:schemeClr val="dk1"/>
              </a:buClr>
              <a:buSzPct val="100000"/>
              <a:buFont typeface="Arial"/>
              <a:buChar char="•"/>
            </a:pPr>
            <a:r>
              <a:rPr b="0" i="0" lang="en-US" sz="1500" u="none" cap="none" strike="noStrike">
                <a:solidFill>
                  <a:schemeClr val="dk1"/>
                </a:solidFill>
                <a:latin typeface="Calibri"/>
                <a:ea typeface="Calibri"/>
                <a:cs typeface="Calibri"/>
                <a:sym typeface="Calibri"/>
              </a:rPr>
              <a:t>INSERT INTO EmployeeUK VALUES(5, 'Anurag', 'Mohanty', 'Male','IT');</a:t>
            </a:r>
            <a:endParaRPr b="0" i="0" sz="1500" u="none" cap="none" strike="noStrike">
              <a:solidFill>
                <a:schemeClr val="dk1"/>
              </a:solidFill>
              <a:latin typeface="Calibri"/>
              <a:ea typeface="Calibri"/>
              <a:cs typeface="Calibri"/>
              <a:sym typeface="Calibri"/>
            </a:endParaRPr>
          </a:p>
          <a:p>
            <a:pPr indent="-31" lvl="0" marL="0" marR="0" rtl="0" algn="l">
              <a:lnSpc>
                <a:spcPct val="107000"/>
              </a:lnSpc>
              <a:spcBef>
                <a:spcPts val="0"/>
              </a:spcBef>
              <a:spcAft>
                <a:spcPts val="0"/>
              </a:spcAft>
              <a:buClr>
                <a:schemeClr val="dk1"/>
              </a:buClr>
              <a:buSzPct val="100000"/>
              <a:buFont typeface="Arial"/>
              <a:buChar char="•"/>
            </a:pPr>
            <a:r>
              <a:rPr b="0" i="0" lang="en-US" sz="1500" u="none" cap="none" strike="noStrike">
                <a:solidFill>
                  <a:schemeClr val="dk1"/>
                </a:solidFill>
                <a:latin typeface="Calibri"/>
                <a:ea typeface="Calibri"/>
                <a:cs typeface="Calibri"/>
                <a:sym typeface="Calibri"/>
              </a:rPr>
              <a:t>INSERT INTO EmployeeUK VALUES(6, 'Rajesh', 'Pradhan', 'Male','HR');</a:t>
            </a:r>
            <a:endParaRPr b="0" i="0" sz="1500" u="none" cap="none" strike="noStrike">
              <a:solidFill>
                <a:schemeClr val="dk1"/>
              </a:solidFill>
              <a:latin typeface="Calibri"/>
              <a:ea typeface="Calibri"/>
              <a:cs typeface="Calibri"/>
              <a:sym typeface="Calibri"/>
            </a:endParaRPr>
          </a:p>
          <a:p>
            <a:pPr indent="-31" lvl="0" marL="0" marR="0" rtl="0" algn="l">
              <a:lnSpc>
                <a:spcPct val="107000"/>
              </a:lnSpc>
              <a:spcBef>
                <a:spcPts val="0"/>
              </a:spcBef>
              <a:spcAft>
                <a:spcPts val="0"/>
              </a:spcAft>
              <a:buClr>
                <a:schemeClr val="dk1"/>
              </a:buClr>
              <a:buSzPct val="100000"/>
              <a:buFont typeface="Arial"/>
              <a:buChar char="•"/>
            </a:pPr>
            <a:r>
              <a:rPr b="0" i="0" lang="en-US" sz="1500" u="none" cap="none" strike="noStrike">
                <a:solidFill>
                  <a:schemeClr val="dk1"/>
                </a:solidFill>
                <a:latin typeface="Calibri"/>
                <a:ea typeface="Calibri"/>
                <a:cs typeface="Calibri"/>
                <a:sym typeface="Calibri"/>
              </a:rPr>
              <a:t>INSERT INTO EmployeeUK VALUES(7, 'Hina', 'Sharma', 'Female','IT');</a:t>
            </a:r>
            <a:endParaRPr b="0" i="0" sz="1500" u="none" cap="none" strike="noStrike">
              <a:solidFill>
                <a:schemeClr val="dk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1"/>
          <p:cNvSpPr txBox="1"/>
          <p:nvPr>
            <p:ph type="title"/>
          </p:nvPr>
        </p:nvSpPr>
        <p:spPr>
          <a:xfrm>
            <a:off x="13855" y="156369"/>
            <a:ext cx="10515600" cy="743239"/>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i="0" lang="en-US" sz="4000">
                <a:latin typeface="Calibri"/>
                <a:ea typeface="Calibri"/>
                <a:cs typeface="Calibri"/>
                <a:sym typeface="Calibri"/>
              </a:rPr>
              <a:t>SQL Commands: Set Operations</a:t>
            </a:r>
            <a:br>
              <a:rPr b="0" i="0" lang="en-US">
                <a:solidFill>
                  <a:srgbClr val="4A4A4A"/>
                </a:solidFill>
                <a:latin typeface="Open Sans"/>
                <a:ea typeface="Open Sans"/>
                <a:cs typeface="Open Sans"/>
                <a:sym typeface="Open Sans"/>
              </a:rPr>
            </a:br>
            <a:endParaRPr/>
          </a:p>
        </p:txBody>
      </p:sp>
      <p:sp>
        <p:nvSpPr>
          <p:cNvPr id="369" name="Google Shape;369;p41"/>
          <p:cNvSpPr txBox="1"/>
          <p:nvPr>
            <p:ph idx="1" type="body"/>
          </p:nvPr>
        </p:nvSpPr>
        <p:spPr>
          <a:xfrm>
            <a:off x="401782" y="527988"/>
            <a:ext cx="5043055" cy="6173643"/>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90000"/>
              </a:lnSpc>
              <a:spcBef>
                <a:spcPts val="0"/>
              </a:spcBef>
              <a:spcAft>
                <a:spcPts val="0"/>
              </a:spcAft>
              <a:buClr>
                <a:srgbClr val="000000"/>
              </a:buClr>
              <a:buSzPct val="100000"/>
              <a:buChar char="•"/>
            </a:pPr>
            <a:r>
              <a:rPr b="1" i="0" lang="en-US" sz="2400">
                <a:solidFill>
                  <a:srgbClr val="000000"/>
                </a:solidFill>
              </a:rPr>
              <a:t>UNION Operator in MySQL</a:t>
            </a:r>
            <a:endParaRPr b="0" i="0" sz="2400">
              <a:solidFill>
                <a:srgbClr val="3A3A3A"/>
              </a:solidFill>
            </a:endParaRPr>
          </a:p>
          <a:p>
            <a:pPr indent="-228600" lvl="0" marL="228600" rtl="0" algn="just">
              <a:lnSpc>
                <a:spcPct val="90000"/>
              </a:lnSpc>
              <a:spcBef>
                <a:spcPts val="1000"/>
              </a:spcBef>
              <a:spcAft>
                <a:spcPts val="0"/>
              </a:spcAft>
              <a:buClr>
                <a:srgbClr val="000000"/>
              </a:buClr>
              <a:buSzPct val="100000"/>
              <a:buChar char="•"/>
            </a:pPr>
            <a:r>
              <a:rPr b="0" i="0" lang="en-US" sz="2400">
                <a:solidFill>
                  <a:srgbClr val="000000"/>
                </a:solidFill>
              </a:rPr>
              <a:t>The UNION operator is </a:t>
            </a:r>
            <a:r>
              <a:rPr b="1" i="0" lang="en-US" sz="2400">
                <a:solidFill>
                  <a:srgbClr val="000099"/>
                </a:solidFill>
              </a:rPr>
              <a:t>used to combine the result set of two or more SELECT statements into a single result set by removing the duplicate records.</a:t>
            </a:r>
            <a:r>
              <a:rPr b="0" i="0" lang="en-US" sz="2400">
                <a:solidFill>
                  <a:srgbClr val="000000"/>
                </a:solidFill>
              </a:rPr>
              <a:t> That means the </a:t>
            </a:r>
            <a:r>
              <a:rPr b="1" i="0" lang="en-US" sz="2400">
                <a:solidFill>
                  <a:srgbClr val="C00000"/>
                </a:solidFill>
              </a:rPr>
              <a:t>UNION Operator selects only the distinct values</a:t>
            </a:r>
            <a:r>
              <a:rPr b="0" i="0" lang="en-US" sz="2400">
                <a:solidFill>
                  <a:srgbClr val="000000"/>
                </a:solidFill>
              </a:rPr>
              <a:t>.</a:t>
            </a:r>
            <a:endParaRPr/>
          </a:p>
          <a:p>
            <a:pPr indent="-87629" lvl="0" marL="228600" rtl="0" algn="just">
              <a:lnSpc>
                <a:spcPct val="90000"/>
              </a:lnSpc>
              <a:spcBef>
                <a:spcPts val="1000"/>
              </a:spcBef>
              <a:spcAft>
                <a:spcPts val="0"/>
              </a:spcAft>
              <a:buClr>
                <a:schemeClr val="dk1"/>
              </a:buClr>
              <a:buSzPct val="100000"/>
              <a:buNone/>
            </a:pPr>
            <a:r>
              <a:t/>
            </a:r>
            <a:endParaRPr sz="2400">
              <a:solidFill>
                <a:srgbClr val="000000"/>
              </a:solidFill>
            </a:endParaRPr>
          </a:p>
          <a:p>
            <a:pPr indent="-87629" lvl="0" marL="228600" rtl="0" algn="just">
              <a:lnSpc>
                <a:spcPct val="90000"/>
              </a:lnSpc>
              <a:spcBef>
                <a:spcPts val="1000"/>
              </a:spcBef>
              <a:spcAft>
                <a:spcPts val="0"/>
              </a:spcAft>
              <a:buClr>
                <a:schemeClr val="dk1"/>
              </a:buClr>
              <a:buSzPct val="100000"/>
              <a:buNone/>
            </a:pPr>
            <a:r>
              <a:t/>
            </a:r>
            <a:endParaRPr b="0" i="0" sz="2400">
              <a:solidFill>
                <a:srgbClr val="000000"/>
              </a:solidFill>
            </a:endParaRPr>
          </a:p>
          <a:p>
            <a:pPr indent="-228600" lvl="0" marL="228600" rtl="0" algn="just">
              <a:lnSpc>
                <a:spcPct val="90000"/>
              </a:lnSpc>
              <a:spcBef>
                <a:spcPts val="1000"/>
              </a:spcBef>
              <a:spcAft>
                <a:spcPts val="0"/>
              </a:spcAft>
              <a:buClr>
                <a:srgbClr val="000099"/>
              </a:buClr>
              <a:buSzPct val="100000"/>
              <a:buChar char="•"/>
            </a:pPr>
            <a:r>
              <a:rPr b="1" i="0" lang="en-US" sz="2400">
                <a:solidFill>
                  <a:srgbClr val="000099"/>
                </a:solidFill>
              </a:rPr>
              <a:t>SELECT FirstName, LastName, Gender, Department FROM EmployeeUK</a:t>
            </a:r>
            <a:endParaRPr b="1" i="0" sz="2400">
              <a:solidFill>
                <a:srgbClr val="000099"/>
              </a:solidFill>
            </a:endParaRPr>
          </a:p>
          <a:p>
            <a:pPr indent="-228600" lvl="0" marL="228600" rtl="0" algn="just">
              <a:lnSpc>
                <a:spcPct val="90000"/>
              </a:lnSpc>
              <a:spcBef>
                <a:spcPts val="1000"/>
              </a:spcBef>
              <a:spcAft>
                <a:spcPts val="0"/>
              </a:spcAft>
              <a:buClr>
                <a:srgbClr val="FF0000"/>
              </a:buClr>
              <a:buSzPct val="100000"/>
              <a:buChar char="•"/>
            </a:pPr>
            <a:r>
              <a:rPr b="1" i="0" lang="en-US" sz="2400">
                <a:solidFill>
                  <a:srgbClr val="FF0000"/>
                </a:solidFill>
              </a:rPr>
              <a:t>UNION</a:t>
            </a:r>
            <a:endParaRPr/>
          </a:p>
          <a:p>
            <a:pPr indent="-228600" lvl="0" marL="228600" rtl="0" algn="just">
              <a:lnSpc>
                <a:spcPct val="90000"/>
              </a:lnSpc>
              <a:spcBef>
                <a:spcPts val="1000"/>
              </a:spcBef>
              <a:spcAft>
                <a:spcPts val="0"/>
              </a:spcAft>
              <a:buClr>
                <a:srgbClr val="000099"/>
              </a:buClr>
              <a:buSzPct val="100000"/>
              <a:buChar char="•"/>
            </a:pPr>
            <a:r>
              <a:rPr b="1" i="0" lang="en-US" sz="2400">
                <a:solidFill>
                  <a:srgbClr val="000099"/>
                </a:solidFill>
              </a:rPr>
              <a:t>SELECT FirstName, LastName, Gender, Department FROM EmployeeUSA;</a:t>
            </a:r>
            <a:endParaRPr/>
          </a:p>
          <a:p>
            <a:pPr indent="-228600" lvl="0" marL="228600" rtl="0" algn="just">
              <a:lnSpc>
                <a:spcPct val="90000"/>
              </a:lnSpc>
              <a:spcBef>
                <a:spcPts val="1000"/>
              </a:spcBef>
              <a:spcAft>
                <a:spcPts val="0"/>
              </a:spcAft>
              <a:buClr>
                <a:srgbClr val="C00000"/>
              </a:buClr>
              <a:buSzPct val="100000"/>
              <a:buChar char="•"/>
            </a:pPr>
            <a:r>
              <a:rPr b="1" i="0" lang="en-US" sz="2400">
                <a:solidFill>
                  <a:srgbClr val="C00000"/>
                </a:solidFill>
              </a:rPr>
              <a:t>Here we don’t have any duplicate data. Here, in the result set, we got a total of 11 rows out of 14 rows. This is because 3 rows are present in both the result set.</a:t>
            </a:r>
            <a:endParaRPr/>
          </a:p>
          <a:p>
            <a:pPr indent="-87629" lvl="0" marL="228600" rtl="0" algn="just">
              <a:lnSpc>
                <a:spcPct val="90000"/>
              </a:lnSpc>
              <a:spcBef>
                <a:spcPts val="1000"/>
              </a:spcBef>
              <a:spcAft>
                <a:spcPts val="0"/>
              </a:spcAft>
              <a:buClr>
                <a:schemeClr val="dk1"/>
              </a:buClr>
              <a:buSzPct val="100000"/>
              <a:buNone/>
            </a:pPr>
            <a:r>
              <a:t/>
            </a:r>
            <a:endParaRPr b="0" i="0" sz="2400">
              <a:solidFill>
                <a:srgbClr val="000000"/>
              </a:solidFill>
              <a:latin typeface="arial"/>
              <a:ea typeface="arial"/>
              <a:cs typeface="arial"/>
              <a:sym typeface="arial"/>
            </a:endParaRPr>
          </a:p>
          <a:p>
            <a:pPr indent="-64135" lvl="0" marL="228600" rtl="0" algn="l">
              <a:lnSpc>
                <a:spcPct val="90000"/>
              </a:lnSpc>
              <a:spcBef>
                <a:spcPts val="1000"/>
              </a:spcBef>
              <a:spcAft>
                <a:spcPts val="0"/>
              </a:spcAft>
              <a:buClr>
                <a:schemeClr val="dk1"/>
              </a:buClr>
              <a:buSzPct val="100000"/>
              <a:buNone/>
            </a:pPr>
            <a:r>
              <a:t/>
            </a:r>
            <a:endParaRPr/>
          </a:p>
        </p:txBody>
      </p:sp>
      <p:sp>
        <p:nvSpPr>
          <p:cNvPr id="370" name="Google Shape;370;p41"/>
          <p:cNvSpPr txBox="1"/>
          <p:nvPr/>
        </p:nvSpPr>
        <p:spPr>
          <a:xfrm>
            <a:off x="6095999" y="156370"/>
            <a:ext cx="5902037" cy="6585888"/>
          </a:xfrm>
          <a:prstGeom prst="rect">
            <a:avLst/>
          </a:prstGeom>
          <a:noFill/>
          <a:ln>
            <a:noFill/>
          </a:ln>
        </p:spPr>
        <p:txBody>
          <a:bodyPr anchorCtr="0" anchor="t" bIns="45700" lIns="91425" spcFirstLastPara="1" rIns="91425" wrap="square" tIns="45700">
            <a:normAutofit lnSpcReduction="10000"/>
          </a:bodyPr>
          <a:lstStyle/>
          <a:p>
            <a:pPr indent="-228600" lvl="0" marL="228600" marR="0" rtl="0" algn="just">
              <a:lnSpc>
                <a:spcPct val="90000"/>
              </a:lnSpc>
              <a:spcBef>
                <a:spcPts val="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UNION ALL Operator in MySQL</a:t>
            </a:r>
            <a:endParaRPr b="0" i="0" sz="2800" u="none" cap="none" strike="noStrike">
              <a:solidFill>
                <a:schemeClr val="dk1"/>
              </a:solidFill>
              <a:latin typeface="Calibri"/>
              <a:ea typeface="Calibri"/>
              <a:cs typeface="Calibri"/>
              <a:sym typeface="Calibri"/>
            </a:endParaRPr>
          </a:p>
          <a:p>
            <a:pPr indent="-228600" lvl="0" marL="228600" marR="0" rtl="0" algn="just">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 UNION ALL operator is used to combine the result set of two or more SELECT statements into a </a:t>
            </a:r>
            <a:r>
              <a:rPr b="1" i="0" lang="en-US" sz="2800" u="none" cap="none" strike="noStrike">
                <a:solidFill>
                  <a:srgbClr val="000099"/>
                </a:solidFill>
                <a:latin typeface="Calibri"/>
                <a:ea typeface="Calibri"/>
                <a:cs typeface="Calibri"/>
                <a:sym typeface="Calibri"/>
              </a:rPr>
              <a:t>single result including the duplicate values. </a:t>
            </a:r>
            <a:endParaRPr/>
          </a:p>
          <a:p>
            <a:pPr indent="-50800" lvl="0" marL="228600" marR="0" rtl="0" algn="just">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50800" lvl="0" marL="228600" marR="0" rtl="0" algn="just">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228600" lvl="0" marL="228600" marR="0" rtl="0" algn="just">
              <a:lnSpc>
                <a:spcPct val="90000"/>
              </a:lnSpc>
              <a:spcBef>
                <a:spcPts val="1000"/>
              </a:spcBef>
              <a:spcAft>
                <a:spcPts val="0"/>
              </a:spcAft>
              <a:buClr>
                <a:srgbClr val="000099"/>
              </a:buClr>
              <a:buSzPts val="2800"/>
              <a:buFont typeface="Arial"/>
              <a:buChar char="•"/>
            </a:pPr>
            <a:r>
              <a:rPr b="1" i="0" lang="en-US" sz="2800" u="none" cap="none" strike="noStrike">
                <a:solidFill>
                  <a:srgbClr val="000099"/>
                </a:solidFill>
                <a:latin typeface="Calibri"/>
                <a:ea typeface="Calibri"/>
                <a:cs typeface="Calibri"/>
                <a:sym typeface="Calibri"/>
              </a:rPr>
              <a:t>SELECT FirstName, LastName, Gender, Department FROM EmployeeUK</a:t>
            </a:r>
            <a:endParaRPr b="1" i="0" sz="2800" u="none" cap="none" strike="noStrike">
              <a:solidFill>
                <a:srgbClr val="000099"/>
              </a:solidFill>
              <a:latin typeface="Calibri"/>
              <a:ea typeface="Calibri"/>
              <a:cs typeface="Calibri"/>
              <a:sym typeface="Calibri"/>
            </a:endParaRPr>
          </a:p>
          <a:p>
            <a:pPr indent="-228600" lvl="0" marL="228600" marR="0" rtl="0" algn="just">
              <a:lnSpc>
                <a:spcPct val="90000"/>
              </a:lnSpc>
              <a:spcBef>
                <a:spcPts val="1000"/>
              </a:spcBef>
              <a:spcAft>
                <a:spcPts val="0"/>
              </a:spcAft>
              <a:buClr>
                <a:srgbClr val="C00000"/>
              </a:buClr>
              <a:buSzPts val="2800"/>
              <a:buFont typeface="Arial"/>
              <a:buChar char="•"/>
            </a:pPr>
            <a:r>
              <a:rPr b="1" i="0" lang="en-US" sz="2800" u="none" cap="none" strike="noStrike">
                <a:solidFill>
                  <a:srgbClr val="C00000"/>
                </a:solidFill>
                <a:latin typeface="Calibri"/>
                <a:ea typeface="Calibri"/>
                <a:cs typeface="Calibri"/>
                <a:sym typeface="Calibri"/>
              </a:rPr>
              <a:t>UNION ALL</a:t>
            </a:r>
            <a:endParaRPr/>
          </a:p>
          <a:p>
            <a:pPr indent="-228600" lvl="0" marL="228600" marR="0" rtl="0" algn="just">
              <a:lnSpc>
                <a:spcPct val="90000"/>
              </a:lnSpc>
              <a:spcBef>
                <a:spcPts val="1000"/>
              </a:spcBef>
              <a:spcAft>
                <a:spcPts val="0"/>
              </a:spcAft>
              <a:buClr>
                <a:srgbClr val="000099"/>
              </a:buClr>
              <a:buSzPts val="2800"/>
              <a:buFont typeface="Arial"/>
              <a:buChar char="•"/>
            </a:pPr>
            <a:r>
              <a:rPr b="1" i="0" lang="en-US" sz="2800" u="none" cap="none" strike="noStrike">
                <a:solidFill>
                  <a:srgbClr val="000099"/>
                </a:solidFill>
                <a:latin typeface="Calibri"/>
                <a:ea typeface="Calibri"/>
                <a:cs typeface="Calibri"/>
                <a:sym typeface="Calibri"/>
              </a:rPr>
              <a:t>SELECT FirstName, LastName, Gender, Department FROM EmployeeUSA;</a:t>
            </a:r>
            <a:endParaRPr/>
          </a:p>
          <a:p>
            <a:pPr indent="-228600" lvl="0" marL="228600" marR="0" rtl="0" algn="just">
              <a:lnSpc>
                <a:spcPct val="90000"/>
              </a:lnSpc>
              <a:spcBef>
                <a:spcPts val="1000"/>
              </a:spcBef>
              <a:spcAft>
                <a:spcPts val="0"/>
              </a:spcAft>
              <a:buClr>
                <a:srgbClr val="C00000"/>
              </a:buClr>
              <a:buSzPts val="2800"/>
              <a:buFont typeface="Arial"/>
              <a:buChar char="•"/>
            </a:pPr>
            <a:r>
              <a:rPr b="1" i="0" lang="en-US" sz="2800" u="none" cap="none" strike="noStrike">
                <a:solidFill>
                  <a:srgbClr val="C00000"/>
                </a:solidFill>
                <a:latin typeface="Calibri"/>
                <a:ea typeface="Calibri"/>
                <a:cs typeface="Calibri"/>
                <a:sym typeface="Calibri"/>
              </a:rPr>
              <a:t>Here we got all the 14 rows in the result set.</a:t>
            </a:r>
            <a:endParaRPr/>
          </a:p>
        </p:txBody>
      </p:sp>
      <p:pic>
        <p:nvPicPr>
          <p:cNvPr descr="UNION Operator in MySQL" id="371" name="Google Shape;371;p41"/>
          <p:cNvPicPr preferRelativeResize="0"/>
          <p:nvPr/>
        </p:nvPicPr>
        <p:blipFill rotWithShape="1">
          <a:blip r:embed="rId3">
            <a:alphaModFix/>
          </a:blip>
          <a:srcRect b="0" l="0" r="0" t="0"/>
          <a:stretch/>
        </p:blipFill>
        <p:spPr>
          <a:xfrm>
            <a:off x="966787" y="2581275"/>
            <a:ext cx="3377912" cy="847725"/>
          </a:xfrm>
          <a:prstGeom prst="rect">
            <a:avLst/>
          </a:prstGeom>
          <a:noFill/>
          <a:ln>
            <a:noFill/>
          </a:ln>
        </p:spPr>
      </p:pic>
      <p:pic>
        <p:nvPicPr>
          <p:cNvPr descr="UNION ALL Operator in MySQL" id="372" name="Google Shape;372;p41"/>
          <p:cNvPicPr preferRelativeResize="0"/>
          <p:nvPr/>
        </p:nvPicPr>
        <p:blipFill rotWithShape="1">
          <a:blip r:embed="rId4">
            <a:alphaModFix/>
          </a:blip>
          <a:srcRect b="0" l="0" r="0" t="0"/>
          <a:stretch/>
        </p:blipFill>
        <p:spPr>
          <a:xfrm>
            <a:off x="7179252" y="2109787"/>
            <a:ext cx="2876550" cy="8953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2"/>
          <p:cNvSpPr txBox="1"/>
          <p:nvPr>
            <p:ph type="title"/>
          </p:nvPr>
        </p:nvSpPr>
        <p:spPr>
          <a:xfrm>
            <a:off x="13855" y="156369"/>
            <a:ext cx="10515600" cy="743239"/>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i="0" lang="en-US" sz="4000">
                <a:latin typeface="Calibri"/>
                <a:ea typeface="Calibri"/>
                <a:cs typeface="Calibri"/>
                <a:sym typeface="Calibri"/>
              </a:rPr>
              <a:t>SQL Commands: Set Operations</a:t>
            </a:r>
            <a:br>
              <a:rPr b="0" i="0" lang="en-US">
                <a:solidFill>
                  <a:srgbClr val="4A4A4A"/>
                </a:solidFill>
                <a:latin typeface="Open Sans"/>
                <a:ea typeface="Open Sans"/>
                <a:cs typeface="Open Sans"/>
                <a:sym typeface="Open Sans"/>
              </a:rPr>
            </a:br>
            <a:endParaRPr/>
          </a:p>
        </p:txBody>
      </p:sp>
      <p:sp>
        <p:nvSpPr>
          <p:cNvPr id="378" name="Google Shape;378;p42"/>
          <p:cNvSpPr txBox="1"/>
          <p:nvPr>
            <p:ph idx="1" type="body"/>
          </p:nvPr>
        </p:nvSpPr>
        <p:spPr>
          <a:xfrm>
            <a:off x="193964" y="527988"/>
            <a:ext cx="5638800" cy="6173643"/>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just">
              <a:lnSpc>
                <a:spcPct val="90000"/>
              </a:lnSpc>
              <a:spcBef>
                <a:spcPts val="0"/>
              </a:spcBef>
              <a:spcAft>
                <a:spcPts val="0"/>
              </a:spcAft>
              <a:buClr>
                <a:srgbClr val="000000"/>
              </a:buClr>
              <a:buSzPct val="100000"/>
              <a:buChar char="•"/>
            </a:pPr>
            <a:r>
              <a:rPr b="1" i="0" lang="en-US" sz="2400">
                <a:solidFill>
                  <a:srgbClr val="000000"/>
                </a:solidFill>
              </a:rPr>
              <a:t>INTERSECT Operator in MySQL</a:t>
            </a:r>
            <a:endParaRPr b="0" i="0" sz="2400">
              <a:solidFill>
                <a:srgbClr val="3A3A3A"/>
              </a:solidFill>
            </a:endParaRPr>
          </a:p>
          <a:p>
            <a:pPr indent="-228600" lvl="0" marL="228600" rtl="0" algn="just">
              <a:lnSpc>
                <a:spcPct val="90000"/>
              </a:lnSpc>
              <a:spcBef>
                <a:spcPts val="1000"/>
              </a:spcBef>
              <a:spcAft>
                <a:spcPts val="0"/>
              </a:spcAft>
              <a:buClr>
                <a:srgbClr val="000000"/>
              </a:buClr>
              <a:buSzPct val="100000"/>
              <a:buChar char="•"/>
            </a:pPr>
            <a:r>
              <a:rPr b="0" i="0" lang="en-US" sz="2400">
                <a:solidFill>
                  <a:srgbClr val="000000"/>
                </a:solidFill>
              </a:rPr>
              <a:t>The INTERSECT operator is used to combine two result sets and returns the data which are common in both the result set.</a:t>
            </a:r>
            <a:endParaRPr/>
          </a:p>
          <a:p>
            <a:pPr indent="-121920" lvl="0" marL="228600" rtl="0" algn="just">
              <a:lnSpc>
                <a:spcPct val="90000"/>
              </a:lnSpc>
              <a:spcBef>
                <a:spcPts val="1000"/>
              </a:spcBef>
              <a:spcAft>
                <a:spcPts val="0"/>
              </a:spcAft>
              <a:buClr>
                <a:schemeClr val="dk1"/>
              </a:buClr>
              <a:buSzPct val="100000"/>
              <a:buNone/>
            </a:pPr>
            <a:r>
              <a:t/>
            </a:r>
            <a:endParaRPr sz="2400">
              <a:solidFill>
                <a:srgbClr val="000000"/>
              </a:solidFill>
            </a:endParaRPr>
          </a:p>
          <a:p>
            <a:pPr indent="-121920" lvl="0" marL="228600" rtl="0" algn="just">
              <a:lnSpc>
                <a:spcPct val="90000"/>
              </a:lnSpc>
              <a:spcBef>
                <a:spcPts val="1000"/>
              </a:spcBef>
              <a:spcAft>
                <a:spcPts val="0"/>
              </a:spcAft>
              <a:buClr>
                <a:schemeClr val="dk1"/>
              </a:buClr>
              <a:buSzPct val="100000"/>
              <a:buNone/>
            </a:pPr>
            <a:r>
              <a:t/>
            </a:r>
            <a:endParaRPr b="0" i="0" sz="2400">
              <a:solidFill>
                <a:srgbClr val="000000"/>
              </a:solidFill>
            </a:endParaRPr>
          </a:p>
          <a:p>
            <a:pPr indent="-121920" lvl="0" marL="228600" rtl="0" algn="just">
              <a:lnSpc>
                <a:spcPct val="90000"/>
              </a:lnSpc>
              <a:spcBef>
                <a:spcPts val="1000"/>
              </a:spcBef>
              <a:spcAft>
                <a:spcPts val="0"/>
              </a:spcAft>
              <a:buClr>
                <a:schemeClr val="dk1"/>
              </a:buClr>
              <a:buSzPct val="100000"/>
              <a:buNone/>
            </a:pPr>
            <a:r>
              <a:t/>
            </a:r>
            <a:endParaRPr sz="2400">
              <a:solidFill>
                <a:srgbClr val="000000"/>
              </a:solidFill>
            </a:endParaRPr>
          </a:p>
          <a:p>
            <a:pPr indent="-121920" lvl="0" marL="228600" rtl="0" algn="just">
              <a:lnSpc>
                <a:spcPct val="90000"/>
              </a:lnSpc>
              <a:spcBef>
                <a:spcPts val="1000"/>
              </a:spcBef>
              <a:spcAft>
                <a:spcPts val="0"/>
              </a:spcAft>
              <a:buClr>
                <a:schemeClr val="dk1"/>
              </a:buClr>
              <a:buSzPct val="100000"/>
              <a:buNone/>
            </a:pPr>
            <a:r>
              <a:t/>
            </a:r>
            <a:endParaRPr b="0" i="0" sz="2400">
              <a:solidFill>
                <a:srgbClr val="000000"/>
              </a:solidFill>
            </a:endParaRPr>
          </a:p>
          <a:p>
            <a:pPr indent="-121920" lvl="0" marL="228600" rtl="0" algn="just">
              <a:lnSpc>
                <a:spcPct val="90000"/>
              </a:lnSpc>
              <a:spcBef>
                <a:spcPts val="1000"/>
              </a:spcBef>
              <a:spcAft>
                <a:spcPts val="0"/>
              </a:spcAft>
              <a:buClr>
                <a:schemeClr val="dk1"/>
              </a:buClr>
              <a:buSzPct val="100000"/>
              <a:buNone/>
            </a:pPr>
            <a:r>
              <a:t/>
            </a:r>
            <a:endParaRPr b="0" i="0" sz="2400">
              <a:solidFill>
                <a:srgbClr val="000000"/>
              </a:solidFill>
            </a:endParaRPr>
          </a:p>
          <a:p>
            <a:pPr indent="-228600" lvl="0" marL="228600" rtl="0" algn="just">
              <a:lnSpc>
                <a:spcPct val="90000"/>
              </a:lnSpc>
              <a:spcBef>
                <a:spcPts val="1000"/>
              </a:spcBef>
              <a:spcAft>
                <a:spcPts val="0"/>
              </a:spcAft>
              <a:buClr>
                <a:srgbClr val="000000"/>
              </a:buClr>
              <a:buSzPct val="100000"/>
              <a:buChar char="•"/>
            </a:pPr>
            <a:r>
              <a:rPr b="0" i="0" lang="en-US" sz="2400">
                <a:solidFill>
                  <a:srgbClr val="000000"/>
                </a:solidFill>
              </a:rPr>
              <a:t>But the INTERSECT Operator is not supported by MYSQL. We can achieve the INTERSECT Operator functionality in MySQL using the following ways.</a:t>
            </a:r>
            <a:endParaRPr b="0" i="0" sz="2400">
              <a:solidFill>
                <a:srgbClr val="212529"/>
              </a:solidFill>
            </a:endParaRPr>
          </a:p>
          <a:p>
            <a:pPr indent="-228600" lvl="0" marL="228600" rtl="0" algn="just">
              <a:lnSpc>
                <a:spcPct val="90000"/>
              </a:lnSpc>
              <a:spcBef>
                <a:spcPts val="1000"/>
              </a:spcBef>
              <a:spcAft>
                <a:spcPts val="0"/>
              </a:spcAft>
              <a:buClr>
                <a:srgbClr val="000000"/>
              </a:buClr>
              <a:buSzPct val="100000"/>
              <a:buChar char="•"/>
            </a:pPr>
            <a:r>
              <a:rPr b="1" i="0" lang="en-US" sz="2400">
                <a:solidFill>
                  <a:srgbClr val="000000"/>
                </a:solidFill>
              </a:rPr>
              <a:t>Using IN Operator to achieve INTERSECT functionality:</a:t>
            </a:r>
            <a:endParaRPr b="0" i="0" sz="2400">
              <a:solidFill>
                <a:srgbClr val="3A3A3A"/>
              </a:solidFill>
            </a:endParaRPr>
          </a:p>
          <a:p>
            <a:pPr indent="-228600" lvl="0" marL="228600" rtl="0" algn="just">
              <a:lnSpc>
                <a:spcPct val="90000"/>
              </a:lnSpc>
              <a:spcBef>
                <a:spcPts val="1000"/>
              </a:spcBef>
              <a:spcAft>
                <a:spcPts val="0"/>
              </a:spcAft>
              <a:buClr>
                <a:srgbClr val="000000"/>
              </a:buClr>
              <a:buSzPct val="100000"/>
              <a:buChar char="•"/>
            </a:pPr>
            <a:r>
              <a:rPr b="0" i="0" lang="en-US" sz="2400">
                <a:solidFill>
                  <a:srgbClr val="000000"/>
                </a:solidFill>
              </a:rPr>
              <a:t>Here, we are checking the FirstName column value only. Following is the SQL Query using the IN Operator which returns the common employees i.e. the employees which are present in both t EmployeeUK and EmployeeUSA tables. Here, we are checking common based on the First Name column value.</a:t>
            </a:r>
            <a:endParaRPr b="0" i="0" sz="2400">
              <a:solidFill>
                <a:srgbClr val="212529"/>
              </a:solidFill>
            </a:endParaRPr>
          </a:p>
          <a:p>
            <a:pPr indent="-228600" lvl="0" marL="228600" rtl="0" algn="just">
              <a:lnSpc>
                <a:spcPct val="90000"/>
              </a:lnSpc>
              <a:spcBef>
                <a:spcPts val="1000"/>
              </a:spcBef>
              <a:spcAft>
                <a:spcPts val="0"/>
              </a:spcAft>
              <a:buClr>
                <a:srgbClr val="000000"/>
              </a:buClr>
              <a:buSzPct val="100000"/>
              <a:buChar char="•"/>
            </a:pPr>
            <a:r>
              <a:rPr b="0" i="0" lang="en-US" sz="2400">
                <a:solidFill>
                  <a:srgbClr val="000000"/>
                </a:solidFill>
              </a:rPr>
              <a:t>SELECT * FROM EmployeeUK</a:t>
            </a:r>
            <a:endParaRPr b="0" i="0" sz="2400">
              <a:solidFill>
                <a:srgbClr val="000000"/>
              </a:solidFill>
            </a:endParaRPr>
          </a:p>
          <a:p>
            <a:pPr indent="-228600" lvl="0" marL="228600" rtl="0" algn="just">
              <a:lnSpc>
                <a:spcPct val="90000"/>
              </a:lnSpc>
              <a:spcBef>
                <a:spcPts val="1000"/>
              </a:spcBef>
              <a:spcAft>
                <a:spcPts val="0"/>
              </a:spcAft>
              <a:buClr>
                <a:srgbClr val="000000"/>
              </a:buClr>
              <a:buSzPct val="100000"/>
              <a:buChar char="•"/>
            </a:pPr>
            <a:r>
              <a:rPr b="0" i="0" lang="en-US" sz="2400">
                <a:solidFill>
                  <a:srgbClr val="000000"/>
                </a:solidFill>
              </a:rPr>
              <a:t>WHERE FirstName IN (SELECT FirstName FROM EmployeeUSA);</a:t>
            </a:r>
            <a:endParaRPr/>
          </a:p>
          <a:p>
            <a:pPr indent="-104140" lvl="0" marL="228600" rtl="0" algn="l">
              <a:lnSpc>
                <a:spcPct val="90000"/>
              </a:lnSpc>
              <a:spcBef>
                <a:spcPts val="1000"/>
              </a:spcBef>
              <a:spcAft>
                <a:spcPts val="0"/>
              </a:spcAft>
              <a:buClr>
                <a:schemeClr val="dk1"/>
              </a:buClr>
              <a:buSzPct val="100000"/>
              <a:buNone/>
            </a:pPr>
            <a:r>
              <a:t/>
            </a:r>
            <a:endParaRPr/>
          </a:p>
        </p:txBody>
      </p:sp>
      <p:sp>
        <p:nvSpPr>
          <p:cNvPr id="379" name="Google Shape;379;p42"/>
          <p:cNvSpPr txBox="1"/>
          <p:nvPr/>
        </p:nvSpPr>
        <p:spPr>
          <a:xfrm>
            <a:off x="6095999" y="156370"/>
            <a:ext cx="5902037" cy="658588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marR="0" rtl="0" algn="just">
              <a:lnSpc>
                <a:spcPct val="90000"/>
              </a:lnSpc>
              <a:spcBef>
                <a:spcPts val="0"/>
              </a:spcBef>
              <a:spcAft>
                <a:spcPts val="0"/>
              </a:spcAft>
              <a:buClr>
                <a:srgbClr val="000000"/>
              </a:buClr>
              <a:buSzPct val="100000"/>
              <a:buFont typeface="Arial"/>
              <a:buChar char="•"/>
            </a:pPr>
            <a:r>
              <a:rPr b="1" i="0" lang="en-US" sz="2800" u="none" cap="none" strike="noStrike">
                <a:solidFill>
                  <a:srgbClr val="000000"/>
                </a:solidFill>
                <a:latin typeface="Calibri"/>
                <a:ea typeface="Calibri"/>
                <a:cs typeface="Calibri"/>
                <a:sym typeface="Calibri"/>
              </a:rPr>
              <a:t>MySQL EXCEPT Operator:</a:t>
            </a:r>
            <a:endParaRPr b="0" i="0" sz="2800" u="none" cap="none" strike="noStrike">
              <a:solidFill>
                <a:srgbClr val="3A3A3A"/>
              </a:solidFill>
              <a:latin typeface="Calibri"/>
              <a:ea typeface="Calibri"/>
              <a:cs typeface="Calibri"/>
              <a:sym typeface="Calibri"/>
            </a:endParaRPr>
          </a:p>
          <a:p>
            <a:pPr indent="-228600" lvl="0" marL="228600" marR="0" rtl="0" algn="just">
              <a:lnSpc>
                <a:spcPct val="90000"/>
              </a:lnSpc>
              <a:spcBef>
                <a:spcPts val="1000"/>
              </a:spcBef>
              <a:spcAft>
                <a:spcPts val="0"/>
              </a:spcAft>
              <a:buClr>
                <a:srgbClr val="000000"/>
              </a:buClr>
              <a:buSzPct val="100000"/>
              <a:buFont typeface="Arial"/>
              <a:buChar char="•"/>
            </a:pPr>
            <a:r>
              <a:rPr b="0" i="0" lang="en-US" sz="2800" u="none" cap="none" strike="noStrike">
                <a:solidFill>
                  <a:srgbClr val="000000"/>
                </a:solidFill>
                <a:latin typeface="Calibri"/>
                <a:ea typeface="Calibri"/>
                <a:cs typeface="Calibri"/>
                <a:sym typeface="Calibri"/>
              </a:rPr>
              <a:t>The EXCEPT operator is used to combine two tables or two result sets and will return rows from the first select statement that are not present in the second select statement.</a:t>
            </a:r>
            <a:endParaRPr/>
          </a:p>
          <a:p>
            <a:pPr indent="-77470" lvl="0" marL="228600" marR="0" rtl="0" algn="just">
              <a:lnSpc>
                <a:spcPct val="90000"/>
              </a:lnSpc>
              <a:spcBef>
                <a:spcPts val="1000"/>
              </a:spcBef>
              <a:spcAft>
                <a:spcPts val="0"/>
              </a:spcAft>
              <a:buClr>
                <a:schemeClr val="dk1"/>
              </a:buClr>
              <a:buSzPct val="100000"/>
              <a:buFont typeface="Arial"/>
              <a:buNone/>
            </a:pPr>
            <a:r>
              <a:t/>
            </a:r>
            <a:endParaRPr b="0" i="0" sz="2800" u="none" cap="none" strike="noStrike">
              <a:solidFill>
                <a:srgbClr val="000000"/>
              </a:solidFill>
              <a:latin typeface="Calibri"/>
              <a:ea typeface="Calibri"/>
              <a:cs typeface="Calibri"/>
              <a:sym typeface="Calibri"/>
            </a:endParaRPr>
          </a:p>
          <a:p>
            <a:pPr indent="-77470" lvl="0" marL="228600" marR="0" rtl="0" algn="just">
              <a:lnSpc>
                <a:spcPct val="90000"/>
              </a:lnSpc>
              <a:spcBef>
                <a:spcPts val="1000"/>
              </a:spcBef>
              <a:spcAft>
                <a:spcPts val="0"/>
              </a:spcAft>
              <a:buClr>
                <a:schemeClr val="dk1"/>
              </a:buClr>
              <a:buSzPct val="100000"/>
              <a:buFont typeface="Arial"/>
              <a:buNone/>
            </a:pPr>
            <a:r>
              <a:t/>
            </a:r>
            <a:endParaRPr b="0" i="0" sz="2800" u="none" cap="none" strike="noStrike">
              <a:solidFill>
                <a:srgbClr val="000000"/>
              </a:solidFill>
              <a:latin typeface="Calibri"/>
              <a:ea typeface="Calibri"/>
              <a:cs typeface="Calibri"/>
              <a:sym typeface="Calibri"/>
            </a:endParaRPr>
          </a:p>
          <a:p>
            <a:pPr indent="-77470" lvl="0" marL="228600" marR="0" rtl="0" algn="just">
              <a:lnSpc>
                <a:spcPct val="90000"/>
              </a:lnSpc>
              <a:spcBef>
                <a:spcPts val="1000"/>
              </a:spcBef>
              <a:spcAft>
                <a:spcPts val="0"/>
              </a:spcAft>
              <a:buClr>
                <a:schemeClr val="dk1"/>
              </a:buClr>
              <a:buSzPct val="100000"/>
              <a:buFont typeface="Arial"/>
              <a:buNone/>
            </a:pPr>
            <a:r>
              <a:t/>
            </a:r>
            <a:endParaRPr b="0" i="0" sz="2800" u="none" cap="none" strike="noStrike">
              <a:solidFill>
                <a:srgbClr val="000000"/>
              </a:solidFill>
              <a:latin typeface="Calibri"/>
              <a:ea typeface="Calibri"/>
              <a:cs typeface="Calibri"/>
              <a:sym typeface="Calibri"/>
            </a:endParaRPr>
          </a:p>
          <a:p>
            <a:pPr indent="-77470" lvl="0" marL="228600" marR="0" rtl="0" algn="just">
              <a:lnSpc>
                <a:spcPct val="90000"/>
              </a:lnSpc>
              <a:spcBef>
                <a:spcPts val="1000"/>
              </a:spcBef>
              <a:spcAft>
                <a:spcPts val="0"/>
              </a:spcAft>
              <a:buClr>
                <a:schemeClr val="dk1"/>
              </a:buClr>
              <a:buSzPct val="100000"/>
              <a:buFont typeface="Arial"/>
              <a:buNone/>
            </a:pPr>
            <a:r>
              <a:t/>
            </a:r>
            <a:endParaRPr b="0" i="0" sz="2800" u="none" cap="none" strike="noStrike">
              <a:solidFill>
                <a:srgbClr val="000000"/>
              </a:solidFill>
              <a:latin typeface="Calibri"/>
              <a:ea typeface="Calibri"/>
              <a:cs typeface="Calibri"/>
              <a:sym typeface="Calibri"/>
            </a:endParaRPr>
          </a:p>
          <a:p>
            <a:pPr indent="-228600" lvl="0" marL="228600" marR="0" rtl="0" algn="just">
              <a:lnSpc>
                <a:spcPct val="90000"/>
              </a:lnSpc>
              <a:spcBef>
                <a:spcPts val="1000"/>
              </a:spcBef>
              <a:spcAft>
                <a:spcPts val="0"/>
              </a:spcAft>
              <a:buClr>
                <a:srgbClr val="000000"/>
              </a:buClr>
              <a:buSzPct val="100000"/>
              <a:buFont typeface="Arial"/>
              <a:buChar char="•"/>
            </a:pPr>
            <a:r>
              <a:rPr b="0" i="0" lang="en-US" sz="2800" u="none" cap="none" strike="noStrike">
                <a:solidFill>
                  <a:srgbClr val="000000"/>
                </a:solidFill>
                <a:latin typeface="Calibri"/>
                <a:ea typeface="Calibri"/>
                <a:cs typeface="Calibri"/>
                <a:sym typeface="Calibri"/>
              </a:rPr>
              <a:t>But, the EXCEPT Operator is not supported by MYSQL. We can achieve the EXCEPT Operator functionality in MySQL using the following ways.</a:t>
            </a:r>
            <a:endParaRPr/>
          </a:p>
          <a:p>
            <a:pPr indent="-228600" lvl="0" marL="228600" marR="0" rtl="0" algn="just">
              <a:lnSpc>
                <a:spcPct val="90000"/>
              </a:lnSpc>
              <a:spcBef>
                <a:spcPts val="1000"/>
              </a:spcBef>
              <a:spcAft>
                <a:spcPts val="0"/>
              </a:spcAft>
              <a:buClr>
                <a:srgbClr val="000000"/>
              </a:buClr>
              <a:buSzPct val="100000"/>
              <a:buFont typeface="Arial"/>
              <a:buChar char="•"/>
            </a:pPr>
            <a:r>
              <a:rPr b="0" i="0" lang="en-US" sz="2800" u="none" cap="none" strike="noStrike">
                <a:solidFill>
                  <a:srgbClr val="000000"/>
                </a:solidFill>
                <a:latin typeface="Calibri"/>
                <a:ea typeface="Calibri"/>
                <a:cs typeface="Calibri"/>
                <a:sym typeface="Calibri"/>
              </a:rPr>
              <a:t>Using NOT IN Operator to achieve EXCEPT functionality:</a:t>
            </a:r>
            <a:endParaRPr/>
          </a:p>
          <a:p>
            <a:pPr indent="-228600" lvl="0" marL="228600" marR="0" rtl="0" algn="just">
              <a:lnSpc>
                <a:spcPct val="90000"/>
              </a:lnSpc>
              <a:spcBef>
                <a:spcPts val="1000"/>
              </a:spcBef>
              <a:spcAft>
                <a:spcPts val="0"/>
              </a:spcAft>
              <a:buClr>
                <a:srgbClr val="000000"/>
              </a:buClr>
              <a:buSzPct val="100000"/>
              <a:buFont typeface="Arial"/>
              <a:buChar char="•"/>
            </a:pPr>
            <a:r>
              <a:rPr b="0" i="0" lang="en-US" sz="2800" u="none" cap="none" strike="noStrike">
                <a:solidFill>
                  <a:srgbClr val="000000"/>
                </a:solidFill>
                <a:latin typeface="Calibri"/>
                <a:ea typeface="Calibri"/>
                <a:cs typeface="Calibri"/>
                <a:sym typeface="Calibri"/>
              </a:rPr>
              <a:t>Here, we are checking the FirstName column value only. Following is the SQL Query using the NOT IN Operator which returns the employees from the first EmployeeUK table that are not present in the EmployeeUSA table.</a:t>
            </a:r>
            <a:endParaRPr/>
          </a:p>
          <a:p>
            <a:pPr indent="-77470" lvl="0" marL="228600" marR="0" rtl="0" algn="just">
              <a:lnSpc>
                <a:spcPct val="90000"/>
              </a:lnSpc>
              <a:spcBef>
                <a:spcPts val="1000"/>
              </a:spcBef>
              <a:spcAft>
                <a:spcPts val="0"/>
              </a:spcAft>
              <a:buClr>
                <a:schemeClr val="dk1"/>
              </a:buClr>
              <a:buSzPct val="100000"/>
              <a:buFont typeface="Arial"/>
              <a:buNone/>
            </a:pPr>
            <a:r>
              <a:t/>
            </a:r>
            <a:endParaRPr b="0" i="0" sz="2800" u="none" cap="none" strike="noStrike">
              <a:solidFill>
                <a:srgbClr val="212529"/>
              </a:solidFill>
              <a:latin typeface="Arial"/>
              <a:ea typeface="Arial"/>
              <a:cs typeface="Arial"/>
              <a:sym typeface="Arial"/>
            </a:endParaRPr>
          </a:p>
        </p:txBody>
      </p:sp>
      <p:pic>
        <p:nvPicPr>
          <p:cNvPr descr="SET Operators in MySQL with Examples" id="380" name="Google Shape;380;p42"/>
          <p:cNvPicPr preferRelativeResize="0"/>
          <p:nvPr/>
        </p:nvPicPr>
        <p:blipFill rotWithShape="1">
          <a:blip r:embed="rId3">
            <a:alphaModFix/>
          </a:blip>
          <a:srcRect b="0" l="0" r="0" t="0"/>
          <a:stretch/>
        </p:blipFill>
        <p:spPr>
          <a:xfrm>
            <a:off x="370609" y="1603736"/>
            <a:ext cx="5105400" cy="1371600"/>
          </a:xfrm>
          <a:prstGeom prst="rect">
            <a:avLst/>
          </a:prstGeom>
          <a:noFill/>
          <a:ln>
            <a:noFill/>
          </a:ln>
        </p:spPr>
      </p:pic>
      <p:pic>
        <p:nvPicPr>
          <p:cNvPr id="381" name="Google Shape;381;p42"/>
          <p:cNvPicPr preferRelativeResize="0"/>
          <p:nvPr/>
        </p:nvPicPr>
        <p:blipFill rotWithShape="1">
          <a:blip r:embed="rId4">
            <a:alphaModFix/>
          </a:blip>
          <a:srcRect b="0" l="0" r="0" t="0"/>
          <a:stretch/>
        </p:blipFill>
        <p:spPr>
          <a:xfrm>
            <a:off x="6530253" y="1660886"/>
            <a:ext cx="4257675" cy="12573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3"/>
          <p:cNvSpPr txBox="1"/>
          <p:nvPr>
            <p:ph type="title"/>
          </p:nvPr>
        </p:nvSpPr>
        <p:spPr>
          <a:xfrm>
            <a:off x="367145" y="143452"/>
            <a:ext cx="10515600" cy="10064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i="0" lang="en-US" sz="4000" u="none" strike="noStrike">
                <a:latin typeface="Calibri"/>
                <a:ea typeface="Calibri"/>
                <a:cs typeface="Calibri"/>
                <a:sym typeface="Calibri"/>
              </a:rPr>
              <a:t>Numerical Functions in SQL </a:t>
            </a:r>
            <a:endParaRPr b="1" sz="4000">
              <a:latin typeface="Calibri"/>
              <a:ea typeface="Calibri"/>
              <a:cs typeface="Calibri"/>
              <a:sym typeface="Calibri"/>
            </a:endParaRPr>
          </a:p>
        </p:txBody>
      </p:sp>
      <p:sp>
        <p:nvSpPr>
          <p:cNvPr id="387" name="Google Shape;387;p43"/>
          <p:cNvSpPr txBox="1"/>
          <p:nvPr>
            <p:ph idx="1" type="body"/>
          </p:nvPr>
        </p:nvSpPr>
        <p:spPr>
          <a:xfrm>
            <a:off x="235527" y="1011382"/>
            <a:ext cx="11720946" cy="5458691"/>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just">
              <a:lnSpc>
                <a:spcPct val="90000"/>
              </a:lnSpc>
              <a:spcBef>
                <a:spcPts val="0"/>
              </a:spcBef>
              <a:spcAft>
                <a:spcPts val="0"/>
              </a:spcAft>
              <a:buClr>
                <a:schemeClr val="dk1"/>
              </a:buClr>
              <a:buSzPct val="100000"/>
              <a:buChar char="•"/>
            </a:pPr>
            <a:r>
              <a:rPr b="1" lang="en-US"/>
              <a:t>ABS() Function</a:t>
            </a:r>
            <a:endParaRPr/>
          </a:p>
          <a:p>
            <a:pPr indent="-228600" lvl="0" marL="228600" rtl="0" algn="just">
              <a:lnSpc>
                <a:spcPct val="90000"/>
              </a:lnSpc>
              <a:spcBef>
                <a:spcPts val="1000"/>
              </a:spcBef>
              <a:spcAft>
                <a:spcPts val="0"/>
              </a:spcAft>
              <a:buClr>
                <a:schemeClr val="dk1"/>
              </a:buClr>
              <a:buSzPct val="100000"/>
              <a:buChar char="•"/>
            </a:pPr>
            <a:r>
              <a:rPr lang="en-US"/>
              <a:t>ABS() function is a mathematical function that returns the absolute(positive) value of a given numeric expression.</a:t>
            </a:r>
            <a:endParaRPr/>
          </a:p>
          <a:p>
            <a:pPr indent="-228600" lvl="0" marL="228600" rtl="0" algn="just">
              <a:lnSpc>
                <a:spcPct val="90000"/>
              </a:lnSpc>
              <a:spcBef>
                <a:spcPts val="1000"/>
              </a:spcBef>
              <a:spcAft>
                <a:spcPts val="0"/>
              </a:spcAft>
              <a:buClr>
                <a:schemeClr val="dk1"/>
              </a:buClr>
              <a:buSzPct val="100000"/>
              <a:buChar char="•"/>
            </a:pPr>
            <a:r>
              <a:rPr lang="en-US"/>
              <a:t>The </a:t>
            </a:r>
            <a:r>
              <a:rPr b="1" lang="en-US">
                <a:solidFill>
                  <a:srgbClr val="000099"/>
                </a:solidFill>
              </a:rPr>
              <a:t>ABS() function changes negative values to positive values</a:t>
            </a:r>
            <a:r>
              <a:rPr lang="en-US"/>
              <a:t>. It has no effect on zero or positive values.</a:t>
            </a:r>
            <a:endParaRPr/>
          </a:p>
          <a:p>
            <a:pPr indent="-228600" lvl="0" marL="228600" rtl="0" algn="just">
              <a:lnSpc>
                <a:spcPct val="90000"/>
              </a:lnSpc>
              <a:spcBef>
                <a:spcPts val="1000"/>
              </a:spcBef>
              <a:spcAft>
                <a:spcPts val="0"/>
              </a:spcAft>
              <a:buClr>
                <a:srgbClr val="000099"/>
              </a:buClr>
              <a:buSzPct val="100000"/>
              <a:buChar char="•"/>
            </a:pPr>
            <a:r>
              <a:rPr b="1" lang="en-US">
                <a:solidFill>
                  <a:srgbClr val="000099"/>
                </a:solidFill>
              </a:rPr>
              <a:t>SELECT ABS(-7 + 5) AS Result;</a:t>
            </a:r>
            <a:endParaRPr/>
          </a:p>
          <a:p>
            <a:pPr indent="-228600" lvl="0" marL="228600" rtl="0" algn="just">
              <a:lnSpc>
                <a:spcPct val="90000"/>
              </a:lnSpc>
              <a:spcBef>
                <a:spcPts val="1000"/>
              </a:spcBef>
              <a:spcAft>
                <a:spcPts val="0"/>
              </a:spcAft>
              <a:buClr>
                <a:schemeClr val="dk1"/>
              </a:buClr>
              <a:buSzPct val="100000"/>
              <a:buChar char="•"/>
            </a:pPr>
            <a:r>
              <a:rPr b="1" lang="en-US"/>
              <a:t>CEILING() Function</a:t>
            </a:r>
            <a:r>
              <a:rPr lang="en-US"/>
              <a:t>: Rounds Decimal Value</a:t>
            </a:r>
            <a:endParaRPr/>
          </a:p>
          <a:p>
            <a:pPr indent="-228600" lvl="0" marL="228600" rtl="0" algn="just">
              <a:lnSpc>
                <a:spcPct val="90000"/>
              </a:lnSpc>
              <a:spcBef>
                <a:spcPts val="1000"/>
              </a:spcBef>
              <a:spcAft>
                <a:spcPts val="0"/>
              </a:spcAft>
              <a:buClr>
                <a:schemeClr val="dk1"/>
              </a:buClr>
              <a:buSzPct val="100000"/>
              <a:buChar char="•"/>
            </a:pPr>
            <a:r>
              <a:rPr lang="en-US"/>
              <a:t>CEILING() function rounds the decimal number to the nearest </a:t>
            </a:r>
            <a:r>
              <a:rPr b="1" lang="en-US"/>
              <a:t>integer number that is larger than or equal to the specified number.</a:t>
            </a:r>
            <a:endParaRPr/>
          </a:p>
          <a:p>
            <a:pPr indent="-228600" lvl="0" marL="228600" rtl="0" algn="just">
              <a:lnSpc>
                <a:spcPct val="90000"/>
              </a:lnSpc>
              <a:spcBef>
                <a:spcPts val="1000"/>
              </a:spcBef>
              <a:spcAft>
                <a:spcPts val="0"/>
              </a:spcAft>
              <a:buClr>
                <a:srgbClr val="000099"/>
              </a:buClr>
              <a:buSzPct val="100000"/>
              <a:buChar char="•"/>
            </a:pPr>
            <a:r>
              <a:rPr b="1" lang="en-US">
                <a:solidFill>
                  <a:srgbClr val="000099"/>
                </a:solidFill>
              </a:rPr>
              <a:t>select CEILING(12.2) as result;                 </a:t>
            </a:r>
            <a:r>
              <a:rPr b="1" lang="en-US"/>
              <a:t>--13</a:t>
            </a:r>
            <a:endParaRPr/>
          </a:p>
          <a:p>
            <a:pPr indent="-228600" lvl="0" marL="228600" rtl="0" algn="just">
              <a:lnSpc>
                <a:spcPct val="90000"/>
              </a:lnSpc>
              <a:spcBef>
                <a:spcPts val="1000"/>
              </a:spcBef>
              <a:spcAft>
                <a:spcPts val="0"/>
              </a:spcAft>
              <a:buClr>
                <a:schemeClr val="dk1"/>
              </a:buClr>
              <a:buSzPct val="100000"/>
              <a:buChar char="•"/>
            </a:pPr>
            <a:r>
              <a:rPr b="1" lang="en-US"/>
              <a:t>FLOOR() Function</a:t>
            </a:r>
            <a:endParaRPr/>
          </a:p>
          <a:p>
            <a:pPr indent="-228600" lvl="0" marL="228600" rtl="0" algn="just">
              <a:lnSpc>
                <a:spcPct val="90000"/>
              </a:lnSpc>
              <a:spcBef>
                <a:spcPts val="1000"/>
              </a:spcBef>
              <a:spcAft>
                <a:spcPts val="0"/>
              </a:spcAft>
              <a:buClr>
                <a:schemeClr val="dk1"/>
              </a:buClr>
              <a:buSzPct val="100000"/>
              <a:buChar char="•"/>
            </a:pPr>
            <a:r>
              <a:rPr lang="en-US"/>
              <a:t>FLOOR() function returns the nearest </a:t>
            </a:r>
            <a:r>
              <a:rPr b="1" lang="en-US"/>
              <a:t>integer that is less than or equal to the specified number or numeric expression.</a:t>
            </a:r>
            <a:endParaRPr/>
          </a:p>
          <a:p>
            <a:pPr indent="-228600" lvl="0" marL="228600" rtl="0" algn="just">
              <a:lnSpc>
                <a:spcPct val="90000"/>
              </a:lnSpc>
              <a:spcBef>
                <a:spcPts val="1000"/>
              </a:spcBef>
              <a:spcAft>
                <a:spcPts val="0"/>
              </a:spcAft>
              <a:buClr>
                <a:schemeClr val="dk1"/>
              </a:buClr>
              <a:buSzPct val="100000"/>
              <a:buChar char="•"/>
            </a:pPr>
            <a:r>
              <a:rPr lang="en-US"/>
              <a:t>The FLOOR() function is mainly used to round the floating-point value without fraction part from the floating point number value (decimal, double, float).</a:t>
            </a:r>
            <a:endParaRPr/>
          </a:p>
          <a:p>
            <a:pPr indent="-228600" lvl="0" marL="228600" rtl="0" algn="just">
              <a:lnSpc>
                <a:spcPct val="90000"/>
              </a:lnSpc>
              <a:spcBef>
                <a:spcPts val="1000"/>
              </a:spcBef>
              <a:spcAft>
                <a:spcPts val="0"/>
              </a:spcAft>
              <a:buClr>
                <a:srgbClr val="000099"/>
              </a:buClr>
              <a:buSzPct val="100000"/>
              <a:buChar char="•"/>
            </a:pPr>
            <a:r>
              <a:rPr b="1" lang="en-US">
                <a:solidFill>
                  <a:srgbClr val="000099"/>
                </a:solidFill>
              </a:rPr>
              <a:t>select floor(12.2) as result;                  </a:t>
            </a:r>
            <a:r>
              <a:rPr lang="en-US"/>
              <a:t>--12</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4"/>
          <p:cNvSpPr txBox="1"/>
          <p:nvPr>
            <p:ph type="title"/>
          </p:nvPr>
        </p:nvSpPr>
        <p:spPr>
          <a:xfrm>
            <a:off x="367145" y="143452"/>
            <a:ext cx="10515600" cy="10064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i="0" lang="en-US" sz="4000" u="none" strike="noStrike">
                <a:latin typeface="Calibri"/>
                <a:ea typeface="Calibri"/>
                <a:cs typeface="Calibri"/>
                <a:sym typeface="Calibri"/>
              </a:rPr>
              <a:t>Date Functions in SQL </a:t>
            </a:r>
            <a:endParaRPr b="1" sz="4000">
              <a:latin typeface="Calibri"/>
              <a:ea typeface="Calibri"/>
              <a:cs typeface="Calibri"/>
              <a:sym typeface="Calibri"/>
            </a:endParaRPr>
          </a:p>
        </p:txBody>
      </p:sp>
      <p:sp>
        <p:nvSpPr>
          <p:cNvPr id="393" name="Google Shape;393;p44"/>
          <p:cNvSpPr txBox="1"/>
          <p:nvPr>
            <p:ph idx="1" type="body"/>
          </p:nvPr>
        </p:nvSpPr>
        <p:spPr>
          <a:xfrm>
            <a:off x="235527" y="1011382"/>
            <a:ext cx="11720946" cy="5458691"/>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b="1" lang="en-US"/>
              <a:t>CURRENT_TIMESTAMP() Function</a:t>
            </a:r>
            <a:endParaRPr/>
          </a:p>
          <a:p>
            <a:pPr indent="-228600" lvl="0" marL="228600" rtl="0" algn="just">
              <a:lnSpc>
                <a:spcPct val="90000"/>
              </a:lnSpc>
              <a:spcBef>
                <a:spcPts val="1000"/>
              </a:spcBef>
              <a:spcAft>
                <a:spcPts val="0"/>
              </a:spcAft>
              <a:buClr>
                <a:schemeClr val="dk1"/>
              </a:buClr>
              <a:buSzPts val="2800"/>
              <a:buChar char="•"/>
            </a:pPr>
            <a:r>
              <a:rPr lang="en-US"/>
              <a:t>CURRENT_TIMESTAMP() function returns the current system timestamp.</a:t>
            </a:r>
            <a:endParaRPr/>
          </a:p>
          <a:p>
            <a:pPr indent="-228600" lvl="0" marL="228600" rtl="0" algn="just">
              <a:lnSpc>
                <a:spcPct val="90000"/>
              </a:lnSpc>
              <a:spcBef>
                <a:spcPts val="1000"/>
              </a:spcBef>
              <a:spcAft>
                <a:spcPts val="0"/>
              </a:spcAft>
              <a:buClr>
                <a:srgbClr val="000099"/>
              </a:buClr>
              <a:buSzPts val="2800"/>
              <a:buChar char="•"/>
            </a:pPr>
            <a:r>
              <a:rPr lang="en-US">
                <a:solidFill>
                  <a:srgbClr val="000099"/>
                </a:solidFill>
              </a:rPr>
              <a:t>SELECT CURRENT_TIMESTAMP AS CurrentServerDateTime;</a:t>
            </a:r>
            <a:endParaRPr/>
          </a:p>
          <a:p>
            <a:pPr indent="-228600" lvl="0" marL="228600" rtl="0" algn="just">
              <a:lnSpc>
                <a:spcPct val="90000"/>
              </a:lnSpc>
              <a:spcBef>
                <a:spcPts val="1000"/>
              </a:spcBef>
              <a:spcAft>
                <a:spcPts val="0"/>
              </a:spcAft>
              <a:buClr>
                <a:schemeClr val="dk1"/>
              </a:buClr>
              <a:buSzPts val="2800"/>
              <a:buChar char="•"/>
            </a:pPr>
            <a:r>
              <a:rPr b="1" lang="en-US"/>
              <a:t>DATE_ADD() Function</a:t>
            </a:r>
            <a:endParaRPr/>
          </a:p>
          <a:p>
            <a:pPr indent="-228600" lvl="0" marL="228600" rtl="0" algn="just">
              <a:lnSpc>
                <a:spcPct val="90000"/>
              </a:lnSpc>
              <a:spcBef>
                <a:spcPts val="1000"/>
              </a:spcBef>
              <a:spcAft>
                <a:spcPts val="0"/>
              </a:spcAft>
              <a:buClr>
                <a:schemeClr val="dk1"/>
              </a:buClr>
              <a:buSzPts val="2800"/>
              <a:buChar char="•"/>
            </a:pPr>
            <a:r>
              <a:rPr lang="en-US"/>
              <a:t>DATE_ADD() function adds a number to a datepart and returns the modified datetime value. The following example adds 1 day to the specified date</a:t>
            </a:r>
            <a:endParaRPr/>
          </a:p>
          <a:p>
            <a:pPr indent="-228600" lvl="0" marL="228600" rtl="0" algn="just">
              <a:lnSpc>
                <a:spcPct val="90000"/>
              </a:lnSpc>
              <a:spcBef>
                <a:spcPts val="1000"/>
              </a:spcBef>
              <a:spcAft>
                <a:spcPts val="0"/>
              </a:spcAft>
              <a:buClr>
                <a:srgbClr val="000099"/>
              </a:buClr>
              <a:buSzPts val="2800"/>
              <a:buChar char="•"/>
            </a:pPr>
            <a:r>
              <a:rPr b="1" lang="en-US">
                <a:solidFill>
                  <a:srgbClr val="000099"/>
                </a:solidFill>
              </a:rPr>
              <a:t>SELECT DATE_ADD('2022/10/01',interval 1 day) AS Result;   -- 2022-10-02</a:t>
            </a:r>
            <a:endParaRPr/>
          </a:p>
          <a:p>
            <a:pPr indent="-228600" lvl="0" marL="228600" rtl="0" algn="just">
              <a:lnSpc>
                <a:spcPct val="90000"/>
              </a:lnSpc>
              <a:spcBef>
                <a:spcPts val="1000"/>
              </a:spcBef>
              <a:spcAft>
                <a:spcPts val="0"/>
              </a:spcAft>
              <a:buClr>
                <a:schemeClr val="dk1"/>
              </a:buClr>
              <a:buSzPts val="2800"/>
              <a:buChar char="•"/>
            </a:pPr>
            <a:r>
              <a:rPr b="1" lang="en-US"/>
              <a:t>DATEDIFF(expr1,expr2)</a:t>
            </a:r>
            <a:endParaRPr/>
          </a:p>
          <a:p>
            <a:pPr indent="-228600" lvl="0" marL="228600" rtl="0" algn="just">
              <a:lnSpc>
                <a:spcPct val="90000"/>
              </a:lnSpc>
              <a:spcBef>
                <a:spcPts val="1000"/>
              </a:spcBef>
              <a:spcAft>
                <a:spcPts val="0"/>
              </a:spcAft>
              <a:buClr>
                <a:schemeClr val="dk1"/>
              </a:buClr>
              <a:buSzPts val="2800"/>
              <a:buChar char="•"/>
            </a:pPr>
            <a:r>
              <a:rPr lang="en-US"/>
              <a:t>DATEDIFF() returns expr1 − expr2 expressed as a value in days from one date to the other. expr1 and expr2 are date or date-and-time expressions.</a:t>
            </a:r>
            <a:endParaRPr/>
          </a:p>
          <a:p>
            <a:pPr indent="-228600" lvl="0" marL="228600" rtl="0" algn="just">
              <a:lnSpc>
                <a:spcPct val="90000"/>
              </a:lnSpc>
              <a:spcBef>
                <a:spcPts val="1000"/>
              </a:spcBef>
              <a:spcAft>
                <a:spcPts val="0"/>
              </a:spcAft>
              <a:buClr>
                <a:srgbClr val="000099"/>
              </a:buClr>
              <a:buSzPts val="2800"/>
              <a:buChar char="•"/>
            </a:pPr>
            <a:r>
              <a:rPr b="1" lang="en-US">
                <a:solidFill>
                  <a:srgbClr val="000099"/>
                </a:solidFill>
              </a:rPr>
              <a:t>SELECT DATEDIFF('2022/10/01','2022/09/25’);             --6</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45"/>
          <p:cNvSpPr txBox="1"/>
          <p:nvPr>
            <p:ph type="title"/>
          </p:nvPr>
        </p:nvSpPr>
        <p:spPr>
          <a:xfrm>
            <a:off x="367145" y="143452"/>
            <a:ext cx="10515600" cy="10064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i="0" lang="en-US" sz="4000" u="none" strike="noStrike">
                <a:latin typeface="Calibri"/>
                <a:ea typeface="Calibri"/>
                <a:cs typeface="Calibri"/>
                <a:sym typeface="Calibri"/>
              </a:rPr>
              <a:t>String Functions in SQL </a:t>
            </a:r>
            <a:endParaRPr b="1" sz="4000">
              <a:latin typeface="Calibri"/>
              <a:ea typeface="Calibri"/>
              <a:cs typeface="Calibri"/>
              <a:sym typeface="Calibri"/>
            </a:endParaRPr>
          </a:p>
        </p:txBody>
      </p:sp>
      <p:sp>
        <p:nvSpPr>
          <p:cNvPr id="399" name="Google Shape;399;p45"/>
          <p:cNvSpPr txBox="1"/>
          <p:nvPr>
            <p:ph idx="1" type="body"/>
          </p:nvPr>
        </p:nvSpPr>
        <p:spPr>
          <a:xfrm>
            <a:off x="235527" y="1011382"/>
            <a:ext cx="11720946" cy="5458691"/>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Clr>
                <a:schemeClr val="dk1"/>
              </a:buClr>
              <a:buSzPts val="2800"/>
              <a:buChar char="•"/>
            </a:pPr>
            <a:r>
              <a:rPr b="1" lang="en-US"/>
              <a:t>ASCII(str): </a:t>
            </a:r>
            <a:r>
              <a:rPr lang="en-US"/>
              <a:t>Returns the numeric value of the leftmost character of the string str. Returns 0 if str is the empty string. Returns NULL if str is NULL. ASCII() works for 8-bit characters.</a:t>
            </a:r>
            <a:endParaRPr/>
          </a:p>
          <a:p>
            <a:pPr indent="-228600" lvl="0" marL="228600" rtl="0" algn="just">
              <a:lnSpc>
                <a:spcPct val="90000"/>
              </a:lnSpc>
              <a:spcBef>
                <a:spcPts val="1000"/>
              </a:spcBef>
              <a:spcAft>
                <a:spcPts val="0"/>
              </a:spcAft>
              <a:buClr>
                <a:srgbClr val="000099"/>
              </a:buClr>
              <a:buSzPts val="2800"/>
              <a:buChar char="•"/>
            </a:pPr>
            <a:r>
              <a:rPr lang="en-US">
                <a:solidFill>
                  <a:srgbClr val="000099"/>
                </a:solidFill>
              </a:rPr>
              <a:t>SELECT ASCII('A’);                    --65</a:t>
            </a:r>
            <a:endParaRPr/>
          </a:p>
          <a:p>
            <a:pPr indent="-228600" lvl="0" marL="228600" rtl="0" algn="just">
              <a:lnSpc>
                <a:spcPct val="90000"/>
              </a:lnSpc>
              <a:spcBef>
                <a:spcPts val="1000"/>
              </a:spcBef>
              <a:spcAft>
                <a:spcPts val="0"/>
              </a:spcAft>
              <a:buClr>
                <a:schemeClr val="dk1"/>
              </a:buClr>
              <a:buSzPts val="2800"/>
              <a:buChar char="•"/>
            </a:pPr>
            <a:r>
              <a:rPr b="1" lang="en-US"/>
              <a:t>INSERT(str,pos,len,newstr) :</a:t>
            </a:r>
            <a:r>
              <a:rPr lang="en-US"/>
              <a:t>Returns the string str, with the substring beginning at position pos and len characters long replaced by the string newstr.</a:t>
            </a:r>
            <a:endParaRPr/>
          </a:p>
          <a:p>
            <a:pPr indent="-228600" lvl="0" marL="228600" rtl="0" algn="just">
              <a:lnSpc>
                <a:spcPct val="90000"/>
              </a:lnSpc>
              <a:spcBef>
                <a:spcPts val="1000"/>
              </a:spcBef>
              <a:spcAft>
                <a:spcPts val="0"/>
              </a:spcAft>
              <a:buClr>
                <a:srgbClr val="000099"/>
              </a:buClr>
              <a:buSzPts val="2800"/>
              <a:buChar char="•"/>
            </a:pPr>
            <a:r>
              <a:rPr b="1" lang="en-US">
                <a:solidFill>
                  <a:srgbClr val="000099"/>
                </a:solidFill>
              </a:rPr>
              <a:t>SELECT INSERT('Quadratic', 3, 4, 'What’);     ---QuWhattic</a:t>
            </a:r>
            <a:endParaRPr b="1">
              <a:solidFill>
                <a:srgbClr val="000099"/>
              </a:solidFill>
            </a:endParaRPr>
          </a:p>
          <a:p>
            <a:pPr indent="-228600" lvl="0" marL="228600" rtl="0" algn="just">
              <a:lnSpc>
                <a:spcPct val="90000"/>
              </a:lnSpc>
              <a:spcBef>
                <a:spcPts val="1000"/>
              </a:spcBef>
              <a:spcAft>
                <a:spcPts val="0"/>
              </a:spcAft>
              <a:buClr>
                <a:schemeClr val="dk1"/>
              </a:buClr>
              <a:buSzPts val="2800"/>
              <a:buChar char="•"/>
            </a:pPr>
            <a:r>
              <a:rPr b="1" lang="en-US"/>
              <a:t>INSTR(str,substr) : </a:t>
            </a:r>
            <a:r>
              <a:rPr lang="en-US"/>
              <a:t>Returns the position of the first occurrence of substring substr in string str.</a:t>
            </a:r>
            <a:endParaRPr/>
          </a:p>
          <a:p>
            <a:pPr indent="-228600" lvl="0" marL="228600" rtl="0" algn="just">
              <a:lnSpc>
                <a:spcPct val="90000"/>
              </a:lnSpc>
              <a:spcBef>
                <a:spcPts val="1000"/>
              </a:spcBef>
              <a:spcAft>
                <a:spcPts val="0"/>
              </a:spcAft>
              <a:buClr>
                <a:srgbClr val="000099"/>
              </a:buClr>
              <a:buSzPts val="2800"/>
              <a:buChar char="•"/>
            </a:pPr>
            <a:r>
              <a:rPr b="1" lang="en-US">
                <a:solidFill>
                  <a:srgbClr val="000099"/>
                </a:solidFill>
              </a:rPr>
              <a:t>SELECT INSTR('foobarbar', 'bar’);           -- 4</a:t>
            </a:r>
            <a:endParaRPr/>
          </a:p>
          <a:p>
            <a:pPr indent="-228600" lvl="0" marL="228600" rtl="0" algn="just">
              <a:lnSpc>
                <a:spcPct val="90000"/>
              </a:lnSpc>
              <a:spcBef>
                <a:spcPts val="1000"/>
              </a:spcBef>
              <a:spcAft>
                <a:spcPts val="0"/>
              </a:spcAft>
              <a:buClr>
                <a:srgbClr val="000099"/>
              </a:buClr>
              <a:buSzPts val="2800"/>
              <a:buChar char="•"/>
            </a:pPr>
            <a:r>
              <a:rPr b="1" lang="en-US">
                <a:solidFill>
                  <a:srgbClr val="000099"/>
                </a:solidFill>
              </a:rPr>
              <a:t>select LCASE('CoLleGe’);     ---- college</a:t>
            </a:r>
            <a:endParaRPr/>
          </a:p>
          <a:p>
            <a:pPr indent="-228600" lvl="0" marL="228600" rtl="0" algn="just">
              <a:lnSpc>
                <a:spcPct val="90000"/>
              </a:lnSpc>
              <a:spcBef>
                <a:spcPts val="1000"/>
              </a:spcBef>
              <a:spcAft>
                <a:spcPts val="0"/>
              </a:spcAft>
              <a:buClr>
                <a:srgbClr val="000099"/>
              </a:buClr>
              <a:buSzPts val="2800"/>
              <a:buChar char="•"/>
            </a:pPr>
            <a:r>
              <a:rPr b="1" lang="en-US">
                <a:solidFill>
                  <a:srgbClr val="000099"/>
                </a:solidFill>
              </a:rPr>
              <a:t>select Length('vit’);      --3</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6"/>
          <p:cNvSpPr txBox="1"/>
          <p:nvPr>
            <p:ph type="title"/>
          </p:nvPr>
        </p:nvSpPr>
        <p:spPr>
          <a:xfrm>
            <a:off x="602673" y="115743"/>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A3A3A"/>
              </a:buClr>
              <a:buSzPts val="4000"/>
              <a:buFont typeface="Calibri"/>
              <a:buNone/>
            </a:pPr>
            <a:r>
              <a:rPr b="1" i="0" lang="en-US" sz="4000">
                <a:solidFill>
                  <a:srgbClr val="3A3A3A"/>
                </a:solidFill>
                <a:latin typeface="Calibri"/>
                <a:ea typeface="Calibri"/>
                <a:cs typeface="Calibri"/>
                <a:sym typeface="Calibri"/>
              </a:rPr>
              <a:t>Joins in SQL</a:t>
            </a:r>
            <a:br>
              <a:rPr b="0" i="0" lang="en-US">
                <a:solidFill>
                  <a:srgbClr val="3A3A3A"/>
                </a:solidFill>
                <a:latin typeface="Arial"/>
                <a:ea typeface="Arial"/>
                <a:cs typeface="Arial"/>
                <a:sym typeface="Arial"/>
              </a:rPr>
            </a:br>
            <a:endParaRPr/>
          </a:p>
        </p:txBody>
      </p:sp>
      <p:sp>
        <p:nvSpPr>
          <p:cNvPr id="405" name="Google Shape;405;p46"/>
          <p:cNvSpPr txBox="1"/>
          <p:nvPr>
            <p:ph idx="1" type="body"/>
          </p:nvPr>
        </p:nvSpPr>
        <p:spPr>
          <a:xfrm>
            <a:off x="471055" y="928255"/>
            <a:ext cx="11305309" cy="5708072"/>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90000"/>
              </a:lnSpc>
              <a:spcBef>
                <a:spcPts val="0"/>
              </a:spcBef>
              <a:spcAft>
                <a:spcPts val="0"/>
              </a:spcAft>
              <a:buClr>
                <a:srgbClr val="000000"/>
              </a:buClr>
              <a:buSzPct val="100000"/>
              <a:buChar char="•"/>
            </a:pPr>
            <a:r>
              <a:rPr b="1" i="0" lang="en-US">
                <a:solidFill>
                  <a:srgbClr val="000000"/>
                </a:solidFill>
              </a:rPr>
              <a:t>What are JOINS in SQL?</a:t>
            </a:r>
            <a:endParaRPr b="0" i="0">
              <a:solidFill>
                <a:srgbClr val="3A3A3A"/>
              </a:solidFill>
            </a:endParaRPr>
          </a:p>
          <a:p>
            <a:pPr indent="-228600" lvl="0" marL="228600" rtl="0" algn="just">
              <a:lnSpc>
                <a:spcPct val="90000"/>
              </a:lnSpc>
              <a:spcBef>
                <a:spcPts val="1000"/>
              </a:spcBef>
              <a:spcAft>
                <a:spcPts val="0"/>
              </a:spcAft>
              <a:buClr>
                <a:srgbClr val="000000"/>
              </a:buClr>
              <a:buSzPct val="100000"/>
              <a:buChar char="•"/>
            </a:pPr>
            <a:r>
              <a:rPr b="0" i="0" lang="en-US">
                <a:solidFill>
                  <a:srgbClr val="000000"/>
                </a:solidFill>
              </a:rPr>
              <a:t>The Joins in SQL are basically used to </a:t>
            </a:r>
            <a:r>
              <a:rPr b="1" i="0" lang="en-US">
                <a:solidFill>
                  <a:srgbClr val="000099"/>
                </a:solidFill>
              </a:rPr>
              <a:t>fetch the rows from two or more related tables. </a:t>
            </a:r>
            <a:endParaRPr/>
          </a:p>
          <a:p>
            <a:pPr indent="-228600" lvl="0" marL="228600" rtl="0" algn="just">
              <a:lnSpc>
                <a:spcPct val="90000"/>
              </a:lnSpc>
              <a:spcBef>
                <a:spcPts val="1000"/>
              </a:spcBef>
              <a:spcAft>
                <a:spcPts val="0"/>
              </a:spcAft>
              <a:buClr>
                <a:srgbClr val="000000"/>
              </a:buClr>
              <a:buSzPct val="100000"/>
              <a:buChar char="•"/>
            </a:pPr>
            <a:r>
              <a:rPr b="0" i="0" lang="en-US">
                <a:solidFill>
                  <a:srgbClr val="000000"/>
                </a:solidFill>
              </a:rPr>
              <a:t>The </a:t>
            </a:r>
            <a:r>
              <a:rPr b="1" i="0" lang="en-US">
                <a:solidFill>
                  <a:srgbClr val="000099"/>
                </a:solidFill>
              </a:rPr>
              <a:t>tables involved in the join are basically related to each other using the primary key and foreign key relationship</a:t>
            </a:r>
            <a:r>
              <a:rPr b="0" i="0" lang="en-US">
                <a:solidFill>
                  <a:srgbClr val="000000"/>
                </a:solidFill>
              </a:rPr>
              <a:t> </a:t>
            </a:r>
            <a:r>
              <a:rPr b="1" i="0" lang="en-US">
                <a:solidFill>
                  <a:srgbClr val="C00000"/>
                </a:solidFill>
              </a:rPr>
              <a:t>but the important point is that it is not mandatory. </a:t>
            </a:r>
            <a:endParaRPr/>
          </a:p>
          <a:p>
            <a:pPr indent="-228600" lvl="0" marL="228600" rtl="0" algn="just">
              <a:lnSpc>
                <a:spcPct val="90000"/>
              </a:lnSpc>
              <a:spcBef>
                <a:spcPts val="1000"/>
              </a:spcBef>
              <a:spcAft>
                <a:spcPts val="0"/>
              </a:spcAft>
              <a:buClr>
                <a:srgbClr val="000099"/>
              </a:buClr>
              <a:buSzPct val="100000"/>
              <a:buChar char="•"/>
            </a:pPr>
            <a:r>
              <a:rPr b="1" i="0" lang="en-US">
                <a:solidFill>
                  <a:srgbClr val="000099"/>
                </a:solidFill>
              </a:rPr>
              <a:t>What it means, the tables involved in the MySQL Joins must have a common field. </a:t>
            </a:r>
            <a:r>
              <a:rPr b="0" i="0" lang="en-US">
                <a:solidFill>
                  <a:srgbClr val="000000"/>
                </a:solidFill>
              </a:rPr>
              <a:t>Common filed means both the column must be compatible in terms of data type and based on that common field the MySQL JOINS retrieves the data.</a:t>
            </a:r>
            <a:endParaRPr/>
          </a:p>
          <a:p>
            <a:pPr indent="-228600" lvl="0" marL="228600" rtl="0" algn="just">
              <a:lnSpc>
                <a:spcPct val="90000"/>
              </a:lnSpc>
              <a:spcBef>
                <a:spcPts val="1000"/>
              </a:spcBef>
              <a:spcAft>
                <a:spcPts val="0"/>
              </a:spcAft>
              <a:buClr>
                <a:srgbClr val="000000"/>
              </a:buClr>
              <a:buSzPct val="100000"/>
              <a:buChar char="•"/>
            </a:pPr>
            <a:r>
              <a:rPr b="1" i="0" lang="en-US">
                <a:solidFill>
                  <a:srgbClr val="000000"/>
                </a:solidFill>
              </a:rPr>
              <a:t>Why should we use JOINS?</a:t>
            </a:r>
            <a:endParaRPr b="0" i="0">
              <a:solidFill>
                <a:srgbClr val="3A3A3A"/>
              </a:solidFill>
            </a:endParaRPr>
          </a:p>
          <a:p>
            <a:pPr indent="-228600" lvl="0" marL="228600" rtl="0" algn="just">
              <a:lnSpc>
                <a:spcPct val="90000"/>
              </a:lnSpc>
              <a:spcBef>
                <a:spcPts val="1000"/>
              </a:spcBef>
              <a:spcAft>
                <a:spcPts val="0"/>
              </a:spcAft>
              <a:buClr>
                <a:srgbClr val="000000"/>
              </a:buClr>
              <a:buSzPct val="100000"/>
              <a:buChar char="•"/>
            </a:pPr>
            <a:r>
              <a:rPr b="0" i="0" lang="en-US">
                <a:solidFill>
                  <a:srgbClr val="000000"/>
                </a:solidFill>
              </a:rPr>
              <a:t>With JOINS </a:t>
            </a:r>
            <a:r>
              <a:rPr b="1" i="0" lang="en-US">
                <a:solidFill>
                  <a:srgbClr val="000099"/>
                </a:solidFill>
              </a:rPr>
              <a:t>we can achieve better MySQL and application performances </a:t>
            </a:r>
            <a:r>
              <a:rPr b="0" i="0" lang="en-US">
                <a:solidFill>
                  <a:srgbClr val="000000"/>
                </a:solidFill>
              </a:rPr>
              <a:t>as it can use indexing. </a:t>
            </a:r>
            <a:endParaRPr/>
          </a:p>
          <a:p>
            <a:pPr indent="-228600" lvl="0" marL="228600" rtl="0" algn="just">
              <a:lnSpc>
                <a:spcPct val="90000"/>
              </a:lnSpc>
              <a:spcBef>
                <a:spcPts val="1000"/>
              </a:spcBef>
              <a:spcAft>
                <a:spcPts val="0"/>
              </a:spcAft>
              <a:buClr>
                <a:srgbClr val="C00000"/>
              </a:buClr>
              <a:buSzPct val="100000"/>
              <a:buChar char="•"/>
            </a:pPr>
            <a:r>
              <a:rPr b="1" i="0" lang="en-US">
                <a:solidFill>
                  <a:srgbClr val="C00000"/>
                </a:solidFill>
              </a:rPr>
              <a:t>Instead of using multiple queries </a:t>
            </a:r>
            <a:r>
              <a:rPr b="1" i="0" lang="en-US">
                <a:solidFill>
                  <a:srgbClr val="000099"/>
                </a:solidFill>
              </a:rPr>
              <a:t>JOIN simply uses a single query with any search parameters which gives us better performance </a:t>
            </a:r>
            <a:r>
              <a:rPr b="0" i="0" lang="en-US">
                <a:solidFill>
                  <a:srgbClr val="000000"/>
                </a:solidFill>
              </a:rPr>
              <a:t>as compared to subqueries.</a:t>
            </a:r>
            <a:endParaRPr b="0" i="0">
              <a:solidFill>
                <a:srgbClr val="212529"/>
              </a:solidFill>
            </a:endParaRPr>
          </a:p>
          <a:p>
            <a:pPr indent="-64135" lvl="0" marL="228600" rtl="0" algn="just">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47"/>
          <p:cNvSpPr txBox="1"/>
          <p:nvPr>
            <p:ph type="title"/>
          </p:nvPr>
        </p:nvSpPr>
        <p:spPr>
          <a:xfrm>
            <a:off x="602673" y="115743"/>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A3A3A"/>
              </a:buClr>
              <a:buSzPts val="4000"/>
              <a:buFont typeface="Calibri"/>
              <a:buNone/>
            </a:pPr>
            <a:r>
              <a:rPr b="1" i="0" lang="en-US" sz="4000">
                <a:solidFill>
                  <a:srgbClr val="3A3A3A"/>
                </a:solidFill>
                <a:latin typeface="Calibri"/>
                <a:ea typeface="Calibri"/>
                <a:cs typeface="Calibri"/>
                <a:sym typeface="Calibri"/>
              </a:rPr>
              <a:t>Joins in SQL</a:t>
            </a:r>
            <a:br>
              <a:rPr b="0" i="0" lang="en-US">
                <a:solidFill>
                  <a:srgbClr val="3A3A3A"/>
                </a:solidFill>
                <a:latin typeface="Arial"/>
                <a:ea typeface="Arial"/>
                <a:cs typeface="Arial"/>
                <a:sym typeface="Arial"/>
              </a:rPr>
            </a:br>
            <a:endParaRPr/>
          </a:p>
        </p:txBody>
      </p:sp>
      <p:sp>
        <p:nvSpPr>
          <p:cNvPr id="411" name="Google Shape;411;p47"/>
          <p:cNvSpPr txBox="1"/>
          <p:nvPr>
            <p:ph idx="1" type="body"/>
          </p:nvPr>
        </p:nvSpPr>
        <p:spPr>
          <a:xfrm>
            <a:off x="471055" y="928255"/>
            <a:ext cx="11305309" cy="5708072"/>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Clr>
                <a:srgbClr val="000000"/>
              </a:buClr>
              <a:buSzPts val="2800"/>
              <a:buChar char="•"/>
            </a:pPr>
            <a:r>
              <a:rPr b="1" i="0" lang="en-US">
                <a:solidFill>
                  <a:srgbClr val="000000"/>
                </a:solidFill>
              </a:rPr>
              <a:t>Types of JOINS in MySQL</a:t>
            </a:r>
            <a:endParaRPr b="0" i="0">
              <a:solidFill>
                <a:srgbClr val="3A3A3A"/>
              </a:solidFill>
            </a:endParaRPr>
          </a:p>
          <a:p>
            <a:pPr indent="-228600" lvl="0" marL="228600" rtl="0" algn="just">
              <a:lnSpc>
                <a:spcPct val="90000"/>
              </a:lnSpc>
              <a:spcBef>
                <a:spcPts val="1000"/>
              </a:spcBef>
              <a:spcAft>
                <a:spcPts val="0"/>
              </a:spcAft>
              <a:buClr>
                <a:srgbClr val="000000"/>
              </a:buClr>
              <a:buSzPts val="2800"/>
              <a:buChar char="•"/>
            </a:pPr>
            <a:r>
              <a:rPr b="0" i="0" lang="en-US">
                <a:solidFill>
                  <a:srgbClr val="000000"/>
                </a:solidFill>
              </a:rPr>
              <a:t>There are mainly 3 types of joins in MySQL:</a:t>
            </a:r>
            <a:endParaRPr b="0" i="0">
              <a:solidFill>
                <a:srgbClr val="212529"/>
              </a:solidFill>
            </a:endParaRPr>
          </a:p>
          <a:p>
            <a:pPr indent="-228600" lvl="0" marL="228600" rtl="0" algn="just">
              <a:lnSpc>
                <a:spcPct val="90000"/>
              </a:lnSpc>
              <a:spcBef>
                <a:spcPts val="1000"/>
              </a:spcBef>
              <a:spcAft>
                <a:spcPts val="0"/>
              </a:spcAft>
              <a:buClr>
                <a:srgbClr val="000000"/>
              </a:buClr>
              <a:buSzPts val="2800"/>
              <a:buFont typeface="Calibri"/>
              <a:buAutoNum type="arabicPeriod"/>
            </a:pPr>
            <a:r>
              <a:rPr b="1" i="0" lang="en-US">
                <a:solidFill>
                  <a:srgbClr val="000000"/>
                </a:solidFill>
              </a:rPr>
              <a:t>INNER JOIN:</a:t>
            </a:r>
            <a:r>
              <a:rPr b="0" i="0" lang="en-US">
                <a:solidFill>
                  <a:srgbClr val="000000"/>
                </a:solidFill>
              </a:rPr>
              <a:t> The </a:t>
            </a:r>
            <a:r>
              <a:rPr b="1" i="0" lang="en-US">
                <a:solidFill>
                  <a:srgbClr val="000099"/>
                </a:solidFill>
              </a:rPr>
              <a:t>Inner join returns only the matching records from both the tables involved in the Join. </a:t>
            </a:r>
            <a:r>
              <a:rPr b="1" i="0" lang="en-US">
                <a:solidFill>
                  <a:srgbClr val="C00000"/>
                </a:solidFill>
              </a:rPr>
              <a:t>Non-matching records are eliminated.</a:t>
            </a:r>
            <a:endParaRPr/>
          </a:p>
          <a:p>
            <a:pPr indent="-228600" lvl="0" marL="228600" rtl="0" algn="just">
              <a:lnSpc>
                <a:spcPct val="90000"/>
              </a:lnSpc>
              <a:spcBef>
                <a:spcPts val="1000"/>
              </a:spcBef>
              <a:spcAft>
                <a:spcPts val="0"/>
              </a:spcAft>
              <a:buClr>
                <a:srgbClr val="000000"/>
              </a:buClr>
              <a:buSzPts val="2800"/>
              <a:buFont typeface="Calibri"/>
              <a:buAutoNum type="arabicPeriod"/>
            </a:pPr>
            <a:r>
              <a:rPr b="1" i="0" lang="en-US">
                <a:solidFill>
                  <a:srgbClr val="000000"/>
                </a:solidFill>
              </a:rPr>
              <a:t>OUTER JOIN:</a:t>
            </a:r>
            <a:r>
              <a:rPr b="0" i="0" lang="en-US">
                <a:solidFill>
                  <a:srgbClr val="000000"/>
                </a:solidFill>
              </a:rPr>
              <a:t> </a:t>
            </a:r>
            <a:r>
              <a:rPr b="1" i="0" lang="en-US">
                <a:solidFill>
                  <a:srgbClr val="000099"/>
                </a:solidFill>
              </a:rPr>
              <a:t>The Outer Join retrieves the matching records as well as non-matching records from both the tables </a:t>
            </a:r>
            <a:r>
              <a:rPr b="0" i="0" lang="en-US">
                <a:solidFill>
                  <a:srgbClr val="000000"/>
                </a:solidFill>
              </a:rPr>
              <a:t>involved in the join in MySQL.</a:t>
            </a:r>
            <a:endParaRPr b="0" i="0">
              <a:solidFill>
                <a:srgbClr val="212529"/>
              </a:solidFill>
            </a:endParaRPr>
          </a:p>
          <a:p>
            <a:pPr indent="-228600" lvl="0" marL="228600" rtl="0" algn="just">
              <a:lnSpc>
                <a:spcPct val="90000"/>
              </a:lnSpc>
              <a:spcBef>
                <a:spcPts val="1000"/>
              </a:spcBef>
              <a:spcAft>
                <a:spcPts val="0"/>
              </a:spcAft>
              <a:buClr>
                <a:srgbClr val="000000"/>
              </a:buClr>
              <a:buSzPts val="2800"/>
              <a:buFont typeface="Calibri"/>
              <a:buAutoNum type="arabicPeriod"/>
            </a:pPr>
            <a:r>
              <a:rPr b="1" i="0" lang="en-US">
                <a:solidFill>
                  <a:srgbClr val="000000"/>
                </a:solidFill>
              </a:rPr>
              <a:t>CROSS JOIN:</a:t>
            </a:r>
            <a:r>
              <a:rPr b="0" i="0" lang="en-US">
                <a:solidFill>
                  <a:srgbClr val="000000"/>
                </a:solidFill>
              </a:rPr>
              <a:t> </a:t>
            </a:r>
            <a:r>
              <a:rPr b="1" i="0" lang="en-US">
                <a:solidFill>
                  <a:srgbClr val="000099"/>
                </a:solidFill>
              </a:rPr>
              <a:t>If two or more tables are combined with each other without any condition then we call it cross join in MySQL.</a:t>
            </a:r>
            <a:r>
              <a:rPr b="0" i="0" lang="en-US">
                <a:solidFill>
                  <a:srgbClr val="000000"/>
                </a:solidFill>
              </a:rPr>
              <a:t> In cross join, each record of a table is joins with each record of another table.</a:t>
            </a:r>
            <a:endParaRPr b="0" i="0">
              <a:solidFill>
                <a:srgbClr val="212529"/>
              </a:solidFill>
            </a:endParaRPr>
          </a:p>
          <a:p>
            <a:pPr indent="-228600" lvl="0" marL="228600" rtl="0" algn="just">
              <a:lnSpc>
                <a:spcPct val="90000"/>
              </a:lnSpc>
              <a:spcBef>
                <a:spcPts val="1000"/>
              </a:spcBef>
              <a:spcAft>
                <a:spcPts val="0"/>
              </a:spcAft>
              <a:buClr>
                <a:srgbClr val="000000"/>
              </a:buClr>
              <a:buSzPts val="2800"/>
              <a:buChar char="•"/>
            </a:pPr>
            <a:r>
              <a:rPr b="0" i="0" lang="en-US">
                <a:solidFill>
                  <a:srgbClr val="000000"/>
                </a:solidFill>
              </a:rPr>
              <a:t>We are going to use the following Employee and Projects tables to understand the Joins in MySQL. Here, the </a:t>
            </a:r>
            <a:r>
              <a:rPr b="1" i="0" lang="en-US">
                <a:solidFill>
                  <a:srgbClr val="000099"/>
                </a:solidFill>
              </a:rPr>
              <a:t>EmployeeId in the Projects </a:t>
            </a:r>
            <a:r>
              <a:rPr b="0" i="0" lang="en-US">
                <a:solidFill>
                  <a:srgbClr val="000000"/>
                </a:solidFill>
              </a:rPr>
              <a:t>table is the </a:t>
            </a:r>
            <a:r>
              <a:rPr b="1" i="0" lang="en-US">
                <a:solidFill>
                  <a:srgbClr val="C00000"/>
                </a:solidFill>
              </a:rPr>
              <a:t>foreign key referencing the Id column of the Employee table which is the primary key in the Employee table.</a:t>
            </a:r>
            <a:endParaRPr b="1">
              <a:solidFill>
                <a:srgbClr val="C0000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48"/>
          <p:cNvSpPr txBox="1"/>
          <p:nvPr>
            <p:ph type="title"/>
          </p:nvPr>
        </p:nvSpPr>
        <p:spPr>
          <a:xfrm>
            <a:off x="602673" y="115743"/>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A3A3A"/>
              </a:buClr>
              <a:buSzPts val="4000"/>
              <a:buFont typeface="Calibri"/>
              <a:buNone/>
            </a:pPr>
            <a:r>
              <a:rPr b="1" i="0" lang="en-US" sz="4000">
                <a:solidFill>
                  <a:srgbClr val="3A3A3A"/>
                </a:solidFill>
                <a:latin typeface="Calibri"/>
                <a:ea typeface="Calibri"/>
                <a:cs typeface="Calibri"/>
                <a:sym typeface="Calibri"/>
              </a:rPr>
              <a:t>Joins in SQL</a:t>
            </a:r>
            <a:br>
              <a:rPr b="0" i="0" lang="en-US">
                <a:solidFill>
                  <a:srgbClr val="3A3A3A"/>
                </a:solidFill>
                <a:latin typeface="Arial"/>
                <a:ea typeface="Arial"/>
                <a:cs typeface="Arial"/>
                <a:sym typeface="Arial"/>
              </a:rPr>
            </a:br>
            <a:endParaRPr/>
          </a:p>
        </p:txBody>
      </p:sp>
      <p:sp>
        <p:nvSpPr>
          <p:cNvPr id="417" name="Google Shape;417;p48"/>
          <p:cNvSpPr txBox="1"/>
          <p:nvPr>
            <p:ph idx="1" type="body"/>
          </p:nvPr>
        </p:nvSpPr>
        <p:spPr>
          <a:xfrm>
            <a:off x="443345" y="1034185"/>
            <a:ext cx="11305309" cy="5708072"/>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Clr>
                <a:srgbClr val="000000"/>
              </a:buClr>
              <a:buSzPts val="2800"/>
              <a:buChar char="•"/>
            </a:pPr>
            <a:r>
              <a:rPr b="1" i="0" lang="en-US">
                <a:solidFill>
                  <a:srgbClr val="000000"/>
                </a:solidFill>
              </a:rPr>
              <a:t>Inner Join in MySQL</a:t>
            </a:r>
            <a:endParaRPr b="0" i="0">
              <a:solidFill>
                <a:srgbClr val="3A3A3A"/>
              </a:solidFill>
            </a:endParaRPr>
          </a:p>
          <a:p>
            <a:pPr indent="-228600" lvl="0" marL="228600" rtl="0" algn="just">
              <a:lnSpc>
                <a:spcPct val="90000"/>
              </a:lnSpc>
              <a:spcBef>
                <a:spcPts val="1000"/>
              </a:spcBef>
              <a:spcAft>
                <a:spcPts val="0"/>
              </a:spcAft>
              <a:buClr>
                <a:srgbClr val="000000"/>
              </a:buClr>
              <a:buSzPts val="2800"/>
              <a:buChar char="•"/>
            </a:pPr>
            <a:r>
              <a:rPr b="0" i="0" lang="en-US">
                <a:solidFill>
                  <a:srgbClr val="000000"/>
                </a:solidFill>
              </a:rPr>
              <a:t>An INNER JOIN in MySQL is created by using the INNER JOIN keyword.</a:t>
            </a:r>
            <a:r>
              <a:rPr b="1" i="0" lang="en-US">
                <a:solidFill>
                  <a:srgbClr val="000099"/>
                </a:solidFill>
              </a:rPr>
              <a:t>The Inner Join in MySQL is used to return only the matching rows from both the tables involved in the join by removing the non-matching records.</a:t>
            </a:r>
            <a:endParaRPr/>
          </a:p>
          <a:p>
            <a:pPr indent="-228600" lvl="0" marL="228600" rtl="0" algn="just">
              <a:lnSpc>
                <a:spcPct val="90000"/>
              </a:lnSpc>
              <a:spcBef>
                <a:spcPts val="1000"/>
              </a:spcBef>
              <a:spcAft>
                <a:spcPts val="0"/>
              </a:spcAft>
              <a:buClr>
                <a:srgbClr val="000000"/>
              </a:buClr>
              <a:buSzPts val="2800"/>
              <a:buChar char="•"/>
            </a:pPr>
            <a:r>
              <a:rPr b="1" i="0" lang="en-US">
                <a:solidFill>
                  <a:srgbClr val="000000"/>
                </a:solidFill>
              </a:rPr>
              <a:t>Note:</a:t>
            </a:r>
            <a:r>
              <a:rPr b="0" i="0" lang="en-US">
                <a:solidFill>
                  <a:srgbClr val="000000"/>
                </a:solidFill>
              </a:rPr>
              <a:t> </a:t>
            </a:r>
            <a:r>
              <a:rPr b="1" i="0" lang="en-US">
                <a:solidFill>
                  <a:srgbClr val="C00000"/>
                </a:solidFill>
              </a:rPr>
              <a:t>The INNER JOIN returns the rows in the result set where the column value in a row of table1 is equal to the column value in a row of table2.</a:t>
            </a:r>
            <a:r>
              <a:rPr b="0" i="0" lang="en-US">
                <a:solidFill>
                  <a:srgbClr val="000000"/>
                </a:solidFill>
              </a:rPr>
              <a:t> </a:t>
            </a:r>
            <a:r>
              <a:rPr b="1" i="0" lang="en-US">
                <a:solidFill>
                  <a:srgbClr val="000099"/>
                </a:solidFill>
              </a:rPr>
              <a:t>In INNER JOIN the ON clause defines the columns and condition to be evaluated.</a:t>
            </a:r>
            <a:endParaRPr b="1">
              <a:solidFill>
                <a:srgbClr val="000099"/>
              </a:solidFill>
            </a:endParaRPr>
          </a:p>
          <a:p>
            <a:pPr indent="-228600" lvl="0" marL="228600" rtl="0" algn="just">
              <a:lnSpc>
                <a:spcPct val="90000"/>
              </a:lnSpc>
              <a:spcBef>
                <a:spcPts val="1000"/>
              </a:spcBef>
              <a:spcAft>
                <a:spcPts val="0"/>
              </a:spcAft>
              <a:buClr>
                <a:srgbClr val="000000"/>
              </a:buClr>
              <a:buSzPts val="2800"/>
              <a:buChar char="•"/>
            </a:pPr>
            <a:r>
              <a:rPr b="1" i="0" lang="en-US">
                <a:solidFill>
                  <a:srgbClr val="000000"/>
                </a:solidFill>
              </a:rPr>
              <a:t>Inner Join Example :</a:t>
            </a:r>
            <a:endParaRPr b="0" i="0">
              <a:solidFill>
                <a:srgbClr val="3A3A3A"/>
              </a:solidFill>
            </a:endParaRPr>
          </a:p>
          <a:p>
            <a:pPr indent="-228600" lvl="0" marL="228600" rtl="0" algn="just">
              <a:lnSpc>
                <a:spcPct val="90000"/>
              </a:lnSpc>
              <a:spcBef>
                <a:spcPts val="1000"/>
              </a:spcBef>
              <a:spcAft>
                <a:spcPts val="0"/>
              </a:spcAft>
              <a:buClr>
                <a:srgbClr val="000000"/>
              </a:buClr>
              <a:buSzPts val="2800"/>
              <a:buChar char="•"/>
            </a:pPr>
            <a:r>
              <a:rPr b="0" i="0" lang="en-US">
                <a:solidFill>
                  <a:srgbClr val="000000"/>
                </a:solidFill>
              </a:rPr>
              <a:t>We need to retrieve </a:t>
            </a:r>
            <a:r>
              <a:rPr b="1" i="0" lang="en-US">
                <a:solidFill>
                  <a:srgbClr val="000099"/>
                </a:solidFill>
              </a:rPr>
              <a:t>EmployeeId, Name, Department, City, Title as Project, and ClientId from the Employee and Projects tables.</a:t>
            </a:r>
            <a:endParaRPr/>
          </a:p>
          <a:p>
            <a:pPr indent="-228600" lvl="0" marL="228600" rtl="0" algn="just">
              <a:lnSpc>
                <a:spcPct val="90000"/>
              </a:lnSpc>
              <a:spcBef>
                <a:spcPts val="1000"/>
              </a:spcBef>
              <a:spcAft>
                <a:spcPts val="0"/>
              </a:spcAft>
              <a:buClr>
                <a:srgbClr val="000000"/>
              </a:buClr>
              <a:buSzPts val="2800"/>
              <a:buChar char="•"/>
            </a:pPr>
            <a:r>
              <a:rPr b="0" i="0" lang="en-US">
                <a:solidFill>
                  <a:srgbClr val="000000"/>
                </a:solidFill>
              </a:rPr>
              <a:t>If you look at the above output, we got only 8 rows. </a:t>
            </a:r>
            <a:r>
              <a:rPr b="1" i="0" lang="en-US">
                <a:solidFill>
                  <a:srgbClr val="C00000"/>
                </a:solidFill>
              </a:rPr>
              <a:t>We did not get the 3 rows that have the NULL value in the EmployeeId column of the Projects table.</a:t>
            </a:r>
            <a:endParaRPr/>
          </a:p>
        </p:txBody>
      </p:sp>
      <p:pic>
        <p:nvPicPr>
          <p:cNvPr descr="Inner Join in MySQL" id="418" name="Google Shape;418;p48"/>
          <p:cNvPicPr preferRelativeResize="0"/>
          <p:nvPr/>
        </p:nvPicPr>
        <p:blipFill rotWithShape="1">
          <a:blip r:embed="rId3">
            <a:alphaModFix/>
          </a:blip>
          <a:srcRect b="0" l="0" r="0" t="0"/>
          <a:stretch/>
        </p:blipFill>
        <p:spPr>
          <a:xfrm>
            <a:off x="9929814" y="57871"/>
            <a:ext cx="1978168" cy="1441306"/>
          </a:xfrm>
          <a:prstGeom prst="rect">
            <a:avLst/>
          </a:prstGeom>
          <a:noFill/>
          <a:ln>
            <a:noFill/>
          </a:ln>
        </p:spPr>
      </p:pic>
      <p:pic>
        <p:nvPicPr>
          <p:cNvPr descr="Syntax to use Inner Join in MySQL" id="419" name="Google Shape;419;p48"/>
          <p:cNvPicPr preferRelativeResize="0"/>
          <p:nvPr/>
        </p:nvPicPr>
        <p:blipFill rotWithShape="1">
          <a:blip r:embed="rId4">
            <a:alphaModFix/>
          </a:blip>
          <a:srcRect b="0" l="0" r="0" t="0"/>
          <a:stretch/>
        </p:blipFill>
        <p:spPr>
          <a:xfrm>
            <a:off x="4264171" y="33049"/>
            <a:ext cx="5534025" cy="14478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49"/>
          <p:cNvSpPr txBox="1"/>
          <p:nvPr>
            <p:ph type="title"/>
          </p:nvPr>
        </p:nvSpPr>
        <p:spPr>
          <a:xfrm>
            <a:off x="602673" y="115743"/>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A3A3A"/>
              </a:buClr>
              <a:buSzPts val="4000"/>
              <a:buFont typeface="Calibri"/>
              <a:buNone/>
            </a:pPr>
            <a:r>
              <a:rPr b="1" i="0" lang="en-US" sz="4000">
                <a:solidFill>
                  <a:srgbClr val="3A3A3A"/>
                </a:solidFill>
                <a:latin typeface="Calibri"/>
                <a:ea typeface="Calibri"/>
                <a:cs typeface="Calibri"/>
                <a:sym typeface="Calibri"/>
              </a:rPr>
              <a:t>Joins in SQL</a:t>
            </a:r>
            <a:br>
              <a:rPr b="0" i="0" lang="en-US">
                <a:solidFill>
                  <a:srgbClr val="3A3A3A"/>
                </a:solidFill>
                <a:latin typeface="Arial"/>
                <a:ea typeface="Arial"/>
                <a:cs typeface="Arial"/>
                <a:sym typeface="Arial"/>
              </a:rPr>
            </a:br>
            <a:endParaRPr/>
          </a:p>
        </p:txBody>
      </p:sp>
      <p:sp>
        <p:nvSpPr>
          <p:cNvPr id="425" name="Google Shape;425;p49"/>
          <p:cNvSpPr txBox="1"/>
          <p:nvPr>
            <p:ph idx="1" type="body"/>
          </p:nvPr>
        </p:nvSpPr>
        <p:spPr>
          <a:xfrm>
            <a:off x="443345" y="778523"/>
            <a:ext cx="11499273" cy="5963733"/>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just">
              <a:lnSpc>
                <a:spcPct val="90000"/>
              </a:lnSpc>
              <a:spcBef>
                <a:spcPts val="0"/>
              </a:spcBef>
              <a:spcAft>
                <a:spcPts val="0"/>
              </a:spcAft>
              <a:buClr>
                <a:srgbClr val="000000"/>
              </a:buClr>
              <a:buSzPct val="100000"/>
              <a:buChar char="•"/>
            </a:pPr>
            <a:r>
              <a:rPr b="1" i="0" lang="en-US">
                <a:solidFill>
                  <a:srgbClr val="000000"/>
                </a:solidFill>
              </a:rPr>
              <a:t>Outer Join in MySQL</a:t>
            </a:r>
            <a:endParaRPr b="0" i="0">
              <a:solidFill>
                <a:srgbClr val="3A3A3A"/>
              </a:solidFill>
            </a:endParaRPr>
          </a:p>
          <a:p>
            <a:pPr indent="-228600" lvl="0" marL="228600" rtl="0" algn="just">
              <a:lnSpc>
                <a:spcPct val="90000"/>
              </a:lnSpc>
              <a:spcBef>
                <a:spcPts val="1000"/>
              </a:spcBef>
              <a:spcAft>
                <a:spcPts val="0"/>
              </a:spcAft>
              <a:buClr>
                <a:srgbClr val="000000"/>
              </a:buClr>
              <a:buSzPct val="100000"/>
              <a:buChar char="•"/>
            </a:pPr>
            <a:r>
              <a:rPr b="0" i="0" lang="en-US">
                <a:solidFill>
                  <a:srgbClr val="000000"/>
                </a:solidFill>
              </a:rPr>
              <a:t>Unlike INNER JOIN, the </a:t>
            </a:r>
            <a:r>
              <a:rPr b="1" i="0" lang="en-US">
                <a:solidFill>
                  <a:srgbClr val="000099"/>
                </a:solidFill>
              </a:rPr>
              <a:t>OUTER JOIN returns matched data rows as well as unmatched data rows from both the tables involved in the join. </a:t>
            </a:r>
            <a:r>
              <a:rPr b="0" i="0" lang="en-US">
                <a:solidFill>
                  <a:srgbClr val="000000"/>
                </a:solidFill>
              </a:rPr>
              <a:t>Outer join is again classified into three types.</a:t>
            </a:r>
            <a:endParaRPr b="0" i="0">
              <a:solidFill>
                <a:srgbClr val="212529"/>
              </a:solidFill>
            </a:endParaRPr>
          </a:p>
          <a:p>
            <a:pPr indent="-228600" lvl="0" marL="228600" rtl="0" algn="just">
              <a:lnSpc>
                <a:spcPct val="90000"/>
              </a:lnSpc>
              <a:spcBef>
                <a:spcPts val="1000"/>
              </a:spcBef>
              <a:spcAft>
                <a:spcPts val="0"/>
              </a:spcAft>
              <a:buClr>
                <a:srgbClr val="000000"/>
              </a:buClr>
              <a:buSzPct val="100000"/>
              <a:buFont typeface="Calibri"/>
              <a:buAutoNum type="arabicPeriod"/>
            </a:pPr>
            <a:r>
              <a:rPr b="1" i="0" lang="en-US">
                <a:solidFill>
                  <a:srgbClr val="000000"/>
                </a:solidFill>
              </a:rPr>
              <a:t>Left outer join</a:t>
            </a:r>
            <a:endParaRPr b="0" i="0">
              <a:solidFill>
                <a:srgbClr val="212529"/>
              </a:solidFill>
            </a:endParaRPr>
          </a:p>
          <a:p>
            <a:pPr indent="-228600" lvl="0" marL="228600" rtl="0" algn="just">
              <a:lnSpc>
                <a:spcPct val="90000"/>
              </a:lnSpc>
              <a:spcBef>
                <a:spcPts val="1000"/>
              </a:spcBef>
              <a:spcAft>
                <a:spcPts val="0"/>
              </a:spcAft>
              <a:buClr>
                <a:srgbClr val="000000"/>
              </a:buClr>
              <a:buSzPct val="100000"/>
              <a:buFont typeface="Calibri"/>
              <a:buAutoNum type="arabicPeriod"/>
            </a:pPr>
            <a:r>
              <a:rPr b="1" i="0" lang="en-US">
                <a:solidFill>
                  <a:srgbClr val="000000"/>
                </a:solidFill>
              </a:rPr>
              <a:t>Right outer join</a:t>
            </a:r>
            <a:endParaRPr b="0" i="0">
              <a:solidFill>
                <a:srgbClr val="212529"/>
              </a:solidFill>
            </a:endParaRPr>
          </a:p>
          <a:p>
            <a:pPr indent="-228600" lvl="0" marL="228600" rtl="0" algn="just">
              <a:lnSpc>
                <a:spcPct val="90000"/>
              </a:lnSpc>
              <a:spcBef>
                <a:spcPts val="1000"/>
              </a:spcBef>
              <a:spcAft>
                <a:spcPts val="0"/>
              </a:spcAft>
              <a:buClr>
                <a:srgbClr val="000000"/>
              </a:buClr>
              <a:buSzPct val="100000"/>
              <a:buFont typeface="Calibri"/>
              <a:buAutoNum type="arabicPeriod"/>
            </a:pPr>
            <a:r>
              <a:rPr b="1" i="0" lang="en-US">
                <a:solidFill>
                  <a:srgbClr val="000000"/>
                </a:solidFill>
              </a:rPr>
              <a:t>Full outer join</a:t>
            </a:r>
            <a:endParaRPr/>
          </a:p>
          <a:p>
            <a:pPr indent="-228600" lvl="0" marL="228600" rtl="0" algn="just">
              <a:lnSpc>
                <a:spcPct val="90000"/>
              </a:lnSpc>
              <a:spcBef>
                <a:spcPts val="1000"/>
              </a:spcBef>
              <a:spcAft>
                <a:spcPts val="0"/>
              </a:spcAft>
              <a:buClr>
                <a:srgbClr val="000000"/>
              </a:buClr>
              <a:buSzPct val="100000"/>
              <a:buChar char="•"/>
            </a:pPr>
            <a:r>
              <a:rPr b="1" i="0" lang="en-US">
                <a:solidFill>
                  <a:srgbClr val="000000"/>
                </a:solidFill>
              </a:rPr>
              <a:t>Left Outer Join in MySQL</a:t>
            </a:r>
            <a:endParaRPr b="0" i="0">
              <a:solidFill>
                <a:srgbClr val="3A3A3A"/>
              </a:solidFill>
            </a:endParaRPr>
          </a:p>
          <a:p>
            <a:pPr indent="-228600" lvl="0" marL="228600" rtl="0" algn="just">
              <a:lnSpc>
                <a:spcPct val="90000"/>
              </a:lnSpc>
              <a:spcBef>
                <a:spcPts val="1000"/>
              </a:spcBef>
              <a:spcAft>
                <a:spcPts val="0"/>
              </a:spcAft>
              <a:buClr>
                <a:srgbClr val="000000"/>
              </a:buClr>
              <a:buSzPct val="100000"/>
              <a:buChar char="•"/>
            </a:pPr>
            <a:r>
              <a:rPr b="0" i="0" lang="en-US">
                <a:solidFill>
                  <a:srgbClr val="000000"/>
                </a:solidFill>
              </a:rPr>
              <a:t>The LEFT OUTER JOIN in </a:t>
            </a:r>
            <a:r>
              <a:rPr b="1" i="0" lang="en-US">
                <a:solidFill>
                  <a:srgbClr val="000099"/>
                </a:solidFill>
              </a:rPr>
              <a:t>MySQL retrieves all the matching rows from both the tables as well as non-matching rows from the left side table. </a:t>
            </a:r>
            <a:endParaRPr/>
          </a:p>
          <a:p>
            <a:pPr indent="-228600" lvl="0" marL="228600" rtl="0" algn="just">
              <a:lnSpc>
                <a:spcPct val="90000"/>
              </a:lnSpc>
              <a:spcBef>
                <a:spcPts val="1000"/>
              </a:spcBef>
              <a:spcAft>
                <a:spcPts val="0"/>
              </a:spcAft>
              <a:buClr>
                <a:srgbClr val="000000"/>
              </a:buClr>
              <a:buSzPct val="100000"/>
              <a:buChar char="•"/>
            </a:pPr>
            <a:r>
              <a:rPr b="0" i="0" lang="en-US">
                <a:solidFill>
                  <a:srgbClr val="000000"/>
                </a:solidFill>
              </a:rPr>
              <a:t>In this case, </a:t>
            </a:r>
            <a:r>
              <a:rPr b="1" i="0" lang="en-US" u="sng">
                <a:solidFill>
                  <a:srgbClr val="000000"/>
                </a:solidFill>
              </a:rPr>
              <a:t>the un-matching data will take a null value. </a:t>
            </a:r>
            <a:endParaRPr/>
          </a:p>
          <a:p>
            <a:pPr indent="-228600" lvl="0" marL="228600" rtl="0" algn="just">
              <a:lnSpc>
                <a:spcPct val="90000"/>
              </a:lnSpc>
              <a:spcBef>
                <a:spcPts val="1000"/>
              </a:spcBef>
              <a:spcAft>
                <a:spcPts val="0"/>
              </a:spcAft>
              <a:buClr>
                <a:srgbClr val="C00000"/>
              </a:buClr>
              <a:buSzPct val="100000"/>
              <a:buChar char="•"/>
            </a:pPr>
            <a:r>
              <a:rPr b="1" i="0" lang="en-US">
                <a:solidFill>
                  <a:srgbClr val="C00000"/>
                </a:solidFill>
              </a:rPr>
              <a:t>The most obvious question is which is the left table and which is the right table? </a:t>
            </a:r>
            <a:endParaRPr/>
          </a:p>
          <a:p>
            <a:pPr indent="-228600" lvl="0" marL="228600" rtl="0" algn="just">
              <a:lnSpc>
                <a:spcPct val="90000"/>
              </a:lnSpc>
              <a:spcBef>
                <a:spcPts val="1000"/>
              </a:spcBef>
              <a:spcAft>
                <a:spcPts val="0"/>
              </a:spcAft>
              <a:buClr>
                <a:srgbClr val="000000"/>
              </a:buClr>
              <a:buSzPct val="100000"/>
              <a:buChar char="•"/>
            </a:pPr>
            <a:r>
              <a:rPr b="0" i="0" lang="en-US">
                <a:solidFill>
                  <a:srgbClr val="000000"/>
                </a:solidFill>
              </a:rPr>
              <a:t>The answer is, </a:t>
            </a:r>
            <a:r>
              <a:rPr b="1" i="0" lang="en-US">
                <a:solidFill>
                  <a:srgbClr val="000099"/>
                </a:solidFill>
              </a:rPr>
              <a:t>the table mentioned to the left of the LEFT OUTER JOIN keyword is the left table,</a:t>
            </a:r>
            <a:r>
              <a:rPr b="0" i="0" lang="en-US">
                <a:solidFill>
                  <a:srgbClr val="000000"/>
                </a:solidFill>
              </a:rPr>
              <a:t> and </a:t>
            </a:r>
            <a:r>
              <a:rPr b="1" i="0" lang="en-US">
                <a:solidFill>
                  <a:srgbClr val="C00000"/>
                </a:solidFill>
              </a:rPr>
              <a:t>the table mentioned to the right of the LEFT OUTER JOIN keyword is the right table</a:t>
            </a:r>
            <a:endParaRPr/>
          </a:p>
          <a:p>
            <a:pPr indent="0" lvl="0" marL="0" rtl="0" algn="just">
              <a:lnSpc>
                <a:spcPct val="90000"/>
              </a:lnSpc>
              <a:spcBef>
                <a:spcPts val="1000"/>
              </a:spcBef>
              <a:spcAft>
                <a:spcPts val="0"/>
              </a:spcAft>
              <a:buClr>
                <a:schemeClr val="dk1"/>
              </a:buClr>
              <a:buSzPct val="100000"/>
              <a:buNone/>
            </a:pPr>
            <a:r>
              <a:t/>
            </a:r>
            <a:endParaRPr b="0" i="0">
              <a:solidFill>
                <a:srgbClr val="212529"/>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408709" y="89877"/>
            <a:ext cx="10515600" cy="82066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latin typeface="Calibri"/>
                <a:ea typeface="Calibri"/>
                <a:cs typeface="Calibri"/>
                <a:sym typeface="Calibri"/>
              </a:rPr>
              <a:t>Relational Algebra : Operations</a:t>
            </a:r>
            <a:endParaRPr/>
          </a:p>
        </p:txBody>
      </p:sp>
      <p:sp>
        <p:nvSpPr>
          <p:cNvPr id="109" name="Google Shape;109;p5"/>
          <p:cNvSpPr txBox="1"/>
          <p:nvPr>
            <p:ph idx="1" type="body"/>
          </p:nvPr>
        </p:nvSpPr>
        <p:spPr>
          <a:xfrm>
            <a:off x="353290" y="910541"/>
            <a:ext cx="11630891"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b="1" i="0" lang="en-US" u="sng"/>
              <a:t>Select (σ):</a:t>
            </a:r>
            <a:r>
              <a:rPr b="0" i="0" lang="en-US"/>
              <a:t> </a:t>
            </a:r>
            <a:r>
              <a:rPr b="1" i="0" lang="en-US">
                <a:solidFill>
                  <a:srgbClr val="000099"/>
                </a:solidFill>
              </a:rPr>
              <a:t>This operation is used to fetch rows from given table or relation on the basis of given conditions, it is denoted by “Sigma(σ)”.</a:t>
            </a:r>
            <a:endParaRPr/>
          </a:p>
          <a:p>
            <a:pPr indent="-228600" lvl="0" marL="228600" rtl="0" algn="just">
              <a:lnSpc>
                <a:spcPct val="90000"/>
              </a:lnSpc>
              <a:spcBef>
                <a:spcPts val="1000"/>
              </a:spcBef>
              <a:spcAft>
                <a:spcPts val="0"/>
              </a:spcAft>
              <a:buClr>
                <a:srgbClr val="C00000"/>
              </a:buClr>
              <a:buSzPts val="2800"/>
              <a:buChar char="•"/>
            </a:pPr>
            <a:r>
              <a:rPr b="1" i="0" lang="en-US">
                <a:solidFill>
                  <a:srgbClr val="C00000"/>
                </a:solidFill>
              </a:rPr>
              <a:t>Syntax </a:t>
            </a:r>
            <a:r>
              <a:rPr b="1" lang="en-US">
                <a:solidFill>
                  <a:srgbClr val="C00000"/>
                </a:solidFill>
              </a:rPr>
              <a:t>:   σ Condition/Predicate(Relation/Table name)</a:t>
            </a:r>
            <a:endParaRPr/>
          </a:p>
          <a:p>
            <a:pPr indent="-228600" lvl="0" marL="228600" rtl="0" algn="just">
              <a:lnSpc>
                <a:spcPct val="90000"/>
              </a:lnSpc>
              <a:spcBef>
                <a:spcPts val="1000"/>
              </a:spcBef>
              <a:spcAft>
                <a:spcPts val="0"/>
              </a:spcAft>
              <a:buClr>
                <a:srgbClr val="000099"/>
              </a:buClr>
              <a:buSzPts val="2800"/>
              <a:buChar char="•"/>
            </a:pPr>
            <a:r>
              <a:rPr b="1" lang="en-US" u="sng">
                <a:solidFill>
                  <a:srgbClr val="000099"/>
                </a:solidFill>
              </a:rPr>
              <a:t>where clause in SQL, is used for the same purpose.</a:t>
            </a:r>
            <a:endParaRPr/>
          </a:p>
          <a:p>
            <a:pPr indent="-228600" lvl="0" marL="228600" rtl="0" algn="just">
              <a:lnSpc>
                <a:spcPct val="90000"/>
              </a:lnSpc>
              <a:spcBef>
                <a:spcPts val="1000"/>
              </a:spcBef>
              <a:spcAft>
                <a:spcPts val="0"/>
              </a:spcAft>
              <a:buClr>
                <a:schemeClr val="dk1"/>
              </a:buClr>
              <a:buSzPts val="2800"/>
              <a:buChar char="•"/>
            </a:pPr>
            <a:r>
              <a:rPr lang="en-US"/>
              <a:t>For example : Consider the table of relation R(Roll No, Name, Age, Marks). </a:t>
            </a:r>
            <a:r>
              <a:rPr b="1" lang="en-US"/>
              <a:t>If we want to select the name and age of student</a:t>
            </a:r>
            <a:r>
              <a:rPr lang="en-US"/>
              <a:t>, then it can be done by:</a:t>
            </a:r>
            <a:endParaRPr/>
          </a:p>
          <a:p>
            <a:pPr indent="-228600" lvl="0" marL="228600" rtl="0" algn="just">
              <a:lnSpc>
                <a:spcPct val="90000"/>
              </a:lnSpc>
              <a:spcBef>
                <a:spcPts val="1000"/>
              </a:spcBef>
              <a:spcAft>
                <a:spcPts val="0"/>
              </a:spcAft>
              <a:buClr>
                <a:schemeClr val="dk1"/>
              </a:buClr>
              <a:buSzPts val="2800"/>
              <a:buChar char="•"/>
            </a:pPr>
            <a:r>
              <a:rPr lang="en-US"/>
              <a:t>Query Used : </a:t>
            </a:r>
            <a:r>
              <a:rPr b="1" lang="en-US">
                <a:solidFill>
                  <a:srgbClr val="000099"/>
                </a:solidFill>
              </a:rPr>
              <a:t>σ Name and Age&gt;21 (Student_Details)</a:t>
            </a:r>
            <a:endParaRPr/>
          </a:p>
          <a:p>
            <a:pPr indent="-50800" lvl="0" marL="228600" rtl="0" algn="l">
              <a:lnSpc>
                <a:spcPct val="90000"/>
              </a:lnSpc>
              <a:spcBef>
                <a:spcPts val="1000"/>
              </a:spcBef>
              <a:spcAft>
                <a:spcPts val="0"/>
              </a:spcAft>
              <a:buClr>
                <a:schemeClr val="dk1"/>
              </a:buClr>
              <a:buSzPts val="2800"/>
              <a:buNone/>
            </a:pPr>
            <a:r>
              <a:t/>
            </a:r>
            <a:endParaRPr/>
          </a:p>
        </p:txBody>
      </p:sp>
      <p:pic>
        <p:nvPicPr>
          <p:cNvPr descr="Relational Algebra : Select Operation" id="110" name="Google Shape;110;p5"/>
          <p:cNvPicPr preferRelativeResize="0"/>
          <p:nvPr/>
        </p:nvPicPr>
        <p:blipFill rotWithShape="1">
          <a:blip r:embed="rId3">
            <a:alphaModFix/>
          </a:blip>
          <a:srcRect b="0" l="0" r="0" t="0"/>
          <a:stretch/>
        </p:blipFill>
        <p:spPr>
          <a:xfrm>
            <a:off x="821315" y="4599891"/>
            <a:ext cx="10102993" cy="1676218"/>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50"/>
          <p:cNvSpPr txBox="1"/>
          <p:nvPr>
            <p:ph type="title"/>
          </p:nvPr>
        </p:nvSpPr>
        <p:spPr>
          <a:xfrm>
            <a:off x="602673" y="115743"/>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A3A3A"/>
              </a:buClr>
              <a:buSzPts val="4000"/>
              <a:buFont typeface="Calibri"/>
              <a:buNone/>
            </a:pPr>
            <a:r>
              <a:rPr b="1" i="0" lang="en-US" sz="4000">
                <a:solidFill>
                  <a:srgbClr val="3A3A3A"/>
                </a:solidFill>
                <a:latin typeface="Calibri"/>
                <a:ea typeface="Calibri"/>
                <a:cs typeface="Calibri"/>
                <a:sym typeface="Calibri"/>
              </a:rPr>
              <a:t>Joins in SQL</a:t>
            </a:r>
            <a:br>
              <a:rPr b="0" i="0" lang="en-US">
                <a:solidFill>
                  <a:srgbClr val="3A3A3A"/>
                </a:solidFill>
                <a:latin typeface="Arial"/>
                <a:ea typeface="Arial"/>
                <a:cs typeface="Arial"/>
                <a:sym typeface="Arial"/>
              </a:rPr>
            </a:br>
            <a:endParaRPr/>
          </a:p>
        </p:txBody>
      </p:sp>
      <p:sp>
        <p:nvSpPr>
          <p:cNvPr id="431" name="Google Shape;431;p50"/>
          <p:cNvSpPr txBox="1"/>
          <p:nvPr>
            <p:ph idx="1" type="body"/>
          </p:nvPr>
        </p:nvSpPr>
        <p:spPr>
          <a:xfrm>
            <a:off x="443345" y="1915824"/>
            <a:ext cx="11499273" cy="4457267"/>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Clr>
                <a:srgbClr val="000000"/>
              </a:buClr>
              <a:buSzPts val="2800"/>
              <a:buChar char="•"/>
            </a:pPr>
            <a:r>
              <a:rPr b="1" i="0" lang="en-US">
                <a:solidFill>
                  <a:srgbClr val="000000"/>
                </a:solidFill>
              </a:rPr>
              <a:t>Left Outer Join in MySQL</a:t>
            </a:r>
            <a:endParaRPr>
              <a:solidFill>
                <a:srgbClr val="3A3A3A"/>
              </a:solidFill>
            </a:endParaRPr>
          </a:p>
          <a:p>
            <a:pPr indent="-228600" lvl="0" marL="228600" rtl="0" algn="just">
              <a:lnSpc>
                <a:spcPct val="90000"/>
              </a:lnSpc>
              <a:spcBef>
                <a:spcPts val="1000"/>
              </a:spcBef>
              <a:spcAft>
                <a:spcPts val="0"/>
              </a:spcAft>
              <a:buClr>
                <a:srgbClr val="000000"/>
              </a:buClr>
              <a:buSzPts val="2800"/>
              <a:buChar char="•"/>
            </a:pPr>
            <a:r>
              <a:rPr b="0" i="0" lang="en-US">
                <a:solidFill>
                  <a:srgbClr val="000000"/>
                </a:solidFill>
              </a:rPr>
              <a:t>In MySQL, </a:t>
            </a:r>
            <a:r>
              <a:rPr b="1" i="0" lang="en-US">
                <a:solidFill>
                  <a:srgbClr val="000099"/>
                </a:solidFill>
              </a:rPr>
              <a:t>you can use either the LEFT OUTER JOIN or LEFT JOIN keyword to perform Left Outer Join.</a:t>
            </a:r>
            <a:endParaRPr/>
          </a:p>
          <a:p>
            <a:pPr indent="-228600" lvl="0" marL="228600" rtl="0" algn="just">
              <a:lnSpc>
                <a:spcPct val="90000"/>
              </a:lnSpc>
              <a:spcBef>
                <a:spcPts val="1000"/>
              </a:spcBef>
              <a:spcAft>
                <a:spcPts val="0"/>
              </a:spcAft>
              <a:buClr>
                <a:srgbClr val="000000"/>
              </a:buClr>
              <a:buSzPts val="2800"/>
              <a:buChar char="•"/>
            </a:pPr>
            <a:r>
              <a:rPr b="0" i="0" lang="en-US">
                <a:solidFill>
                  <a:srgbClr val="000000"/>
                </a:solidFill>
              </a:rPr>
              <a:t>we need to write a query to retrieve EmployeeId, Name, Department, City, and Title as Project from the Employee and Projects tables.</a:t>
            </a:r>
            <a:endParaRPr/>
          </a:p>
          <a:p>
            <a:pPr indent="-228600" lvl="0" marL="228600" rtl="0" algn="just">
              <a:lnSpc>
                <a:spcPct val="90000"/>
              </a:lnSpc>
              <a:spcBef>
                <a:spcPts val="1000"/>
              </a:spcBef>
              <a:spcAft>
                <a:spcPts val="0"/>
              </a:spcAft>
              <a:buClr>
                <a:srgbClr val="000000"/>
              </a:buClr>
              <a:buSzPts val="2800"/>
              <a:buChar char="•"/>
            </a:pPr>
            <a:r>
              <a:rPr b="0" i="0" lang="en-US">
                <a:solidFill>
                  <a:srgbClr val="000000"/>
                </a:solidFill>
              </a:rPr>
              <a:t>If we look at the output, here, </a:t>
            </a:r>
            <a:r>
              <a:rPr b="1" i="0" lang="en-US">
                <a:solidFill>
                  <a:srgbClr val="000099"/>
                </a:solidFill>
              </a:rPr>
              <a:t>we got all 10 rows (i.e. all the rows from the Employee Table) including the row that has a null value for the EmployeeId column in the Projects table. </a:t>
            </a:r>
            <a:endParaRPr/>
          </a:p>
          <a:p>
            <a:pPr indent="-228600" lvl="0" marL="228600" rtl="0" algn="just">
              <a:lnSpc>
                <a:spcPct val="90000"/>
              </a:lnSpc>
              <a:spcBef>
                <a:spcPts val="1000"/>
              </a:spcBef>
              <a:spcAft>
                <a:spcPts val="0"/>
              </a:spcAft>
              <a:buClr>
                <a:srgbClr val="000000"/>
              </a:buClr>
              <a:buSzPts val="2800"/>
              <a:buChar char="•"/>
            </a:pPr>
            <a:r>
              <a:rPr b="0" i="0" lang="en-US">
                <a:solidFill>
                  <a:srgbClr val="000000"/>
                </a:solidFill>
              </a:rPr>
              <a:t>So, this proofs that the Left Outer Join will retrieve all the rows from the Left-hand side Table including the rows that have a null foreign key value in the right-hand side table.</a:t>
            </a:r>
            <a:endParaRPr b="0" i="0">
              <a:solidFill>
                <a:srgbClr val="212529"/>
              </a:solidFill>
            </a:endParaRPr>
          </a:p>
        </p:txBody>
      </p:sp>
      <p:pic>
        <p:nvPicPr>
          <p:cNvPr descr="Left Outer Join in MySQL" id="432" name="Google Shape;432;p50"/>
          <p:cNvPicPr preferRelativeResize="0"/>
          <p:nvPr/>
        </p:nvPicPr>
        <p:blipFill rotWithShape="1">
          <a:blip r:embed="rId3">
            <a:alphaModFix/>
          </a:blip>
          <a:srcRect b="0" l="0" r="0" t="0"/>
          <a:stretch/>
        </p:blipFill>
        <p:spPr>
          <a:xfrm>
            <a:off x="8891156" y="115744"/>
            <a:ext cx="2639290" cy="1435966"/>
          </a:xfrm>
          <a:prstGeom prst="rect">
            <a:avLst/>
          </a:prstGeom>
          <a:noFill/>
          <a:ln>
            <a:noFill/>
          </a:ln>
        </p:spPr>
      </p:pic>
      <p:pic>
        <p:nvPicPr>
          <p:cNvPr descr="Syntax to use Left Outer Join in MySQL" id="433" name="Google Shape;433;p50"/>
          <p:cNvPicPr preferRelativeResize="0"/>
          <p:nvPr/>
        </p:nvPicPr>
        <p:blipFill rotWithShape="1">
          <a:blip r:embed="rId4">
            <a:alphaModFix/>
          </a:blip>
          <a:srcRect b="0" l="0" r="0" t="0"/>
          <a:stretch/>
        </p:blipFill>
        <p:spPr>
          <a:xfrm>
            <a:off x="3842906" y="70283"/>
            <a:ext cx="5048250" cy="1800081"/>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51"/>
          <p:cNvSpPr txBox="1"/>
          <p:nvPr>
            <p:ph type="title"/>
          </p:nvPr>
        </p:nvSpPr>
        <p:spPr>
          <a:xfrm>
            <a:off x="602673" y="115743"/>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A3A3A"/>
              </a:buClr>
              <a:buSzPts val="4000"/>
              <a:buFont typeface="Calibri"/>
              <a:buNone/>
            </a:pPr>
            <a:r>
              <a:rPr b="1" i="0" lang="en-US" sz="4000">
                <a:solidFill>
                  <a:srgbClr val="3A3A3A"/>
                </a:solidFill>
                <a:latin typeface="Calibri"/>
                <a:ea typeface="Calibri"/>
                <a:cs typeface="Calibri"/>
                <a:sym typeface="Calibri"/>
              </a:rPr>
              <a:t>Joins in SQL</a:t>
            </a:r>
            <a:br>
              <a:rPr b="0" i="0" lang="en-US">
                <a:solidFill>
                  <a:srgbClr val="3A3A3A"/>
                </a:solidFill>
                <a:latin typeface="Arial"/>
                <a:ea typeface="Arial"/>
                <a:cs typeface="Arial"/>
                <a:sym typeface="Arial"/>
              </a:rPr>
            </a:br>
            <a:endParaRPr/>
          </a:p>
        </p:txBody>
      </p:sp>
      <p:sp>
        <p:nvSpPr>
          <p:cNvPr id="439" name="Google Shape;439;p51"/>
          <p:cNvSpPr txBox="1"/>
          <p:nvPr>
            <p:ph idx="1" type="body"/>
          </p:nvPr>
        </p:nvSpPr>
        <p:spPr>
          <a:xfrm>
            <a:off x="443345" y="1915824"/>
            <a:ext cx="11499273" cy="4457267"/>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000000"/>
              </a:buClr>
              <a:buSzPts val="2800"/>
              <a:buChar char="•"/>
            </a:pPr>
            <a:r>
              <a:rPr b="0" i="0" lang="en-US">
                <a:solidFill>
                  <a:srgbClr val="000000"/>
                </a:solidFill>
              </a:rPr>
              <a:t>The RIGHT OUTER JOIN in MySQL </a:t>
            </a:r>
            <a:r>
              <a:rPr b="1" i="0" lang="en-US">
                <a:solidFill>
                  <a:srgbClr val="000099"/>
                </a:solidFill>
              </a:rPr>
              <a:t>retrieves all the matching rows from both the tables as well as non-matching rows from the right-side table.</a:t>
            </a:r>
            <a:endParaRPr/>
          </a:p>
          <a:p>
            <a:pPr indent="-228600" lvl="0" marL="228600" rtl="0" algn="just">
              <a:lnSpc>
                <a:spcPct val="90000"/>
              </a:lnSpc>
              <a:spcBef>
                <a:spcPts val="1000"/>
              </a:spcBef>
              <a:spcAft>
                <a:spcPts val="0"/>
              </a:spcAft>
              <a:buClr>
                <a:srgbClr val="000000"/>
              </a:buClr>
              <a:buSzPts val="2800"/>
              <a:buChar char="•"/>
            </a:pPr>
            <a:r>
              <a:rPr b="0" i="0" lang="en-US">
                <a:solidFill>
                  <a:srgbClr val="000000"/>
                </a:solidFill>
              </a:rPr>
              <a:t> In this case, </a:t>
            </a:r>
            <a:r>
              <a:rPr b="1" i="0" lang="en-US">
                <a:solidFill>
                  <a:srgbClr val="C00000"/>
                </a:solidFill>
              </a:rPr>
              <a:t>the un-matching data will take a null value. </a:t>
            </a:r>
            <a:endParaRPr/>
          </a:p>
          <a:p>
            <a:pPr indent="-228600" lvl="0" marL="228600" rtl="0" algn="just">
              <a:lnSpc>
                <a:spcPct val="90000"/>
              </a:lnSpc>
              <a:spcBef>
                <a:spcPts val="1000"/>
              </a:spcBef>
              <a:spcAft>
                <a:spcPts val="0"/>
              </a:spcAft>
              <a:buClr>
                <a:srgbClr val="000000"/>
              </a:buClr>
              <a:buSzPts val="2800"/>
              <a:buChar char="•"/>
            </a:pPr>
            <a:r>
              <a:rPr b="0" i="0" lang="en-US">
                <a:solidFill>
                  <a:srgbClr val="000000"/>
                </a:solidFill>
              </a:rPr>
              <a:t>we need to write a query to retrieve EmployeeId, Name, Department, City, and Title as Project from the Employee and Projects tables.</a:t>
            </a:r>
            <a:endParaRPr>
              <a:solidFill>
                <a:srgbClr val="000000"/>
              </a:solidFill>
            </a:endParaRPr>
          </a:p>
          <a:p>
            <a:pPr indent="-228600" lvl="0" marL="228600" rtl="0" algn="just">
              <a:lnSpc>
                <a:spcPct val="90000"/>
              </a:lnSpc>
              <a:spcBef>
                <a:spcPts val="1000"/>
              </a:spcBef>
              <a:spcAft>
                <a:spcPts val="0"/>
              </a:spcAft>
              <a:buClr>
                <a:srgbClr val="000000"/>
              </a:buClr>
              <a:buSzPts val="2800"/>
              <a:buChar char="•"/>
            </a:pPr>
            <a:r>
              <a:rPr b="0" i="0" lang="en-US">
                <a:solidFill>
                  <a:srgbClr val="000000"/>
                </a:solidFill>
              </a:rPr>
              <a:t>Here, we got all 11 rows (i.e. all the rows from the Projects Table). If you further notice, here, </a:t>
            </a:r>
            <a:r>
              <a:rPr b="1" i="0" lang="en-US">
                <a:solidFill>
                  <a:srgbClr val="000099"/>
                </a:solidFill>
              </a:rPr>
              <a:t>we got all the matching records from both the tables Employee and Projects as well as all the non-matching rows from the right-side table i.e. the Projects Table. </a:t>
            </a:r>
            <a:endParaRPr/>
          </a:p>
          <a:p>
            <a:pPr indent="-50800" lvl="0" marL="228600" rtl="0" algn="just">
              <a:lnSpc>
                <a:spcPct val="90000"/>
              </a:lnSpc>
              <a:spcBef>
                <a:spcPts val="1000"/>
              </a:spcBef>
              <a:spcAft>
                <a:spcPts val="0"/>
              </a:spcAft>
              <a:buClr>
                <a:schemeClr val="dk1"/>
              </a:buClr>
              <a:buSzPts val="2800"/>
              <a:buNone/>
            </a:pPr>
            <a:r>
              <a:t/>
            </a:r>
            <a:endParaRPr b="0" i="0">
              <a:solidFill>
                <a:srgbClr val="212529"/>
              </a:solidFill>
            </a:endParaRPr>
          </a:p>
        </p:txBody>
      </p:sp>
      <p:pic>
        <p:nvPicPr>
          <p:cNvPr descr="Right Outer Join in MySQL" id="440" name="Google Shape;440;p51"/>
          <p:cNvPicPr preferRelativeResize="0"/>
          <p:nvPr/>
        </p:nvPicPr>
        <p:blipFill rotWithShape="1">
          <a:blip r:embed="rId3">
            <a:alphaModFix/>
          </a:blip>
          <a:srcRect b="0" l="0" r="0" t="0"/>
          <a:stretch/>
        </p:blipFill>
        <p:spPr>
          <a:xfrm>
            <a:off x="8498032" y="74324"/>
            <a:ext cx="3444586" cy="1712912"/>
          </a:xfrm>
          <a:prstGeom prst="rect">
            <a:avLst/>
          </a:prstGeom>
          <a:noFill/>
          <a:ln>
            <a:noFill/>
          </a:ln>
        </p:spPr>
      </p:pic>
      <p:pic>
        <p:nvPicPr>
          <p:cNvPr descr="Syntax to use Right Outer Join in MySQL" id="441" name="Google Shape;441;p51"/>
          <p:cNvPicPr preferRelativeResize="0"/>
          <p:nvPr/>
        </p:nvPicPr>
        <p:blipFill rotWithShape="1">
          <a:blip r:embed="rId4">
            <a:alphaModFix/>
          </a:blip>
          <a:srcRect b="0" l="0" r="0" t="0"/>
          <a:stretch/>
        </p:blipFill>
        <p:spPr>
          <a:xfrm>
            <a:off x="4118696" y="115743"/>
            <a:ext cx="3954607" cy="1712912"/>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52"/>
          <p:cNvSpPr txBox="1"/>
          <p:nvPr>
            <p:ph type="title"/>
          </p:nvPr>
        </p:nvSpPr>
        <p:spPr>
          <a:xfrm>
            <a:off x="602673" y="115743"/>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A3A3A"/>
              </a:buClr>
              <a:buSzPts val="4000"/>
              <a:buFont typeface="Calibri"/>
              <a:buNone/>
            </a:pPr>
            <a:r>
              <a:rPr b="1" i="0" lang="en-US" sz="4000">
                <a:solidFill>
                  <a:srgbClr val="3A3A3A"/>
                </a:solidFill>
                <a:latin typeface="Calibri"/>
                <a:ea typeface="Calibri"/>
                <a:cs typeface="Calibri"/>
                <a:sym typeface="Calibri"/>
              </a:rPr>
              <a:t>Joins in SQL</a:t>
            </a:r>
            <a:br>
              <a:rPr b="0" i="0" lang="en-US">
                <a:solidFill>
                  <a:srgbClr val="3A3A3A"/>
                </a:solidFill>
                <a:latin typeface="Arial"/>
                <a:ea typeface="Arial"/>
                <a:cs typeface="Arial"/>
                <a:sym typeface="Arial"/>
              </a:rPr>
            </a:br>
            <a:endParaRPr/>
          </a:p>
        </p:txBody>
      </p:sp>
      <p:sp>
        <p:nvSpPr>
          <p:cNvPr id="447" name="Google Shape;447;p52"/>
          <p:cNvSpPr txBox="1"/>
          <p:nvPr>
            <p:ph idx="1" type="body"/>
          </p:nvPr>
        </p:nvSpPr>
        <p:spPr>
          <a:xfrm>
            <a:off x="290945" y="890589"/>
            <a:ext cx="7800110" cy="22405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just">
              <a:lnSpc>
                <a:spcPct val="90000"/>
              </a:lnSpc>
              <a:spcBef>
                <a:spcPts val="0"/>
              </a:spcBef>
              <a:spcAft>
                <a:spcPts val="0"/>
              </a:spcAft>
              <a:buClr>
                <a:srgbClr val="000000"/>
              </a:buClr>
              <a:buSzPct val="100000"/>
              <a:buChar char="•"/>
            </a:pPr>
            <a:r>
              <a:rPr b="1" i="0" lang="en-US">
                <a:solidFill>
                  <a:srgbClr val="000000"/>
                </a:solidFill>
              </a:rPr>
              <a:t>Full Outer Join in MySQL</a:t>
            </a:r>
            <a:endParaRPr b="0" i="0">
              <a:solidFill>
                <a:srgbClr val="3A3A3A"/>
              </a:solidFill>
            </a:endParaRPr>
          </a:p>
          <a:p>
            <a:pPr indent="-228600" lvl="0" marL="228600" rtl="0" algn="just">
              <a:lnSpc>
                <a:spcPct val="90000"/>
              </a:lnSpc>
              <a:spcBef>
                <a:spcPts val="1000"/>
              </a:spcBef>
              <a:spcAft>
                <a:spcPts val="0"/>
              </a:spcAft>
              <a:buClr>
                <a:srgbClr val="000000"/>
              </a:buClr>
              <a:buSzPct val="100000"/>
              <a:buChar char="•"/>
            </a:pPr>
            <a:r>
              <a:rPr b="0" i="0" lang="en-US">
                <a:solidFill>
                  <a:srgbClr val="000000"/>
                </a:solidFill>
              </a:rPr>
              <a:t>The FULL OUTER JOIN retrieves </a:t>
            </a:r>
            <a:r>
              <a:rPr b="1" i="0" lang="en-US">
                <a:solidFill>
                  <a:srgbClr val="000099"/>
                </a:solidFill>
              </a:rPr>
              <a:t>all the matching rows from both the tables as well as non-matching rows from both the tables involved in the Join</a:t>
            </a:r>
            <a:r>
              <a:rPr b="0" i="0" lang="en-US">
                <a:solidFill>
                  <a:srgbClr val="000000"/>
                </a:solidFill>
              </a:rPr>
              <a:t>. In this case, the un-matching data will take a null value. </a:t>
            </a:r>
            <a:r>
              <a:rPr b="1" i="0" lang="en-US">
                <a:solidFill>
                  <a:srgbClr val="C00000"/>
                </a:solidFill>
              </a:rPr>
              <a:t>MySQL doesn’t support FULL OUTER JOIN; we will achieve the FULL OUTER JOIN using UNION Operator in MySQL</a:t>
            </a:r>
            <a:endParaRPr/>
          </a:p>
          <a:p>
            <a:pPr indent="-77470" lvl="0" marL="228600" rtl="0" algn="just">
              <a:lnSpc>
                <a:spcPct val="90000"/>
              </a:lnSpc>
              <a:spcBef>
                <a:spcPts val="1000"/>
              </a:spcBef>
              <a:spcAft>
                <a:spcPts val="0"/>
              </a:spcAft>
              <a:buClr>
                <a:schemeClr val="dk1"/>
              </a:buClr>
              <a:buSzPct val="100000"/>
              <a:buNone/>
            </a:pPr>
            <a:r>
              <a:t/>
            </a:r>
            <a:endParaRPr b="0" i="0">
              <a:solidFill>
                <a:srgbClr val="212529"/>
              </a:solidFill>
              <a:latin typeface="Arial"/>
              <a:ea typeface="Arial"/>
              <a:cs typeface="Arial"/>
              <a:sym typeface="Arial"/>
            </a:endParaRPr>
          </a:p>
          <a:p>
            <a:pPr indent="-77470" lvl="0" marL="228600" rtl="0" algn="just">
              <a:lnSpc>
                <a:spcPct val="90000"/>
              </a:lnSpc>
              <a:spcBef>
                <a:spcPts val="1000"/>
              </a:spcBef>
              <a:spcAft>
                <a:spcPts val="0"/>
              </a:spcAft>
              <a:buClr>
                <a:schemeClr val="dk1"/>
              </a:buClr>
              <a:buSzPct val="100000"/>
              <a:buNone/>
            </a:pPr>
            <a:r>
              <a:t/>
            </a:r>
            <a:endParaRPr b="0" i="0">
              <a:solidFill>
                <a:srgbClr val="212529"/>
              </a:solidFill>
            </a:endParaRPr>
          </a:p>
        </p:txBody>
      </p:sp>
      <p:pic>
        <p:nvPicPr>
          <p:cNvPr descr="Full Outer Join in MySQL" id="448" name="Google Shape;448;p52"/>
          <p:cNvPicPr preferRelativeResize="0"/>
          <p:nvPr/>
        </p:nvPicPr>
        <p:blipFill rotWithShape="1">
          <a:blip r:embed="rId3">
            <a:alphaModFix/>
          </a:blip>
          <a:srcRect b="0" l="0" r="0" t="0"/>
          <a:stretch/>
        </p:blipFill>
        <p:spPr>
          <a:xfrm>
            <a:off x="8205353" y="255443"/>
            <a:ext cx="3848100" cy="2371725"/>
          </a:xfrm>
          <a:prstGeom prst="rect">
            <a:avLst/>
          </a:prstGeom>
          <a:noFill/>
          <a:ln>
            <a:noFill/>
          </a:ln>
        </p:spPr>
      </p:pic>
      <p:sp>
        <p:nvSpPr>
          <p:cNvPr id="449" name="Google Shape;449;p52"/>
          <p:cNvSpPr txBox="1"/>
          <p:nvPr/>
        </p:nvSpPr>
        <p:spPr>
          <a:xfrm>
            <a:off x="290944" y="3131128"/>
            <a:ext cx="11762509" cy="3611130"/>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marR="0" rtl="0" algn="just">
              <a:lnSpc>
                <a:spcPct val="90000"/>
              </a:lnSpc>
              <a:spcBef>
                <a:spcPts val="0"/>
              </a:spcBef>
              <a:spcAft>
                <a:spcPts val="0"/>
              </a:spcAft>
              <a:buClr>
                <a:srgbClr val="000000"/>
              </a:buClr>
              <a:buSzPct val="100000"/>
              <a:buFont typeface="Arial"/>
              <a:buChar char="•"/>
            </a:pPr>
            <a:r>
              <a:rPr b="1" i="0" lang="en-US" sz="2800" u="none" cap="none" strike="noStrike">
                <a:solidFill>
                  <a:srgbClr val="000000"/>
                </a:solidFill>
                <a:latin typeface="Calibri"/>
                <a:ea typeface="Calibri"/>
                <a:cs typeface="Calibri"/>
                <a:sym typeface="Calibri"/>
              </a:rPr>
              <a:t>Cross Join in MySQL</a:t>
            </a:r>
            <a:endParaRPr b="0" i="0" sz="2800" u="none" cap="none" strike="noStrike">
              <a:solidFill>
                <a:srgbClr val="3A3A3A"/>
              </a:solidFill>
              <a:latin typeface="Calibri"/>
              <a:ea typeface="Calibri"/>
              <a:cs typeface="Calibri"/>
              <a:sym typeface="Calibri"/>
            </a:endParaRPr>
          </a:p>
          <a:p>
            <a:pPr indent="-228600" lvl="0" marL="228600" marR="0" rtl="0" algn="just">
              <a:lnSpc>
                <a:spcPct val="90000"/>
              </a:lnSpc>
              <a:spcBef>
                <a:spcPts val="1000"/>
              </a:spcBef>
              <a:spcAft>
                <a:spcPts val="0"/>
              </a:spcAft>
              <a:buClr>
                <a:srgbClr val="000000"/>
              </a:buClr>
              <a:buSzPct val="100000"/>
              <a:buFont typeface="Arial"/>
              <a:buChar char="•"/>
            </a:pPr>
            <a:r>
              <a:rPr b="0" i="0" lang="en-US" sz="2800" u="none" cap="none" strike="noStrike">
                <a:solidFill>
                  <a:srgbClr val="000000"/>
                </a:solidFill>
                <a:latin typeface="Calibri"/>
                <a:ea typeface="Calibri"/>
                <a:cs typeface="Calibri"/>
                <a:sym typeface="Calibri"/>
              </a:rPr>
              <a:t>The CROSS JOIN is created by using the CROSS JOIN keyword. </a:t>
            </a:r>
            <a:r>
              <a:rPr b="1" i="0" lang="en-US" sz="2800" u="none" cap="none" strike="noStrike">
                <a:solidFill>
                  <a:srgbClr val="C00000"/>
                </a:solidFill>
                <a:latin typeface="Calibri"/>
                <a:ea typeface="Calibri"/>
                <a:cs typeface="Calibri"/>
                <a:sym typeface="Calibri"/>
              </a:rPr>
              <a:t>The CROSS JOIN does not contain an ON clause. </a:t>
            </a:r>
            <a:r>
              <a:rPr b="0" i="0" lang="en-US" sz="2800" u="none" cap="none" strike="noStrike">
                <a:solidFill>
                  <a:srgbClr val="000000"/>
                </a:solidFill>
                <a:latin typeface="Calibri"/>
                <a:ea typeface="Calibri"/>
                <a:cs typeface="Calibri"/>
                <a:sym typeface="Calibri"/>
              </a:rPr>
              <a:t>Unlike INNER JOIN, the CROSS-JOIN returns matched data rows as well as unmatched data rows from the table. </a:t>
            </a:r>
            <a:endParaRPr/>
          </a:p>
          <a:p>
            <a:pPr indent="-228600" lvl="0" marL="228600" marR="0" rtl="0" algn="just">
              <a:lnSpc>
                <a:spcPct val="90000"/>
              </a:lnSpc>
              <a:spcBef>
                <a:spcPts val="1000"/>
              </a:spcBef>
              <a:spcAft>
                <a:spcPts val="0"/>
              </a:spcAft>
              <a:buClr>
                <a:srgbClr val="000099"/>
              </a:buClr>
              <a:buSzPct val="100000"/>
              <a:buFont typeface="Arial"/>
              <a:buChar char="•"/>
            </a:pPr>
            <a:r>
              <a:rPr b="1" i="0" lang="en-US" sz="2800" u="none" cap="none" strike="noStrike">
                <a:solidFill>
                  <a:srgbClr val="000099"/>
                </a:solidFill>
                <a:latin typeface="Calibri"/>
                <a:ea typeface="Calibri"/>
                <a:cs typeface="Calibri"/>
                <a:sym typeface="Calibri"/>
              </a:rPr>
              <a:t>When we combine two or more tables with each other without any condition (where or on) then we call such type of joins as cross join. </a:t>
            </a:r>
            <a:endParaRPr/>
          </a:p>
          <a:p>
            <a:pPr indent="-228600" lvl="0" marL="228600" marR="0" rtl="0" algn="just">
              <a:lnSpc>
                <a:spcPct val="90000"/>
              </a:lnSpc>
              <a:spcBef>
                <a:spcPts val="1000"/>
              </a:spcBef>
              <a:spcAft>
                <a:spcPts val="0"/>
              </a:spcAft>
              <a:buClr>
                <a:srgbClr val="000000"/>
              </a:buClr>
              <a:buSzPct val="100000"/>
              <a:buFont typeface="Arial"/>
              <a:buChar char="•"/>
            </a:pPr>
            <a:r>
              <a:rPr b="0" i="0" lang="en-US" sz="2800" u="none" cap="none" strike="noStrike">
                <a:solidFill>
                  <a:srgbClr val="000000"/>
                </a:solidFill>
                <a:latin typeface="Calibri"/>
                <a:ea typeface="Calibri"/>
                <a:cs typeface="Calibri"/>
                <a:sym typeface="Calibri"/>
              </a:rPr>
              <a:t>A </a:t>
            </a:r>
            <a:r>
              <a:rPr b="1" i="0" lang="en-US" sz="2800" u="none" cap="none" strike="noStrike">
                <a:solidFill>
                  <a:srgbClr val="000099"/>
                </a:solidFill>
                <a:latin typeface="Calibri"/>
                <a:ea typeface="Calibri"/>
                <a:cs typeface="Calibri"/>
                <a:sym typeface="Calibri"/>
              </a:rPr>
              <a:t>Cross Join in MySQL produces the Cartesian product of the tables involved in the join. </a:t>
            </a:r>
            <a:r>
              <a:rPr b="0" i="0" lang="en-US" sz="2800" u="none" cap="none" strike="noStrike">
                <a:solidFill>
                  <a:srgbClr val="000000"/>
                </a:solidFill>
                <a:latin typeface="Calibri"/>
                <a:ea typeface="Calibri"/>
                <a:cs typeface="Calibri"/>
                <a:sym typeface="Calibri"/>
              </a:rPr>
              <a:t>The Cartesian product means the number of records present in the first table is multiplied by the number of records present in the second table. </a:t>
            </a:r>
            <a:endParaRPr/>
          </a:p>
          <a:p>
            <a:pPr indent="-228600" lvl="0" marL="228600" marR="0" rtl="0" algn="just">
              <a:lnSpc>
                <a:spcPct val="90000"/>
              </a:lnSpc>
              <a:spcBef>
                <a:spcPts val="1000"/>
              </a:spcBef>
              <a:spcAft>
                <a:spcPts val="0"/>
              </a:spcAft>
              <a:buClr>
                <a:srgbClr val="000099"/>
              </a:buClr>
              <a:buSzPct val="100000"/>
              <a:buFont typeface="Arial"/>
              <a:buChar char="•"/>
            </a:pPr>
            <a:r>
              <a:rPr b="1" i="0" lang="en-US" sz="2800" u="none" cap="none" strike="noStrike">
                <a:solidFill>
                  <a:srgbClr val="000099"/>
                </a:solidFill>
                <a:latin typeface="Calibri"/>
                <a:ea typeface="Calibri"/>
                <a:cs typeface="Calibri"/>
                <a:sym typeface="Calibri"/>
              </a:rPr>
              <a:t>The Employee is the LEFT Table which contains 10 rows and Projects is the RIGHT Table which contains 11 rows. So, when you execute the above query, you will get 110 records in the result set. </a:t>
            </a:r>
            <a:endParaRPr b="1" i="0" sz="2800" u="none" cap="none" strike="noStrike">
              <a:solidFill>
                <a:srgbClr val="000099"/>
              </a:solidFill>
              <a:latin typeface="Calibri"/>
              <a:ea typeface="Calibri"/>
              <a:cs typeface="Calibri"/>
              <a:sym typeface="Calibri"/>
            </a:endParaRPr>
          </a:p>
          <a:p>
            <a:pPr indent="-90804" lvl="0" marL="228600" marR="0" rtl="0" algn="just">
              <a:lnSpc>
                <a:spcPct val="90000"/>
              </a:lnSpc>
              <a:spcBef>
                <a:spcPts val="1000"/>
              </a:spcBef>
              <a:spcAft>
                <a:spcPts val="0"/>
              </a:spcAft>
              <a:buClr>
                <a:schemeClr val="dk1"/>
              </a:buClr>
              <a:buSzPct val="100000"/>
              <a:buFont typeface="Arial"/>
              <a:buNone/>
            </a:pPr>
            <a:r>
              <a:t/>
            </a:r>
            <a:endParaRPr b="1" i="0" sz="2800" u="none" cap="none" strike="noStrike">
              <a:solidFill>
                <a:srgbClr val="000099"/>
              </a:solidFill>
              <a:latin typeface="Calibri"/>
              <a:ea typeface="Calibri"/>
              <a:cs typeface="Calibri"/>
              <a:sym typeface="Calibri"/>
            </a:endParaRPr>
          </a:p>
          <a:p>
            <a:pPr indent="-90804" lvl="0" marL="228600" marR="0" rtl="0" algn="just">
              <a:lnSpc>
                <a:spcPct val="90000"/>
              </a:lnSpc>
              <a:spcBef>
                <a:spcPts val="1000"/>
              </a:spcBef>
              <a:spcAft>
                <a:spcPts val="0"/>
              </a:spcAft>
              <a:buClr>
                <a:schemeClr val="dk1"/>
              </a:buClr>
              <a:buSzPct val="100000"/>
              <a:buFont typeface="Arial"/>
              <a:buNone/>
            </a:pPr>
            <a:r>
              <a:t/>
            </a:r>
            <a:endParaRPr b="0" i="0" sz="2800" u="none" cap="none" strike="noStrike">
              <a:solidFill>
                <a:srgbClr val="212529"/>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53"/>
          <p:cNvSpPr txBox="1"/>
          <p:nvPr>
            <p:ph type="title"/>
          </p:nvPr>
        </p:nvSpPr>
        <p:spPr>
          <a:xfrm>
            <a:off x="124690" y="115743"/>
            <a:ext cx="4793673"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i="0" lang="en-US" sz="4000" u="none" strike="noStrike">
                <a:latin typeface="Calibri"/>
                <a:ea typeface="Calibri"/>
                <a:cs typeface="Calibri"/>
                <a:sym typeface="Calibri"/>
              </a:rPr>
              <a:t>Nested queries</a:t>
            </a:r>
            <a:r>
              <a:rPr b="1" i="0" lang="en-US" sz="4000">
                <a:solidFill>
                  <a:srgbClr val="3A3A3A"/>
                </a:solidFill>
                <a:latin typeface="Calibri"/>
                <a:ea typeface="Calibri"/>
                <a:cs typeface="Calibri"/>
                <a:sym typeface="Calibri"/>
              </a:rPr>
              <a:t> in SQL</a:t>
            </a:r>
            <a:br>
              <a:rPr b="0" i="0" lang="en-US">
                <a:solidFill>
                  <a:srgbClr val="3A3A3A"/>
                </a:solidFill>
                <a:latin typeface="Arial"/>
                <a:ea typeface="Arial"/>
                <a:cs typeface="Arial"/>
                <a:sym typeface="Arial"/>
              </a:rPr>
            </a:br>
            <a:endParaRPr/>
          </a:p>
        </p:txBody>
      </p:sp>
      <p:sp>
        <p:nvSpPr>
          <p:cNvPr id="455" name="Google Shape;455;p53"/>
          <p:cNvSpPr txBox="1"/>
          <p:nvPr>
            <p:ph idx="1" type="body"/>
          </p:nvPr>
        </p:nvSpPr>
        <p:spPr>
          <a:xfrm>
            <a:off x="318654" y="1777279"/>
            <a:ext cx="11762510" cy="4665085"/>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90000"/>
              </a:lnSpc>
              <a:spcBef>
                <a:spcPts val="0"/>
              </a:spcBef>
              <a:spcAft>
                <a:spcPts val="0"/>
              </a:spcAft>
              <a:buClr>
                <a:srgbClr val="000000"/>
              </a:buClr>
              <a:buSzPct val="100000"/>
              <a:buChar char="•"/>
            </a:pPr>
            <a:r>
              <a:rPr i="0" lang="en-US">
                <a:solidFill>
                  <a:srgbClr val="000000"/>
                </a:solidFill>
              </a:rPr>
              <a:t>Nested queries are those queries which have an outer query and inner subquery. </a:t>
            </a:r>
            <a:endParaRPr/>
          </a:p>
          <a:p>
            <a:pPr indent="-228600" lvl="0" marL="228600" rtl="0" algn="just">
              <a:lnSpc>
                <a:spcPct val="90000"/>
              </a:lnSpc>
              <a:spcBef>
                <a:spcPts val="1000"/>
              </a:spcBef>
              <a:spcAft>
                <a:spcPts val="0"/>
              </a:spcAft>
              <a:buClr>
                <a:srgbClr val="000000"/>
              </a:buClr>
              <a:buSzPct val="100000"/>
              <a:buChar char="•"/>
            </a:pPr>
            <a:r>
              <a:rPr i="0" lang="en-US">
                <a:solidFill>
                  <a:srgbClr val="000000"/>
                </a:solidFill>
              </a:rPr>
              <a:t>So, basically, the subquery is a query which is nested within another query such as SELECT, INSERT, UPDATE or DELETE. </a:t>
            </a:r>
            <a:endParaRPr/>
          </a:p>
          <a:p>
            <a:pPr indent="-228600" lvl="0" marL="228600" rtl="0" algn="just">
              <a:lnSpc>
                <a:spcPct val="90000"/>
              </a:lnSpc>
              <a:spcBef>
                <a:spcPts val="1000"/>
              </a:spcBef>
              <a:spcAft>
                <a:spcPts val="0"/>
              </a:spcAft>
              <a:buClr>
                <a:srgbClr val="444444"/>
              </a:buClr>
              <a:buSzPct val="100000"/>
              <a:buChar char="•"/>
            </a:pPr>
            <a:r>
              <a:rPr b="0" i="0" lang="en-US">
                <a:solidFill>
                  <a:srgbClr val="444444"/>
                </a:solidFill>
                <a:latin typeface="Georgia"/>
                <a:ea typeface="Georgia"/>
                <a:cs typeface="Georgia"/>
                <a:sym typeface="Georgia"/>
              </a:rPr>
              <a:t>SQL subqueries or nested queries are SQL statements where we need the results from our database after using multiple filters.</a:t>
            </a:r>
            <a:endParaRPr/>
          </a:p>
          <a:p>
            <a:pPr indent="0" lvl="0" marL="1773238" rtl="0" algn="just">
              <a:lnSpc>
                <a:spcPct val="90000"/>
              </a:lnSpc>
              <a:spcBef>
                <a:spcPts val="1000"/>
              </a:spcBef>
              <a:spcAft>
                <a:spcPts val="0"/>
              </a:spcAft>
              <a:buClr>
                <a:srgbClr val="000099"/>
              </a:buClr>
              <a:buSzPct val="100000"/>
              <a:buNone/>
            </a:pPr>
            <a:r>
              <a:rPr b="1" i="0" lang="en-US">
                <a:solidFill>
                  <a:srgbClr val="000099"/>
                </a:solidFill>
              </a:rPr>
              <a:t>SELECT column_name</a:t>
            </a:r>
            <a:endParaRPr b="1" i="0">
              <a:solidFill>
                <a:srgbClr val="000099"/>
              </a:solidFill>
            </a:endParaRPr>
          </a:p>
          <a:p>
            <a:pPr indent="0" lvl="0" marL="1773238" rtl="0" algn="just">
              <a:lnSpc>
                <a:spcPct val="90000"/>
              </a:lnSpc>
              <a:spcBef>
                <a:spcPts val="1000"/>
              </a:spcBef>
              <a:spcAft>
                <a:spcPts val="0"/>
              </a:spcAft>
              <a:buClr>
                <a:srgbClr val="000099"/>
              </a:buClr>
              <a:buSzPct val="100000"/>
              <a:buNone/>
            </a:pPr>
            <a:r>
              <a:rPr b="1" i="0" lang="en-US">
                <a:solidFill>
                  <a:srgbClr val="000099"/>
                </a:solidFill>
              </a:rPr>
              <a:t> FROM table_name1</a:t>
            </a:r>
            <a:endParaRPr/>
          </a:p>
          <a:p>
            <a:pPr indent="0" lvl="0" marL="1773238" rtl="0" algn="just">
              <a:lnSpc>
                <a:spcPct val="90000"/>
              </a:lnSpc>
              <a:spcBef>
                <a:spcPts val="1000"/>
              </a:spcBef>
              <a:spcAft>
                <a:spcPts val="0"/>
              </a:spcAft>
              <a:buClr>
                <a:srgbClr val="000099"/>
              </a:buClr>
              <a:buSzPct val="100000"/>
              <a:buNone/>
            </a:pPr>
            <a:r>
              <a:rPr b="1" i="0" lang="en-US">
                <a:solidFill>
                  <a:srgbClr val="000099"/>
                </a:solidFill>
              </a:rPr>
              <a:t>WHERE VALUE IN </a:t>
            </a:r>
            <a:endParaRPr/>
          </a:p>
          <a:p>
            <a:pPr indent="0" lvl="0" marL="1773238" rtl="0" algn="just">
              <a:lnSpc>
                <a:spcPct val="90000"/>
              </a:lnSpc>
              <a:spcBef>
                <a:spcPts val="1000"/>
              </a:spcBef>
              <a:spcAft>
                <a:spcPts val="0"/>
              </a:spcAft>
              <a:buClr>
                <a:srgbClr val="000099"/>
              </a:buClr>
              <a:buSzPct val="100000"/>
              <a:buNone/>
            </a:pPr>
            <a:r>
              <a:rPr b="1" i="0" lang="en-US">
                <a:solidFill>
                  <a:srgbClr val="000099"/>
                </a:solidFill>
              </a:rPr>
              <a:t>(SELECT column_name</a:t>
            </a:r>
            <a:endParaRPr b="1" i="0">
              <a:solidFill>
                <a:srgbClr val="000099"/>
              </a:solidFill>
            </a:endParaRPr>
          </a:p>
          <a:p>
            <a:pPr indent="0" lvl="0" marL="1773238" rtl="0" algn="just">
              <a:lnSpc>
                <a:spcPct val="90000"/>
              </a:lnSpc>
              <a:spcBef>
                <a:spcPts val="1000"/>
              </a:spcBef>
              <a:spcAft>
                <a:spcPts val="0"/>
              </a:spcAft>
              <a:buClr>
                <a:srgbClr val="000099"/>
              </a:buClr>
              <a:buSzPct val="100000"/>
              <a:buNone/>
            </a:pPr>
            <a:r>
              <a:rPr b="1" i="0" lang="en-US">
                <a:solidFill>
                  <a:srgbClr val="000099"/>
                </a:solidFill>
              </a:rPr>
              <a:t>FROM table_name2 </a:t>
            </a:r>
            <a:endParaRPr/>
          </a:p>
          <a:p>
            <a:pPr indent="0" lvl="0" marL="1773238" rtl="0" algn="just">
              <a:lnSpc>
                <a:spcPct val="90000"/>
              </a:lnSpc>
              <a:spcBef>
                <a:spcPts val="1000"/>
              </a:spcBef>
              <a:spcAft>
                <a:spcPts val="0"/>
              </a:spcAft>
              <a:buClr>
                <a:srgbClr val="000099"/>
              </a:buClr>
              <a:buSzPct val="100000"/>
              <a:buNone/>
            </a:pPr>
            <a:r>
              <a:rPr b="1" i="0" lang="en-US">
                <a:solidFill>
                  <a:srgbClr val="000099"/>
                </a:solidFill>
              </a:rPr>
              <a:t>WHERE condition)</a:t>
            </a:r>
            <a:endParaRPr/>
          </a:p>
          <a:p>
            <a:pPr indent="-64135" lvl="0" marL="228600" rtl="0" algn="just">
              <a:lnSpc>
                <a:spcPct val="90000"/>
              </a:lnSpc>
              <a:spcBef>
                <a:spcPts val="1000"/>
              </a:spcBef>
              <a:spcAft>
                <a:spcPts val="0"/>
              </a:spcAft>
              <a:buClr>
                <a:schemeClr val="dk1"/>
              </a:buClr>
              <a:buSzPct val="100000"/>
              <a:buNone/>
            </a:pPr>
            <a:r>
              <a:t/>
            </a:r>
            <a:endParaRPr b="0" i="0">
              <a:solidFill>
                <a:srgbClr val="212529"/>
              </a:solidFill>
            </a:endParaRPr>
          </a:p>
        </p:txBody>
      </p:sp>
      <p:pic>
        <p:nvPicPr>
          <p:cNvPr id="456" name="Google Shape;456;p53"/>
          <p:cNvPicPr preferRelativeResize="0"/>
          <p:nvPr/>
        </p:nvPicPr>
        <p:blipFill rotWithShape="1">
          <a:blip r:embed="rId3">
            <a:alphaModFix/>
          </a:blip>
          <a:srcRect b="0" l="0" r="0" t="0"/>
          <a:stretch/>
        </p:blipFill>
        <p:spPr>
          <a:xfrm>
            <a:off x="5076825" y="115743"/>
            <a:ext cx="7115175" cy="1661537"/>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54"/>
          <p:cNvSpPr txBox="1"/>
          <p:nvPr>
            <p:ph type="title"/>
          </p:nvPr>
        </p:nvSpPr>
        <p:spPr>
          <a:xfrm>
            <a:off x="124690" y="115743"/>
            <a:ext cx="4793673"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i="0" lang="en-US" sz="4000" u="none" strike="noStrike">
                <a:latin typeface="Calibri"/>
                <a:ea typeface="Calibri"/>
                <a:cs typeface="Calibri"/>
                <a:sym typeface="Calibri"/>
              </a:rPr>
              <a:t>Nested queries</a:t>
            </a:r>
            <a:r>
              <a:rPr b="1" i="0" lang="en-US" sz="4000">
                <a:solidFill>
                  <a:srgbClr val="3A3A3A"/>
                </a:solidFill>
                <a:latin typeface="Calibri"/>
                <a:ea typeface="Calibri"/>
                <a:cs typeface="Calibri"/>
                <a:sym typeface="Calibri"/>
              </a:rPr>
              <a:t> in SQL</a:t>
            </a:r>
            <a:br>
              <a:rPr b="0" i="0" lang="en-US">
                <a:solidFill>
                  <a:srgbClr val="3A3A3A"/>
                </a:solidFill>
                <a:latin typeface="Arial"/>
                <a:ea typeface="Arial"/>
                <a:cs typeface="Arial"/>
                <a:sym typeface="Arial"/>
              </a:rPr>
            </a:br>
            <a:endParaRPr/>
          </a:p>
        </p:txBody>
      </p:sp>
      <p:sp>
        <p:nvSpPr>
          <p:cNvPr id="462" name="Google Shape;462;p54"/>
          <p:cNvSpPr txBox="1"/>
          <p:nvPr>
            <p:ph idx="1" type="body"/>
          </p:nvPr>
        </p:nvSpPr>
        <p:spPr>
          <a:xfrm>
            <a:off x="318654" y="775855"/>
            <a:ext cx="11762510" cy="5666509"/>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444444"/>
              </a:buClr>
              <a:buSzPts val="2800"/>
              <a:buChar char="•"/>
            </a:pPr>
            <a:r>
              <a:rPr b="1" i="0" lang="en-US">
                <a:solidFill>
                  <a:srgbClr val="444444"/>
                </a:solidFill>
              </a:rPr>
              <a:t>Rules to Use Subqueries in SQL</a:t>
            </a:r>
            <a:endParaRPr/>
          </a:p>
          <a:p>
            <a:pPr indent="-228600" lvl="0" marL="228600" rtl="0" algn="just">
              <a:lnSpc>
                <a:spcPct val="90000"/>
              </a:lnSpc>
              <a:spcBef>
                <a:spcPts val="1000"/>
              </a:spcBef>
              <a:spcAft>
                <a:spcPts val="0"/>
              </a:spcAft>
              <a:buClr>
                <a:srgbClr val="000099"/>
              </a:buClr>
              <a:buSzPts val="2800"/>
              <a:buFont typeface="Arial"/>
              <a:buChar char="•"/>
            </a:pPr>
            <a:r>
              <a:rPr b="1" i="0" lang="en-US">
                <a:solidFill>
                  <a:srgbClr val="000099"/>
                </a:solidFill>
              </a:rPr>
              <a:t>Subqueries need to be enclosed in the Where clause </a:t>
            </a:r>
            <a:r>
              <a:rPr b="0" i="0" lang="en-US">
                <a:solidFill>
                  <a:srgbClr val="444444"/>
                </a:solidFill>
              </a:rPr>
              <a:t>and can be used with Insert, Update, Delete, and Select statements.</a:t>
            </a:r>
            <a:endParaRPr/>
          </a:p>
          <a:p>
            <a:pPr indent="-228600" lvl="0" marL="228600" rtl="0" algn="just">
              <a:lnSpc>
                <a:spcPct val="90000"/>
              </a:lnSpc>
              <a:spcBef>
                <a:spcPts val="1000"/>
              </a:spcBef>
              <a:spcAft>
                <a:spcPts val="0"/>
              </a:spcAft>
              <a:buClr>
                <a:srgbClr val="000099"/>
              </a:buClr>
              <a:buSzPts val="2800"/>
              <a:buFont typeface="Arial"/>
              <a:buChar char="•"/>
            </a:pPr>
            <a:r>
              <a:rPr b="1" i="0" lang="en-US">
                <a:solidFill>
                  <a:srgbClr val="000099"/>
                </a:solidFill>
              </a:rPr>
              <a:t>We can use comparison operators for example: &lt;, &gt;, &gt; =, &lt; =, !=, IN , Between </a:t>
            </a:r>
            <a:r>
              <a:rPr b="0" i="0" lang="en-US">
                <a:solidFill>
                  <a:srgbClr val="444444"/>
                </a:solidFill>
              </a:rPr>
              <a:t>for the subqueries.</a:t>
            </a:r>
            <a:endParaRPr/>
          </a:p>
          <a:p>
            <a:pPr indent="-228600" lvl="0" marL="228600" rtl="0" algn="just">
              <a:lnSpc>
                <a:spcPct val="90000"/>
              </a:lnSpc>
              <a:spcBef>
                <a:spcPts val="1000"/>
              </a:spcBef>
              <a:spcAft>
                <a:spcPts val="0"/>
              </a:spcAft>
              <a:buClr>
                <a:srgbClr val="000099"/>
              </a:buClr>
              <a:buSzPts val="2800"/>
              <a:buFont typeface="Arial"/>
              <a:buChar char="•"/>
            </a:pPr>
            <a:r>
              <a:rPr b="1" i="0" lang="en-US">
                <a:solidFill>
                  <a:srgbClr val="000099"/>
                </a:solidFill>
              </a:rPr>
              <a:t>The subquery is always executed first and then the main query.</a:t>
            </a:r>
            <a:endParaRPr/>
          </a:p>
          <a:p>
            <a:pPr indent="-228600" lvl="0" marL="228600" rtl="0" algn="just">
              <a:lnSpc>
                <a:spcPct val="90000"/>
              </a:lnSpc>
              <a:spcBef>
                <a:spcPts val="1000"/>
              </a:spcBef>
              <a:spcAft>
                <a:spcPts val="0"/>
              </a:spcAft>
              <a:buClr>
                <a:srgbClr val="C00000"/>
              </a:buClr>
              <a:buSzPts val="2800"/>
              <a:buFont typeface="Arial"/>
              <a:buChar char="•"/>
            </a:pPr>
            <a:r>
              <a:rPr b="1" i="0" lang="en-US">
                <a:solidFill>
                  <a:srgbClr val="C00000"/>
                </a:solidFill>
              </a:rPr>
              <a:t>Subquery should be enclosed within parentheses.</a:t>
            </a:r>
            <a:endParaRPr/>
          </a:p>
          <a:p>
            <a:pPr indent="-228600" lvl="0" marL="228600" rtl="0" algn="just">
              <a:lnSpc>
                <a:spcPct val="90000"/>
              </a:lnSpc>
              <a:spcBef>
                <a:spcPts val="1000"/>
              </a:spcBef>
              <a:spcAft>
                <a:spcPts val="0"/>
              </a:spcAft>
              <a:buClr>
                <a:srgbClr val="444444"/>
              </a:buClr>
              <a:buSzPts val="2800"/>
              <a:buFont typeface="Arial"/>
              <a:buChar char="•"/>
            </a:pPr>
            <a:r>
              <a:rPr b="0" i="0" lang="en-US">
                <a:solidFill>
                  <a:srgbClr val="444444"/>
                </a:solidFill>
              </a:rPr>
              <a:t>Subqueries are </a:t>
            </a:r>
            <a:r>
              <a:rPr b="1" i="0" lang="en-US">
                <a:solidFill>
                  <a:srgbClr val="000099"/>
                </a:solidFill>
              </a:rPr>
              <a:t>always to the right of the comparison operators.</a:t>
            </a:r>
            <a:endParaRPr/>
          </a:p>
          <a:p>
            <a:pPr indent="-228600" lvl="0" marL="228600" rtl="0" algn="just">
              <a:lnSpc>
                <a:spcPct val="90000"/>
              </a:lnSpc>
              <a:spcBef>
                <a:spcPts val="1000"/>
              </a:spcBef>
              <a:spcAft>
                <a:spcPts val="0"/>
              </a:spcAft>
              <a:buClr>
                <a:srgbClr val="C00000"/>
              </a:buClr>
              <a:buSzPts val="2800"/>
              <a:buFont typeface="Arial"/>
              <a:buChar char="•"/>
            </a:pPr>
            <a:r>
              <a:rPr b="1" i="0" lang="en-US">
                <a:solidFill>
                  <a:srgbClr val="C00000"/>
                </a:solidFill>
              </a:rPr>
              <a:t>We can’t use Order By clause in the subquery</a:t>
            </a:r>
            <a:r>
              <a:rPr b="0" i="0" lang="en-US">
                <a:solidFill>
                  <a:srgbClr val="444444"/>
                </a:solidFill>
              </a:rPr>
              <a:t>; </a:t>
            </a:r>
            <a:r>
              <a:rPr b="1" i="0" lang="en-US">
                <a:solidFill>
                  <a:srgbClr val="000099"/>
                </a:solidFill>
              </a:rPr>
              <a:t>instead, we can use the Group By clause.</a:t>
            </a:r>
            <a:endParaRPr/>
          </a:p>
          <a:p>
            <a:pPr indent="-228600" lvl="0" marL="228600" rtl="0" algn="just">
              <a:lnSpc>
                <a:spcPct val="90000"/>
              </a:lnSpc>
              <a:spcBef>
                <a:spcPts val="1000"/>
              </a:spcBef>
              <a:spcAft>
                <a:spcPts val="0"/>
              </a:spcAft>
              <a:buClr>
                <a:srgbClr val="C00000"/>
              </a:buClr>
              <a:buSzPts val="2800"/>
              <a:buFont typeface="Arial"/>
              <a:buChar char="•"/>
            </a:pPr>
            <a:r>
              <a:rPr b="1" i="0" lang="en-US">
                <a:solidFill>
                  <a:srgbClr val="C00000"/>
                </a:solidFill>
              </a:rPr>
              <a:t>We can’t use Between clause with a subquery</a:t>
            </a:r>
            <a:r>
              <a:rPr b="0" i="0" lang="en-US">
                <a:solidFill>
                  <a:srgbClr val="444444"/>
                </a:solidFill>
              </a:rPr>
              <a:t>, </a:t>
            </a:r>
            <a:r>
              <a:rPr b="1" i="0" lang="en-US">
                <a:solidFill>
                  <a:srgbClr val="000099"/>
                </a:solidFill>
              </a:rPr>
              <a:t>but we can use Between in a subquery.</a:t>
            </a:r>
            <a:endParaRPr/>
          </a:p>
          <a:p>
            <a:pPr indent="-50800" lvl="0" marL="228600" rtl="0" algn="just">
              <a:lnSpc>
                <a:spcPct val="90000"/>
              </a:lnSpc>
              <a:spcBef>
                <a:spcPts val="1000"/>
              </a:spcBef>
              <a:spcAft>
                <a:spcPts val="0"/>
              </a:spcAft>
              <a:buClr>
                <a:schemeClr val="dk1"/>
              </a:buClr>
              <a:buSzPts val="2800"/>
              <a:buNone/>
            </a:pPr>
            <a:r>
              <a:t/>
            </a:r>
            <a:endParaRPr b="0" i="0">
              <a:solidFill>
                <a:srgbClr val="212529"/>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55"/>
          <p:cNvSpPr txBox="1"/>
          <p:nvPr>
            <p:ph type="title"/>
          </p:nvPr>
        </p:nvSpPr>
        <p:spPr>
          <a:xfrm>
            <a:off x="242455" y="143453"/>
            <a:ext cx="10515600" cy="8817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i="0" lang="en-US" sz="4400" u="none" strike="noStrike">
                <a:latin typeface="Calibri"/>
                <a:ea typeface="Calibri"/>
                <a:cs typeface="Calibri"/>
                <a:sym typeface="Calibri"/>
              </a:rPr>
              <a:t>Nested queries</a:t>
            </a:r>
            <a:r>
              <a:rPr b="1" i="0" lang="en-US" sz="4400">
                <a:solidFill>
                  <a:srgbClr val="3A3A3A"/>
                </a:solidFill>
                <a:latin typeface="Calibri"/>
                <a:ea typeface="Calibri"/>
                <a:cs typeface="Calibri"/>
                <a:sym typeface="Calibri"/>
              </a:rPr>
              <a:t> in SQL</a:t>
            </a:r>
            <a:endParaRPr/>
          </a:p>
        </p:txBody>
      </p:sp>
      <p:sp>
        <p:nvSpPr>
          <p:cNvPr id="468" name="Google Shape;468;p55"/>
          <p:cNvSpPr txBox="1"/>
          <p:nvPr>
            <p:ph idx="1" type="body"/>
          </p:nvPr>
        </p:nvSpPr>
        <p:spPr>
          <a:xfrm>
            <a:off x="408709" y="1132897"/>
            <a:ext cx="5687292" cy="558165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b="0" i="0" lang="en-US"/>
              <a:t>SELECT Statement with Subquery</a:t>
            </a:r>
            <a:endParaRPr/>
          </a:p>
          <a:p>
            <a:pPr indent="-228600" lvl="0" marL="228600" rtl="0" algn="just">
              <a:lnSpc>
                <a:spcPct val="90000"/>
              </a:lnSpc>
              <a:spcBef>
                <a:spcPts val="1000"/>
              </a:spcBef>
              <a:spcAft>
                <a:spcPts val="0"/>
              </a:spcAft>
              <a:buClr>
                <a:schemeClr val="dk1"/>
              </a:buClr>
              <a:buSzPts val="2800"/>
              <a:buChar char="•"/>
            </a:pPr>
            <a:r>
              <a:rPr b="1" i="0" lang="en-US"/>
              <a:t>Example 1: Let us find the second highest salary of the employee in</a:t>
            </a:r>
            <a:r>
              <a:rPr lang="en-US"/>
              <a:t> </a:t>
            </a:r>
            <a:r>
              <a:rPr b="1" lang="en-US"/>
              <a:t>emp</a:t>
            </a:r>
            <a:endParaRPr b="1" i="0"/>
          </a:p>
          <a:p>
            <a:pPr indent="0" lvl="0" marL="0" rtl="0" algn="just">
              <a:lnSpc>
                <a:spcPct val="90000"/>
              </a:lnSpc>
              <a:spcBef>
                <a:spcPts val="1000"/>
              </a:spcBef>
              <a:spcAft>
                <a:spcPts val="0"/>
              </a:spcAft>
              <a:buClr>
                <a:srgbClr val="000099"/>
              </a:buClr>
              <a:buSzPts val="2800"/>
              <a:buNone/>
            </a:pPr>
            <a:r>
              <a:rPr b="1" i="0" lang="en-US">
                <a:solidFill>
                  <a:srgbClr val="000099"/>
                </a:solidFill>
              </a:rPr>
              <a:t>SELECT emp_id, MAX(salary) AS salary</a:t>
            </a:r>
            <a:endParaRPr/>
          </a:p>
          <a:p>
            <a:pPr indent="0" lvl="0" marL="0" rtl="0" algn="just">
              <a:lnSpc>
                <a:spcPct val="90000"/>
              </a:lnSpc>
              <a:spcBef>
                <a:spcPts val="1000"/>
              </a:spcBef>
              <a:spcAft>
                <a:spcPts val="0"/>
              </a:spcAft>
              <a:buClr>
                <a:srgbClr val="000099"/>
              </a:buClr>
              <a:buSzPts val="2800"/>
              <a:buNone/>
            </a:pPr>
            <a:r>
              <a:rPr b="1" i="0" lang="en-US">
                <a:solidFill>
                  <a:srgbClr val="000099"/>
                </a:solidFill>
              </a:rPr>
              <a:t>FROM emp</a:t>
            </a:r>
            <a:endParaRPr/>
          </a:p>
          <a:p>
            <a:pPr indent="0" lvl="0" marL="0" rtl="0" algn="just">
              <a:lnSpc>
                <a:spcPct val="90000"/>
              </a:lnSpc>
              <a:spcBef>
                <a:spcPts val="1000"/>
              </a:spcBef>
              <a:spcAft>
                <a:spcPts val="0"/>
              </a:spcAft>
              <a:buClr>
                <a:srgbClr val="000099"/>
              </a:buClr>
              <a:buSzPts val="2800"/>
              <a:buNone/>
            </a:pPr>
            <a:r>
              <a:rPr b="1" i="0" lang="en-US">
                <a:solidFill>
                  <a:srgbClr val="000099"/>
                </a:solidFill>
              </a:rPr>
              <a:t>WHERE salary &lt; (SELECT MAX(salary)</a:t>
            </a:r>
            <a:endParaRPr/>
          </a:p>
          <a:p>
            <a:pPr indent="0" lvl="0" marL="0" rtl="0" algn="just">
              <a:lnSpc>
                <a:spcPct val="90000"/>
              </a:lnSpc>
              <a:spcBef>
                <a:spcPts val="1000"/>
              </a:spcBef>
              <a:spcAft>
                <a:spcPts val="0"/>
              </a:spcAft>
              <a:buClr>
                <a:srgbClr val="000099"/>
              </a:buClr>
              <a:buSzPts val="2800"/>
              <a:buNone/>
            </a:pPr>
            <a:r>
              <a:rPr b="1" i="0" lang="en-US">
                <a:solidFill>
                  <a:srgbClr val="000099"/>
                </a:solidFill>
              </a:rPr>
              <a:t>FROM emp);</a:t>
            </a:r>
            <a:endParaRPr/>
          </a:p>
          <a:p>
            <a:pPr indent="-50800" lvl="0" marL="228600" rtl="0" algn="l">
              <a:lnSpc>
                <a:spcPct val="90000"/>
              </a:lnSpc>
              <a:spcBef>
                <a:spcPts val="1000"/>
              </a:spcBef>
              <a:spcAft>
                <a:spcPts val="0"/>
              </a:spcAft>
              <a:buClr>
                <a:schemeClr val="dk1"/>
              </a:buClr>
              <a:buSzPts val="2800"/>
              <a:buNone/>
            </a:pPr>
            <a:r>
              <a:t/>
            </a:r>
            <a:endParaRPr/>
          </a:p>
        </p:txBody>
      </p:sp>
      <p:sp>
        <p:nvSpPr>
          <p:cNvPr id="469" name="Google Shape;469;p55"/>
          <p:cNvSpPr txBox="1"/>
          <p:nvPr/>
        </p:nvSpPr>
        <p:spPr>
          <a:xfrm>
            <a:off x="6262253" y="584345"/>
            <a:ext cx="5687292" cy="5581650"/>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Update Statement with Subquery</a:t>
            </a:r>
            <a:endParaRPr/>
          </a:p>
          <a:p>
            <a:pPr indent="-228600" lvl="0" marL="228600" marR="0" rtl="0" algn="l">
              <a:lnSpc>
                <a:spcPct val="90000"/>
              </a:lnSpc>
              <a:spcBef>
                <a:spcPts val="100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Example 2: Let us increase the salary of Senior Manager to 35000.</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rgbClr val="000099"/>
              </a:buClr>
              <a:buSzPts val="2800"/>
              <a:buFont typeface="Arial"/>
              <a:buNone/>
            </a:pPr>
            <a:r>
              <a:rPr b="1" i="0" lang="en-US" sz="2800" u="none" cap="none" strike="noStrike">
                <a:solidFill>
                  <a:srgbClr val="000099"/>
                </a:solidFill>
                <a:latin typeface="Calibri"/>
                <a:ea typeface="Calibri"/>
                <a:cs typeface="Calibri"/>
                <a:sym typeface="Calibri"/>
              </a:rPr>
              <a:t>UPDATE EMP AS E, (SELECT EmployeeID  FROM emp WHERE post='Sr.Manager') AS P</a:t>
            </a:r>
            <a:endParaRPr/>
          </a:p>
          <a:p>
            <a:pPr indent="0" lvl="0" marL="0" marR="0" rtl="0" algn="l">
              <a:lnSpc>
                <a:spcPct val="90000"/>
              </a:lnSpc>
              <a:spcBef>
                <a:spcPts val="1000"/>
              </a:spcBef>
              <a:spcAft>
                <a:spcPts val="0"/>
              </a:spcAft>
              <a:buClr>
                <a:srgbClr val="000099"/>
              </a:buClr>
              <a:buSzPts val="2800"/>
              <a:buFont typeface="Arial"/>
              <a:buNone/>
            </a:pPr>
            <a:r>
              <a:rPr b="1" i="0" lang="en-US" sz="2800" u="none" cap="none" strike="noStrike">
                <a:solidFill>
                  <a:srgbClr val="000099"/>
                </a:solidFill>
                <a:latin typeface="Calibri"/>
                <a:ea typeface="Calibri"/>
                <a:cs typeface="Calibri"/>
                <a:sym typeface="Calibri"/>
              </a:rPr>
              <a:t>SET E.salary=35000  </a:t>
            </a:r>
            <a:endParaRPr/>
          </a:p>
          <a:p>
            <a:pPr indent="0" lvl="0" marL="0" marR="0" rtl="0" algn="l">
              <a:lnSpc>
                <a:spcPct val="90000"/>
              </a:lnSpc>
              <a:spcBef>
                <a:spcPts val="1000"/>
              </a:spcBef>
              <a:spcAft>
                <a:spcPts val="0"/>
              </a:spcAft>
              <a:buClr>
                <a:srgbClr val="000099"/>
              </a:buClr>
              <a:buSzPts val="2800"/>
              <a:buFont typeface="Arial"/>
              <a:buNone/>
            </a:pPr>
            <a:r>
              <a:rPr b="1" i="0" lang="en-US" sz="2800" u="none" cap="none" strike="noStrike">
                <a:solidFill>
                  <a:srgbClr val="000099"/>
                </a:solidFill>
                <a:latin typeface="Calibri"/>
                <a:ea typeface="Calibri"/>
                <a:cs typeface="Calibri"/>
                <a:sym typeface="Calibri"/>
              </a:rPr>
              <a:t>WHERE E.EmployeeID = P.EmployeeID;</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5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Data Control Language</a:t>
            </a:r>
            <a:br>
              <a:rPr b="1" lang="en-US"/>
            </a:br>
            <a:endParaRPr/>
          </a:p>
        </p:txBody>
      </p:sp>
      <p:sp>
        <p:nvSpPr>
          <p:cNvPr id="475" name="Google Shape;475;p56"/>
          <p:cNvSpPr txBox="1"/>
          <p:nvPr>
            <p:ph idx="1" type="body"/>
          </p:nvPr>
        </p:nvSpPr>
        <p:spPr>
          <a:xfrm>
            <a:off x="263236" y="1039092"/>
            <a:ext cx="11734800" cy="5137872"/>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DCL commands are used to grant and take back authority from any database user.</a:t>
            </a:r>
            <a:endParaRPr/>
          </a:p>
          <a:p>
            <a:pPr indent="-228600" lvl="0" marL="228600" rtl="0" algn="just">
              <a:lnSpc>
                <a:spcPct val="90000"/>
              </a:lnSpc>
              <a:spcBef>
                <a:spcPts val="1000"/>
              </a:spcBef>
              <a:spcAft>
                <a:spcPts val="0"/>
              </a:spcAft>
              <a:buClr>
                <a:schemeClr val="dk1"/>
              </a:buClr>
              <a:buSzPts val="2800"/>
              <a:buChar char="•"/>
            </a:pPr>
            <a:r>
              <a:rPr lang="en-US"/>
              <a:t>Here are some commands that come under DCL:</a:t>
            </a:r>
            <a:endParaRPr/>
          </a:p>
          <a:p>
            <a:pPr indent="-179387" lvl="0" marL="900113" rtl="0" algn="just">
              <a:lnSpc>
                <a:spcPct val="90000"/>
              </a:lnSpc>
              <a:spcBef>
                <a:spcPts val="1000"/>
              </a:spcBef>
              <a:spcAft>
                <a:spcPts val="0"/>
              </a:spcAft>
              <a:buClr>
                <a:srgbClr val="000099"/>
              </a:buClr>
              <a:buSzPts val="2800"/>
              <a:buFont typeface="Arial"/>
              <a:buChar char="•"/>
            </a:pPr>
            <a:r>
              <a:rPr b="1" lang="en-US">
                <a:solidFill>
                  <a:srgbClr val="000099"/>
                </a:solidFill>
              </a:rPr>
              <a:t>Grant</a:t>
            </a:r>
            <a:endParaRPr/>
          </a:p>
          <a:p>
            <a:pPr indent="-179387" lvl="0" marL="900113" rtl="0" algn="just">
              <a:lnSpc>
                <a:spcPct val="90000"/>
              </a:lnSpc>
              <a:spcBef>
                <a:spcPts val="1000"/>
              </a:spcBef>
              <a:spcAft>
                <a:spcPts val="0"/>
              </a:spcAft>
              <a:buClr>
                <a:srgbClr val="000099"/>
              </a:buClr>
              <a:buSzPts val="2800"/>
              <a:buFont typeface="Arial"/>
              <a:buChar char="•"/>
            </a:pPr>
            <a:r>
              <a:rPr b="1" lang="en-US">
                <a:solidFill>
                  <a:srgbClr val="000099"/>
                </a:solidFill>
              </a:rPr>
              <a:t>Revoke</a:t>
            </a:r>
            <a:endParaRPr/>
          </a:p>
          <a:p>
            <a:pPr indent="-228600" lvl="0" marL="228600" rtl="0" algn="just">
              <a:lnSpc>
                <a:spcPct val="90000"/>
              </a:lnSpc>
              <a:spcBef>
                <a:spcPts val="1000"/>
              </a:spcBef>
              <a:spcAft>
                <a:spcPts val="0"/>
              </a:spcAft>
              <a:buClr>
                <a:schemeClr val="dk1"/>
              </a:buClr>
              <a:buSzPts val="2800"/>
              <a:buChar char="•"/>
            </a:pPr>
            <a:r>
              <a:rPr b="1" lang="en-US"/>
              <a:t>Grant:</a:t>
            </a:r>
            <a:r>
              <a:rPr lang="en-US"/>
              <a:t> It is used to give user access privileges to a database.</a:t>
            </a:r>
            <a:endParaRPr/>
          </a:p>
          <a:p>
            <a:pPr indent="-228600" lvl="0" marL="228600" rtl="0" algn="just">
              <a:lnSpc>
                <a:spcPct val="90000"/>
              </a:lnSpc>
              <a:spcBef>
                <a:spcPts val="1000"/>
              </a:spcBef>
              <a:spcAft>
                <a:spcPts val="0"/>
              </a:spcAft>
              <a:buClr>
                <a:schemeClr val="dk1"/>
              </a:buClr>
              <a:buSzPts val="2400"/>
              <a:buChar char="•"/>
            </a:pPr>
            <a:r>
              <a:rPr b="1" lang="en-US" sz="2400"/>
              <a:t>Example </a:t>
            </a:r>
            <a:r>
              <a:rPr b="1" lang="en-US" sz="2600">
                <a:solidFill>
                  <a:srgbClr val="000099"/>
                </a:solidFill>
              </a:rPr>
              <a:t>GRANT SELECT, UPDATE ON MY_TABLE TO SOME_USER, ANOTHER_USER;  </a:t>
            </a:r>
            <a:endParaRPr/>
          </a:p>
          <a:p>
            <a:pPr indent="-228600" lvl="0" marL="228600" rtl="0" algn="just">
              <a:lnSpc>
                <a:spcPct val="90000"/>
              </a:lnSpc>
              <a:spcBef>
                <a:spcPts val="1000"/>
              </a:spcBef>
              <a:spcAft>
                <a:spcPts val="0"/>
              </a:spcAft>
              <a:buClr>
                <a:schemeClr val="dk1"/>
              </a:buClr>
              <a:buSzPts val="2800"/>
              <a:buChar char="•"/>
            </a:pPr>
            <a:r>
              <a:rPr b="1" lang="en-US"/>
              <a:t>Revoke:</a:t>
            </a:r>
            <a:r>
              <a:rPr lang="en-US"/>
              <a:t> It is used to take back permissions from the user.</a:t>
            </a:r>
            <a:endParaRPr/>
          </a:p>
          <a:p>
            <a:pPr indent="-228600" lvl="0" marL="228600" rtl="0" algn="just">
              <a:lnSpc>
                <a:spcPct val="90000"/>
              </a:lnSpc>
              <a:spcBef>
                <a:spcPts val="1000"/>
              </a:spcBef>
              <a:spcAft>
                <a:spcPts val="0"/>
              </a:spcAft>
              <a:buClr>
                <a:schemeClr val="dk1"/>
              </a:buClr>
              <a:buSzPts val="2400"/>
              <a:buChar char="•"/>
            </a:pPr>
            <a:r>
              <a:rPr b="1" lang="en-US" sz="2400"/>
              <a:t>Example </a:t>
            </a:r>
            <a:r>
              <a:rPr b="1" lang="en-US"/>
              <a:t> </a:t>
            </a:r>
            <a:r>
              <a:rPr b="1" lang="en-US" sz="2600">
                <a:solidFill>
                  <a:srgbClr val="000099"/>
                </a:solidFill>
              </a:rPr>
              <a:t>REVOKE SELECT, UPDATE ON MY_TABLE FROM USER1, USER2;  </a:t>
            </a:r>
            <a:endParaRPr b="1" sz="2600">
              <a:solidFill>
                <a:srgbClr val="000099"/>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5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t>Transaction Control Language</a:t>
            </a:r>
            <a:br>
              <a:rPr b="1" lang="en-US"/>
            </a:br>
            <a:endParaRPr/>
          </a:p>
        </p:txBody>
      </p:sp>
      <p:sp>
        <p:nvSpPr>
          <p:cNvPr id="481" name="Google Shape;481;p57"/>
          <p:cNvSpPr txBox="1"/>
          <p:nvPr>
            <p:ph idx="1" type="body"/>
          </p:nvPr>
        </p:nvSpPr>
        <p:spPr>
          <a:xfrm>
            <a:off x="838200" y="1136073"/>
            <a:ext cx="10515600" cy="5040890"/>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TCL commands can only use with DML commands like INSERT, DELETE and UPDATE only.</a:t>
            </a:r>
            <a:endParaRPr/>
          </a:p>
          <a:p>
            <a:pPr indent="-228600" lvl="0" marL="228600" rtl="0" algn="l">
              <a:lnSpc>
                <a:spcPct val="90000"/>
              </a:lnSpc>
              <a:spcBef>
                <a:spcPts val="1000"/>
              </a:spcBef>
              <a:spcAft>
                <a:spcPts val="0"/>
              </a:spcAft>
              <a:buClr>
                <a:schemeClr val="dk1"/>
              </a:buClr>
              <a:buSzPct val="100000"/>
              <a:buChar char="•"/>
            </a:pPr>
            <a:r>
              <a:rPr lang="en-US"/>
              <a:t>Here are some commands that come under TCL:</a:t>
            </a:r>
            <a:endParaRPr/>
          </a:p>
          <a:p>
            <a:pPr indent="-179388" lvl="0" marL="900113" rtl="0" algn="l">
              <a:lnSpc>
                <a:spcPct val="90000"/>
              </a:lnSpc>
              <a:spcBef>
                <a:spcPts val="1000"/>
              </a:spcBef>
              <a:spcAft>
                <a:spcPts val="0"/>
              </a:spcAft>
              <a:buClr>
                <a:srgbClr val="000099"/>
              </a:buClr>
              <a:buSzPct val="100000"/>
              <a:buFont typeface="Arial"/>
              <a:buChar char="•"/>
            </a:pPr>
            <a:r>
              <a:rPr b="1" lang="en-US">
                <a:solidFill>
                  <a:srgbClr val="000099"/>
                </a:solidFill>
              </a:rPr>
              <a:t>COMMIT</a:t>
            </a:r>
            <a:endParaRPr/>
          </a:p>
          <a:p>
            <a:pPr indent="-179388" lvl="0" marL="900113" rtl="0" algn="l">
              <a:lnSpc>
                <a:spcPct val="90000"/>
              </a:lnSpc>
              <a:spcBef>
                <a:spcPts val="1000"/>
              </a:spcBef>
              <a:spcAft>
                <a:spcPts val="0"/>
              </a:spcAft>
              <a:buClr>
                <a:srgbClr val="000099"/>
              </a:buClr>
              <a:buSzPct val="100000"/>
              <a:buFont typeface="Arial"/>
              <a:buChar char="•"/>
            </a:pPr>
            <a:r>
              <a:rPr b="1" lang="en-US">
                <a:solidFill>
                  <a:srgbClr val="000099"/>
                </a:solidFill>
              </a:rPr>
              <a:t>ROLLBACK</a:t>
            </a:r>
            <a:endParaRPr/>
          </a:p>
          <a:p>
            <a:pPr indent="-179388" lvl="0" marL="900113" rtl="0" algn="l">
              <a:lnSpc>
                <a:spcPct val="90000"/>
              </a:lnSpc>
              <a:spcBef>
                <a:spcPts val="1000"/>
              </a:spcBef>
              <a:spcAft>
                <a:spcPts val="0"/>
              </a:spcAft>
              <a:buClr>
                <a:srgbClr val="000099"/>
              </a:buClr>
              <a:buSzPct val="100000"/>
              <a:buFont typeface="Arial"/>
              <a:buChar char="•"/>
            </a:pPr>
            <a:r>
              <a:rPr b="1" lang="en-US">
                <a:solidFill>
                  <a:srgbClr val="000099"/>
                </a:solidFill>
              </a:rPr>
              <a:t>SAVEPOINT</a:t>
            </a:r>
            <a:endParaRPr/>
          </a:p>
          <a:p>
            <a:pPr indent="-228600" lvl="0" marL="228600" rtl="0" algn="l">
              <a:lnSpc>
                <a:spcPct val="90000"/>
              </a:lnSpc>
              <a:spcBef>
                <a:spcPts val="1000"/>
              </a:spcBef>
              <a:spcAft>
                <a:spcPts val="0"/>
              </a:spcAft>
              <a:buClr>
                <a:schemeClr val="dk1"/>
              </a:buClr>
              <a:buSzPct val="100000"/>
              <a:buChar char="•"/>
            </a:pPr>
            <a:r>
              <a:rPr b="1" lang="en-US"/>
              <a:t>Commit:</a:t>
            </a:r>
            <a:r>
              <a:rPr lang="en-US"/>
              <a:t> Commit command is used to save all the transactions to the database.</a:t>
            </a:r>
            <a:endParaRPr/>
          </a:p>
          <a:p>
            <a:pPr indent="-228600" lvl="0" marL="228600" rtl="0" algn="l">
              <a:lnSpc>
                <a:spcPct val="90000"/>
              </a:lnSpc>
              <a:spcBef>
                <a:spcPts val="1000"/>
              </a:spcBef>
              <a:spcAft>
                <a:spcPts val="0"/>
              </a:spcAft>
              <a:buClr>
                <a:schemeClr val="dk1"/>
              </a:buClr>
              <a:buSzPct val="100000"/>
              <a:buChar char="•"/>
            </a:pPr>
            <a:r>
              <a:rPr b="1" lang="en-US"/>
              <a:t>Syntax:  </a:t>
            </a:r>
            <a:r>
              <a:rPr lang="en-US"/>
              <a:t>COMMIT;  </a:t>
            </a:r>
            <a:endParaRPr/>
          </a:p>
          <a:p>
            <a:pPr indent="-179387" lvl="0" marL="1260475" rtl="0" algn="l">
              <a:lnSpc>
                <a:spcPct val="90000"/>
              </a:lnSpc>
              <a:spcBef>
                <a:spcPts val="1000"/>
              </a:spcBef>
              <a:spcAft>
                <a:spcPts val="0"/>
              </a:spcAft>
              <a:buClr>
                <a:srgbClr val="000099"/>
              </a:buClr>
              <a:buSzPct val="100000"/>
              <a:buNone/>
            </a:pPr>
            <a:r>
              <a:rPr b="1" lang="en-US">
                <a:solidFill>
                  <a:srgbClr val="000099"/>
                </a:solidFill>
              </a:rPr>
              <a:t>DELETE FROM CUSTOMERS  </a:t>
            </a:r>
            <a:endParaRPr/>
          </a:p>
          <a:p>
            <a:pPr indent="-179387" lvl="0" marL="1260475" rtl="0" algn="l">
              <a:lnSpc>
                <a:spcPct val="90000"/>
              </a:lnSpc>
              <a:spcBef>
                <a:spcPts val="1000"/>
              </a:spcBef>
              <a:spcAft>
                <a:spcPts val="0"/>
              </a:spcAft>
              <a:buClr>
                <a:srgbClr val="000099"/>
              </a:buClr>
              <a:buSzPct val="100000"/>
              <a:buNone/>
            </a:pPr>
            <a:r>
              <a:rPr b="1" lang="en-US">
                <a:solidFill>
                  <a:srgbClr val="000099"/>
                </a:solidFill>
              </a:rPr>
              <a:t>WHERE AGE = 25;  </a:t>
            </a:r>
            <a:endParaRPr/>
          </a:p>
          <a:p>
            <a:pPr indent="-179387" lvl="0" marL="1260475" rtl="0" algn="l">
              <a:lnSpc>
                <a:spcPct val="90000"/>
              </a:lnSpc>
              <a:spcBef>
                <a:spcPts val="1000"/>
              </a:spcBef>
              <a:spcAft>
                <a:spcPts val="0"/>
              </a:spcAft>
              <a:buClr>
                <a:srgbClr val="000099"/>
              </a:buClr>
              <a:buSzPct val="100000"/>
              <a:buNone/>
            </a:pPr>
            <a:r>
              <a:rPr b="1" lang="en-US">
                <a:solidFill>
                  <a:srgbClr val="000099"/>
                </a:solidFill>
              </a:rPr>
              <a:t>COMMIT;  </a:t>
            </a:r>
            <a:endParaRPr/>
          </a:p>
          <a:p>
            <a:pPr indent="-64135" lvl="0" marL="228600" rtl="0" algn="l">
              <a:lnSpc>
                <a:spcPct val="90000"/>
              </a:lnSpc>
              <a:spcBef>
                <a:spcPts val="1000"/>
              </a:spcBef>
              <a:spcAft>
                <a:spcPts val="0"/>
              </a:spcAft>
              <a:buClr>
                <a:schemeClr val="dk1"/>
              </a:buClr>
              <a:buSzPct val="100000"/>
              <a:buNone/>
            </a:pPr>
            <a:r>
              <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58"/>
          <p:cNvSpPr txBox="1"/>
          <p:nvPr>
            <p:ph type="title"/>
          </p:nvPr>
        </p:nvSpPr>
        <p:spPr>
          <a:xfrm>
            <a:off x="187036" y="198871"/>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b="1" lang="en-US" sz="2800">
                <a:latin typeface="Calibri"/>
                <a:ea typeface="Calibri"/>
                <a:cs typeface="Calibri"/>
                <a:sym typeface="Calibri"/>
              </a:rPr>
              <a:t>Transaction Control Language</a:t>
            </a:r>
            <a:br>
              <a:rPr b="1" lang="en-US" sz="2800">
                <a:latin typeface="Calibri"/>
                <a:ea typeface="Calibri"/>
                <a:cs typeface="Calibri"/>
                <a:sym typeface="Calibri"/>
              </a:rPr>
            </a:br>
            <a:endParaRPr sz="2800">
              <a:latin typeface="Calibri"/>
              <a:ea typeface="Calibri"/>
              <a:cs typeface="Calibri"/>
              <a:sym typeface="Calibri"/>
            </a:endParaRPr>
          </a:p>
        </p:txBody>
      </p:sp>
      <p:sp>
        <p:nvSpPr>
          <p:cNvPr id="487" name="Google Shape;487;p58"/>
          <p:cNvSpPr txBox="1"/>
          <p:nvPr>
            <p:ph idx="1" type="body"/>
          </p:nvPr>
        </p:nvSpPr>
        <p:spPr>
          <a:xfrm>
            <a:off x="187037" y="1136073"/>
            <a:ext cx="4509654" cy="504089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00FF"/>
              </a:buClr>
              <a:buSzPts val="2800"/>
              <a:buChar char="•"/>
            </a:pPr>
            <a:r>
              <a:rPr b="1" i="0" lang="en-US">
                <a:solidFill>
                  <a:srgbClr val="0000FF"/>
                </a:solidFill>
              </a:rPr>
              <a:t>ROLLBACK TO SavePoint2;</a:t>
            </a:r>
            <a:endParaRPr/>
          </a:p>
          <a:p>
            <a:pPr indent="-228600" lvl="0" marL="228600" rtl="0" algn="just">
              <a:lnSpc>
                <a:spcPct val="90000"/>
              </a:lnSpc>
              <a:spcBef>
                <a:spcPts val="1000"/>
              </a:spcBef>
              <a:spcAft>
                <a:spcPts val="0"/>
              </a:spcAft>
              <a:buClr>
                <a:srgbClr val="000000"/>
              </a:buClr>
              <a:buSzPts val="2800"/>
              <a:buChar char="•"/>
            </a:pPr>
            <a:r>
              <a:rPr b="0" i="0" lang="en-US">
                <a:solidFill>
                  <a:srgbClr val="000000"/>
                </a:solidFill>
              </a:rPr>
              <a:t>Once you execute the above rollback statement, then commit the transaction by executing the below commit statement which will commit two records (ProductId 1005 and 1006) into the database.</a:t>
            </a:r>
            <a:endParaRPr b="0" i="0">
              <a:solidFill>
                <a:srgbClr val="212529"/>
              </a:solidFill>
            </a:endParaRPr>
          </a:p>
          <a:p>
            <a:pPr indent="-228600" lvl="0" marL="228600" rtl="0" algn="just">
              <a:lnSpc>
                <a:spcPct val="90000"/>
              </a:lnSpc>
              <a:spcBef>
                <a:spcPts val="1000"/>
              </a:spcBef>
              <a:spcAft>
                <a:spcPts val="0"/>
              </a:spcAft>
              <a:buClr>
                <a:srgbClr val="0000FF"/>
              </a:buClr>
              <a:buSzPts val="2800"/>
              <a:buChar char="•"/>
            </a:pPr>
            <a:r>
              <a:rPr b="1" i="0" lang="en-US">
                <a:solidFill>
                  <a:srgbClr val="0000FF"/>
                </a:solidFill>
              </a:rPr>
              <a:t>COMMIT;</a:t>
            </a:r>
            <a:endParaRPr b="0" i="0">
              <a:solidFill>
                <a:srgbClr val="212529"/>
              </a:solidFill>
            </a:endParaRPr>
          </a:p>
          <a:p>
            <a:pPr indent="-50800" lvl="0" marL="228600" rtl="0" algn="l">
              <a:lnSpc>
                <a:spcPct val="90000"/>
              </a:lnSpc>
              <a:spcBef>
                <a:spcPts val="1000"/>
              </a:spcBef>
              <a:spcAft>
                <a:spcPts val="0"/>
              </a:spcAft>
              <a:buClr>
                <a:schemeClr val="dk1"/>
              </a:buClr>
              <a:buSzPts val="2800"/>
              <a:buNone/>
            </a:pPr>
            <a:r>
              <a:t/>
            </a:r>
            <a:endParaRPr/>
          </a:p>
        </p:txBody>
      </p:sp>
      <p:pic>
        <p:nvPicPr>
          <p:cNvPr descr="How to create SAVEPOINT in MySQL?" id="488" name="Google Shape;488;p58"/>
          <p:cNvPicPr preferRelativeResize="0"/>
          <p:nvPr/>
        </p:nvPicPr>
        <p:blipFill rotWithShape="1">
          <a:blip r:embed="rId3">
            <a:alphaModFix/>
          </a:blip>
          <a:srcRect b="0" l="0" r="0" t="0"/>
          <a:stretch/>
        </p:blipFill>
        <p:spPr>
          <a:xfrm>
            <a:off x="4987636" y="14288"/>
            <a:ext cx="6858000" cy="450532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5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t>Transaction Control Language</a:t>
            </a:r>
            <a:br>
              <a:rPr b="1" lang="en-US"/>
            </a:br>
            <a:endParaRPr/>
          </a:p>
        </p:txBody>
      </p:sp>
      <p:sp>
        <p:nvSpPr>
          <p:cNvPr id="494" name="Google Shape;494;p59"/>
          <p:cNvSpPr txBox="1"/>
          <p:nvPr>
            <p:ph idx="1" type="body"/>
          </p:nvPr>
        </p:nvSpPr>
        <p:spPr>
          <a:xfrm>
            <a:off x="838200" y="1288473"/>
            <a:ext cx="10515600" cy="5204402"/>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b="1" lang="en-US"/>
              <a:t>Rollback:</a:t>
            </a:r>
            <a:r>
              <a:rPr lang="en-US"/>
              <a:t> Rollback command is used to undo transactions that have not already been saved to the database.</a:t>
            </a:r>
            <a:endParaRPr/>
          </a:p>
          <a:p>
            <a:pPr indent="-228600" lvl="0" marL="228600" rtl="0" algn="just">
              <a:lnSpc>
                <a:spcPct val="90000"/>
              </a:lnSpc>
              <a:spcBef>
                <a:spcPts val="1000"/>
              </a:spcBef>
              <a:spcAft>
                <a:spcPts val="0"/>
              </a:spcAft>
              <a:buClr>
                <a:schemeClr val="dk1"/>
              </a:buClr>
              <a:buSzPts val="2800"/>
              <a:buChar char="•"/>
            </a:pPr>
            <a:r>
              <a:rPr b="1" lang="en-US"/>
              <a:t>Syntax: </a:t>
            </a:r>
            <a:r>
              <a:rPr lang="en-US"/>
              <a:t>ROLLBACK;  </a:t>
            </a:r>
            <a:endParaRPr/>
          </a:p>
          <a:p>
            <a:pPr indent="-179387" lvl="0" marL="1260475" rtl="0" algn="l">
              <a:lnSpc>
                <a:spcPct val="90000"/>
              </a:lnSpc>
              <a:spcBef>
                <a:spcPts val="1000"/>
              </a:spcBef>
              <a:spcAft>
                <a:spcPts val="0"/>
              </a:spcAft>
              <a:buClr>
                <a:srgbClr val="000099"/>
              </a:buClr>
              <a:buSzPts val="2800"/>
              <a:buNone/>
            </a:pPr>
            <a:r>
              <a:rPr b="1" lang="en-US">
                <a:solidFill>
                  <a:srgbClr val="000099"/>
                </a:solidFill>
              </a:rPr>
              <a:t>DELETE FROM CUSTOMERS  </a:t>
            </a:r>
            <a:endParaRPr/>
          </a:p>
          <a:p>
            <a:pPr indent="-179387" lvl="0" marL="1260475" rtl="0" algn="l">
              <a:lnSpc>
                <a:spcPct val="90000"/>
              </a:lnSpc>
              <a:spcBef>
                <a:spcPts val="1000"/>
              </a:spcBef>
              <a:spcAft>
                <a:spcPts val="0"/>
              </a:spcAft>
              <a:buClr>
                <a:srgbClr val="000099"/>
              </a:buClr>
              <a:buSzPts val="2800"/>
              <a:buNone/>
            </a:pPr>
            <a:r>
              <a:rPr b="1" lang="en-US">
                <a:solidFill>
                  <a:srgbClr val="000099"/>
                </a:solidFill>
              </a:rPr>
              <a:t>WHERE AGE = 25;  </a:t>
            </a:r>
            <a:endParaRPr/>
          </a:p>
          <a:p>
            <a:pPr indent="-179387" lvl="0" marL="1260475" rtl="0" algn="l">
              <a:lnSpc>
                <a:spcPct val="90000"/>
              </a:lnSpc>
              <a:spcBef>
                <a:spcPts val="1000"/>
              </a:spcBef>
              <a:spcAft>
                <a:spcPts val="0"/>
              </a:spcAft>
              <a:buClr>
                <a:srgbClr val="000099"/>
              </a:buClr>
              <a:buSzPts val="2800"/>
              <a:buNone/>
            </a:pPr>
            <a:r>
              <a:rPr b="1" lang="en-US">
                <a:solidFill>
                  <a:srgbClr val="000099"/>
                </a:solidFill>
              </a:rPr>
              <a:t>ROLLBACK;  </a:t>
            </a:r>
            <a:endParaRPr/>
          </a:p>
          <a:p>
            <a:pPr indent="-228600" lvl="0" marL="228600" rtl="0" algn="just">
              <a:lnSpc>
                <a:spcPct val="90000"/>
              </a:lnSpc>
              <a:spcBef>
                <a:spcPts val="1000"/>
              </a:spcBef>
              <a:spcAft>
                <a:spcPts val="0"/>
              </a:spcAft>
              <a:buClr>
                <a:schemeClr val="dk1"/>
              </a:buClr>
              <a:buSzPts val="2800"/>
              <a:buChar char="•"/>
            </a:pPr>
            <a:r>
              <a:rPr b="1" lang="en-US"/>
              <a:t>SAVEPOINT:</a:t>
            </a:r>
            <a:r>
              <a:rPr lang="en-US"/>
              <a:t> It is used to roll the transaction back to a certain point without rolling back the entire transaction.</a:t>
            </a:r>
            <a:endParaRPr/>
          </a:p>
          <a:p>
            <a:pPr indent="-228600" lvl="0" marL="228600" rtl="0" algn="just">
              <a:lnSpc>
                <a:spcPct val="90000"/>
              </a:lnSpc>
              <a:spcBef>
                <a:spcPts val="1000"/>
              </a:spcBef>
              <a:spcAft>
                <a:spcPts val="0"/>
              </a:spcAft>
              <a:buClr>
                <a:schemeClr val="dk1"/>
              </a:buClr>
              <a:buSzPts val="2800"/>
              <a:buChar char="•"/>
            </a:pPr>
            <a:r>
              <a:rPr lang="en-US"/>
              <a:t>SAVEPOINT SAVEPOINT_NAME;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6"/>
          <p:cNvSpPr txBox="1"/>
          <p:nvPr>
            <p:ph type="title"/>
          </p:nvPr>
        </p:nvSpPr>
        <p:spPr>
          <a:xfrm>
            <a:off x="408709" y="89877"/>
            <a:ext cx="10515600" cy="82066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latin typeface="Calibri"/>
                <a:ea typeface="Calibri"/>
                <a:cs typeface="Calibri"/>
                <a:sym typeface="Calibri"/>
              </a:rPr>
              <a:t>Relational Algebra : Operations</a:t>
            </a:r>
            <a:endParaRPr/>
          </a:p>
        </p:txBody>
      </p:sp>
      <p:sp>
        <p:nvSpPr>
          <p:cNvPr id="116" name="Google Shape;116;p6"/>
          <p:cNvSpPr txBox="1"/>
          <p:nvPr>
            <p:ph idx="1" type="body"/>
          </p:nvPr>
        </p:nvSpPr>
        <p:spPr>
          <a:xfrm>
            <a:off x="353290" y="910541"/>
            <a:ext cx="11630891" cy="4351338"/>
          </a:xfrm>
          <a:prstGeom prst="rect">
            <a:avLst/>
          </a:prstGeom>
          <a:noFill/>
          <a:ln>
            <a:noFill/>
          </a:ln>
        </p:spPr>
        <p:txBody>
          <a:bodyPr anchorCtr="0" anchor="t" bIns="45700" lIns="91425" spcFirstLastPara="1" rIns="91425" wrap="square" tIns="45700">
            <a:normAutofit fontScale="92500"/>
          </a:bodyPr>
          <a:lstStyle/>
          <a:p>
            <a:pPr indent="-228600" lvl="0" marL="228600" rtl="0" algn="just">
              <a:lnSpc>
                <a:spcPct val="90000"/>
              </a:lnSpc>
              <a:spcBef>
                <a:spcPts val="0"/>
              </a:spcBef>
              <a:spcAft>
                <a:spcPts val="0"/>
              </a:spcAft>
              <a:buClr>
                <a:schemeClr val="dk1"/>
              </a:buClr>
              <a:buSzPct val="100000"/>
              <a:buChar char="•"/>
            </a:pPr>
            <a:r>
              <a:rPr b="1" i="0" lang="en-US" u="sng"/>
              <a:t>Project(∏): </a:t>
            </a:r>
            <a:r>
              <a:rPr i="0" lang="en-US"/>
              <a:t>This operation is also used to fetch all the rows/tuples/data according to the </a:t>
            </a:r>
            <a:r>
              <a:rPr b="1" i="0" lang="en-US">
                <a:solidFill>
                  <a:srgbClr val="000099"/>
                </a:solidFill>
              </a:rPr>
              <a:t>requested attribute/Column</a:t>
            </a:r>
            <a:r>
              <a:rPr i="0" lang="en-US"/>
              <a:t>. It means, </a:t>
            </a:r>
            <a:r>
              <a:rPr b="1" i="0" lang="en-US">
                <a:solidFill>
                  <a:srgbClr val="000099"/>
                </a:solidFill>
              </a:rPr>
              <a:t>using project operation one can simply fetch all the tuples corresponding to a single attribute or multiple attributes. </a:t>
            </a:r>
            <a:r>
              <a:rPr i="0" lang="en-US"/>
              <a:t>It does not supports any conditions as select operation and </a:t>
            </a:r>
            <a:r>
              <a:rPr b="1" i="0" lang="en-US">
                <a:solidFill>
                  <a:srgbClr val="000099"/>
                </a:solidFill>
              </a:rPr>
              <a:t>is denoted using “Pie(π)”.</a:t>
            </a:r>
            <a:endParaRPr/>
          </a:p>
          <a:p>
            <a:pPr indent="-228600" lvl="0" marL="228600" rtl="0" algn="just">
              <a:lnSpc>
                <a:spcPct val="90000"/>
              </a:lnSpc>
              <a:spcBef>
                <a:spcPts val="1000"/>
              </a:spcBef>
              <a:spcAft>
                <a:spcPts val="0"/>
              </a:spcAft>
              <a:buClr>
                <a:srgbClr val="C00000"/>
              </a:buClr>
              <a:buSzPct val="100000"/>
              <a:buChar char="•"/>
            </a:pPr>
            <a:r>
              <a:rPr b="1" i="0" lang="en-US">
                <a:solidFill>
                  <a:srgbClr val="C00000"/>
                </a:solidFill>
              </a:rPr>
              <a:t>Syntax </a:t>
            </a:r>
            <a:r>
              <a:rPr b="1" lang="en-US">
                <a:solidFill>
                  <a:srgbClr val="C00000"/>
                </a:solidFill>
              </a:rPr>
              <a:t>:∏column_name1,column_name2,..,column_nameN(table_name)</a:t>
            </a:r>
            <a:endParaRPr/>
          </a:p>
          <a:p>
            <a:pPr indent="-228600" lvl="0" marL="228600" rtl="0" algn="just">
              <a:lnSpc>
                <a:spcPct val="90000"/>
              </a:lnSpc>
              <a:spcBef>
                <a:spcPts val="1000"/>
              </a:spcBef>
              <a:spcAft>
                <a:spcPts val="0"/>
              </a:spcAft>
              <a:buClr>
                <a:srgbClr val="000099"/>
              </a:buClr>
              <a:buSzPct val="100000"/>
              <a:buChar char="•"/>
            </a:pPr>
            <a:r>
              <a:rPr b="1" lang="en-US" u="sng">
                <a:solidFill>
                  <a:srgbClr val="000099"/>
                </a:solidFill>
              </a:rPr>
              <a:t>Project operator in relational algebra is similar to the Select statement in SQL.</a:t>
            </a:r>
            <a:endParaRPr/>
          </a:p>
          <a:p>
            <a:pPr indent="-228600" lvl="0" marL="228600" rtl="0" algn="just">
              <a:lnSpc>
                <a:spcPct val="90000"/>
              </a:lnSpc>
              <a:spcBef>
                <a:spcPts val="1000"/>
              </a:spcBef>
              <a:spcAft>
                <a:spcPts val="0"/>
              </a:spcAft>
              <a:buClr>
                <a:schemeClr val="dk1"/>
              </a:buClr>
              <a:buSzPct val="100000"/>
              <a:buChar char="•"/>
            </a:pPr>
            <a:r>
              <a:rPr lang="en-US"/>
              <a:t>For example : Consider the table of relation R(Roll No, Name, Age, Marks). </a:t>
            </a:r>
            <a:r>
              <a:rPr b="1" lang="en-US">
                <a:solidFill>
                  <a:srgbClr val="000099"/>
                </a:solidFill>
              </a:rPr>
              <a:t>If we want to project the marks column,</a:t>
            </a:r>
            <a:r>
              <a:rPr lang="en-US"/>
              <a:t> then it can be done by :</a:t>
            </a:r>
            <a:endParaRPr/>
          </a:p>
          <a:p>
            <a:pPr indent="-228600" lvl="0" marL="228600" rtl="0" algn="just">
              <a:lnSpc>
                <a:spcPct val="90000"/>
              </a:lnSpc>
              <a:spcBef>
                <a:spcPts val="1000"/>
              </a:spcBef>
              <a:spcAft>
                <a:spcPts val="0"/>
              </a:spcAft>
              <a:buClr>
                <a:schemeClr val="dk1"/>
              </a:buClr>
              <a:buSzPct val="100000"/>
              <a:buChar char="•"/>
            </a:pPr>
            <a:r>
              <a:rPr lang="en-US"/>
              <a:t>Query Used : </a:t>
            </a:r>
            <a:r>
              <a:rPr b="1" lang="en-US">
                <a:solidFill>
                  <a:srgbClr val="000099"/>
                </a:solidFill>
              </a:rPr>
              <a:t>πMarks(Student_Details)</a:t>
            </a:r>
            <a:endParaRPr/>
          </a:p>
          <a:p>
            <a:pPr indent="-64135" lvl="0" marL="228600" rtl="0" algn="just">
              <a:lnSpc>
                <a:spcPct val="90000"/>
              </a:lnSpc>
              <a:spcBef>
                <a:spcPts val="1000"/>
              </a:spcBef>
              <a:spcAft>
                <a:spcPts val="0"/>
              </a:spcAft>
              <a:buClr>
                <a:schemeClr val="dk1"/>
              </a:buClr>
              <a:buSzPct val="100000"/>
              <a:buNone/>
            </a:pPr>
            <a:r>
              <a:t/>
            </a:r>
            <a:endParaRPr/>
          </a:p>
          <a:p>
            <a:pPr indent="-64135" lvl="0" marL="228600" rtl="0" algn="just">
              <a:lnSpc>
                <a:spcPct val="90000"/>
              </a:lnSpc>
              <a:spcBef>
                <a:spcPts val="1000"/>
              </a:spcBef>
              <a:spcAft>
                <a:spcPts val="0"/>
              </a:spcAft>
              <a:buClr>
                <a:schemeClr val="dk1"/>
              </a:buClr>
              <a:buSzPct val="100000"/>
              <a:buNone/>
            </a:pPr>
            <a:r>
              <a:t/>
            </a:r>
            <a:endParaRPr b="1" u="sng">
              <a:solidFill>
                <a:srgbClr val="000099"/>
              </a:solidFill>
            </a:endParaRPr>
          </a:p>
        </p:txBody>
      </p:sp>
      <p:pic>
        <p:nvPicPr>
          <p:cNvPr descr="Relational Algebra : Project Operation" id="117" name="Google Shape;117;p6"/>
          <p:cNvPicPr preferRelativeResize="0"/>
          <p:nvPr/>
        </p:nvPicPr>
        <p:blipFill rotWithShape="1">
          <a:blip r:embed="rId3">
            <a:alphaModFix/>
          </a:blip>
          <a:srcRect b="0" l="0" r="0" t="0"/>
          <a:stretch/>
        </p:blipFill>
        <p:spPr>
          <a:xfrm>
            <a:off x="3625995" y="5261879"/>
            <a:ext cx="6353175" cy="133350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60"/>
          <p:cNvSpPr txBox="1"/>
          <p:nvPr>
            <p:ph type="title"/>
          </p:nvPr>
        </p:nvSpPr>
        <p:spPr>
          <a:xfrm>
            <a:off x="325582" y="16625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latin typeface="Calibri"/>
                <a:ea typeface="Calibri"/>
                <a:cs typeface="Calibri"/>
                <a:sym typeface="Calibri"/>
              </a:rPr>
              <a:t>SQL Stored Procedures</a:t>
            </a:r>
            <a:endParaRPr/>
          </a:p>
        </p:txBody>
      </p:sp>
      <p:sp>
        <p:nvSpPr>
          <p:cNvPr id="500" name="Google Shape;500;p60"/>
          <p:cNvSpPr txBox="1"/>
          <p:nvPr>
            <p:ph idx="1" type="body"/>
          </p:nvPr>
        </p:nvSpPr>
        <p:spPr>
          <a:xfrm>
            <a:off x="207819" y="1274618"/>
            <a:ext cx="11416146" cy="5417127"/>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333333"/>
              </a:buClr>
              <a:buSzPts val="2800"/>
              <a:buChar char="•"/>
            </a:pPr>
            <a:r>
              <a:rPr b="0" i="0" lang="en-US">
                <a:solidFill>
                  <a:srgbClr val="333333"/>
                </a:solidFill>
              </a:rPr>
              <a:t>A procedure (often called a stored procedure) is a </a:t>
            </a:r>
            <a:r>
              <a:rPr b="1" i="0" lang="en-US">
                <a:solidFill>
                  <a:srgbClr val="000099"/>
                </a:solidFill>
              </a:rPr>
              <a:t>collection of pre-compiled SQL statements</a:t>
            </a:r>
            <a:r>
              <a:rPr b="0" i="0" lang="en-US">
                <a:solidFill>
                  <a:srgbClr val="000099"/>
                </a:solidFill>
              </a:rPr>
              <a:t> </a:t>
            </a:r>
            <a:r>
              <a:rPr b="0" i="0" lang="en-US">
                <a:solidFill>
                  <a:srgbClr val="333333"/>
                </a:solidFill>
              </a:rPr>
              <a:t>stored inside the database. </a:t>
            </a:r>
            <a:endParaRPr/>
          </a:p>
          <a:p>
            <a:pPr indent="-228600" lvl="0" marL="228600" rtl="0" algn="just">
              <a:lnSpc>
                <a:spcPct val="90000"/>
              </a:lnSpc>
              <a:spcBef>
                <a:spcPts val="1000"/>
              </a:spcBef>
              <a:spcAft>
                <a:spcPts val="0"/>
              </a:spcAft>
              <a:buClr>
                <a:srgbClr val="333333"/>
              </a:buClr>
              <a:buSzPts val="2800"/>
              <a:buChar char="•"/>
            </a:pPr>
            <a:r>
              <a:rPr b="0" i="0" lang="en-US">
                <a:solidFill>
                  <a:srgbClr val="333333"/>
                </a:solidFill>
              </a:rPr>
              <a:t>It is a </a:t>
            </a:r>
            <a:r>
              <a:rPr b="1" i="0" lang="en-US">
                <a:solidFill>
                  <a:srgbClr val="333333"/>
                </a:solidFill>
              </a:rPr>
              <a:t>subroutine or a subprogram </a:t>
            </a:r>
            <a:r>
              <a:rPr b="0" i="0" lang="en-US">
                <a:solidFill>
                  <a:srgbClr val="333333"/>
                </a:solidFill>
              </a:rPr>
              <a:t>in the regular computing language. </a:t>
            </a:r>
            <a:r>
              <a:rPr b="1" i="0" lang="en-US">
                <a:solidFill>
                  <a:srgbClr val="000099"/>
                </a:solidFill>
              </a:rPr>
              <a:t>A procedure always contains a name, parameter lists, and SQL statements.</a:t>
            </a:r>
            <a:endParaRPr/>
          </a:p>
          <a:p>
            <a:pPr indent="-228600" lvl="0" marL="228600" rtl="0" algn="just">
              <a:lnSpc>
                <a:spcPct val="90000"/>
              </a:lnSpc>
              <a:spcBef>
                <a:spcPts val="1000"/>
              </a:spcBef>
              <a:spcAft>
                <a:spcPts val="0"/>
              </a:spcAft>
              <a:buClr>
                <a:schemeClr val="dk1"/>
              </a:buClr>
              <a:buSzPts val="2800"/>
              <a:buChar char="•"/>
            </a:pPr>
            <a:r>
              <a:rPr b="0" i="0" lang="en-US"/>
              <a:t>It is collection of MySQL </a:t>
            </a:r>
            <a:r>
              <a:rPr b="1" i="0" lang="en-US">
                <a:solidFill>
                  <a:srgbClr val="000099"/>
                </a:solidFill>
              </a:rPr>
              <a:t>statements grouped together in a function that can be called on-demand with specific input parameters.</a:t>
            </a:r>
            <a:endParaRPr/>
          </a:p>
          <a:p>
            <a:pPr indent="-228600" lvl="0" marL="228600" rtl="0" algn="just">
              <a:lnSpc>
                <a:spcPct val="90000"/>
              </a:lnSpc>
              <a:spcBef>
                <a:spcPts val="1000"/>
              </a:spcBef>
              <a:spcAft>
                <a:spcPts val="0"/>
              </a:spcAft>
              <a:buClr>
                <a:schemeClr val="dk1"/>
              </a:buClr>
              <a:buSzPts val="2800"/>
              <a:buChar char="•"/>
            </a:pPr>
            <a:r>
              <a:rPr lang="en-US"/>
              <a:t>With these, you get to </a:t>
            </a:r>
            <a:r>
              <a:rPr b="1" lang="en-US">
                <a:solidFill>
                  <a:srgbClr val="000099"/>
                </a:solidFill>
              </a:rPr>
              <a:t>reuse the code and Lesser Network transfer </a:t>
            </a:r>
            <a:r>
              <a:rPr lang="en-US"/>
              <a:t>– E.g. for web applications -instead of calling individual queries, a procedure that can directly return the desired result can be executed.</a:t>
            </a:r>
            <a:endParaRPr/>
          </a:p>
          <a:p>
            <a:pPr indent="-228600" lvl="0" marL="228600" rtl="0" algn="just">
              <a:lnSpc>
                <a:spcPct val="90000"/>
              </a:lnSpc>
              <a:spcBef>
                <a:spcPts val="1000"/>
              </a:spcBef>
              <a:spcAft>
                <a:spcPts val="0"/>
              </a:spcAft>
              <a:buClr>
                <a:srgbClr val="000099"/>
              </a:buClr>
              <a:buSzPts val="2800"/>
              <a:buChar char="•"/>
            </a:pPr>
            <a:r>
              <a:rPr b="1" lang="en-US">
                <a:solidFill>
                  <a:srgbClr val="000099"/>
                </a:solidFill>
              </a:rPr>
              <a:t>More secure </a:t>
            </a:r>
            <a:r>
              <a:rPr lang="en-US"/>
              <a:t>– The Database Administrator can GRANT or REVOKE privileges at a procedure level.</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61"/>
          <p:cNvSpPr txBox="1"/>
          <p:nvPr>
            <p:ph type="title"/>
          </p:nvPr>
        </p:nvSpPr>
        <p:spPr>
          <a:xfrm>
            <a:off x="180108" y="171593"/>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sz="4400">
                <a:latin typeface="Calibri"/>
                <a:ea typeface="Calibri"/>
                <a:cs typeface="Calibri"/>
                <a:sym typeface="Calibri"/>
              </a:rPr>
              <a:t>SQL Stored Procedures</a:t>
            </a:r>
            <a:endParaRPr/>
          </a:p>
        </p:txBody>
      </p:sp>
      <p:sp>
        <p:nvSpPr>
          <p:cNvPr id="506" name="Google Shape;506;p61"/>
          <p:cNvSpPr txBox="1"/>
          <p:nvPr>
            <p:ph idx="1" type="body"/>
          </p:nvPr>
        </p:nvSpPr>
        <p:spPr>
          <a:xfrm>
            <a:off x="6525491" y="124691"/>
            <a:ext cx="5486401" cy="656171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Delimiter //</a:t>
            </a:r>
            <a:endParaRPr/>
          </a:p>
          <a:p>
            <a:pPr indent="-228600" lvl="0" marL="228600" rtl="0" algn="l">
              <a:lnSpc>
                <a:spcPct val="90000"/>
              </a:lnSpc>
              <a:spcBef>
                <a:spcPts val="1000"/>
              </a:spcBef>
              <a:spcAft>
                <a:spcPts val="0"/>
              </a:spcAft>
              <a:buClr>
                <a:srgbClr val="000099"/>
              </a:buClr>
              <a:buSzPts val="2800"/>
              <a:buChar char="•"/>
            </a:pPr>
            <a:r>
              <a:rPr b="1" lang="en-US">
                <a:solidFill>
                  <a:srgbClr val="000099"/>
                </a:solidFill>
              </a:rPr>
              <a:t>CREATE PROCEDURE procedure name(parameters)</a:t>
            </a:r>
            <a:endParaRPr/>
          </a:p>
          <a:p>
            <a:pPr indent="-228600" lvl="0" marL="228600" rtl="0" algn="l">
              <a:lnSpc>
                <a:spcPct val="90000"/>
              </a:lnSpc>
              <a:spcBef>
                <a:spcPts val="1000"/>
              </a:spcBef>
              <a:spcAft>
                <a:spcPts val="0"/>
              </a:spcAft>
              <a:buClr>
                <a:srgbClr val="C00000"/>
              </a:buClr>
              <a:buSzPts val="2800"/>
              <a:buChar char="•"/>
            </a:pPr>
            <a:r>
              <a:rPr b="1" lang="en-US">
                <a:solidFill>
                  <a:srgbClr val="C00000"/>
                </a:solidFill>
              </a:rPr>
              <a:t>BEGIN</a:t>
            </a:r>
            <a:endParaRPr/>
          </a:p>
          <a:p>
            <a:pPr indent="-228600" lvl="0" marL="228600" rtl="0" algn="l">
              <a:lnSpc>
                <a:spcPct val="90000"/>
              </a:lnSpc>
              <a:spcBef>
                <a:spcPts val="1000"/>
              </a:spcBef>
              <a:spcAft>
                <a:spcPts val="0"/>
              </a:spcAft>
              <a:buClr>
                <a:schemeClr val="dk1"/>
              </a:buClr>
              <a:buSzPts val="2800"/>
              <a:buChar char="•"/>
            </a:pPr>
            <a:r>
              <a:rPr lang="en-US"/>
              <a:t>   </a:t>
            </a:r>
            <a:r>
              <a:rPr b="1" lang="en-US"/>
              <a:t>statements;</a:t>
            </a:r>
            <a:endParaRPr/>
          </a:p>
          <a:p>
            <a:pPr indent="-228600" lvl="0" marL="228600" rtl="0" algn="l">
              <a:lnSpc>
                <a:spcPct val="90000"/>
              </a:lnSpc>
              <a:spcBef>
                <a:spcPts val="1000"/>
              </a:spcBef>
              <a:spcAft>
                <a:spcPts val="0"/>
              </a:spcAft>
              <a:buClr>
                <a:srgbClr val="C00000"/>
              </a:buClr>
              <a:buSzPts val="2800"/>
              <a:buChar char="•"/>
            </a:pPr>
            <a:r>
              <a:rPr b="1" lang="en-US">
                <a:solidFill>
                  <a:srgbClr val="C00000"/>
                </a:solidFill>
              </a:rPr>
              <a:t>END //</a:t>
            </a:r>
            <a:endParaRPr/>
          </a:p>
          <a:p>
            <a:pPr indent="-228600" lvl="0" marL="228600" rtl="0" algn="l">
              <a:lnSpc>
                <a:spcPct val="90000"/>
              </a:lnSpc>
              <a:spcBef>
                <a:spcPts val="1000"/>
              </a:spcBef>
              <a:spcAft>
                <a:spcPts val="0"/>
              </a:spcAft>
              <a:buClr>
                <a:schemeClr val="dk1"/>
              </a:buClr>
              <a:buSzPts val="2800"/>
              <a:buChar char="•"/>
            </a:pPr>
            <a:r>
              <a:rPr lang="en-US"/>
              <a:t>Delimiter;</a:t>
            </a:r>
            <a:endParaRPr/>
          </a:p>
          <a:p>
            <a:pPr indent="-101600" lvl="0" marL="228600" rtl="0" algn="just">
              <a:lnSpc>
                <a:spcPct val="90000"/>
              </a:lnSpc>
              <a:spcBef>
                <a:spcPts val="1000"/>
              </a:spcBef>
              <a:spcAft>
                <a:spcPts val="0"/>
              </a:spcAft>
              <a:buClr>
                <a:schemeClr val="dk1"/>
              </a:buClr>
              <a:buSzPts val="2000"/>
              <a:buNone/>
            </a:pPr>
            <a:r>
              <a:t/>
            </a:r>
            <a:endParaRPr sz="2000"/>
          </a:p>
          <a:p>
            <a:pPr indent="-228600" lvl="0" marL="228600" rtl="0" algn="just">
              <a:lnSpc>
                <a:spcPct val="90000"/>
              </a:lnSpc>
              <a:spcBef>
                <a:spcPts val="1000"/>
              </a:spcBef>
              <a:spcAft>
                <a:spcPts val="0"/>
              </a:spcAft>
              <a:buClr>
                <a:srgbClr val="0A0C10"/>
              </a:buClr>
              <a:buSzPts val="2800"/>
              <a:buChar char="•"/>
            </a:pPr>
            <a:r>
              <a:rPr b="0" i="0" lang="en-US">
                <a:solidFill>
                  <a:srgbClr val="0A0C10"/>
                </a:solidFill>
              </a:rPr>
              <a:t>In MySQL, </a:t>
            </a:r>
            <a:r>
              <a:rPr b="1" i="0" lang="en-US">
                <a:solidFill>
                  <a:srgbClr val="000099"/>
                </a:solidFill>
              </a:rPr>
              <a:t>we use a semicolon (;) as a default delimiter to separate the statements </a:t>
            </a:r>
            <a:r>
              <a:rPr b="0" i="0" lang="en-US">
                <a:solidFill>
                  <a:srgbClr val="0A0C10"/>
                </a:solidFill>
              </a:rPr>
              <a:t>and execute them separately.</a:t>
            </a:r>
            <a:r>
              <a:rPr lang="en-US"/>
              <a:t> </a:t>
            </a:r>
            <a:endParaRPr/>
          </a:p>
          <a:p>
            <a:pPr indent="-101600" lvl="0" marL="228600" rtl="0" algn="l">
              <a:lnSpc>
                <a:spcPct val="90000"/>
              </a:lnSpc>
              <a:spcBef>
                <a:spcPts val="1000"/>
              </a:spcBef>
              <a:spcAft>
                <a:spcPts val="0"/>
              </a:spcAft>
              <a:buClr>
                <a:schemeClr val="dk1"/>
              </a:buClr>
              <a:buSzPts val="2000"/>
              <a:buNone/>
            </a:pPr>
            <a:r>
              <a:t/>
            </a:r>
            <a:endParaRPr sz="2000"/>
          </a:p>
        </p:txBody>
      </p:sp>
      <p:sp>
        <p:nvSpPr>
          <p:cNvPr id="507" name="Google Shape;507;p61"/>
          <p:cNvSpPr txBox="1"/>
          <p:nvPr/>
        </p:nvSpPr>
        <p:spPr>
          <a:xfrm>
            <a:off x="290945" y="1931123"/>
            <a:ext cx="6068291" cy="4422774"/>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marR="0" rtl="0" algn="just">
              <a:lnSpc>
                <a:spcPct val="90000"/>
              </a:lnSpc>
              <a:spcBef>
                <a:spcPts val="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The </a:t>
            </a:r>
            <a:r>
              <a:rPr b="1" i="0" lang="en-US" sz="2800" u="none" cap="none" strike="noStrike">
                <a:solidFill>
                  <a:schemeClr val="dk1"/>
                </a:solidFill>
                <a:latin typeface="Calibri"/>
                <a:ea typeface="Calibri"/>
                <a:cs typeface="Calibri"/>
                <a:sym typeface="Calibri"/>
              </a:rPr>
              <a:t>name of the procedure</a:t>
            </a:r>
            <a:r>
              <a:rPr b="0" i="0" lang="en-US" sz="2800" u="none" cap="none" strike="noStrike">
                <a:solidFill>
                  <a:schemeClr val="dk1"/>
                </a:solidFill>
                <a:latin typeface="Calibri"/>
                <a:ea typeface="Calibri"/>
                <a:cs typeface="Calibri"/>
                <a:sym typeface="Calibri"/>
              </a:rPr>
              <a:t> must be specified after the Create Procedure keyword</a:t>
            </a:r>
            <a:endParaRPr/>
          </a:p>
          <a:p>
            <a:pPr indent="-228600" lvl="0" marL="228600" marR="0" rtl="0" algn="just">
              <a:lnSpc>
                <a:spcPct val="9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After the name of the procedure, </a:t>
            </a:r>
            <a:r>
              <a:rPr b="1" i="0" lang="en-US" sz="2800" u="none" cap="none" strike="noStrike">
                <a:solidFill>
                  <a:schemeClr val="dk1"/>
                </a:solidFill>
                <a:latin typeface="Calibri"/>
                <a:ea typeface="Calibri"/>
                <a:cs typeface="Calibri"/>
                <a:sym typeface="Calibri"/>
              </a:rPr>
              <a:t>the list of parameters </a:t>
            </a:r>
            <a:r>
              <a:rPr b="0" i="0" lang="en-US" sz="2800" u="none" cap="none" strike="noStrike">
                <a:solidFill>
                  <a:schemeClr val="dk1"/>
                </a:solidFill>
                <a:latin typeface="Calibri"/>
                <a:ea typeface="Calibri"/>
                <a:cs typeface="Calibri"/>
                <a:sym typeface="Calibri"/>
              </a:rPr>
              <a:t>must be specified in the parenthesis. The parameter list must be comma-separated</a:t>
            </a:r>
            <a:endParaRPr/>
          </a:p>
          <a:p>
            <a:pPr indent="-228600" lvl="0" marL="228600" marR="0" rtl="0" algn="just">
              <a:lnSpc>
                <a:spcPct val="9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The </a:t>
            </a:r>
            <a:r>
              <a:rPr b="1" i="0" lang="en-US" sz="2800" u="none" cap="none" strike="noStrike">
                <a:solidFill>
                  <a:schemeClr val="dk1"/>
                </a:solidFill>
                <a:latin typeface="Calibri"/>
                <a:ea typeface="Calibri"/>
                <a:cs typeface="Calibri"/>
                <a:sym typeface="Calibri"/>
              </a:rPr>
              <a:t>SQL Queries and code must be written between BEGIN and END keywords</a:t>
            </a:r>
            <a:endParaRPr/>
          </a:p>
          <a:p>
            <a:pPr indent="-228600" lvl="0" marL="228600" marR="0" rtl="0" algn="just">
              <a:lnSpc>
                <a:spcPct val="9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Delimiters are used when we need to </a:t>
            </a:r>
            <a:r>
              <a:rPr b="1" i="0" lang="en-US" sz="2800" u="none" cap="none" strike="noStrike">
                <a:solidFill>
                  <a:schemeClr val="dk1"/>
                </a:solidFill>
                <a:latin typeface="Calibri"/>
                <a:ea typeface="Calibri"/>
                <a:cs typeface="Calibri"/>
                <a:sym typeface="Calibri"/>
              </a:rPr>
              <a:t>define the stored procedures as well as to create triggers</a:t>
            </a:r>
            <a:r>
              <a:rPr b="0" i="0" lang="en-US" sz="2800" u="none" cap="none" strike="noStrike">
                <a:solidFill>
                  <a:schemeClr val="dk1"/>
                </a:solidFill>
                <a:latin typeface="Calibri"/>
                <a:ea typeface="Calibri"/>
                <a:cs typeface="Calibri"/>
                <a:sym typeface="Calibri"/>
              </a:rPr>
              <a:t>.</a:t>
            </a:r>
            <a:endParaRPr/>
          </a:p>
          <a:p>
            <a:pPr indent="-64135" lvl="0" marL="228600" marR="0" rtl="0" algn="just">
              <a:lnSpc>
                <a:spcPct val="90000"/>
              </a:lnSpc>
              <a:spcBef>
                <a:spcPts val="100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6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latin typeface="Calibri"/>
                <a:ea typeface="Calibri"/>
                <a:cs typeface="Calibri"/>
                <a:sym typeface="Calibri"/>
              </a:rPr>
              <a:t>Why Do We Need Delimiter?</a:t>
            </a:r>
            <a:br>
              <a:rPr b="1" lang="en-US" sz="4000">
                <a:latin typeface="Calibri"/>
                <a:ea typeface="Calibri"/>
                <a:cs typeface="Calibri"/>
                <a:sym typeface="Calibri"/>
              </a:rPr>
            </a:br>
            <a:endParaRPr sz="4000">
              <a:latin typeface="Calibri"/>
              <a:ea typeface="Calibri"/>
              <a:cs typeface="Calibri"/>
              <a:sym typeface="Calibri"/>
            </a:endParaRPr>
          </a:p>
        </p:txBody>
      </p:sp>
      <p:sp>
        <p:nvSpPr>
          <p:cNvPr id="513" name="Google Shape;513;p62"/>
          <p:cNvSpPr txBox="1"/>
          <p:nvPr/>
        </p:nvSpPr>
        <p:spPr>
          <a:xfrm>
            <a:off x="387927" y="2507673"/>
            <a:ext cx="11651671" cy="3846223"/>
          </a:xfrm>
          <a:prstGeom prst="rect">
            <a:avLst/>
          </a:prstGeom>
          <a:noFill/>
          <a:ln>
            <a:noFill/>
          </a:ln>
        </p:spPr>
        <p:txBody>
          <a:bodyPr anchorCtr="0" anchor="t" bIns="45700" lIns="91425" spcFirstLastPara="1" rIns="91425" wrap="square" tIns="45700">
            <a:normAutofit/>
          </a:bodyPr>
          <a:lstStyle/>
          <a:p>
            <a:pPr indent="-50800" lvl="0" marL="228600" marR="0" rtl="0" algn="just">
              <a:lnSpc>
                <a:spcPct val="90000"/>
              </a:lnSpc>
              <a:spcBef>
                <a:spcPts val="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514" name="Google Shape;514;p62"/>
          <p:cNvSpPr txBox="1"/>
          <p:nvPr>
            <p:ph idx="1" type="body"/>
          </p:nvPr>
        </p:nvSpPr>
        <p:spPr>
          <a:xfrm>
            <a:off x="387927" y="1205344"/>
            <a:ext cx="11416146" cy="5444837"/>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just">
              <a:lnSpc>
                <a:spcPct val="90000"/>
              </a:lnSpc>
              <a:spcBef>
                <a:spcPts val="0"/>
              </a:spcBef>
              <a:spcAft>
                <a:spcPts val="0"/>
              </a:spcAft>
              <a:buClr>
                <a:schemeClr val="dk1"/>
              </a:buClr>
              <a:buSzPct val="100000"/>
              <a:buChar char="•"/>
            </a:pPr>
            <a:r>
              <a:rPr lang="en-US"/>
              <a:t>When </a:t>
            </a:r>
            <a:r>
              <a:rPr b="1" lang="en-US">
                <a:solidFill>
                  <a:srgbClr val="000099"/>
                </a:solidFill>
              </a:rPr>
              <a:t>you write an individual statement you will need only a semicolon </a:t>
            </a:r>
            <a:r>
              <a:rPr lang="en-US"/>
              <a:t>at the end of the statement. </a:t>
            </a:r>
            <a:endParaRPr/>
          </a:p>
          <a:p>
            <a:pPr indent="-228600" lvl="0" marL="228600" rtl="0" algn="just">
              <a:lnSpc>
                <a:spcPct val="90000"/>
              </a:lnSpc>
              <a:spcBef>
                <a:spcPts val="1000"/>
              </a:spcBef>
              <a:spcAft>
                <a:spcPts val="0"/>
              </a:spcAft>
              <a:buClr>
                <a:schemeClr val="dk1"/>
              </a:buClr>
              <a:buSzPct val="100000"/>
              <a:buChar char="•"/>
            </a:pPr>
            <a:r>
              <a:rPr lang="en-US"/>
              <a:t>But </a:t>
            </a:r>
            <a:r>
              <a:rPr lang="en-US">
                <a:solidFill>
                  <a:srgbClr val="C00000"/>
                </a:solidFill>
              </a:rPr>
              <a:t>what </a:t>
            </a:r>
            <a:r>
              <a:rPr b="1" lang="en-US">
                <a:solidFill>
                  <a:srgbClr val="C00000"/>
                </a:solidFill>
              </a:rPr>
              <a:t>if you want to write a block of statements that works as a single unit</a:t>
            </a:r>
            <a:r>
              <a:rPr lang="en-US">
                <a:solidFill>
                  <a:srgbClr val="C00000"/>
                </a:solidFill>
              </a:rPr>
              <a:t>? </a:t>
            </a:r>
            <a:r>
              <a:rPr b="1" lang="en-US">
                <a:solidFill>
                  <a:srgbClr val="C00000"/>
                </a:solidFill>
              </a:rPr>
              <a:t>In that case, you will need to change the delimiter</a:t>
            </a:r>
            <a:r>
              <a:rPr b="1" lang="en-US"/>
              <a:t>.</a:t>
            </a:r>
            <a:endParaRPr/>
          </a:p>
          <a:p>
            <a:pPr indent="-228600" lvl="0" marL="228600" rtl="0" algn="just">
              <a:lnSpc>
                <a:spcPct val="90000"/>
              </a:lnSpc>
              <a:spcBef>
                <a:spcPts val="1000"/>
              </a:spcBef>
              <a:spcAft>
                <a:spcPts val="0"/>
              </a:spcAft>
              <a:buClr>
                <a:schemeClr val="dk1"/>
              </a:buClr>
              <a:buSzPct val="100000"/>
              <a:buChar char="•"/>
            </a:pPr>
            <a:r>
              <a:rPr b="0" i="0" lang="en-US"/>
              <a:t>In MySQL, </a:t>
            </a:r>
            <a:r>
              <a:rPr b="1" i="0" lang="en-US">
                <a:solidFill>
                  <a:srgbClr val="000099"/>
                </a:solidFill>
              </a:rPr>
              <a:t>stored procedures, functions and triggers are the blocks of statements </a:t>
            </a:r>
            <a:r>
              <a:rPr b="0" i="0" lang="en-US"/>
              <a:t>where you need the delimiter other than the default semicolon. </a:t>
            </a:r>
            <a:r>
              <a:rPr b="1" i="0" lang="en-US">
                <a:solidFill>
                  <a:srgbClr val="000099"/>
                </a:solidFill>
              </a:rPr>
              <a:t>The delimiter helps MySQL to acknowledge the group of statements as a single unit or single task. </a:t>
            </a:r>
            <a:r>
              <a:rPr b="0" i="0" lang="en-US"/>
              <a:t>However, </a:t>
            </a:r>
            <a:r>
              <a:rPr b="1" i="0" lang="en-US">
                <a:solidFill>
                  <a:srgbClr val="000099"/>
                </a:solidFill>
              </a:rPr>
              <a:t>the individual statements in the blocks end with semicolons.</a:t>
            </a:r>
            <a:endParaRPr b="1">
              <a:solidFill>
                <a:srgbClr val="000099"/>
              </a:solidFill>
            </a:endParaRPr>
          </a:p>
          <a:p>
            <a:pPr indent="-228600" lvl="0" marL="228600" rtl="0" algn="just">
              <a:lnSpc>
                <a:spcPct val="90000"/>
              </a:lnSpc>
              <a:spcBef>
                <a:spcPts val="1000"/>
              </a:spcBef>
              <a:spcAft>
                <a:spcPts val="0"/>
              </a:spcAft>
              <a:buClr>
                <a:schemeClr val="dk1"/>
              </a:buClr>
              <a:buSzPct val="100000"/>
              <a:buChar char="•"/>
            </a:pPr>
            <a:r>
              <a:rPr lang="en-US"/>
              <a:t>If you are considering multiple statements, then </a:t>
            </a:r>
            <a:r>
              <a:rPr b="1" lang="en-US">
                <a:solidFill>
                  <a:srgbClr val="000099"/>
                </a:solidFill>
              </a:rPr>
              <a:t>you need to use different delimiters like $$ or //.</a:t>
            </a:r>
            <a:endParaRPr/>
          </a:p>
          <a:p>
            <a:pPr indent="-228600" lvl="0" marL="228600" rtl="0" algn="just">
              <a:lnSpc>
                <a:spcPct val="90000"/>
              </a:lnSpc>
              <a:spcBef>
                <a:spcPts val="1000"/>
              </a:spcBef>
              <a:spcAft>
                <a:spcPts val="0"/>
              </a:spcAft>
              <a:buClr>
                <a:schemeClr val="dk1"/>
              </a:buClr>
              <a:buSzPct val="100000"/>
              <a:buChar char="•"/>
            </a:pPr>
            <a:r>
              <a:rPr b="1" lang="en-US"/>
              <a:t>How To Change the Delimiter?</a:t>
            </a:r>
            <a:endParaRPr/>
          </a:p>
          <a:p>
            <a:pPr indent="-228600" lvl="0" marL="228600" rtl="0" algn="just">
              <a:lnSpc>
                <a:spcPct val="90000"/>
              </a:lnSpc>
              <a:spcBef>
                <a:spcPts val="1000"/>
              </a:spcBef>
              <a:spcAft>
                <a:spcPts val="0"/>
              </a:spcAft>
              <a:buClr>
                <a:schemeClr val="dk1"/>
              </a:buClr>
              <a:buSzPct val="100000"/>
              <a:buChar char="•"/>
            </a:pPr>
            <a:r>
              <a:rPr lang="en-US"/>
              <a:t>You can change the delimiter by </a:t>
            </a:r>
            <a:r>
              <a:rPr b="1" lang="en-US">
                <a:solidFill>
                  <a:srgbClr val="000099"/>
                </a:solidFill>
              </a:rPr>
              <a:t>using the DELIMITER keyword.</a:t>
            </a:r>
            <a:endParaRPr/>
          </a:p>
          <a:p>
            <a:pPr indent="-228600" lvl="0" marL="228600" rtl="0" algn="just">
              <a:lnSpc>
                <a:spcPct val="90000"/>
              </a:lnSpc>
              <a:spcBef>
                <a:spcPts val="1000"/>
              </a:spcBef>
              <a:spcAft>
                <a:spcPts val="0"/>
              </a:spcAft>
              <a:buClr>
                <a:schemeClr val="dk1"/>
              </a:buClr>
              <a:buSzPct val="100000"/>
              <a:buChar char="•"/>
            </a:pPr>
            <a:r>
              <a:rPr b="1" lang="en-US"/>
              <a:t>DELIMITER delimiter_character;</a:t>
            </a:r>
            <a:endParaRPr/>
          </a:p>
          <a:p>
            <a:pPr indent="-228600" lvl="0" marL="228600" rtl="0" algn="just">
              <a:lnSpc>
                <a:spcPct val="90000"/>
              </a:lnSpc>
              <a:spcBef>
                <a:spcPts val="1000"/>
              </a:spcBef>
              <a:spcAft>
                <a:spcPts val="0"/>
              </a:spcAft>
              <a:buClr>
                <a:schemeClr val="dk1"/>
              </a:buClr>
              <a:buSzPct val="100000"/>
              <a:buChar char="•"/>
            </a:pPr>
            <a:r>
              <a:rPr lang="en-US"/>
              <a:t>The delimiter_character must be an unreserved character in MySQL for example, // , $$, ## etc.</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63"/>
          <p:cNvSpPr txBox="1"/>
          <p:nvPr>
            <p:ph type="title"/>
          </p:nvPr>
        </p:nvSpPr>
        <p:spPr>
          <a:xfrm>
            <a:off x="200891" y="171161"/>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latin typeface="Calibri"/>
                <a:ea typeface="Calibri"/>
                <a:cs typeface="Calibri"/>
                <a:sym typeface="Calibri"/>
              </a:rPr>
              <a:t>Create Procedure Example</a:t>
            </a:r>
            <a:endParaRPr/>
          </a:p>
        </p:txBody>
      </p:sp>
      <p:sp>
        <p:nvSpPr>
          <p:cNvPr id="520" name="Google Shape;520;p63"/>
          <p:cNvSpPr txBox="1"/>
          <p:nvPr>
            <p:ph idx="1" type="body"/>
          </p:nvPr>
        </p:nvSpPr>
        <p:spPr>
          <a:xfrm>
            <a:off x="838200" y="1246909"/>
            <a:ext cx="6130636" cy="493005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use company;</a:t>
            </a:r>
            <a:endParaRPr/>
          </a:p>
          <a:p>
            <a:pPr indent="0" lvl="0" marL="0" rtl="0" algn="l">
              <a:lnSpc>
                <a:spcPct val="90000"/>
              </a:lnSpc>
              <a:spcBef>
                <a:spcPts val="1000"/>
              </a:spcBef>
              <a:spcAft>
                <a:spcPts val="0"/>
              </a:spcAft>
              <a:buClr>
                <a:schemeClr val="dk1"/>
              </a:buClr>
              <a:buSzPts val="2800"/>
              <a:buNone/>
            </a:pPr>
            <a:r>
              <a:rPr lang="en-US"/>
              <a:t>DELIMITER //</a:t>
            </a:r>
            <a:endParaRPr/>
          </a:p>
          <a:p>
            <a:pPr indent="0" lvl="0" marL="0" rtl="0" algn="l">
              <a:lnSpc>
                <a:spcPct val="90000"/>
              </a:lnSpc>
              <a:spcBef>
                <a:spcPts val="1000"/>
              </a:spcBef>
              <a:spcAft>
                <a:spcPts val="0"/>
              </a:spcAft>
              <a:buClr>
                <a:srgbClr val="000099"/>
              </a:buClr>
              <a:buSzPts val="2800"/>
              <a:buNone/>
            </a:pPr>
            <a:r>
              <a:rPr b="1" lang="en-US">
                <a:solidFill>
                  <a:srgbClr val="000099"/>
                </a:solidFill>
              </a:rPr>
              <a:t>CREATE PROCEDURE viewEmployees()</a:t>
            </a:r>
            <a:endParaRPr/>
          </a:p>
          <a:p>
            <a:pPr indent="0" lvl="0" marL="0" rtl="0" algn="l">
              <a:lnSpc>
                <a:spcPct val="90000"/>
              </a:lnSpc>
              <a:spcBef>
                <a:spcPts val="1000"/>
              </a:spcBef>
              <a:spcAft>
                <a:spcPts val="0"/>
              </a:spcAft>
              <a:buClr>
                <a:schemeClr val="dk1"/>
              </a:buClr>
              <a:buSzPts val="2800"/>
              <a:buNone/>
            </a:pPr>
            <a:r>
              <a:rPr lang="en-US"/>
              <a:t>BEGIN</a:t>
            </a:r>
            <a:endParaRPr/>
          </a:p>
          <a:p>
            <a:pPr indent="0" lvl="0" marL="0" rtl="0" algn="l">
              <a:lnSpc>
                <a:spcPct val="90000"/>
              </a:lnSpc>
              <a:spcBef>
                <a:spcPts val="1000"/>
              </a:spcBef>
              <a:spcAft>
                <a:spcPts val="0"/>
              </a:spcAft>
              <a:buClr>
                <a:schemeClr val="dk1"/>
              </a:buClr>
              <a:buSzPts val="2800"/>
              <a:buNone/>
            </a:pPr>
            <a:r>
              <a:rPr lang="en-US"/>
              <a:t>    </a:t>
            </a:r>
            <a:r>
              <a:rPr b="1" lang="en-US">
                <a:solidFill>
                  <a:srgbClr val="000099"/>
                </a:solidFill>
              </a:rPr>
              <a:t>SELECT *  FROM Employee;</a:t>
            </a:r>
            <a:endParaRPr/>
          </a:p>
          <a:p>
            <a:pPr indent="0" lvl="0" marL="0" rtl="0" algn="l">
              <a:lnSpc>
                <a:spcPct val="90000"/>
              </a:lnSpc>
              <a:spcBef>
                <a:spcPts val="1000"/>
              </a:spcBef>
              <a:spcAft>
                <a:spcPts val="0"/>
              </a:spcAft>
              <a:buClr>
                <a:schemeClr val="dk1"/>
              </a:buClr>
              <a:buSzPts val="2800"/>
              <a:buNone/>
            </a:pPr>
            <a:r>
              <a:rPr lang="en-US"/>
              <a:t>END //</a:t>
            </a:r>
            <a:endParaRPr/>
          </a:p>
          <a:p>
            <a:pPr indent="0" lvl="0" marL="0" rtl="0" algn="l">
              <a:lnSpc>
                <a:spcPct val="90000"/>
              </a:lnSpc>
              <a:spcBef>
                <a:spcPts val="1000"/>
              </a:spcBef>
              <a:spcAft>
                <a:spcPts val="0"/>
              </a:spcAft>
              <a:buClr>
                <a:schemeClr val="dk1"/>
              </a:buClr>
              <a:buSzPts val="2800"/>
              <a:buNone/>
            </a:pPr>
            <a:r>
              <a:rPr lang="en-US"/>
              <a:t>DELIMITER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rgbClr val="000099"/>
              </a:buClr>
              <a:buSzPts val="2800"/>
              <a:buNone/>
            </a:pPr>
            <a:r>
              <a:rPr b="1" lang="en-US">
                <a:solidFill>
                  <a:srgbClr val="000099"/>
                </a:solidFill>
              </a:rPr>
              <a:t>mysql&gt; CALL viewEmployees();</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64"/>
          <p:cNvSpPr txBox="1"/>
          <p:nvPr>
            <p:ph type="title"/>
          </p:nvPr>
        </p:nvSpPr>
        <p:spPr>
          <a:xfrm>
            <a:off x="200891" y="171161"/>
            <a:ext cx="10515600" cy="88654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latin typeface="Calibri"/>
                <a:ea typeface="Calibri"/>
                <a:cs typeface="Calibri"/>
                <a:sym typeface="Calibri"/>
              </a:rPr>
              <a:t>Create Procedure Example</a:t>
            </a:r>
            <a:endParaRPr/>
          </a:p>
        </p:txBody>
      </p:sp>
      <p:sp>
        <p:nvSpPr>
          <p:cNvPr id="526" name="Google Shape;526;p64"/>
          <p:cNvSpPr txBox="1"/>
          <p:nvPr>
            <p:ph idx="1" type="body"/>
          </p:nvPr>
        </p:nvSpPr>
        <p:spPr>
          <a:xfrm>
            <a:off x="200891" y="963973"/>
            <a:ext cx="7529945" cy="556151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i="0" lang="en-US"/>
              <a:t>Display all records of studentinfo table whose marks  are greater than 70</a:t>
            </a:r>
            <a:r>
              <a:rPr b="0" i="0" lang="en-US"/>
              <a:t> </a:t>
            </a:r>
            <a:endParaRPr/>
          </a:p>
          <a:p>
            <a:pPr indent="0" lvl="0" marL="0" rtl="0" algn="l">
              <a:lnSpc>
                <a:spcPct val="90000"/>
              </a:lnSpc>
              <a:spcBef>
                <a:spcPts val="1000"/>
              </a:spcBef>
              <a:spcAft>
                <a:spcPts val="0"/>
              </a:spcAft>
              <a:buClr>
                <a:schemeClr val="dk1"/>
              </a:buClr>
              <a:buSzPts val="2800"/>
              <a:buNone/>
            </a:pPr>
            <a:r>
              <a:t/>
            </a:r>
            <a:endParaRPr b="1"/>
          </a:p>
          <a:p>
            <a:pPr indent="0" lvl="0" marL="0" rtl="0" algn="l">
              <a:lnSpc>
                <a:spcPct val="90000"/>
              </a:lnSpc>
              <a:spcBef>
                <a:spcPts val="1000"/>
              </a:spcBef>
              <a:spcAft>
                <a:spcPts val="0"/>
              </a:spcAft>
              <a:buClr>
                <a:schemeClr val="dk1"/>
              </a:buClr>
              <a:buSzPts val="2800"/>
              <a:buNone/>
            </a:pPr>
            <a:r>
              <a:rPr b="1" lang="en-US"/>
              <a:t>DELIMITER &amp;&amp;  </a:t>
            </a:r>
            <a:endParaRPr/>
          </a:p>
          <a:p>
            <a:pPr indent="0" lvl="0" marL="0" rtl="0" algn="l">
              <a:lnSpc>
                <a:spcPct val="90000"/>
              </a:lnSpc>
              <a:spcBef>
                <a:spcPts val="1000"/>
              </a:spcBef>
              <a:spcAft>
                <a:spcPts val="0"/>
              </a:spcAft>
              <a:buClr>
                <a:srgbClr val="000099"/>
              </a:buClr>
              <a:buSzPts val="2800"/>
              <a:buNone/>
            </a:pPr>
            <a:r>
              <a:rPr b="1" lang="en-US">
                <a:solidFill>
                  <a:srgbClr val="000099"/>
                </a:solidFill>
              </a:rPr>
              <a:t>CREATE PROCEDURE get_merit_student ()  </a:t>
            </a:r>
            <a:endParaRPr/>
          </a:p>
          <a:p>
            <a:pPr indent="0" lvl="0" marL="0" rtl="0" algn="l">
              <a:lnSpc>
                <a:spcPct val="90000"/>
              </a:lnSpc>
              <a:spcBef>
                <a:spcPts val="1000"/>
              </a:spcBef>
              <a:spcAft>
                <a:spcPts val="0"/>
              </a:spcAft>
              <a:buClr>
                <a:schemeClr val="dk1"/>
              </a:buClr>
              <a:buSzPts val="2800"/>
              <a:buNone/>
            </a:pPr>
            <a:r>
              <a:rPr b="1" lang="en-US"/>
              <a:t>BEGIN  </a:t>
            </a:r>
            <a:endParaRPr/>
          </a:p>
          <a:p>
            <a:pPr indent="0" lvl="0" marL="0" rtl="0" algn="l">
              <a:lnSpc>
                <a:spcPct val="90000"/>
              </a:lnSpc>
              <a:spcBef>
                <a:spcPts val="1000"/>
              </a:spcBef>
              <a:spcAft>
                <a:spcPts val="0"/>
              </a:spcAft>
              <a:buClr>
                <a:schemeClr val="dk1"/>
              </a:buClr>
              <a:buSzPts val="2800"/>
              <a:buNone/>
            </a:pPr>
            <a:r>
              <a:rPr b="1" lang="en-US"/>
              <a:t>    </a:t>
            </a:r>
            <a:r>
              <a:rPr b="1" lang="en-US">
                <a:solidFill>
                  <a:srgbClr val="000099"/>
                </a:solidFill>
              </a:rPr>
              <a:t>SELECT * FROM studentinfo WHERE marks &gt; 70;   </a:t>
            </a:r>
            <a:endParaRPr/>
          </a:p>
          <a:p>
            <a:pPr indent="0" lvl="0" marL="0" rtl="0" algn="l">
              <a:lnSpc>
                <a:spcPct val="90000"/>
              </a:lnSpc>
              <a:spcBef>
                <a:spcPts val="1000"/>
              </a:spcBef>
              <a:spcAft>
                <a:spcPts val="0"/>
              </a:spcAft>
              <a:buClr>
                <a:schemeClr val="dk1"/>
              </a:buClr>
              <a:buSzPts val="2800"/>
              <a:buNone/>
            </a:pPr>
            <a:r>
              <a:rPr b="1" lang="en-US"/>
              <a:t>END &amp;&amp;  </a:t>
            </a:r>
            <a:endParaRPr/>
          </a:p>
          <a:p>
            <a:pPr indent="0" lvl="0" marL="0" rtl="0" algn="l">
              <a:lnSpc>
                <a:spcPct val="90000"/>
              </a:lnSpc>
              <a:spcBef>
                <a:spcPts val="1000"/>
              </a:spcBef>
              <a:spcAft>
                <a:spcPts val="0"/>
              </a:spcAft>
              <a:buClr>
                <a:schemeClr val="dk1"/>
              </a:buClr>
              <a:buSzPts val="2800"/>
              <a:buNone/>
            </a:pPr>
            <a:r>
              <a:rPr b="1" lang="en-US"/>
              <a:t>DELIMITER ; </a:t>
            </a:r>
            <a:endParaRPr/>
          </a:p>
        </p:txBody>
      </p:sp>
      <p:pic>
        <p:nvPicPr>
          <p:cNvPr id="527" name="Google Shape;527;p64"/>
          <p:cNvPicPr preferRelativeResize="0"/>
          <p:nvPr/>
        </p:nvPicPr>
        <p:blipFill rotWithShape="1">
          <a:blip r:embed="rId3">
            <a:alphaModFix/>
          </a:blip>
          <a:srcRect b="0" l="0" r="0" t="0"/>
          <a:stretch/>
        </p:blipFill>
        <p:spPr>
          <a:xfrm>
            <a:off x="7704859" y="171161"/>
            <a:ext cx="4286250" cy="2849129"/>
          </a:xfrm>
          <a:prstGeom prst="rect">
            <a:avLst/>
          </a:prstGeom>
          <a:noFill/>
          <a:ln>
            <a:noFill/>
          </a:ln>
        </p:spPr>
      </p:pic>
      <p:pic>
        <p:nvPicPr>
          <p:cNvPr id="528" name="Google Shape;528;p64"/>
          <p:cNvPicPr preferRelativeResize="0"/>
          <p:nvPr/>
        </p:nvPicPr>
        <p:blipFill rotWithShape="1">
          <a:blip r:embed="rId4">
            <a:alphaModFix/>
          </a:blip>
          <a:srcRect b="0" l="0" r="0" t="0"/>
          <a:stretch/>
        </p:blipFill>
        <p:spPr>
          <a:xfrm>
            <a:off x="7905750" y="3117273"/>
            <a:ext cx="4286250" cy="243840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65"/>
          <p:cNvSpPr txBox="1"/>
          <p:nvPr>
            <p:ph type="title"/>
          </p:nvPr>
        </p:nvSpPr>
        <p:spPr>
          <a:xfrm>
            <a:off x="200891" y="171161"/>
            <a:ext cx="10515600" cy="88654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latin typeface="Calibri"/>
                <a:ea typeface="Calibri"/>
                <a:cs typeface="Calibri"/>
                <a:sym typeface="Calibri"/>
              </a:rPr>
              <a:t>Create Procedure Example</a:t>
            </a:r>
            <a:endParaRPr/>
          </a:p>
        </p:txBody>
      </p:sp>
      <p:sp>
        <p:nvSpPr>
          <p:cNvPr id="534" name="Google Shape;534;p65"/>
          <p:cNvSpPr txBox="1"/>
          <p:nvPr>
            <p:ph idx="1" type="body"/>
          </p:nvPr>
        </p:nvSpPr>
        <p:spPr>
          <a:xfrm>
            <a:off x="200891" y="963973"/>
            <a:ext cx="7529945" cy="5561518"/>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just">
              <a:lnSpc>
                <a:spcPct val="90000"/>
              </a:lnSpc>
              <a:spcBef>
                <a:spcPts val="0"/>
              </a:spcBef>
              <a:spcAft>
                <a:spcPts val="0"/>
              </a:spcAft>
              <a:buClr>
                <a:schemeClr val="dk1"/>
              </a:buClr>
              <a:buSzPct val="100000"/>
              <a:buChar char="•"/>
            </a:pPr>
            <a:r>
              <a:rPr b="0" i="0" lang="en-US"/>
              <a:t>Procedures with Parameter</a:t>
            </a:r>
            <a:endParaRPr/>
          </a:p>
          <a:p>
            <a:pPr indent="-228600" lvl="0" marL="228600" rtl="0" algn="just">
              <a:lnSpc>
                <a:spcPct val="90000"/>
              </a:lnSpc>
              <a:spcBef>
                <a:spcPts val="1000"/>
              </a:spcBef>
              <a:spcAft>
                <a:spcPts val="0"/>
              </a:spcAft>
              <a:buClr>
                <a:srgbClr val="000099"/>
              </a:buClr>
              <a:buSzPct val="100000"/>
              <a:buChar char="•"/>
            </a:pPr>
            <a:r>
              <a:rPr b="1" i="0" lang="en-US">
                <a:solidFill>
                  <a:srgbClr val="000099"/>
                </a:solidFill>
              </a:rPr>
              <a:t>DELIMITER &amp;&amp;  </a:t>
            </a:r>
            <a:endParaRPr/>
          </a:p>
          <a:p>
            <a:pPr indent="-228600" lvl="0" marL="228600" rtl="0" algn="just">
              <a:lnSpc>
                <a:spcPct val="90000"/>
              </a:lnSpc>
              <a:spcBef>
                <a:spcPts val="1000"/>
              </a:spcBef>
              <a:spcAft>
                <a:spcPts val="0"/>
              </a:spcAft>
              <a:buClr>
                <a:srgbClr val="000099"/>
              </a:buClr>
              <a:buSzPct val="100000"/>
              <a:buChar char="•"/>
            </a:pPr>
            <a:r>
              <a:rPr b="1" i="0" lang="en-US">
                <a:solidFill>
                  <a:srgbClr val="000099"/>
                </a:solidFill>
              </a:rPr>
              <a:t>CREATE PROCEDURE get_student (</a:t>
            </a:r>
            <a:r>
              <a:rPr b="1" i="0" lang="en-US"/>
              <a:t>IN var1 INT</a:t>
            </a:r>
            <a:r>
              <a:rPr b="1" i="0" lang="en-US">
                <a:solidFill>
                  <a:srgbClr val="000099"/>
                </a:solidFill>
              </a:rPr>
              <a:t>)  </a:t>
            </a:r>
            <a:endParaRPr/>
          </a:p>
          <a:p>
            <a:pPr indent="-228600" lvl="0" marL="228600" rtl="0" algn="just">
              <a:lnSpc>
                <a:spcPct val="90000"/>
              </a:lnSpc>
              <a:spcBef>
                <a:spcPts val="1000"/>
              </a:spcBef>
              <a:spcAft>
                <a:spcPts val="0"/>
              </a:spcAft>
              <a:buClr>
                <a:srgbClr val="000099"/>
              </a:buClr>
              <a:buSzPct val="100000"/>
              <a:buChar char="•"/>
            </a:pPr>
            <a:r>
              <a:rPr b="1" i="0" lang="en-US">
                <a:solidFill>
                  <a:srgbClr val="000099"/>
                </a:solidFill>
              </a:rPr>
              <a:t>BEGIN  </a:t>
            </a:r>
            <a:endParaRPr/>
          </a:p>
          <a:p>
            <a:pPr indent="-228600" lvl="0" marL="228600" rtl="0" algn="just">
              <a:lnSpc>
                <a:spcPct val="90000"/>
              </a:lnSpc>
              <a:spcBef>
                <a:spcPts val="1000"/>
              </a:spcBef>
              <a:spcAft>
                <a:spcPts val="0"/>
              </a:spcAft>
              <a:buClr>
                <a:srgbClr val="000099"/>
              </a:buClr>
              <a:buSzPct val="100000"/>
              <a:buChar char="•"/>
            </a:pPr>
            <a:r>
              <a:rPr b="1" i="0" lang="en-US">
                <a:solidFill>
                  <a:srgbClr val="000099"/>
                </a:solidFill>
              </a:rPr>
              <a:t>    SELECT * FROM studentinfo LIMIT var1;  </a:t>
            </a:r>
            <a:endParaRPr/>
          </a:p>
          <a:p>
            <a:pPr indent="-228600" lvl="0" marL="228600" rtl="0" algn="just">
              <a:lnSpc>
                <a:spcPct val="90000"/>
              </a:lnSpc>
              <a:spcBef>
                <a:spcPts val="1000"/>
              </a:spcBef>
              <a:spcAft>
                <a:spcPts val="0"/>
              </a:spcAft>
              <a:buClr>
                <a:srgbClr val="000099"/>
              </a:buClr>
              <a:buSzPct val="100000"/>
              <a:buChar char="•"/>
            </a:pPr>
            <a:r>
              <a:rPr b="1" i="0" lang="en-US">
                <a:solidFill>
                  <a:srgbClr val="000099"/>
                </a:solidFill>
              </a:rPr>
              <a:t>    END &amp;&amp;  </a:t>
            </a:r>
            <a:endParaRPr/>
          </a:p>
          <a:p>
            <a:pPr indent="-228600" lvl="0" marL="228600" rtl="0" algn="just">
              <a:lnSpc>
                <a:spcPct val="90000"/>
              </a:lnSpc>
              <a:spcBef>
                <a:spcPts val="1000"/>
              </a:spcBef>
              <a:spcAft>
                <a:spcPts val="0"/>
              </a:spcAft>
              <a:buClr>
                <a:srgbClr val="000099"/>
              </a:buClr>
              <a:buSzPct val="100000"/>
              <a:buChar char="•"/>
            </a:pPr>
            <a:r>
              <a:rPr b="1" i="0" lang="en-US">
                <a:solidFill>
                  <a:srgbClr val="000099"/>
                </a:solidFill>
              </a:rPr>
              <a:t>DELIMITER ; </a:t>
            </a:r>
            <a:endParaRPr/>
          </a:p>
          <a:p>
            <a:pPr indent="-104140" lvl="0" marL="228600" rtl="0" algn="just">
              <a:lnSpc>
                <a:spcPct val="90000"/>
              </a:lnSpc>
              <a:spcBef>
                <a:spcPts val="1000"/>
              </a:spcBef>
              <a:spcAft>
                <a:spcPts val="0"/>
              </a:spcAft>
              <a:buClr>
                <a:schemeClr val="dk1"/>
              </a:buClr>
              <a:buSzPct val="100000"/>
              <a:buNone/>
            </a:pPr>
            <a:r>
              <a:t/>
            </a:r>
            <a:endParaRPr b="0" i="0"/>
          </a:p>
          <a:p>
            <a:pPr indent="-228600" lvl="0" marL="228600" rtl="0" algn="just">
              <a:lnSpc>
                <a:spcPct val="90000"/>
              </a:lnSpc>
              <a:spcBef>
                <a:spcPts val="1000"/>
              </a:spcBef>
              <a:spcAft>
                <a:spcPts val="0"/>
              </a:spcAft>
              <a:buClr>
                <a:srgbClr val="C00000"/>
              </a:buClr>
              <a:buSzPct val="100000"/>
              <a:buChar char="•"/>
            </a:pPr>
            <a:r>
              <a:rPr b="1" i="0" lang="en-US">
                <a:solidFill>
                  <a:srgbClr val="C00000"/>
                </a:solidFill>
              </a:rPr>
              <a:t>DELIMITER &amp;&amp;  </a:t>
            </a:r>
            <a:endParaRPr/>
          </a:p>
          <a:p>
            <a:pPr indent="-228600" lvl="0" marL="228600" rtl="0" algn="just">
              <a:lnSpc>
                <a:spcPct val="90000"/>
              </a:lnSpc>
              <a:spcBef>
                <a:spcPts val="1000"/>
              </a:spcBef>
              <a:spcAft>
                <a:spcPts val="0"/>
              </a:spcAft>
              <a:buClr>
                <a:srgbClr val="C00000"/>
              </a:buClr>
              <a:buSzPct val="100000"/>
              <a:buChar char="•"/>
            </a:pPr>
            <a:r>
              <a:rPr b="1" i="0" lang="en-US">
                <a:solidFill>
                  <a:srgbClr val="C00000"/>
                </a:solidFill>
              </a:rPr>
              <a:t>CREATE PROCEDURE display_max_mark (</a:t>
            </a:r>
            <a:r>
              <a:rPr b="1" i="0" lang="en-US"/>
              <a:t>OUT highestmark INT)  </a:t>
            </a:r>
            <a:endParaRPr/>
          </a:p>
          <a:p>
            <a:pPr indent="-228600" lvl="0" marL="228600" rtl="0" algn="just">
              <a:lnSpc>
                <a:spcPct val="90000"/>
              </a:lnSpc>
              <a:spcBef>
                <a:spcPts val="1000"/>
              </a:spcBef>
              <a:spcAft>
                <a:spcPts val="0"/>
              </a:spcAft>
              <a:buClr>
                <a:srgbClr val="C00000"/>
              </a:buClr>
              <a:buSzPct val="100000"/>
              <a:buChar char="•"/>
            </a:pPr>
            <a:r>
              <a:rPr b="1" i="0" lang="en-US">
                <a:solidFill>
                  <a:srgbClr val="C00000"/>
                </a:solidFill>
              </a:rPr>
              <a:t>BEGIN  </a:t>
            </a:r>
            <a:endParaRPr/>
          </a:p>
          <a:p>
            <a:pPr indent="-228600" lvl="0" marL="228600" rtl="0" algn="just">
              <a:lnSpc>
                <a:spcPct val="90000"/>
              </a:lnSpc>
              <a:spcBef>
                <a:spcPts val="1000"/>
              </a:spcBef>
              <a:spcAft>
                <a:spcPts val="0"/>
              </a:spcAft>
              <a:buClr>
                <a:srgbClr val="C00000"/>
              </a:buClr>
              <a:buSzPct val="100000"/>
              <a:buChar char="•"/>
            </a:pPr>
            <a:r>
              <a:rPr b="1" i="0" lang="en-US">
                <a:solidFill>
                  <a:srgbClr val="C00000"/>
                </a:solidFill>
              </a:rPr>
              <a:t>    SELECT MAX(marks) INTO highestmark FROM studentinfo; </a:t>
            </a:r>
            <a:endParaRPr/>
          </a:p>
          <a:p>
            <a:pPr indent="-228600" lvl="0" marL="228600" rtl="0" algn="just">
              <a:lnSpc>
                <a:spcPct val="90000"/>
              </a:lnSpc>
              <a:spcBef>
                <a:spcPts val="1000"/>
              </a:spcBef>
              <a:spcAft>
                <a:spcPts val="0"/>
              </a:spcAft>
              <a:buClr>
                <a:srgbClr val="C00000"/>
              </a:buClr>
              <a:buSzPct val="100000"/>
              <a:buChar char="•"/>
            </a:pPr>
            <a:r>
              <a:rPr b="1" i="0" lang="en-US">
                <a:solidFill>
                  <a:srgbClr val="C00000"/>
                </a:solidFill>
              </a:rPr>
              <a:t>END &amp;&amp;  </a:t>
            </a:r>
            <a:endParaRPr/>
          </a:p>
          <a:p>
            <a:pPr indent="-228600" lvl="0" marL="228600" rtl="0" algn="just">
              <a:lnSpc>
                <a:spcPct val="90000"/>
              </a:lnSpc>
              <a:spcBef>
                <a:spcPts val="1000"/>
              </a:spcBef>
              <a:spcAft>
                <a:spcPts val="0"/>
              </a:spcAft>
              <a:buClr>
                <a:srgbClr val="C00000"/>
              </a:buClr>
              <a:buSzPct val="100000"/>
              <a:buChar char="•"/>
            </a:pPr>
            <a:r>
              <a:rPr b="1" i="0" lang="en-US">
                <a:solidFill>
                  <a:srgbClr val="C00000"/>
                </a:solidFill>
              </a:rPr>
              <a:t>DELIMITER ;</a:t>
            </a:r>
            <a:endParaRPr/>
          </a:p>
          <a:p>
            <a:pPr indent="-228600" lvl="0" marL="228600" rtl="0" algn="just">
              <a:lnSpc>
                <a:spcPct val="90000"/>
              </a:lnSpc>
              <a:spcBef>
                <a:spcPts val="1000"/>
              </a:spcBef>
              <a:spcAft>
                <a:spcPts val="0"/>
              </a:spcAft>
              <a:buClr>
                <a:schemeClr val="dk1"/>
              </a:buClr>
              <a:buSzPct val="100000"/>
              <a:buChar char="•"/>
            </a:pPr>
            <a:r>
              <a:rPr b="1" lang="en-US" u="sng"/>
              <a:t>@M is Session vaiable</a:t>
            </a:r>
            <a:endParaRPr b="1" u="sng"/>
          </a:p>
          <a:p>
            <a:pPr indent="-104140" lvl="0" marL="228600" rtl="0" algn="just">
              <a:lnSpc>
                <a:spcPct val="90000"/>
              </a:lnSpc>
              <a:spcBef>
                <a:spcPts val="1000"/>
              </a:spcBef>
              <a:spcAft>
                <a:spcPts val="0"/>
              </a:spcAft>
              <a:buClr>
                <a:schemeClr val="dk1"/>
              </a:buClr>
              <a:buSzPct val="100000"/>
              <a:buNone/>
            </a:pPr>
            <a:r>
              <a:t/>
            </a:r>
            <a:endParaRPr b="1" i="0">
              <a:solidFill>
                <a:srgbClr val="C00000"/>
              </a:solidFill>
            </a:endParaRPr>
          </a:p>
        </p:txBody>
      </p:sp>
      <p:pic>
        <p:nvPicPr>
          <p:cNvPr id="535" name="Google Shape;535;p65"/>
          <p:cNvPicPr preferRelativeResize="0"/>
          <p:nvPr/>
        </p:nvPicPr>
        <p:blipFill rotWithShape="1">
          <a:blip r:embed="rId3">
            <a:alphaModFix/>
          </a:blip>
          <a:srcRect b="0" l="0" r="0" t="0"/>
          <a:stretch/>
        </p:blipFill>
        <p:spPr>
          <a:xfrm>
            <a:off x="7298747" y="171161"/>
            <a:ext cx="4581525" cy="3552825"/>
          </a:xfrm>
          <a:prstGeom prst="rect">
            <a:avLst/>
          </a:prstGeom>
          <a:noFill/>
          <a:ln>
            <a:noFill/>
          </a:ln>
        </p:spPr>
      </p:pic>
      <p:pic>
        <p:nvPicPr>
          <p:cNvPr id="536" name="Google Shape;536;p65"/>
          <p:cNvPicPr preferRelativeResize="0"/>
          <p:nvPr/>
        </p:nvPicPr>
        <p:blipFill rotWithShape="1">
          <a:blip r:embed="rId4">
            <a:alphaModFix/>
          </a:blip>
          <a:srcRect b="0" l="0" r="0" t="0"/>
          <a:stretch/>
        </p:blipFill>
        <p:spPr>
          <a:xfrm>
            <a:off x="7730835" y="3746753"/>
            <a:ext cx="4351193" cy="312420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66"/>
          <p:cNvSpPr txBox="1"/>
          <p:nvPr>
            <p:ph type="title"/>
          </p:nvPr>
        </p:nvSpPr>
        <p:spPr>
          <a:xfrm>
            <a:off x="304800" y="50945"/>
            <a:ext cx="10515600" cy="9604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latin typeface="Calibri"/>
                <a:ea typeface="Calibri"/>
                <a:cs typeface="Calibri"/>
                <a:sym typeface="Calibri"/>
              </a:rPr>
              <a:t>SQL Function</a:t>
            </a:r>
            <a:endParaRPr/>
          </a:p>
        </p:txBody>
      </p:sp>
      <p:sp>
        <p:nvSpPr>
          <p:cNvPr id="542" name="Google Shape;542;p66"/>
          <p:cNvSpPr txBox="1"/>
          <p:nvPr>
            <p:ph idx="1" type="body"/>
          </p:nvPr>
        </p:nvSpPr>
        <p:spPr>
          <a:xfrm>
            <a:off x="415636" y="1343891"/>
            <a:ext cx="11471564" cy="5148984"/>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just">
              <a:lnSpc>
                <a:spcPct val="120000"/>
              </a:lnSpc>
              <a:spcBef>
                <a:spcPts val="0"/>
              </a:spcBef>
              <a:spcAft>
                <a:spcPts val="0"/>
              </a:spcAft>
              <a:buClr>
                <a:schemeClr val="dk1"/>
              </a:buClr>
              <a:buSzPct val="100000"/>
              <a:buChar char="•"/>
            </a:pPr>
            <a:r>
              <a:rPr b="0" i="0" lang="en-US"/>
              <a:t>A function in MySQL is a subprogram that is used to perform an action such as complex calculations and returns the result of the action as a value. There are two types of functions available in MySQL. They as follows:</a:t>
            </a:r>
            <a:endParaRPr/>
          </a:p>
          <a:p>
            <a:pPr indent="-228600" lvl="0" marL="228600" rtl="0" algn="just">
              <a:lnSpc>
                <a:spcPct val="120000"/>
              </a:lnSpc>
              <a:spcBef>
                <a:spcPts val="0"/>
              </a:spcBef>
              <a:spcAft>
                <a:spcPts val="0"/>
              </a:spcAft>
              <a:buClr>
                <a:schemeClr val="dk1"/>
              </a:buClr>
              <a:buSzPct val="100000"/>
              <a:buFont typeface="Calibri"/>
              <a:buAutoNum type="arabicPeriod"/>
            </a:pPr>
            <a:r>
              <a:rPr b="1" i="0" lang="en-US"/>
              <a:t>System Defined Function</a:t>
            </a:r>
            <a:endParaRPr b="0" i="0"/>
          </a:p>
          <a:p>
            <a:pPr indent="-228600" lvl="0" marL="228600" rtl="0" algn="just">
              <a:lnSpc>
                <a:spcPct val="120000"/>
              </a:lnSpc>
              <a:spcBef>
                <a:spcPts val="0"/>
              </a:spcBef>
              <a:spcAft>
                <a:spcPts val="0"/>
              </a:spcAft>
              <a:buClr>
                <a:schemeClr val="dk1"/>
              </a:buClr>
              <a:buSzPct val="100000"/>
              <a:buFont typeface="Calibri"/>
              <a:buAutoNum type="arabicPeriod"/>
            </a:pPr>
            <a:r>
              <a:rPr b="1" i="0" lang="en-US"/>
              <a:t>User-Defined Function</a:t>
            </a:r>
            <a:endParaRPr b="0" i="0"/>
          </a:p>
          <a:p>
            <a:pPr indent="-228600" lvl="0" marL="228600" rtl="0" algn="just">
              <a:lnSpc>
                <a:spcPct val="120000"/>
              </a:lnSpc>
              <a:spcBef>
                <a:spcPts val="0"/>
              </a:spcBef>
              <a:spcAft>
                <a:spcPts val="0"/>
              </a:spcAft>
              <a:buClr>
                <a:schemeClr val="dk1"/>
              </a:buClr>
              <a:buSzPct val="100000"/>
              <a:buChar char="•"/>
            </a:pPr>
            <a:r>
              <a:rPr b="0" i="0" lang="en-US"/>
              <a:t>The functions which are </a:t>
            </a:r>
            <a:r>
              <a:rPr b="1" i="0" lang="en-US">
                <a:solidFill>
                  <a:srgbClr val="000099"/>
                </a:solidFill>
              </a:rPr>
              <a:t>already defined or predefined by MySQL and ready to be used by the developer are called as system-defined function </a:t>
            </a:r>
            <a:r>
              <a:rPr b="0" i="0" lang="en-US"/>
              <a:t>whereas </a:t>
            </a:r>
            <a:r>
              <a:rPr b="1" i="0" lang="en-US">
                <a:solidFill>
                  <a:srgbClr val="C00000"/>
                </a:solidFill>
              </a:rPr>
              <a:t>if the function is defined by the developer, then such functions are called as a user-defined function. </a:t>
            </a:r>
            <a:endParaRPr/>
          </a:p>
          <a:p>
            <a:pPr indent="-228600" lvl="0" marL="228600" rtl="0" algn="just">
              <a:lnSpc>
                <a:spcPct val="120000"/>
              </a:lnSpc>
              <a:spcBef>
                <a:spcPts val="0"/>
              </a:spcBef>
              <a:spcAft>
                <a:spcPts val="0"/>
              </a:spcAft>
              <a:buClr>
                <a:schemeClr val="dk1"/>
              </a:buClr>
              <a:buSzPct val="100000"/>
              <a:buFont typeface="Calibri"/>
              <a:buAutoNum type="arabicPeriod"/>
            </a:pPr>
            <a:r>
              <a:rPr b="0" i="0" lang="en-US"/>
              <a:t>Some functions take parameters; do some processing and returning some results back. For example, </a:t>
            </a:r>
            <a:r>
              <a:rPr b="1" i="0" lang="en-US">
                <a:solidFill>
                  <a:srgbClr val="000099"/>
                </a:solidFill>
              </a:rPr>
              <a:t>SELECT SQRT(16); </a:t>
            </a:r>
            <a:r>
              <a:rPr b="0" i="0" lang="en-US"/>
              <a:t>will return the square root of 16 i.e. 4.</a:t>
            </a:r>
            <a:endParaRPr/>
          </a:p>
          <a:p>
            <a:pPr indent="-228600" lvl="0" marL="228600" rtl="0" algn="just">
              <a:lnSpc>
                <a:spcPct val="120000"/>
              </a:lnSpc>
              <a:spcBef>
                <a:spcPts val="0"/>
              </a:spcBef>
              <a:spcAft>
                <a:spcPts val="0"/>
              </a:spcAft>
              <a:buClr>
                <a:schemeClr val="dk1"/>
              </a:buClr>
              <a:buSzPct val="100000"/>
              <a:buFont typeface="Calibri"/>
              <a:buAutoNum type="arabicPeriod"/>
            </a:pPr>
            <a:r>
              <a:rPr b="0" i="0" lang="en-US"/>
              <a:t>Some functions do not take any parameters but return some results back. For example, </a:t>
            </a:r>
            <a:r>
              <a:rPr b="1" i="0" lang="en-US">
                <a:solidFill>
                  <a:srgbClr val="000099"/>
                </a:solidFill>
              </a:rPr>
              <a:t>SELECT NOW(); </a:t>
            </a:r>
            <a:r>
              <a:rPr b="0" i="0" lang="en-US"/>
              <a:t>will return the current date-time like 2021-07-09 07:11:07</a:t>
            </a:r>
            <a:r>
              <a:rPr b="1" i="0" lang="en-US"/>
              <a:t>.</a:t>
            </a:r>
            <a:endParaRPr b="0" i="0"/>
          </a:p>
          <a:p>
            <a:pPr indent="-7747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67"/>
          <p:cNvSpPr txBox="1"/>
          <p:nvPr>
            <p:ph type="title"/>
          </p:nvPr>
        </p:nvSpPr>
        <p:spPr>
          <a:xfrm>
            <a:off x="304800" y="50945"/>
            <a:ext cx="10515600" cy="9604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latin typeface="Calibri"/>
                <a:ea typeface="Calibri"/>
                <a:cs typeface="Calibri"/>
                <a:sym typeface="Calibri"/>
              </a:rPr>
              <a:t>SQL Function</a:t>
            </a:r>
            <a:endParaRPr/>
          </a:p>
        </p:txBody>
      </p:sp>
      <p:sp>
        <p:nvSpPr>
          <p:cNvPr id="548" name="Google Shape;548;p67"/>
          <p:cNvSpPr txBox="1"/>
          <p:nvPr>
            <p:ph idx="1" type="body"/>
          </p:nvPr>
        </p:nvSpPr>
        <p:spPr>
          <a:xfrm>
            <a:off x="180108" y="854508"/>
            <a:ext cx="7937789" cy="5841712"/>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just">
              <a:lnSpc>
                <a:spcPct val="120000"/>
              </a:lnSpc>
              <a:spcBef>
                <a:spcPts val="0"/>
              </a:spcBef>
              <a:spcAft>
                <a:spcPts val="0"/>
              </a:spcAft>
              <a:buClr>
                <a:srgbClr val="000000"/>
              </a:buClr>
              <a:buSzPct val="100000"/>
              <a:buChar char="•"/>
            </a:pPr>
            <a:r>
              <a:rPr b="1" i="0" lang="en-US">
                <a:solidFill>
                  <a:srgbClr val="000000"/>
                </a:solidFill>
              </a:rPr>
              <a:t>How to Create User-Defined Functions</a:t>
            </a:r>
            <a:endParaRPr/>
          </a:p>
          <a:p>
            <a:pPr indent="-228600" lvl="0" marL="228600" rtl="0" algn="just">
              <a:lnSpc>
                <a:spcPct val="120000"/>
              </a:lnSpc>
              <a:spcBef>
                <a:spcPts val="0"/>
              </a:spcBef>
              <a:spcAft>
                <a:spcPts val="0"/>
              </a:spcAft>
              <a:buClr>
                <a:srgbClr val="000000"/>
              </a:buClr>
              <a:buSzPct val="100000"/>
              <a:buChar char="•"/>
            </a:pPr>
            <a:r>
              <a:rPr b="0" i="0" lang="en-US">
                <a:solidFill>
                  <a:srgbClr val="000000"/>
                </a:solidFill>
              </a:rPr>
              <a:t>First, we need to specify the </a:t>
            </a:r>
            <a:r>
              <a:rPr b="1" i="0" lang="en-US">
                <a:solidFill>
                  <a:srgbClr val="000099"/>
                </a:solidFill>
              </a:rPr>
              <a:t>name of the user-defined function</a:t>
            </a:r>
            <a:endParaRPr/>
          </a:p>
          <a:p>
            <a:pPr indent="-228600" lvl="0" marL="228600" rtl="0" algn="just">
              <a:lnSpc>
                <a:spcPct val="120000"/>
              </a:lnSpc>
              <a:spcBef>
                <a:spcPts val="0"/>
              </a:spcBef>
              <a:spcAft>
                <a:spcPts val="0"/>
              </a:spcAft>
              <a:buClr>
                <a:srgbClr val="000000"/>
              </a:buClr>
              <a:buSzPct val="100000"/>
              <a:buChar char="•"/>
            </a:pPr>
            <a:r>
              <a:rPr b="0" i="0" lang="en-US">
                <a:solidFill>
                  <a:srgbClr val="000000"/>
                </a:solidFill>
              </a:rPr>
              <a:t>Second, </a:t>
            </a:r>
            <a:r>
              <a:rPr b="1" i="0" lang="en-US">
                <a:solidFill>
                  <a:srgbClr val="000099"/>
                </a:solidFill>
              </a:rPr>
              <a:t>list all the input parameters </a:t>
            </a:r>
            <a:r>
              <a:rPr b="0" i="0" lang="en-US">
                <a:solidFill>
                  <a:srgbClr val="000000"/>
                </a:solidFill>
              </a:rPr>
              <a:t>of the user-defined function </a:t>
            </a:r>
            <a:endParaRPr/>
          </a:p>
          <a:p>
            <a:pPr indent="-228600" lvl="0" marL="228600" rtl="0" algn="just">
              <a:lnSpc>
                <a:spcPct val="120000"/>
              </a:lnSpc>
              <a:spcBef>
                <a:spcPts val="0"/>
              </a:spcBef>
              <a:spcAft>
                <a:spcPts val="0"/>
              </a:spcAft>
              <a:buClr>
                <a:srgbClr val="000000"/>
              </a:buClr>
              <a:buSzPct val="100000"/>
              <a:buChar char="•"/>
            </a:pPr>
            <a:r>
              <a:rPr b="0" i="0" lang="en-US">
                <a:solidFill>
                  <a:srgbClr val="000000"/>
                </a:solidFill>
              </a:rPr>
              <a:t>Third, specify the </a:t>
            </a:r>
            <a:r>
              <a:rPr b="1" i="0" lang="en-US">
                <a:solidFill>
                  <a:srgbClr val="000099"/>
                </a:solidFill>
              </a:rPr>
              <a:t>data type of the return value in the RETURNS </a:t>
            </a:r>
            <a:r>
              <a:rPr b="0" i="0" lang="en-US">
                <a:solidFill>
                  <a:srgbClr val="000000"/>
                </a:solidFill>
              </a:rPr>
              <a:t>statement.</a:t>
            </a:r>
            <a:endParaRPr/>
          </a:p>
          <a:p>
            <a:pPr indent="-228600" lvl="0" marL="228600" rtl="0" algn="just">
              <a:lnSpc>
                <a:spcPct val="120000"/>
              </a:lnSpc>
              <a:spcBef>
                <a:spcPts val="0"/>
              </a:spcBef>
              <a:spcAft>
                <a:spcPts val="0"/>
              </a:spcAft>
              <a:buClr>
                <a:srgbClr val="000000"/>
              </a:buClr>
              <a:buSzPct val="100000"/>
              <a:buChar char="•"/>
            </a:pPr>
            <a:r>
              <a:rPr b="0" i="0" lang="en-US">
                <a:solidFill>
                  <a:srgbClr val="000000"/>
                </a:solidFill>
              </a:rPr>
              <a:t>Fourth, specify if the function is deterministic or not </a:t>
            </a:r>
            <a:endParaRPr/>
          </a:p>
          <a:p>
            <a:pPr indent="-228600" lvl="0" marL="228600" rtl="0" algn="just">
              <a:lnSpc>
                <a:spcPct val="120000"/>
              </a:lnSpc>
              <a:spcBef>
                <a:spcPts val="0"/>
              </a:spcBef>
              <a:spcAft>
                <a:spcPts val="0"/>
              </a:spcAft>
              <a:buClr>
                <a:srgbClr val="000000"/>
              </a:buClr>
              <a:buSzPct val="100000"/>
              <a:buChar char="•"/>
            </a:pPr>
            <a:r>
              <a:rPr b="0" i="0" lang="en-US">
                <a:solidFill>
                  <a:srgbClr val="000000"/>
                </a:solidFill>
              </a:rPr>
              <a:t>If we don’t specify MySQL uses the </a:t>
            </a:r>
            <a:r>
              <a:rPr b="1" i="0" lang="en-US">
                <a:solidFill>
                  <a:srgbClr val="000099"/>
                </a:solidFill>
              </a:rPr>
              <a:t>NOT DETERMINISTIC </a:t>
            </a:r>
            <a:r>
              <a:rPr b="0" i="0" lang="en-US">
                <a:solidFill>
                  <a:srgbClr val="000000"/>
                </a:solidFill>
              </a:rPr>
              <a:t>option. </a:t>
            </a:r>
            <a:r>
              <a:rPr b="1" i="0" lang="en-US">
                <a:solidFill>
                  <a:srgbClr val="000099"/>
                </a:solidFill>
              </a:rPr>
              <a:t>A deterministic function in MySQL always returns the same result for the same input parameters </a:t>
            </a:r>
            <a:r>
              <a:rPr b="1" i="0" lang="en-US">
                <a:solidFill>
                  <a:srgbClr val="C00000"/>
                </a:solidFill>
              </a:rPr>
              <a:t>whereas a non-deterministic function returns different results for the same input parameters.</a:t>
            </a:r>
            <a:endParaRPr/>
          </a:p>
          <a:p>
            <a:pPr indent="-228600" lvl="0" marL="228600" rtl="0" algn="just">
              <a:lnSpc>
                <a:spcPct val="120000"/>
              </a:lnSpc>
              <a:spcBef>
                <a:spcPts val="0"/>
              </a:spcBef>
              <a:spcAft>
                <a:spcPts val="0"/>
              </a:spcAft>
              <a:buClr>
                <a:srgbClr val="000000"/>
              </a:buClr>
              <a:buSzPct val="100000"/>
              <a:buChar char="•"/>
            </a:pPr>
            <a:r>
              <a:rPr b="0" i="0" lang="en-US">
                <a:solidFill>
                  <a:srgbClr val="000000"/>
                </a:solidFill>
              </a:rPr>
              <a:t>Fifth, write the code in the body of the user-defined function within the </a:t>
            </a:r>
            <a:r>
              <a:rPr b="1" i="0" lang="en-US">
                <a:solidFill>
                  <a:srgbClr val="000099"/>
                </a:solidFill>
              </a:rPr>
              <a:t>BEGIN &amp; END block. </a:t>
            </a:r>
            <a:endParaRPr/>
          </a:p>
        </p:txBody>
      </p:sp>
      <p:pic>
        <p:nvPicPr>
          <p:cNvPr descr="How to Create User-Defined Functions in MySQL?" id="549" name="Google Shape;549;p67"/>
          <p:cNvPicPr preferRelativeResize="0"/>
          <p:nvPr/>
        </p:nvPicPr>
        <p:blipFill rotWithShape="1">
          <a:blip r:embed="rId3">
            <a:alphaModFix/>
          </a:blip>
          <a:srcRect b="0" l="0" r="0" t="0"/>
          <a:stretch/>
        </p:blipFill>
        <p:spPr>
          <a:xfrm>
            <a:off x="8117897" y="332509"/>
            <a:ext cx="4074103" cy="6082146"/>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68"/>
          <p:cNvSpPr txBox="1"/>
          <p:nvPr>
            <p:ph type="title"/>
          </p:nvPr>
        </p:nvSpPr>
        <p:spPr>
          <a:xfrm>
            <a:off x="304800" y="50945"/>
            <a:ext cx="10515600" cy="9604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latin typeface="Calibri"/>
                <a:ea typeface="Calibri"/>
                <a:cs typeface="Calibri"/>
                <a:sym typeface="Calibri"/>
              </a:rPr>
              <a:t>SQL Function</a:t>
            </a:r>
            <a:endParaRPr/>
          </a:p>
        </p:txBody>
      </p:sp>
      <p:sp>
        <p:nvSpPr>
          <p:cNvPr id="555" name="Google Shape;555;p68"/>
          <p:cNvSpPr txBox="1"/>
          <p:nvPr>
            <p:ph idx="1" type="body"/>
          </p:nvPr>
        </p:nvSpPr>
        <p:spPr>
          <a:xfrm>
            <a:off x="180108" y="854508"/>
            <a:ext cx="5680365" cy="5841712"/>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000099"/>
              </a:buClr>
              <a:buSzPts val="2800"/>
              <a:buChar char="•"/>
            </a:pPr>
            <a:r>
              <a:rPr b="1" i="0" lang="en-US">
                <a:solidFill>
                  <a:srgbClr val="000099"/>
                </a:solidFill>
              </a:rPr>
              <a:t>Create a Function in MySQL which should return the cube of a given value.</a:t>
            </a:r>
            <a:endParaRPr/>
          </a:p>
          <a:p>
            <a:pPr indent="-228600" lvl="0" marL="228600" rtl="0" algn="just">
              <a:lnSpc>
                <a:spcPct val="90000"/>
              </a:lnSpc>
              <a:spcBef>
                <a:spcPts val="1000"/>
              </a:spcBef>
              <a:spcAft>
                <a:spcPts val="0"/>
              </a:spcAft>
              <a:buClr>
                <a:srgbClr val="C00000"/>
              </a:buClr>
              <a:buSzPts val="2800"/>
              <a:buChar char="•"/>
            </a:pPr>
            <a:r>
              <a:rPr b="1" i="0" lang="en-US">
                <a:solidFill>
                  <a:srgbClr val="C00000"/>
                </a:solidFill>
              </a:rPr>
              <a:t>How to Call a User Defined Function in MySQL?</a:t>
            </a:r>
            <a:endParaRPr b="0" i="0">
              <a:solidFill>
                <a:srgbClr val="C00000"/>
              </a:solidFill>
            </a:endParaRPr>
          </a:p>
          <a:p>
            <a:pPr indent="-50800" lvl="0" marL="228600" rtl="0" algn="just">
              <a:lnSpc>
                <a:spcPct val="90000"/>
              </a:lnSpc>
              <a:spcBef>
                <a:spcPts val="1000"/>
              </a:spcBef>
              <a:spcAft>
                <a:spcPts val="0"/>
              </a:spcAft>
              <a:buClr>
                <a:schemeClr val="dk1"/>
              </a:buClr>
              <a:buSzPts val="2800"/>
              <a:buNone/>
            </a:pPr>
            <a:r>
              <a:t/>
            </a:r>
            <a:endParaRPr b="1" i="0">
              <a:solidFill>
                <a:srgbClr val="000000"/>
              </a:solidFill>
              <a:latin typeface="arial"/>
              <a:ea typeface="arial"/>
              <a:cs typeface="arial"/>
              <a:sym typeface="arial"/>
            </a:endParaRPr>
          </a:p>
          <a:p>
            <a:pPr indent="-50800" lvl="0" marL="228600" rtl="0" algn="just">
              <a:lnSpc>
                <a:spcPct val="90000"/>
              </a:lnSpc>
              <a:spcBef>
                <a:spcPts val="1000"/>
              </a:spcBef>
              <a:spcAft>
                <a:spcPts val="0"/>
              </a:spcAft>
              <a:buClr>
                <a:schemeClr val="dk1"/>
              </a:buClr>
              <a:buSzPts val="2800"/>
              <a:buNone/>
            </a:pPr>
            <a:r>
              <a:t/>
            </a:r>
            <a:endParaRPr b="0" i="0">
              <a:solidFill>
                <a:srgbClr val="3A3A3A"/>
              </a:solidFill>
              <a:latin typeface="Arial"/>
              <a:ea typeface="Arial"/>
              <a:cs typeface="Arial"/>
              <a:sym typeface="Arial"/>
            </a:endParaRPr>
          </a:p>
        </p:txBody>
      </p:sp>
      <p:pic>
        <p:nvPicPr>
          <p:cNvPr id="556" name="Google Shape;556;p68"/>
          <p:cNvPicPr preferRelativeResize="0"/>
          <p:nvPr/>
        </p:nvPicPr>
        <p:blipFill rotWithShape="1">
          <a:blip r:embed="rId3">
            <a:alphaModFix/>
          </a:blip>
          <a:srcRect b="0" l="0" r="0" t="0"/>
          <a:stretch/>
        </p:blipFill>
        <p:spPr>
          <a:xfrm>
            <a:off x="5985165" y="314180"/>
            <a:ext cx="5905500" cy="4591050"/>
          </a:xfrm>
          <a:prstGeom prst="rect">
            <a:avLst/>
          </a:prstGeom>
          <a:noFill/>
          <a:ln>
            <a:noFill/>
          </a:ln>
        </p:spPr>
      </p:pic>
      <p:pic>
        <p:nvPicPr>
          <p:cNvPr id="557" name="Google Shape;557;p68"/>
          <p:cNvPicPr preferRelativeResize="0"/>
          <p:nvPr/>
        </p:nvPicPr>
        <p:blipFill rotWithShape="1">
          <a:blip r:embed="rId4">
            <a:alphaModFix/>
          </a:blip>
          <a:srcRect b="0" l="0" r="0" t="0"/>
          <a:stretch/>
        </p:blipFill>
        <p:spPr>
          <a:xfrm>
            <a:off x="193965" y="5267325"/>
            <a:ext cx="11696700" cy="1590675"/>
          </a:xfrm>
          <a:prstGeom prst="rect">
            <a:avLst/>
          </a:prstGeom>
          <a:noFill/>
          <a:ln>
            <a:noFill/>
          </a:ln>
        </p:spPr>
      </p:pic>
      <p:pic>
        <p:nvPicPr>
          <p:cNvPr id="558" name="Google Shape;558;p68"/>
          <p:cNvPicPr preferRelativeResize="0"/>
          <p:nvPr/>
        </p:nvPicPr>
        <p:blipFill rotWithShape="1">
          <a:blip r:embed="rId5">
            <a:alphaModFix/>
          </a:blip>
          <a:srcRect b="0" l="0" r="0" t="0"/>
          <a:stretch/>
        </p:blipFill>
        <p:spPr>
          <a:xfrm>
            <a:off x="565871" y="2948275"/>
            <a:ext cx="3495675" cy="201930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69"/>
          <p:cNvSpPr txBox="1"/>
          <p:nvPr>
            <p:ph type="title"/>
          </p:nvPr>
        </p:nvSpPr>
        <p:spPr>
          <a:xfrm>
            <a:off x="304800" y="50945"/>
            <a:ext cx="10515600" cy="9604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latin typeface="Calibri"/>
                <a:ea typeface="Calibri"/>
                <a:cs typeface="Calibri"/>
                <a:sym typeface="Calibri"/>
              </a:rPr>
              <a:t>SQL Function</a:t>
            </a:r>
            <a:endParaRPr/>
          </a:p>
        </p:txBody>
      </p:sp>
      <p:sp>
        <p:nvSpPr>
          <p:cNvPr id="564" name="Google Shape;564;p69"/>
          <p:cNvSpPr txBox="1"/>
          <p:nvPr>
            <p:ph idx="1" type="body"/>
          </p:nvPr>
        </p:nvSpPr>
        <p:spPr>
          <a:xfrm>
            <a:off x="180108" y="854508"/>
            <a:ext cx="5680365" cy="5841712"/>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000000"/>
              </a:buClr>
              <a:buSzPts val="2800"/>
              <a:buChar char="•"/>
            </a:pPr>
            <a:r>
              <a:rPr b="1" i="0" lang="en-US">
                <a:solidFill>
                  <a:srgbClr val="000000"/>
                </a:solidFill>
              </a:rPr>
              <a:t>Create a User-defined Function in MySQL to calculate the age.</a:t>
            </a:r>
            <a:endParaRPr b="0" i="0">
              <a:solidFill>
                <a:srgbClr val="3A3A3A"/>
              </a:solidFill>
            </a:endParaRPr>
          </a:p>
          <a:p>
            <a:pPr indent="-228600" lvl="0" marL="228600" rtl="0" algn="just">
              <a:lnSpc>
                <a:spcPct val="90000"/>
              </a:lnSpc>
              <a:spcBef>
                <a:spcPts val="1000"/>
              </a:spcBef>
              <a:spcAft>
                <a:spcPts val="0"/>
              </a:spcAft>
              <a:buClr>
                <a:srgbClr val="000000"/>
              </a:buClr>
              <a:buSzPts val="2800"/>
              <a:buChar char="•"/>
            </a:pPr>
            <a:r>
              <a:rPr b="0" i="0" lang="en-US">
                <a:solidFill>
                  <a:srgbClr val="000000"/>
                </a:solidFill>
              </a:rPr>
              <a:t>Let us create a user-defined stored function that will calculate and returns the age of an employee. To compute the age, we require the date of birth.</a:t>
            </a:r>
            <a:endParaRPr/>
          </a:p>
          <a:p>
            <a:pPr indent="-50800" lvl="0" marL="228600" rtl="0" algn="just">
              <a:lnSpc>
                <a:spcPct val="90000"/>
              </a:lnSpc>
              <a:spcBef>
                <a:spcPts val="1000"/>
              </a:spcBef>
              <a:spcAft>
                <a:spcPts val="0"/>
              </a:spcAft>
              <a:buClr>
                <a:schemeClr val="dk1"/>
              </a:buClr>
              <a:buSzPts val="2800"/>
              <a:buNone/>
            </a:pPr>
            <a:r>
              <a:t/>
            </a:r>
            <a:endParaRPr b="0" i="0">
              <a:solidFill>
                <a:srgbClr val="3A3A3A"/>
              </a:solidFill>
              <a:latin typeface="Arial"/>
              <a:ea typeface="Arial"/>
              <a:cs typeface="Arial"/>
              <a:sym typeface="Arial"/>
            </a:endParaRPr>
          </a:p>
        </p:txBody>
      </p:sp>
      <p:sp>
        <p:nvSpPr>
          <p:cNvPr id="565" name="Google Shape;565;p69"/>
          <p:cNvSpPr txBox="1"/>
          <p:nvPr/>
        </p:nvSpPr>
        <p:spPr>
          <a:xfrm>
            <a:off x="6238009" y="50945"/>
            <a:ext cx="5496792" cy="5841712"/>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000099"/>
              </a:buClr>
              <a:buSzPts val="2400"/>
              <a:buFont typeface="Arial"/>
              <a:buNone/>
            </a:pPr>
            <a:r>
              <a:rPr b="1" i="0" lang="en-US" sz="2400" u="none" cap="none" strike="noStrike">
                <a:solidFill>
                  <a:srgbClr val="000099"/>
                </a:solidFill>
                <a:latin typeface="Calibri"/>
                <a:ea typeface="Calibri"/>
                <a:cs typeface="Calibri"/>
                <a:sym typeface="Calibri"/>
              </a:rPr>
              <a:t>DELIMITER $$</a:t>
            </a:r>
            <a:endParaRPr/>
          </a:p>
          <a:p>
            <a:pPr indent="0" lvl="0" marL="0" marR="0" rtl="0" algn="l">
              <a:lnSpc>
                <a:spcPct val="90000"/>
              </a:lnSpc>
              <a:spcBef>
                <a:spcPts val="1000"/>
              </a:spcBef>
              <a:spcAft>
                <a:spcPts val="0"/>
              </a:spcAft>
              <a:buClr>
                <a:srgbClr val="000099"/>
              </a:buClr>
              <a:buSzPts val="2400"/>
              <a:buFont typeface="Arial"/>
              <a:buNone/>
            </a:pPr>
            <a:r>
              <a:rPr b="1" i="0" lang="en-US" sz="2400" u="none" cap="none" strike="noStrike">
                <a:solidFill>
                  <a:srgbClr val="000099"/>
                </a:solidFill>
                <a:latin typeface="Calibri"/>
                <a:ea typeface="Calibri"/>
                <a:cs typeface="Calibri"/>
                <a:sym typeface="Calibri"/>
              </a:rPr>
              <a:t>CREATE FUNCTION Func_Calculate_Age</a:t>
            </a:r>
            <a:endParaRPr b="1" i="0" sz="2400" u="none" cap="none" strike="noStrike">
              <a:solidFill>
                <a:srgbClr val="000099"/>
              </a:solidFill>
              <a:latin typeface="Calibri"/>
              <a:ea typeface="Calibri"/>
              <a:cs typeface="Calibri"/>
              <a:sym typeface="Calibri"/>
            </a:endParaRPr>
          </a:p>
          <a:p>
            <a:pPr indent="0" lvl="0" marL="0" marR="0" rtl="0" algn="l">
              <a:lnSpc>
                <a:spcPct val="90000"/>
              </a:lnSpc>
              <a:spcBef>
                <a:spcPts val="1000"/>
              </a:spcBef>
              <a:spcAft>
                <a:spcPts val="0"/>
              </a:spcAft>
              <a:buClr>
                <a:srgbClr val="000099"/>
              </a:buClr>
              <a:buSzPts val="2400"/>
              <a:buFont typeface="Arial"/>
              <a:buNone/>
            </a:pPr>
            <a:r>
              <a:rPr b="1" i="0" lang="en-US" sz="2400" u="none" cap="none" strike="noStrike">
                <a:solidFill>
                  <a:srgbClr val="000099"/>
                </a:solidFill>
                <a:latin typeface="Calibri"/>
                <a:ea typeface="Calibri"/>
                <a:cs typeface="Calibri"/>
                <a:sym typeface="Calibri"/>
              </a:rPr>
              <a:t>(</a:t>
            </a:r>
            <a:endParaRPr/>
          </a:p>
          <a:p>
            <a:pPr indent="0" lvl="0" marL="0" marR="0" rtl="0" algn="l">
              <a:lnSpc>
                <a:spcPct val="90000"/>
              </a:lnSpc>
              <a:spcBef>
                <a:spcPts val="1000"/>
              </a:spcBef>
              <a:spcAft>
                <a:spcPts val="0"/>
              </a:spcAft>
              <a:buClr>
                <a:srgbClr val="000099"/>
              </a:buClr>
              <a:buSzPts val="2400"/>
              <a:buFont typeface="Arial"/>
              <a:buNone/>
            </a:pPr>
            <a:r>
              <a:rPr b="1" i="0" lang="en-US" sz="2400" u="none" cap="none" strike="noStrike">
                <a:solidFill>
                  <a:srgbClr val="000099"/>
                </a:solidFill>
                <a:latin typeface="Calibri"/>
                <a:ea typeface="Calibri"/>
                <a:cs typeface="Calibri"/>
                <a:sym typeface="Calibri"/>
              </a:rPr>
              <a:t> Age date</a:t>
            </a:r>
            <a:endParaRPr/>
          </a:p>
          <a:p>
            <a:pPr indent="0" lvl="0" marL="0" marR="0" rtl="0" algn="l">
              <a:lnSpc>
                <a:spcPct val="90000"/>
              </a:lnSpc>
              <a:spcBef>
                <a:spcPts val="1000"/>
              </a:spcBef>
              <a:spcAft>
                <a:spcPts val="0"/>
              </a:spcAft>
              <a:buClr>
                <a:srgbClr val="000099"/>
              </a:buClr>
              <a:buSzPts val="2400"/>
              <a:buFont typeface="Arial"/>
              <a:buNone/>
            </a:pPr>
            <a:r>
              <a:rPr b="1" i="0" lang="en-US" sz="2400" u="none" cap="none" strike="noStrike">
                <a:solidFill>
                  <a:srgbClr val="000099"/>
                </a:solidFill>
                <a:latin typeface="Calibri"/>
                <a:ea typeface="Calibri"/>
                <a:cs typeface="Calibri"/>
                <a:sym typeface="Calibri"/>
              </a:rPr>
              <a:t>)</a:t>
            </a:r>
            <a:endParaRPr/>
          </a:p>
          <a:p>
            <a:pPr indent="0" lvl="0" marL="0" marR="0" rtl="0" algn="l">
              <a:lnSpc>
                <a:spcPct val="90000"/>
              </a:lnSpc>
              <a:spcBef>
                <a:spcPts val="1000"/>
              </a:spcBef>
              <a:spcAft>
                <a:spcPts val="0"/>
              </a:spcAft>
              <a:buClr>
                <a:srgbClr val="000099"/>
              </a:buClr>
              <a:buSzPts val="2400"/>
              <a:buFont typeface="Arial"/>
              <a:buNone/>
            </a:pPr>
            <a:r>
              <a:rPr b="1" i="0" lang="en-US" sz="2400" u="none" cap="none" strike="noStrike">
                <a:solidFill>
                  <a:srgbClr val="000099"/>
                </a:solidFill>
                <a:latin typeface="Calibri"/>
                <a:ea typeface="Calibri"/>
                <a:cs typeface="Calibri"/>
                <a:sym typeface="Calibri"/>
              </a:rPr>
              <a:t>RETURNS INT DETERMINISTIC</a:t>
            </a:r>
            <a:endParaRPr/>
          </a:p>
          <a:p>
            <a:pPr indent="0" lvl="0" marL="0" marR="0" rtl="0" algn="l">
              <a:lnSpc>
                <a:spcPct val="90000"/>
              </a:lnSpc>
              <a:spcBef>
                <a:spcPts val="1000"/>
              </a:spcBef>
              <a:spcAft>
                <a:spcPts val="0"/>
              </a:spcAft>
              <a:buClr>
                <a:srgbClr val="000099"/>
              </a:buClr>
              <a:buSzPts val="2400"/>
              <a:buFont typeface="Arial"/>
              <a:buNone/>
            </a:pPr>
            <a:r>
              <a:rPr b="1" i="0" lang="en-US" sz="2400" u="none" cap="none" strike="noStrike">
                <a:solidFill>
                  <a:srgbClr val="000099"/>
                </a:solidFill>
                <a:latin typeface="Calibri"/>
                <a:ea typeface="Calibri"/>
                <a:cs typeface="Calibri"/>
                <a:sym typeface="Calibri"/>
              </a:rPr>
              <a:t>BEGIN</a:t>
            </a:r>
            <a:endParaRPr/>
          </a:p>
          <a:p>
            <a:pPr indent="0" lvl="0" marL="0" marR="0" rtl="0" algn="l">
              <a:lnSpc>
                <a:spcPct val="90000"/>
              </a:lnSpc>
              <a:spcBef>
                <a:spcPts val="1000"/>
              </a:spcBef>
              <a:spcAft>
                <a:spcPts val="0"/>
              </a:spcAft>
              <a:buClr>
                <a:srgbClr val="000099"/>
              </a:buClr>
              <a:buSzPts val="2400"/>
              <a:buFont typeface="Arial"/>
              <a:buNone/>
            </a:pPr>
            <a:r>
              <a:rPr b="1" i="0" lang="en-US" sz="2400" u="none" cap="none" strike="noStrike">
                <a:solidFill>
                  <a:srgbClr val="000099"/>
                </a:solidFill>
                <a:latin typeface="Calibri"/>
                <a:ea typeface="Calibri"/>
                <a:cs typeface="Calibri"/>
                <a:sym typeface="Calibri"/>
              </a:rPr>
              <a:t>    DECLARE TodayDate DATE;</a:t>
            </a:r>
            <a:endParaRPr/>
          </a:p>
          <a:p>
            <a:pPr indent="0" lvl="0" marL="0" marR="0" rtl="0" algn="l">
              <a:lnSpc>
                <a:spcPct val="90000"/>
              </a:lnSpc>
              <a:spcBef>
                <a:spcPts val="1000"/>
              </a:spcBef>
              <a:spcAft>
                <a:spcPts val="0"/>
              </a:spcAft>
              <a:buClr>
                <a:srgbClr val="000099"/>
              </a:buClr>
              <a:buSzPts val="2400"/>
              <a:buFont typeface="Arial"/>
              <a:buNone/>
            </a:pPr>
            <a:r>
              <a:rPr b="1" i="0" lang="en-US" sz="2400" u="none" cap="none" strike="noStrike">
                <a:solidFill>
                  <a:srgbClr val="000099"/>
                </a:solidFill>
                <a:latin typeface="Calibri"/>
                <a:ea typeface="Calibri"/>
                <a:cs typeface="Calibri"/>
                <a:sym typeface="Calibri"/>
              </a:rPr>
              <a:t>    SELECT CURRENT_DATE() INTO TodayDate;</a:t>
            </a:r>
            <a:endParaRPr/>
          </a:p>
          <a:p>
            <a:pPr indent="0" lvl="0" marL="0" marR="0" rtl="0" algn="l">
              <a:lnSpc>
                <a:spcPct val="90000"/>
              </a:lnSpc>
              <a:spcBef>
                <a:spcPts val="1000"/>
              </a:spcBef>
              <a:spcAft>
                <a:spcPts val="0"/>
              </a:spcAft>
              <a:buClr>
                <a:srgbClr val="000099"/>
              </a:buClr>
              <a:buSzPts val="2400"/>
              <a:buFont typeface="Arial"/>
              <a:buNone/>
            </a:pPr>
            <a:r>
              <a:rPr b="1" i="0" lang="en-US" sz="2400" u="none" cap="none" strike="noStrike">
                <a:solidFill>
                  <a:srgbClr val="000099"/>
                </a:solidFill>
                <a:latin typeface="Calibri"/>
                <a:ea typeface="Calibri"/>
                <a:cs typeface="Calibri"/>
                <a:sym typeface="Calibri"/>
              </a:rPr>
              <a:t>    RETURN YEAR(TodayDate) - YEAR(Age);</a:t>
            </a:r>
            <a:endParaRPr/>
          </a:p>
          <a:p>
            <a:pPr indent="0" lvl="0" marL="0" marR="0" rtl="0" algn="l">
              <a:lnSpc>
                <a:spcPct val="90000"/>
              </a:lnSpc>
              <a:spcBef>
                <a:spcPts val="1000"/>
              </a:spcBef>
              <a:spcAft>
                <a:spcPts val="0"/>
              </a:spcAft>
              <a:buClr>
                <a:srgbClr val="000099"/>
              </a:buClr>
              <a:buSzPts val="2400"/>
              <a:buFont typeface="Arial"/>
              <a:buNone/>
            </a:pPr>
            <a:r>
              <a:rPr b="1" i="0" lang="en-US" sz="2400" u="none" cap="none" strike="noStrike">
                <a:solidFill>
                  <a:srgbClr val="000099"/>
                </a:solidFill>
                <a:latin typeface="Calibri"/>
                <a:ea typeface="Calibri"/>
                <a:cs typeface="Calibri"/>
                <a:sym typeface="Calibri"/>
              </a:rPr>
              <a:t>END$$</a:t>
            </a:r>
            <a:endParaRPr/>
          </a:p>
          <a:p>
            <a:pPr indent="0" lvl="0" marL="0" marR="0" rtl="0" algn="l">
              <a:lnSpc>
                <a:spcPct val="90000"/>
              </a:lnSpc>
              <a:spcBef>
                <a:spcPts val="1000"/>
              </a:spcBef>
              <a:spcAft>
                <a:spcPts val="0"/>
              </a:spcAft>
              <a:buClr>
                <a:srgbClr val="000099"/>
              </a:buClr>
              <a:buSzPts val="2400"/>
              <a:buFont typeface="Arial"/>
              <a:buNone/>
            </a:pPr>
            <a:r>
              <a:rPr b="1" i="0" lang="en-US" sz="2400" u="none" cap="none" strike="noStrike">
                <a:solidFill>
                  <a:srgbClr val="000099"/>
                </a:solidFill>
                <a:latin typeface="Calibri"/>
                <a:ea typeface="Calibri"/>
                <a:cs typeface="Calibri"/>
                <a:sym typeface="Calibri"/>
              </a:rPr>
              <a:t>DELIMITER ;</a:t>
            </a:r>
            <a:endParaRPr b="1" i="0" sz="2400" u="none" cap="none" strike="noStrike">
              <a:solidFill>
                <a:srgbClr val="000099"/>
              </a:solidFill>
              <a:latin typeface="Arial"/>
              <a:ea typeface="Arial"/>
              <a:cs typeface="Arial"/>
              <a:sym typeface="Arial"/>
            </a:endParaRPr>
          </a:p>
        </p:txBody>
      </p:sp>
      <p:pic>
        <p:nvPicPr>
          <p:cNvPr id="566" name="Google Shape;566;p69"/>
          <p:cNvPicPr preferRelativeResize="0"/>
          <p:nvPr/>
        </p:nvPicPr>
        <p:blipFill rotWithShape="1">
          <a:blip r:embed="rId3">
            <a:alphaModFix/>
          </a:blip>
          <a:srcRect b="0" l="0" r="0" t="0"/>
          <a:stretch/>
        </p:blipFill>
        <p:spPr>
          <a:xfrm>
            <a:off x="304800" y="3671455"/>
            <a:ext cx="5791200" cy="302476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7"/>
          <p:cNvSpPr txBox="1"/>
          <p:nvPr>
            <p:ph type="title"/>
          </p:nvPr>
        </p:nvSpPr>
        <p:spPr>
          <a:xfrm>
            <a:off x="408709" y="89877"/>
            <a:ext cx="10515600" cy="82066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latin typeface="Calibri"/>
                <a:ea typeface="Calibri"/>
                <a:cs typeface="Calibri"/>
                <a:sym typeface="Calibri"/>
              </a:rPr>
              <a:t>Relational Algebra : Operations</a:t>
            </a:r>
            <a:endParaRPr/>
          </a:p>
        </p:txBody>
      </p:sp>
      <p:sp>
        <p:nvSpPr>
          <p:cNvPr id="123" name="Google Shape;123;p7"/>
          <p:cNvSpPr txBox="1"/>
          <p:nvPr>
            <p:ph idx="1" type="body"/>
          </p:nvPr>
        </p:nvSpPr>
        <p:spPr>
          <a:xfrm>
            <a:off x="353290" y="910541"/>
            <a:ext cx="11630891"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Clr>
                <a:schemeClr val="dk1"/>
              </a:buClr>
              <a:buSzPts val="2800"/>
              <a:buChar char="•"/>
            </a:pPr>
            <a:r>
              <a:rPr b="1" i="0" lang="en-US" u="sng"/>
              <a:t>Union(∪):</a:t>
            </a:r>
            <a:r>
              <a:rPr i="0" lang="en-US"/>
              <a:t>In order to fetch data from two relations </a:t>
            </a:r>
            <a:r>
              <a:rPr b="1" i="0" lang="en-US">
                <a:solidFill>
                  <a:srgbClr val="000099"/>
                </a:solidFill>
              </a:rPr>
              <a:t>to generate new relation with combined capabilities, union operations can be used. </a:t>
            </a:r>
            <a:r>
              <a:rPr i="0" lang="en-US"/>
              <a:t>The union operation fetches the data from both tables and projects it accordingly. </a:t>
            </a:r>
            <a:r>
              <a:rPr b="1" i="0" lang="en-US">
                <a:solidFill>
                  <a:srgbClr val="000099"/>
                </a:solidFill>
              </a:rPr>
              <a:t>It is denoted through “Union Symbol(U)”.</a:t>
            </a:r>
            <a:r>
              <a:rPr i="0" lang="en-US"/>
              <a:t> </a:t>
            </a:r>
            <a:endParaRPr/>
          </a:p>
          <a:p>
            <a:pPr indent="-228600" lvl="0" marL="228600" rtl="0" algn="just">
              <a:lnSpc>
                <a:spcPct val="90000"/>
              </a:lnSpc>
              <a:spcBef>
                <a:spcPts val="1000"/>
              </a:spcBef>
              <a:spcAft>
                <a:spcPts val="0"/>
              </a:spcAft>
              <a:buClr>
                <a:schemeClr val="dk1"/>
              </a:buClr>
              <a:buSzPts val="2800"/>
              <a:buChar char="•"/>
            </a:pPr>
            <a:r>
              <a:rPr i="0" lang="en-US"/>
              <a:t>In Union Operation </a:t>
            </a:r>
            <a:r>
              <a:rPr b="1" i="0" lang="en-US">
                <a:solidFill>
                  <a:srgbClr val="000099"/>
                </a:solidFill>
              </a:rPr>
              <a:t>Both the relations compulsory to have same domain for attributes.</a:t>
            </a:r>
            <a:endParaRPr/>
          </a:p>
          <a:p>
            <a:pPr indent="-228600" lvl="0" marL="228600" rtl="0" algn="just">
              <a:lnSpc>
                <a:spcPct val="90000"/>
              </a:lnSpc>
              <a:spcBef>
                <a:spcPts val="1000"/>
              </a:spcBef>
              <a:spcAft>
                <a:spcPts val="0"/>
              </a:spcAft>
              <a:buClr>
                <a:srgbClr val="C00000"/>
              </a:buClr>
              <a:buSzPts val="2800"/>
              <a:buChar char="•"/>
            </a:pPr>
            <a:r>
              <a:rPr b="1" i="0" lang="en-US">
                <a:solidFill>
                  <a:srgbClr val="C00000"/>
                </a:solidFill>
              </a:rPr>
              <a:t>Syntax : X1 U X2 , where X1 &amp; X2 are two different relations satisfying the above two conditions.</a:t>
            </a:r>
            <a:endParaRPr/>
          </a:p>
          <a:p>
            <a:pPr indent="-228600" lvl="0" marL="228600" rtl="0" algn="just">
              <a:lnSpc>
                <a:spcPct val="90000"/>
              </a:lnSpc>
              <a:spcBef>
                <a:spcPts val="1000"/>
              </a:spcBef>
              <a:spcAft>
                <a:spcPts val="0"/>
              </a:spcAft>
              <a:buClr>
                <a:schemeClr val="dk1"/>
              </a:buClr>
              <a:buSzPts val="2800"/>
              <a:buChar char="•"/>
            </a:pPr>
            <a:r>
              <a:rPr b="1" i="0" lang="en-US"/>
              <a:t>Note:</a:t>
            </a:r>
            <a:r>
              <a:rPr b="0" i="0" lang="en-US"/>
              <a:t> The rows (tuples) that are present in both the tables </a:t>
            </a:r>
            <a:r>
              <a:rPr b="1" i="0" lang="en-US"/>
              <a:t>will only appear once in the union set.</a:t>
            </a:r>
            <a:r>
              <a:rPr b="0" i="0" lang="en-US"/>
              <a:t> In short you can say that there are no duplicates present after the union operation.</a:t>
            </a:r>
            <a:endParaRPr/>
          </a:p>
        </p:txBody>
      </p:sp>
      <p:pic>
        <p:nvPicPr>
          <p:cNvPr descr="Relational Algebra : Union Operation" id="124" name="Google Shape;124;p7"/>
          <p:cNvPicPr preferRelativeResize="0"/>
          <p:nvPr/>
        </p:nvPicPr>
        <p:blipFill rotWithShape="1">
          <a:blip r:embed="rId3">
            <a:alphaModFix/>
          </a:blip>
          <a:srcRect b="0" l="0" r="0" t="0"/>
          <a:stretch/>
        </p:blipFill>
        <p:spPr>
          <a:xfrm>
            <a:off x="2497281" y="5217894"/>
            <a:ext cx="9182100" cy="145913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70"/>
          <p:cNvSpPr txBox="1"/>
          <p:nvPr>
            <p:ph type="title"/>
          </p:nvPr>
        </p:nvSpPr>
        <p:spPr>
          <a:xfrm>
            <a:off x="152400" y="166255"/>
            <a:ext cx="9989127" cy="67887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latin typeface="Calibri"/>
                <a:ea typeface="Calibri"/>
                <a:cs typeface="Calibri"/>
                <a:sym typeface="Calibri"/>
              </a:rPr>
              <a:t>Functions Vs Stored Procedures</a:t>
            </a:r>
            <a:endParaRPr/>
          </a:p>
        </p:txBody>
      </p:sp>
      <p:graphicFrame>
        <p:nvGraphicFramePr>
          <p:cNvPr id="572" name="Google Shape;572;p70"/>
          <p:cNvGraphicFramePr/>
          <p:nvPr/>
        </p:nvGraphicFramePr>
        <p:xfrm>
          <a:off x="249382" y="756234"/>
          <a:ext cx="3000000" cy="3000000"/>
        </p:xfrm>
        <a:graphic>
          <a:graphicData uri="http://schemas.openxmlformats.org/drawingml/2006/table">
            <a:tbl>
              <a:tblPr bandRow="1" firstCol="1" firstRow="1">
                <a:noFill/>
                <a:tableStyleId>{CC483AFB-9954-4605-9004-620AB8524833}</a:tableStyleId>
              </a:tblPr>
              <a:tblGrid>
                <a:gridCol w="6253725"/>
                <a:gridCol w="5439500"/>
              </a:tblGrid>
              <a:tr h="405450">
                <a:tc>
                  <a:txBody>
                    <a:bodyPr/>
                    <a:lstStyle/>
                    <a:p>
                      <a:pPr indent="0" lvl="0" marL="0" marR="0" rtl="0" algn="ctr">
                        <a:lnSpc>
                          <a:spcPct val="107000"/>
                        </a:lnSpc>
                        <a:spcBef>
                          <a:spcPts val="0"/>
                        </a:spcBef>
                        <a:spcAft>
                          <a:spcPts val="0"/>
                        </a:spcAft>
                        <a:buNone/>
                      </a:pPr>
                      <a:r>
                        <a:rPr lang="en-US" sz="2000"/>
                        <a:t>Function</a:t>
                      </a:r>
                      <a:endParaRPr sz="2000">
                        <a:latin typeface="Calibri"/>
                        <a:ea typeface="Calibri"/>
                        <a:cs typeface="Calibri"/>
                        <a:sym typeface="Calibri"/>
                      </a:endParaRPr>
                    </a:p>
                  </a:txBody>
                  <a:tcPr marT="9525" marB="9525" marR="9525" marL="9525" anchor="b"/>
                </a:tc>
                <a:tc>
                  <a:txBody>
                    <a:bodyPr/>
                    <a:lstStyle/>
                    <a:p>
                      <a:pPr indent="0" lvl="0" marL="0" marR="0" rtl="0" algn="ctr">
                        <a:lnSpc>
                          <a:spcPct val="107000"/>
                        </a:lnSpc>
                        <a:spcBef>
                          <a:spcPts val="0"/>
                        </a:spcBef>
                        <a:spcAft>
                          <a:spcPts val="0"/>
                        </a:spcAft>
                        <a:buNone/>
                      </a:pPr>
                      <a:r>
                        <a:rPr lang="en-US" sz="2000"/>
                        <a:t>Stored Procedure</a:t>
                      </a:r>
                      <a:endParaRPr sz="2000">
                        <a:latin typeface="Calibri"/>
                        <a:ea typeface="Calibri"/>
                        <a:cs typeface="Calibri"/>
                        <a:sym typeface="Calibri"/>
                      </a:endParaRPr>
                    </a:p>
                  </a:txBody>
                  <a:tcPr marT="9525" marB="9525" marR="9525" marL="9525" anchor="b"/>
                </a:tc>
              </a:tr>
              <a:tr h="359250">
                <a:tc>
                  <a:txBody>
                    <a:bodyPr/>
                    <a:lstStyle/>
                    <a:p>
                      <a:pPr indent="0" lvl="0" marL="0" marR="0" rtl="0" algn="just">
                        <a:lnSpc>
                          <a:spcPct val="107000"/>
                        </a:lnSpc>
                        <a:spcBef>
                          <a:spcPts val="0"/>
                        </a:spcBef>
                        <a:spcAft>
                          <a:spcPts val="0"/>
                        </a:spcAft>
                        <a:buNone/>
                      </a:pPr>
                      <a:r>
                        <a:rPr lang="en-US" sz="2000"/>
                        <a:t>Always returns a single value; either scalar or a table.</a:t>
                      </a:r>
                      <a:endParaRPr sz="2000">
                        <a:latin typeface="Calibri"/>
                        <a:ea typeface="Calibri"/>
                        <a:cs typeface="Calibri"/>
                        <a:sym typeface="Calibri"/>
                      </a:endParaRPr>
                    </a:p>
                  </a:txBody>
                  <a:tcPr marT="9525" marB="9525" marR="9525" marL="9525"/>
                </a:tc>
                <a:tc>
                  <a:txBody>
                    <a:bodyPr/>
                    <a:lstStyle/>
                    <a:p>
                      <a:pPr indent="0" lvl="0" marL="0" marR="0" rtl="0" algn="just">
                        <a:lnSpc>
                          <a:spcPct val="107000"/>
                        </a:lnSpc>
                        <a:spcBef>
                          <a:spcPts val="0"/>
                        </a:spcBef>
                        <a:spcAft>
                          <a:spcPts val="0"/>
                        </a:spcAft>
                        <a:buNone/>
                      </a:pPr>
                      <a:r>
                        <a:rPr b="1" lang="en-US" sz="2000">
                          <a:solidFill>
                            <a:schemeClr val="dk1"/>
                          </a:solidFill>
                        </a:rPr>
                        <a:t>Can return zero, single or multiple values.</a:t>
                      </a:r>
                      <a:endParaRPr b="1" sz="2000">
                        <a:solidFill>
                          <a:schemeClr val="dk1"/>
                        </a:solidFill>
                        <a:latin typeface="Calibri"/>
                        <a:ea typeface="Calibri"/>
                        <a:cs typeface="Calibri"/>
                        <a:sym typeface="Calibri"/>
                      </a:endParaRPr>
                    </a:p>
                  </a:txBody>
                  <a:tcPr marT="9525" marB="9525" marR="9525" marL="9525"/>
                </a:tc>
              </a:tr>
              <a:tr h="696000">
                <a:tc>
                  <a:txBody>
                    <a:bodyPr/>
                    <a:lstStyle/>
                    <a:p>
                      <a:pPr indent="0" lvl="0" marL="0" marR="0" rtl="0" algn="just">
                        <a:lnSpc>
                          <a:spcPct val="107000"/>
                        </a:lnSpc>
                        <a:spcBef>
                          <a:spcPts val="0"/>
                        </a:spcBef>
                        <a:spcAft>
                          <a:spcPts val="0"/>
                        </a:spcAft>
                        <a:buNone/>
                      </a:pPr>
                      <a:r>
                        <a:rPr lang="en-US" sz="2000"/>
                        <a:t>Functions are compiled and executed at run time.</a:t>
                      </a:r>
                      <a:endParaRPr sz="2000">
                        <a:latin typeface="Calibri"/>
                        <a:ea typeface="Calibri"/>
                        <a:cs typeface="Calibri"/>
                        <a:sym typeface="Calibri"/>
                      </a:endParaRPr>
                    </a:p>
                  </a:txBody>
                  <a:tcPr marT="9525" marB="9525" marR="9525" marL="9525"/>
                </a:tc>
                <a:tc>
                  <a:txBody>
                    <a:bodyPr/>
                    <a:lstStyle/>
                    <a:p>
                      <a:pPr indent="0" lvl="0" marL="0" marR="0" rtl="0" algn="just">
                        <a:lnSpc>
                          <a:spcPct val="107000"/>
                        </a:lnSpc>
                        <a:spcBef>
                          <a:spcPts val="0"/>
                        </a:spcBef>
                        <a:spcAft>
                          <a:spcPts val="0"/>
                        </a:spcAft>
                        <a:buNone/>
                      </a:pPr>
                      <a:r>
                        <a:rPr b="1" lang="en-US" sz="2000">
                          <a:solidFill>
                            <a:schemeClr val="dk1"/>
                          </a:solidFill>
                        </a:rPr>
                        <a:t>Stored procedures are stored in parsed and compiled state in the database.</a:t>
                      </a:r>
                      <a:endParaRPr b="1" sz="2000">
                        <a:solidFill>
                          <a:schemeClr val="dk1"/>
                        </a:solidFill>
                        <a:latin typeface="Calibri"/>
                        <a:ea typeface="Calibri"/>
                        <a:cs typeface="Calibri"/>
                        <a:sym typeface="Calibri"/>
                      </a:endParaRPr>
                    </a:p>
                  </a:txBody>
                  <a:tcPr marT="9525" marB="9525" marR="9525" marL="9525"/>
                </a:tc>
              </a:tr>
              <a:tr h="696000">
                <a:tc>
                  <a:txBody>
                    <a:bodyPr/>
                    <a:lstStyle/>
                    <a:p>
                      <a:pPr indent="0" lvl="0" marL="0" marR="0" rtl="0" algn="just">
                        <a:lnSpc>
                          <a:spcPct val="107000"/>
                        </a:lnSpc>
                        <a:spcBef>
                          <a:spcPts val="0"/>
                        </a:spcBef>
                        <a:spcAft>
                          <a:spcPts val="0"/>
                        </a:spcAft>
                        <a:buNone/>
                      </a:pPr>
                      <a:r>
                        <a:rPr lang="en-US" sz="2000"/>
                        <a:t>Only Select statements. DML statements like update &amp; insert are not allowed.</a:t>
                      </a:r>
                      <a:endParaRPr sz="2000">
                        <a:latin typeface="Calibri"/>
                        <a:ea typeface="Calibri"/>
                        <a:cs typeface="Calibri"/>
                        <a:sym typeface="Calibri"/>
                      </a:endParaRPr>
                    </a:p>
                  </a:txBody>
                  <a:tcPr marT="9525" marB="9525" marR="9525" marL="9525"/>
                </a:tc>
                <a:tc>
                  <a:txBody>
                    <a:bodyPr/>
                    <a:lstStyle/>
                    <a:p>
                      <a:pPr indent="0" lvl="0" marL="0" marR="0" rtl="0" algn="just">
                        <a:lnSpc>
                          <a:spcPct val="107000"/>
                        </a:lnSpc>
                        <a:spcBef>
                          <a:spcPts val="0"/>
                        </a:spcBef>
                        <a:spcAft>
                          <a:spcPts val="0"/>
                        </a:spcAft>
                        <a:buNone/>
                      </a:pPr>
                      <a:r>
                        <a:rPr b="1" lang="en-US" sz="2000">
                          <a:solidFill>
                            <a:schemeClr val="dk1"/>
                          </a:solidFill>
                        </a:rPr>
                        <a:t>Can perform any operation on database objects including select and DML statements.</a:t>
                      </a:r>
                      <a:endParaRPr b="1" sz="2000">
                        <a:solidFill>
                          <a:schemeClr val="dk1"/>
                        </a:solidFill>
                        <a:latin typeface="Calibri"/>
                        <a:ea typeface="Calibri"/>
                        <a:cs typeface="Calibri"/>
                        <a:sym typeface="Calibri"/>
                      </a:endParaRPr>
                    </a:p>
                  </a:txBody>
                  <a:tcPr marT="9525" marB="9525" marR="9525" marL="9525"/>
                </a:tc>
              </a:tr>
              <a:tr h="696000">
                <a:tc>
                  <a:txBody>
                    <a:bodyPr/>
                    <a:lstStyle/>
                    <a:p>
                      <a:pPr indent="0" lvl="0" marL="0" marR="0" rtl="0" algn="just">
                        <a:lnSpc>
                          <a:spcPct val="107000"/>
                        </a:lnSpc>
                        <a:spcBef>
                          <a:spcPts val="0"/>
                        </a:spcBef>
                        <a:spcAft>
                          <a:spcPts val="0"/>
                        </a:spcAft>
                        <a:buNone/>
                      </a:pPr>
                      <a:r>
                        <a:rPr lang="en-US" sz="2000"/>
                        <a:t>Allows only input parameters. Does not allow output parameters.</a:t>
                      </a:r>
                      <a:endParaRPr sz="2000">
                        <a:latin typeface="Calibri"/>
                        <a:ea typeface="Calibri"/>
                        <a:cs typeface="Calibri"/>
                        <a:sym typeface="Calibri"/>
                      </a:endParaRPr>
                    </a:p>
                  </a:txBody>
                  <a:tcPr marT="9525" marB="9525" marR="9525" marL="9525"/>
                </a:tc>
                <a:tc>
                  <a:txBody>
                    <a:bodyPr/>
                    <a:lstStyle/>
                    <a:p>
                      <a:pPr indent="0" lvl="0" marL="0" marR="0" rtl="0" algn="just">
                        <a:lnSpc>
                          <a:spcPct val="107000"/>
                        </a:lnSpc>
                        <a:spcBef>
                          <a:spcPts val="0"/>
                        </a:spcBef>
                        <a:spcAft>
                          <a:spcPts val="0"/>
                        </a:spcAft>
                        <a:buNone/>
                      </a:pPr>
                      <a:r>
                        <a:rPr b="1" lang="en-US" sz="2000">
                          <a:solidFill>
                            <a:schemeClr val="dk1"/>
                          </a:solidFill>
                        </a:rPr>
                        <a:t>Allows both input and output parameters</a:t>
                      </a:r>
                      <a:endParaRPr b="1" sz="2000">
                        <a:solidFill>
                          <a:schemeClr val="dk1"/>
                        </a:solidFill>
                        <a:latin typeface="Calibri"/>
                        <a:ea typeface="Calibri"/>
                        <a:cs typeface="Calibri"/>
                        <a:sym typeface="Calibri"/>
                      </a:endParaRPr>
                    </a:p>
                  </a:txBody>
                  <a:tcPr marT="9525" marB="9525" marR="9525" marL="9525"/>
                </a:tc>
              </a:tr>
              <a:tr h="696000">
                <a:tc>
                  <a:txBody>
                    <a:bodyPr/>
                    <a:lstStyle/>
                    <a:p>
                      <a:pPr indent="0" lvl="0" marL="0" marR="0" rtl="0" algn="just">
                        <a:lnSpc>
                          <a:spcPct val="107000"/>
                        </a:lnSpc>
                        <a:spcBef>
                          <a:spcPts val="0"/>
                        </a:spcBef>
                        <a:spcAft>
                          <a:spcPts val="0"/>
                        </a:spcAft>
                        <a:buNone/>
                      </a:pPr>
                      <a:r>
                        <a:rPr lang="en-US" sz="2000"/>
                        <a:t>Does not allow the use of Try…Catch blocks for exception handling.</a:t>
                      </a:r>
                      <a:endParaRPr sz="2000">
                        <a:latin typeface="Calibri"/>
                        <a:ea typeface="Calibri"/>
                        <a:cs typeface="Calibri"/>
                        <a:sym typeface="Calibri"/>
                      </a:endParaRPr>
                    </a:p>
                  </a:txBody>
                  <a:tcPr marT="9525" marB="9525" marR="9525" marL="9525"/>
                </a:tc>
                <a:tc>
                  <a:txBody>
                    <a:bodyPr/>
                    <a:lstStyle/>
                    <a:p>
                      <a:pPr indent="0" lvl="0" marL="0" marR="0" rtl="0" algn="just">
                        <a:lnSpc>
                          <a:spcPct val="107000"/>
                        </a:lnSpc>
                        <a:spcBef>
                          <a:spcPts val="0"/>
                        </a:spcBef>
                        <a:spcAft>
                          <a:spcPts val="0"/>
                        </a:spcAft>
                        <a:buNone/>
                      </a:pPr>
                      <a:r>
                        <a:rPr b="1" lang="en-US" sz="2000">
                          <a:solidFill>
                            <a:schemeClr val="dk1"/>
                          </a:solidFill>
                        </a:rPr>
                        <a:t>Allows use of Try…Catch blocks for exception handling.</a:t>
                      </a:r>
                      <a:endParaRPr b="1" sz="2000">
                        <a:solidFill>
                          <a:schemeClr val="dk1"/>
                        </a:solidFill>
                        <a:latin typeface="Calibri"/>
                        <a:ea typeface="Calibri"/>
                        <a:cs typeface="Calibri"/>
                        <a:sym typeface="Calibri"/>
                      </a:endParaRPr>
                    </a:p>
                  </a:txBody>
                  <a:tcPr marT="9525" marB="9525" marR="9525" marL="9525"/>
                </a:tc>
              </a:tr>
              <a:tr h="359250">
                <a:tc>
                  <a:txBody>
                    <a:bodyPr/>
                    <a:lstStyle/>
                    <a:p>
                      <a:pPr indent="0" lvl="0" marL="0" marR="0" rtl="0" algn="just">
                        <a:lnSpc>
                          <a:spcPct val="107000"/>
                        </a:lnSpc>
                        <a:spcBef>
                          <a:spcPts val="0"/>
                        </a:spcBef>
                        <a:spcAft>
                          <a:spcPts val="0"/>
                        </a:spcAft>
                        <a:buNone/>
                      </a:pPr>
                      <a:r>
                        <a:rPr lang="en-US" sz="2000"/>
                        <a:t>Cannot have transactions within a function.</a:t>
                      </a:r>
                      <a:endParaRPr sz="2000">
                        <a:latin typeface="Calibri"/>
                        <a:ea typeface="Calibri"/>
                        <a:cs typeface="Calibri"/>
                        <a:sym typeface="Calibri"/>
                      </a:endParaRPr>
                    </a:p>
                  </a:txBody>
                  <a:tcPr marT="9525" marB="9525" marR="9525" marL="9525"/>
                </a:tc>
                <a:tc>
                  <a:txBody>
                    <a:bodyPr/>
                    <a:lstStyle/>
                    <a:p>
                      <a:pPr indent="0" lvl="0" marL="0" marR="0" rtl="0" algn="just">
                        <a:lnSpc>
                          <a:spcPct val="107000"/>
                        </a:lnSpc>
                        <a:spcBef>
                          <a:spcPts val="0"/>
                        </a:spcBef>
                        <a:spcAft>
                          <a:spcPts val="0"/>
                        </a:spcAft>
                        <a:buNone/>
                      </a:pPr>
                      <a:r>
                        <a:rPr b="1" lang="en-US" sz="2000">
                          <a:solidFill>
                            <a:schemeClr val="dk1"/>
                          </a:solidFill>
                        </a:rPr>
                        <a:t>Can have transactions within a stored procedure.</a:t>
                      </a:r>
                      <a:endParaRPr b="1" sz="2000">
                        <a:solidFill>
                          <a:schemeClr val="dk1"/>
                        </a:solidFill>
                        <a:latin typeface="Calibri"/>
                        <a:ea typeface="Calibri"/>
                        <a:cs typeface="Calibri"/>
                        <a:sym typeface="Calibri"/>
                      </a:endParaRPr>
                    </a:p>
                  </a:txBody>
                  <a:tcPr marT="9525" marB="9525" marR="9525" marL="9525"/>
                </a:tc>
              </a:tr>
              <a:tr h="359250">
                <a:tc>
                  <a:txBody>
                    <a:bodyPr/>
                    <a:lstStyle/>
                    <a:p>
                      <a:pPr indent="0" lvl="0" marL="0" marR="0" rtl="0" algn="just">
                        <a:lnSpc>
                          <a:spcPct val="107000"/>
                        </a:lnSpc>
                        <a:spcBef>
                          <a:spcPts val="0"/>
                        </a:spcBef>
                        <a:spcAft>
                          <a:spcPts val="0"/>
                        </a:spcAft>
                        <a:buNone/>
                      </a:pPr>
                      <a:r>
                        <a:rPr lang="en-US" sz="2000"/>
                        <a:t>Cannot call a stored procedure from a function.</a:t>
                      </a:r>
                      <a:endParaRPr sz="2000">
                        <a:latin typeface="Calibri"/>
                        <a:ea typeface="Calibri"/>
                        <a:cs typeface="Calibri"/>
                        <a:sym typeface="Calibri"/>
                      </a:endParaRPr>
                    </a:p>
                  </a:txBody>
                  <a:tcPr marT="9525" marB="9525" marR="9525" marL="9525"/>
                </a:tc>
                <a:tc>
                  <a:txBody>
                    <a:bodyPr/>
                    <a:lstStyle/>
                    <a:p>
                      <a:pPr indent="0" lvl="0" marL="0" marR="0" rtl="0" algn="just">
                        <a:lnSpc>
                          <a:spcPct val="107000"/>
                        </a:lnSpc>
                        <a:spcBef>
                          <a:spcPts val="0"/>
                        </a:spcBef>
                        <a:spcAft>
                          <a:spcPts val="0"/>
                        </a:spcAft>
                        <a:buNone/>
                      </a:pPr>
                      <a:r>
                        <a:rPr b="1" lang="en-US" sz="2000">
                          <a:solidFill>
                            <a:schemeClr val="dk1"/>
                          </a:solidFill>
                        </a:rPr>
                        <a:t>Can call a function from a stored procedure.</a:t>
                      </a:r>
                      <a:endParaRPr b="1" sz="2000">
                        <a:solidFill>
                          <a:schemeClr val="dk1"/>
                        </a:solidFill>
                        <a:latin typeface="Calibri"/>
                        <a:ea typeface="Calibri"/>
                        <a:cs typeface="Calibri"/>
                        <a:sym typeface="Calibri"/>
                      </a:endParaRPr>
                    </a:p>
                  </a:txBody>
                  <a:tcPr marT="9525" marB="9525" marR="9525" marL="9525"/>
                </a:tc>
              </a:tr>
              <a:tr h="1032750">
                <a:tc>
                  <a:txBody>
                    <a:bodyPr/>
                    <a:lstStyle/>
                    <a:p>
                      <a:pPr indent="0" lvl="0" marL="0" marR="0" rtl="0" algn="just">
                        <a:lnSpc>
                          <a:spcPct val="107000"/>
                        </a:lnSpc>
                        <a:spcBef>
                          <a:spcPts val="0"/>
                        </a:spcBef>
                        <a:spcAft>
                          <a:spcPts val="0"/>
                        </a:spcAft>
                        <a:buNone/>
                      </a:pPr>
                      <a:r>
                        <a:rPr lang="en-US" sz="2000"/>
                        <a:t>Functions can be called from a Select statement.</a:t>
                      </a:r>
                      <a:endParaRPr sz="2000">
                        <a:latin typeface="Calibri"/>
                        <a:ea typeface="Calibri"/>
                        <a:cs typeface="Calibri"/>
                        <a:sym typeface="Calibri"/>
                      </a:endParaRPr>
                    </a:p>
                  </a:txBody>
                  <a:tcPr marT="9525" marB="9525" marR="9525" marL="9525"/>
                </a:tc>
                <a:tc>
                  <a:txBody>
                    <a:bodyPr/>
                    <a:lstStyle/>
                    <a:p>
                      <a:pPr indent="0" lvl="0" marL="0" marR="0" rtl="0" algn="just">
                        <a:lnSpc>
                          <a:spcPct val="107000"/>
                        </a:lnSpc>
                        <a:spcBef>
                          <a:spcPts val="0"/>
                        </a:spcBef>
                        <a:spcAft>
                          <a:spcPts val="0"/>
                        </a:spcAft>
                        <a:buNone/>
                      </a:pPr>
                      <a:r>
                        <a:rPr b="1" lang="en-US" sz="2000">
                          <a:solidFill>
                            <a:schemeClr val="dk1"/>
                          </a:solidFill>
                        </a:rPr>
                        <a:t>Stored procedures cannot be called from a Select/Where or Having statements. Execute statement has to be used to execute a stored procedure.</a:t>
                      </a:r>
                      <a:endParaRPr b="1" sz="2000">
                        <a:solidFill>
                          <a:schemeClr val="dk1"/>
                        </a:solidFill>
                        <a:latin typeface="Calibri"/>
                        <a:ea typeface="Calibri"/>
                        <a:cs typeface="Calibri"/>
                        <a:sym typeface="Calibri"/>
                      </a:endParaRPr>
                    </a:p>
                  </a:txBody>
                  <a:tcPr marT="9525" marB="9525" marR="9525" marL="9525"/>
                </a:tc>
              </a:tr>
              <a:tr h="359250">
                <a:tc>
                  <a:txBody>
                    <a:bodyPr/>
                    <a:lstStyle/>
                    <a:p>
                      <a:pPr indent="0" lvl="0" marL="0" marR="0" rtl="0" algn="just">
                        <a:lnSpc>
                          <a:spcPct val="107000"/>
                        </a:lnSpc>
                        <a:spcBef>
                          <a:spcPts val="0"/>
                        </a:spcBef>
                        <a:spcAft>
                          <a:spcPts val="0"/>
                        </a:spcAft>
                        <a:buNone/>
                      </a:pPr>
                      <a:r>
                        <a:rPr lang="en-US" sz="2000"/>
                        <a:t>Functions can be used in JOIN clauses.</a:t>
                      </a:r>
                      <a:endParaRPr sz="2000">
                        <a:latin typeface="Calibri"/>
                        <a:ea typeface="Calibri"/>
                        <a:cs typeface="Calibri"/>
                        <a:sym typeface="Calibri"/>
                      </a:endParaRPr>
                    </a:p>
                  </a:txBody>
                  <a:tcPr marT="9525" marB="9525" marR="9525" marL="9525"/>
                </a:tc>
                <a:tc>
                  <a:txBody>
                    <a:bodyPr/>
                    <a:lstStyle/>
                    <a:p>
                      <a:pPr indent="0" lvl="0" marL="0" marR="0" rtl="0" algn="just">
                        <a:lnSpc>
                          <a:spcPct val="107000"/>
                        </a:lnSpc>
                        <a:spcBef>
                          <a:spcPts val="0"/>
                        </a:spcBef>
                        <a:spcAft>
                          <a:spcPts val="0"/>
                        </a:spcAft>
                        <a:buNone/>
                      </a:pPr>
                      <a:r>
                        <a:rPr b="1" lang="en-US" sz="2000">
                          <a:solidFill>
                            <a:schemeClr val="dk1"/>
                          </a:solidFill>
                        </a:rPr>
                        <a:t>Stored procedures cannot be used in JOIN clauses</a:t>
                      </a:r>
                      <a:endParaRPr b="1" sz="2000">
                        <a:solidFill>
                          <a:schemeClr val="dk1"/>
                        </a:solidFill>
                        <a:latin typeface="Calibri"/>
                        <a:ea typeface="Calibri"/>
                        <a:cs typeface="Calibri"/>
                        <a:sym typeface="Calibri"/>
                      </a:endParaRPr>
                    </a:p>
                  </a:txBody>
                  <a:tcPr marT="9525" marB="9525" marR="9525" marL="9525"/>
                </a:tc>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71"/>
          <p:cNvSpPr txBox="1"/>
          <p:nvPr>
            <p:ph type="title"/>
          </p:nvPr>
        </p:nvSpPr>
        <p:spPr>
          <a:xfrm>
            <a:off x="339436" y="233217"/>
            <a:ext cx="10515600" cy="89563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latin typeface="Calibri"/>
                <a:ea typeface="Calibri"/>
                <a:cs typeface="Calibri"/>
                <a:sym typeface="Calibri"/>
              </a:rPr>
              <a:t>Triggers in SQL</a:t>
            </a:r>
            <a:endParaRPr/>
          </a:p>
        </p:txBody>
      </p:sp>
      <p:sp>
        <p:nvSpPr>
          <p:cNvPr id="578" name="Google Shape;578;p71"/>
          <p:cNvSpPr txBox="1"/>
          <p:nvPr>
            <p:ph idx="1" type="body"/>
          </p:nvPr>
        </p:nvSpPr>
        <p:spPr>
          <a:xfrm>
            <a:off x="339435" y="1128856"/>
            <a:ext cx="11686309" cy="5048107"/>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Clr>
                <a:schemeClr val="dk1"/>
              </a:buClr>
              <a:buSzPts val="2800"/>
              <a:buChar char="•"/>
            </a:pPr>
            <a:r>
              <a:rPr b="0" i="0" lang="en-US"/>
              <a:t>Triggers are a set of  SQL statements which are stored in the database catalog. These statements are executed whenever an event associated with a table occurs. </a:t>
            </a:r>
            <a:endParaRPr/>
          </a:p>
          <a:p>
            <a:pPr indent="-228600" lvl="0" marL="228600" rtl="0" algn="just">
              <a:lnSpc>
                <a:spcPct val="90000"/>
              </a:lnSpc>
              <a:spcBef>
                <a:spcPts val="1000"/>
              </a:spcBef>
              <a:spcAft>
                <a:spcPts val="0"/>
              </a:spcAft>
              <a:buClr>
                <a:schemeClr val="dk1"/>
              </a:buClr>
              <a:buSzPts val="2800"/>
              <a:buChar char="•"/>
            </a:pPr>
            <a:r>
              <a:rPr b="0" i="0" lang="en-US"/>
              <a:t>So, a </a:t>
            </a:r>
            <a:r>
              <a:rPr b="1" i="0" lang="en-US"/>
              <a:t>trigger</a:t>
            </a:r>
            <a:r>
              <a:rPr b="0" i="0" lang="en-US"/>
              <a:t> can be invoked either </a:t>
            </a:r>
            <a:r>
              <a:rPr b="1" i="0" lang="en-US"/>
              <a:t>BEFORE</a:t>
            </a:r>
            <a:r>
              <a:rPr b="0" i="0" lang="en-US"/>
              <a:t> or </a:t>
            </a:r>
            <a:r>
              <a:rPr b="1" i="0" lang="en-US"/>
              <a:t>AFTER</a:t>
            </a:r>
            <a:r>
              <a:rPr b="0" i="0" lang="en-US"/>
              <a:t> the data is changed by</a:t>
            </a:r>
            <a:r>
              <a:rPr b="1" i="0" lang="en-US"/>
              <a:t> INSERT</a:t>
            </a:r>
            <a:r>
              <a:rPr b="0" i="0" lang="en-US"/>
              <a:t>, </a:t>
            </a:r>
            <a:r>
              <a:rPr b="1" i="0" lang="en-US"/>
              <a:t>UPDATE</a:t>
            </a:r>
            <a:r>
              <a:rPr b="0" i="0" lang="en-US"/>
              <a:t> or </a:t>
            </a:r>
            <a:r>
              <a:rPr b="1" i="0" lang="en-US"/>
              <a:t>DELETE</a:t>
            </a:r>
            <a:r>
              <a:rPr b="0" i="0" lang="en-US"/>
              <a:t> statement. </a:t>
            </a:r>
            <a:endParaRPr/>
          </a:p>
          <a:p>
            <a:pPr indent="-228600" lvl="0" marL="228600" rtl="0" algn="just">
              <a:lnSpc>
                <a:spcPct val="90000"/>
              </a:lnSpc>
              <a:spcBef>
                <a:spcPts val="1000"/>
              </a:spcBef>
              <a:spcAft>
                <a:spcPts val="0"/>
              </a:spcAft>
              <a:buClr>
                <a:srgbClr val="000099"/>
              </a:buClr>
              <a:buSzPts val="2800"/>
              <a:buChar char="•"/>
            </a:pPr>
            <a:r>
              <a:rPr b="1" lang="en-US">
                <a:solidFill>
                  <a:srgbClr val="000099"/>
                </a:solidFill>
              </a:rPr>
              <a:t>Before Insert</a:t>
            </a:r>
            <a:r>
              <a:rPr lang="en-US"/>
              <a:t>: It is activated before the insertion of data into the table.</a:t>
            </a:r>
            <a:endParaRPr/>
          </a:p>
          <a:p>
            <a:pPr indent="-228600" lvl="0" marL="228600" rtl="0" algn="just">
              <a:lnSpc>
                <a:spcPct val="90000"/>
              </a:lnSpc>
              <a:spcBef>
                <a:spcPts val="1000"/>
              </a:spcBef>
              <a:spcAft>
                <a:spcPts val="0"/>
              </a:spcAft>
              <a:buClr>
                <a:schemeClr val="dk1"/>
              </a:buClr>
              <a:buSzPts val="2800"/>
              <a:buChar char="•"/>
            </a:pPr>
            <a:r>
              <a:rPr b="1" lang="en-US"/>
              <a:t>After Insert</a:t>
            </a:r>
            <a:r>
              <a:rPr lang="en-US"/>
              <a:t>: It is activated after the insertion of data into the table.</a:t>
            </a:r>
            <a:endParaRPr/>
          </a:p>
          <a:p>
            <a:pPr indent="-228600" lvl="0" marL="228600" rtl="0" algn="just">
              <a:lnSpc>
                <a:spcPct val="90000"/>
              </a:lnSpc>
              <a:spcBef>
                <a:spcPts val="1000"/>
              </a:spcBef>
              <a:spcAft>
                <a:spcPts val="0"/>
              </a:spcAft>
              <a:buClr>
                <a:srgbClr val="000099"/>
              </a:buClr>
              <a:buSzPts val="2800"/>
              <a:buChar char="•"/>
            </a:pPr>
            <a:r>
              <a:rPr b="1" lang="en-US">
                <a:solidFill>
                  <a:srgbClr val="000099"/>
                </a:solidFill>
              </a:rPr>
              <a:t>Before Update</a:t>
            </a:r>
            <a:r>
              <a:rPr lang="en-US"/>
              <a:t>: It is activated before the update of data in the table.</a:t>
            </a:r>
            <a:endParaRPr/>
          </a:p>
          <a:p>
            <a:pPr indent="-228600" lvl="0" marL="228600" rtl="0" algn="just">
              <a:lnSpc>
                <a:spcPct val="90000"/>
              </a:lnSpc>
              <a:spcBef>
                <a:spcPts val="1000"/>
              </a:spcBef>
              <a:spcAft>
                <a:spcPts val="0"/>
              </a:spcAft>
              <a:buClr>
                <a:schemeClr val="dk1"/>
              </a:buClr>
              <a:buSzPts val="2800"/>
              <a:buChar char="•"/>
            </a:pPr>
            <a:r>
              <a:rPr b="1" lang="en-US"/>
              <a:t>After Update</a:t>
            </a:r>
            <a:r>
              <a:rPr lang="en-US"/>
              <a:t>: It is activated after the update of the data in the table.</a:t>
            </a:r>
            <a:endParaRPr/>
          </a:p>
          <a:p>
            <a:pPr indent="-228600" lvl="0" marL="228600" rtl="0" algn="just">
              <a:lnSpc>
                <a:spcPct val="90000"/>
              </a:lnSpc>
              <a:spcBef>
                <a:spcPts val="1000"/>
              </a:spcBef>
              <a:spcAft>
                <a:spcPts val="0"/>
              </a:spcAft>
              <a:buClr>
                <a:srgbClr val="000099"/>
              </a:buClr>
              <a:buSzPts val="2800"/>
              <a:buChar char="•"/>
            </a:pPr>
            <a:r>
              <a:rPr b="1" lang="en-US">
                <a:solidFill>
                  <a:srgbClr val="000099"/>
                </a:solidFill>
              </a:rPr>
              <a:t>Before Delete</a:t>
            </a:r>
            <a:r>
              <a:rPr lang="en-US"/>
              <a:t>: It is activated before the data is removed from the table.</a:t>
            </a:r>
            <a:endParaRPr/>
          </a:p>
          <a:p>
            <a:pPr indent="-228600" lvl="0" marL="228600" rtl="0" algn="just">
              <a:lnSpc>
                <a:spcPct val="90000"/>
              </a:lnSpc>
              <a:spcBef>
                <a:spcPts val="1000"/>
              </a:spcBef>
              <a:spcAft>
                <a:spcPts val="0"/>
              </a:spcAft>
              <a:buClr>
                <a:schemeClr val="dk1"/>
              </a:buClr>
              <a:buSzPts val="2800"/>
              <a:buChar char="•"/>
            </a:pPr>
            <a:r>
              <a:rPr b="1" lang="en-US"/>
              <a:t>After Delete</a:t>
            </a:r>
            <a:r>
              <a:rPr lang="en-US"/>
              <a:t>: It is activated after the deletion of data from the table.</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72"/>
          <p:cNvSpPr txBox="1"/>
          <p:nvPr>
            <p:ph type="title"/>
          </p:nvPr>
        </p:nvSpPr>
        <p:spPr>
          <a:xfrm>
            <a:off x="339436" y="233217"/>
            <a:ext cx="10515600" cy="89563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latin typeface="Calibri"/>
                <a:ea typeface="Calibri"/>
                <a:cs typeface="Calibri"/>
                <a:sym typeface="Calibri"/>
              </a:rPr>
              <a:t>Triggers in SQL</a:t>
            </a:r>
            <a:endParaRPr/>
          </a:p>
        </p:txBody>
      </p:sp>
      <p:sp>
        <p:nvSpPr>
          <p:cNvPr id="584" name="Google Shape;584;p72"/>
          <p:cNvSpPr txBox="1"/>
          <p:nvPr>
            <p:ph idx="1" type="body"/>
          </p:nvPr>
        </p:nvSpPr>
        <p:spPr>
          <a:xfrm>
            <a:off x="339436" y="1128856"/>
            <a:ext cx="6546274" cy="5048107"/>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b="0" i="0" lang="en-US"/>
              <a:t>Syntax:</a:t>
            </a:r>
            <a:endParaRPr/>
          </a:p>
          <a:p>
            <a:pPr indent="0" lvl="0" marL="0" rtl="0" algn="just">
              <a:lnSpc>
                <a:spcPct val="90000"/>
              </a:lnSpc>
              <a:spcBef>
                <a:spcPts val="1000"/>
              </a:spcBef>
              <a:spcAft>
                <a:spcPts val="0"/>
              </a:spcAft>
              <a:buClr>
                <a:srgbClr val="006699"/>
              </a:buClr>
              <a:buSzPts val="2400"/>
              <a:buNone/>
            </a:pPr>
            <a:r>
              <a:rPr b="1" i="0" lang="en-US" sz="2400">
                <a:solidFill>
                  <a:srgbClr val="006699"/>
                </a:solidFill>
              </a:rPr>
              <a:t>CREATE</a:t>
            </a:r>
            <a:r>
              <a:rPr b="0" i="0" lang="en-US" sz="2400">
                <a:solidFill>
                  <a:srgbClr val="000000"/>
                </a:solidFill>
              </a:rPr>
              <a:t> </a:t>
            </a:r>
            <a:r>
              <a:rPr b="1" i="0" lang="en-US" sz="2400">
                <a:solidFill>
                  <a:srgbClr val="006699"/>
                </a:solidFill>
              </a:rPr>
              <a:t>TRIGGER</a:t>
            </a:r>
            <a:r>
              <a:rPr b="0" i="0" lang="en-US" sz="2400">
                <a:solidFill>
                  <a:srgbClr val="000000"/>
                </a:solidFill>
              </a:rPr>
              <a:t> trigger_name    </a:t>
            </a:r>
            <a:endParaRPr/>
          </a:p>
          <a:p>
            <a:pPr indent="0" lvl="0" marL="0" rtl="0" algn="just">
              <a:lnSpc>
                <a:spcPct val="90000"/>
              </a:lnSpc>
              <a:spcBef>
                <a:spcPts val="1000"/>
              </a:spcBef>
              <a:spcAft>
                <a:spcPts val="0"/>
              </a:spcAft>
              <a:buClr>
                <a:srgbClr val="000000"/>
              </a:buClr>
              <a:buSzPts val="2400"/>
              <a:buNone/>
            </a:pPr>
            <a:r>
              <a:rPr b="0" i="0" lang="en-US" sz="2400">
                <a:solidFill>
                  <a:srgbClr val="000000"/>
                </a:solidFill>
              </a:rPr>
              <a:t>    (</a:t>
            </a:r>
            <a:r>
              <a:rPr b="1" i="0" lang="en-US" sz="2400">
                <a:solidFill>
                  <a:srgbClr val="006699"/>
                </a:solidFill>
              </a:rPr>
              <a:t>AFTER</a:t>
            </a:r>
            <a:r>
              <a:rPr b="0" i="0" lang="en-US" sz="2400">
                <a:solidFill>
                  <a:srgbClr val="000000"/>
                </a:solidFill>
              </a:rPr>
              <a:t> | BEFORE) (</a:t>
            </a:r>
            <a:r>
              <a:rPr b="1" i="0" lang="en-US" sz="2400">
                <a:solidFill>
                  <a:srgbClr val="006699"/>
                </a:solidFill>
              </a:rPr>
              <a:t>INSERT</a:t>
            </a:r>
            <a:r>
              <a:rPr b="0" i="0" lang="en-US" sz="2400">
                <a:solidFill>
                  <a:srgbClr val="000000"/>
                </a:solidFill>
              </a:rPr>
              <a:t> | </a:t>
            </a:r>
            <a:r>
              <a:rPr b="1" i="0" lang="en-US" sz="2400">
                <a:solidFill>
                  <a:srgbClr val="006699"/>
                </a:solidFill>
              </a:rPr>
              <a:t>UPDATE</a:t>
            </a:r>
            <a:r>
              <a:rPr b="0" i="0" lang="en-US" sz="2400">
                <a:solidFill>
                  <a:srgbClr val="000000"/>
                </a:solidFill>
              </a:rPr>
              <a:t> | </a:t>
            </a:r>
            <a:r>
              <a:rPr b="1" i="0" lang="en-US" sz="2400">
                <a:solidFill>
                  <a:srgbClr val="006699"/>
                </a:solidFill>
              </a:rPr>
              <a:t>DELETE</a:t>
            </a:r>
            <a:r>
              <a:rPr b="0" i="0" lang="en-US" sz="2400">
                <a:solidFill>
                  <a:srgbClr val="000000"/>
                </a:solidFill>
              </a:rPr>
              <a:t>)  </a:t>
            </a:r>
            <a:endParaRPr/>
          </a:p>
          <a:p>
            <a:pPr indent="0" lvl="0" marL="0" rtl="0" algn="just">
              <a:lnSpc>
                <a:spcPct val="90000"/>
              </a:lnSpc>
              <a:spcBef>
                <a:spcPts val="1000"/>
              </a:spcBef>
              <a:spcAft>
                <a:spcPts val="0"/>
              </a:spcAft>
              <a:buClr>
                <a:srgbClr val="000000"/>
              </a:buClr>
              <a:buSzPts val="2400"/>
              <a:buNone/>
            </a:pPr>
            <a:r>
              <a:rPr b="0" i="0" lang="en-US" sz="2400">
                <a:solidFill>
                  <a:srgbClr val="000000"/>
                </a:solidFill>
              </a:rPr>
              <a:t>         </a:t>
            </a:r>
            <a:r>
              <a:rPr b="1" i="0" lang="en-US" sz="2400">
                <a:solidFill>
                  <a:srgbClr val="006699"/>
                </a:solidFill>
              </a:rPr>
              <a:t>ON</a:t>
            </a:r>
            <a:r>
              <a:rPr b="0" i="0" lang="en-US" sz="2400">
                <a:solidFill>
                  <a:srgbClr val="000000"/>
                </a:solidFill>
              </a:rPr>
              <a:t> table_name </a:t>
            </a:r>
            <a:r>
              <a:rPr b="1" i="0" lang="en-US" sz="2400">
                <a:solidFill>
                  <a:srgbClr val="006699"/>
                </a:solidFill>
              </a:rPr>
              <a:t>FOR</a:t>
            </a:r>
            <a:r>
              <a:rPr b="0" i="0" lang="en-US" sz="2400">
                <a:solidFill>
                  <a:srgbClr val="000000"/>
                </a:solidFill>
              </a:rPr>
              <a:t> EACH ROW    </a:t>
            </a:r>
            <a:endParaRPr/>
          </a:p>
          <a:p>
            <a:pPr indent="0" lvl="0" marL="0" rtl="0" algn="just">
              <a:lnSpc>
                <a:spcPct val="90000"/>
              </a:lnSpc>
              <a:spcBef>
                <a:spcPts val="1000"/>
              </a:spcBef>
              <a:spcAft>
                <a:spcPts val="0"/>
              </a:spcAft>
              <a:buClr>
                <a:srgbClr val="000000"/>
              </a:buClr>
              <a:buSzPts val="2400"/>
              <a:buNone/>
            </a:pPr>
            <a:r>
              <a:rPr b="0" i="0" lang="en-US" sz="2400">
                <a:solidFill>
                  <a:srgbClr val="000000"/>
                </a:solidFill>
              </a:rPr>
              <a:t>         </a:t>
            </a:r>
            <a:r>
              <a:rPr b="1" i="0" lang="en-US" sz="2400">
                <a:solidFill>
                  <a:srgbClr val="006699"/>
                </a:solidFill>
              </a:rPr>
              <a:t>BEGIN</a:t>
            </a:r>
            <a:r>
              <a:rPr b="0" i="0" lang="en-US" sz="2400">
                <a:solidFill>
                  <a:srgbClr val="000000"/>
                </a:solidFill>
              </a:rPr>
              <a:t>    </a:t>
            </a:r>
            <a:endParaRPr/>
          </a:p>
          <a:p>
            <a:pPr indent="0" lvl="0" marL="0" rtl="0" algn="just">
              <a:lnSpc>
                <a:spcPct val="90000"/>
              </a:lnSpc>
              <a:spcBef>
                <a:spcPts val="1000"/>
              </a:spcBef>
              <a:spcAft>
                <a:spcPts val="0"/>
              </a:spcAft>
              <a:buClr>
                <a:srgbClr val="000000"/>
              </a:buClr>
              <a:buSzPts val="2400"/>
              <a:buNone/>
            </a:pPr>
            <a:r>
              <a:rPr b="0" i="0" lang="en-US" sz="2400">
                <a:solidFill>
                  <a:srgbClr val="000000"/>
                </a:solidFill>
              </a:rPr>
              <a:t>        </a:t>
            </a:r>
            <a:r>
              <a:rPr b="0" i="0" lang="en-US" sz="2400">
                <a:solidFill>
                  <a:srgbClr val="008200"/>
                </a:solidFill>
              </a:rPr>
              <a:t>--variable declarations  </a:t>
            </a:r>
            <a:r>
              <a:rPr b="0" i="0" lang="en-US" sz="2400">
                <a:solidFill>
                  <a:srgbClr val="000000"/>
                </a:solidFill>
              </a:rPr>
              <a:t>  </a:t>
            </a:r>
            <a:endParaRPr/>
          </a:p>
          <a:p>
            <a:pPr indent="0" lvl="0" marL="0" rtl="0" algn="just">
              <a:lnSpc>
                <a:spcPct val="90000"/>
              </a:lnSpc>
              <a:spcBef>
                <a:spcPts val="1000"/>
              </a:spcBef>
              <a:spcAft>
                <a:spcPts val="0"/>
              </a:spcAft>
              <a:buClr>
                <a:srgbClr val="000000"/>
              </a:buClr>
              <a:buSzPts val="2400"/>
              <a:buNone/>
            </a:pPr>
            <a:r>
              <a:rPr b="0" i="0" lang="en-US" sz="2400">
                <a:solidFill>
                  <a:srgbClr val="000000"/>
                </a:solidFill>
              </a:rPr>
              <a:t>        </a:t>
            </a:r>
            <a:r>
              <a:rPr b="0" i="0" lang="en-US" sz="2400">
                <a:solidFill>
                  <a:srgbClr val="008200"/>
                </a:solidFill>
              </a:rPr>
              <a:t>--trigger code  </a:t>
            </a:r>
            <a:r>
              <a:rPr b="0" i="0" lang="en-US" sz="2400">
                <a:solidFill>
                  <a:srgbClr val="000000"/>
                </a:solidFill>
              </a:rPr>
              <a:t>  </a:t>
            </a:r>
            <a:endParaRPr/>
          </a:p>
          <a:p>
            <a:pPr indent="0" lvl="0" marL="0" rtl="0" algn="just">
              <a:lnSpc>
                <a:spcPct val="90000"/>
              </a:lnSpc>
              <a:spcBef>
                <a:spcPts val="1000"/>
              </a:spcBef>
              <a:spcAft>
                <a:spcPts val="0"/>
              </a:spcAft>
              <a:buClr>
                <a:srgbClr val="000000"/>
              </a:buClr>
              <a:buSzPts val="2400"/>
              <a:buNone/>
            </a:pPr>
            <a:r>
              <a:rPr b="0" i="0" lang="en-US" sz="2400">
                <a:solidFill>
                  <a:srgbClr val="000000"/>
                </a:solidFill>
              </a:rPr>
              <a:t>        </a:t>
            </a:r>
            <a:r>
              <a:rPr b="1" i="0" lang="en-US" sz="2400">
                <a:solidFill>
                  <a:srgbClr val="006699"/>
                </a:solidFill>
              </a:rPr>
              <a:t>END</a:t>
            </a:r>
            <a:r>
              <a:rPr b="0" i="0" lang="en-US" sz="2400">
                <a:solidFill>
                  <a:srgbClr val="000000"/>
                </a:solidFill>
              </a:rPr>
              <a:t>;     </a:t>
            </a:r>
            <a:endParaRPr/>
          </a:p>
          <a:p>
            <a:pPr indent="-50800" lvl="0" marL="228600" rtl="0" algn="just">
              <a:lnSpc>
                <a:spcPct val="90000"/>
              </a:lnSpc>
              <a:spcBef>
                <a:spcPts val="1000"/>
              </a:spcBef>
              <a:spcAft>
                <a:spcPts val="0"/>
              </a:spcAft>
              <a:buClr>
                <a:schemeClr val="dk1"/>
              </a:buClr>
              <a:buSzPts val="2800"/>
              <a:buNone/>
            </a:pPr>
            <a:r>
              <a:t/>
            </a:r>
            <a:endParaRPr/>
          </a:p>
        </p:txBody>
      </p:sp>
      <p:sp>
        <p:nvSpPr>
          <p:cNvPr id="585" name="Google Shape;585;p72"/>
          <p:cNvSpPr txBox="1"/>
          <p:nvPr/>
        </p:nvSpPr>
        <p:spPr>
          <a:xfrm>
            <a:off x="7038109" y="540327"/>
            <a:ext cx="4814455" cy="3200400"/>
          </a:xfrm>
          <a:prstGeom prst="rect">
            <a:avLst/>
          </a:prstGeom>
          <a:noFill/>
          <a:ln>
            <a:noFill/>
          </a:ln>
        </p:spPr>
        <p:txBody>
          <a:bodyPr anchorCtr="0" anchor="t" bIns="45700" lIns="91425" spcFirstLastPara="1" rIns="91425" wrap="square" tIns="45700">
            <a:normAutofit/>
          </a:bodyPr>
          <a:lstStyle/>
          <a:p>
            <a:pPr indent="0" lvl="0" marL="0" marR="0" rtl="0" algn="just">
              <a:lnSpc>
                <a:spcPct val="90000"/>
              </a:lnSpc>
              <a:spcBef>
                <a:spcPts val="0"/>
              </a:spcBef>
              <a:spcAft>
                <a:spcPts val="0"/>
              </a:spcAft>
              <a:buClr>
                <a:srgbClr val="006699"/>
              </a:buClr>
              <a:buSzPts val="2400"/>
              <a:buFont typeface="Arial"/>
              <a:buNone/>
            </a:pPr>
            <a:r>
              <a:rPr b="1" i="0" lang="en-US" sz="2400" u="none" cap="none" strike="noStrike">
                <a:solidFill>
                  <a:srgbClr val="006699"/>
                </a:solidFill>
                <a:latin typeface="Calibri"/>
                <a:ea typeface="Calibri"/>
                <a:cs typeface="Calibri"/>
                <a:sym typeface="Calibri"/>
              </a:rPr>
              <a:t>Use Student;</a:t>
            </a:r>
            <a:endParaRPr/>
          </a:p>
          <a:p>
            <a:pPr indent="0" lvl="0" marL="0" marR="0" rtl="0" algn="just">
              <a:lnSpc>
                <a:spcPct val="90000"/>
              </a:lnSpc>
              <a:spcBef>
                <a:spcPts val="1000"/>
              </a:spcBef>
              <a:spcAft>
                <a:spcPts val="0"/>
              </a:spcAft>
              <a:buClr>
                <a:srgbClr val="006699"/>
              </a:buClr>
              <a:buSzPts val="2400"/>
              <a:buFont typeface="Arial"/>
              <a:buNone/>
            </a:pPr>
            <a:r>
              <a:rPr b="1" i="0" lang="en-US" sz="2400" u="none" cap="none" strike="noStrike">
                <a:solidFill>
                  <a:srgbClr val="006699"/>
                </a:solidFill>
                <a:latin typeface="Calibri"/>
                <a:ea typeface="Calibri"/>
                <a:cs typeface="Calibri"/>
                <a:sym typeface="Calibri"/>
              </a:rPr>
              <a:t>CREATE</a:t>
            </a:r>
            <a:r>
              <a:rPr b="0" i="0" lang="en-US" sz="2400" u="none" cap="none" strike="noStrike">
                <a:solidFill>
                  <a:srgbClr val="000000"/>
                </a:solidFill>
                <a:latin typeface="Calibri"/>
                <a:ea typeface="Calibri"/>
                <a:cs typeface="Calibri"/>
                <a:sym typeface="Calibri"/>
              </a:rPr>
              <a:t> </a:t>
            </a:r>
            <a:r>
              <a:rPr b="1" i="0" lang="en-US" sz="2400" u="none" cap="none" strike="noStrike">
                <a:solidFill>
                  <a:srgbClr val="006699"/>
                </a:solidFill>
                <a:latin typeface="Calibri"/>
                <a:ea typeface="Calibri"/>
                <a:cs typeface="Calibri"/>
                <a:sym typeface="Calibri"/>
              </a:rPr>
              <a:t>TABLE</a:t>
            </a:r>
            <a:r>
              <a:rPr b="0" i="0" lang="en-US" sz="2400" u="none" cap="none" strike="noStrike">
                <a:solidFill>
                  <a:srgbClr val="000000"/>
                </a:solidFill>
                <a:latin typeface="Calibri"/>
                <a:ea typeface="Calibri"/>
                <a:cs typeface="Calibri"/>
                <a:sym typeface="Calibri"/>
              </a:rPr>
              <a:t> employee(  </a:t>
            </a:r>
            <a:endParaRPr/>
          </a:p>
          <a:p>
            <a:pPr indent="0" lvl="0" marL="0" marR="0" rtl="0" algn="just">
              <a:lnSpc>
                <a:spcPct val="90000"/>
              </a:lnSpc>
              <a:spcBef>
                <a:spcPts val="100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    </a:t>
            </a:r>
            <a:r>
              <a:rPr b="1" i="0" lang="en-US" sz="2400" u="none" cap="none" strike="noStrike">
                <a:solidFill>
                  <a:srgbClr val="006699"/>
                </a:solidFill>
                <a:latin typeface="Calibri"/>
                <a:ea typeface="Calibri"/>
                <a:cs typeface="Calibri"/>
                <a:sym typeface="Calibri"/>
              </a:rPr>
              <a:t>name</a:t>
            </a:r>
            <a:r>
              <a:rPr b="0" i="0" lang="en-US" sz="2400" u="none" cap="none" strike="noStrike">
                <a:solidFill>
                  <a:srgbClr val="000000"/>
                </a:solidFill>
                <a:latin typeface="Calibri"/>
                <a:ea typeface="Calibri"/>
                <a:cs typeface="Calibri"/>
                <a:sym typeface="Calibri"/>
              </a:rPr>
              <a:t> </a:t>
            </a:r>
            <a:r>
              <a:rPr b="1" i="0" lang="en-US" sz="2400" u="none" cap="none" strike="noStrike">
                <a:solidFill>
                  <a:srgbClr val="006699"/>
                </a:solidFill>
                <a:latin typeface="Calibri"/>
                <a:ea typeface="Calibri"/>
                <a:cs typeface="Calibri"/>
                <a:sym typeface="Calibri"/>
              </a:rPr>
              <a:t>varchar</a:t>
            </a:r>
            <a:r>
              <a:rPr b="0" i="0" lang="en-US" sz="2400" u="none" cap="none" strike="noStrike">
                <a:solidFill>
                  <a:srgbClr val="000000"/>
                </a:solidFill>
                <a:latin typeface="Calibri"/>
                <a:ea typeface="Calibri"/>
                <a:cs typeface="Calibri"/>
                <a:sym typeface="Calibri"/>
              </a:rPr>
              <a:t>(45) </a:t>
            </a:r>
            <a:r>
              <a:rPr b="0" i="0" lang="en-US" sz="2400" u="none" cap="none" strike="noStrike">
                <a:solidFill>
                  <a:srgbClr val="808080"/>
                </a:solidFill>
                <a:latin typeface="Calibri"/>
                <a:ea typeface="Calibri"/>
                <a:cs typeface="Calibri"/>
                <a:sym typeface="Calibri"/>
              </a:rPr>
              <a:t>NOT</a:t>
            </a:r>
            <a:r>
              <a:rPr b="0" i="0" lang="en-US" sz="2400" u="none" cap="none" strike="noStrike">
                <a:solidFill>
                  <a:srgbClr val="000000"/>
                </a:solidFill>
                <a:latin typeface="Calibri"/>
                <a:ea typeface="Calibri"/>
                <a:cs typeface="Calibri"/>
                <a:sym typeface="Calibri"/>
              </a:rPr>
              <a:t> </a:t>
            </a:r>
            <a:r>
              <a:rPr b="0" i="0" lang="en-US" sz="2400" u="none" cap="none" strike="noStrike">
                <a:solidFill>
                  <a:srgbClr val="808080"/>
                </a:solidFill>
                <a:latin typeface="Calibri"/>
                <a:ea typeface="Calibri"/>
                <a:cs typeface="Calibri"/>
                <a:sym typeface="Calibri"/>
              </a:rPr>
              <a:t>NULL</a:t>
            </a:r>
            <a:r>
              <a:rPr b="0" i="0" lang="en-US" sz="2400" u="none" cap="none" strike="noStrike">
                <a:solidFill>
                  <a:srgbClr val="000000"/>
                </a:solidFill>
                <a:latin typeface="Calibri"/>
                <a:ea typeface="Calibri"/>
                <a:cs typeface="Calibri"/>
                <a:sym typeface="Calibri"/>
              </a:rPr>
              <a:t>,    </a:t>
            </a:r>
            <a:endParaRPr/>
          </a:p>
          <a:p>
            <a:pPr indent="0" lvl="0" marL="0" marR="0" rtl="0" algn="just">
              <a:lnSpc>
                <a:spcPct val="90000"/>
              </a:lnSpc>
              <a:spcBef>
                <a:spcPts val="100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    occupation </a:t>
            </a:r>
            <a:r>
              <a:rPr b="1" i="0" lang="en-US" sz="2400" u="none" cap="none" strike="noStrike">
                <a:solidFill>
                  <a:srgbClr val="006699"/>
                </a:solidFill>
                <a:latin typeface="Calibri"/>
                <a:ea typeface="Calibri"/>
                <a:cs typeface="Calibri"/>
                <a:sym typeface="Calibri"/>
              </a:rPr>
              <a:t>varchar</a:t>
            </a:r>
            <a:r>
              <a:rPr b="0" i="0" lang="en-US" sz="2400" u="none" cap="none" strike="noStrike">
                <a:solidFill>
                  <a:srgbClr val="000000"/>
                </a:solidFill>
                <a:latin typeface="Calibri"/>
                <a:ea typeface="Calibri"/>
                <a:cs typeface="Calibri"/>
                <a:sym typeface="Calibri"/>
              </a:rPr>
              <a:t>(35) </a:t>
            </a:r>
            <a:r>
              <a:rPr b="0" i="0" lang="en-US" sz="2400" u="none" cap="none" strike="noStrike">
                <a:solidFill>
                  <a:srgbClr val="808080"/>
                </a:solidFill>
                <a:latin typeface="Calibri"/>
                <a:ea typeface="Calibri"/>
                <a:cs typeface="Calibri"/>
                <a:sym typeface="Calibri"/>
              </a:rPr>
              <a:t>NOT</a:t>
            </a:r>
            <a:r>
              <a:rPr b="0" i="0" lang="en-US" sz="2400" u="none" cap="none" strike="noStrike">
                <a:solidFill>
                  <a:srgbClr val="000000"/>
                </a:solidFill>
                <a:latin typeface="Calibri"/>
                <a:ea typeface="Calibri"/>
                <a:cs typeface="Calibri"/>
                <a:sym typeface="Calibri"/>
              </a:rPr>
              <a:t> </a:t>
            </a:r>
            <a:r>
              <a:rPr b="0" i="0" lang="en-US" sz="2400" u="none" cap="none" strike="noStrike">
                <a:solidFill>
                  <a:srgbClr val="808080"/>
                </a:solidFill>
                <a:latin typeface="Calibri"/>
                <a:ea typeface="Calibri"/>
                <a:cs typeface="Calibri"/>
                <a:sym typeface="Calibri"/>
              </a:rPr>
              <a:t>NULL</a:t>
            </a:r>
            <a:r>
              <a:rPr b="0" i="0" lang="en-US" sz="2400" u="none" cap="none" strike="noStrike">
                <a:solidFill>
                  <a:srgbClr val="000000"/>
                </a:solidFill>
                <a:latin typeface="Calibri"/>
                <a:ea typeface="Calibri"/>
                <a:cs typeface="Calibri"/>
                <a:sym typeface="Calibri"/>
              </a:rPr>
              <a:t>,     working_date </a:t>
            </a:r>
            <a:r>
              <a:rPr b="1" i="0" lang="en-US" sz="2400" u="none" cap="none" strike="noStrike">
                <a:solidFill>
                  <a:srgbClr val="006699"/>
                </a:solidFill>
                <a:latin typeface="Calibri"/>
                <a:ea typeface="Calibri"/>
                <a:cs typeface="Calibri"/>
                <a:sym typeface="Calibri"/>
              </a:rPr>
              <a:t>date</a:t>
            </a:r>
            <a:r>
              <a:rPr b="0" i="0" lang="en-US" sz="2400" u="none" cap="none" strike="noStrike">
                <a:solidFill>
                  <a:srgbClr val="000000"/>
                </a:solidFill>
                <a:latin typeface="Calibri"/>
                <a:ea typeface="Calibri"/>
                <a:cs typeface="Calibri"/>
                <a:sym typeface="Calibri"/>
              </a:rPr>
              <a:t>,  </a:t>
            </a:r>
            <a:endParaRPr/>
          </a:p>
          <a:p>
            <a:pPr indent="0" lvl="0" marL="0" marR="0" rtl="0" algn="just">
              <a:lnSpc>
                <a:spcPct val="90000"/>
              </a:lnSpc>
              <a:spcBef>
                <a:spcPts val="100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    working_hours </a:t>
            </a:r>
            <a:r>
              <a:rPr b="1" i="0" lang="en-US" sz="2400" u="none" cap="none" strike="noStrike">
                <a:solidFill>
                  <a:srgbClr val="006699"/>
                </a:solidFill>
                <a:latin typeface="Calibri"/>
                <a:ea typeface="Calibri"/>
                <a:cs typeface="Calibri"/>
                <a:sym typeface="Calibri"/>
              </a:rPr>
              <a:t>varchar</a:t>
            </a:r>
            <a:r>
              <a:rPr b="0" i="0" lang="en-US" sz="2400" u="none" cap="none" strike="noStrike">
                <a:solidFill>
                  <a:srgbClr val="000000"/>
                </a:solidFill>
                <a:latin typeface="Calibri"/>
                <a:ea typeface="Calibri"/>
                <a:cs typeface="Calibri"/>
                <a:sym typeface="Calibri"/>
              </a:rPr>
              <a:t>(10)  </a:t>
            </a:r>
            <a:endParaRPr/>
          </a:p>
          <a:p>
            <a:pPr indent="0" lvl="0" marL="0" marR="0" rtl="0" algn="just">
              <a:lnSpc>
                <a:spcPct val="90000"/>
              </a:lnSpc>
              <a:spcBef>
                <a:spcPts val="100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  </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586" name="Google Shape;586;p72"/>
          <p:cNvSpPr txBox="1"/>
          <p:nvPr/>
        </p:nvSpPr>
        <p:spPr>
          <a:xfrm>
            <a:off x="2687782" y="4463474"/>
            <a:ext cx="9164782" cy="2161309"/>
          </a:xfrm>
          <a:prstGeom prst="rect">
            <a:avLst/>
          </a:prstGeom>
          <a:noFill/>
          <a:ln>
            <a:noFill/>
          </a:ln>
        </p:spPr>
        <p:txBody>
          <a:bodyPr anchorCtr="0" anchor="t" bIns="45700" lIns="91425" spcFirstLastPara="1" rIns="91425" wrap="square" tIns="45700">
            <a:normAutofit fontScale="92500"/>
          </a:bodyPr>
          <a:lstStyle/>
          <a:p>
            <a:pPr indent="0" lvl="0" marL="0" marR="0" rtl="0" algn="just">
              <a:lnSpc>
                <a:spcPct val="90000"/>
              </a:lnSpc>
              <a:spcBef>
                <a:spcPts val="0"/>
              </a:spcBef>
              <a:spcAft>
                <a:spcPts val="0"/>
              </a:spcAft>
              <a:buClr>
                <a:srgbClr val="006699"/>
              </a:buClr>
              <a:buSzPct val="100000"/>
              <a:buFont typeface="Arial"/>
              <a:buNone/>
            </a:pPr>
            <a:r>
              <a:rPr b="1" i="0" lang="en-US" sz="2400" u="none" cap="none" strike="noStrike">
                <a:solidFill>
                  <a:srgbClr val="006699"/>
                </a:solidFill>
                <a:latin typeface="Calibri"/>
                <a:ea typeface="Calibri"/>
                <a:cs typeface="Calibri"/>
                <a:sym typeface="Calibri"/>
              </a:rPr>
              <a:t>INSERT</a:t>
            </a:r>
            <a:r>
              <a:rPr b="0" i="0" lang="en-US" sz="2400" u="none" cap="none" strike="noStrike">
                <a:solidFill>
                  <a:srgbClr val="000000"/>
                </a:solidFill>
                <a:latin typeface="Calibri"/>
                <a:ea typeface="Calibri"/>
                <a:cs typeface="Calibri"/>
                <a:sym typeface="Calibri"/>
              </a:rPr>
              <a:t> </a:t>
            </a:r>
            <a:r>
              <a:rPr b="1" i="0" lang="en-US" sz="2400" u="none" cap="none" strike="noStrike">
                <a:solidFill>
                  <a:srgbClr val="006699"/>
                </a:solidFill>
                <a:latin typeface="Calibri"/>
                <a:ea typeface="Calibri"/>
                <a:cs typeface="Calibri"/>
                <a:sym typeface="Calibri"/>
              </a:rPr>
              <a:t>INTO</a:t>
            </a:r>
            <a:r>
              <a:rPr b="0" i="0" lang="en-US" sz="2400" u="none" cap="none" strike="noStrike">
                <a:solidFill>
                  <a:srgbClr val="000000"/>
                </a:solidFill>
                <a:latin typeface="Calibri"/>
                <a:ea typeface="Calibri"/>
                <a:cs typeface="Calibri"/>
                <a:sym typeface="Calibri"/>
              </a:rPr>
              <a:t> employee </a:t>
            </a:r>
            <a:r>
              <a:rPr b="1" i="0" lang="en-US" sz="2400" u="none" cap="none" strike="noStrike">
                <a:solidFill>
                  <a:srgbClr val="006699"/>
                </a:solidFill>
                <a:latin typeface="Calibri"/>
                <a:ea typeface="Calibri"/>
                <a:cs typeface="Calibri"/>
                <a:sym typeface="Calibri"/>
              </a:rPr>
              <a:t>VALUES</a:t>
            </a:r>
            <a:r>
              <a:rPr b="0" i="0" lang="en-US" sz="2400" u="none" cap="none" strike="noStrike">
                <a:solidFill>
                  <a:srgbClr val="000000"/>
                </a:solidFill>
                <a:latin typeface="Calibri"/>
                <a:ea typeface="Calibri"/>
                <a:cs typeface="Calibri"/>
                <a:sym typeface="Calibri"/>
              </a:rPr>
              <a:t>  (</a:t>
            </a:r>
            <a:r>
              <a:rPr b="0" i="0" lang="en-US" sz="2400" u="none" cap="none" strike="noStrike">
                <a:solidFill>
                  <a:srgbClr val="0000FF"/>
                </a:solidFill>
                <a:latin typeface="Calibri"/>
                <a:ea typeface="Calibri"/>
                <a:cs typeface="Calibri"/>
                <a:sym typeface="Calibri"/>
              </a:rPr>
              <a:t>'Robin'</a:t>
            </a:r>
            <a:r>
              <a:rPr b="0" i="0" lang="en-US" sz="2400" u="none" cap="none" strike="noStrike">
                <a:solidFill>
                  <a:srgbClr val="000000"/>
                </a:solidFill>
                <a:latin typeface="Calibri"/>
                <a:ea typeface="Calibri"/>
                <a:cs typeface="Calibri"/>
                <a:sym typeface="Calibri"/>
              </a:rPr>
              <a:t>, </a:t>
            </a:r>
            <a:r>
              <a:rPr b="0" i="0" lang="en-US" sz="2400" u="none" cap="none" strike="noStrike">
                <a:solidFill>
                  <a:srgbClr val="0000FF"/>
                </a:solidFill>
                <a:latin typeface="Calibri"/>
                <a:ea typeface="Calibri"/>
                <a:cs typeface="Calibri"/>
                <a:sym typeface="Calibri"/>
              </a:rPr>
              <a:t>'Scientist'</a:t>
            </a:r>
            <a:r>
              <a:rPr b="0" i="0" lang="en-US" sz="2400" u="none" cap="none" strike="noStrike">
                <a:solidFill>
                  <a:srgbClr val="000000"/>
                </a:solidFill>
                <a:latin typeface="Calibri"/>
                <a:ea typeface="Calibri"/>
                <a:cs typeface="Calibri"/>
                <a:sym typeface="Calibri"/>
              </a:rPr>
              <a:t>, </a:t>
            </a:r>
            <a:r>
              <a:rPr b="0" i="0" lang="en-US" sz="2400" u="none" cap="none" strike="noStrike">
                <a:solidFill>
                  <a:srgbClr val="0000FF"/>
                </a:solidFill>
                <a:latin typeface="Calibri"/>
                <a:ea typeface="Calibri"/>
                <a:cs typeface="Calibri"/>
                <a:sym typeface="Calibri"/>
              </a:rPr>
              <a:t>'2020-10-04'</a:t>
            </a:r>
            <a:r>
              <a:rPr b="0" i="0" lang="en-US" sz="2400" u="none" cap="none" strike="noStrike">
                <a:solidFill>
                  <a:srgbClr val="000000"/>
                </a:solidFill>
                <a:latin typeface="Calibri"/>
                <a:ea typeface="Calibri"/>
                <a:cs typeface="Calibri"/>
                <a:sym typeface="Calibri"/>
              </a:rPr>
              <a:t>, 12),  </a:t>
            </a:r>
            <a:endParaRPr/>
          </a:p>
          <a:p>
            <a:pPr indent="0" lvl="0" marL="0" marR="0" rtl="0" algn="just">
              <a:lnSpc>
                <a:spcPct val="90000"/>
              </a:lnSpc>
              <a:spcBef>
                <a:spcPts val="1000"/>
              </a:spcBef>
              <a:spcAft>
                <a:spcPts val="0"/>
              </a:spcAft>
              <a:buClr>
                <a:srgbClr val="000000"/>
              </a:buClr>
              <a:buSzPct val="100000"/>
              <a:buFont typeface="Arial"/>
              <a:buNone/>
            </a:pPr>
            <a:r>
              <a:rPr b="0" i="0" lang="en-US" sz="2400" u="none" cap="none" strike="noStrike">
                <a:solidFill>
                  <a:srgbClr val="000000"/>
                </a:solidFill>
                <a:latin typeface="Calibri"/>
                <a:ea typeface="Calibri"/>
                <a:cs typeface="Calibri"/>
                <a:sym typeface="Calibri"/>
              </a:rPr>
              <a:t>(</a:t>
            </a:r>
            <a:r>
              <a:rPr b="0" i="0" lang="en-US" sz="2400" u="none" cap="none" strike="noStrike">
                <a:solidFill>
                  <a:srgbClr val="0000FF"/>
                </a:solidFill>
                <a:latin typeface="Calibri"/>
                <a:ea typeface="Calibri"/>
                <a:cs typeface="Calibri"/>
                <a:sym typeface="Calibri"/>
              </a:rPr>
              <a:t>'Warner'</a:t>
            </a:r>
            <a:r>
              <a:rPr b="0" i="0" lang="en-US" sz="2400" u="none" cap="none" strike="noStrike">
                <a:solidFill>
                  <a:srgbClr val="000000"/>
                </a:solidFill>
                <a:latin typeface="Calibri"/>
                <a:ea typeface="Calibri"/>
                <a:cs typeface="Calibri"/>
                <a:sym typeface="Calibri"/>
              </a:rPr>
              <a:t>, </a:t>
            </a:r>
            <a:r>
              <a:rPr b="0" i="0" lang="en-US" sz="2400" u="none" cap="none" strike="noStrike">
                <a:solidFill>
                  <a:srgbClr val="0000FF"/>
                </a:solidFill>
                <a:latin typeface="Calibri"/>
                <a:ea typeface="Calibri"/>
                <a:cs typeface="Calibri"/>
                <a:sym typeface="Calibri"/>
              </a:rPr>
              <a:t>'Engineer'</a:t>
            </a:r>
            <a:r>
              <a:rPr b="0" i="0" lang="en-US" sz="2400" u="none" cap="none" strike="noStrike">
                <a:solidFill>
                  <a:srgbClr val="000000"/>
                </a:solidFill>
                <a:latin typeface="Calibri"/>
                <a:ea typeface="Calibri"/>
                <a:cs typeface="Calibri"/>
                <a:sym typeface="Calibri"/>
              </a:rPr>
              <a:t>, </a:t>
            </a:r>
            <a:r>
              <a:rPr b="0" i="0" lang="en-US" sz="2400" u="none" cap="none" strike="noStrike">
                <a:solidFill>
                  <a:srgbClr val="0000FF"/>
                </a:solidFill>
                <a:latin typeface="Calibri"/>
                <a:ea typeface="Calibri"/>
                <a:cs typeface="Calibri"/>
                <a:sym typeface="Calibri"/>
              </a:rPr>
              <a:t>'2020-10-04'</a:t>
            </a:r>
            <a:r>
              <a:rPr b="0" i="0" lang="en-US" sz="2400" u="none" cap="none" strike="noStrike">
                <a:solidFill>
                  <a:srgbClr val="000000"/>
                </a:solidFill>
                <a:latin typeface="Calibri"/>
                <a:ea typeface="Calibri"/>
                <a:cs typeface="Calibri"/>
                <a:sym typeface="Calibri"/>
              </a:rPr>
              <a:t>, 10), (</a:t>
            </a:r>
            <a:r>
              <a:rPr b="0" i="0" lang="en-US" sz="2400" u="none" cap="none" strike="noStrike">
                <a:solidFill>
                  <a:srgbClr val="0000FF"/>
                </a:solidFill>
                <a:latin typeface="Calibri"/>
                <a:ea typeface="Calibri"/>
                <a:cs typeface="Calibri"/>
                <a:sym typeface="Calibri"/>
              </a:rPr>
              <a:t>'Peter'</a:t>
            </a:r>
            <a:r>
              <a:rPr b="0" i="0" lang="en-US" sz="2400" u="none" cap="none" strike="noStrike">
                <a:solidFill>
                  <a:srgbClr val="000000"/>
                </a:solidFill>
                <a:latin typeface="Calibri"/>
                <a:ea typeface="Calibri"/>
                <a:cs typeface="Calibri"/>
                <a:sym typeface="Calibri"/>
              </a:rPr>
              <a:t>, </a:t>
            </a:r>
            <a:r>
              <a:rPr b="0" i="0" lang="en-US" sz="2400" u="none" cap="none" strike="noStrike">
                <a:solidFill>
                  <a:srgbClr val="0000FF"/>
                </a:solidFill>
                <a:latin typeface="Calibri"/>
                <a:ea typeface="Calibri"/>
                <a:cs typeface="Calibri"/>
                <a:sym typeface="Calibri"/>
              </a:rPr>
              <a:t>'Actor'</a:t>
            </a:r>
            <a:r>
              <a:rPr b="0" i="0" lang="en-US" sz="2400" u="none" cap="none" strike="noStrike">
                <a:solidFill>
                  <a:srgbClr val="000000"/>
                </a:solidFill>
                <a:latin typeface="Calibri"/>
                <a:ea typeface="Calibri"/>
                <a:cs typeface="Calibri"/>
                <a:sym typeface="Calibri"/>
              </a:rPr>
              <a:t>, </a:t>
            </a:r>
            <a:r>
              <a:rPr b="0" i="0" lang="en-US" sz="2400" u="none" cap="none" strike="noStrike">
                <a:solidFill>
                  <a:srgbClr val="0000FF"/>
                </a:solidFill>
                <a:latin typeface="Calibri"/>
                <a:ea typeface="Calibri"/>
                <a:cs typeface="Calibri"/>
                <a:sym typeface="Calibri"/>
              </a:rPr>
              <a:t>'2020-10-04'</a:t>
            </a:r>
            <a:r>
              <a:rPr b="0" i="0" lang="en-US" sz="2400" u="none" cap="none" strike="noStrike">
                <a:solidFill>
                  <a:srgbClr val="000000"/>
                </a:solidFill>
                <a:latin typeface="Calibri"/>
                <a:ea typeface="Calibri"/>
                <a:cs typeface="Calibri"/>
                <a:sym typeface="Calibri"/>
              </a:rPr>
              <a:t>, 13),  </a:t>
            </a:r>
            <a:endParaRPr/>
          </a:p>
          <a:p>
            <a:pPr indent="0" lvl="0" marL="0" marR="0" rtl="0" algn="just">
              <a:lnSpc>
                <a:spcPct val="90000"/>
              </a:lnSpc>
              <a:spcBef>
                <a:spcPts val="1000"/>
              </a:spcBef>
              <a:spcAft>
                <a:spcPts val="0"/>
              </a:spcAft>
              <a:buClr>
                <a:srgbClr val="000000"/>
              </a:buClr>
              <a:buSzPct val="100000"/>
              <a:buFont typeface="Arial"/>
              <a:buNone/>
            </a:pPr>
            <a:r>
              <a:rPr b="0" i="0" lang="en-US" sz="2400" u="none" cap="none" strike="noStrike">
                <a:solidFill>
                  <a:srgbClr val="000000"/>
                </a:solidFill>
                <a:latin typeface="Calibri"/>
                <a:ea typeface="Calibri"/>
                <a:cs typeface="Calibri"/>
                <a:sym typeface="Calibri"/>
              </a:rPr>
              <a:t>(</a:t>
            </a:r>
            <a:r>
              <a:rPr b="0" i="0" lang="en-US" sz="2400" u="none" cap="none" strike="noStrike">
                <a:solidFill>
                  <a:srgbClr val="0000FF"/>
                </a:solidFill>
                <a:latin typeface="Calibri"/>
                <a:ea typeface="Calibri"/>
                <a:cs typeface="Calibri"/>
                <a:sym typeface="Calibri"/>
              </a:rPr>
              <a:t>'Marco'</a:t>
            </a:r>
            <a:r>
              <a:rPr b="0" i="0" lang="en-US" sz="2400" u="none" cap="none" strike="noStrike">
                <a:solidFill>
                  <a:srgbClr val="000000"/>
                </a:solidFill>
                <a:latin typeface="Calibri"/>
                <a:ea typeface="Calibri"/>
                <a:cs typeface="Calibri"/>
                <a:sym typeface="Calibri"/>
              </a:rPr>
              <a:t>, </a:t>
            </a:r>
            <a:r>
              <a:rPr b="0" i="0" lang="en-US" sz="2400" u="none" cap="none" strike="noStrike">
                <a:solidFill>
                  <a:srgbClr val="0000FF"/>
                </a:solidFill>
                <a:latin typeface="Calibri"/>
                <a:ea typeface="Calibri"/>
                <a:cs typeface="Calibri"/>
                <a:sym typeface="Calibri"/>
              </a:rPr>
              <a:t>'Doctor'</a:t>
            </a:r>
            <a:r>
              <a:rPr b="0" i="0" lang="en-US" sz="2400" u="none" cap="none" strike="noStrike">
                <a:solidFill>
                  <a:srgbClr val="000000"/>
                </a:solidFill>
                <a:latin typeface="Calibri"/>
                <a:ea typeface="Calibri"/>
                <a:cs typeface="Calibri"/>
                <a:sym typeface="Calibri"/>
              </a:rPr>
              <a:t>, </a:t>
            </a:r>
            <a:r>
              <a:rPr b="0" i="0" lang="en-US" sz="2400" u="none" cap="none" strike="noStrike">
                <a:solidFill>
                  <a:srgbClr val="0000FF"/>
                </a:solidFill>
                <a:latin typeface="Calibri"/>
                <a:ea typeface="Calibri"/>
                <a:cs typeface="Calibri"/>
                <a:sym typeface="Calibri"/>
              </a:rPr>
              <a:t>'2020-10-04'</a:t>
            </a:r>
            <a:r>
              <a:rPr b="0" i="0" lang="en-US" sz="2400" u="none" cap="none" strike="noStrike">
                <a:solidFill>
                  <a:srgbClr val="000000"/>
                </a:solidFill>
                <a:latin typeface="Calibri"/>
                <a:ea typeface="Calibri"/>
                <a:cs typeface="Calibri"/>
                <a:sym typeface="Calibri"/>
              </a:rPr>
              <a:t>, 14),(</a:t>
            </a:r>
            <a:r>
              <a:rPr b="0" i="0" lang="en-US" sz="2400" u="none" cap="none" strike="noStrike">
                <a:solidFill>
                  <a:srgbClr val="0000FF"/>
                </a:solidFill>
                <a:latin typeface="Calibri"/>
                <a:ea typeface="Calibri"/>
                <a:cs typeface="Calibri"/>
                <a:sym typeface="Calibri"/>
              </a:rPr>
              <a:t>'Brayden'</a:t>
            </a:r>
            <a:r>
              <a:rPr b="0" i="0" lang="en-US" sz="2400" u="none" cap="none" strike="noStrike">
                <a:solidFill>
                  <a:srgbClr val="000000"/>
                </a:solidFill>
                <a:latin typeface="Calibri"/>
                <a:ea typeface="Calibri"/>
                <a:cs typeface="Calibri"/>
                <a:sym typeface="Calibri"/>
              </a:rPr>
              <a:t>, </a:t>
            </a:r>
            <a:r>
              <a:rPr b="0" i="0" lang="en-US" sz="2400" u="none" cap="none" strike="noStrike">
                <a:solidFill>
                  <a:srgbClr val="0000FF"/>
                </a:solidFill>
                <a:latin typeface="Calibri"/>
                <a:ea typeface="Calibri"/>
                <a:cs typeface="Calibri"/>
                <a:sym typeface="Calibri"/>
              </a:rPr>
              <a:t>'Teacher'</a:t>
            </a:r>
            <a:r>
              <a:rPr b="0" i="0" lang="en-US" sz="2400" u="none" cap="none" strike="noStrike">
                <a:solidFill>
                  <a:srgbClr val="000000"/>
                </a:solidFill>
                <a:latin typeface="Calibri"/>
                <a:ea typeface="Calibri"/>
                <a:cs typeface="Calibri"/>
                <a:sym typeface="Calibri"/>
              </a:rPr>
              <a:t>, </a:t>
            </a:r>
            <a:r>
              <a:rPr b="0" i="0" lang="en-US" sz="2400" u="none" cap="none" strike="noStrike">
                <a:solidFill>
                  <a:srgbClr val="0000FF"/>
                </a:solidFill>
                <a:latin typeface="Calibri"/>
                <a:ea typeface="Calibri"/>
                <a:cs typeface="Calibri"/>
                <a:sym typeface="Calibri"/>
              </a:rPr>
              <a:t>'2020-10-04'</a:t>
            </a:r>
            <a:r>
              <a:rPr b="0" i="0" lang="en-US" sz="2400" u="none" cap="none" strike="noStrike">
                <a:solidFill>
                  <a:srgbClr val="000000"/>
                </a:solidFill>
                <a:latin typeface="Calibri"/>
                <a:ea typeface="Calibri"/>
                <a:cs typeface="Calibri"/>
                <a:sym typeface="Calibri"/>
              </a:rPr>
              <a:t>, 12),  </a:t>
            </a:r>
            <a:endParaRPr/>
          </a:p>
          <a:p>
            <a:pPr indent="0" lvl="0" marL="0" marR="0" rtl="0" algn="just">
              <a:lnSpc>
                <a:spcPct val="90000"/>
              </a:lnSpc>
              <a:spcBef>
                <a:spcPts val="1000"/>
              </a:spcBef>
              <a:spcAft>
                <a:spcPts val="0"/>
              </a:spcAft>
              <a:buClr>
                <a:srgbClr val="000000"/>
              </a:buClr>
              <a:buSzPct val="100000"/>
              <a:buFont typeface="Arial"/>
              <a:buNone/>
            </a:pPr>
            <a:r>
              <a:rPr b="0" i="0" lang="en-US" sz="2400" u="none" cap="none" strike="noStrike">
                <a:solidFill>
                  <a:srgbClr val="000000"/>
                </a:solidFill>
                <a:latin typeface="Calibri"/>
                <a:ea typeface="Calibri"/>
                <a:cs typeface="Calibri"/>
                <a:sym typeface="Calibri"/>
              </a:rPr>
              <a:t>(</a:t>
            </a:r>
            <a:r>
              <a:rPr b="0" i="0" lang="en-US" sz="2400" u="none" cap="none" strike="noStrike">
                <a:solidFill>
                  <a:srgbClr val="0000FF"/>
                </a:solidFill>
                <a:latin typeface="Calibri"/>
                <a:ea typeface="Calibri"/>
                <a:cs typeface="Calibri"/>
                <a:sym typeface="Calibri"/>
              </a:rPr>
              <a:t>'Antonio'</a:t>
            </a:r>
            <a:r>
              <a:rPr b="0" i="0" lang="en-US" sz="2400" u="none" cap="none" strike="noStrike">
                <a:solidFill>
                  <a:srgbClr val="000000"/>
                </a:solidFill>
                <a:latin typeface="Calibri"/>
                <a:ea typeface="Calibri"/>
                <a:cs typeface="Calibri"/>
                <a:sym typeface="Calibri"/>
              </a:rPr>
              <a:t>, </a:t>
            </a:r>
            <a:r>
              <a:rPr b="0" i="0" lang="en-US" sz="2400" u="none" cap="none" strike="noStrike">
                <a:solidFill>
                  <a:srgbClr val="0000FF"/>
                </a:solidFill>
                <a:latin typeface="Calibri"/>
                <a:ea typeface="Calibri"/>
                <a:cs typeface="Calibri"/>
                <a:sym typeface="Calibri"/>
              </a:rPr>
              <a:t>'Business'</a:t>
            </a:r>
            <a:r>
              <a:rPr b="0" i="0" lang="en-US" sz="2400" u="none" cap="none" strike="noStrike">
                <a:solidFill>
                  <a:srgbClr val="000000"/>
                </a:solidFill>
                <a:latin typeface="Calibri"/>
                <a:ea typeface="Calibri"/>
                <a:cs typeface="Calibri"/>
                <a:sym typeface="Calibri"/>
              </a:rPr>
              <a:t>, </a:t>
            </a:r>
            <a:r>
              <a:rPr b="0" i="0" lang="en-US" sz="2400" u="none" cap="none" strike="noStrike">
                <a:solidFill>
                  <a:srgbClr val="0000FF"/>
                </a:solidFill>
                <a:latin typeface="Calibri"/>
                <a:ea typeface="Calibri"/>
                <a:cs typeface="Calibri"/>
                <a:sym typeface="Calibri"/>
              </a:rPr>
              <a:t>'2020-10-04'</a:t>
            </a:r>
            <a:r>
              <a:rPr b="0" i="0" lang="en-US" sz="2400" u="none" cap="none" strike="noStrike">
                <a:solidFill>
                  <a:srgbClr val="000000"/>
                </a:solidFill>
                <a:latin typeface="Calibri"/>
                <a:ea typeface="Calibri"/>
                <a:cs typeface="Calibri"/>
                <a:sym typeface="Calibri"/>
              </a:rPr>
              <a:t>, 11);  </a:t>
            </a:r>
            <a:endParaRPr/>
          </a:p>
          <a:p>
            <a:pPr indent="-64135" lvl="0" marL="228600" marR="0" rtl="0" algn="l">
              <a:lnSpc>
                <a:spcPct val="90000"/>
              </a:lnSpc>
              <a:spcBef>
                <a:spcPts val="100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64135" lvl="0" marL="228600" marR="0" rtl="0" algn="l">
              <a:lnSpc>
                <a:spcPct val="90000"/>
              </a:lnSpc>
              <a:spcBef>
                <a:spcPts val="100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73"/>
          <p:cNvSpPr txBox="1"/>
          <p:nvPr>
            <p:ph type="title"/>
          </p:nvPr>
        </p:nvSpPr>
        <p:spPr>
          <a:xfrm>
            <a:off x="339436" y="233217"/>
            <a:ext cx="10515600" cy="89563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latin typeface="Calibri"/>
                <a:ea typeface="Calibri"/>
                <a:cs typeface="Calibri"/>
                <a:sym typeface="Calibri"/>
              </a:rPr>
              <a:t>Triggers in SQL</a:t>
            </a:r>
            <a:endParaRPr/>
          </a:p>
        </p:txBody>
      </p:sp>
      <p:sp>
        <p:nvSpPr>
          <p:cNvPr id="592" name="Google Shape;592;p73"/>
          <p:cNvSpPr txBox="1"/>
          <p:nvPr>
            <p:ph idx="1" type="body"/>
          </p:nvPr>
        </p:nvSpPr>
        <p:spPr>
          <a:xfrm>
            <a:off x="339436" y="1128856"/>
            <a:ext cx="6546274" cy="5048107"/>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333333"/>
              </a:buClr>
              <a:buSzPts val="2800"/>
              <a:buChar char="•"/>
            </a:pPr>
            <a:r>
              <a:rPr b="0" i="0" lang="en-US">
                <a:solidFill>
                  <a:srgbClr val="333333"/>
                </a:solidFill>
                <a:latin typeface="Inter"/>
                <a:ea typeface="Inter"/>
                <a:cs typeface="Inter"/>
                <a:sym typeface="Inter"/>
              </a:rPr>
              <a:t>we will create a </a:t>
            </a:r>
            <a:r>
              <a:rPr b="1" i="0" lang="en-US" u="none" strike="noStrike">
                <a:solidFill>
                  <a:srgbClr val="008000"/>
                </a:solidFill>
                <a:latin typeface="Inter"/>
                <a:ea typeface="Inter"/>
                <a:cs typeface="Inter"/>
                <a:sym typeface="Inter"/>
              </a:rPr>
              <a:t>BEFORE INSERT trigger</a:t>
            </a:r>
            <a:r>
              <a:rPr b="0" i="0" lang="en-US">
                <a:solidFill>
                  <a:srgbClr val="333333"/>
                </a:solidFill>
                <a:latin typeface="Inter"/>
                <a:ea typeface="Inter"/>
                <a:cs typeface="Inter"/>
                <a:sym typeface="Inter"/>
              </a:rPr>
              <a:t>. This trigger is invoked automatically insert the </a:t>
            </a:r>
            <a:r>
              <a:rPr b="1" i="0" lang="en-US">
                <a:solidFill>
                  <a:srgbClr val="333333"/>
                </a:solidFill>
                <a:latin typeface="Inter"/>
                <a:ea typeface="Inter"/>
                <a:cs typeface="Inter"/>
                <a:sym typeface="Inter"/>
              </a:rPr>
              <a:t>working_hours = 0</a:t>
            </a:r>
            <a:r>
              <a:rPr b="0" i="0" lang="en-US">
                <a:solidFill>
                  <a:srgbClr val="333333"/>
                </a:solidFill>
                <a:latin typeface="Inter"/>
                <a:ea typeface="Inter"/>
                <a:cs typeface="Inter"/>
                <a:sym typeface="Inter"/>
              </a:rPr>
              <a:t> if someone tries to insert </a:t>
            </a:r>
            <a:r>
              <a:rPr b="1" i="0" lang="en-US">
                <a:solidFill>
                  <a:srgbClr val="333333"/>
                </a:solidFill>
                <a:latin typeface="Inter"/>
                <a:ea typeface="Inter"/>
                <a:cs typeface="Inter"/>
                <a:sym typeface="Inter"/>
              </a:rPr>
              <a:t>working_hours &lt; 0</a:t>
            </a:r>
            <a:r>
              <a:rPr b="0" i="0" lang="en-US">
                <a:solidFill>
                  <a:srgbClr val="333333"/>
                </a:solidFill>
                <a:latin typeface="Inter"/>
                <a:ea typeface="Inter"/>
                <a:cs typeface="Inter"/>
                <a:sym typeface="Inter"/>
              </a:rPr>
              <a:t>.</a:t>
            </a:r>
            <a:endParaRPr/>
          </a:p>
          <a:p>
            <a:pPr indent="-50800" lvl="0" marL="228600" rtl="0" algn="just">
              <a:lnSpc>
                <a:spcPct val="90000"/>
              </a:lnSpc>
              <a:spcBef>
                <a:spcPts val="1000"/>
              </a:spcBef>
              <a:spcAft>
                <a:spcPts val="0"/>
              </a:spcAft>
              <a:buClr>
                <a:schemeClr val="dk1"/>
              </a:buClr>
              <a:buSzPts val="2800"/>
              <a:buNone/>
            </a:pPr>
            <a:r>
              <a:t/>
            </a:r>
            <a:endParaRPr/>
          </a:p>
        </p:txBody>
      </p:sp>
      <p:sp>
        <p:nvSpPr>
          <p:cNvPr id="593" name="Google Shape;593;p73"/>
          <p:cNvSpPr txBox="1"/>
          <p:nvPr/>
        </p:nvSpPr>
        <p:spPr>
          <a:xfrm>
            <a:off x="280556" y="2967182"/>
            <a:ext cx="8461662" cy="3657601"/>
          </a:xfrm>
          <a:prstGeom prst="rect">
            <a:avLst/>
          </a:prstGeom>
          <a:noFill/>
          <a:ln>
            <a:noFill/>
          </a:ln>
        </p:spPr>
        <p:txBody>
          <a:bodyPr anchorCtr="0" anchor="t" bIns="45700" lIns="91425" spcFirstLastPara="1" rIns="91425" wrap="square" tIns="45700">
            <a:normAutofit lnSpcReduction="10000"/>
          </a:bodyPr>
          <a:lstStyle/>
          <a:p>
            <a:pPr indent="0" lvl="0" marL="0" marR="0" rtl="0" algn="just">
              <a:lnSpc>
                <a:spcPct val="90000"/>
              </a:lnSpc>
              <a:spcBef>
                <a:spcPts val="0"/>
              </a:spcBef>
              <a:spcAft>
                <a:spcPts val="0"/>
              </a:spcAft>
              <a:buClr>
                <a:srgbClr val="006699"/>
              </a:buClr>
              <a:buSzPts val="2400"/>
              <a:buFont typeface="Arial"/>
              <a:buNone/>
            </a:pPr>
            <a:r>
              <a:rPr b="1" i="0" lang="en-US" sz="2400" u="none" cap="none" strike="noStrike">
                <a:solidFill>
                  <a:srgbClr val="006699"/>
                </a:solidFill>
                <a:latin typeface="Calibri"/>
                <a:ea typeface="Calibri"/>
                <a:cs typeface="Calibri"/>
                <a:sym typeface="Calibri"/>
              </a:rPr>
              <a:t>DELIMITER //  </a:t>
            </a:r>
            <a:endParaRPr/>
          </a:p>
          <a:p>
            <a:pPr indent="0" lvl="0" marL="0" marR="0" rtl="0" algn="just">
              <a:lnSpc>
                <a:spcPct val="90000"/>
              </a:lnSpc>
              <a:spcBef>
                <a:spcPts val="1000"/>
              </a:spcBef>
              <a:spcAft>
                <a:spcPts val="0"/>
              </a:spcAft>
              <a:buClr>
                <a:srgbClr val="006699"/>
              </a:buClr>
              <a:buSzPts val="2400"/>
              <a:buFont typeface="Arial"/>
              <a:buNone/>
            </a:pPr>
            <a:r>
              <a:rPr b="1" i="0" lang="en-US" sz="2400" u="none" cap="none" strike="noStrike">
                <a:solidFill>
                  <a:srgbClr val="006699"/>
                </a:solidFill>
                <a:latin typeface="Calibri"/>
                <a:ea typeface="Calibri"/>
                <a:cs typeface="Calibri"/>
                <a:sym typeface="Calibri"/>
              </a:rPr>
              <a:t>  Create Trigger </a:t>
            </a:r>
            <a:r>
              <a:rPr b="1" i="0" lang="en-US" sz="2400" u="none" cap="none" strike="noStrike">
                <a:solidFill>
                  <a:srgbClr val="C00000"/>
                </a:solidFill>
                <a:latin typeface="Calibri"/>
                <a:ea typeface="Calibri"/>
                <a:cs typeface="Calibri"/>
                <a:sym typeface="Calibri"/>
              </a:rPr>
              <a:t>before_insert_empworkinghours   </a:t>
            </a:r>
            <a:endParaRPr/>
          </a:p>
          <a:p>
            <a:pPr indent="0" lvl="0" marL="0" marR="0" rtl="0" algn="just">
              <a:lnSpc>
                <a:spcPct val="90000"/>
              </a:lnSpc>
              <a:spcBef>
                <a:spcPts val="1000"/>
              </a:spcBef>
              <a:spcAft>
                <a:spcPts val="0"/>
              </a:spcAft>
              <a:buClr>
                <a:srgbClr val="006699"/>
              </a:buClr>
              <a:buSzPts val="2400"/>
              <a:buFont typeface="Arial"/>
              <a:buNone/>
            </a:pPr>
            <a:r>
              <a:rPr b="1" i="0" lang="en-US" sz="2400" u="none" cap="none" strike="noStrike">
                <a:solidFill>
                  <a:srgbClr val="006699"/>
                </a:solidFill>
                <a:latin typeface="Calibri"/>
                <a:ea typeface="Calibri"/>
                <a:cs typeface="Calibri"/>
                <a:sym typeface="Calibri"/>
              </a:rPr>
              <a:t>  BEFORE INSERT ON employee FOR EACH ROW  </a:t>
            </a:r>
            <a:endParaRPr/>
          </a:p>
          <a:p>
            <a:pPr indent="0" lvl="0" marL="0" marR="0" rtl="0" algn="just">
              <a:lnSpc>
                <a:spcPct val="90000"/>
              </a:lnSpc>
              <a:spcBef>
                <a:spcPts val="1000"/>
              </a:spcBef>
              <a:spcAft>
                <a:spcPts val="0"/>
              </a:spcAft>
              <a:buClr>
                <a:srgbClr val="006699"/>
              </a:buClr>
              <a:buSzPts val="2400"/>
              <a:buFont typeface="Arial"/>
              <a:buNone/>
            </a:pPr>
            <a:r>
              <a:rPr b="1" i="0" lang="en-US" sz="2400" u="none" cap="none" strike="noStrike">
                <a:solidFill>
                  <a:srgbClr val="006699"/>
                </a:solidFill>
                <a:latin typeface="Calibri"/>
                <a:ea typeface="Calibri"/>
                <a:cs typeface="Calibri"/>
                <a:sym typeface="Calibri"/>
              </a:rPr>
              <a:t>BEGIN  </a:t>
            </a:r>
            <a:endParaRPr/>
          </a:p>
          <a:p>
            <a:pPr indent="0" lvl="0" marL="0" marR="0" rtl="0" algn="just">
              <a:lnSpc>
                <a:spcPct val="90000"/>
              </a:lnSpc>
              <a:spcBef>
                <a:spcPts val="1000"/>
              </a:spcBef>
              <a:spcAft>
                <a:spcPts val="0"/>
              </a:spcAft>
              <a:buClr>
                <a:srgbClr val="C00000"/>
              </a:buClr>
              <a:buSzPts val="2400"/>
              <a:buFont typeface="Arial"/>
              <a:buNone/>
            </a:pPr>
            <a:r>
              <a:rPr b="1" i="0" lang="en-US" sz="2400" u="none" cap="none" strike="noStrike">
                <a:solidFill>
                  <a:srgbClr val="C00000"/>
                </a:solidFill>
                <a:latin typeface="Calibri"/>
                <a:ea typeface="Calibri"/>
                <a:cs typeface="Calibri"/>
                <a:sym typeface="Calibri"/>
              </a:rPr>
              <a:t>  IF NEW.working_hours &lt; 0 THEN SET NEW.working_hours = 0;  </a:t>
            </a:r>
            <a:endParaRPr/>
          </a:p>
          <a:p>
            <a:pPr indent="0" lvl="0" marL="0" marR="0" rtl="0" algn="just">
              <a:lnSpc>
                <a:spcPct val="90000"/>
              </a:lnSpc>
              <a:spcBef>
                <a:spcPts val="1000"/>
              </a:spcBef>
              <a:spcAft>
                <a:spcPts val="0"/>
              </a:spcAft>
              <a:buClr>
                <a:srgbClr val="006699"/>
              </a:buClr>
              <a:buSzPts val="2400"/>
              <a:buFont typeface="Arial"/>
              <a:buNone/>
            </a:pPr>
            <a:r>
              <a:rPr b="1" i="0" lang="en-US" sz="2400" u="none" cap="none" strike="noStrike">
                <a:solidFill>
                  <a:srgbClr val="006699"/>
                </a:solidFill>
                <a:latin typeface="Calibri"/>
                <a:ea typeface="Calibri"/>
                <a:cs typeface="Calibri"/>
                <a:sym typeface="Calibri"/>
              </a:rPr>
              <a:t>  END IF;  </a:t>
            </a:r>
            <a:endParaRPr/>
          </a:p>
          <a:p>
            <a:pPr indent="0" lvl="0" marL="0" marR="0" rtl="0" algn="just">
              <a:lnSpc>
                <a:spcPct val="90000"/>
              </a:lnSpc>
              <a:spcBef>
                <a:spcPts val="1000"/>
              </a:spcBef>
              <a:spcAft>
                <a:spcPts val="0"/>
              </a:spcAft>
              <a:buClr>
                <a:srgbClr val="006699"/>
              </a:buClr>
              <a:buSzPts val="2400"/>
              <a:buFont typeface="Arial"/>
              <a:buNone/>
            </a:pPr>
            <a:r>
              <a:rPr b="1" i="0" lang="en-US" sz="2400" u="none" cap="none" strike="noStrike">
                <a:solidFill>
                  <a:srgbClr val="006699"/>
                </a:solidFill>
                <a:latin typeface="Calibri"/>
                <a:ea typeface="Calibri"/>
                <a:cs typeface="Calibri"/>
                <a:sym typeface="Calibri"/>
              </a:rPr>
              <a:t>END // </a:t>
            </a:r>
            <a:endParaRPr/>
          </a:p>
          <a:p>
            <a:pPr indent="0" lvl="0" marL="0" marR="0" rtl="0" algn="just">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DELIMITER ;</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pic>
        <p:nvPicPr>
          <p:cNvPr id="594" name="Google Shape;594;p73"/>
          <p:cNvPicPr preferRelativeResize="0"/>
          <p:nvPr/>
        </p:nvPicPr>
        <p:blipFill rotWithShape="1">
          <a:blip r:embed="rId3">
            <a:alphaModFix/>
          </a:blip>
          <a:srcRect b="0" l="0" r="0" t="0"/>
          <a:stretch/>
        </p:blipFill>
        <p:spPr>
          <a:xfrm>
            <a:off x="2701636" y="5055033"/>
            <a:ext cx="5791200" cy="753052"/>
          </a:xfrm>
          <a:prstGeom prst="rect">
            <a:avLst/>
          </a:prstGeom>
          <a:noFill/>
          <a:ln>
            <a:noFill/>
          </a:ln>
        </p:spPr>
      </p:pic>
      <p:pic>
        <p:nvPicPr>
          <p:cNvPr id="595" name="Google Shape;595;p73"/>
          <p:cNvPicPr preferRelativeResize="0"/>
          <p:nvPr/>
        </p:nvPicPr>
        <p:blipFill rotWithShape="1">
          <a:blip r:embed="rId4">
            <a:alphaModFix/>
          </a:blip>
          <a:srcRect b="0" l="0" r="0" t="0"/>
          <a:stretch/>
        </p:blipFill>
        <p:spPr>
          <a:xfrm>
            <a:off x="2701636" y="5808085"/>
            <a:ext cx="6286500" cy="1019175"/>
          </a:xfrm>
          <a:prstGeom prst="rect">
            <a:avLst/>
          </a:prstGeom>
          <a:noFill/>
          <a:ln>
            <a:noFill/>
          </a:ln>
        </p:spPr>
      </p:pic>
      <p:pic>
        <p:nvPicPr>
          <p:cNvPr id="596" name="Google Shape;596;p73"/>
          <p:cNvPicPr preferRelativeResize="0"/>
          <p:nvPr/>
        </p:nvPicPr>
        <p:blipFill rotWithShape="1">
          <a:blip r:embed="rId5">
            <a:alphaModFix/>
          </a:blip>
          <a:srcRect b="0" l="0" r="0" t="0"/>
          <a:stretch/>
        </p:blipFill>
        <p:spPr>
          <a:xfrm>
            <a:off x="6885710" y="233218"/>
            <a:ext cx="5025734" cy="3604492"/>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74"/>
          <p:cNvSpPr txBox="1"/>
          <p:nvPr>
            <p:ph type="title"/>
          </p:nvPr>
        </p:nvSpPr>
        <p:spPr>
          <a:xfrm>
            <a:off x="339437" y="191654"/>
            <a:ext cx="10515600" cy="97876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latin typeface="Calibri"/>
                <a:ea typeface="Calibri"/>
                <a:cs typeface="Calibri"/>
                <a:sym typeface="Calibri"/>
              </a:rPr>
              <a:t>Views in SQL</a:t>
            </a:r>
            <a:endParaRPr/>
          </a:p>
        </p:txBody>
      </p:sp>
      <p:sp>
        <p:nvSpPr>
          <p:cNvPr id="602" name="Google Shape;602;p74"/>
          <p:cNvSpPr txBox="1"/>
          <p:nvPr>
            <p:ph idx="1" type="body"/>
          </p:nvPr>
        </p:nvSpPr>
        <p:spPr>
          <a:xfrm>
            <a:off x="339437" y="1066800"/>
            <a:ext cx="11513126" cy="5599546"/>
          </a:xfrm>
          <a:prstGeom prst="rect">
            <a:avLst/>
          </a:prstGeom>
          <a:noFill/>
          <a:ln>
            <a:noFill/>
          </a:ln>
        </p:spPr>
        <p:txBody>
          <a:bodyPr anchorCtr="0" anchor="t" bIns="45700" lIns="91425" spcFirstLastPara="1" rIns="91425" wrap="square" tIns="45700">
            <a:normAutofit/>
          </a:bodyPr>
          <a:lstStyle/>
          <a:p>
            <a:pPr indent="-228600" lvl="0" marL="228600" rtl="0" algn="just">
              <a:lnSpc>
                <a:spcPct val="120000"/>
              </a:lnSpc>
              <a:spcBef>
                <a:spcPts val="0"/>
              </a:spcBef>
              <a:spcAft>
                <a:spcPts val="0"/>
              </a:spcAft>
              <a:buClr>
                <a:srgbClr val="000000"/>
              </a:buClr>
              <a:buSzPts val="2800"/>
              <a:buChar char="•"/>
            </a:pPr>
            <a:r>
              <a:rPr b="0" i="0" lang="en-US">
                <a:solidFill>
                  <a:srgbClr val="000000"/>
                </a:solidFill>
              </a:rPr>
              <a:t>VIEW is a database object that can be created like a table. In SQL, a </a:t>
            </a:r>
            <a:r>
              <a:rPr b="1" i="0" lang="en-US">
                <a:solidFill>
                  <a:srgbClr val="000099"/>
                </a:solidFill>
              </a:rPr>
              <a:t>VIEW is similar to a virtual table. But unlike tables VIEWS don’t actually store data. </a:t>
            </a:r>
            <a:endParaRPr/>
          </a:p>
          <a:p>
            <a:pPr indent="-228600" lvl="0" marL="228600" rtl="0" algn="just">
              <a:lnSpc>
                <a:spcPct val="120000"/>
              </a:lnSpc>
              <a:spcBef>
                <a:spcPts val="0"/>
              </a:spcBef>
              <a:spcAft>
                <a:spcPts val="0"/>
              </a:spcAft>
              <a:buClr>
                <a:srgbClr val="000000"/>
              </a:buClr>
              <a:buSzPts val="2800"/>
              <a:buChar char="•"/>
            </a:pPr>
            <a:r>
              <a:rPr b="0" i="0" lang="en-US">
                <a:solidFill>
                  <a:srgbClr val="000000"/>
                </a:solidFill>
              </a:rPr>
              <a:t>For </a:t>
            </a:r>
            <a:r>
              <a:rPr b="1" i="0" lang="en-US">
                <a:solidFill>
                  <a:srgbClr val="000099"/>
                </a:solidFill>
              </a:rPr>
              <a:t>security purposes, we can restrict users from accessing underlying tables and instead give access to views or virtual tables with limited columns</a:t>
            </a:r>
            <a:r>
              <a:rPr b="0" i="0" lang="en-US">
                <a:solidFill>
                  <a:srgbClr val="000000"/>
                </a:solidFill>
              </a:rPr>
              <a:t>. </a:t>
            </a:r>
            <a:endParaRPr/>
          </a:p>
          <a:p>
            <a:pPr indent="-228600" lvl="0" marL="228600" rtl="0" algn="just">
              <a:lnSpc>
                <a:spcPct val="120000"/>
              </a:lnSpc>
              <a:spcBef>
                <a:spcPts val="0"/>
              </a:spcBef>
              <a:spcAft>
                <a:spcPts val="0"/>
              </a:spcAft>
              <a:buClr>
                <a:srgbClr val="000000"/>
              </a:buClr>
              <a:buSzPts val="2800"/>
              <a:buChar char="•"/>
            </a:pPr>
            <a:r>
              <a:rPr b="0" i="0" lang="en-US">
                <a:solidFill>
                  <a:srgbClr val="000000"/>
                </a:solidFill>
              </a:rPr>
              <a:t>Since, every time user request view, </a:t>
            </a:r>
            <a:r>
              <a:rPr b="1" i="0" lang="en-US">
                <a:solidFill>
                  <a:srgbClr val="000099"/>
                </a:solidFill>
              </a:rPr>
              <a:t>the database engine recreates the result set, which always returns up-to-date data rows from views.</a:t>
            </a:r>
            <a:endParaRPr b="1">
              <a:solidFill>
                <a:srgbClr val="000099"/>
              </a:solidFill>
            </a:endParaRPr>
          </a:p>
          <a:p>
            <a:pPr indent="-50800" lvl="0" marL="228600" rtl="0" algn="l">
              <a:lnSpc>
                <a:spcPct val="90000"/>
              </a:lnSpc>
              <a:spcBef>
                <a:spcPts val="1000"/>
              </a:spcBef>
              <a:spcAft>
                <a:spcPts val="0"/>
              </a:spcAft>
              <a:buClr>
                <a:schemeClr val="dk1"/>
              </a:buClr>
              <a:buSzPts val="2800"/>
              <a:buNone/>
            </a:pPr>
            <a:r>
              <a:t/>
            </a:r>
            <a:endParaRPr/>
          </a:p>
        </p:txBody>
      </p:sp>
      <p:pic>
        <p:nvPicPr>
          <p:cNvPr descr="What is a View in MySQL?" id="603" name="Google Shape;603;p74"/>
          <p:cNvPicPr preferRelativeResize="0"/>
          <p:nvPr/>
        </p:nvPicPr>
        <p:blipFill rotWithShape="1">
          <a:blip r:embed="rId3">
            <a:alphaModFix/>
          </a:blip>
          <a:srcRect b="0" l="0" r="0" t="0"/>
          <a:stretch/>
        </p:blipFill>
        <p:spPr>
          <a:xfrm>
            <a:off x="2731078" y="4849091"/>
            <a:ext cx="5372100" cy="1593273"/>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75"/>
          <p:cNvSpPr txBox="1"/>
          <p:nvPr>
            <p:ph type="title"/>
          </p:nvPr>
        </p:nvSpPr>
        <p:spPr>
          <a:xfrm>
            <a:off x="339437" y="191654"/>
            <a:ext cx="10515600" cy="97876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latin typeface="Calibri"/>
                <a:ea typeface="Calibri"/>
                <a:cs typeface="Calibri"/>
                <a:sym typeface="Calibri"/>
              </a:rPr>
              <a:t>Views in SQL</a:t>
            </a:r>
            <a:endParaRPr/>
          </a:p>
        </p:txBody>
      </p:sp>
      <p:sp>
        <p:nvSpPr>
          <p:cNvPr id="609" name="Google Shape;609;p75"/>
          <p:cNvSpPr txBox="1"/>
          <p:nvPr>
            <p:ph idx="1" type="body"/>
          </p:nvPr>
        </p:nvSpPr>
        <p:spPr>
          <a:xfrm>
            <a:off x="339437" y="1066800"/>
            <a:ext cx="11513126" cy="5599546"/>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000000"/>
              </a:buClr>
              <a:buSzPts val="2800"/>
              <a:buChar char="•"/>
            </a:pPr>
            <a:r>
              <a:rPr b="1" i="0" lang="en-US">
                <a:solidFill>
                  <a:srgbClr val="000000"/>
                </a:solidFill>
                <a:latin typeface="arial"/>
                <a:ea typeface="arial"/>
                <a:cs typeface="arial"/>
                <a:sym typeface="arial"/>
              </a:rPr>
              <a:t>Table Vs View</a:t>
            </a:r>
            <a:endParaRPr b="0" i="0">
              <a:solidFill>
                <a:srgbClr val="3A3A3A"/>
              </a:solidFill>
              <a:latin typeface="Arial"/>
              <a:ea typeface="Arial"/>
              <a:cs typeface="Arial"/>
              <a:sym typeface="Arial"/>
            </a:endParaRPr>
          </a:p>
          <a:p>
            <a:pPr indent="-228600" lvl="0" marL="228600" rtl="0" algn="just">
              <a:lnSpc>
                <a:spcPct val="120000"/>
              </a:lnSpc>
              <a:spcBef>
                <a:spcPts val="0"/>
              </a:spcBef>
              <a:spcAft>
                <a:spcPts val="0"/>
              </a:spcAft>
              <a:buClr>
                <a:srgbClr val="000000"/>
              </a:buClr>
              <a:buSzPts val="2800"/>
              <a:buFont typeface="Calibri"/>
              <a:buAutoNum type="arabicPeriod"/>
            </a:pPr>
            <a:r>
              <a:rPr b="0" i="0" lang="en-US">
                <a:solidFill>
                  <a:srgbClr val="000000"/>
                </a:solidFill>
              </a:rPr>
              <a:t>The </a:t>
            </a:r>
            <a:r>
              <a:rPr b="1" i="0" lang="en-US">
                <a:solidFill>
                  <a:srgbClr val="000099"/>
                </a:solidFill>
              </a:rPr>
              <a:t>table is physical i.e. it is an actual table whereas the view is logical </a:t>
            </a:r>
            <a:r>
              <a:rPr b="0" i="0" lang="en-US">
                <a:solidFill>
                  <a:srgbClr val="000000"/>
                </a:solidFill>
              </a:rPr>
              <a:t>i.e. it is a virtual table.</a:t>
            </a:r>
            <a:endParaRPr b="0" i="0">
              <a:solidFill>
                <a:srgbClr val="212529"/>
              </a:solidFill>
            </a:endParaRPr>
          </a:p>
          <a:p>
            <a:pPr indent="-228600" lvl="0" marL="228600" rtl="0" algn="just">
              <a:lnSpc>
                <a:spcPct val="120000"/>
              </a:lnSpc>
              <a:spcBef>
                <a:spcPts val="0"/>
              </a:spcBef>
              <a:spcAft>
                <a:spcPts val="0"/>
              </a:spcAft>
              <a:buClr>
                <a:srgbClr val="000000"/>
              </a:buClr>
              <a:buSzPts val="2800"/>
              <a:buFont typeface="Calibri"/>
              <a:buAutoNum type="arabicPeriod"/>
            </a:pPr>
            <a:r>
              <a:rPr b="0" i="0" lang="en-US">
                <a:solidFill>
                  <a:srgbClr val="000000"/>
                </a:solidFill>
              </a:rPr>
              <a:t>A </a:t>
            </a:r>
            <a:r>
              <a:rPr b="1" i="0" lang="en-US">
                <a:solidFill>
                  <a:srgbClr val="000099"/>
                </a:solidFill>
              </a:rPr>
              <a:t>Table is an independent object whereas a view is a dependent object</a:t>
            </a:r>
            <a:r>
              <a:rPr b="0" i="0" lang="en-US">
                <a:solidFill>
                  <a:srgbClr val="000000"/>
                </a:solidFill>
              </a:rPr>
              <a:t>. </a:t>
            </a:r>
            <a:endParaRPr b="0" i="0">
              <a:solidFill>
                <a:srgbClr val="212529"/>
              </a:solidFill>
            </a:endParaRPr>
          </a:p>
          <a:p>
            <a:pPr indent="-228600" lvl="0" marL="228600" rtl="0" algn="just">
              <a:lnSpc>
                <a:spcPct val="120000"/>
              </a:lnSpc>
              <a:spcBef>
                <a:spcPts val="0"/>
              </a:spcBef>
              <a:spcAft>
                <a:spcPts val="0"/>
              </a:spcAft>
              <a:buClr>
                <a:srgbClr val="000000"/>
              </a:buClr>
              <a:buSzPts val="2800"/>
              <a:buFont typeface="Calibri"/>
              <a:buAutoNum type="arabicPeriod"/>
            </a:pPr>
            <a:r>
              <a:rPr b="0" i="0" lang="en-US">
                <a:solidFill>
                  <a:srgbClr val="000000"/>
                </a:solidFill>
              </a:rPr>
              <a:t>The </a:t>
            </a:r>
            <a:r>
              <a:rPr b="1" i="0" lang="en-US">
                <a:solidFill>
                  <a:srgbClr val="000000"/>
                </a:solidFill>
              </a:rPr>
              <a:t>Table stores the actual data of the database whereas View creates a logical subset of data from one or more tables</a:t>
            </a:r>
            <a:r>
              <a:rPr b="0" i="0" lang="en-US">
                <a:solidFill>
                  <a:srgbClr val="000000"/>
                </a:solidFill>
              </a:rPr>
              <a:t>.</a:t>
            </a:r>
            <a:endParaRPr b="0" i="0">
              <a:solidFill>
                <a:srgbClr val="212529"/>
              </a:solidFill>
            </a:endParaRPr>
          </a:p>
          <a:p>
            <a:pPr indent="-228600" lvl="0" marL="228600" rtl="0" algn="just">
              <a:lnSpc>
                <a:spcPct val="120000"/>
              </a:lnSpc>
              <a:spcBef>
                <a:spcPts val="0"/>
              </a:spcBef>
              <a:spcAft>
                <a:spcPts val="0"/>
              </a:spcAft>
              <a:buClr>
                <a:srgbClr val="000000"/>
              </a:buClr>
              <a:buSzPts val="2800"/>
              <a:buFont typeface="Calibri"/>
              <a:buAutoNum type="arabicPeriod"/>
            </a:pPr>
            <a:r>
              <a:rPr b="0" i="0" lang="en-US">
                <a:solidFill>
                  <a:srgbClr val="000000"/>
                </a:solidFill>
              </a:rPr>
              <a:t>When a </a:t>
            </a:r>
            <a:r>
              <a:rPr b="1" i="0" lang="en-US">
                <a:solidFill>
                  <a:srgbClr val="000099"/>
                </a:solidFill>
              </a:rPr>
              <a:t>new table is created from an existing table</a:t>
            </a:r>
            <a:r>
              <a:rPr b="0" i="0" lang="en-US">
                <a:solidFill>
                  <a:srgbClr val="000000"/>
                </a:solidFill>
              </a:rPr>
              <a:t>, the new and old tables are </a:t>
            </a:r>
            <a:r>
              <a:rPr b="1" i="0" lang="en-US">
                <a:solidFill>
                  <a:srgbClr val="000099"/>
                </a:solidFill>
              </a:rPr>
              <a:t>independent themselves</a:t>
            </a:r>
            <a:r>
              <a:rPr b="0" i="0" lang="en-US">
                <a:solidFill>
                  <a:srgbClr val="000000"/>
                </a:solidFill>
              </a:rPr>
              <a:t>, that is the changes of one table will not be reflected into the other table </a:t>
            </a:r>
            <a:r>
              <a:rPr b="1" i="0" lang="en-US">
                <a:solidFill>
                  <a:srgbClr val="000099"/>
                </a:solidFill>
              </a:rPr>
              <a:t>whereas if a view is created based on a table, any changes that are performed on the table will reflect into the view and any changes performed on the view reflected in the table also.</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76"/>
          <p:cNvSpPr txBox="1"/>
          <p:nvPr>
            <p:ph type="title"/>
          </p:nvPr>
        </p:nvSpPr>
        <p:spPr>
          <a:xfrm>
            <a:off x="339437" y="191654"/>
            <a:ext cx="10515600" cy="97876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latin typeface="Calibri"/>
                <a:ea typeface="Calibri"/>
                <a:cs typeface="Calibri"/>
                <a:sym typeface="Calibri"/>
              </a:rPr>
              <a:t>Views in SQL</a:t>
            </a:r>
            <a:endParaRPr/>
          </a:p>
        </p:txBody>
      </p:sp>
      <p:sp>
        <p:nvSpPr>
          <p:cNvPr id="615" name="Google Shape;615;p76"/>
          <p:cNvSpPr txBox="1"/>
          <p:nvPr>
            <p:ph idx="1" type="body"/>
          </p:nvPr>
        </p:nvSpPr>
        <p:spPr>
          <a:xfrm>
            <a:off x="166254" y="1069110"/>
            <a:ext cx="11346871" cy="32004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b="0" i="0" lang="en-US" sz="2400"/>
              <a:t>-- Populate the Employee Table with test data</a:t>
            </a:r>
            <a:endParaRPr/>
          </a:p>
          <a:p>
            <a:pPr indent="-228600" lvl="0" marL="228600" rtl="0" algn="l">
              <a:lnSpc>
                <a:spcPct val="90000"/>
              </a:lnSpc>
              <a:spcBef>
                <a:spcPts val="1000"/>
              </a:spcBef>
              <a:spcAft>
                <a:spcPts val="0"/>
              </a:spcAft>
              <a:buClr>
                <a:schemeClr val="dk1"/>
              </a:buClr>
              <a:buSzPts val="2400"/>
              <a:buChar char="•"/>
            </a:pPr>
            <a:r>
              <a:rPr b="1" i="0" lang="en-US" sz="2400"/>
              <a:t>INSERT</a:t>
            </a:r>
            <a:r>
              <a:rPr b="0" i="0" lang="en-US" sz="2400"/>
              <a:t> </a:t>
            </a:r>
            <a:r>
              <a:rPr b="1" i="0" lang="en-US" sz="2400"/>
              <a:t>INTO</a:t>
            </a:r>
            <a:r>
              <a:rPr b="0" i="0" lang="en-US" sz="2400"/>
              <a:t> Employee </a:t>
            </a:r>
            <a:r>
              <a:rPr b="1" i="0" lang="en-US" sz="2400"/>
              <a:t>VALUES</a:t>
            </a:r>
            <a:r>
              <a:rPr b="0" i="0" lang="en-US" sz="2400"/>
              <a:t>(1, 'Pranaya', 1, 20000, 'IT');</a:t>
            </a:r>
            <a:endParaRPr/>
          </a:p>
          <a:p>
            <a:pPr indent="-228600" lvl="0" marL="228600" rtl="0" algn="l">
              <a:lnSpc>
                <a:spcPct val="90000"/>
              </a:lnSpc>
              <a:spcBef>
                <a:spcPts val="1000"/>
              </a:spcBef>
              <a:spcAft>
                <a:spcPts val="0"/>
              </a:spcAft>
              <a:buClr>
                <a:schemeClr val="dk1"/>
              </a:buClr>
              <a:buSzPts val="2400"/>
              <a:buChar char="•"/>
            </a:pPr>
            <a:r>
              <a:rPr b="1" i="0" lang="en-US" sz="2400"/>
              <a:t>INSERT</a:t>
            </a:r>
            <a:r>
              <a:rPr b="0" i="0" lang="en-US" sz="2400"/>
              <a:t> </a:t>
            </a:r>
            <a:r>
              <a:rPr b="1" i="0" lang="en-US" sz="2400"/>
              <a:t>INTO</a:t>
            </a:r>
            <a:r>
              <a:rPr b="0" i="0" lang="en-US" sz="2400"/>
              <a:t> Employee </a:t>
            </a:r>
            <a:r>
              <a:rPr b="1" i="0" lang="en-US" sz="2400"/>
              <a:t>VALUES</a:t>
            </a:r>
            <a:r>
              <a:rPr b="0" i="0" lang="en-US" sz="2400"/>
              <a:t>(2, 'Priyanka', 2, 30000, 'HR');</a:t>
            </a:r>
            <a:endParaRPr/>
          </a:p>
          <a:p>
            <a:pPr indent="-228600" lvl="0" marL="228600" rtl="0" algn="l">
              <a:lnSpc>
                <a:spcPct val="90000"/>
              </a:lnSpc>
              <a:spcBef>
                <a:spcPts val="1000"/>
              </a:spcBef>
              <a:spcAft>
                <a:spcPts val="0"/>
              </a:spcAft>
              <a:buClr>
                <a:schemeClr val="dk1"/>
              </a:buClr>
              <a:buSzPts val="2400"/>
              <a:buChar char="•"/>
            </a:pPr>
            <a:r>
              <a:rPr b="1" i="0" lang="en-US" sz="2400"/>
              <a:t>INSERT</a:t>
            </a:r>
            <a:r>
              <a:rPr b="0" i="0" lang="en-US" sz="2400"/>
              <a:t> </a:t>
            </a:r>
            <a:r>
              <a:rPr b="1" i="0" lang="en-US" sz="2400"/>
              <a:t>INTO</a:t>
            </a:r>
            <a:r>
              <a:rPr b="0" i="0" lang="en-US" sz="2400"/>
              <a:t> Employee </a:t>
            </a:r>
            <a:r>
              <a:rPr b="1" i="0" lang="en-US" sz="2400"/>
              <a:t>VALUES</a:t>
            </a:r>
            <a:r>
              <a:rPr b="0" i="0" lang="en-US" sz="2400"/>
              <a:t>(3, 'Anurag', 1, 40000, 'IT');</a:t>
            </a:r>
            <a:endParaRPr/>
          </a:p>
          <a:p>
            <a:pPr indent="-228600" lvl="0" marL="228600" rtl="0" algn="l">
              <a:lnSpc>
                <a:spcPct val="90000"/>
              </a:lnSpc>
              <a:spcBef>
                <a:spcPts val="1000"/>
              </a:spcBef>
              <a:spcAft>
                <a:spcPts val="0"/>
              </a:spcAft>
              <a:buClr>
                <a:schemeClr val="dk1"/>
              </a:buClr>
              <a:buSzPts val="2400"/>
              <a:buChar char="•"/>
            </a:pPr>
            <a:r>
              <a:rPr b="1" i="0" lang="en-US" sz="2400"/>
              <a:t>INSERT</a:t>
            </a:r>
            <a:r>
              <a:rPr b="0" i="0" lang="en-US" sz="2400"/>
              <a:t> </a:t>
            </a:r>
            <a:r>
              <a:rPr b="1" i="0" lang="en-US" sz="2400"/>
              <a:t>INTO</a:t>
            </a:r>
            <a:r>
              <a:rPr b="0" i="0" lang="en-US" sz="2400"/>
              <a:t> Employee </a:t>
            </a:r>
            <a:r>
              <a:rPr b="1" i="0" lang="en-US" sz="2400"/>
              <a:t>VALUES</a:t>
            </a:r>
            <a:r>
              <a:rPr b="0" i="0" lang="en-US" sz="2400"/>
              <a:t>(4, 'Preety', 2, 25000, 'HR');</a:t>
            </a:r>
            <a:endParaRPr/>
          </a:p>
          <a:p>
            <a:pPr indent="-228600" lvl="0" marL="228600" rtl="0" algn="l">
              <a:lnSpc>
                <a:spcPct val="90000"/>
              </a:lnSpc>
              <a:spcBef>
                <a:spcPts val="1000"/>
              </a:spcBef>
              <a:spcAft>
                <a:spcPts val="0"/>
              </a:spcAft>
              <a:buClr>
                <a:schemeClr val="dk1"/>
              </a:buClr>
              <a:buSzPts val="2400"/>
              <a:buChar char="•"/>
            </a:pPr>
            <a:r>
              <a:rPr b="1" i="0" lang="en-US" sz="2400"/>
              <a:t>INSERT</a:t>
            </a:r>
            <a:r>
              <a:rPr b="0" i="0" lang="en-US" sz="2400"/>
              <a:t> </a:t>
            </a:r>
            <a:r>
              <a:rPr b="1" i="0" lang="en-US" sz="2400"/>
              <a:t>INTO</a:t>
            </a:r>
            <a:r>
              <a:rPr b="0" i="0" lang="en-US" sz="2400"/>
              <a:t> Employee </a:t>
            </a:r>
            <a:r>
              <a:rPr b="1" i="0" lang="en-US" sz="2400"/>
              <a:t>VALUES</a:t>
            </a:r>
            <a:r>
              <a:rPr b="0" i="0" lang="en-US" sz="2400"/>
              <a:t>(5, 'Sambit', 3, 35000, 'INFRA');</a:t>
            </a:r>
            <a:endParaRPr/>
          </a:p>
          <a:p>
            <a:pPr indent="-228600" lvl="0" marL="228600" rtl="0" algn="l">
              <a:lnSpc>
                <a:spcPct val="90000"/>
              </a:lnSpc>
              <a:spcBef>
                <a:spcPts val="1000"/>
              </a:spcBef>
              <a:spcAft>
                <a:spcPts val="0"/>
              </a:spcAft>
              <a:buClr>
                <a:schemeClr val="dk1"/>
              </a:buClr>
              <a:buSzPts val="2400"/>
              <a:buChar char="•"/>
            </a:pPr>
            <a:r>
              <a:rPr b="1" i="0" lang="en-US" sz="2400"/>
              <a:t>INSERT</a:t>
            </a:r>
            <a:r>
              <a:rPr b="0" i="0" lang="en-US" sz="2400"/>
              <a:t> </a:t>
            </a:r>
            <a:r>
              <a:rPr b="1" i="0" lang="en-US" sz="2400"/>
              <a:t>INTO</a:t>
            </a:r>
            <a:r>
              <a:rPr b="0" i="0" lang="en-US" sz="2400"/>
              <a:t> Employee </a:t>
            </a:r>
            <a:r>
              <a:rPr b="1" i="0" lang="en-US" sz="2400"/>
              <a:t>VALUES</a:t>
            </a:r>
            <a:r>
              <a:rPr b="0" i="0" lang="en-US" sz="2400"/>
              <a:t>(6, 'Hina', 2, 45000, 'HR');</a:t>
            </a:r>
            <a:endParaRPr/>
          </a:p>
          <a:p>
            <a:pPr indent="-50800" lvl="0" marL="228600" rtl="0" algn="l">
              <a:lnSpc>
                <a:spcPct val="90000"/>
              </a:lnSpc>
              <a:spcBef>
                <a:spcPts val="1000"/>
              </a:spcBef>
              <a:spcAft>
                <a:spcPts val="0"/>
              </a:spcAft>
              <a:buClr>
                <a:schemeClr val="dk1"/>
              </a:buClr>
              <a:buSzPts val="2800"/>
              <a:buNone/>
            </a:pPr>
            <a:r>
              <a:t/>
            </a:r>
            <a:endParaRPr/>
          </a:p>
        </p:txBody>
      </p:sp>
      <p:sp>
        <p:nvSpPr>
          <p:cNvPr id="616" name="Google Shape;616;p76"/>
          <p:cNvSpPr txBox="1"/>
          <p:nvPr/>
        </p:nvSpPr>
        <p:spPr>
          <a:xfrm>
            <a:off x="8454733" y="332509"/>
            <a:ext cx="3387437" cy="3200400"/>
          </a:xfrm>
          <a:prstGeom prst="rect">
            <a:avLst/>
          </a:prstGeom>
          <a:noFill/>
          <a:ln>
            <a:noFill/>
          </a:ln>
        </p:spPr>
        <p:txBody>
          <a:bodyPr anchorCtr="0" anchor="t" bIns="45700" lIns="91425" spcFirstLastPara="1" rIns="91425" wrap="square" tIns="45700">
            <a:normAutofit fontScale="47500" lnSpcReduction="20000"/>
          </a:bodyPr>
          <a:lstStyle/>
          <a:p>
            <a:pPr indent="0" lvl="0" marL="0" marR="0" rtl="0" algn="just">
              <a:lnSpc>
                <a:spcPct val="90000"/>
              </a:lnSpc>
              <a:spcBef>
                <a:spcPts val="0"/>
              </a:spcBef>
              <a:spcAft>
                <a:spcPts val="0"/>
              </a:spcAft>
              <a:buClr>
                <a:srgbClr val="006699"/>
              </a:buClr>
              <a:buSzPct val="100000"/>
              <a:buFont typeface="Arial"/>
              <a:buNone/>
            </a:pPr>
            <a:r>
              <a:rPr b="1" i="0" lang="en-US" sz="3800" u="none" cap="none" strike="noStrike">
                <a:solidFill>
                  <a:srgbClr val="006699"/>
                </a:solidFill>
                <a:latin typeface="Calibri"/>
                <a:ea typeface="Calibri"/>
                <a:cs typeface="Calibri"/>
                <a:sym typeface="Calibri"/>
              </a:rPr>
              <a:t>Use Student;</a:t>
            </a:r>
            <a:endParaRPr/>
          </a:p>
          <a:p>
            <a:pPr indent="-228600" lvl="0" marL="228600" marR="0" rtl="0" algn="l">
              <a:lnSpc>
                <a:spcPct val="90000"/>
              </a:lnSpc>
              <a:spcBef>
                <a:spcPts val="1000"/>
              </a:spcBef>
              <a:spcAft>
                <a:spcPts val="0"/>
              </a:spcAft>
              <a:buClr>
                <a:srgbClr val="6B7C8B"/>
              </a:buClr>
              <a:buSzPct val="100000"/>
              <a:buFont typeface="Arial"/>
              <a:buChar char="•"/>
            </a:pPr>
            <a:r>
              <a:rPr b="0" i="0" lang="en-US" sz="3800" u="none" cap="none" strike="noStrike">
                <a:solidFill>
                  <a:srgbClr val="6B7C8B"/>
                </a:solidFill>
                <a:latin typeface="Calibri"/>
                <a:ea typeface="Calibri"/>
                <a:cs typeface="Calibri"/>
                <a:sym typeface="Calibri"/>
              </a:rPr>
              <a:t>-- Create Employee Table</a:t>
            </a:r>
            <a:endParaRPr b="0" i="0" sz="3800" u="none" cap="none" strike="noStrike">
              <a:solidFill>
                <a:srgbClr val="596174"/>
              </a:solidFill>
              <a:latin typeface="Calibri"/>
              <a:ea typeface="Calibri"/>
              <a:cs typeface="Calibri"/>
              <a:sym typeface="Calibri"/>
            </a:endParaRPr>
          </a:p>
          <a:p>
            <a:pPr indent="0" lvl="0" marL="0" marR="0" rtl="0" algn="l">
              <a:lnSpc>
                <a:spcPct val="90000"/>
              </a:lnSpc>
              <a:spcBef>
                <a:spcPts val="1000"/>
              </a:spcBef>
              <a:spcAft>
                <a:spcPts val="0"/>
              </a:spcAft>
              <a:buClr>
                <a:srgbClr val="000099"/>
              </a:buClr>
              <a:buSzPct val="100000"/>
              <a:buFont typeface="Arial"/>
              <a:buNone/>
            </a:pPr>
            <a:r>
              <a:rPr b="1" i="0" lang="en-US" sz="3800" u="none" cap="none" strike="noStrike">
                <a:solidFill>
                  <a:srgbClr val="000099"/>
                </a:solidFill>
                <a:latin typeface="Calibri"/>
                <a:ea typeface="Calibri"/>
                <a:cs typeface="Calibri"/>
                <a:sym typeface="Calibri"/>
              </a:rPr>
              <a:t>CREATE</a:t>
            </a:r>
            <a:r>
              <a:rPr b="0" i="0" lang="en-US" sz="3800" u="none" cap="none" strike="noStrike">
                <a:solidFill>
                  <a:srgbClr val="000099"/>
                </a:solidFill>
                <a:latin typeface="Calibri"/>
                <a:ea typeface="Calibri"/>
                <a:cs typeface="Calibri"/>
                <a:sym typeface="Calibri"/>
              </a:rPr>
              <a:t> </a:t>
            </a:r>
            <a:r>
              <a:rPr b="1" i="0" lang="en-US" sz="3800" u="none" cap="none" strike="noStrike">
                <a:solidFill>
                  <a:srgbClr val="000099"/>
                </a:solidFill>
                <a:latin typeface="Calibri"/>
                <a:ea typeface="Calibri"/>
                <a:cs typeface="Calibri"/>
                <a:sym typeface="Calibri"/>
              </a:rPr>
              <a:t>TABLE</a:t>
            </a:r>
            <a:r>
              <a:rPr b="0" i="0" lang="en-US" sz="3800" u="none" cap="none" strike="noStrike">
                <a:solidFill>
                  <a:srgbClr val="000099"/>
                </a:solidFill>
                <a:latin typeface="Calibri"/>
                <a:ea typeface="Calibri"/>
                <a:cs typeface="Calibri"/>
                <a:sym typeface="Calibri"/>
              </a:rPr>
              <a:t> Employee1</a:t>
            </a:r>
            <a:endParaRPr/>
          </a:p>
          <a:p>
            <a:pPr indent="0" lvl="0" marL="0" marR="0" rtl="0" algn="l">
              <a:lnSpc>
                <a:spcPct val="90000"/>
              </a:lnSpc>
              <a:spcBef>
                <a:spcPts val="1000"/>
              </a:spcBef>
              <a:spcAft>
                <a:spcPts val="0"/>
              </a:spcAft>
              <a:buClr>
                <a:srgbClr val="000099"/>
              </a:buClr>
              <a:buSzPct val="100000"/>
              <a:buFont typeface="Arial"/>
              <a:buNone/>
            </a:pPr>
            <a:r>
              <a:rPr b="0" i="0" lang="en-US" sz="3800" u="none" cap="none" strike="noStrike">
                <a:solidFill>
                  <a:srgbClr val="000099"/>
                </a:solidFill>
                <a:latin typeface="Calibri"/>
                <a:ea typeface="Calibri"/>
                <a:cs typeface="Calibri"/>
                <a:sym typeface="Calibri"/>
              </a:rPr>
              <a:t>(</a:t>
            </a:r>
            <a:endParaRPr/>
          </a:p>
          <a:p>
            <a:pPr indent="0" lvl="0" marL="0" marR="0" rtl="0" algn="l">
              <a:lnSpc>
                <a:spcPct val="90000"/>
              </a:lnSpc>
              <a:spcBef>
                <a:spcPts val="1000"/>
              </a:spcBef>
              <a:spcAft>
                <a:spcPts val="0"/>
              </a:spcAft>
              <a:buClr>
                <a:srgbClr val="000099"/>
              </a:buClr>
              <a:buSzPct val="100000"/>
              <a:buFont typeface="Arial"/>
              <a:buNone/>
            </a:pPr>
            <a:r>
              <a:rPr b="0" i="0" lang="en-US" sz="3800" u="none" cap="none" strike="noStrike">
                <a:solidFill>
                  <a:srgbClr val="000099"/>
                </a:solidFill>
                <a:latin typeface="Calibri"/>
                <a:ea typeface="Calibri"/>
                <a:cs typeface="Calibri"/>
                <a:sym typeface="Calibri"/>
              </a:rPr>
              <a:t>Id </a:t>
            </a:r>
            <a:r>
              <a:rPr b="1" i="0" lang="en-US" sz="3800" u="none" cap="none" strike="noStrike">
                <a:solidFill>
                  <a:srgbClr val="000099"/>
                </a:solidFill>
                <a:latin typeface="Calibri"/>
                <a:ea typeface="Calibri"/>
                <a:cs typeface="Calibri"/>
                <a:sym typeface="Calibri"/>
              </a:rPr>
              <a:t>INT</a:t>
            </a:r>
            <a:r>
              <a:rPr b="0" i="0" lang="en-US" sz="3800" u="none" cap="none" strike="noStrike">
                <a:solidFill>
                  <a:srgbClr val="000099"/>
                </a:solidFill>
                <a:latin typeface="Calibri"/>
                <a:ea typeface="Calibri"/>
                <a:cs typeface="Calibri"/>
                <a:sym typeface="Calibri"/>
              </a:rPr>
              <a:t> </a:t>
            </a:r>
            <a:r>
              <a:rPr b="1" i="0" lang="en-US" sz="3800" u="none" cap="none" strike="noStrike">
                <a:solidFill>
                  <a:srgbClr val="000099"/>
                </a:solidFill>
                <a:latin typeface="Calibri"/>
                <a:ea typeface="Calibri"/>
                <a:cs typeface="Calibri"/>
                <a:sym typeface="Calibri"/>
              </a:rPr>
              <a:t>PRIMARY KEY</a:t>
            </a:r>
            <a:r>
              <a:rPr b="0" i="0" lang="en-US" sz="3800" u="none" cap="none" strike="noStrike">
                <a:solidFill>
                  <a:srgbClr val="000099"/>
                </a:solidFill>
                <a:latin typeface="Calibri"/>
                <a:ea typeface="Calibri"/>
                <a:cs typeface="Calibri"/>
                <a:sym typeface="Calibri"/>
              </a:rPr>
              <a:t>,</a:t>
            </a:r>
            <a:endParaRPr/>
          </a:p>
          <a:p>
            <a:pPr indent="0" lvl="0" marL="0" marR="0" rtl="0" algn="l">
              <a:lnSpc>
                <a:spcPct val="90000"/>
              </a:lnSpc>
              <a:spcBef>
                <a:spcPts val="1000"/>
              </a:spcBef>
              <a:spcAft>
                <a:spcPts val="0"/>
              </a:spcAft>
              <a:buClr>
                <a:srgbClr val="000099"/>
              </a:buClr>
              <a:buSzPct val="100000"/>
              <a:buFont typeface="Arial"/>
              <a:buNone/>
            </a:pPr>
            <a:r>
              <a:rPr b="0" i="0" lang="en-US" sz="3800" u="none" cap="none" strike="noStrike">
                <a:solidFill>
                  <a:srgbClr val="000099"/>
                </a:solidFill>
                <a:latin typeface="Calibri"/>
                <a:ea typeface="Calibri"/>
                <a:cs typeface="Calibri"/>
                <a:sym typeface="Calibri"/>
              </a:rPr>
              <a:t>Name </a:t>
            </a:r>
            <a:r>
              <a:rPr b="1" i="0" lang="en-US" sz="3800" u="none" cap="none" strike="noStrike">
                <a:solidFill>
                  <a:srgbClr val="000099"/>
                </a:solidFill>
                <a:latin typeface="Calibri"/>
                <a:ea typeface="Calibri"/>
                <a:cs typeface="Calibri"/>
                <a:sym typeface="Calibri"/>
              </a:rPr>
              <a:t>VARCHAR</a:t>
            </a:r>
            <a:r>
              <a:rPr b="0" i="0" lang="en-US" sz="3800" u="none" cap="none" strike="noStrike">
                <a:solidFill>
                  <a:srgbClr val="000099"/>
                </a:solidFill>
                <a:latin typeface="Calibri"/>
                <a:ea typeface="Calibri"/>
                <a:cs typeface="Calibri"/>
                <a:sym typeface="Calibri"/>
              </a:rPr>
              <a:t>(50),</a:t>
            </a:r>
            <a:endParaRPr/>
          </a:p>
          <a:p>
            <a:pPr indent="0" lvl="0" marL="0" marR="0" rtl="0" algn="l">
              <a:lnSpc>
                <a:spcPct val="90000"/>
              </a:lnSpc>
              <a:spcBef>
                <a:spcPts val="1000"/>
              </a:spcBef>
              <a:spcAft>
                <a:spcPts val="0"/>
              </a:spcAft>
              <a:buClr>
                <a:srgbClr val="000099"/>
              </a:buClr>
              <a:buSzPct val="100000"/>
              <a:buFont typeface="Arial"/>
              <a:buNone/>
            </a:pPr>
            <a:r>
              <a:rPr b="0" i="0" lang="en-US" sz="3800" u="none" cap="none" strike="noStrike">
                <a:solidFill>
                  <a:srgbClr val="000099"/>
                </a:solidFill>
                <a:latin typeface="Calibri"/>
                <a:ea typeface="Calibri"/>
                <a:cs typeface="Calibri"/>
                <a:sym typeface="Calibri"/>
              </a:rPr>
              <a:t>GenderId </a:t>
            </a:r>
            <a:r>
              <a:rPr b="1" i="0" lang="en-US" sz="3800" u="none" cap="none" strike="noStrike">
                <a:solidFill>
                  <a:srgbClr val="000099"/>
                </a:solidFill>
                <a:latin typeface="Calibri"/>
                <a:ea typeface="Calibri"/>
                <a:cs typeface="Calibri"/>
                <a:sym typeface="Calibri"/>
              </a:rPr>
              <a:t>VARCHAR</a:t>
            </a:r>
            <a:r>
              <a:rPr b="0" i="0" lang="en-US" sz="3800" u="none" cap="none" strike="noStrike">
                <a:solidFill>
                  <a:srgbClr val="000099"/>
                </a:solidFill>
                <a:latin typeface="Calibri"/>
                <a:ea typeface="Calibri"/>
                <a:cs typeface="Calibri"/>
                <a:sym typeface="Calibri"/>
              </a:rPr>
              <a:t>(50),</a:t>
            </a:r>
            <a:endParaRPr/>
          </a:p>
          <a:p>
            <a:pPr indent="0" lvl="0" marL="0" marR="0" rtl="0" algn="l">
              <a:lnSpc>
                <a:spcPct val="90000"/>
              </a:lnSpc>
              <a:spcBef>
                <a:spcPts val="1000"/>
              </a:spcBef>
              <a:spcAft>
                <a:spcPts val="0"/>
              </a:spcAft>
              <a:buClr>
                <a:srgbClr val="000099"/>
              </a:buClr>
              <a:buSzPct val="100000"/>
              <a:buFont typeface="Arial"/>
              <a:buNone/>
            </a:pPr>
            <a:r>
              <a:rPr b="0" i="0" lang="en-US" sz="3800" u="none" cap="none" strike="noStrike">
                <a:solidFill>
                  <a:srgbClr val="000099"/>
                </a:solidFill>
                <a:latin typeface="Calibri"/>
                <a:ea typeface="Calibri"/>
                <a:cs typeface="Calibri"/>
                <a:sym typeface="Calibri"/>
              </a:rPr>
              <a:t>Salary </a:t>
            </a:r>
            <a:r>
              <a:rPr b="1" i="0" lang="en-US" sz="3800" u="none" cap="none" strike="noStrike">
                <a:solidFill>
                  <a:srgbClr val="000099"/>
                </a:solidFill>
                <a:latin typeface="Calibri"/>
                <a:ea typeface="Calibri"/>
                <a:cs typeface="Calibri"/>
                <a:sym typeface="Calibri"/>
              </a:rPr>
              <a:t>INT</a:t>
            </a:r>
            <a:r>
              <a:rPr b="0" i="0" lang="en-US" sz="3800" u="none" cap="none" strike="noStrike">
                <a:solidFill>
                  <a:srgbClr val="000099"/>
                </a:solidFill>
                <a:latin typeface="Calibri"/>
                <a:ea typeface="Calibri"/>
                <a:cs typeface="Calibri"/>
                <a:sym typeface="Calibri"/>
              </a:rPr>
              <a:t>,</a:t>
            </a:r>
            <a:endParaRPr/>
          </a:p>
          <a:p>
            <a:pPr indent="0" lvl="0" marL="0" marR="0" rtl="0" algn="l">
              <a:lnSpc>
                <a:spcPct val="90000"/>
              </a:lnSpc>
              <a:spcBef>
                <a:spcPts val="1000"/>
              </a:spcBef>
              <a:spcAft>
                <a:spcPts val="0"/>
              </a:spcAft>
              <a:buClr>
                <a:srgbClr val="000099"/>
              </a:buClr>
              <a:buSzPct val="100000"/>
              <a:buFont typeface="Arial"/>
              <a:buNone/>
            </a:pPr>
            <a:r>
              <a:rPr b="0" i="0" lang="en-US" sz="3800" u="none" cap="none" strike="noStrike">
                <a:solidFill>
                  <a:srgbClr val="000099"/>
                </a:solidFill>
                <a:latin typeface="Calibri"/>
                <a:ea typeface="Calibri"/>
                <a:cs typeface="Calibri"/>
                <a:sym typeface="Calibri"/>
              </a:rPr>
              <a:t>Department </a:t>
            </a:r>
            <a:r>
              <a:rPr b="1" i="0" lang="en-US" sz="3800" u="none" cap="none" strike="noStrike">
                <a:solidFill>
                  <a:srgbClr val="000099"/>
                </a:solidFill>
                <a:latin typeface="Calibri"/>
                <a:ea typeface="Calibri"/>
                <a:cs typeface="Calibri"/>
                <a:sym typeface="Calibri"/>
              </a:rPr>
              <a:t>VARCHAR</a:t>
            </a:r>
            <a:r>
              <a:rPr b="0" i="0" lang="en-US" sz="3800" u="none" cap="none" strike="noStrike">
                <a:solidFill>
                  <a:srgbClr val="000099"/>
                </a:solidFill>
                <a:latin typeface="Calibri"/>
                <a:ea typeface="Calibri"/>
                <a:cs typeface="Calibri"/>
                <a:sym typeface="Calibri"/>
              </a:rPr>
              <a:t>(50)</a:t>
            </a:r>
            <a:endParaRPr/>
          </a:p>
          <a:p>
            <a:pPr indent="0" lvl="0" marL="0" marR="0" rtl="0" algn="l">
              <a:lnSpc>
                <a:spcPct val="90000"/>
              </a:lnSpc>
              <a:spcBef>
                <a:spcPts val="1000"/>
              </a:spcBef>
              <a:spcAft>
                <a:spcPts val="0"/>
              </a:spcAft>
              <a:buClr>
                <a:srgbClr val="000099"/>
              </a:buClr>
              <a:buSzPct val="100000"/>
              <a:buFont typeface="Arial"/>
              <a:buNone/>
            </a:pPr>
            <a:r>
              <a:rPr b="0" i="0" lang="en-US" sz="3800" u="none" cap="none" strike="noStrike">
                <a:solidFill>
                  <a:srgbClr val="000099"/>
                </a:solidFill>
                <a:latin typeface="Calibri"/>
                <a:ea typeface="Calibri"/>
                <a:cs typeface="Calibri"/>
                <a:sym typeface="Calibri"/>
              </a:rPr>
              <a:t>);</a:t>
            </a:r>
            <a:endParaRPr/>
          </a:p>
          <a:p>
            <a:pPr indent="-144145" lvl="0" marL="228600" marR="0" rtl="0" algn="l">
              <a:lnSpc>
                <a:spcPct val="90000"/>
              </a:lnSpc>
              <a:spcBef>
                <a:spcPts val="100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144145" lvl="0" marL="228600" marR="0" rtl="0" algn="l">
              <a:lnSpc>
                <a:spcPct val="90000"/>
              </a:lnSpc>
              <a:spcBef>
                <a:spcPts val="100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sp>
        <p:nvSpPr>
          <p:cNvPr id="617" name="Google Shape;617;p76"/>
          <p:cNvSpPr txBox="1"/>
          <p:nvPr/>
        </p:nvSpPr>
        <p:spPr>
          <a:xfrm>
            <a:off x="339437" y="4410365"/>
            <a:ext cx="10023764" cy="1814947"/>
          </a:xfrm>
          <a:prstGeom prst="rect">
            <a:avLst/>
          </a:prstGeom>
          <a:noFill/>
          <a:ln>
            <a:noFill/>
          </a:ln>
        </p:spPr>
        <p:txBody>
          <a:bodyPr anchorCtr="0" anchor="t" bIns="45700" lIns="91425" spcFirstLastPara="1" rIns="91425" wrap="square" tIns="45700">
            <a:normAutofit/>
          </a:bodyPr>
          <a:lstStyle/>
          <a:p>
            <a:pPr indent="-228600" lvl="0" marL="228600" marR="0" rtl="0" algn="just">
              <a:lnSpc>
                <a:spcPct val="90000"/>
              </a:lnSpc>
              <a:spcBef>
                <a:spcPts val="0"/>
              </a:spcBef>
              <a:spcAft>
                <a:spcPts val="0"/>
              </a:spcAft>
              <a:buClr>
                <a:srgbClr val="000000"/>
              </a:buClr>
              <a:buSzPts val="2800"/>
              <a:buFont typeface="Arial"/>
              <a:buChar char="•"/>
            </a:pPr>
            <a:r>
              <a:rPr b="1" i="0" lang="en-US" sz="2800" u="none" cap="none" strike="noStrike">
                <a:solidFill>
                  <a:srgbClr val="000000"/>
                </a:solidFill>
                <a:latin typeface="Calibri"/>
                <a:ea typeface="Calibri"/>
                <a:cs typeface="Calibri"/>
                <a:sym typeface="Calibri"/>
              </a:rPr>
              <a:t>How to Create a View in MySQL?</a:t>
            </a:r>
            <a:endParaRPr b="0" i="0" sz="2800" u="none" cap="none" strike="noStrike">
              <a:solidFill>
                <a:srgbClr val="3A3A3A"/>
              </a:solidFill>
              <a:latin typeface="Calibri"/>
              <a:ea typeface="Calibri"/>
              <a:cs typeface="Calibri"/>
              <a:sym typeface="Calibri"/>
            </a:endParaRPr>
          </a:p>
          <a:p>
            <a:pPr indent="-228600" lvl="0" marL="228600" marR="0" rtl="0" algn="l">
              <a:lnSpc>
                <a:spcPct val="90000"/>
              </a:lnSpc>
              <a:spcBef>
                <a:spcPts val="1000"/>
              </a:spcBef>
              <a:spcAft>
                <a:spcPts val="0"/>
              </a:spcAft>
              <a:buClr>
                <a:srgbClr val="0000FF"/>
              </a:buClr>
              <a:buSzPts val="2800"/>
              <a:buFont typeface="Arial"/>
              <a:buChar char="•"/>
            </a:pPr>
            <a:r>
              <a:rPr b="1" i="0" lang="en-US" sz="2800" u="none" cap="none" strike="noStrike">
                <a:solidFill>
                  <a:srgbClr val="0000FF"/>
                </a:solidFill>
                <a:latin typeface="arial"/>
                <a:ea typeface="arial"/>
                <a:cs typeface="arial"/>
                <a:sym typeface="arial"/>
              </a:rPr>
              <a:t>CREATE VIEW vwEmployee AS SELECT * FROM Employee;</a:t>
            </a:r>
            <a:endParaRPr b="0" i="0" sz="2800" u="none" cap="none" strike="noStrike">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pic>
        <p:nvPicPr>
          <p:cNvPr descr="How to Create a View in MySQL?" id="618" name="Google Shape;618;p76"/>
          <p:cNvPicPr preferRelativeResize="0"/>
          <p:nvPr/>
        </p:nvPicPr>
        <p:blipFill rotWithShape="1">
          <a:blip r:embed="rId3">
            <a:alphaModFix/>
          </a:blip>
          <a:srcRect b="0" l="0" r="0" t="0"/>
          <a:stretch/>
        </p:blipFill>
        <p:spPr>
          <a:xfrm>
            <a:off x="8381135" y="3678384"/>
            <a:ext cx="3762375" cy="1200150"/>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7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Data Query Language </a:t>
            </a:r>
            <a:br>
              <a:rPr b="1" lang="en-US"/>
            </a:br>
            <a:endParaRPr/>
          </a:p>
        </p:txBody>
      </p:sp>
      <p:sp>
        <p:nvSpPr>
          <p:cNvPr id="624" name="Google Shape;624;p7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US"/>
              <a:t>DQL is used to fetch the data from the database. </a:t>
            </a:r>
            <a:endParaRPr/>
          </a:p>
          <a:p>
            <a:pPr indent="-228600" lvl="0" marL="228600" rtl="0" algn="l">
              <a:lnSpc>
                <a:spcPct val="90000"/>
              </a:lnSpc>
              <a:spcBef>
                <a:spcPts val="1000"/>
              </a:spcBef>
              <a:spcAft>
                <a:spcPts val="0"/>
              </a:spcAft>
              <a:buClr>
                <a:schemeClr val="dk1"/>
              </a:buClr>
              <a:buSzPct val="100000"/>
              <a:buChar char="•"/>
            </a:pPr>
            <a:r>
              <a:rPr lang="en-US"/>
              <a:t>It uses only one command:</a:t>
            </a:r>
            <a:endParaRPr/>
          </a:p>
          <a:p>
            <a:pPr indent="-228600" lvl="0" marL="228600" rtl="0" algn="l">
              <a:lnSpc>
                <a:spcPct val="90000"/>
              </a:lnSpc>
              <a:spcBef>
                <a:spcPts val="1000"/>
              </a:spcBef>
              <a:spcAft>
                <a:spcPts val="0"/>
              </a:spcAft>
              <a:buClr>
                <a:srgbClr val="000099"/>
              </a:buClr>
              <a:buSzPct val="100000"/>
              <a:buFont typeface="Arial"/>
              <a:buChar char="•"/>
            </a:pPr>
            <a:r>
              <a:rPr b="1" lang="en-US">
                <a:solidFill>
                  <a:srgbClr val="000099"/>
                </a:solidFill>
              </a:rPr>
              <a:t>SELECT</a:t>
            </a:r>
            <a:endParaRPr/>
          </a:p>
          <a:p>
            <a:pPr indent="-228600" lvl="0" marL="228600" rtl="0" algn="l">
              <a:lnSpc>
                <a:spcPct val="90000"/>
              </a:lnSpc>
              <a:spcBef>
                <a:spcPts val="1000"/>
              </a:spcBef>
              <a:spcAft>
                <a:spcPts val="0"/>
              </a:spcAft>
              <a:buClr>
                <a:schemeClr val="dk1"/>
              </a:buClr>
              <a:buSzPct val="100000"/>
              <a:buChar char="•"/>
            </a:pPr>
            <a:r>
              <a:rPr b="1" lang="en-US"/>
              <a:t>SELECT:</a:t>
            </a:r>
            <a:r>
              <a:rPr lang="en-US"/>
              <a:t> This is the same as the projection operation of relational algebra. It is used to select the attribute based on the condition described by WHERE clause. </a:t>
            </a:r>
            <a:endParaRPr/>
          </a:p>
          <a:p>
            <a:pPr indent="0" lvl="0" marL="0" rtl="0" algn="l">
              <a:lnSpc>
                <a:spcPct val="90000"/>
              </a:lnSpc>
              <a:spcBef>
                <a:spcPts val="1000"/>
              </a:spcBef>
              <a:spcAft>
                <a:spcPts val="0"/>
              </a:spcAft>
              <a:buClr>
                <a:schemeClr val="dk1"/>
              </a:buClr>
              <a:buSzPct val="100000"/>
              <a:buNone/>
            </a:pPr>
            <a:r>
              <a:rPr b="1" lang="en-US"/>
              <a:t>Syntax: 	</a:t>
            </a:r>
            <a:r>
              <a:rPr lang="en-US"/>
              <a:t>SELECT expressions     	</a:t>
            </a:r>
            <a:r>
              <a:rPr b="1" lang="en-US">
                <a:solidFill>
                  <a:srgbClr val="000099"/>
                </a:solidFill>
              </a:rPr>
              <a:t>SELECT emp_name  </a:t>
            </a:r>
            <a:endParaRPr/>
          </a:p>
          <a:p>
            <a:pPr indent="0" lvl="0" marL="0" rtl="0" algn="l">
              <a:lnSpc>
                <a:spcPct val="90000"/>
              </a:lnSpc>
              <a:spcBef>
                <a:spcPts val="1000"/>
              </a:spcBef>
              <a:spcAft>
                <a:spcPts val="0"/>
              </a:spcAft>
              <a:buClr>
                <a:schemeClr val="dk1"/>
              </a:buClr>
              <a:buSzPct val="100000"/>
              <a:buNone/>
            </a:pPr>
            <a:r>
              <a:rPr lang="en-US"/>
              <a:t>    		FROM TABLES    		</a:t>
            </a:r>
            <a:r>
              <a:rPr b="1" lang="en-US">
                <a:solidFill>
                  <a:srgbClr val="000099"/>
                </a:solidFill>
              </a:rPr>
              <a:t>FROM employee  </a:t>
            </a:r>
            <a:endParaRPr/>
          </a:p>
          <a:p>
            <a:pPr indent="0" lvl="0" marL="0" rtl="0" algn="l">
              <a:lnSpc>
                <a:spcPct val="90000"/>
              </a:lnSpc>
              <a:spcBef>
                <a:spcPts val="1000"/>
              </a:spcBef>
              <a:spcAft>
                <a:spcPts val="0"/>
              </a:spcAft>
              <a:buClr>
                <a:schemeClr val="dk1"/>
              </a:buClr>
              <a:buSzPct val="100000"/>
              <a:buNone/>
            </a:pPr>
            <a:r>
              <a:rPr lang="en-US"/>
              <a:t>    		WHERE conditions;  	            </a:t>
            </a:r>
            <a:r>
              <a:rPr b="1" lang="en-US">
                <a:solidFill>
                  <a:srgbClr val="000099"/>
                </a:solidFill>
              </a:rPr>
              <a:t>WHERE age &gt; 20; </a:t>
            </a:r>
            <a:endParaRPr/>
          </a:p>
          <a:p>
            <a:pPr indent="0" lvl="0" marL="0" rtl="0" algn="l">
              <a:lnSpc>
                <a:spcPct val="90000"/>
              </a:lnSpc>
              <a:spcBef>
                <a:spcPts val="1000"/>
              </a:spcBef>
              <a:spcAft>
                <a:spcPts val="0"/>
              </a:spcAft>
              <a:buClr>
                <a:schemeClr val="dk1"/>
              </a:buClr>
              <a:buSzPct val="100000"/>
              <a:buNone/>
            </a:pPr>
            <a:r>
              <a:rPr lang="en-US"/>
              <a:t>		</a:t>
            </a:r>
            <a:endParaRPr/>
          </a:p>
          <a:p>
            <a:pPr indent="0" lvl="0" marL="0" rtl="0" algn="l">
              <a:lnSpc>
                <a:spcPct val="90000"/>
              </a:lnSpc>
              <a:spcBef>
                <a:spcPts val="1000"/>
              </a:spcBef>
              <a:spcAft>
                <a:spcPts val="0"/>
              </a:spcAft>
              <a:buClr>
                <a:schemeClr val="dk1"/>
              </a:buClr>
              <a:buSzPct val="100000"/>
              <a:buNone/>
            </a:pPr>
            <a:r>
              <a:rPr lang="en-US"/>
              <a:t>		</a:t>
            </a:r>
            <a:endParaRPr/>
          </a:p>
          <a:p>
            <a:pPr indent="-64135" lvl="0" marL="228600" rtl="0" algn="l">
              <a:lnSpc>
                <a:spcPct val="90000"/>
              </a:lnSpc>
              <a:spcBef>
                <a:spcPts val="1000"/>
              </a:spcBef>
              <a:spcAft>
                <a:spcPts val="0"/>
              </a:spcAft>
              <a:buClr>
                <a:schemeClr val="dk1"/>
              </a:buClr>
              <a:buSzPct val="100000"/>
              <a:buNone/>
            </a:pPr>
            <a:r>
              <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7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630" name="Google Shape;630;p7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8"/>
          <p:cNvSpPr txBox="1"/>
          <p:nvPr>
            <p:ph type="title"/>
          </p:nvPr>
        </p:nvSpPr>
        <p:spPr>
          <a:xfrm>
            <a:off x="408709" y="89877"/>
            <a:ext cx="10515600" cy="82066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latin typeface="Calibri"/>
                <a:ea typeface="Calibri"/>
                <a:cs typeface="Calibri"/>
                <a:sym typeface="Calibri"/>
              </a:rPr>
              <a:t>Relational Algebra : Operations</a:t>
            </a:r>
            <a:endParaRPr/>
          </a:p>
        </p:txBody>
      </p:sp>
      <p:sp>
        <p:nvSpPr>
          <p:cNvPr id="130" name="Google Shape;130;p8"/>
          <p:cNvSpPr txBox="1"/>
          <p:nvPr>
            <p:ph idx="1" type="body"/>
          </p:nvPr>
        </p:nvSpPr>
        <p:spPr>
          <a:xfrm>
            <a:off x="353290" y="910541"/>
            <a:ext cx="11630891"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b="1" i="0" lang="en-US" u="sng"/>
              <a:t>Intersection(∩) : </a:t>
            </a:r>
            <a:r>
              <a:rPr i="0" lang="en-US"/>
              <a:t>Intersection operator is </a:t>
            </a:r>
            <a:r>
              <a:rPr b="1" i="0" lang="en-US">
                <a:solidFill>
                  <a:srgbClr val="000099"/>
                </a:solidFill>
              </a:rPr>
              <a:t>denoted by ∩ symbol and it is used to select common rows (tuples) from two tables (relations).</a:t>
            </a:r>
            <a:endParaRPr/>
          </a:p>
          <a:p>
            <a:pPr indent="-228600" lvl="0" marL="228600" rtl="0" algn="just">
              <a:lnSpc>
                <a:spcPct val="90000"/>
              </a:lnSpc>
              <a:spcBef>
                <a:spcPts val="1000"/>
              </a:spcBef>
              <a:spcAft>
                <a:spcPts val="0"/>
              </a:spcAft>
              <a:buClr>
                <a:schemeClr val="dk1"/>
              </a:buClr>
              <a:buSzPts val="2800"/>
              <a:buChar char="•"/>
            </a:pPr>
            <a:r>
              <a:rPr i="0" lang="en-US"/>
              <a:t>Lets say we have two relations R1 and R2 both have same columns and we want to </a:t>
            </a:r>
            <a:r>
              <a:rPr b="1" i="0" lang="en-US">
                <a:solidFill>
                  <a:srgbClr val="000099"/>
                </a:solidFill>
              </a:rPr>
              <a:t>select all those tuples(rows) that are present in both the relations, then in that case we can apply intersection operation on these two relations R1 ∩ R2.</a:t>
            </a:r>
            <a:endParaRPr/>
          </a:p>
          <a:p>
            <a:pPr indent="-228600" lvl="0" marL="228600" rtl="0" algn="just">
              <a:lnSpc>
                <a:spcPct val="90000"/>
              </a:lnSpc>
              <a:spcBef>
                <a:spcPts val="1000"/>
              </a:spcBef>
              <a:spcAft>
                <a:spcPts val="0"/>
              </a:spcAft>
              <a:buClr>
                <a:schemeClr val="dk1"/>
              </a:buClr>
              <a:buSzPts val="2800"/>
              <a:buChar char="•"/>
            </a:pPr>
            <a:r>
              <a:rPr i="0" lang="en-US"/>
              <a:t>Note: Only those rows that are present in both the tables will appear in the result set. </a:t>
            </a:r>
            <a:r>
              <a:rPr b="1" i="0" lang="en-US">
                <a:solidFill>
                  <a:srgbClr val="C00000"/>
                </a:solidFill>
              </a:rPr>
              <a:t>COURSE ∩ STUDENT </a:t>
            </a:r>
            <a:endParaRPr b="1">
              <a:solidFill>
                <a:srgbClr val="C00000"/>
              </a:solidFill>
            </a:endParaRPr>
          </a:p>
        </p:txBody>
      </p:sp>
      <p:pic>
        <p:nvPicPr>
          <p:cNvPr id="131" name="Google Shape;131;p8"/>
          <p:cNvPicPr preferRelativeResize="0"/>
          <p:nvPr/>
        </p:nvPicPr>
        <p:blipFill rotWithShape="1">
          <a:blip r:embed="rId3">
            <a:alphaModFix/>
          </a:blip>
          <a:srcRect b="0" l="0" r="0" t="0"/>
          <a:stretch/>
        </p:blipFill>
        <p:spPr>
          <a:xfrm>
            <a:off x="5666509" y="4069053"/>
            <a:ext cx="2343150" cy="2581275"/>
          </a:xfrm>
          <a:prstGeom prst="rect">
            <a:avLst/>
          </a:prstGeom>
          <a:noFill/>
          <a:ln>
            <a:noFill/>
          </a:ln>
        </p:spPr>
      </p:pic>
      <p:pic>
        <p:nvPicPr>
          <p:cNvPr id="132" name="Google Shape;132;p8"/>
          <p:cNvPicPr preferRelativeResize="0"/>
          <p:nvPr/>
        </p:nvPicPr>
        <p:blipFill rotWithShape="1">
          <a:blip r:embed="rId4">
            <a:alphaModFix/>
          </a:blip>
          <a:srcRect b="0" l="0" r="0" t="0"/>
          <a:stretch/>
        </p:blipFill>
        <p:spPr>
          <a:xfrm>
            <a:off x="1717097" y="4278603"/>
            <a:ext cx="2305050" cy="2371725"/>
          </a:xfrm>
          <a:prstGeom prst="rect">
            <a:avLst/>
          </a:prstGeom>
          <a:noFill/>
          <a:ln>
            <a:noFill/>
          </a:ln>
        </p:spPr>
      </p:pic>
      <p:pic>
        <p:nvPicPr>
          <p:cNvPr id="133" name="Google Shape;133;p8"/>
          <p:cNvPicPr preferRelativeResize="0"/>
          <p:nvPr/>
        </p:nvPicPr>
        <p:blipFill rotWithShape="1">
          <a:blip r:embed="rId5">
            <a:alphaModFix/>
          </a:blip>
          <a:srcRect b="0" l="0" r="0" t="0"/>
          <a:stretch/>
        </p:blipFill>
        <p:spPr>
          <a:xfrm>
            <a:off x="4418733" y="5131905"/>
            <a:ext cx="400050" cy="447675"/>
          </a:xfrm>
          <a:prstGeom prst="rect">
            <a:avLst/>
          </a:prstGeom>
          <a:noFill/>
          <a:ln>
            <a:noFill/>
          </a:ln>
        </p:spPr>
      </p:pic>
      <p:pic>
        <p:nvPicPr>
          <p:cNvPr id="134" name="Google Shape;134;p8"/>
          <p:cNvPicPr preferRelativeResize="0"/>
          <p:nvPr/>
        </p:nvPicPr>
        <p:blipFill rotWithShape="1">
          <a:blip r:embed="rId6">
            <a:alphaModFix/>
          </a:blip>
          <a:srcRect b="0" l="0" r="0" t="0"/>
          <a:stretch/>
        </p:blipFill>
        <p:spPr>
          <a:xfrm>
            <a:off x="8264237" y="5305373"/>
            <a:ext cx="447675" cy="276225"/>
          </a:xfrm>
          <a:prstGeom prst="rect">
            <a:avLst/>
          </a:prstGeom>
          <a:noFill/>
          <a:ln>
            <a:noFill/>
          </a:ln>
        </p:spPr>
      </p:pic>
      <p:pic>
        <p:nvPicPr>
          <p:cNvPr id="135" name="Google Shape;135;p8"/>
          <p:cNvPicPr preferRelativeResize="0"/>
          <p:nvPr/>
        </p:nvPicPr>
        <p:blipFill rotWithShape="1">
          <a:blip r:embed="rId7">
            <a:alphaModFix/>
          </a:blip>
          <a:srcRect b="0" l="0" r="0" t="0"/>
          <a:stretch/>
        </p:blipFill>
        <p:spPr>
          <a:xfrm>
            <a:off x="9466985" y="4550879"/>
            <a:ext cx="2371725" cy="1609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9"/>
          <p:cNvSpPr txBox="1"/>
          <p:nvPr>
            <p:ph type="title"/>
          </p:nvPr>
        </p:nvSpPr>
        <p:spPr>
          <a:xfrm>
            <a:off x="408709" y="89877"/>
            <a:ext cx="10515600" cy="82066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latin typeface="Calibri"/>
                <a:ea typeface="Calibri"/>
                <a:cs typeface="Calibri"/>
                <a:sym typeface="Calibri"/>
              </a:rPr>
              <a:t>Relational Algebra : Operations</a:t>
            </a:r>
            <a:endParaRPr/>
          </a:p>
        </p:txBody>
      </p:sp>
      <p:sp>
        <p:nvSpPr>
          <p:cNvPr id="141" name="Google Shape;141;p9"/>
          <p:cNvSpPr txBox="1"/>
          <p:nvPr>
            <p:ph idx="1" type="body"/>
          </p:nvPr>
        </p:nvSpPr>
        <p:spPr>
          <a:xfrm>
            <a:off x="353290" y="910541"/>
            <a:ext cx="11630891"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b="1" i="0" lang="en-US" u="sng"/>
              <a:t>Set Difference (-) : </a:t>
            </a:r>
            <a:r>
              <a:rPr b="1" i="0" lang="en-US">
                <a:solidFill>
                  <a:srgbClr val="000099"/>
                </a:solidFill>
              </a:rPr>
              <a:t>In order to fetch the data which is not present in any one of the relation, set difference operation is used</a:t>
            </a:r>
            <a:r>
              <a:rPr i="0" lang="en-US"/>
              <a:t>. The set difference operation is denoted by </a:t>
            </a:r>
            <a:r>
              <a:rPr b="1" i="0" lang="en-US">
                <a:solidFill>
                  <a:srgbClr val="000099"/>
                </a:solidFill>
              </a:rPr>
              <a:t>“Minus(-)”.</a:t>
            </a:r>
            <a:endParaRPr/>
          </a:p>
          <a:p>
            <a:pPr indent="-228600" lvl="0" marL="228600" rtl="0" algn="just">
              <a:lnSpc>
                <a:spcPct val="90000"/>
              </a:lnSpc>
              <a:spcBef>
                <a:spcPts val="1000"/>
              </a:spcBef>
              <a:spcAft>
                <a:spcPts val="0"/>
              </a:spcAft>
              <a:buClr>
                <a:schemeClr val="dk1"/>
              </a:buClr>
              <a:buSzPts val="2800"/>
              <a:buChar char="•"/>
            </a:pPr>
            <a:r>
              <a:rPr b="0" i="0" lang="en-US"/>
              <a:t>Lets say we have two relations R1 and R2 and we want to select all those tuples(rows) that are present in Relation R1 but </a:t>
            </a:r>
            <a:r>
              <a:rPr b="1" i="0" lang="en-US"/>
              <a:t>not</a:t>
            </a:r>
            <a:r>
              <a:rPr b="0" i="0" lang="en-US"/>
              <a:t> present in Relation R2, this can be done using Set difference R1 – R2.</a:t>
            </a:r>
            <a:r>
              <a:rPr i="0" lang="en-US"/>
              <a:t> </a:t>
            </a:r>
            <a:endParaRPr/>
          </a:p>
          <a:p>
            <a:pPr indent="-228600" lvl="0" marL="228600" rtl="0" algn="just">
              <a:lnSpc>
                <a:spcPct val="90000"/>
              </a:lnSpc>
              <a:spcBef>
                <a:spcPts val="1000"/>
              </a:spcBef>
              <a:spcAft>
                <a:spcPts val="0"/>
              </a:spcAft>
              <a:buClr>
                <a:srgbClr val="000000"/>
              </a:buClr>
              <a:buSzPts val="2800"/>
              <a:buChar char="•"/>
            </a:pPr>
            <a:r>
              <a:rPr b="1" i="0" lang="en-US">
                <a:solidFill>
                  <a:srgbClr val="000000"/>
                </a:solidFill>
              </a:rPr>
              <a:t>For example</a:t>
            </a:r>
            <a:r>
              <a:rPr b="1" i="0" lang="en-US">
                <a:solidFill>
                  <a:srgbClr val="E06092"/>
                </a:solidFill>
              </a:rPr>
              <a:t> : </a:t>
            </a:r>
            <a:r>
              <a:rPr b="1" i="0" lang="en-US">
                <a:solidFill>
                  <a:srgbClr val="008000"/>
                </a:solidFill>
              </a:rPr>
              <a:t>Consider the two tables with relations X</a:t>
            </a:r>
            <a:r>
              <a:rPr b="1" baseline="-25000" i="0" lang="en-US">
                <a:solidFill>
                  <a:srgbClr val="008000"/>
                </a:solidFill>
              </a:rPr>
              <a:t>1</a:t>
            </a:r>
            <a:r>
              <a:rPr b="1" i="0" lang="en-US">
                <a:solidFill>
                  <a:srgbClr val="008000"/>
                </a:solidFill>
              </a:rPr>
              <a:t>(Name, Age) and X</a:t>
            </a:r>
            <a:r>
              <a:rPr b="1" baseline="-25000" i="0" lang="en-US">
                <a:solidFill>
                  <a:srgbClr val="008000"/>
                </a:solidFill>
              </a:rPr>
              <a:t>2</a:t>
            </a:r>
            <a:r>
              <a:rPr b="1" i="0" lang="en-US">
                <a:solidFill>
                  <a:srgbClr val="008000"/>
                </a:solidFill>
              </a:rPr>
              <a:t>(Name, Age). If we wish to apply the set difference operation, then it can be done by :</a:t>
            </a:r>
            <a:endParaRPr>
              <a:solidFill>
                <a:srgbClr val="C00000"/>
              </a:solidFill>
            </a:endParaRPr>
          </a:p>
        </p:txBody>
      </p:sp>
      <p:pic>
        <p:nvPicPr>
          <p:cNvPr descr="Relational Algebra : Set Difference Operation" id="142" name="Google Shape;142;p9"/>
          <p:cNvPicPr preferRelativeResize="0"/>
          <p:nvPr/>
        </p:nvPicPr>
        <p:blipFill rotWithShape="1">
          <a:blip r:embed="rId3">
            <a:alphaModFix/>
          </a:blip>
          <a:srcRect b="0" l="0" r="0" t="0"/>
          <a:stretch/>
        </p:blipFill>
        <p:spPr>
          <a:xfrm>
            <a:off x="2735406" y="4336906"/>
            <a:ext cx="9248775" cy="225785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2021-07-04T14:34:29Z</dcterms:created>
  <dc:creator>Ranjeetsingh Suryawanshi</dc:creator>
</cp:coreProperties>
</file>