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Heebo"/>
      <p:regular r:id="rId42"/>
      <p:bold r:id="rId43"/>
    </p:embeddedFont>
    <p:embeddedFont>
      <p:font typeface="Inter"/>
      <p:regular r:id="rId44"/>
      <p:bold r:id="rId45"/>
    </p:embeddedFont>
    <p:embeddedFont>
      <p:font typeface="Source Sans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hktdnEdG7riIeNc6yuZeBUHHh8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Heebo-regular.fntdata"/><Relationship Id="rId41" Type="http://schemas.openxmlformats.org/officeDocument/2006/relationships/slide" Target="slides/slide37.xml"/><Relationship Id="rId44" Type="http://schemas.openxmlformats.org/officeDocument/2006/relationships/font" Target="fonts/Inter-regular.fntdata"/><Relationship Id="rId43" Type="http://schemas.openxmlformats.org/officeDocument/2006/relationships/font" Target="fonts/Heebo-bold.fntdata"/><Relationship Id="rId46" Type="http://schemas.openxmlformats.org/officeDocument/2006/relationships/font" Target="fonts/SourceSansPro-regular.fntdata"/><Relationship Id="rId45"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italic.fntdata"/><Relationship Id="rId47" Type="http://schemas.openxmlformats.org/officeDocument/2006/relationships/font" Target="fonts/SourceSansPro-bold.fntdata"/><Relationship Id="rId49"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7"/>
          <p:cNvSpPr/>
          <p:nvPr>
            <p:ph idx="2" type="pic"/>
          </p:nvPr>
        </p:nvSpPr>
        <p:spPr>
          <a:xfrm>
            <a:off x="5183188" y="987425"/>
            <a:ext cx="6172200" cy="4873625"/>
          </a:xfrm>
          <a:prstGeom prst="rect">
            <a:avLst/>
          </a:prstGeom>
          <a:noFill/>
          <a:ln>
            <a:noFill/>
          </a:ln>
        </p:spPr>
      </p:sp>
      <p:sp>
        <p:nvSpPr>
          <p:cNvPr id="64" name="Google Shape;6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jp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78873" y="1122363"/>
            <a:ext cx="9989127"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b="1" i="0" lang="en-US" sz="4800" u="none" strike="noStrike"/>
              <a:t>Unit 4 Chapter 1 Storage and Querying</a:t>
            </a:r>
            <a:endParaRPr sz="48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53" name="Google Shape;153;p10"/>
          <p:cNvSpPr txBox="1"/>
          <p:nvPr>
            <p:ph idx="1" type="body"/>
          </p:nvPr>
        </p:nvSpPr>
        <p:spPr>
          <a:xfrm>
            <a:off x="180109" y="678874"/>
            <a:ext cx="6400800" cy="581400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Heap file organization</a:t>
            </a:r>
            <a:endParaRPr/>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It works with data blocks.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When the records are inserted</a:t>
            </a:r>
            <a:r>
              <a:rPr b="1" i="0" lang="en-US">
                <a:solidFill>
                  <a:srgbClr val="000000"/>
                </a:solidFill>
              </a:rPr>
              <a:t>, it doesn't require the sorting and ordering of records.</a:t>
            </a:r>
            <a:endParaRPr/>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When the data block is full, the new record is stored in some other block. </a:t>
            </a:r>
            <a:endParaRPr/>
          </a:p>
          <a:p>
            <a:pPr indent="-228600" lvl="0" marL="228600" rtl="0" algn="just">
              <a:lnSpc>
                <a:spcPct val="90000"/>
              </a:lnSpc>
              <a:spcBef>
                <a:spcPts val="1000"/>
              </a:spcBef>
              <a:spcAft>
                <a:spcPts val="0"/>
              </a:spcAft>
              <a:buClr>
                <a:srgbClr val="000000"/>
              </a:buClr>
              <a:buSzPts val="2800"/>
              <a:buFont typeface="Arial"/>
              <a:buChar char="•"/>
            </a:pPr>
            <a:r>
              <a:rPr b="1" i="0" lang="en-US">
                <a:solidFill>
                  <a:srgbClr val="000000"/>
                </a:solidFill>
              </a:rPr>
              <a:t>This new data block need not to be the very next data block</a:t>
            </a:r>
            <a:r>
              <a:rPr b="0" i="0" lang="en-US">
                <a:solidFill>
                  <a:srgbClr val="000000"/>
                </a:solidFill>
              </a:rPr>
              <a:t>, </a:t>
            </a:r>
            <a:r>
              <a:rPr b="1" i="0" lang="en-US">
                <a:solidFill>
                  <a:srgbClr val="0000CC"/>
                </a:solidFill>
              </a:rPr>
              <a:t>but it can select any data block in the memory to store new records. </a:t>
            </a:r>
            <a:endParaRPr b="1">
              <a:solidFill>
                <a:srgbClr val="0000CC"/>
              </a:solidFill>
            </a:endParaRPr>
          </a:p>
        </p:txBody>
      </p:sp>
      <p:pic>
        <p:nvPicPr>
          <p:cNvPr descr="DBMS Heap file organization" id="154" name="Google Shape;154;p10"/>
          <p:cNvPicPr preferRelativeResize="0"/>
          <p:nvPr/>
        </p:nvPicPr>
        <p:blipFill rotWithShape="1">
          <a:blip r:embed="rId3">
            <a:alphaModFix/>
          </a:blip>
          <a:srcRect b="0" l="0" r="0" t="0"/>
          <a:stretch/>
        </p:blipFill>
        <p:spPr>
          <a:xfrm>
            <a:off x="6774873" y="117909"/>
            <a:ext cx="5237018" cy="3571875"/>
          </a:xfrm>
          <a:prstGeom prst="rect">
            <a:avLst/>
          </a:prstGeom>
          <a:noFill/>
          <a:ln>
            <a:noFill/>
          </a:ln>
        </p:spPr>
      </p:pic>
      <p:sp>
        <p:nvSpPr>
          <p:cNvPr id="155" name="Google Shape;155;p10"/>
          <p:cNvSpPr txBox="1"/>
          <p:nvPr/>
        </p:nvSpPr>
        <p:spPr>
          <a:xfrm>
            <a:off x="6774873" y="3856038"/>
            <a:ext cx="5237020" cy="283527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CC"/>
              </a:buClr>
              <a:buSzPts val="2800"/>
              <a:buFont typeface="Arial"/>
              <a:buChar char="•"/>
            </a:pPr>
            <a:r>
              <a:rPr b="1" i="0" lang="en-US" sz="2800" u="none" cap="none" strike="noStrike">
                <a:solidFill>
                  <a:srgbClr val="0000CC"/>
                </a:solidFill>
                <a:latin typeface="Calibri"/>
                <a:ea typeface="Calibri"/>
                <a:cs typeface="Calibri"/>
                <a:sym typeface="Calibri"/>
              </a:rPr>
              <a:t>suppose we want to insert a new record R2 in a heap. </a:t>
            </a:r>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If the data block 3 is full then it will be inserted in any of the database selected by the DBMS, let's say data block 1.</a:t>
            </a:r>
            <a:endParaRPr b="1" i="0" sz="2800" u="none" cap="none" strike="noStrike">
              <a:solidFill>
                <a:srgbClr val="C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61" name="Google Shape;161;p11"/>
          <p:cNvSpPr txBox="1"/>
          <p:nvPr>
            <p:ph idx="1" type="body"/>
          </p:nvPr>
        </p:nvSpPr>
        <p:spPr>
          <a:xfrm>
            <a:off x="180109" y="678874"/>
            <a:ext cx="6400800" cy="581400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Hash File Organization</a:t>
            </a:r>
            <a:endParaRPr/>
          </a:p>
          <a:p>
            <a:pPr indent="-228600" lvl="0" marL="228600" rtl="0" algn="just">
              <a:lnSpc>
                <a:spcPct val="90000"/>
              </a:lnSpc>
              <a:spcBef>
                <a:spcPts val="1000"/>
              </a:spcBef>
              <a:spcAft>
                <a:spcPts val="0"/>
              </a:spcAft>
              <a:buClr>
                <a:schemeClr val="dk1"/>
              </a:buClr>
              <a:buSzPts val="2800"/>
              <a:buChar char="•"/>
            </a:pPr>
            <a:r>
              <a:rPr b="0" i="0" lang="en-US"/>
              <a:t>Hash File Organization </a:t>
            </a:r>
            <a:r>
              <a:rPr b="1" i="0" lang="en-US">
                <a:solidFill>
                  <a:srgbClr val="0000CC"/>
                </a:solidFill>
              </a:rPr>
              <a:t>uses the computation of hash function on some fields of the records. The hash function's output determines the location of disk block where the records are to be placed.</a:t>
            </a:r>
            <a:endParaRPr/>
          </a:p>
          <a:p>
            <a:pPr indent="-228600" lvl="0" marL="228600" rtl="0" algn="just">
              <a:lnSpc>
                <a:spcPct val="90000"/>
              </a:lnSpc>
              <a:spcBef>
                <a:spcPts val="1000"/>
              </a:spcBef>
              <a:spcAft>
                <a:spcPts val="0"/>
              </a:spcAft>
              <a:buClr>
                <a:schemeClr val="dk1"/>
              </a:buClr>
              <a:buSzPts val="2800"/>
              <a:buChar char="•"/>
            </a:pPr>
            <a:r>
              <a:rPr b="0" i="0" lang="en-US"/>
              <a:t>When a record has to be </a:t>
            </a:r>
            <a:r>
              <a:rPr b="0" i="0" lang="en-US">
                <a:solidFill>
                  <a:srgbClr val="333333"/>
                </a:solidFill>
                <a:latin typeface="Inter"/>
                <a:ea typeface="Inter"/>
                <a:cs typeface="Inter"/>
                <a:sym typeface="Inter"/>
              </a:rPr>
              <a:t>retrieved</a:t>
            </a:r>
            <a:r>
              <a:rPr b="0" i="0" lang="en-US"/>
              <a:t> using the hash key columns, then the address is generated, and </a:t>
            </a:r>
            <a:r>
              <a:rPr b="1" i="0" lang="en-US">
                <a:solidFill>
                  <a:srgbClr val="0000CC"/>
                </a:solidFill>
              </a:rPr>
              <a:t>the whole record is retrieved using that address. </a:t>
            </a:r>
            <a:endParaRPr/>
          </a:p>
        </p:txBody>
      </p:sp>
      <p:sp>
        <p:nvSpPr>
          <p:cNvPr id="162" name="Google Shape;162;p11"/>
          <p:cNvSpPr txBox="1"/>
          <p:nvPr/>
        </p:nvSpPr>
        <p:spPr>
          <a:xfrm>
            <a:off x="6774873" y="3856038"/>
            <a:ext cx="5237020" cy="283527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the same way, </a:t>
            </a:r>
            <a:r>
              <a:rPr b="1" i="0" lang="en-US" sz="2800" u="none" cap="none" strike="noStrike">
                <a:solidFill>
                  <a:srgbClr val="0000CC"/>
                </a:solidFill>
                <a:latin typeface="Calibri"/>
                <a:ea typeface="Calibri"/>
                <a:cs typeface="Calibri"/>
                <a:sym typeface="Calibri"/>
              </a:rPr>
              <a:t>when a new record has to be inserted, then the address is generated using the hash key and record is directly inserted. </a:t>
            </a:r>
            <a:r>
              <a:rPr b="1" i="0" lang="en-US" sz="2800" u="none" cap="none" strike="noStrike">
                <a:solidFill>
                  <a:srgbClr val="C00000"/>
                </a:solidFill>
                <a:latin typeface="Calibri"/>
                <a:ea typeface="Calibri"/>
                <a:cs typeface="Calibri"/>
                <a:sym typeface="Calibri"/>
              </a:rPr>
              <a:t>The same process is applied in the case of delete and update.</a:t>
            </a:r>
            <a:endParaRPr b="1" i="0" sz="2800" u="none" cap="none" strike="noStrike">
              <a:solidFill>
                <a:srgbClr val="C00000"/>
              </a:solidFill>
              <a:latin typeface="Calibri"/>
              <a:ea typeface="Calibri"/>
              <a:cs typeface="Calibri"/>
              <a:sym typeface="Calibri"/>
            </a:endParaRPr>
          </a:p>
        </p:txBody>
      </p:sp>
      <p:pic>
        <p:nvPicPr>
          <p:cNvPr descr="DBMS Hash File Organization" id="163" name="Google Shape;163;p11"/>
          <p:cNvPicPr preferRelativeResize="0"/>
          <p:nvPr/>
        </p:nvPicPr>
        <p:blipFill rotWithShape="1">
          <a:blip r:embed="rId3">
            <a:alphaModFix/>
          </a:blip>
          <a:srcRect b="0" l="0" r="0" t="0"/>
          <a:stretch/>
        </p:blipFill>
        <p:spPr>
          <a:xfrm>
            <a:off x="7100455" y="166686"/>
            <a:ext cx="4585855" cy="3463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69" name="Google Shape;169;p12"/>
          <p:cNvSpPr txBox="1"/>
          <p:nvPr>
            <p:ph idx="1" type="body"/>
          </p:nvPr>
        </p:nvSpPr>
        <p:spPr>
          <a:xfrm>
            <a:off x="180109" y="678874"/>
            <a:ext cx="6400800" cy="581400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B+ File Organization</a:t>
            </a:r>
            <a:endParaRPr/>
          </a:p>
          <a:p>
            <a:pPr indent="-228600" lvl="0" marL="228600" rtl="0" algn="just">
              <a:lnSpc>
                <a:spcPct val="90000"/>
              </a:lnSpc>
              <a:spcBef>
                <a:spcPts val="1000"/>
              </a:spcBef>
              <a:spcAft>
                <a:spcPts val="0"/>
              </a:spcAft>
              <a:buClr>
                <a:schemeClr val="dk1"/>
              </a:buClr>
              <a:buSzPts val="2800"/>
              <a:buFont typeface="Arial"/>
              <a:buChar char="•"/>
            </a:pPr>
            <a:r>
              <a:rPr b="0" i="0" lang="en-US"/>
              <a:t>B+ tree file organization is the </a:t>
            </a:r>
            <a:r>
              <a:rPr b="1" i="0" lang="en-US">
                <a:solidFill>
                  <a:srgbClr val="0000CC"/>
                </a:solidFill>
              </a:rPr>
              <a:t>advanced method of an indexed sequential access method. It uses a tree-like structure </a:t>
            </a:r>
            <a:r>
              <a:rPr b="0" i="0" lang="en-US"/>
              <a:t>to store records in File.</a:t>
            </a:r>
            <a:endParaRPr/>
          </a:p>
          <a:p>
            <a:pPr indent="-228600" lvl="0" marL="228600" rtl="0" algn="just">
              <a:lnSpc>
                <a:spcPct val="90000"/>
              </a:lnSpc>
              <a:spcBef>
                <a:spcPts val="1000"/>
              </a:spcBef>
              <a:spcAft>
                <a:spcPts val="0"/>
              </a:spcAft>
              <a:buClr>
                <a:schemeClr val="dk1"/>
              </a:buClr>
              <a:buSzPts val="2800"/>
              <a:buFont typeface="Arial"/>
              <a:buChar char="•"/>
            </a:pPr>
            <a:r>
              <a:rPr b="0" i="0" lang="en-US"/>
              <a:t>It uses the same concept of key-index where the primary key is used to sort the records. </a:t>
            </a:r>
            <a:r>
              <a:rPr b="1" i="0" lang="en-US">
                <a:solidFill>
                  <a:srgbClr val="0000CC"/>
                </a:solidFill>
              </a:rPr>
              <a:t>For each primary key, the value of the index is generated and mapped with the record.</a:t>
            </a:r>
            <a:endParaRPr/>
          </a:p>
          <a:p>
            <a:pPr indent="-228600" lvl="0" marL="228600" rtl="0" algn="just">
              <a:lnSpc>
                <a:spcPct val="90000"/>
              </a:lnSpc>
              <a:spcBef>
                <a:spcPts val="1000"/>
              </a:spcBef>
              <a:spcAft>
                <a:spcPts val="0"/>
              </a:spcAft>
              <a:buClr>
                <a:schemeClr val="dk1"/>
              </a:buClr>
              <a:buSzPts val="2800"/>
              <a:buFont typeface="Arial"/>
              <a:buChar char="•"/>
            </a:pPr>
            <a:r>
              <a:rPr b="0" i="0" lang="en-US"/>
              <a:t>In this method, </a:t>
            </a:r>
            <a:r>
              <a:rPr b="1" i="0" lang="en-US">
                <a:solidFill>
                  <a:srgbClr val="0000CC"/>
                </a:solidFill>
              </a:rPr>
              <a:t>all the records are stored only at the leaf node</a:t>
            </a:r>
            <a:r>
              <a:rPr b="0" i="0" lang="en-US"/>
              <a:t>. </a:t>
            </a:r>
            <a:r>
              <a:rPr b="1" i="0" lang="en-US">
                <a:solidFill>
                  <a:srgbClr val="C00000"/>
                </a:solidFill>
              </a:rPr>
              <a:t>Intermediate nodes act as a pointer to the leaf nodes. They do not contain any records.</a:t>
            </a:r>
            <a:endParaRPr/>
          </a:p>
        </p:txBody>
      </p:sp>
      <p:sp>
        <p:nvSpPr>
          <p:cNvPr id="170" name="Google Shape;170;p12"/>
          <p:cNvSpPr txBox="1"/>
          <p:nvPr/>
        </p:nvSpPr>
        <p:spPr>
          <a:xfrm>
            <a:off x="6774873" y="2662236"/>
            <a:ext cx="5237020" cy="402907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just">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Inter"/>
                <a:ea typeface="Inter"/>
                <a:cs typeface="Inter"/>
                <a:sym typeface="Inter"/>
              </a:rPr>
              <a:t>There is one root node of the tree, i.e., 25. There is an intermediary layer with nodes. </a:t>
            </a:r>
            <a:r>
              <a:rPr b="1" i="0" lang="en-US" sz="2800" u="none" cap="none" strike="noStrike">
                <a:solidFill>
                  <a:srgbClr val="0000CC"/>
                </a:solidFill>
                <a:latin typeface="Inter"/>
                <a:ea typeface="Inter"/>
                <a:cs typeface="Inter"/>
                <a:sym typeface="Inter"/>
              </a:rPr>
              <a:t>They do not store the actual record. They have only pointers to the leaf node.</a:t>
            </a:r>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Inter"/>
                <a:ea typeface="Inter"/>
                <a:cs typeface="Inter"/>
                <a:sym typeface="Inter"/>
              </a:rPr>
              <a:t>The nodes to the left of the root node contain the prior value of the root and nodes to the right contain next value of the root, i.e., 15 and 30 respectively.</a:t>
            </a:r>
            <a:endParaRPr/>
          </a:p>
          <a:p>
            <a:pPr indent="-228600" lvl="0" marL="228600" marR="0" rtl="0" algn="just">
              <a:lnSpc>
                <a:spcPct val="90000"/>
              </a:lnSpc>
              <a:spcBef>
                <a:spcPts val="1000"/>
              </a:spcBef>
              <a:spcAft>
                <a:spcPts val="0"/>
              </a:spcAft>
              <a:buClr>
                <a:srgbClr val="0000CC"/>
              </a:buClr>
              <a:buSzPct val="100000"/>
              <a:buFont typeface="Arial"/>
              <a:buChar char="•"/>
            </a:pPr>
            <a:r>
              <a:rPr b="1" i="0" lang="en-US" sz="2800" u="none" cap="none" strike="noStrike">
                <a:solidFill>
                  <a:srgbClr val="0000CC"/>
                </a:solidFill>
                <a:latin typeface="Inter"/>
                <a:ea typeface="Inter"/>
                <a:cs typeface="Inter"/>
                <a:sym typeface="Inter"/>
              </a:rPr>
              <a:t>There is only one leaf node which has only values, i.e., 10, 12, 17, 20, 24, 27 and 29.</a:t>
            </a:r>
            <a:endParaRPr/>
          </a:p>
        </p:txBody>
      </p:sp>
      <p:pic>
        <p:nvPicPr>
          <p:cNvPr descr="DBMS B+ File Organization" id="171" name="Google Shape;171;p12"/>
          <p:cNvPicPr preferRelativeResize="0"/>
          <p:nvPr/>
        </p:nvPicPr>
        <p:blipFill rotWithShape="1">
          <a:blip r:embed="rId3">
            <a:alphaModFix/>
          </a:blip>
          <a:srcRect b="0" l="0" r="0" t="0"/>
          <a:stretch/>
        </p:blipFill>
        <p:spPr>
          <a:xfrm>
            <a:off x="7027719" y="166686"/>
            <a:ext cx="4731327"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77" name="Google Shape;177;p13"/>
          <p:cNvSpPr txBox="1"/>
          <p:nvPr>
            <p:ph idx="1" type="body"/>
          </p:nvPr>
        </p:nvSpPr>
        <p:spPr>
          <a:xfrm>
            <a:off x="180109" y="678874"/>
            <a:ext cx="6400800" cy="581400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Indexed sequential access method (ISAM)</a:t>
            </a:r>
            <a:endParaRPr/>
          </a:p>
          <a:p>
            <a:pPr indent="-228600" lvl="0" marL="228600" rtl="0" algn="just">
              <a:lnSpc>
                <a:spcPct val="90000"/>
              </a:lnSpc>
              <a:spcBef>
                <a:spcPts val="1000"/>
              </a:spcBef>
              <a:spcAft>
                <a:spcPts val="0"/>
              </a:spcAft>
              <a:buClr>
                <a:schemeClr val="dk1"/>
              </a:buClr>
              <a:buSzPts val="2800"/>
              <a:buChar char="•"/>
            </a:pPr>
            <a:r>
              <a:rPr b="0" i="0" lang="en-US"/>
              <a:t>ISAM method is an advanced sequential file organization. In this method, </a:t>
            </a:r>
            <a:r>
              <a:rPr b="1" i="0" lang="en-US"/>
              <a:t>records are stored in the file using the primary key. </a:t>
            </a:r>
            <a:endParaRPr/>
          </a:p>
          <a:p>
            <a:pPr indent="-228600" lvl="0" marL="228600" rtl="0" algn="just">
              <a:lnSpc>
                <a:spcPct val="90000"/>
              </a:lnSpc>
              <a:spcBef>
                <a:spcPts val="1000"/>
              </a:spcBef>
              <a:spcAft>
                <a:spcPts val="0"/>
              </a:spcAft>
              <a:buClr>
                <a:schemeClr val="dk1"/>
              </a:buClr>
              <a:buSzPts val="2800"/>
              <a:buChar char="•"/>
            </a:pPr>
            <a:r>
              <a:rPr b="0" i="0" lang="en-US"/>
              <a:t>An </a:t>
            </a:r>
            <a:r>
              <a:rPr b="1" i="0" lang="en-US">
                <a:solidFill>
                  <a:srgbClr val="0000CC"/>
                </a:solidFill>
              </a:rPr>
              <a:t>index value is generated for each primary key and mapped with the record. </a:t>
            </a:r>
            <a:r>
              <a:rPr b="1" i="0" lang="en-US">
                <a:solidFill>
                  <a:srgbClr val="C00000"/>
                </a:solidFill>
              </a:rPr>
              <a:t>This index contains the address of the record in the file.</a:t>
            </a:r>
            <a:endParaRPr/>
          </a:p>
        </p:txBody>
      </p:sp>
      <p:sp>
        <p:nvSpPr>
          <p:cNvPr id="178" name="Google Shape;178;p13"/>
          <p:cNvSpPr txBox="1"/>
          <p:nvPr/>
        </p:nvSpPr>
        <p:spPr>
          <a:xfrm>
            <a:off x="6580909" y="4213945"/>
            <a:ext cx="5237020" cy="248602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If any record has to be retrieved based on its index value, then the address of the data block is fetched and the record is retrieved from the memory.</a:t>
            </a:r>
            <a:endParaRPr/>
          </a:p>
        </p:txBody>
      </p:sp>
      <p:pic>
        <p:nvPicPr>
          <p:cNvPr descr="DBMS Indexed sequential access method" id="179" name="Google Shape;179;p13"/>
          <p:cNvPicPr preferRelativeResize="0"/>
          <p:nvPr/>
        </p:nvPicPr>
        <p:blipFill rotWithShape="1">
          <a:blip r:embed="rId3">
            <a:alphaModFix/>
          </a:blip>
          <a:srcRect b="0" l="0" r="0" t="0"/>
          <a:stretch/>
        </p:blipFill>
        <p:spPr>
          <a:xfrm>
            <a:off x="6580909" y="365125"/>
            <a:ext cx="5391150" cy="34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85" name="Google Shape;185;p14"/>
          <p:cNvSpPr txBox="1"/>
          <p:nvPr>
            <p:ph idx="1" type="body"/>
          </p:nvPr>
        </p:nvSpPr>
        <p:spPr>
          <a:xfrm>
            <a:off x="180109" y="678874"/>
            <a:ext cx="11637820" cy="581400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Cluster file organization</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When the </a:t>
            </a:r>
            <a:r>
              <a:rPr b="1" i="0" lang="en-US">
                <a:solidFill>
                  <a:srgbClr val="0000CC"/>
                </a:solidFill>
              </a:rPr>
              <a:t>two or more records are stored in the same file, it is known as clusters.</a:t>
            </a:r>
            <a:r>
              <a:rPr b="0" i="0" lang="en-US">
                <a:solidFill>
                  <a:srgbClr val="000000"/>
                </a:solidFill>
              </a:rPr>
              <a:t> </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These files </a:t>
            </a:r>
            <a:r>
              <a:rPr b="1" i="0" lang="en-US">
                <a:solidFill>
                  <a:srgbClr val="0000CC"/>
                </a:solidFill>
              </a:rPr>
              <a:t>will have two or more tables in the same data block, and key attributes which are used to map these tables together </a:t>
            </a:r>
            <a:r>
              <a:rPr b="0" i="0" lang="en-US">
                <a:solidFill>
                  <a:srgbClr val="000000"/>
                </a:solidFill>
              </a:rPr>
              <a:t>are stored only once.</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The cluster file organization is </a:t>
            </a:r>
            <a:r>
              <a:rPr b="1" i="0" lang="en-US">
                <a:solidFill>
                  <a:srgbClr val="0000CC"/>
                </a:solidFill>
              </a:rPr>
              <a:t>used when there is a frequent need for joining the tables with the same condition. </a:t>
            </a:r>
            <a:endParaRPr b="0" i="0">
              <a:solidFill>
                <a:srgbClr val="000000"/>
              </a:solidFill>
            </a:endParaRPr>
          </a:p>
          <a:p>
            <a:pPr indent="-228600" lvl="0" marL="228600" rtl="0" algn="just">
              <a:lnSpc>
                <a:spcPct val="90000"/>
              </a:lnSpc>
              <a:spcBef>
                <a:spcPts val="1000"/>
              </a:spcBef>
              <a:spcAft>
                <a:spcPts val="0"/>
              </a:spcAft>
              <a:buClr>
                <a:schemeClr val="dk1"/>
              </a:buClr>
              <a:buSzPts val="2800"/>
              <a:buFont typeface="Arial"/>
              <a:buChar char="•"/>
            </a:pPr>
            <a:r>
              <a:rPr b="0" i="0" lang="en-US"/>
              <a:t>In this method, </a:t>
            </a:r>
            <a:r>
              <a:rPr b="1" i="0" lang="en-US">
                <a:solidFill>
                  <a:srgbClr val="0000CC"/>
                </a:solidFill>
              </a:rPr>
              <a:t>we can directly insert, update or delete any record. </a:t>
            </a:r>
            <a:r>
              <a:rPr b="0" i="0" lang="en-US"/>
              <a:t>Data is sorted based on the key with which searching is done. Cluster key is a type of key with which joining of the table is performed.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03030"/>
              </a:buClr>
              <a:buSzPct val="100000"/>
              <a:buFont typeface="Calibri"/>
              <a:buNone/>
            </a:pPr>
            <a:r>
              <a:rPr b="1" i="0" lang="en-US" sz="4000">
                <a:solidFill>
                  <a:srgbClr val="303030"/>
                </a:solidFill>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91" name="Google Shape;191;p15"/>
          <p:cNvSpPr txBox="1"/>
          <p:nvPr>
            <p:ph idx="1" type="body"/>
          </p:nvPr>
        </p:nvSpPr>
        <p:spPr>
          <a:xfrm>
            <a:off x="180108" y="678874"/>
            <a:ext cx="6659273" cy="581400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0" i="0" lang="en-US"/>
              <a:t>In the given example, we are retrieving the record for only particular departments. </a:t>
            </a:r>
            <a:endParaRPr/>
          </a:p>
          <a:p>
            <a:pPr indent="-228600" lvl="0" marL="228600" rtl="0" algn="just">
              <a:lnSpc>
                <a:spcPct val="90000"/>
              </a:lnSpc>
              <a:spcBef>
                <a:spcPts val="1000"/>
              </a:spcBef>
              <a:spcAft>
                <a:spcPts val="0"/>
              </a:spcAft>
              <a:buClr>
                <a:schemeClr val="dk1"/>
              </a:buClr>
              <a:buSzPct val="100000"/>
              <a:buChar char="•"/>
            </a:pPr>
            <a:r>
              <a:rPr b="0" i="0" lang="en-US"/>
              <a:t>Types of Cluster file organization:</a:t>
            </a:r>
            <a:endParaRPr/>
          </a:p>
          <a:p>
            <a:pPr indent="-228600" lvl="0" marL="228600" rtl="0" algn="just">
              <a:lnSpc>
                <a:spcPct val="90000"/>
              </a:lnSpc>
              <a:spcBef>
                <a:spcPts val="1000"/>
              </a:spcBef>
              <a:spcAft>
                <a:spcPts val="0"/>
              </a:spcAft>
              <a:buClr>
                <a:schemeClr val="dk1"/>
              </a:buClr>
              <a:buSzPct val="100000"/>
              <a:buChar char="•"/>
            </a:pPr>
            <a:r>
              <a:rPr b="1" i="0" lang="en-US"/>
              <a:t>1. Indexed Clusters:</a:t>
            </a:r>
            <a:endParaRPr/>
          </a:p>
          <a:p>
            <a:pPr indent="-228600" lvl="0" marL="228600" rtl="0" algn="just">
              <a:lnSpc>
                <a:spcPct val="90000"/>
              </a:lnSpc>
              <a:spcBef>
                <a:spcPts val="1000"/>
              </a:spcBef>
              <a:spcAft>
                <a:spcPts val="0"/>
              </a:spcAft>
              <a:buClr>
                <a:schemeClr val="dk1"/>
              </a:buClr>
              <a:buSzPct val="100000"/>
              <a:buChar char="•"/>
            </a:pPr>
            <a:r>
              <a:rPr b="0" i="0" lang="en-US"/>
              <a:t>In indexed cluster, </a:t>
            </a:r>
            <a:r>
              <a:rPr b="1" i="0" lang="en-US">
                <a:solidFill>
                  <a:srgbClr val="0000CC"/>
                </a:solidFill>
              </a:rPr>
              <a:t>records are grouped based on the cluster key and stored together</a:t>
            </a:r>
            <a:r>
              <a:rPr b="0" i="0" lang="en-US"/>
              <a:t>. The EMPLOYEE and DEPARTMENT relationship is an example of an indexed cluster. </a:t>
            </a:r>
            <a:r>
              <a:rPr b="1" i="0" lang="en-US">
                <a:solidFill>
                  <a:srgbClr val="0000CC"/>
                </a:solidFill>
              </a:rPr>
              <a:t>Here, all the records are grouped based on the cluster key- DEP_ID </a:t>
            </a:r>
            <a:r>
              <a:rPr b="0" i="0" lang="en-US"/>
              <a:t>and all the records are grouped.</a:t>
            </a:r>
            <a:endParaRPr/>
          </a:p>
          <a:p>
            <a:pPr indent="-228600" lvl="0" marL="228600" rtl="0" algn="just">
              <a:lnSpc>
                <a:spcPct val="90000"/>
              </a:lnSpc>
              <a:spcBef>
                <a:spcPts val="1000"/>
              </a:spcBef>
              <a:spcAft>
                <a:spcPts val="0"/>
              </a:spcAft>
              <a:buClr>
                <a:schemeClr val="dk1"/>
              </a:buClr>
              <a:buSzPct val="100000"/>
              <a:buChar char="•"/>
            </a:pPr>
            <a:r>
              <a:rPr b="1" i="0" lang="en-US"/>
              <a:t>2. Hash Clusters:</a:t>
            </a:r>
            <a:endParaRPr/>
          </a:p>
          <a:p>
            <a:pPr indent="-228600" lvl="0" marL="228600" rtl="0" algn="just">
              <a:lnSpc>
                <a:spcPct val="90000"/>
              </a:lnSpc>
              <a:spcBef>
                <a:spcPts val="1000"/>
              </a:spcBef>
              <a:spcAft>
                <a:spcPts val="0"/>
              </a:spcAft>
              <a:buClr>
                <a:schemeClr val="dk1"/>
              </a:buClr>
              <a:buSzPct val="100000"/>
              <a:buChar char="•"/>
            </a:pPr>
            <a:r>
              <a:rPr b="0" i="0" lang="en-US"/>
              <a:t>It is similar to the indexed cluster. In hash cluster, instead of storing the records based on the cluster key, </a:t>
            </a:r>
            <a:r>
              <a:rPr b="1" i="0" lang="en-US">
                <a:solidFill>
                  <a:srgbClr val="0000CC"/>
                </a:solidFill>
              </a:rPr>
              <a:t>it generate the value of the hash key for the cluster key and store the records with the same hash key value.</a:t>
            </a:r>
            <a:endParaRPr/>
          </a:p>
          <a:p>
            <a:pPr indent="-64135" lvl="0" marL="228600" rtl="0" algn="just">
              <a:lnSpc>
                <a:spcPct val="90000"/>
              </a:lnSpc>
              <a:spcBef>
                <a:spcPts val="1000"/>
              </a:spcBef>
              <a:spcAft>
                <a:spcPts val="0"/>
              </a:spcAft>
              <a:buClr>
                <a:schemeClr val="dk1"/>
              </a:buClr>
              <a:buSzPct val="100000"/>
              <a:buNone/>
            </a:pPr>
            <a:r>
              <a:t/>
            </a:r>
            <a:endParaRPr b="0" i="0">
              <a:solidFill>
                <a:srgbClr val="000000"/>
              </a:solidFill>
              <a:latin typeface="Inter"/>
              <a:ea typeface="Inter"/>
              <a:cs typeface="Inter"/>
              <a:sym typeface="Inter"/>
            </a:endParaRPr>
          </a:p>
        </p:txBody>
      </p:sp>
      <p:pic>
        <p:nvPicPr>
          <p:cNvPr descr="DBMS Cluster file organization" id="192" name="Google Shape;192;p15"/>
          <p:cNvPicPr preferRelativeResize="0"/>
          <p:nvPr/>
        </p:nvPicPr>
        <p:blipFill rotWithShape="1">
          <a:blip r:embed="rId3">
            <a:alphaModFix/>
          </a:blip>
          <a:srcRect b="0" l="0" r="0" t="0"/>
          <a:stretch/>
        </p:blipFill>
        <p:spPr>
          <a:xfrm>
            <a:off x="6976630" y="3034146"/>
            <a:ext cx="4962525" cy="3325090"/>
          </a:xfrm>
          <a:prstGeom prst="rect">
            <a:avLst/>
          </a:prstGeom>
          <a:noFill/>
          <a:ln>
            <a:noFill/>
          </a:ln>
        </p:spPr>
      </p:pic>
      <p:pic>
        <p:nvPicPr>
          <p:cNvPr descr="DBMS Cluster file organization" id="193" name="Google Shape;193;p15"/>
          <p:cNvPicPr preferRelativeResize="0"/>
          <p:nvPr/>
        </p:nvPicPr>
        <p:blipFill rotWithShape="1">
          <a:blip r:embed="rId4">
            <a:alphaModFix/>
          </a:blip>
          <a:srcRect b="0" l="0" r="0" t="0"/>
          <a:stretch/>
        </p:blipFill>
        <p:spPr>
          <a:xfrm>
            <a:off x="6839382" y="365125"/>
            <a:ext cx="5237020" cy="24467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Indexing</a:t>
            </a:r>
            <a:endParaRPr/>
          </a:p>
        </p:txBody>
      </p:sp>
      <p:sp>
        <p:nvSpPr>
          <p:cNvPr id="199" name="Google Shape;199;p16"/>
          <p:cNvSpPr txBox="1"/>
          <p:nvPr>
            <p:ph idx="1" type="body"/>
          </p:nvPr>
        </p:nvSpPr>
        <p:spPr>
          <a:xfrm>
            <a:off x="443345" y="1825625"/>
            <a:ext cx="10910455" cy="466725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Font typeface="Arial"/>
              <a:buChar char="•"/>
            </a:pPr>
            <a:r>
              <a:rPr b="0" i="0" lang="en-US">
                <a:solidFill>
                  <a:srgbClr val="000000"/>
                </a:solidFill>
              </a:rPr>
              <a:t>Indexing is defined as a </a:t>
            </a:r>
            <a:r>
              <a:rPr b="1" i="0" lang="en-US">
                <a:solidFill>
                  <a:srgbClr val="0000CC"/>
                </a:solidFill>
              </a:rPr>
              <a:t>data structure technique that allows you to quickly retrieve records from a database file.</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Indexing is used to optimize the performance of a database by minimizing the </a:t>
            </a:r>
            <a:r>
              <a:rPr b="1" i="0" lang="en-US">
                <a:solidFill>
                  <a:srgbClr val="0000CC"/>
                </a:solidFill>
              </a:rPr>
              <a:t>number of disk accesses required when a query is processed.</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An Index is a small table having only two columns.</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 The </a:t>
            </a:r>
            <a:r>
              <a:rPr b="1" i="0" lang="en-US">
                <a:solidFill>
                  <a:srgbClr val="0000CC"/>
                </a:solidFill>
              </a:rPr>
              <a:t>first column comprises a copy of the primary or candidate key </a:t>
            </a:r>
            <a:r>
              <a:rPr b="0" i="0" lang="en-US">
                <a:solidFill>
                  <a:srgbClr val="000000"/>
                </a:solidFill>
              </a:rPr>
              <a:t>of a table. </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Its </a:t>
            </a:r>
            <a:r>
              <a:rPr b="1" i="0" lang="en-US">
                <a:solidFill>
                  <a:srgbClr val="0000CC"/>
                </a:solidFill>
              </a:rPr>
              <a:t>second column contains a set of pointers for holding the address of the disk block </a:t>
            </a:r>
            <a:r>
              <a:rPr b="0" i="0" lang="en-US">
                <a:solidFill>
                  <a:srgbClr val="000000"/>
                </a:solidFill>
              </a:rPr>
              <a:t>where that specific key value stored.</a:t>
            </a:r>
            <a:endParaRPr/>
          </a:p>
        </p:txBody>
      </p:sp>
      <p:pic>
        <p:nvPicPr>
          <p:cNvPr descr="DBMS Indexing in DBMS" id="200" name="Google Shape;200;p16"/>
          <p:cNvPicPr preferRelativeResize="0"/>
          <p:nvPr/>
        </p:nvPicPr>
        <p:blipFill rotWithShape="1">
          <a:blip r:embed="rId3">
            <a:alphaModFix/>
          </a:blip>
          <a:srcRect b="0" l="0" r="0" t="0"/>
          <a:stretch/>
        </p:blipFill>
        <p:spPr>
          <a:xfrm>
            <a:off x="7176655" y="166255"/>
            <a:ext cx="3777960" cy="15244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Indexing </a:t>
            </a:r>
            <a:r>
              <a:rPr b="1" i="0" lang="en-US" sz="4000">
                <a:latin typeface="Calibri"/>
                <a:ea typeface="Calibri"/>
                <a:cs typeface="Calibri"/>
                <a:sym typeface="Calibri"/>
              </a:rPr>
              <a:t>Attributes</a:t>
            </a:r>
            <a:endParaRPr b="1" sz="4000">
              <a:latin typeface="Calibri"/>
              <a:ea typeface="Calibri"/>
              <a:cs typeface="Calibri"/>
              <a:sym typeface="Calibri"/>
            </a:endParaRPr>
          </a:p>
        </p:txBody>
      </p:sp>
      <p:sp>
        <p:nvSpPr>
          <p:cNvPr id="206" name="Google Shape;206;p17"/>
          <p:cNvSpPr txBox="1"/>
          <p:nvPr>
            <p:ph idx="1" type="body"/>
          </p:nvPr>
        </p:nvSpPr>
        <p:spPr>
          <a:xfrm>
            <a:off x="162359" y="965344"/>
            <a:ext cx="7360659" cy="492731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Standard (B-tree) and Bitmap</a:t>
            </a:r>
            <a:endParaRPr/>
          </a:p>
          <a:p>
            <a:pPr indent="-228600" lvl="0" marL="228600" rtl="0" algn="just">
              <a:lnSpc>
                <a:spcPct val="90000"/>
              </a:lnSpc>
              <a:spcBef>
                <a:spcPts val="1000"/>
              </a:spcBef>
              <a:spcAft>
                <a:spcPts val="0"/>
              </a:spcAft>
              <a:buClr>
                <a:schemeClr val="dk1"/>
              </a:buClr>
              <a:buSzPts val="2800"/>
              <a:buChar char="•"/>
            </a:pPr>
            <a:r>
              <a:rPr b="0" i="0" lang="en-US"/>
              <a:t>B-tree is a type of tree data structure that contains 2 things namely: </a:t>
            </a:r>
            <a:r>
              <a:rPr b="1" i="0" lang="en-US">
                <a:solidFill>
                  <a:srgbClr val="0000CC"/>
                </a:solidFill>
              </a:rPr>
              <a:t>Index Key and its corresponding disk address.</a:t>
            </a:r>
            <a:r>
              <a:rPr b="0" i="0" lang="en-US"/>
              <a:t> </a:t>
            </a:r>
            <a:r>
              <a:rPr b="1" i="0" lang="en-US">
                <a:solidFill>
                  <a:srgbClr val="C00000"/>
                </a:solidFill>
              </a:rPr>
              <a:t>Index Key refers to a certain disk address and that disk further contains rows or tuples of data.</a:t>
            </a:r>
            <a:endParaRPr b="1">
              <a:solidFill>
                <a:srgbClr val="C00000"/>
              </a:solidFill>
            </a:endParaRPr>
          </a:p>
          <a:p>
            <a:pPr indent="-228600" lvl="0" marL="228600" rtl="0" algn="just">
              <a:lnSpc>
                <a:spcPct val="90000"/>
              </a:lnSpc>
              <a:spcBef>
                <a:spcPts val="1000"/>
              </a:spcBef>
              <a:spcAft>
                <a:spcPts val="0"/>
              </a:spcAft>
              <a:buClr>
                <a:schemeClr val="dk1"/>
              </a:buClr>
              <a:buSzPts val="2800"/>
              <a:buChar char="•"/>
            </a:pPr>
            <a:r>
              <a:rPr b="0" i="0" lang="en-US"/>
              <a:t>Bitmap indexing </a:t>
            </a:r>
            <a:r>
              <a:rPr b="1" i="0" lang="en-US">
                <a:solidFill>
                  <a:srgbClr val="0000CC"/>
                </a:solidFill>
              </a:rPr>
              <a:t>uses strings to store the address of the tuples or rows. </a:t>
            </a:r>
            <a:r>
              <a:rPr b="0" i="0" lang="en-US"/>
              <a:t>A bitmap is a mapping from one system to the other such as integers to bits.</a:t>
            </a:r>
            <a:endParaRPr/>
          </a:p>
          <a:p>
            <a:pPr indent="-228600" lvl="0" marL="228600" rtl="0" algn="just">
              <a:lnSpc>
                <a:spcPct val="90000"/>
              </a:lnSpc>
              <a:spcBef>
                <a:spcPts val="1000"/>
              </a:spcBef>
              <a:spcAft>
                <a:spcPts val="0"/>
              </a:spcAft>
              <a:buClr>
                <a:schemeClr val="dk1"/>
              </a:buClr>
              <a:buSzPts val="2800"/>
              <a:buChar char="•"/>
            </a:pPr>
            <a:r>
              <a:rPr b="1" i="0" lang="en-US"/>
              <a:t>Note:</a:t>
            </a:r>
            <a:r>
              <a:rPr b="0" i="0" lang="en-US"/>
              <a:t> Oracle Database uses Bitmap and B-trees.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b="1" i="0"/>
          </a:p>
        </p:txBody>
      </p:sp>
      <p:pic>
        <p:nvPicPr>
          <p:cNvPr id="207" name="Google Shape;207;p17"/>
          <p:cNvPicPr preferRelativeResize="0"/>
          <p:nvPr/>
        </p:nvPicPr>
        <p:blipFill rotWithShape="1">
          <a:blip r:embed="rId3">
            <a:alphaModFix/>
          </a:blip>
          <a:srcRect b="0" l="0" r="0" t="0"/>
          <a:stretch/>
        </p:blipFill>
        <p:spPr>
          <a:xfrm>
            <a:off x="10115334" y="0"/>
            <a:ext cx="1781175" cy="3034145"/>
          </a:xfrm>
          <a:prstGeom prst="rect">
            <a:avLst/>
          </a:prstGeom>
          <a:noFill/>
          <a:ln>
            <a:noFill/>
          </a:ln>
        </p:spPr>
      </p:pic>
      <p:pic>
        <p:nvPicPr>
          <p:cNvPr id="208" name="Google Shape;208;p17"/>
          <p:cNvPicPr preferRelativeResize="0"/>
          <p:nvPr/>
        </p:nvPicPr>
        <p:blipFill rotWithShape="1">
          <a:blip r:embed="rId4">
            <a:alphaModFix/>
          </a:blip>
          <a:srcRect b="0" l="0" r="0" t="0"/>
          <a:stretch/>
        </p:blipFill>
        <p:spPr>
          <a:xfrm>
            <a:off x="7523018" y="3325091"/>
            <a:ext cx="4506623" cy="31449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Indexing </a:t>
            </a:r>
            <a:r>
              <a:rPr b="1" i="0" lang="en-US" sz="4000">
                <a:latin typeface="Calibri"/>
                <a:ea typeface="Calibri"/>
                <a:cs typeface="Calibri"/>
                <a:sym typeface="Calibri"/>
              </a:rPr>
              <a:t>Attributes</a:t>
            </a:r>
            <a:endParaRPr b="1" sz="4000">
              <a:latin typeface="Calibri"/>
              <a:ea typeface="Calibri"/>
              <a:cs typeface="Calibri"/>
              <a:sym typeface="Calibri"/>
            </a:endParaRPr>
          </a:p>
        </p:txBody>
      </p:sp>
      <p:sp>
        <p:nvSpPr>
          <p:cNvPr id="214" name="Google Shape;214;p18"/>
          <p:cNvSpPr txBox="1"/>
          <p:nvPr>
            <p:ph idx="1" type="body"/>
          </p:nvPr>
        </p:nvSpPr>
        <p:spPr>
          <a:xfrm>
            <a:off x="162359" y="965344"/>
            <a:ext cx="11669423" cy="492731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Ascending and Descending</a:t>
            </a:r>
            <a:endParaRPr/>
          </a:p>
          <a:p>
            <a:pPr indent="-228600" lvl="0" marL="228600" rtl="0" algn="just">
              <a:lnSpc>
                <a:spcPct val="90000"/>
              </a:lnSpc>
              <a:spcBef>
                <a:spcPts val="1000"/>
              </a:spcBef>
              <a:spcAft>
                <a:spcPts val="0"/>
              </a:spcAft>
              <a:buClr>
                <a:schemeClr val="dk1"/>
              </a:buClr>
              <a:buSzPts val="2800"/>
              <a:buChar char="•"/>
            </a:pPr>
            <a:r>
              <a:rPr b="0" i="0" lang="en-US"/>
              <a:t>Columns of the index are stored in some sorted manner. </a:t>
            </a:r>
            <a:endParaRPr/>
          </a:p>
          <a:p>
            <a:pPr indent="-228600" lvl="0" marL="228600" rtl="0" algn="just">
              <a:lnSpc>
                <a:spcPct val="90000"/>
              </a:lnSpc>
              <a:spcBef>
                <a:spcPts val="1000"/>
              </a:spcBef>
              <a:spcAft>
                <a:spcPts val="0"/>
              </a:spcAft>
              <a:buClr>
                <a:schemeClr val="dk1"/>
              </a:buClr>
              <a:buSzPts val="2800"/>
              <a:buChar char="•"/>
            </a:pPr>
            <a:r>
              <a:rPr b="0" i="0" lang="en-US"/>
              <a:t>Generally, we store these Search Keys in ascending order. These sorted keys allow us to search data the data fastly. We can change the sort order from ascending to descending .</a:t>
            </a:r>
            <a:endParaRPr/>
          </a:p>
          <a:p>
            <a:pPr indent="-228600" lvl="0" marL="228600" rtl="0" algn="just">
              <a:lnSpc>
                <a:spcPct val="90000"/>
              </a:lnSpc>
              <a:spcBef>
                <a:spcPts val="1000"/>
              </a:spcBef>
              <a:spcAft>
                <a:spcPts val="0"/>
              </a:spcAft>
              <a:buClr>
                <a:srgbClr val="0000CC"/>
              </a:buClr>
              <a:buSzPts val="2800"/>
              <a:buChar char="•"/>
            </a:pPr>
            <a:r>
              <a:rPr b="1" i="0" lang="en-US">
                <a:solidFill>
                  <a:srgbClr val="0000CC"/>
                </a:solidFill>
              </a:rPr>
              <a:t>CREATE INDEX index_name ON table-name (column-name_1, column-name_2 DESC);</a:t>
            </a:r>
            <a:endParaRPr/>
          </a:p>
          <a:p>
            <a:pPr indent="-228600" lvl="0" marL="228600" rtl="0" algn="just">
              <a:lnSpc>
                <a:spcPct val="90000"/>
              </a:lnSpc>
              <a:spcBef>
                <a:spcPts val="1000"/>
              </a:spcBef>
              <a:spcAft>
                <a:spcPts val="0"/>
              </a:spcAft>
              <a:buClr>
                <a:schemeClr val="dk1"/>
              </a:buClr>
              <a:buSzPts val="2800"/>
              <a:buChar char="•"/>
            </a:pPr>
            <a:r>
              <a:rPr b="1" i="0" lang="en-US"/>
              <a:t>By default Sorting Order:</a:t>
            </a:r>
            <a:endParaRPr b="0" i="0"/>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Character Data: </a:t>
            </a:r>
            <a:r>
              <a:rPr b="0" i="0" lang="en-US"/>
              <a:t>Sorted by ASCII values of the characters.</a:t>
            </a:r>
            <a:endParaRPr/>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Numeric Data: </a:t>
            </a:r>
            <a:r>
              <a:rPr b="0" i="0" lang="en-US"/>
              <a:t>Smallest to largest numbers.</a:t>
            </a:r>
            <a:endParaRPr/>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Date:</a:t>
            </a:r>
            <a:r>
              <a:rPr b="0" i="0" lang="en-US"/>
              <a:t> Earliest date to the latest date.</a:t>
            </a:r>
            <a:endParaRPr/>
          </a:p>
          <a:p>
            <a:pPr indent="-50800" lvl="0" marL="228600" rtl="0" algn="l">
              <a:lnSpc>
                <a:spcPct val="90000"/>
              </a:lnSpc>
              <a:spcBef>
                <a:spcPts val="1000"/>
              </a:spcBef>
              <a:spcAft>
                <a:spcPts val="0"/>
              </a:spcAft>
              <a:buClr>
                <a:schemeClr val="dk1"/>
              </a:buClr>
              <a:buSzPts val="2800"/>
              <a:buNone/>
            </a:pPr>
            <a:r>
              <a:t/>
            </a:r>
            <a:endParaRPr b="0" i="0">
              <a:solidFill>
                <a:srgbClr val="61738E"/>
              </a:solidFill>
              <a:latin typeface="Source Sans Pro"/>
              <a:ea typeface="Source Sans Pro"/>
              <a:cs typeface="Source Sans Pro"/>
              <a:sym typeface="Source Sans Pro"/>
            </a:endParaRPr>
          </a:p>
          <a:p>
            <a:pPr indent="-50800" lvl="0" marL="228600" rtl="0" algn="just">
              <a:lnSpc>
                <a:spcPct val="90000"/>
              </a:lnSpc>
              <a:spcBef>
                <a:spcPts val="1000"/>
              </a:spcBef>
              <a:spcAft>
                <a:spcPts val="0"/>
              </a:spcAft>
              <a:buClr>
                <a:schemeClr val="dk1"/>
              </a:buClr>
              <a:buSzPts val="2800"/>
              <a:buNone/>
            </a:pPr>
            <a:r>
              <a:t/>
            </a:r>
            <a:endParaRPr b="1" i="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20" name="Google Shape;220;p19"/>
          <p:cNvSpPr txBox="1"/>
          <p:nvPr>
            <p:ph idx="1" type="body"/>
          </p:nvPr>
        </p:nvSpPr>
        <p:spPr>
          <a:xfrm>
            <a:off x="261288" y="1873539"/>
            <a:ext cx="11669423" cy="492731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Single Level Indexing</a:t>
            </a:r>
            <a:endParaRPr/>
          </a:p>
          <a:p>
            <a:pPr indent="-228600" lvl="0" marL="228600" rtl="0" algn="just">
              <a:lnSpc>
                <a:spcPct val="90000"/>
              </a:lnSpc>
              <a:spcBef>
                <a:spcPts val="1000"/>
              </a:spcBef>
              <a:spcAft>
                <a:spcPts val="0"/>
              </a:spcAft>
              <a:buClr>
                <a:schemeClr val="dk1"/>
              </a:buClr>
              <a:buSzPts val="2800"/>
              <a:buChar char="•"/>
            </a:pPr>
            <a:r>
              <a:rPr b="0" i="0" lang="en-US"/>
              <a:t>It is somewhat like the index (or the table of contents) found in a book.</a:t>
            </a:r>
            <a:endParaRPr/>
          </a:p>
          <a:p>
            <a:pPr indent="-228600" lvl="0" marL="228600" rtl="0" algn="just">
              <a:lnSpc>
                <a:spcPct val="90000"/>
              </a:lnSpc>
              <a:spcBef>
                <a:spcPts val="1000"/>
              </a:spcBef>
              <a:spcAft>
                <a:spcPts val="0"/>
              </a:spcAft>
              <a:buClr>
                <a:schemeClr val="dk1"/>
              </a:buClr>
              <a:buSzPts val="2800"/>
              <a:buChar char="•"/>
            </a:pPr>
            <a:r>
              <a:rPr b="0" i="0" lang="en-US"/>
              <a:t> Index of a book contains topic names along with the page number similarly the </a:t>
            </a:r>
            <a:r>
              <a:rPr b="1" i="0" lang="en-US">
                <a:solidFill>
                  <a:srgbClr val="0000CC"/>
                </a:solidFill>
              </a:rPr>
              <a:t>index table of the database contains keys and their corresponding block address.</a:t>
            </a:r>
            <a:endParaRPr/>
          </a:p>
          <a:p>
            <a:pPr indent="-228600" lvl="0" marL="228600" rtl="0" algn="just">
              <a:lnSpc>
                <a:spcPct val="90000"/>
              </a:lnSpc>
              <a:spcBef>
                <a:spcPts val="1000"/>
              </a:spcBef>
              <a:spcAft>
                <a:spcPts val="0"/>
              </a:spcAft>
              <a:buClr>
                <a:schemeClr val="dk1"/>
              </a:buClr>
              <a:buSzPts val="2800"/>
              <a:buChar char="•"/>
            </a:pPr>
            <a:r>
              <a:rPr b="0" i="0" lang="en-US"/>
              <a:t>Single Level Indexing is further divided into three categories:</a:t>
            </a:r>
            <a:endParaRPr/>
          </a:p>
          <a:p>
            <a:pPr indent="-228600" lvl="0" marL="228600" rtl="0" algn="just">
              <a:lnSpc>
                <a:spcPct val="90000"/>
              </a:lnSpc>
              <a:spcBef>
                <a:spcPts val="1000"/>
              </a:spcBef>
              <a:spcAft>
                <a:spcPts val="0"/>
              </a:spcAft>
              <a:buClr>
                <a:schemeClr val="dk1"/>
              </a:buClr>
              <a:buSzPts val="2800"/>
              <a:buChar char="•"/>
            </a:pPr>
            <a:r>
              <a:rPr b="1" i="0" lang="en-US"/>
              <a:t>Primary Indexing:</a:t>
            </a:r>
            <a:r>
              <a:rPr b="0" i="0" lang="en-US"/>
              <a:t> </a:t>
            </a:r>
            <a:endParaRPr/>
          </a:p>
          <a:p>
            <a:pPr indent="-228600" lvl="0" marL="228600" rtl="0" algn="just">
              <a:lnSpc>
                <a:spcPct val="90000"/>
              </a:lnSpc>
              <a:spcBef>
                <a:spcPts val="1000"/>
              </a:spcBef>
              <a:spcAft>
                <a:spcPts val="0"/>
              </a:spcAft>
              <a:buClr>
                <a:schemeClr val="dk1"/>
              </a:buClr>
              <a:buSzPts val="2800"/>
              <a:buChar char="•"/>
            </a:pPr>
            <a:r>
              <a:rPr b="0" i="0" lang="en-US"/>
              <a:t>The </a:t>
            </a:r>
            <a:r>
              <a:rPr b="1" i="0" lang="en-US">
                <a:solidFill>
                  <a:srgbClr val="0000CC"/>
                </a:solidFill>
              </a:rPr>
              <a:t>indexing or the index table created using Primary keys is known as Primary Indexing. </a:t>
            </a:r>
            <a:r>
              <a:rPr b="0" i="0" lang="en-US"/>
              <a:t>It is defined on ordered data. </a:t>
            </a:r>
            <a:endParaRPr/>
          </a:p>
          <a:p>
            <a:pPr indent="-228600" lvl="0" marL="228600" rtl="0" algn="just">
              <a:lnSpc>
                <a:spcPct val="90000"/>
              </a:lnSpc>
              <a:spcBef>
                <a:spcPts val="1000"/>
              </a:spcBef>
              <a:spcAft>
                <a:spcPts val="0"/>
              </a:spcAft>
              <a:buClr>
                <a:schemeClr val="dk1"/>
              </a:buClr>
              <a:buSzPts val="2800"/>
              <a:buChar char="•"/>
            </a:pPr>
            <a:r>
              <a:rPr b="1" i="0" lang="en-US"/>
              <a:t>As the index is comprised of primary keys, they are unique, not null, and possess one to one relationship with the data blocks.</a:t>
            </a:r>
            <a:endParaRPr/>
          </a:p>
          <a:p>
            <a:pPr indent="-50800" lvl="0" marL="228600" rtl="0" algn="l">
              <a:lnSpc>
                <a:spcPct val="90000"/>
              </a:lnSpc>
              <a:spcBef>
                <a:spcPts val="1000"/>
              </a:spcBef>
              <a:spcAft>
                <a:spcPts val="0"/>
              </a:spcAft>
              <a:buClr>
                <a:schemeClr val="dk1"/>
              </a:buClr>
              <a:buSzPts val="2800"/>
              <a:buNone/>
            </a:pPr>
            <a:r>
              <a:t/>
            </a:r>
            <a:endParaRPr b="0" i="0">
              <a:latin typeface="Source Sans Pro"/>
              <a:ea typeface="Source Sans Pro"/>
              <a:cs typeface="Source Sans Pro"/>
              <a:sym typeface="Source Sans Pro"/>
            </a:endParaRPr>
          </a:p>
          <a:p>
            <a:pPr indent="-50800" lvl="0" marL="228600" rtl="0" algn="just">
              <a:lnSpc>
                <a:spcPct val="90000"/>
              </a:lnSpc>
              <a:spcBef>
                <a:spcPts val="1000"/>
              </a:spcBef>
              <a:spcAft>
                <a:spcPts val="0"/>
              </a:spcAft>
              <a:buClr>
                <a:schemeClr val="dk1"/>
              </a:buClr>
              <a:buSzPts val="2800"/>
              <a:buNone/>
            </a:pPr>
            <a:r>
              <a:t/>
            </a:r>
            <a:endParaRPr b="1" i="0"/>
          </a:p>
        </p:txBody>
      </p:sp>
      <p:pic>
        <p:nvPicPr>
          <p:cNvPr id="221" name="Google Shape;221;p19"/>
          <p:cNvPicPr preferRelativeResize="0"/>
          <p:nvPr/>
        </p:nvPicPr>
        <p:blipFill rotWithShape="1">
          <a:blip r:embed="rId3">
            <a:alphaModFix/>
          </a:blip>
          <a:srcRect b="0" l="0" r="0" t="0"/>
          <a:stretch/>
        </p:blipFill>
        <p:spPr>
          <a:xfrm>
            <a:off x="4751675" y="57150"/>
            <a:ext cx="5781675" cy="21318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Syllabus Topics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i="0" lang="en-US" sz="3200" u="none" strike="noStrike"/>
              <a:t>Storage and Querying</a:t>
            </a:r>
            <a:r>
              <a:rPr b="0" i="0" lang="en-US" sz="3200" u="none" strike="noStrike"/>
              <a:t>: </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Storage and File structures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 Indexed Files </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Single Level and Multi Level Indexes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 Query Processing</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Query Optimization</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27" name="Google Shape;227;p20"/>
          <p:cNvSpPr txBox="1"/>
          <p:nvPr>
            <p:ph idx="1" type="body"/>
          </p:nvPr>
        </p:nvSpPr>
        <p:spPr>
          <a:xfrm>
            <a:off x="162359" y="1317046"/>
            <a:ext cx="11669423" cy="49273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1" lang="en-US"/>
              <a:t>Characteristics of Primary Indexing:</a:t>
            </a:r>
            <a:endParaRPr b="0" i="0"/>
          </a:p>
          <a:p>
            <a:pPr indent="-228600" lvl="0" marL="228600" rtl="0" algn="l">
              <a:lnSpc>
                <a:spcPct val="90000"/>
              </a:lnSpc>
              <a:spcBef>
                <a:spcPts val="1000"/>
              </a:spcBef>
              <a:spcAft>
                <a:spcPts val="0"/>
              </a:spcAft>
              <a:buClr>
                <a:schemeClr val="dk1"/>
              </a:buClr>
              <a:buSzPts val="2800"/>
              <a:buFont typeface="Arial"/>
              <a:buChar char="•"/>
            </a:pPr>
            <a:r>
              <a:rPr b="0" i="0" lang="en-US"/>
              <a:t>Search Keys are unique.</a:t>
            </a:r>
            <a:endParaRPr/>
          </a:p>
          <a:p>
            <a:pPr indent="-228600" lvl="0" marL="228600" rtl="0" algn="l">
              <a:lnSpc>
                <a:spcPct val="90000"/>
              </a:lnSpc>
              <a:spcBef>
                <a:spcPts val="1000"/>
              </a:spcBef>
              <a:spcAft>
                <a:spcPts val="0"/>
              </a:spcAft>
              <a:buClr>
                <a:schemeClr val="dk1"/>
              </a:buClr>
              <a:buSzPts val="2800"/>
              <a:buFont typeface="Arial"/>
              <a:buChar char="•"/>
            </a:pPr>
            <a:r>
              <a:rPr b="0" i="0" lang="en-US"/>
              <a:t>Search Keys are in sorted order.</a:t>
            </a:r>
            <a:endParaRPr/>
          </a:p>
          <a:p>
            <a:pPr indent="-228600" lvl="0" marL="228600" rtl="0" algn="l">
              <a:lnSpc>
                <a:spcPct val="90000"/>
              </a:lnSpc>
              <a:spcBef>
                <a:spcPts val="1000"/>
              </a:spcBef>
              <a:spcAft>
                <a:spcPts val="0"/>
              </a:spcAft>
              <a:buClr>
                <a:schemeClr val="dk1"/>
              </a:buClr>
              <a:buSzPts val="2800"/>
              <a:buFont typeface="Arial"/>
              <a:buChar char="•"/>
            </a:pPr>
            <a:r>
              <a:rPr b="0" i="0" lang="en-US"/>
              <a:t>Search Keys cannot be null as it points to a block of data.</a:t>
            </a:r>
            <a:endParaRPr/>
          </a:p>
          <a:p>
            <a:pPr indent="-228600" lvl="0" marL="228600" rtl="0" algn="l">
              <a:lnSpc>
                <a:spcPct val="90000"/>
              </a:lnSpc>
              <a:spcBef>
                <a:spcPts val="1000"/>
              </a:spcBef>
              <a:spcAft>
                <a:spcPts val="0"/>
              </a:spcAft>
              <a:buClr>
                <a:schemeClr val="dk1"/>
              </a:buClr>
              <a:buSzPts val="2800"/>
              <a:buFont typeface="Arial"/>
              <a:buChar char="•"/>
            </a:pPr>
            <a:r>
              <a:rPr b="0" i="0" lang="en-US"/>
              <a:t>Fast and Efficient Searching.</a:t>
            </a:r>
            <a:endParaRPr/>
          </a:p>
          <a:p>
            <a:pPr indent="-50800" lvl="0" marL="228600" rtl="0" algn="just">
              <a:lnSpc>
                <a:spcPct val="90000"/>
              </a:lnSpc>
              <a:spcBef>
                <a:spcPts val="1000"/>
              </a:spcBef>
              <a:spcAft>
                <a:spcPts val="0"/>
              </a:spcAft>
              <a:buClr>
                <a:schemeClr val="dk1"/>
              </a:buClr>
              <a:buSzPts val="2800"/>
              <a:buNone/>
            </a:pPr>
            <a:r>
              <a:t/>
            </a:r>
            <a:endParaRPr b="1" i="0"/>
          </a:p>
        </p:txBody>
      </p:sp>
      <p:pic>
        <p:nvPicPr>
          <p:cNvPr id="228" name="Google Shape;228;p20"/>
          <p:cNvPicPr preferRelativeResize="0"/>
          <p:nvPr/>
        </p:nvPicPr>
        <p:blipFill rotWithShape="1">
          <a:blip r:embed="rId3">
            <a:alphaModFix/>
          </a:blip>
          <a:srcRect b="0" l="0" r="0" t="0"/>
          <a:stretch/>
        </p:blipFill>
        <p:spPr>
          <a:xfrm>
            <a:off x="5043055" y="3312967"/>
            <a:ext cx="6596710" cy="3288723"/>
          </a:xfrm>
          <a:prstGeom prst="rect">
            <a:avLst/>
          </a:prstGeom>
          <a:noFill/>
          <a:ln>
            <a:noFill/>
          </a:ln>
        </p:spPr>
      </p:pic>
      <p:pic>
        <p:nvPicPr>
          <p:cNvPr id="229" name="Google Shape;229;p20"/>
          <p:cNvPicPr preferRelativeResize="0"/>
          <p:nvPr/>
        </p:nvPicPr>
        <p:blipFill rotWithShape="1">
          <a:blip r:embed="rId4">
            <a:alphaModFix/>
          </a:blip>
          <a:srcRect b="0" l="0" r="0" t="0"/>
          <a:stretch/>
        </p:blipFill>
        <p:spPr>
          <a:xfrm>
            <a:off x="5749637" y="140278"/>
            <a:ext cx="6082146" cy="25059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35" name="Google Shape;235;p21"/>
          <p:cNvSpPr txBox="1"/>
          <p:nvPr>
            <p:ph idx="1" type="body"/>
          </p:nvPr>
        </p:nvSpPr>
        <p:spPr>
          <a:xfrm>
            <a:off x="360219" y="1052946"/>
            <a:ext cx="7426036" cy="566477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t>The primary Indexing in DBMS is also further divided into two types.</a:t>
            </a:r>
            <a:endParaRPr/>
          </a:p>
          <a:p>
            <a:pPr indent="-228600" lvl="0" marL="228600" rtl="0" algn="just">
              <a:lnSpc>
                <a:spcPct val="90000"/>
              </a:lnSpc>
              <a:spcBef>
                <a:spcPts val="1000"/>
              </a:spcBef>
              <a:spcAft>
                <a:spcPts val="0"/>
              </a:spcAft>
              <a:buClr>
                <a:schemeClr val="dk1"/>
              </a:buClr>
              <a:buSzPts val="2800"/>
              <a:buFont typeface="Arial"/>
              <a:buChar char="•"/>
            </a:pPr>
            <a:r>
              <a:rPr b="0" i="0" lang="en-US"/>
              <a:t>Dense Index</a:t>
            </a:r>
            <a:endParaRPr/>
          </a:p>
          <a:p>
            <a:pPr indent="-228600" lvl="0" marL="228600" rtl="0" algn="just">
              <a:lnSpc>
                <a:spcPct val="90000"/>
              </a:lnSpc>
              <a:spcBef>
                <a:spcPts val="1000"/>
              </a:spcBef>
              <a:spcAft>
                <a:spcPts val="0"/>
              </a:spcAft>
              <a:buClr>
                <a:schemeClr val="dk1"/>
              </a:buClr>
              <a:buSzPts val="2800"/>
              <a:buFont typeface="Arial"/>
              <a:buChar char="•"/>
            </a:pPr>
            <a:r>
              <a:rPr b="0" i="0" lang="en-US"/>
              <a:t>Sparse Index</a:t>
            </a:r>
            <a:endParaRPr/>
          </a:p>
          <a:p>
            <a:pPr indent="-228600" lvl="0" marL="228600" rtl="0" algn="just">
              <a:lnSpc>
                <a:spcPct val="90000"/>
              </a:lnSpc>
              <a:spcBef>
                <a:spcPts val="1000"/>
              </a:spcBef>
              <a:spcAft>
                <a:spcPts val="0"/>
              </a:spcAft>
              <a:buClr>
                <a:schemeClr val="dk1"/>
              </a:buClr>
              <a:buSzPts val="2800"/>
              <a:buChar char="•"/>
            </a:pPr>
            <a:r>
              <a:rPr b="1" i="0" lang="en-US"/>
              <a:t>Dense Index</a:t>
            </a:r>
            <a:endParaRPr/>
          </a:p>
          <a:p>
            <a:pPr indent="-228600" lvl="0" marL="228600" rtl="0" algn="just">
              <a:lnSpc>
                <a:spcPct val="90000"/>
              </a:lnSpc>
              <a:spcBef>
                <a:spcPts val="1000"/>
              </a:spcBef>
              <a:spcAft>
                <a:spcPts val="0"/>
              </a:spcAft>
              <a:buClr>
                <a:schemeClr val="dk1"/>
              </a:buClr>
              <a:buSzPts val="2800"/>
              <a:buChar char="•"/>
            </a:pPr>
            <a:r>
              <a:rPr b="0" i="0" lang="en-US"/>
              <a:t>In a dense index</a:t>
            </a:r>
            <a:r>
              <a:rPr b="0" i="0" lang="en-US">
                <a:solidFill>
                  <a:srgbClr val="222222"/>
                </a:solidFill>
              </a:rPr>
              <a:t>, </a:t>
            </a:r>
            <a:r>
              <a:rPr b="1" i="0" lang="en-US">
                <a:solidFill>
                  <a:srgbClr val="0000CC"/>
                </a:solidFill>
              </a:rPr>
              <a:t>a record is created for every search key valued in the database. </a:t>
            </a:r>
            <a:endParaRPr/>
          </a:p>
          <a:p>
            <a:pPr indent="-228600" lvl="0" marL="228600" rtl="0" algn="just">
              <a:lnSpc>
                <a:spcPct val="90000"/>
              </a:lnSpc>
              <a:spcBef>
                <a:spcPts val="1000"/>
              </a:spcBef>
              <a:spcAft>
                <a:spcPts val="0"/>
              </a:spcAft>
              <a:buClr>
                <a:schemeClr val="dk1"/>
              </a:buClr>
              <a:buSzPts val="2800"/>
              <a:buChar char="•"/>
            </a:pPr>
            <a:r>
              <a:rPr b="0" i="0" lang="en-US"/>
              <a:t>This helps you to search faster but needs more space to store index records. </a:t>
            </a:r>
            <a:endParaRPr/>
          </a:p>
          <a:p>
            <a:pPr indent="-228600" lvl="0" marL="228600" rtl="0" algn="just">
              <a:lnSpc>
                <a:spcPct val="90000"/>
              </a:lnSpc>
              <a:spcBef>
                <a:spcPts val="1000"/>
              </a:spcBef>
              <a:spcAft>
                <a:spcPts val="0"/>
              </a:spcAft>
              <a:buClr>
                <a:schemeClr val="dk1"/>
              </a:buClr>
              <a:buSzPts val="2800"/>
              <a:buChar char="•"/>
            </a:pPr>
            <a:r>
              <a:rPr b="0" i="0" lang="en-US"/>
              <a:t>In this Indexing, </a:t>
            </a:r>
            <a:r>
              <a:rPr b="1" i="0" lang="en-US">
                <a:solidFill>
                  <a:srgbClr val="0000CC"/>
                </a:solidFill>
              </a:rPr>
              <a:t>method records contain search key value and points to the real record on the disk.</a:t>
            </a:r>
            <a:endParaRPr/>
          </a:p>
          <a:p>
            <a:pPr indent="-50800" lvl="0" marL="228600" rtl="0" algn="just">
              <a:lnSpc>
                <a:spcPct val="90000"/>
              </a:lnSpc>
              <a:spcBef>
                <a:spcPts val="1000"/>
              </a:spcBef>
              <a:spcAft>
                <a:spcPts val="0"/>
              </a:spcAft>
              <a:buClr>
                <a:schemeClr val="dk1"/>
              </a:buClr>
              <a:buSzPts val="2800"/>
              <a:buNone/>
            </a:pPr>
            <a:r>
              <a:t/>
            </a:r>
            <a:endParaRPr b="1" i="0"/>
          </a:p>
        </p:txBody>
      </p:sp>
      <p:pic>
        <p:nvPicPr>
          <p:cNvPr descr="Dense Index" id="236" name="Google Shape;236;p21"/>
          <p:cNvPicPr preferRelativeResize="0"/>
          <p:nvPr/>
        </p:nvPicPr>
        <p:blipFill rotWithShape="1">
          <a:blip r:embed="rId3">
            <a:alphaModFix/>
          </a:blip>
          <a:srcRect b="0" l="0" r="0" t="0"/>
          <a:stretch/>
        </p:blipFill>
        <p:spPr>
          <a:xfrm>
            <a:off x="8193664" y="2175164"/>
            <a:ext cx="3984047" cy="4170218"/>
          </a:xfrm>
          <a:prstGeom prst="rect">
            <a:avLst/>
          </a:prstGeom>
          <a:noFill/>
          <a:ln>
            <a:noFill/>
          </a:ln>
        </p:spPr>
      </p:pic>
      <p:pic>
        <p:nvPicPr>
          <p:cNvPr id="237" name="Google Shape;237;p21"/>
          <p:cNvPicPr preferRelativeResize="0"/>
          <p:nvPr/>
        </p:nvPicPr>
        <p:blipFill rotWithShape="1">
          <a:blip r:embed="rId4">
            <a:alphaModFix/>
          </a:blip>
          <a:srcRect b="0" l="0" r="0" t="0"/>
          <a:stretch/>
        </p:blipFill>
        <p:spPr>
          <a:xfrm>
            <a:off x="7984115" y="140278"/>
            <a:ext cx="4045526" cy="20348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43" name="Google Shape;243;p22"/>
          <p:cNvSpPr txBox="1"/>
          <p:nvPr>
            <p:ph idx="1" type="body"/>
          </p:nvPr>
        </p:nvSpPr>
        <p:spPr>
          <a:xfrm>
            <a:off x="360218" y="1052946"/>
            <a:ext cx="7467599" cy="566477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Sparse Index</a:t>
            </a:r>
            <a:endParaRPr/>
          </a:p>
          <a:p>
            <a:pPr indent="-228600" lvl="0" marL="228600" rtl="0" algn="just">
              <a:lnSpc>
                <a:spcPct val="90000"/>
              </a:lnSpc>
              <a:spcBef>
                <a:spcPts val="1000"/>
              </a:spcBef>
              <a:spcAft>
                <a:spcPts val="0"/>
              </a:spcAft>
              <a:buClr>
                <a:schemeClr val="dk1"/>
              </a:buClr>
              <a:buSzPts val="2800"/>
              <a:buChar char="•"/>
            </a:pPr>
            <a:r>
              <a:rPr b="0" i="0" lang="en-US"/>
              <a:t>Sparse Index helps you to resolve the issues of dense Indexing in DBMS. </a:t>
            </a:r>
            <a:endParaRPr/>
          </a:p>
          <a:p>
            <a:pPr indent="-228600" lvl="0" marL="228600" rtl="0" algn="just">
              <a:lnSpc>
                <a:spcPct val="90000"/>
              </a:lnSpc>
              <a:spcBef>
                <a:spcPts val="1000"/>
              </a:spcBef>
              <a:spcAft>
                <a:spcPts val="0"/>
              </a:spcAft>
              <a:buClr>
                <a:schemeClr val="dk1"/>
              </a:buClr>
              <a:buSzPts val="2800"/>
              <a:buChar char="•"/>
            </a:pPr>
            <a:r>
              <a:rPr b="0" i="0" lang="en-US"/>
              <a:t>In this method of indexing technique</a:t>
            </a:r>
            <a:r>
              <a:rPr b="0" i="0" lang="en-US">
                <a:solidFill>
                  <a:srgbClr val="222222"/>
                </a:solidFill>
              </a:rPr>
              <a:t>, </a:t>
            </a:r>
            <a:r>
              <a:rPr b="1" i="0" lang="en-US">
                <a:solidFill>
                  <a:srgbClr val="0000CC"/>
                </a:solidFill>
              </a:rPr>
              <a:t>a range of index columns stores the same data block address, and when data needs to be retrieved, the block address will be fetched.</a:t>
            </a:r>
            <a:endParaRPr/>
          </a:p>
          <a:p>
            <a:pPr indent="-228600" lvl="0" marL="228600" rtl="0" algn="just">
              <a:lnSpc>
                <a:spcPct val="90000"/>
              </a:lnSpc>
              <a:spcBef>
                <a:spcPts val="1000"/>
              </a:spcBef>
              <a:spcAft>
                <a:spcPts val="0"/>
              </a:spcAft>
              <a:buClr>
                <a:schemeClr val="dk1"/>
              </a:buClr>
              <a:buSzPts val="2800"/>
              <a:buChar char="•"/>
            </a:pPr>
            <a:r>
              <a:rPr b="0" i="0" lang="en-US"/>
              <a:t>Sparse Index stores index records for only some search-key values</a:t>
            </a:r>
            <a:r>
              <a:rPr b="0" i="0" lang="en-US">
                <a:solidFill>
                  <a:srgbClr val="222222"/>
                </a:solidFill>
              </a:rPr>
              <a:t>. </a:t>
            </a:r>
            <a:r>
              <a:rPr b="1" i="0" lang="en-US">
                <a:solidFill>
                  <a:srgbClr val="0000CC"/>
                </a:solidFill>
              </a:rPr>
              <a:t>It needs less space, less maintenance overhead for insertion, and deletions </a:t>
            </a:r>
            <a:r>
              <a:rPr b="1" i="0" lang="en-US">
                <a:solidFill>
                  <a:srgbClr val="C00000"/>
                </a:solidFill>
              </a:rPr>
              <a:t>but It is slower compared to the dense Index for locating records.</a:t>
            </a:r>
            <a:endParaRPr/>
          </a:p>
        </p:txBody>
      </p:sp>
      <p:pic>
        <p:nvPicPr>
          <p:cNvPr descr="Sparse Index" id="244" name="Google Shape;244;p22"/>
          <p:cNvPicPr preferRelativeResize="0"/>
          <p:nvPr/>
        </p:nvPicPr>
        <p:blipFill rotWithShape="1">
          <a:blip r:embed="rId3">
            <a:alphaModFix/>
          </a:blip>
          <a:srcRect b="0" l="0" r="0" t="0"/>
          <a:stretch/>
        </p:blipFill>
        <p:spPr>
          <a:xfrm>
            <a:off x="8257309" y="2424546"/>
            <a:ext cx="3352800" cy="3490912"/>
          </a:xfrm>
          <a:prstGeom prst="rect">
            <a:avLst/>
          </a:prstGeom>
          <a:noFill/>
          <a:ln>
            <a:noFill/>
          </a:ln>
        </p:spPr>
      </p:pic>
      <p:pic>
        <p:nvPicPr>
          <p:cNvPr id="245" name="Google Shape;245;p22"/>
          <p:cNvPicPr preferRelativeResize="0"/>
          <p:nvPr/>
        </p:nvPicPr>
        <p:blipFill rotWithShape="1">
          <a:blip r:embed="rId4">
            <a:alphaModFix/>
          </a:blip>
          <a:srcRect b="0" l="0" r="0" t="0"/>
          <a:stretch/>
        </p:blipFill>
        <p:spPr>
          <a:xfrm>
            <a:off x="8257309" y="57150"/>
            <a:ext cx="3574473" cy="21318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51" name="Google Shape;251;p23"/>
          <p:cNvSpPr txBox="1"/>
          <p:nvPr>
            <p:ph idx="1" type="body"/>
          </p:nvPr>
        </p:nvSpPr>
        <p:spPr>
          <a:xfrm>
            <a:off x="360218" y="1052946"/>
            <a:ext cx="7467599" cy="56647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Secondary Indexing:</a:t>
            </a:r>
            <a:r>
              <a:rPr b="0" i="0" lang="en-US"/>
              <a:t> </a:t>
            </a:r>
            <a:endParaRPr/>
          </a:p>
          <a:p>
            <a:pPr indent="-228600" lvl="0" marL="228600" rtl="0" algn="just">
              <a:lnSpc>
                <a:spcPct val="90000"/>
              </a:lnSpc>
              <a:spcBef>
                <a:spcPts val="1000"/>
              </a:spcBef>
              <a:spcAft>
                <a:spcPts val="0"/>
              </a:spcAft>
              <a:buClr>
                <a:schemeClr val="dk1"/>
              </a:buClr>
              <a:buSzPct val="100000"/>
              <a:buChar char="•"/>
            </a:pPr>
            <a:r>
              <a:rPr b="0" i="0" lang="en-US"/>
              <a:t>It is a two-level indexing technique </a:t>
            </a:r>
            <a:r>
              <a:rPr b="1" i="0" lang="en-US">
                <a:solidFill>
                  <a:srgbClr val="0000CC"/>
                </a:solidFill>
              </a:rPr>
              <a:t>used to reduce the mapping size of the primary index.</a:t>
            </a:r>
            <a:endParaRPr/>
          </a:p>
          <a:p>
            <a:pPr indent="-228600" lvl="0" marL="228600" rtl="0" algn="just">
              <a:lnSpc>
                <a:spcPct val="90000"/>
              </a:lnSpc>
              <a:spcBef>
                <a:spcPts val="1000"/>
              </a:spcBef>
              <a:spcAft>
                <a:spcPts val="0"/>
              </a:spcAft>
              <a:buClr>
                <a:schemeClr val="dk1"/>
              </a:buClr>
              <a:buSzPct val="100000"/>
              <a:buChar char="•"/>
            </a:pPr>
            <a:r>
              <a:rPr b="0" i="0" lang="en-US"/>
              <a:t>Secondary Indexing is also known as non-clustered Indexing.</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latin typeface="Source Sans Pro"/>
                <a:ea typeface="Source Sans Pro"/>
                <a:cs typeface="Source Sans Pro"/>
                <a:sym typeface="Source Sans Pro"/>
              </a:rPr>
              <a:t>In a bank account database, data is stored sequentially by acc_no; you may want to find all accounts in of a specific branch of ABC bank.</a:t>
            </a:r>
            <a:endParaRPr/>
          </a:p>
          <a:p>
            <a:pPr indent="-228600" lvl="0" marL="228600" rtl="0" algn="just">
              <a:lnSpc>
                <a:spcPct val="90000"/>
              </a:lnSpc>
              <a:spcBef>
                <a:spcPts val="1000"/>
              </a:spcBef>
              <a:spcAft>
                <a:spcPts val="0"/>
              </a:spcAft>
              <a:buClr>
                <a:schemeClr val="dk1"/>
              </a:buClr>
              <a:buSzPct val="100000"/>
              <a:buChar char="•"/>
            </a:pPr>
            <a:r>
              <a:rPr b="1" i="0" lang="en-US"/>
              <a:t>Characteristics of Secondary Indexing:</a:t>
            </a:r>
            <a:endParaRPr/>
          </a:p>
          <a:p>
            <a:pPr indent="-228600" lvl="0" marL="228600" rtl="0" algn="just">
              <a:lnSpc>
                <a:spcPct val="90000"/>
              </a:lnSpc>
              <a:spcBef>
                <a:spcPts val="1000"/>
              </a:spcBef>
              <a:spcAft>
                <a:spcPts val="0"/>
              </a:spcAft>
              <a:buClr>
                <a:schemeClr val="dk1"/>
              </a:buClr>
              <a:buSzPct val="100000"/>
              <a:buChar char="•"/>
            </a:pPr>
            <a:r>
              <a:rPr b="0" i="0" lang="en-US"/>
              <a:t>Search Keys are Candidate Keys.</a:t>
            </a:r>
            <a:endParaRPr/>
          </a:p>
          <a:p>
            <a:pPr indent="-228600" lvl="0" marL="228600" rtl="0" algn="just">
              <a:lnSpc>
                <a:spcPct val="90000"/>
              </a:lnSpc>
              <a:spcBef>
                <a:spcPts val="1000"/>
              </a:spcBef>
              <a:spcAft>
                <a:spcPts val="0"/>
              </a:spcAft>
              <a:buClr>
                <a:schemeClr val="dk1"/>
              </a:buClr>
              <a:buSzPct val="100000"/>
              <a:buChar char="•"/>
            </a:pPr>
            <a:r>
              <a:rPr b="0" i="0" lang="en-US"/>
              <a:t>Search Keys are sorted but actual data may or may not be sorted.</a:t>
            </a:r>
            <a:endParaRPr/>
          </a:p>
          <a:p>
            <a:pPr indent="-228600" lvl="0" marL="228600" rtl="0" algn="just">
              <a:lnSpc>
                <a:spcPct val="90000"/>
              </a:lnSpc>
              <a:spcBef>
                <a:spcPts val="1000"/>
              </a:spcBef>
              <a:spcAft>
                <a:spcPts val="0"/>
              </a:spcAft>
              <a:buClr>
                <a:schemeClr val="dk1"/>
              </a:buClr>
              <a:buSzPct val="100000"/>
              <a:buChar char="•"/>
            </a:pPr>
            <a:r>
              <a:rPr b="0" i="0" lang="en-US"/>
              <a:t>Requires more time than primary indexing.</a:t>
            </a:r>
            <a:endParaRPr/>
          </a:p>
          <a:p>
            <a:pPr indent="-228600" lvl="0" marL="228600" rtl="0" algn="just">
              <a:lnSpc>
                <a:spcPct val="90000"/>
              </a:lnSpc>
              <a:spcBef>
                <a:spcPts val="1000"/>
              </a:spcBef>
              <a:spcAft>
                <a:spcPts val="0"/>
              </a:spcAft>
              <a:buClr>
                <a:schemeClr val="dk1"/>
              </a:buClr>
              <a:buSzPct val="100000"/>
              <a:buChar char="•"/>
            </a:pPr>
            <a:r>
              <a:rPr b="0" i="0" lang="en-US"/>
              <a:t>Faster than clustered indexing but slower than primary indexing.</a:t>
            </a:r>
            <a:endParaRPr/>
          </a:p>
        </p:txBody>
      </p:sp>
      <p:pic>
        <p:nvPicPr>
          <p:cNvPr id="252" name="Google Shape;252;p23"/>
          <p:cNvPicPr preferRelativeResize="0"/>
          <p:nvPr/>
        </p:nvPicPr>
        <p:blipFill rotWithShape="1">
          <a:blip r:embed="rId3">
            <a:alphaModFix/>
          </a:blip>
          <a:srcRect b="0" l="0" r="0" t="0"/>
          <a:stretch/>
        </p:blipFill>
        <p:spPr>
          <a:xfrm>
            <a:off x="8257309" y="57150"/>
            <a:ext cx="3574473" cy="2131867"/>
          </a:xfrm>
          <a:prstGeom prst="rect">
            <a:avLst/>
          </a:prstGeom>
          <a:noFill/>
          <a:ln>
            <a:noFill/>
          </a:ln>
        </p:spPr>
      </p:pic>
      <p:pic>
        <p:nvPicPr>
          <p:cNvPr id="253" name="Google Shape;253;p23"/>
          <p:cNvPicPr preferRelativeResize="0"/>
          <p:nvPr/>
        </p:nvPicPr>
        <p:blipFill rotWithShape="1">
          <a:blip r:embed="rId4">
            <a:alphaModFix/>
          </a:blip>
          <a:srcRect b="0" l="0" r="0" t="0"/>
          <a:stretch/>
        </p:blipFill>
        <p:spPr>
          <a:xfrm>
            <a:off x="7924800" y="2461780"/>
            <a:ext cx="3906982" cy="40914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59" name="Google Shape;259;p24"/>
          <p:cNvSpPr txBox="1"/>
          <p:nvPr>
            <p:ph idx="1" type="body"/>
          </p:nvPr>
        </p:nvSpPr>
        <p:spPr>
          <a:xfrm>
            <a:off x="360218" y="1052946"/>
            <a:ext cx="7467599" cy="56647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Cluster Indexing:</a:t>
            </a:r>
            <a:r>
              <a:rPr b="0" i="0" lang="en-US"/>
              <a:t> </a:t>
            </a:r>
            <a:endParaRPr/>
          </a:p>
          <a:p>
            <a:pPr indent="-228600" lvl="0" marL="228600" rtl="0" algn="just">
              <a:lnSpc>
                <a:spcPct val="90000"/>
              </a:lnSpc>
              <a:spcBef>
                <a:spcPts val="1000"/>
              </a:spcBef>
              <a:spcAft>
                <a:spcPts val="0"/>
              </a:spcAft>
              <a:buClr>
                <a:schemeClr val="dk1"/>
              </a:buClr>
              <a:buSzPct val="100000"/>
              <a:buChar char="•"/>
            </a:pPr>
            <a:r>
              <a:rPr b="0" i="0" lang="en-US"/>
              <a:t>Clustered Indexing is used </a:t>
            </a:r>
            <a:r>
              <a:rPr b="1" i="0" lang="en-US">
                <a:solidFill>
                  <a:srgbClr val="0000CC"/>
                </a:solidFill>
              </a:rPr>
              <a:t>when there are multiple related records found at one place. </a:t>
            </a:r>
            <a:endParaRPr b="0" i="0"/>
          </a:p>
          <a:p>
            <a:pPr indent="-228600" lvl="0" marL="228600" rtl="0" algn="just">
              <a:lnSpc>
                <a:spcPct val="90000"/>
              </a:lnSpc>
              <a:spcBef>
                <a:spcPts val="1000"/>
              </a:spcBef>
              <a:spcAft>
                <a:spcPts val="0"/>
              </a:spcAft>
              <a:buClr>
                <a:schemeClr val="dk1"/>
              </a:buClr>
              <a:buSzPct val="100000"/>
              <a:buChar char="•"/>
            </a:pPr>
            <a:r>
              <a:rPr b="0" i="0" lang="en-US"/>
              <a:t>The important thing to note here is that the </a:t>
            </a:r>
            <a:r>
              <a:rPr b="1" i="0" lang="en-US">
                <a:solidFill>
                  <a:srgbClr val="0000CC"/>
                </a:solidFill>
              </a:rPr>
              <a:t>index table of clustered indexing is created using </a:t>
            </a:r>
            <a:r>
              <a:rPr b="1" i="1" lang="en-US">
                <a:solidFill>
                  <a:srgbClr val="0000CC"/>
                </a:solidFill>
              </a:rPr>
              <a:t>non-key</a:t>
            </a:r>
            <a:r>
              <a:rPr b="1" i="0" lang="en-US">
                <a:solidFill>
                  <a:srgbClr val="0000CC"/>
                </a:solidFill>
              </a:rPr>
              <a:t> values which may or may not be unique. </a:t>
            </a:r>
            <a:endParaRPr/>
          </a:p>
          <a:p>
            <a:pPr indent="-228600" lvl="0" marL="228600" rtl="0" algn="just">
              <a:lnSpc>
                <a:spcPct val="90000"/>
              </a:lnSpc>
              <a:spcBef>
                <a:spcPts val="1000"/>
              </a:spcBef>
              <a:spcAft>
                <a:spcPts val="0"/>
              </a:spcAft>
              <a:buClr>
                <a:schemeClr val="dk1"/>
              </a:buClr>
              <a:buSzPct val="100000"/>
              <a:buChar char="•"/>
            </a:pPr>
            <a:r>
              <a:rPr b="0" i="0" lang="en-US"/>
              <a:t>To achieve faster retrieval, we group columns having similar characteristics. </a:t>
            </a:r>
            <a:r>
              <a:rPr b="1" i="0" lang="en-US">
                <a:solidFill>
                  <a:srgbClr val="0000CC"/>
                </a:solidFill>
              </a:rPr>
              <a:t>The indexes are created using these groups and this process is known as Clustering Index.</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rPr>
              <a:t>Let’s assume that a company recruited many employees in various departments. </a:t>
            </a:r>
            <a:r>
              <a:rPr b="1" i="0" lang="en-US">
                <a:solidFill>
                  <a:srgbClr val="0000CC"/>
                </a:solidFill>
              </a:rPr>
              <a:t>In this case, clustering indexing in DBMS should be created for all employees who belong to the same dept.</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rPr>
              <a:t>Here, </a:t>
            </a:r>
            <a:r>
              <a:rPr b="1" i="0" lang="en-US">
                <a:solidFill>
                  <a:srgbClr val="C00000"/>
                </a:solidFill>
              </a:rPr>
              <a:t>Department _no is a non-unique key.</a:t>
            </a:r>
            <a:endParaRPr/>
          </a:p>
        </p:txBody>
      </p:sp>
      <p:pic>
        <p:nvPicPr>
          <p:cNvPr id="260" name="Google Shape;260;p24"/>
          <p:cNvPicPr preferRelativeResize="0"/>
          <p:nvPr/>
        </p:nvPicPr>
        <p:blipFill rotWithShape="1">
          <a:blip r:embed="rId3">
            <a:alphaModFix/>
          </a:blip>
          <a:srcRect b="0" l="0" r="0" t="0"/>
          <a:stretch/>
        </p:blipFill>
        <p:spPr>
          <a:xfrm>
            <a:off x="8257309" y="57151"/>
            <a:ext cx="3574473" cy="1716232"/>
          </a:xfrm>
          <a:prstGeom prst="rect">
            <a:avLst/>
          </a:prstGeom>
          <a:noFill/>
          <a:ln>
            <a:noFill/>
          </a:ln>
        </p:spPr>
      </p:pic>
      <p:pic>
        <p:nvPicPr>
          <p:cNvPr descr="DBMS Indexing in DBMS" id="261" name="Google Shape;261;p24"/>
          <p:cNvPicPr preferRelativeResize="0"/>
          <p:nvPr/>
        </p:nvPicPr>
        <p:blipFill rotWithShape="1">
          <a:blip r:embed="rId4">
            <a:alphaModFix/>
          </a:blip>
          <a:srcRect b="0" l="0" r="0" t="0"/>
          <a:stretch/>
        </p:blipFill>
        <p:spPr>
          <a:xfrm>
            <a:off x="8025675" y="1965614"/>
            <a:ext cx="3821691" cy="466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67" name="Google Shape;267;p25"/>
          <p:cNvSpPr txBox="1"/>
          <p:nvPr>
            <p:ph idx="1" type="body"/>
          </p:nvPr>
        </p:nvSpPr>
        <p:spPr>
          <a:xfrm>
            <a:off x="360218" y="1052946"/>
            <a:ext cx="7467599" cy="56647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Multilevel Indexing:</a:t>
            </a:r>
            <a:r>
              <a:rPr b="0" i="0" lang="en-US"/>
              <a:t> </a:t>
            </a:r>
            <a:endParaRPr/>
          </a:p>
          <a:p>
            <a:pPr indent="-228600" lvl="0" marL="228600" rtl="0" algn="just">
              <a:lnSpc>
                <a:spcPct val="90000"/>
              </a:lnSpc>
              <a:spcBef>
                <a:spcPts val="1000"/>
              </a:spcBef>
              <a:spcAft>
                <a:spcPts val="0"/>
              </a:spcAft>
              <a:buClr>
                <a:schemeClr val="dk1"/>
              </a:buClr>
              <a:buSzPct val="100000"/>
              <a:buChar char="•"/>
            </a:pPr>
            <a:r>
              <a:rPr b="0" i="0" lang="en-US"/>
              <a:t>Since the index table is stored in the main memory, single-level indexing for a huge amount of data requires a lot of memory space. </a:t>
            </a:r>
            <a:endParaRPr/>
          </a:p>
          <a:p>
            <a:pPr indent="-228600" lvl="0" marL="228600" rtl="0" algn="just">
              <a:lnSpc>
                <a:spcPct val="90000"/>
              </a:lnSpc>
              <a:spcBef>
                <a:spcPts val="1000"/>
              </a:spcBef>
              <a:spcAft>
                <a:spcPts val="0"/>
              </a:spcAft>
              <a:buClr>
                <a:schemeClr val="dk1"/>
              </a:buClr>
              <a:buSzPct val="100000"/>
              <a:buChar char="•"/>
            </a:pPr>
            <a:r>
              <a:rPr b="0" i="0" lang="en-US"/>
              <a:t>Hence, </a:t>
            </a:r>
            <a:r>
              <a:rPr b="1" i="0" lang="en-US">
                <a:solidFill>
                  <a:srgbClr val="0000CC"/>
                </a:solidFill>
              </a:rPr>
              <a:t>multilevel indexing was introduced in which we divide the main data block into smaller blocks.</a:t>
            </a:r>
            <a:endParaRPr/>
          </a:p>
          <a:p>
            <a:pPr indent="-228600" lvl="0" marL="228600" rtl="0" algn="just">
              <a:lnSpc>
                <a:spcPct val="90000"/>
              </a:lnSpc>
              <a:spcBef>
                <a:spcPts val="1000"/>
              </a:spcBef>
              <a:spcAft>
                <a:spcPts val="0"/>
              </a:spcAft>
              <a:buClr>
                <a:schemeClr val="dk1"/>
              </a:buClr>
              <a:buSzPct val="100000"/>
              <a:buChar char="•"/>
            </a:pPr>
            <a:r>
              <a:rPr b="0" i="0" lang="en-US"/>
              <a:t>This makes the outer block of the index table small enough to be stored in the main memory.</a:t>
            </a:r>
            <a:endParaRPr/>
          </a:p>
          <a:p>
            <a:pPr indent="-228600" lvl="0" marL="228600" rtl="0" algn="just">
              <a:lnSpc>
                <a:spcPct val="90000"/>
              </a:lnSpc>
              <a:spcBef>
                <a:spcPts val="1000"/>
              </a:spcBef>
              <a:spcAft>
                <a:spcPts val="0"/>
              </a:spcAft>
              <a:buClr>
                <a:schemeClr val="dk1"/>
              </a:buClr>
              <a:buSzPct val="100000"/>
              <a:buChar char="•"/>
            </a:pPr>
            <a:r>
              <a:rPr b="1" i="0" lang="en-US"/>
              <a:t>B-Tree Index</a:t>
            </a:r>
            <a:endParaRPr/>
          </a:p>
          <a:p>
            <a:pPr indent="-228600" lvl="0" marL="228600" rtl="0" algn="just">
              <a:lnSpc>
                <a:spcPct val="90000"/>
              </a:lnSpc>
              <a:spcBef>
                <a:spcPts val="1000"/>
              </a:spcBef>
              <a:spcAft>
                <a:spcPts val="0"/>
              </a:spcAft>
              <a:buClr>
                <a:schemeClr val="dk1"/>
              </a:buClr>
              <a:buSzPct val="100000"/>
              <a:buChar char="•"/>
            </a:pPr>
            <a:r>
              <a:rPr i="0" lang="en-US"/>
              <a:t>B-tree index is the widely used data structures for tree based indexing in DBMS. </a:t>
            </a:r>
            <a:endParaRPr/>
          </a:p>
          <a:p>
            <a:pPr indent="-228600" lvl="0" marL="228600" rtl="0" algn="just">
              <a:lnSpc>
                <a:spcPct val="90000"/>
              </a:lnSpc>
              <a:spcBef>
                <a:spcPts val="1000"/>
              </a:spcBef>
              <a:spcAft>
                <a:spcPts val="0"/>
              </a:spcAft>
              <a:buClr>
                <a:schemeClr val="dk1"/>
              </a:buClr>
              <a:buSzPct val="100000"/>
              <a:buChar char="•"/>
            </a:pPr>
            <a:r>
              <a:rPr i="0" lang="en-US"/>
              <a:t>It is a </a:t>
            </a:r>
            <a:r>
              <a:rPr b="1" i="0" lang="en-US">
                <a:solidFill>
                  <a:srgbClr val="0000CC"/>
                </a:solidFill>
              </a:rPr>
              <a:t>multilevel format of tree based indexing in DBMS technique which has balanced binary search trees. </a:t>
            </a:r>
            <a:endParaRPr/>
          </a:p>
          <a:p>
            <a:pPr indent="-228600" lvl="0" marL="228600" rtl="0" algn="just">
              <a:lnSpc>
                <a:spcPct val="90000"/>
              </a:lnSpc>
              <a:spcBef>
                <a:spcPts val="1000"/>
              </a:spcBef>
              <a:spcAft>
                <a:spcPts val="0"/>
              </a:spcAft>
              <a:buClr>
                <a:schemeClr val="dk1"/>
              </a:buClr>
              <a:buSzPct val="100000"/>
              <a:buChar char="•"/>
            </a:pPr>
            <a:r>
              <a:rPr i="0" lang="en-US"/>
              <a:t>All leaf nodes of the B tree signify actual data pointers.</a:t>
            </a:r>
            <a:endParaRPr/>
          </a:p>
        </p:txBody>
      </p:sp>
      <p:pic>
        <p:nvPicPr>
          <p:cNvPr descr="What is Multilevel Index" id="268" name="Google Shape;268;p25"/>
          <p:cNvPicPr preferRelativeResize="0"/>
          <p:nvPr/>
        </p:nvPicPr>
        <p:blipFill rotWithShape="1">
          <a:blip r:embed="rId3">
            <a:alphaModFix/>
          </a:blip>
          <a:srcRect b="0" l="0" r="0" t="0"/>
          <a:stretch/>
        </p:blipFill>
        <p:spPr>
          <a:xfrm>
            <a:off x="8167251" y="3740727"/>
            <a:ext cx="3476625" cy="2976995"/>
          </a:xfrm>
          <a:prstGeom prst="rect">
            <a:avLst/>
          </a:prstGeom>
          <a:noFill/>
          <a:ln>
            <a:noFill/>
          </a:ln>
        </p:spPr>
      </p:pic>
      <p:pic>
        <p:nvPicPr>
          <p:cNvPr descr="Multi-level Index" id="269" name="Google Shape;269;p25"/>
          <p:cNvPicPr preferRelativeResize="0"/>
          <p:nvPr/>
        </p:nvPicPr>
        <p:blipFill rotWithShape="1">
          <a:blip r:embed="rId4">
            <a:alphaModFix/>
          </a:blip>
          <a:srcRect b="0" l="0" r="0" t="0"/>
          <a:stretch/>
        </p:blipFill>
        <p:spPr>
          <a:xfrm>
            <a:off x="8167251" y="140278"/>
            <a:ext cx="3664531" cy="32887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162359" y="140278"/>
            <a:ext cx="10515600" cy="9126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Types of Indexes</a:t>
            </a:r>
            <a:endParaRPr/>
          </a:p>
        </p:txBody>
      </p:sp>
      <p:sp>
        <p:nvSpPr>
          <p:cNvPr id="275" name="Google Shape;275;p26"/>
          <p:cNvSpPr txBox="1"/>
          <p:nvPr>
            <p:ph idx="1" type="body"/>
          </p:nvPr>
        </p:nvSpPr>
        <p:spPr>
          <a:xfrm>
            <a:off x="173398" y="935183"/>
            <a:ext cx="7938655" cy="237605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B-Tree Index</a:t>
            </a:r>
            <a:endParaRPr/>
          </a:p>
          <a:p>
            <a:pPr indent="-228600" lvl="0" marL="228600" rtl="0" algn="just">
              <a:lnSpc>
                <a:spcPct val="90000"/>
              </a:lnSpc>
              <a:spcBef>
                <a:spcPts val="1000"/>
              </a:spcBef>
              <a:spcAft>
                <a:spcPts val="0"/>
              </a:spcAft>
              <a:buClr>
                <a:schemeClr val="dk1"/>
              </a:buClr>
              <a:buSzPts val="2800"/>
              <a:buFont typeface="Arial"/>
              <a:buChar char="•"/>
            </a:pPr>
            <a:r>
              <a:rPr b="0" i="0" lang="en-US"/>
              <a:t>The leaf nodes are themselves in the form of a linked list. This linked list representation helps in both sequential and random access.</a:t>
            </a:r>
            <a:endParaRPr/>
          </a:p>
          <a:p>
            <a:pPr indent="-50800" lvl="0" marL="228600" rtl="0" algn="just">
              <a:lnSpc>
                <a:spcPct val="90000"/>
              </a:lnSpc>
              <a:spcBef>
                <a:spcPts val="1000"/>
              </a:spcBef>
              <a:spcAft>
                <a:spcPts val="0"/>
              </a:spcAft>
              <a:buClr>
                <a:schemeClr val="dk1"/>
              </a:buClr>
              <a:buSzPts val="2800"/>
              <a:buFont typeface="Arial"/>
              <a:buNone/>
            </a:pPr>
            <a:r>
              <a:t/>
            </a:r>
            <a:endParaRPr b="0" i="0"/>
          </a:p>
        </p:txBody>
      </p:sp>
      <p:pic>
        <p:nvPicPr>
          <p:cNvPr id="276" name="Google Shape;276;p26"/>
          <p:cNvPicPr preferRelativeResize="0"/>
          <p:nvPr/>
        </p:nvPicPr>
        <p:blipFill rotWithShape="1">
          <a:blip r:embed="rId3">
            <a:alphaModFix/>
          </a:blip>
          <a:srcRect b="0" l="0" r="0" t="0"/>
          <a:stretch/>
        </p:blipFill>
        <p:spPr>
          <a:xfrm>
            <a:off x="8641773" y="293976"/>
            <a:ext cx="2971800" cy="2695575"/>
          </a:xfrm>
          <a:prstGeom prst="rect">
            <a:avLst/>
          </a:prstGeom>
          <a:noFill/>
          <a:ln>
            <a:noFill/>
          </a:ln>
        </p:spPr>
      </p:pic>
      <p:pic>
        <p:nvPicPr>
          <p:cNvPr descr="DBMS B+ Tree" id="277" name="Google Shape;277;p26"/>
          <p:cNvPicPr preferRelativeResize="0"/>
          <p:nvPr/>
        </p:nvPicPr>
        <p:blipFill rotWithShape="1">
          <a:blip r:embed="rId4">
            <a:alphaModFix/>
          </a:blip>
          <a:srcRect b="0" l="0" r="0" t="0"/>
          <a:stretch/>
        </p:blipFill>
        <p:spPr>
          <a:xfrm>
            <a:off x="1170925" y="2680422"/>
            <a:ext cx="5943600" cy="1333500"/>
          </a:xfrm>
          <a:prstGeom prst="rect">
            <a:avLst/>
          </a:prstGeom>
          <a:noFill/>
          <a:ln>
            <a:noFill/>
          </a:ln>
        </p:spPr>
      </p:pic>
      <p:sp>
        <p:nvSpPr>
          <p:cNvPr id="278" name="Google Shape;278;p26"/>
          <p:cNvSpPr txBox="1"/>
          <p:nvPr/>
        </p:nvSpPr>
        <p:spPr>
          <a:xfrm>
            <a:off x="162359" y="4123460"/>
            <a:ext cx="11679382" cy="2440564"/>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Suppose </a:t>
            </a:r>
            <a:r>
              <a:rPr b="1" i="0" lang="en-US" sz="2800" u="none" cap="none" strike="noStrike">
                <a:solidFill>
                  <a:srgbClr val="0000CC"/>
                </a:solidFill>
                <a:latin typeface="Calibri"/>
                <a:ea typeface="Calibri"/>
                <a:cs typeface="Calibri"/>
                <a:sym typeface="Calibri"/>
              </a:rPr>
              <a:t>we have to search 55</a:t>
            </a:r>
            <a:r>
              <a:rPr b="0" i="0" lang="en-US" sz="2800" u="none" cap="none" strike="noStrike">
                <a:solidFill>
                  <a:schemeClr val="dk1"/>
                </a:solidFill>
                <a:latin typeface="Calibri"/>
                <a:ea typeface="Calibri"/>
                <a:cs typeface="Calibri"/>
                <a:sym typeface="Calibri"/>
              </a:rPr>
              <a:t> in the above B+ tree structure. </a:t>
            </a:r>
            <a:r>
              <a:rPr b="1" i="0" lang="en-US" sz="2800" u="none" cap="none" strike="noStrike">
                <a:solidFill>
                  <a:srgbClr val="0000CC"/>
                </a:solidFill>
                <a:latin typeface="Calibri"/>
                <a:ea typeface="Calibri"/>
                <a:cs typeface="Calibri"/>
                <a:sym typeface="Calibri"/>
              </a:rPr>
              <a:t>First, we will fetch for the intermediary node which will direct to the leaf node that can contain a record for 55.</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 </a:t>
            </a:r>
            <a:r>
              <a:rPr b="1" i="0" lang="en-US" sz="2800" u="none" cap="none" strike="noStrike">
                <a:solidFill>
                  <a:srgbClr val="C00000"/>
                </a:solidFill>
                <a:latin typeface="Calibri"/>
                <a:ea typeface="Calibri"/>
                <a:cs typeface="Calibri"/>
                <a:sym typeface="Calibri"/>
              </a:rPr>
              <a:t>in the intermediary node, we will find a branch between 50 and 75 nodes</a:t>
            </a:r>
            <a:r>
              <a:rPr b="0" i="0" lang="en-US" sz="2800" u="none" cap="none" strike="noStrike">
                <a:solidFill>
                  <a:schemeClr val="dk1"/>
                </a:solidFill>
                <a:latin typeface="Calibri"/>
                <a:ea typeface="Calibri"/>
                <a:cs typeface="Calibri"/>
                <a:sym typeface="Calibri"/>
              </a:rPr>
              <a:t>. Then at the end, we will be redirected to the third leaf node. Here </a:t>
            </a:r>
            <a:r>
              <a:rPr b="1" i="0" lang="en-US" sz="2800" u="none" cap="none" strike="noStrike">
                <a:solidFill>
                  <a:srgbClr val="0000CC"/>
                </a:solidFill>
                <a:latin typeface="Calibri"/>
                <a:ea typeface="Calibri"/>
                <a:cs typeface="Calibri"/>
                <a:sym typeface="Calibri"/>
              </a:rPr>
              <a:t>DBMS will perform a sequential search to find 55.</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Hashing</a:t>
            </a:r>
            <a:br>
              <a:rPr b="1" i="0" lang="en-US" sz="4000">
                <a:latin typeface="Calibri"/>
                <a:ea typeface="Calibri"/>
                <a:cs typeface="Calibri"/>
                <a:sym typeface="Calibri"/>
              </a:rPr>
            </a:br>
            <a:endParaRPr b="1" sz="4000">
              <a:latin typeface="Calibri"/>
              <a:ea typeface="Calibri"/>
              <a:cs typeface="Calibri"/>
              <a:sym typeface="Calibri"/>
            </a:endParaRPr>
          </a:p>
        </p:txBody>
      </p:sp>
      <p:sp>
        <p:nvSpPr>
          <p:cNvPr id="284" name="Google Shape;284;p27"/>
          <p:cNvSpPr txBox="1"/>
          <p:nvPr>
            <p:ph idx="1" type="body"/>
          </p:nvPr>
        </p:nvSpPr>
        <p:spPr>
          <a:xfrm>
            <a:off x="290946" y="1205345"/>
            <a:ext cx="6934200" cy="528753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0" i="0" lang="en-US"/>
              <a:t>Hashing technique is </a:t>
            </a:r>
            <a:r>
              <a:rPr b="1" i="0" lang="en-US">
                <a:solidFill>
                  <a:srgbClr val="0000CC"/>
                </a:solidFill>
              </a:rPr>
              <a:t>used to calculate the direct location of a data record on the disk without using index structure.</a:t>
            </a:r>
            <a:endParaRPr/>
          </a:p>
          <a:p>
            <a:pPr indent="-228600" lvl="0" marL="228600" rtl="0" algn="just">
              <a:lnSpc>
                <a:spcPct val="90000"/>
              </a:lnSpc>
              <a:spcBef>
                <a:spcPts val="1000"/>
              </a:spcBef>
              <a:spcAft>
                <a:spcPts val="0"/>
              </a:spcAft>
              <a:buClr>
                <a:schemeClr val="dk1"/>
              </a:buClr>
              <a:buSzPct val="100000"/>
              <a:buChar char="•"/>
            </a:pPr>
            <a:r>
              <a:rPr b="0" i="0" lang="en-US"/>
              <a:t>In this technique, data is stored at the data blocks </a:t>
            </a:r>
            <a:r>
              <a:rPr b="1" i="0" lang="en-US">
                <a:solidFill>
                  <a:srgbClr val="0000CC"/>
                </a:solidFill>
              </a:rPr>
              <a:t>whose address is generated by using the hashing function.</a:t>
            </a:r>
            <a:r>
              <a:rPr b="0" i="0" lang="en-US"/>
              <a:t> </a:t>
            </a:r>
            <a:endParaRPr/>
          </a:p>
          <a:p>
            <a:pPr indent="-228600" lvl="0" marL="228600" rtl="0" algn="just">
              <a:lnSpc>
                <a:spcPct val="90000"/>
              </a:lnSpc>
              <a:spcBef>
                <a:spcPts val="1000"/>
              </a:spcBef>
              <a:spcAft>
                <a:spcPts val="0"/>
              </a:spcAft>
              <a:buClr>
                <a:schemeClr val="dk1"/>
              </a:buClr>
              <a:buSzPct val="100000"/>
              <a:buChar char="•"/>
            </a:pPr>
            <a:r>
              <a:rPr b="0" i="0" lang="en-US"/>
              <a:t>The </a:t>
            </a:r>
            <a:r>
              <a:rPr b="1" i="0" lang="en-US">
                <a:solidFill>
                  <a:srgbClr val="C00000"/>
                </a:solidFill>
              </a:rPr>
              <a:t>memory location where these records are stored is known as data bucket or data blocks</a:t>
            </a:r>
            <a:r>
              <a:rPr b="0" i="0" lang="en-US"/>
              <a:t>.</a:t>
            </a:r>
            <a:endParaRPr/>
          </a:p>
          <a:p>
            <a:pPr indent="-228600" lvl="0" marL="228600" rtl="0" algn="just">
              <a:lnSpc>
                <a:spcPct val="90000"/>
              </a:lnSpc>
              <a:spcBef>
                <a:spcPts val="1000"/>
              </a:spcBef>
              <a:spcAft>
                <a:spcPts val="0"/>
              </a:spcAft>
              <a:buClr>
                <a:schemeClr val="dk1"/>
              </a:buClr>
              <a:buSzPct val="100000"/>
              <a:buChar char="•"/>
            </a:pPr>
            <a:r>
              <a:rPr b="0" i="0" lang="en-US"/>
              <a:t>In this, </a:t>
            </a:r>
            <a:r>
              <a:rPr b="1" i="0" lang="en-US">
                <a:solidFill>
                  <a:srgbClr val="0000CC"/>
                </a:solidFill>
              </a:rPr>
              <a:t>a hash function can choose any of the column value to generate the address.</a:t>
            </a:r>
            <a:r>
              <a:rPr b="0" i="0" lang="en-US"/>
              <a:t> Most of the time, the hash function uses the primary key to generate the address of the data block.</a:t>
            </a:r>
            <a:endParaRPr/>
          </a:p>
          <a:p>
            <a:pPr indent="-228600" lvl="0" marL="228600" rtl="0" algn="just">
              <a:lnSpc>
                <a:spcPct val="90000"/>
              </a:lnSpc>
              <a:spcBef>
                <a:spcPts val="1000"/>
              </a:spcBef>
              <a:spcAft>
                <a:spcPts val="0"/>
              </a:spcAft>
              <a:buClr>
                <a:schemeClr val="dk1"/>
              </a:buClr>
              <a:buSzPct val="100000"/>
              <a:buChar char="•"/>
            </a:pPr>
            <a:r>
              <a:rPr b="0" i="0" lang="en-US"/>
              <a:t> A </a:t>
            </a:r>
            <a:r>
              <a:rPr b="1" i="0" lang="en-US">
                <a:solidFill>
                  <a:srgbClr val="0000CC"/>
                </a:solidFill>
              </a:rPr>
              <a:t>hash function is a simple mathematical function.</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DBMS Hashing" id="285" name="Google Shape;285;p27"/>
          <p:cNvPicPr preferRelativeResize="0"/>
          <p:nvPr/>
        </p:nvPicPr>
        <p:blipFill rotWithShape="1">
          <a:blip r:embed="rId3">
            <a:alphaModFix/>
          </a:blip>
          <a:srcRect b="0" l="0" r="0" t="0"/>
          <a:stretch/>
        </p:blipFill>
        <p:spPr>
          <a:xfrm>
            <a:off x="7772399" y="19049"/>
            <a:ext cx="4128655" cy="3409951"/>
          </a:xfrm>
          <a:prstGeom prst="rect">
            <a:avLst/>
          </a:prstGeom>
          <a:noFill/>
          <a:ln>
            <a:noFill/>
          </a:ln>
        </p:spPr>
      </p:pic>
      <p:sp>
        <p:nvSpPr>
          <p:cNvPr id="286" name="Google Shape;286;p27"/>
          <p:cNvSpPr txBox="1"/>
          <p:nvPr/>
        </p:nvSpPr>
        <p:spPr>
          <a:xfrm>
            <a:off x="7284459" y="3541569"/>
            <a:ext cx="4616595" cy="244056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above diagram shows </a:t>
            </a:r>
            <a:r>
              <a:rPr b="1" i="0" lang="en-US" sz="2800" u="none" cap="none" strike="noStrike">
                <a:solidFill>
                  <a:schemeClr val="dk1"/>
                </a:solidFill>
                <a:latin typeface="Calibri"/>
                <a:ea typeface="Calibri"/>
                <a:cs typeface="Calibri"/>
                <a:sym typeface="Calibri"/>
              </a:rPr>
              <a:t>data block addresses same as primary key value.</a:t>
            </a:r>
            <a:r>
              <a:rPr b="0" i="0" lang="en-US" sz="2800" u="none" cap="none" strike="noStrike">
                <a:solidFill>
                  <a:schemeClr val="dk1"/>
                </a:solidFill>
                <a:latin typeface="Calibri"/>
                <a:ea typeface="Calibri"/>
                <a:cs typeface="Calibri"/>
                <a:sym typeface="Calibri"/>
              </a:rPr>
              <a:t> </a:t>
            </a:r>
            <a:r>
              <a:rPr b="1" i="0" lang="en-US" sz="2800" u="none" cap="none" strike="noStrike">
                <a:solidFill>
                  <a:srgbClr val="0000CC"/>
                </a:solidFill>
                <a:latin typeface="Calibri"/>
                <a:ea typeface="Calibri"/>
                <a:cs typeface="Calibri"/>
                <a:sym typeface="Calibri"/>
              </a:rPr>
              <a:t>This hash function can also be a simple mathematical function like </a:t>
            </a:r>
            <a:r>
              <a:rPr b="1" i="0" lang="en-US" sz="2800" u="sng" cap="none" strike="noStrike">
                <a:solidFill>
                  <a:srgbClr val="C00000"/>
                </a:solidFill>
                <a:latin typeface="Calibri"/>
                <a:ea typeface="Calibri"/>
                <a:cs typeface="Calibri"/>
                <a:sym typeface="Calibri"/>
              </a:rPr>
              <a:t>exponential,</a:t>
            </a:r>
            <a:r>
              <a:rPr b="0" i="0" lang="en-US" sz="2800" u="sng" cap="none" strike="noStrike">
                <a:solidFill>
                  <a:srgbClr val="C00000"/>
                </a:solidFill>
                <a:latin typeface="Calibri"/>
                <a:ea typeface="Calibri"/>
                <a:cs typeface="Calibri"/>
                <a:sym typeface="Calibri"/>
              </a:rPr>
              <a:t> </a:t>
            </a:r>
            <a:r>
              <a:rPr b="1" i="0" lang="en-US" sz="2800" u="sng" cap="none" strike="noStrike">
                <a:solidFill>
                  <a:srgbClr val="C00000"/>
                </a:solidFill>
                <a:latin typeface="Calibri"/>
                <a:ea typeface="Calibri"/>
                <a:cs typeface="Calibri"/>
                <a:sym typeface="Calibri"/>
              </a:rPr>
              <a:t>mod, cos, sin,</a:t>
            </a:r>
            <a:r>
              <a:rPr b="0" i="0" lang="en-US" sz="2800" u="sng" cap="none" strike="noStrike">
                <a:solidFill>
                  <a:srgbClr val="C0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etc.</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290946" y="129598"/>
            <a:ext cx="10515600" cy="854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a:latin typeface="Calibri"/>
                <a:ea typeface="Calibri"/>
                <a:cs typeface="Calibri"/>
                <a:sym typeface="Calibri"/>
              </a:rPr>
              <a:t>Hashing</a:t>
            </a:r>
            <a:br>
              <a:rPr b="1" i="0" lang="en-US" sz="4000">
                <a:latin typeface="Calibri"/>
                <a:ea typeface="Calibri"/>
                <a:cs typeface="Calibri"/>
                <a:sym typeface="Calibri"/>
              </a:rPr>
            </a:br>
            <a:endParaRPr b="1" sz="4000">
              <a:latin typeface="Calibri"/>
              <a:ea typeface="Calibri"/>
              <a:cs typeface="Calibri"/>
              <a:sym typeface="Calibri"/>
            </a:endParaRPr>
          </a:p>
        </p:txBody>
      </p:sp>
      <p:sp>
        <p:nvSpPr>
          <p:cNvPr id="292" name="Google Shape;292;p28"/>
          <p:cNvSpPr txBox="1"/>
          <p:nvPr>
            <p:ph idx="1" type="body"/>
          </p:nvPr>
        </p:nvSpPr>
        <p:spPr>
          <a:xfrm>
            <a:off x="180110" y="740785"/>
            <a:ext cx="6934200" cy="528753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t>Suppose we have mod (5) hash function to determine the address of the data block. In this case, </a:t>
            </a:r>
            <a:r>
              <a:rPr b="1" i="0" lang="en-US">
                <a:solidFill>
                  <a:srgbClr val="0000CC"/>
                </a:solidFill>
              </a:rPr>
              <a:t>it applies mod (5) hash function on the primary keys and generates 3, 3, 1, 4 and 2 respectively, and records are stored in those data block addresses.</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descr="DBMS Hashing" id="293" name="Google Shape;293;p28"/>
          <p:cNvPicPr preferRelativeResize="0"/>
          <p:nvPr/>
        </p:nvPicPr>
        <p:blipFill rotWithShape="1">
          <a:blip r:embed="rId3">
            <a:alphaModFix/>
          </a:blip>
          <a:srcRect b="0" l="0" r="0" t="0"/>
          <a:stretch/>
        </p:blipFill>
        <p:spPr>
          <a:xfrm>
            <a:off x="900545" y="3132716"/>
            <a:ext cx="7897091" cy="2895599"/>
          </a:xfrm>
          <a:prstGeom prst="rect">
            <a:avLst/>
          </a:prstGeom>
          <a:noFill/>
          <a:ln>
            <a:noFill/>
          </a:ln>
        </p:spPr>
      </p:pic>
      <p:pic>
        <p:nvPicPr>
          <p:cNvPr id="294" name="Google Shape;294;p28"/>
          <p:cNvPicPr preferRelativeResize="0"/>
          <p:nvPr/>
        </p:nvPicPr>
        <p:blipFill rotWithShape="1">
          <a:blip r:embed="rId4">
            <a:alphaModFix/>
          </a:blip>
          <a:srcRect b="0" l="0" r="0" t="0"/>
          <a:stretch/>
        </p:blipFill>
        <p:spPr>
          <a:xfrm>
            <a:off x="9282545" y="556635"/>
            <a:ext cx="2423678" cy="3019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00" name="Google Shape;300;p29"/>
          <p:cNvSpPr txBox="1"/>
          <p:nvPr>
            <p:ph idx="1" type="body"/>
          </p:nvPr>
        </p:nvSpPr>
        <p:spPr>
          <a:xfrm>
            <a:off x="187036" y="1451551"/>
            <a:ext cx="6075219" cy="51966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22222"/>
              </a:buClr>
              <a:buSzPts val="2800"/>
              <a:buChar char="•"/>
            </a:pPr>
            <a:r>
              <a:rPr b="1" i="0" lang="en-US">
                <a:solidFill>
                  <a:srgbClr val="222222"/>
                </a:solidFill>
              </a:rPr>
              <a:t>Query Processing </a:t>
            </a:r>
            <a:r>
              <a:rPr b="0" i="0" lang="en-US">
                <a:solidFill>
                  <a:srgbClr val="222222"/>
                </a:solidFill>
              </a:rPr>
              <a:t>would mean the entire process or activity which involves query </a:t>
            </a:r>
            <a:r>
              <a:rPr b="1" i="0" lang="en-US">
                <a:solidFill>
                  <a:srgbClr val="0000CC"/>
                </a:solidFill>
              </a:rPr>
              <a:t>translation into low level instructions, query optimization to save resources, cost estimation or evaluation of query, and extraction of data from the database.</a:t>
            </a:r>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rPr>
              <a:t>Query Processing</a:t>
            </a:r>
            <a:r>
              <a:rPr b="0" i="0" lang="en-US">
                <a:solidFill>
                  <a:srgbClr val="000000"/>
                </a:solidFill>
              </a:rPr>
              <a:t> is a </a:t>
            </a:r>
            <a:r>
              <a:rPr b="1" i="0" lang="en-US">
                <a:solidFill>
                  <a:srgbClr val="0000CC"/>
                </a:solidFill>
              </a:rPr>
              <a:t>translation of high-level queries into low-level expression.</a:t>
            </a:r>
            <a:r>
              <a:rPr b="0" i="0" lang="en-US">
                <a:solidFill>
                  <a:srgbClr val="000000"/>
                </a:solidFill>
              </a:rPr>
              <a:t>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It requires the </a:t>
            </a:r>
            <a:r>
              <a:rPr b="1" i="0" lang="en-US">
                <a:solidFill>
                  <a:srgbClr val="0000CC"/>
                </a:solidFill>
              </a:rPr>
              <a:t>basic concepts of relational algebra and file structure.</a:t>
            </a:r>
            <a:endParaRPr/>
          </a:p>
          <a:p>
            <a:pPr indent="-50800" lvl="0" marL="228600" rtl="0" algn="l">
              <a:lnSpc>
                <a:spcPct val="90000"/>
              </a:lnSpc>
              <a:spcBef>
                <a:spcPts val="1000"/>
              </a:spcBef>
              <a:spcAft>
                <a:spcPts val="0"/>
              </a:spcAft>
              <a:buClr>
                <a:schemeClr val="dk1"/>
              </a:buClr>
              <a:buSzPts val="2800"/>
              <a:buNone/>
            </a:pPr>
            <a:r>
              <a:t/>
            </a:r>
            <a:endParaRPr b="0" i="0">
              <a:solidFill>
                <a:srgbClr val="222222"/>
              </a:solidFill>
              <a:latin typeface="Trebuchet MS"/>
              <a:ea typeface="Trebuchet MS"/>
              <a:cs typeface="Trebuchet MS"/>
              <a:sym typeface="Trebuchet MS"/>
            </a:endParaRPr>
          </a:p>
          <a:p>
            <a:pPr indent="-50800" lvl="0" marL="228600" rtl="0" algn="l">
              <a:lnSpc>
                <a:spcPct val="90000"/>
              </a:lnSpc>
              <a:spcBef>
                <a:spcPts val="1000"/>
              </a:spcBef>
              <a:spcAft>
                <a:spcPts val="0"/>
              </a:spcAft>
              <a:buClr>
                <a:schemeClr val="dk1"/>
              </a:buClr>
              <a:buSzPts val="2800"/>
              <a:buNone/>
            </a:pPr>
            <a:r>
              <a:t/>
            </a:r>
            <a:endParaRPr/>
          </a:p>
        </p:txBody>
      </p:sp>
      <p:pic>
        <p:nvPicPr>
          <p:cNvPr id="301" name="Google Shape;301;p29"/>
          <p:cNvPicPr preferRelativeResize="0"/>
          <p:nvPr/>
        </p:nvPicPr>
        <p:blipFill rotWithShape="1">
          <a:blip r:embed="rId3">
            <a:alphaModFix/>
          </a:blip>
          <a:srcRect b="0" l="0" r="0" t="0"/>
          <a:stretch/>
        </p:blipFill>
        <p:spPr>
          <a:xfrm>
            <a:off x="6593032" y="1163783"/>
            <a:ext cx="5238750" cy="51966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Storage System in DBMS</a:t>
            </a:r>
            <a:br>
              <a:rPr b="0" i="0" lang="en-US">
                <a:solidFill>
                  <a:srgbClr val="610B38"/>
                </a:solidFill>
                <a:latin typeface="Arial"/>
                <a:ea typeface="Arial"/>
                <a:cs typeface="Arial"/>
                <a:sym typeface="Arial"/>
              </a:rPr>
            </a:br>
            <a:endParaRPr/>
          </a:p>
        </p:txBody>
      </p:sp>
      <p:sp>
        <p:nvSpPr>
          <p:cNvPr id="97" name="Google Shape;97;p3"/>
          <p:cNvSpPr txBox="1"/>
          <p:nvPr>
            <p:ph idx="1" type="body"/>
          </p:nvPr>
        </p:nvSpPr>
        <p:spPr>
          <a:xfrm>
            <a:off x="290945" y="1122218"/>
            <a:ext cx="7904885" cy="558338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0" i="0" lang="en-US"/>
              <a:t>A database system provides an ultimate view of the stored data.</a:t>
            </a:r>
            <a:endParaRPr/>
          </a:p>
          <a:p>
            <a:pPr indent="-228600" lvl="0" marL="228600" rtl="0" algn="just">
              <a:lnSpc>
                <a:spcPct val="90000"/>
              </a:lnSpc>
              <a:spcBef>
                <a:spcPts val="1000"/>
              </a:spcBef>
              <a:spcAft>
                <a:spcPts val="0"/>
              </a:spcAft>
              <a:buClr>
                <a:schemeClr val="dk1"/>
              </a:buClr>
              <a:buSzPct val="100000"/>
              <a:buChar char="•"/>
            </a:pPr>
            <a:r>
              <a:rPr b="0" i="0" lang="en-US"/>
              <a:t> However, data in the form of bits, bytes get stored in different storage devices.</a:t>
            </a:r>
            <a:endParaRPr/>
          </a:p>
          <a:p>
            <a:pPr indent="-228600" lvl="0" marL="228600" rtl="0" algn="just">
              <a:lnSpc>
                <a:spcPct val="90000"/>
              </a:lnSpc>
              <a:spcBef>
                <a:spcPts val="1000"/>
              </a:spcBef>
              <a:spcAft>
                <a:spcPts val="0"/>
              </a:spcAft>
              <a:buClr>
                <a:schemeClr val="dk1"/>
              </a:buClr>
              <a:buSzPct val="100000"/>
              <a:buChar char="•"/>
            </a:pPr>
            <a:r>
              <a:rPr b="1" i="0" lang="en-US"/>
              <a:t>Types of Data Storage</a:t>
            </a:r>
            <a:endParaRPr/>
          </a:p>
          <a:p>
            <a:pPr indent="-228600" lvl="0" marL="228600" rtl="0" algn="just">
              <a:lnSpc>
                <a:spcPct val="90000"/>
              </a:lnSpc>
              <a:spcBef>
                <a:spcPts val="1000"/>
              </a:spcBef>
              <a:spcAft>
                <a:spcPts val="0"/>
              </a:spcAft>
              <a:buClr>
                <a:srgbClr val="0000CC"/>
              </a:buClr>
              <a:buSzPct val="100000"/>
              <a:buFont typeface="Arial"/>
              <a:buChar char="•"/>
            </a:pPr>
            <a:r>
              <a:rPr b="1" i="0" lang="en-US">
                <a:solidFill>
                  <a:srgbClr val="0000CC"/>
                </a:solidFill>
              </a:rPr>
              <a:t>Primary Storage: </a:t>
            </a:r>
            <a:r>
              <a:rPr i="0" lang="en-US"/>
              <a:t>The</a:t>
            </a:r>
            <a:r>
              <a:rPr b="0" i="0" lang="en-US"/>
              <a:t> memory storage that is directly accessible to the CPU comes under this category. </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CPU's internal memory (registers), fast memory (cache), and main memory (RAM) </a:t>
            </a:r>
            <a:endParaRPr/>
          </a:p>
          <a:p>
            <a:pPr indent="-228600" lvl="0" marL="228600" rtl="0" algn="just">
              <a:lnSpc>
                <a:spcPct val="90000"/>
              </a:lnSpc>
              <a:spcBef>
                <a:spcPts val="1000"/>
              </a:spcBef>
              <a:spcAft>
                <a:spcPts val="0"/>
              </a:spcAft>
              <a:buClr>
                <a:srgbClr val="0000CC"/>
              </a:buClr>
              <a:buSzPct val="100000"/>
              <a:buChar char="•"/>
            </a:pPr>
            <a:r>
              <a:rPr b="1" i="0" lang="en-US">
                <a:solidFill>
                  <a:srgbClr val="0000CC"/>
                </a:solidFill>
              </a:rPr>
              <a:t>Secondary Storage: </a:t>
            </a:r>
            <a:r>
              <a:rPr b="0" i="0" lang="en-US"/>
              <a:t>Secondary storage includes memory devices that are not a part of the CPU chipset or motherboard. Magnetic disks, hard disks, flash drives.</a:t>
            </a:r>
            <a:endParaRPr/>
          </a:p>
          <a:p>
            <a:pPr indent="-228600" lvl="0" marL="228600" rtl="0" algn="just">
              <a:lnSpc>
                <a:spcPct val="90000"/>
              </a:lnSpc>
              <a:spcBef>
                <a:spcPts val="1000"/>
              </a:spcBef>
              <a:spcAft>
                <a:spcPts val="0"/>
              </a:spcAft>
              <a:buClr>
                <a:srgbClr val="0000CC"/>
              </a:buClr>
              <a:buSzPct val="100000"/>
              <a:buChar char="•"/>
            </a:pPr>
            <a:r>
              <a:rPr b="1" i="0" lang="en-US">
                <a:solidFill>
                  <a:srgbClr val="0000CC"/>
                </a:solidFill>
              </a:rPr>
              <a:t>Tertiary Storage:</a:t>
            </a:r>
            <a:r>
              <a:rPr b="1" i="0" lang="en-US"/>
              <a:t> </a:t>
            </a:r>
            <a:r>
              <a:rPr b="0" i="0" lang="en-US"/>
              <a:t>Tertiary storage is used to store huge volumes of data.</a:t>
            </a:r>
            <a:endParaRPr/>
          </a:p>
          <a:p>
            <a:pPr indent="-228600" lvl="0" marL="228600" rtl="0" algn="just">
              <a:lnSpc>
                <a:spcPct val="90000"/>
              </a:lnSpc>
              <a:spcBef>
                <a:spcPts val="1000"/>
              </a:spcBef>
              <a:spcAft>
                <a:spcPts val="0"/>
              </a:spcAft>
              <a:buClr>
                <a:schemeClr val="dk1"/>
              </a:buClr>
              <a:buSzPct val="100000"/>
              <a:buChar char="•"/>
            </a:pPr>
            <a:r>
              <a:rPr b="0" i="0" lang="en-US"/>
              <a:t>Since such storage devices are external to the computer system, they are the slowest in speed.</a:t>
            </a:r>
            <a:r>
              <a:rPr b="1" i="0" lang="en-US"/>
              <a:t> </a:t>
            </a:r>
            <a:r>
              <a:rPr lang="en-US"/>
              <a:t>O</a:t>
            </a:r>
            <a:r>
              <a:rPr b="0" i="0" lang="en-US"/>
              <a:t>ptical disks (DVD, CD, etc.), magnetic tapes.</a:t>
            </a:r>
            <a:endParaRPr/>
          </a:p>
          <a:p>
            <a:pPr indent="-77470" lvl="0" marL="228600" rtl="0" algn="just">
              <a:lnSpc>
                <a:spcPct val="90000"/>
              </a:lnSpc>
              <a:spcBef>
                <a:spcPts val="1000"/>
              </a:spcBef>
              <a:spcAft>
                <a:spcPts val="0"/>
              </a:spcAft>
              <a:buClr>
                <a:schemeClr val="dk1"/>
              </a:buClr>
              <a:buSzPct val="100000"/>
              <a:buNone/>
            </a:pPr>
            <a:r>
              <a:t/>
            </a:r>
            <a:endParaRPr b="0" i="0">
              <a:solidFill>
                <a:srgbClr val="000000"/>
              </a:solidFill>
            </a:endParaRPr>
          </a:p>
        </p:txBody>
      </p:sp>
      <p:pic>
        <p:nvPicPr>
          <p:cNvPr descr="Memory Types" id="98" name="Google Shape;98;p3"/>
          <p:cNvPicPr preferRelativeResize="0"/>
          <p:nvPr/>
        </p:nvPicPr>
        <p:blipFill rotWithShape="1">
          <a:blip r:embed="rId3">
            <a:alphaModFix/>
          </a:blip>
          <a:srcRect b="0" l="0" r="0" t="0"/>
          <a:stretch/>
        </p:blipFill>
        <p:spPr>
          <a:xfrm>
            <a:off x="8320520" y="1551709"/>
            <a:ext cx="3705225" cy="228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07" name="Google Shape;307;p30"/>
          <p:cNvSpPr txBox="1"/>
          <p:nvPr>
            <p:ph idx="1" type="body"/>
          </p:nvPr>
        </p:nvSpPr>
        <p:spPr>
          <a:xfrm>
            <a:off x="187036" y="1163783"/>
            <a:ext cx="6532419" cy="548437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Parsing and Translation</a:t>
            </a:r>
            <a:endParaRPr/>
          </a:p>
          <a:p>
            <a:pPr indent="-228600" lvl="0" marL="228600" rtl="0" algn="just">
              <a:lnSpc>
                <a:spcPct val="90000"/>
              </a:lnSpc>
              <a:spcBef>
                <a:spcPts val="1000"/>
              </a:spcBef>
              <a:spcAft>
                <a:spcPts val="0"/>
              </a:spcAft>
              <a:buClr>
                <a:schemeClr val="dk1"/>
              </a:buClr>
              <a:buSzPct val="100000"/>
              <a:buChar char="•"/>
            </a:pPr>
            <a:r>
              <a:rPr b="0" i="0" lang="en-US"/>
              <a:t>The fired queries undergo </a:t>
            </a:r>
            <a:r>
              <a:rPr b="1" i="0" lang="en-US">
                <a:solidFill>
                  <a:srgbClr val="0000CC"/>
                </a:solidFill>
              </a:rPr>
              <a:t>lexical, syntactic, and semantic analysis. </a:t>
            </a:r>
            <a:endParaRPr/>
          </a:p>
          <a:p>
            <a:pPr indent="-228600" lvl="0" marL="228600" rtl="0" algn="just">
              <a:lnSpc>
                <a:spcPct val="90000"/>
              </a:lnSpc>
              <a:spcBef>
                <a:spcPts val="1000"/>
              </a:spcBef>
              <a:spcAft>
                <a:spcPts val="0"/>
              </a:spcAft>
              <a:buClr>
                <a:schemeClr val="dk1"/>
              </a:buClr>
              <a:buSzPct val="100000"/>
              <a:buChar char="•"/>
            </a:pPr>
            <a:r>
              <a:rPr b="0" i="0" lang="en-US"/>
              <a:t>The query gets </a:t>
            </a:r>
            <a:r>
              <a:rPr b="1" i="0" lang="en-US">
                <a:solidFill>
                  <a:srgbClr val="0000CC"/>
                </a:solidFill>
              </a:rPr>
              <a:t>broken down into different tokens and white spaces are removed along </a:t>
            </a:r>
            <a:r>
              <a:rPr b="0" i="0" lang="en-US"/>
              <a:t>with the comments (</a:t>
            </a:r>
            <a:r>
              <a:rPr b="1" i="0" lang="en-US"/>
              <a:t>Lexical Analysis</a:t>
            </a:r>
            <a:r>
              <a:rPr b="0" i="0" lang="en-US"/>
              <a:t>).</a:t>
            </a:r>
            <a:endParaRPr/>
          </a:p>
          <a:p>
            <a:pPr indent="-228600" lvl="0" marL="228600" rtl="0" algn="just">
              <a:lnSpc>
                <a:spcPct val="90000"/>
              </a:lnSpc>
              <a:spcBef>
                <a:spcPts val="1000"/>
              </a:spcBef>
              <a:spcAft>
                <a:spcPts val="0"/>
              </a:spcAft>
              <a:buClr>
                <a:schemeClr val="dk1"/>
              </a:buClr>
              <a:buSzPct val="100000"/>
              <a:buChar char="•"/>
            </a:pPr>
            <a:r>
              <a:rPr b="0" i="0" lang="en-US"/>
              <a:t>The query processor </a:t>
            </a:r>
            <a:r>
              <a:rPr b="1" i="0" lang="en-US">
                <a:solidFill>
                  <a:srgbClr val="0000CC"/>
                </a:solidFill>
              </a:rPr>
              <a:t>first checks the query if the rules of SQL have been correctly followed or not </a:t>
            </a:r>
            <a:r>
              <a:rPr b="0" i="0" lang="en-US"/>
              <a:t>(</a:t>
            </a:r>
            <a:r>
              <a:rPr b="1" i="0" lang="en-US"/>
              <a:t>Syntactic Analysis</a:t>
            </a:r>
            <a:r>
              <a:rPr b="0" i="0" lang="en-US"/>
              <a:t>).</a:t>
            </a:r>
            <a:endParaRPr/>
          </a:p>
          <a:p>
            <a:pPr indent="-228600" lvl="0" marL="228600" rtl="0" algn="just">
              <a:lnSpc>
                <a:spcPct val="90000"/>
              </a:lnSpc>
              <a:spcBef>
                <a:spcPts val="1000"/>
              </a:spcBef>
              <a:spcAft>
                <a:spcPts val="0"/>
              </a:spcAft>
              <a:buClr>
                <a:schemeClr val="dk1"/>
              </a:buClr>
              <a:buSzPct val="100000"/>
              <a:buChar char="•"/>
            </a:pPr>
            <a:r>
              <a:rPr b="0" i="0" lang="en-US"/>
              <a:t>Finally, </a:t>
            </a:r>
            <a:r>
              <a:rPr b="1" i="0" lang="en-US">
                <a:solidFill>
                  <a:srgbClr val="0000CC"/>
                </a:solidFill>
              </a:rPr>
              <a:t>the query processor checks if the meaning of the query is right or not. </a:t>
            </a:r>
            <a:r>
              <a:rPr b="0" i="0" lang="en-US"/>
              <a:t>Things like </a:t>
            </a:r>
            <a:r>
              <a:rPr b="1" i="0" lang="en-US">
                <a:solidFill>
                  <a:srgbClr val="C00000"/>
                </a:solidFill>
              </a:rPr>
              <a:t>if the table(s) mentioned in the query are present in the DB or not? </a:t>
            </a:r>
            <a:r>
              <a:rPr b="0" i="0" lang="en-US"/>
              <a:t>if the </a:t>
            </a:r>
            <a:r>
              <a:rPr b="1" i="0" lang="en-US">
                <a:solidFill>
                  <a:srgbClr val="0000CC"/>
                </a:solidFill>
              </a:rPr>
              <a:t>column(s) referred from all the table(s) are actually present in them or not</a:t>
            </a:r>
            <a:r>
              <a:rPr b="0" i="0" lang="en-US"/>
              <a:t>? (</a:t>
            </a:r>
            <a:r>
              <a:rPr b="1" i="0" lang="en-US"/>
              <a:t>Semantic Analysis</a:t>
            </a:r>
            <a:r>
              <a:rPr b="0" i="0" lang="en-US"/>
              <a:t>)</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id="308" name="Google Shape;308;p30"/>
          <p:cNvPicPr preferRelativeResize="0"/>
          <p:nvPr/>
        </p:nvPicPr>
        <p:blipFill rotWithShape="1">
          <a:blip r:embed="rId3">
            <a:alphaModFix/>
          </a:blip>
          <a:srcRect b="0" l="0" r="0" t="0"/>
          <a:stretch/>
        </p:blipFill>
        <p:spPr>
          <a:xfrm>
            <a:off x="7024254" y="1163783"/>
            <a:ext cx="4807527" cy="51966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14" name="Google Shape;314;p31"/>
          <p:cNvSpPr txBox="1"/>
          <p:nvPr>
            <p:ph idx="1" type="body"/>
          </p:nvPr>
        </p:nvSpPr>
        <p:spPr>
          <a:xfrm>
            <a:off x="187037" y="1163783"/>
            <a:ext cx="6463146" cy="548437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Parsing and Translation Example</a:t>
            </a:r>
            <a:endParaRPr/>
          </a:p>
          <a:p>
            <a:pPr indent="-228600" lvl="0" marL="228600" rtl="0" algn="just">
              <a:lnSpc>
                <a:spcPct val="90000"/>
              </a:lnSpc>
              <a:spcBef>
                <a:spcPts val="1000"/>
              </a:spcBef>
              <a:spcAft>
                <a:spcPts val="0"/>
              </a:spcAft>
              <a:buClr>
                <a:schemeClr val="dk1"/>
              </a:buClr>
              <a:buSzPct val="100000"/>
              <a:buChar char="•"/>
            </a:pPr>
            <a:r>
              <a:rPr b="0" i="0" lang="en-US"/>
              <a:t>The above query would be divided into the following </a:t>
            </a:r>
            <a:r>
              <a:rPr b="1" i="0" lang="en-US">
                <a:solidFill>
                  <a:srgbClr val="0000CC"/>
                </a:solidFill>
              </a:rPr>
              <a:t>tokens</a:t>
            </a:r>
            <a:r>
              <a:rPr b="0" i="0" lang="en-US"/>
              <a:t>:</a:t>
            </a:r>
            <a:r>
              <a:rPr b="1" i="0" lang="en-US"/>
              <a:t>Lexical Analysis</a:t>
            </a:r>
            <a:r>
              <a:rPr b="0" i="0" lang="en-US"/>
              <a:t>) </a:t>
            </a:r>
            <a:endParaRPr/>
          </a:p>
          <a:p>
            <a:pPr indent="-228600" lvl="0" marL="228600" rtl="0" algn="just">
              <a:lnSpc>
                <a:spcPct val="90000"/>
              </a:lnSpc>
              <a:spcBef>
                <a:spcPts val="1000"/>
              </a:spcBef>
              <a:spcAft>
                <a:spcPts val="0"/>
              </a:spcAft>
              <a:buClr>
                <a:schemeClr val="dk1"/>
              </a:buClr>
              <a:buSzPct val="100000"/>
              <a:buChar char="•"/>
            </a:pPr>
            <a:r>
              <a:rPr b="1" i="0" lang="en-US" u="sng"/>
              <a:t>SELECT</a:t>
            </a:r>
            <a:r>
              <a:rPr b="0" i="0" lang="en-US"/>
              <a:t>, </a:t>
            </a:r>
            <a:r>
              <a:rPr b="1" i="0" lang="en-US" u="sng"/>
              <a:t>emp_name</a:t>
            </a:r>
            <a:r>
              <a:rPr b="0" i="0" lang="en-US"/>
              <a:t>, </a:t>
            </a:r>
            <a:r>
              <a:rPr b="1" i="0" lang="en-US" u="sng"/>
              <a:t>FROM</a:t>
            </a:r>
            <a:r>
              <a:rPr b="0" i="0" lang="en-US"/>
              <a:t>, </a:t>
            </a:r>
            <a:r>
              <a:rPr b="1" i="0" lang="en-US" u="sng"/>
              <a:t>employee</a:t>
            </a:r>
            <a:r>
              <a:rPr b="0" i="0" lang="en-US"/>
              <a:t>, </a:t>
            </a:r>
            <a:r>
              <a:rPr b="1" i="0" lang="en-US"/>
              <a:t>WHERE</a:t>
            </a:r>
            <a:r>
              <a:rPr b="0" i="0" lang="en-US"/>
              <a:t>, </a:t>
            </a:r>
            <a:r>
              <a:rPr b="1" i="0" lang="en-US"/>
              <a:t>salary</a:t>
            </a:r>
            <a:r>
              <a:rPr b="0" i="0" lang="en-US"/>
              <a:t>, </a:t>
            </a:r>
            <a:r>
              <a:rPr b="1" i="0" lang="en-US"/>
              <a:t>&gt;</a:t>
            </a:r>
            <a:r>
              <a:rPr b="0" i="0" lang="en-US"/>
              <a:t>, </a:t>
            </a:r>
            <a:r>
              <a:rPr b="1" i="0" lang="en-US"/>
              <a:t>10000</a:t>
            </a:r>
            <a:r>
              <a:rPr b="0" i="0" lang="en-US"/>
              <a:t>.</a:t>
            </a:r>
            <a:endParaRPr/>
          </a:p>
          <a:p>
            <a:pPr indent="-228600" lvl="0" marL="228600" rtl="0" algn="just">
              <a:lnSpc>
                <a:spcPct val="90000"/>
              </a:lnSpc>
              <a:spcBef>
                <a:spcPts val="1000"/>
              </a:spcBef>
              <a:spcAft>
                <a:spcPts val="0"/>
              </a:spcAft>
              <a:buClr>
                <a:schemeClr val="dk1"/>
              </a:buClr>
              <a:buSzPct val="100000"/>
              <a:buChar char="•"/>
            </a:pPr>
            <a:r>
              <a:rPr b="0" i="0" lang="en-US"/>
              <a:t>Check for </a:t>
            </a:r>
            <a:r>
              <a:rPr b="1" i="0" lang="en-US">
                <a:solidFill>
                  <a:srgbClr val="0000CC"/>
                </a:solidFill>
              </a:rPr>
              <a:t>Query syntax</a:t>
            </a:r>
            <a:r>
              <a:rPr b="0" i="0" lang="en-US"/>
              <a:t>: (</a:t>
            </a:r>
            <a:r>
              <a:rPr b="1" i="0" lang="en-US"/>
              <a:t>Syntactic Analysis</a:t>
            </a:r>
            <a:r>
              <a:rPr b="0" i="0" lang="en-US"/>
              <a:t>).</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The </a:t>
            </a:r>
            <a:r>
              <a:rPr b="1" i="0" lang="en-US">
                <a:solidFill>
                  <a:srgbClr val="0000CC"/>
                </a:solidFill>
              </a:rPr>
              <a:t>name of the queried table </a:t>
            </a:r>
            <a:r>
              <a:rPr b="0" i="0" lang="en-US"/>
              <a:t>is looked into the data dictionary table.</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The </a:t>
            </a:r>
            <a:r>
              <a:rPr b="1" i="0" lang="en-US">
                <a:solidFill>
                  <a:srgbClr val="0000CC"/>
                </a:solidFill>
              </a:rPr>
              <a:t>name of the columns </a:t>
            </a:r>
            <a:r>
              <a:rPr b="0" i="0" lang="en-US"/>
              <a:t>mentioned (emp_name and salary) in the tokens are validated for existence.</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The </a:t>
            </a:r>
            <a:r>
              <a:rPr b="1" i="0" lang="en-US">
                <a:solidFill>
                  <a:srgbClr val="0000CC"/>
                </a:solidFill>
              </a:rPr>
              <a:t>type of column(s) being compared </a:t>
            </a:r>
            <a:r>
              <a:rPr b="0" i="0" lang="en-US"/>
              <a:t>have to be of the same type (salary and the value 10000 should have the same data type). (</a:t>
            </a:r>
            <a:r>
              <a:rPr b="1" i="0" lang="en-US"/>
              <a:t>Semantic Analysis</a:t>
            </a:r>
            <a:r>
              <a:rPr b="0" i="0" lang="en-US"/>
              <a:t>)</a:t>
            </a:r>
            <a:endParaRPr/>
          </a:p>
          <a:p>
            <a:pPr indent="-64135" lvl="0" marL="228600" rtl="0" algn="just">
              <a:lnSpc>
                <a:spcPct val="90000"/>
              </a:lnSpc>
              <a:spcBef>
                <a:spcPts val="1000"/>
              </a:spcBef>
              <a:spcAft>
                <a:spcPts val="0"/>
              </a:spcAft>
              <a:buClr>
                <a:schemeClr val="dk1"/>
              </a:buClr>
              <a:buSzPct val="100000"/>
              <a:buNone/>
            </a:pPr>
            <a:r>
              <a:t/>
            </a:r>
            <a:endParaRPr/>
          </a:p>
        </p:txBody>
      </p:sp>
      <p:pic>
        <p:nvPicPr>
          <p:cNvPr id="315" name="Google Shape;315;p31"/>
          <p:cNvPicPr preferRelativeResize="0"/>
          <p:nvPr/>
        </p:nvPicPr>
        <p:blipFill rotWithShape="1">
          <a:blip r:embed="rId3">
            <a:alphaModFix/>
          </a:blip>
          <a:srcRect b="0" l="0" r="0" t="0"/>
          <a:stretch/>
        </p:blipFill>
        <p:spPr>
          <a:xfrm>
            <a:off x="7022738" y="2119745"/>
            <a:ext cx="4807527" cy="4528415"/>
          </a:xfrm>
          <a:prstGeom prst="rect">
            <a:avLst/>
          </a:prstGeom>
          <a:noFill/>
          <a:ln>
            <a:noFill/>
          </a:ln>
        </p:spPr>
      </p:pic>
      <p:sp>
        <p:nvSpPr>
          <p:cNvPr id="316" name="Google Shape;316;p31"/>
          <p:cNvSpPr txBox="1"/>
          <p:nvPr/>
        </p:nvSpPr>
        <p:spPr>
          <a:xfrm>
            <a:off x="9147896" y="128733"/>
            <a:ext cx="2857068" cy="2440564"/>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90000"/>
              </a:lnSpc>
              <a:spcBef>
                <a:spcPts val="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SELECT</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emp_name</a:t>
            </a:r>
            <a:endParaRPr b="1" i="0" sz="2800" u="none" cap="none" strike="noStrike">
              <a:solidFill>
                <a:srgbClr val="0000CC"/>
              </a:solidFill>
              <a:latin typeface="Calibri"/>
              <a:ea typeface="Calibri"/>
              <a:cs typeface="Calibri"/>
              <a:sym typeface="Calibri"/>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FROM</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employee</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WHERE</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salary&gt;10000;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22" name="Google Shape;322;p32"/>
          <p:cNvSpPr txBox="1"/>
          <p:nvPr>
            <p:ph idx="1" type="body"/>
          </p:nvPr>
        </p:nvSpPr>
        <p:spPr>
          <a:xfrm>
            <a:off x="187037" y="1163783"/>
            <a:ext cx="6463146" cy="54843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Parsing and Translation Example</a:t>
            </a:r>
            <a:endParaRPr/>
          </a:p>
          <a:p>
            <a:pPr indent="-228600" lvl="0" marL="228600" rtl="0" algn="just">
              <a:lnSpc>
                <a:spcPct val="90000"/>
              </a:lnSpc>
              <a:spcBef>
                <a:spcPts val="1000"/>
              </a:spcBef>
              <a:spcAft>
                <a:spcPts val="0"/>
              </a:spcAft>
              <a:buClr>
                <a:schemeClr val="dk1"/>
              </a:buClr>
              <a:buSzPts val="2800"/>
              <a:buChar char="•"/>
            </a:pPr>
            <a:r>
              <a:rPr b="0" i="0" lang="en-US"/>
              <a:t>The next step is to </a:t>
            </a:r>
            <a:r>
              <a:rPr b="1" i="0" lang="en-US">
                <a:solidFill>
                  <a:srgbClr val="0000CC"/>
                </a:solidFill>
              </a:rPr>
              <a:t>translate the generated set of tokens into a relational algebra query. </a:t>
            </a:r>
            <a:r>
              <a:rPr b="0" i="0" lang="en-US"/>
              <a:t>These are easy to handle for the optimizer in further processes.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σ</a:t>
            </a:r>
            <a:r>
              <a:rPr b="1" baseline="-25000" i="0" lang="en-US">
                <a:solidFill>
                  <a:srgbClr val="C00000"/>
                </a:solidFill>
              </a:rPr>
              <a:t>salary&gt;10000</a:t>
            </a:r>
            <a:r>
              <a:rPr b="1" i="0" lang="en-US">
                <a:solidFill>
                  <a:srgbClr val="C00000"/>
                </a:solidFill>
              </a:rPr>
              <a:t> (π</a:t>
            </a:r>
            <a:r>
              <a:rPr b="1" baseline="-25000" i="0" lang="en-US">
                <a:solidFill>
                  <a:srgbClr val="C00000"/>
                </a:solidFill>
              </a:rPr>
              <a:t>salary</a:t>
            </a:r>
            <a:r>
              <a:rPr b="1" i="0" lang="en-US">
                <a:solidFill>
                  <a:srgbClr val="C00000"/>
                </a:solidFill>
              </a:rPr>
              <a:t> (Employee))</a:t>
            </a:r>
            <a:endParaRPr b="0" i="0">
              <a:solidFill>
                <a:srgbClr val="C00000"/>
              </a:solidFill>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π</a:t>
            </a:r>
            <a:r>
              <a:rPr b="1" baseline="-25000" i="0" lang="en-US">
                <a:solidFill>
                  <a:srgbClr val="C00000"/>
                </a:solidFill>
              </a:rPr>
              <a:t>salary</a:t>
            </a:r>
            <a:r>
              <a:rPr b="1" i="0" lang="en-US">
                <a:solidFill>
                  <a:srgbClr val="C00000"/>
                </a:solidFill>
              </a:rPr>
              <a:t> (σ</a:t>
            </a:r>
            <a:r>
              <a:rPr b="1" baseline="-25000" i="0" lang="en-US">
                <a:solidFill>
                  <a:srgbClr val="C00000"/>
                </a:solidFill>
              </a:rPr>
              <a:t>salary&gt;10000</a:t>
            </a:r>
            <a:r>
              <a:rPr b="1" i="0" lang="en-US">
                <a:solidFill>
                  <a:srgbClr val="C00000"/>
                </a:solidFill>
              </a:rPr>
              <a:t> (Employee))</a:t>
            </a:r>
            <a:endParaRPr b="0" i="0">
              <a:solidFill>
                <a:srgbClr val="C00000"/>
              </a:solidFill>
            </a:endParaRPr>
          </a:p>
          <a:p>
            <a:pPr indent="-228600" lvl="0" marL="228600" rtl="0" algn="just">
              <a:lnSpc>
                <a:spcPct val="90000"/>
              </a:lnSpc>
              <a:spcBef>
                <a:spcPts val="1000"/>
              </a:spcBef>
              <a:spcAft>
                <a:spcPts val="0"/>
              </a:spcAft>
              <a:buClr>
                <a:schemeClr val="dk1"/>
              </a:buClr>
              <a:buSzPts val="2800"/>
              <a:buChar char="•"/>
            </a:pPr>
            <a:r>
              <a:rPr b="0" i="0" lang="en-US"/>
              <a:t>After </a:t>
            </a:r>
            <a:r>
              <a:rPr b="1" i="0" lang="en-US">
                <a:solidFill>
                  <a:srgbClr val="0000CC"/>
                </a:solidFill>
              </a:rPr>
              <a:t>translating the given query, we can execute each relational algebra operation by using different algorithms.</a:t>
            </a:r>
            <a:endParaRPr/>
          </a:p>
          <a:p>
            <a:pPr indent="-228600" lvl="0" marL="228600" rtl="0" algn="just">
              <a:lnSpc>
                <a:spcPct val="90000"/>
              </a:lnSpc>
              <a:spcBef>
                <a:spcPts val="1000"/>
              </a:spcBef>
              <a:spcAft>
                <a:spcPts val="0"/>
              </a:spcAft>
              <a:buClr>
                <a:schemeClr val="dk1"/>
              </a:buClr>
              <a:buSzPts val="2800"/>
              <a:buChar char="•"/>
            </a:pPr>
            <a:r>
              <a:rPr b="0" i="0" lang="en-US"/>
              <a:t>So, in this way, a query processing begins its working.</a:t>
            </a:r>
            <a:endParaRPr/>
          </a:p>
        </p:txBody>
      </p:sp>
      <p:pic>
        <p:nvPicPr>
          <p:cNvPr id="323" name="Google Shape;323;p32"/>
          <p:cNvPicPr preferRelativeResize="0"/>
          <p:nvPr/>
        </p:nvPicPr>
        <p:blipFill rotWithShape="1">
          <a:blip r:embed="rId3">
            <a:alphaModFix/>
          </a:blip>
          <a:srcRect b="0" l="0" r="0" t="0"/>
          <a:stretch/>
        </p:blipFill>
        <p:spPr>
          <a:xfrm>
            <a:off x="7022738" y="2119745"/>
            <a:ext cx="4807527" cy="4528415"/>
          </a:xfrm>
          <a:prstGeom prst="rect">
            <a:avLst/>
          </a:prstGeom>
          <a:noFill/>
          <a:ln>
            <a:noFill/>
          </a:ln>
        </p:spPr>
      </p:pic>
      <p:sp>
        <p:nvSpPr>
          <p:cNvPr id="324" name="Google Shape;324;p32"/>
          <p:cNvSpPr txBox="1"/>
          <p:nvPr/>
        </p:nvSpPr>
        <p:spPr>
          <a:xfrm>
            <a:off x="9147896" y="128733"/>
            <a:ext cx="2857068" cy="2440564"/>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90000"/>
              </a:lnSpc>
              <a:spcBef>
                <a:spcPts val="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SELECT</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emp_name</a:t>
            </a:r>
            <a:endParaRPr b="1" i="0" sz="2800" u="none" cap="none" strike="noStrike">
              <a:solidFill>
                <a:srgbClr val="0000CC"/>
              </a:solidFill>
              <a:latin typeface="Calibri"/>
              <a:ea typeface="Calibri"/>
              <a:cs typeface="Calibri"/>
              <a:sym typeface="Calibri"/>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FROM</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employee</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WHERE</a:t>
            </a:r>
            <a:endParaRPr/>
          </a:p>
          <a:p>
            <a:pPr indent="0" lvl="0" marL="0" marR="0" rtl="0" algn="just">
              <a:lnSpc>
                <a:spcPct val="90000"/>
              </a:lnSpc>
              <a:spcBef>
                <a:spcPts val="1000"/>
              </a:spcBef>
              <a:spcAft>
                <a:spcPts val="0"/>
              </a:spcAft>
              <a:buClr>
                <a:srgbClr val="0000CC"/>
              </a:buClr>
              <a:buSzPct val="100000"/>
              <a:buFont typeface="Arial"/>
              <a:buNone/>
            </a:pPr>
            <a:r>
              <a:rPr b="1" i="0" lang="en-US" sz="2800" u="none" cap="none" strike="noStrike">
                <a:solidFill>
                  <a:srgbClr val="0000CC"/>
                </a:solidFill>
                <a:latin typeface="Calibri"/>
                <a:ea typeface="Calibri"/>
                <a:cs typeface="Calibri"/>
                <a:sym typeface="Calibri"/>
              </a:rPr>
              <a:t>    salary&gt;10000;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30" name="Google Shape;330;p33"/>
          <p:cNvSpPr txBox="1"/>
          <p:nvPr>
            <p:ph idx="1" type="body"/>
          </p:nvPr>
        </p:nvSpPr>
        <p:spPr>
          <a:xfrm>
            <a:off x="187036" y="1163783"/>
            <a:ext cx="7114309" cy="548437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Query Optimization</a:t>
            </a:r>
            <a:endParaRPr/>
          </a:p>
          <a:p>
            <a:pPr indent="-228600" lvl="0" marL="228600" rtl="0" algn="just">
              <a:lnSpc>
                <a:spcPct val="90000"/>
              </a:lnSpc>
              <a:spcBef>
                <a:spcPts val="1000"/>
              </a:spcBef>
              <a:spcAft>
                <a:spcPts val="0"/>
              </a:spcAft>
              <a:buClr>
                <a:schemeClr val="dk1"/>
              </a:buClr>
              <a:buSzPct val="100000"/>
              <a:buChar char="•"/>
            </a:pPr>
            <a:r>
              <a:rPr b="0" i="0" lang="en-US"/>
              <a:t>In the next step, </a:t>
            </a:r>
            <a:r>
              <a:rPr b="1" i="0" lang="en-US">
                <a:solidFill>
                  <a:srgbClr val="0000CC"/>
                </a:solidFill>
              </a:rPr>
              <a:t>DMBS picks up the most efficient evaluation plan </a:t>
            </a:r>
            <a:r>
              <a:rPr b="0" i="0" lang="en-US"/>
              <a:t>based on the cost each plan has.</a:t>
            </a:r>
            <a:endParaRPr/>
          </a:p>
          <a:p>
            <a:pPr indent="-228600" lvl="0" marL="228600" rtl="0" algn="just">
              <a:lnSpc>
                <a:spcPct val="90000"/>
              </a:lnSpc>
              <a:spcBef>
                <a:spcPts val="1000"/>
              </a:spcBef>
              <a:spcAft>
                <a:spcPts val="0"/>
              </a:spcAft>
              <a:buClr>
                <a:schemeClr val="dk1"/>
              </a:buClr>
              <a:buSzPct val="100000"/>
              <a:buChar char="•"/>
            </a:pPr>
            <a:r>
              <a:rPr b="0" i="0" lang="en-US"/>
              <a:t>The aim here is to minimize the query evaluation time. The </a:t>
            </a:r>
            <a:r>
              <a:rPr b="1" i="0" lang="en-US">
                <a:solidFill>
                  <a:srgbClr val="0000CC"/>
                </a:solidFill>
              </a:rPr>
              <a:t>optimizer also evaluates the usage of index present in the table and the columns being used. </a:t>
            </a:r>
            <a:endParaRPr/>
          </a:p>
          <a:p>
            <a:pPr indent="-228600" lvl="0" marL="228600" rtl="0" algn="just">
              <a:lnSpc>
                <a:spcPct val="90000"/>
              </a:lnSpc>
              <a:spcBef>
                <a:spcPts val="1000"/>
              </a:spcBef>
              <a:spcAft>
                <a:spcPts val="0"/>
              </a:spcAft>
              <a:buClr>
                <a:schemeClr val="dk1"/>
              </a:buClr>
              <a:buSzPct val="100000"/>
              <a:buChar char="•"/>
            </a:pPr>
            <a:r>
              <a:rPr b="0" i="0" lang="en-US"/>
              <a:t>It also </a:t>
            </a:r>
            <a:r>
              <a:rPr b="1" i="0" lang="en-US">
                <a:solidFill>
                  <a:srgbClr val="0000CC"/>
                </a:solidFill>
              </a:rPr>
              <a:t>finds out the best order of subqueries to be executed </a:t>
            </a:r>
            <a:r>
              <a:rPr b="0" i="0" lang="en-US"/>
              <a:t>so as to ensure only the best of the plans gets executed.</a:t>
            </a:r>
            <a:endParaRPr/>
          </a:p>
          <a:p>
            <a:pPr indent="-228600" lvl="0" marL="228600" rtl="0" algn="just">
              <a:lnSpc>
                <a:spcPct val="90000"/>
              </a:lnSpc>
              <a:spcBef>
                <a:spcPts val="1000"/>
              </a:spcBef>
              <a:spcAft>
                <a:spcPts val="0"/>
              </a:spcAft>
              <a:buClr>
                <a:schemeClr val="dk1"/>
              </a:buClr>
              <a:buSzPct val="100000"/>
              <a:buChar char="•"/>
            </a:pPr>
            <a:r>
              <a:rPr b="0" i="0" lang="en-US"/>
              <a:t>Simply put, for any query, there are multiple evaluation plans to execute it. </a:t>
            </a:r>
            <a:r>
              <a:rPr b="1" i="0" lang="en-US">
                <a:solidFill>
                  <a:srgbClr val="0000CC"/>
                </a:solidFill>
              </a:rPr>
              <a:t>Choosing the one which costs the least is called </a:t>
            </a:r>
            <a:r>
              <a:rPr b="1" i="0" lang="en-US"/>
              <a:t>Query Optimization. </a:t>
            </a:r>
            <a:endParaRPr/>
          </a:p>
        </p:txBody>
      </p:sp>
      <p:pic>
        <p:nvPicPr>
          <p:cNvPr id="331" name="Google Shape;331;p33"/>
          <p:cNvPicPr preferRelativeResize="0"/>
          <p:nvPr/>
        </p:nvPicPr>
        <p:blipFill rotWithShape="1">
          <a:blip r:embed="rId3">
            <a:alphaModFix/>
          </a:blip>
          <a:srcRect b="0" l="0" r="0" t="0"/>
          <a:stretch/>
        </p:blipFill>
        <p:spPr>
          <a:xfrm>
            <a:off x="7495309" y="1052945"/>
            <a:ext cx="4308765" cy="50984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37" name="Google Shape;337;p34"/>
          <p:cNvSpPr txBox="1"/>
          <p:nvPr>
            <p:ph idx="1" type="body"/>
          </p:nvPr>
        </p:nvSpPr>
        <p:spPr>
          <a:xfrm>
            <a:off x="187037" y="1163783"/>
            <a:ext cx="6477000" cy="54843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Query Optimization</a:t>
            </a:r>
            <a:endParaRPr/>
          </a:p>
          <a:p>
            <a:pPr indent="-228600" lvl="0" marL="228600" rtl="0" algn="just">
              <a:lnSpc>
                <a:spcPct val="90000"/>
              </a:lnSpc>
              <a:spcBef>
                <a:spcPts val="1000"/>
              </a:spcBef>
              <a:spcAft>
                <a:spcPts val="0"/>
              </a:spcAft>
              <a:buClr>
                <a:schemeClr val="dk1"/>
              </a:buClr>
              <a:buSzPts val="2800"/>
              <a:buChar char="•"/>
            </a:pPr>
            <a:r>
              <a:rPr b="0" i="0" lang="en-US"/>
              <a:t>Some of the factors weighed in by the optimizer to calculate the cost of a query evaluation plan is:</a:t>
            </a:r>
            <a:endParaRPr/>
          </a:p>
          <a:p>
            <a:pPr indent="-228600" lvl="0" marL="228600" rtl="0" algn="just">
              <a:lnSpc>
                <a:spcPct val="90000"/>
              </a:lnSpc>
              <a:spcBef>
                <a:spcPts val="1000"/>
              </a:spcBef>
              <a:spcAft>
                <a:spcPts val="0"/>
              </a:spcAft>
              <a:buClr>
                <a:schemeClr val="dk1"/>
              </a:buClr>
              <a:buSzPts val="2800"/>
              <a:buFont typeface="Arial"/>
              <a:buChar char="•"/>
            </a:pPr>
            <a:r>
              <a:rPr b="1" i="0" lang="en-US"/>
              <a:t>CPU time</a:t>
            </a:r>
            <a:endParaRPr/>
          </a:p>
          <a:p>
            <a:pPr indent="-228600" lvl="0" marL="228600" rtl="0" algn="just">
              <a:lnSpc>
                <a:spcPct val="90000"/>
              </a:lnSpc>
              <a:spcBef>
                <a:spcPts val="1000"/>
              </a:spcBef>
              <a:spcAft>
                <a:spcPts val="0"/>
              </a:spcAft>
              <a:buClr>
                <a:schemeClr val="dk1"/>
              </a:buClr>
              <a:buSzPts val="2800"/>
              <a:buFont typeface="Arial"/>
              <a:buChar char="•"/>
            </a:pPr>
            <a:r>
              <a:rPr b="1" i="0" lang="en-US"/>
              <a:t>Number of tuples to be scanned</a:t>
            </a:r>
            <a:endParaRPr/>
          </a:p>
          <a:p>
            <a:pPr indent="-228600" lvl="0" marL="228600" rtl="0" algn="just">
              <a:lnSpc>
                <a:spcPct val="90000"/>
              </a:lnSpc>
              <a:spcBef>
                <a:spcPts val="1000"/>
              </a:spcBef>
              <a:spcAft>
                <a:spcPts val="0"/>
              </a:spcAft>
              <a:buClr>
                <a:schemeClr val="dk1"/>
              </a:buClr>
              <a:buSzPts val="2800"/>
              <a:buFont typeface="Arial"/>
              <a:buChar char="•"/>
            </a:pPr>
            <a:r>
              <a:rPr b="1" i="0" lang="en-US"/>
              <a:t>Disk access time</a:t>
            </a:r>
            <a:endParaRPr/>
          </a:p>
          <a:p>
            <a:pPr indent="-228600" lvl="0" marL="228600" rtl="0" algn="just">
              <a:lnSpc>
                <a:spcPct val="90000"/>
              </a:lnSpc>
              <a:spcBef>
                <a:spcPts val="1000"/>
              </a:spcBef>
              <a:spcAft>
                <a:spcPts val="0"/>
              </a:spcAft>
              <a:buClr>
                <a:schemeClr val="dk1"/>
              </a:buClr>
              <a:buSzPts val="2800"/>
              <a:buFont typeface="Arial"/>
              <a:buChar char="•"/>
            </a:pPr>
            <a:r>
              <a:rPr b="1" i="0" lang="en-US"/>
              <a:t>number of operations</a:t>
            </a:r>
            <a:endParaRPr/>
          </a:p>
          <a:p>
            <a:pPr indent="-50800" lvl="0" marL="228600" rtl="0" algn="just">
              <a:lnSpc>
                <a:spcPct val="90000"/>
              </a:lnSpc>
              <a:spcBef>
                <a:spcPts val="1000"/>
              </a:spcBef>
              <a:spcAft>
                <a:spcPts val="0"/>
              </a:spcAft>
              <a:buClr>
                <a:schemeClr val="dk1"/>
              </a:buClr>
              <a:buSzPts val="2800"/>
              <a:buNone/>
            </a:pPr>
            <a:r>
              <a:t/>
            </a:r>
            <a:endParaRPr b="1" i="0"/>
          </a:p>
        </p:txBody>
      </p:sp>
      <p:pic>
        <p:nvPicPr>
          <p:cNvPr id="338" name="Google Shape;338;p34"/>
          <p:cNvPicPr preferRelativeResize="0"/>
          <p:nvPr/>
        </p:nvPicPr>
        <p:blipFill rotWithShape="1">
          <a:blip r:embed="rId3">
            <a:alphaModFix/>
          </a:blip>
          <a:srcRect b="0" l="0" r="0" t="0"/>
          <a:stretch/>
        </p:blipFill>
        <p:spPr>
          <a:xfrm>
            <a:off x="7051964" y="1052945"/>
            <a:ext cx="4752110" cy="45284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44" name="Google Shape;344;p35"/>
          <p:cNvSpPr txBox="1"/>
          <p:nvPr>
            <p:ph idx="1" type="body"/>
          </p:nvPr>
        </p:nvSpPr>
        <p:spPr>
          <a:xfrm>
            <a:off x="187037" y="1163783"/>
            <a:ext cx="6477000" cy="54843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Execution Plan</a:t>
            </a:r>
            <a:endParaRPr/>
          </a:p>
          <a:p>
            <a:pPr indent="-228600" lvl="0" marL="228600" rtl="0" algn="just">
              <a:lnSpc>
                <a:spcPct val="90000"/>
              </a:lnSpc>
              <a:spcBef>
                <a:spcPts val="1000"/>
              </a:spcBef>
              <a:spcAft>
                <a:spcPts val="0"/>
              </a:spcAft>
              <a:buClr>
                <a:schemeClr val="dk1"/>
              </a:buClr>
              <a:buSzPts val="2800"/>
              <a:buChar char="•"/>
            </a:pPr>
            <a:r>
              <a:rPr b="0" i="0" lang="en-US"/>
              <a:t>A query can be expressed in many ways.</a:t>
            </a:r>
            <a:endParaRPr/>
          </a:p>
          <a:p>
            <a:pPr indent="-228600" lvl="0" marL="228600" rtl="0" algn="just">
              <a:lnSpc>
                <a:spcPct val="90000"/>
              </a:lnSpc>
              <a:spcBef>
                <a:spcPts val="1000"/>
              </a:spcBef>
              <a:spcAft>
                <a:spcPts val="0"/>
              </a:spcAft>
              <a:buClr>
                <a:schemeClr val="dk1"/>
              </a:buClr>
              <a:buSzPts val="2800"/>
              <a:buChar char="•"/>
            </a:pPr>
            <a:r>
              <a:rPr b="0" i="0" lang="en-US"/>
              <a:t>The query processor module, at this stage, using the information collected in </a:t>
            </a:r>
            <a:r>
              <a:rPr b="1" i="0" lang="en-US"/>
              <a:t>Optimization </a:t>
            </a:r>
            <a:r>
              <a:rPr b="0" i="0" lang="en-US"/>
              <a:t>step </a:t>
            </a:r>
            <a:r>
              <a:rPr b="1" i="0" lang="en-US">
                <a:solidFill>
                  <a:srgbClr val="0000CC"/>
                </a:solidFill>
              </a:rPr>
              <a:t>to find different relational algebra expressions that are equivalent and return the result </a:t>
            </a:r>
            <a:r>
              <a:rPr b="0" i="0" lang="en-US"/>
              <a:t>of the one which we have written already.</a:t>
            </a:r>
            <a:endParaRPr/>
          </a:p>
          <a:p>
            <a:pPr indent="-228600" lvl="0" marL="228600" rtl="0" algn="just">
              <a:lnSpc>
                <a:spcPct val="90000"/>
              </a:lnSpc>
              <a:spcBef>
                <a:spcPts val="1000"/>
              </a:spcBef>
              <a:spcAft>
                <a:spcPts val="0"/>
              </a:spcAft>
              <a:buClr>
                <a:schemeClr val="dk1"/>
              </a:buClr>
              <a:buSzPts val="2800"/>
              <a:buChar char="•"/>
            </a:pPr>
            <a:r>
              <a:rPr b="0" i="0" lang="en-US"/>
              <a:t>So far, </a:t>
            </a:r>
            <a:r>
              <a:rPr b="1" i="0" lang="en-US">
                <a:solidFill>
                  <a:srgbClr val="0000CC"/>
                </a:solidFill>
              </a:rPr>
              <a:t>we have got two execution plans</a:t>
            </a:r>
            <a:r>
              <a:rPr b="0" i="0" lang="en-US"/>
              <a:t>. Only condition is that both plans should give the same result.</a:t>
            </a:r>
            <a:endParaRPr b="1" i="0"/>
          </a:p>
        </p:txBody>
      </p:sp>
      <p:pic>
        <p:nvPicPr>
          <p:cNvPr id="345" name="Google Shape;345;p35"/>
          <p:cNvPicPr preferRelativeResize="0"/>
          <p:nvPr/>
        </p:nvPicPr>
        <p:blipFill rotWithShape="1">
          <a:blip r:embed="rId3">
            <a:alphaModFix/>
          </a:blip>
          <a:srcRect b="0" l="0" r="0" t="0"/>
          <a:stretch/>
        </p:blipFill>
        <p:spPr>
          <a:xfrm>
            <a:off x="7051964" y="1052945"/>
            <a:ext cx="4752110" cy="452841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Processing and Query Optimization</a:t>
            </a:r>
            <a:endParaRPr b="1" sz="4000">
              <a:latin typeface="Calibri"/>
              <a:ea typeface="Calibri"/>
              <a:cs typeface="Calibri"/>
              <a:sym typeface="Calibri"/>
            </a:endParaRPr>
          </a:p>
        </p:txBody>
      </p:sp>
      <p:sp>
        <p:nvSpPr>
          <p:cNvPr id="351" name="Google Shape;351;p36"/>
          <p:cNvSpPr txBox="1"/>
          <p:nvPr>
            <p:ph idx="1" type="body"/>
          </p:nvPr>
        </p:nvSpPr>
        <p:spPr>
          <a:xfrm>
            <a:off x="187037" y="1163783"/>
            <a:ext cx="6477000" cy="54843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Query execution engine</a:t>
            </a:r>
            <a:r>
              <a:rPr b="0" i="0" lang="en-US"/>
              <a:t> </a:t>
            </a:r>
            <a:endParaRPr/>
          </a:p>
          <a:p>
            <a:pPr indent="-228600" lvl="0" marL="228600" rtl="0" algn="just">
              <a:lnSpc>
                <a:spcPct val="90000"/>
              </a:lnSpc>
              <a:spcBef>
                <a:spcPts val="1000"/>
              </a:spcBef>
              <a:spcAft>
                <a:spcPts val="0"/>
              </a:spcAft>
              <a:buClr>
                <a:schemeClr val="dk1"/>
              </a:buClr>
              <a:buSzPts val="2800"/>
              <a:buChar char="•"/>
            </a:pPr>
            <a:r>
              <a:rPr b="0" i="0" lang="en-US"/>
              <a:t>A </a:t>
            </a:r>
            <a:r>
              <a:rPr b="1" i="0" lang="en-US"/>
              <a:t>query execution engine</a:t>
            </a:r>
            <a:r>
              <a:rPr b="0" i="0" lang="en-US"/>
              <a:t> is </a:t>
            </a:r>
            <a:r>
              <a:rPr b="1" i="0" lang="en-US">
                <a:solidFill>
                  <a:srgbClr val="0000CC"/>
                </a:solidFill>
              </a:rPr>
              <a:t>responsible for generating the output of the given query. </a:t>
            </a:r>
            <a:endParaRPr/>
          </a:p>
          <a:p>
            <a:pPr indent="-228600" lvl="0" marL="228600" rtl="0" algn="just">
              <a:lnSpc>
                <a:spcPct val="90000"/>
              </a:lnSpc>
              <a:spcBef>
                <a:spcPts val="1000"/>
              </a:spcBef>
              <a:spcAft>
                <a:spcPts val="0"/>
              </a:spcAft>
              <a:buClr>
                <a:schemeClr val="dk1"/>
              </a:buClr>
              <a:buSzPts val="2800"/>
              <a:buChar char="•"/>
            </a:pPr>
            <a:r>
              <a:rPr b="0" i="0" lang="en-US"/>
              <a:t>At this stage, </a:t>
            </a:r>
            <a:r>
              <a:rPr b="1" i="0" lang="en-US">
                <a:solidFill>
                  <a:srgbClr val="0000CC"/>
                </a:solidFill>
              </a:rPr>
              <a:t>we choose one execution plan</a:t>
            </a:r>
            <a:r>
              <a:rPr b="0" i="0" lang="en-US"/>
              <a:t> of the several we have developed. </a:t>
            </a:r>
            <a:endParaRPr/>
          </a:p>
          <a:p>
            <a:pPr indent="-228600" lvl="0" marL="228600" rtl="0" algn="just">
              <a:lnSpc>
                <a:spcPct val="90000"/>
              </a:lnSpc>
              <a:spcBef>
                <a:spcPts val="1000"/>
              </a:spcBef>
              <a:spcAft>
                <a:spcPts val="0"/>
              </a:spcAft>
              <a:buClr>
                <a:schemeClr val="dk1"/>
              </a:buClr>
              <a:buSzPts val="2800"/>
              <a:buChar char="•"/>
            </a:pPr>
            <a:r>
              <a:rPr b="0" i="0" lang="en-US"/>
              <a:t>This </a:t>
            </a:r>
            <a:r>
              <a:rPr b="1" i="0" lang="en-US">
                <a:solidFill>
                  <a:srgbClr val="0000CC"/>
                </a:solidFill>
              </a:rPr>
              <a:t>Execution plan accesses data from the database to give the final result.</a:t>
            </a:r>
            <a:endParaRPr/>
          </a:p>
        </p:txBody>
      </p:sp>
      <p:pic>
        <p:nvPicPr>
          <p:cNvPr id="352" name="Google Shape;352;p36"/>
          <p:cNvPicPr preferRelativeResize="0"/>
          <p:nvPr/>
        </p:nvPicPr>
        <p:blipFill rotWithShape="1">
          <a:blip r:embed="rId3">
            <a:alphaModFix/>
          </a:blip>
          <a:srcRect b="0" l="0" r="0" t="0"/>
          <a:stretch/>
        </p:blipFill>
        <p:spPr>
          <a:xfrm>
            <a:off x="7051964" y="1052945"/>
            <a:ext cx="4752110" cy="45284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187036" y="209839"/>
            <a:ext cx="10515600" cy="953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US" sz="2400" u="none" strike="noStrike">
                <a:latin typeface="Calibri"/>
                <a:ea typeface="Calibri"/>
                <a:cs typeface="Calibri"/>
                <a:sym typeface="Calibri"/>
              </a:rPr>
              <a:t>Query Processing and Query Optimization</a:t>
            </a:r>
            <a:endParaRPr b="1" sz="2400">
              <a:latin typeface="Calibri"/>
              <a:ea typeface="Calibri"/>
              <a:cs typeface="Calibri"/>
              <a:sym typeface="Calibri"/>
            </a:endParaRPr>
          </a:p>
        </p:txBody>
      </p:sp>
      <p:sp>
        <p:nvSpPr>
          <p:cNvPr id="358" name="Google Shape;358;p37"/>
          <p:cNvSpPr txBox="1"/>
          <p:nvPr>
            <p:ph idx="1" type="body"/>
          </p:nvPr>
        </p:nvSpPr>
        <p:spPr>
          <a:xfrm>
            <a:off x="187037" y="1163783"/>
            <a:ext cx="6477000" cy="54843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CC"/>
              </a:buClr>
              <a:buSzPts val="2800"/>
              <a:buChar char="•"/>
            </a:pPr>
            <a:r>
              <a:rPr b="1" i="0" lang="en-US">
                <a:solidFill>
                  <a:srgbClr val="0000CC"/>
                </a:solidFill>
              </a:rPr>
              <a:t>Summary</a:t>
            </a:r>
            <a:endParaRPr/>
          </a:p>
        </p:txBody>
      </p:sp>
      <p:pic>
        <p:nvPicPr>
          <p:cNvPr id="359" name="Google Shape;359;p37"/>
          <p:cNvPicPr preferRelativeResize="0"/>
          <p:nvPr/>
        </p:nvPicPr>
        <p:blipFill rotWithShape="1">
          <a:blip r:embed="rId3">
            <a:alphaModFix/>
          </a:blip>
          <a:srcRect b="0" l="0" r="0" t="0"/>
          <a:stretch/>
        </p:blipFill>
        <p:spPr>
          <a:xfrm>
            <a:off x="280553" y="1662545"/>
            <a:ext cx="5233555" cy="4985615"/>
          </a:xfrm>
          <a:prstGeom prst="rect">
            <a:avLst/>
          </a:prstGeom>
          <a:noFill/>
          <a:ln>
            <a:noFill/>
          </a:ln>
        </p:spPr>
      </p:pic>
      <p:pic>
        <p:nvPicPr>
          <p:cNvPr id="360" name="Google Shape;360;p37"/>
          <p:cNvPicPr preferRelativeResize="0"/>
          <p:nvPr/>
        </p:nvPicPr>
        <p:blipFill rotWithShape="1">
          <a:blip r:embed="rId4">
            <a:alphaModFix/>
          </a:blip>
          <a:srcRect b="0" l="0" r="0" t="0"/>
          <a:stretch/>
        </p:blipFill>
        <p:spPr>
          <a:xfrm>
            <a:off x="5607624" y="0"/>
            <a:ext cx="6584376" cy="653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Storage System in DBMS</a:t>
            </a:r>
            <a:br>
              <a:rPr b="0" i="0" lang="en-US">
                <a:solidFill>
                  <a:srgbClr val="610B38"/>
                </a:solidFill>
                <a:latin typeface="Arial"/>
                <a:ea typeface="Arial"/>
                <a:cs typeface="Arial"/>
                <a:sym typeface="Arial"/>
              </a:rPr>
            </a:br>
            <a:endParaRPr/>
          </a:p>
        </p:txBody>
      </p:sp>
      <p:sp>
        <p:nvSpPr>
          <p:cNvPr id="104" name="Google Shape;104;p4"/>
          <p:cNvSpPr txBox="1"/>
          <p:nvPr>
            <p:ph idx="1" type="body"/>
          </p:nvPr>
        </p:nvSpPr>
        <p:spPr>
          <a:xfrm>
            <a:off x="290946" y="1122218"/>
            <a:ext cx="7592290" cy="5486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rPr>
              <a:t>Redundant Array of Independent Disks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RAID or </a:t>
            </a:r>
            <a:r>
              <a:rPr b="1" i="0" lang="en-US">
                <a:solidFill>
                  <a:srgbClr val="0000CC"/>
                </a:solidFill>
              </a:rPr>
              <a:t>Redundant Array of Independent Disks</a:t>
            </a:r>
            <a:r>
              <a:rPr b="0" i="0" lang="en-US">
                <a:solidFill>
                  <a:srgbClr val="000000"/>
                </a:solidFill>
              </a:rPr>
              <a:t>, is a technology to connect multiple secondary storage devices and use them as a single storage media.</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RAID consists of an array of disks in which multiple disks are connected together to achieve different goals. RAID levels define the use of disk arrays</a:t>
            </a:r>
            <a:endParaRPr/>
          </a:p>
          <a:p>
            <a:pPr indent="-50800" lvl="0" marL="228600" rtl="0" algn="just">
              <a:lnSpc>
                <a:spcPct val="90000"/>
              </a:lnSpc>
              <a:spcBef>
                <a:spcPts val="1000"/>
              </a:spcBef>
              <a:spcAft>
                <a:spcPts val="0"/>
              </a:spcAft>
              <a:buClr>
                <a:schemeClr val="dk1"/>
              </a:buClr>
              <a:buSzPts val="2800"/>
              <a:buNone/>
            </a:pPr>
            <a:r>
              <a:t/>
            </a:r>
            <a:endParaRPr b="0" i="0">
              <a:solidFill>
                <a:srgbClr val="000000"/>
              </a:solidFill>
            </a:endParaRPr>
          </a:p>
        </p:txBody>
      </p:sp>
      <p:pic>
        <p:nvPicPr>
          <p:cNvPr descr="Storage System in DBMS" id="105" name="Google Shape;105;p4"/>
          <p:cNvPicPr preferRelativeResize="0"/>
          <p:nvPr/>
        </p:nvPicPr>
        <p:blipFill rotWithShape="1">
          <a:blip r:embed="rId3">
            <a:alphaModFix/>
          </a:blip>
          <a:srcRect b="0" l="0" r="0" t="0"/>
          <a:stretch/>
        </p:blipFill>
        <p:spPr>
          <a:xfrm>
            <a:off x="8195830" y="365125"/>
            <a:ext cx="3705225" cy="57447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284020" y="1584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a:latin typeface="Calibri"/>
                <a:ea typeface="Calibri"/>
                <a:cs typeface="Calibri"/>
                <a:sym typeface="Calibri"/>
              </a:rPr>
              <a:t>Storage System in DBMS</a:t>
            </a:r>
            <a:endParaRPr/>
          </a:p>
        </p:txBody>
      </p:sp>
      <p:sp>
        <p:nvSpPr>
          <p:cNvPr id="111" name="Google Shape;111;p5"/>
          <p:cNvSpPr txBox="1"/>
          <p:nvPr>
            <p:ph idx="1" type="body"/>
          </p:nvPr>
        </p:nvSpPr>
        <p:spPr>
          <a:xfrm>
            <a:off x="284020" y="1330036"/>
            <a:ext cx="6116780" cy="51628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sz="2800"/>
              <a:t>As we already know that user operations are expressed (via DML) in terms of external records, and must be converted by the DBMS into corresponding operations on Internal or Stored Records.</a:t>
            </a:r>
            <a:endParaRPr/>
          </a:p>
          <a:p>
            <a:pPr indent="-228600" lvl="0" marL="228600" rtl="0" algn="just">
              <a:lnSpc>
                <a:spcPct val="90000"/>
              </a:lnSpc>
              <a:spcBef>
                <a:spcPts val="1000"/>
              </a:spcBef>
              <a:spcAft>
                <a:spcPts val="0"/>
              </a:spcAft>
              <a:buClr>
                <a:schemeClr val="dk1"/>
              </a:buClr>
              <a:buSzPts val="2800"/>
              <a:buFont typeface="Calibri"/>
              <a:buChar char="•"/>
            </a:pPr>
            <a:r>
              <a:rPr lang="en-US" sz="2800"/>
              <a:t>These latter </a:t>
            </a:r>
            <a:r>
              <a:rPr b="1" lang="en-US" sz="2800">
                <a:solidFill>
                  <a:srgbClr val="0000CC"/>
                </a:solidFill>
              </a:rPr>
              <a:t>operations must be converted in turn to operations at the actual hardware level, </a:t>
            </a:r>
            <a:r>
              <a:rPr lang="en-US" sz="2800"/>
              <a:t>i.e. to the operations on physical records or blocks.</a:t>
            </a:r>
            <a:endParaRPr/>
          </a:p>
          <a:p>
            <a:pPr indent="-228600" lvl="0" marL="228600" rtl="0" algn="just">
              <a:lnSpc>
                <a:spcPct val="90000"/>
              </a:lnSpc>
              <a:spcBef>
                <a:spcPts val="1000"/>
              </a:spcBef>
              <a:spcAft>
                <a:spcPts val="0"/>
              </a:spcAft>
              <a:buClr>
                <a:schemeClr val="dk1"/>
              </a:buClr>
              <a:buSzPts val="2800"/>
              <a:buFont typeface="Calibri"/>
              <a:buChar char="•"/>
            </a:pPr>
            <a:r>
              <a:rPr lang="en-US" sz="2800"/>
              <a:t>The component responsible for this internal/ physical conversion is called an </a:t>
            </a:r>
            <a:r>
              <a:rPr b="1" lang="en-US" sz="2800">
                <a:solidFill>
                  <a:srgbClr val="0000CC"/>
                </a:solidFill>
              </a:rPr>
              <a:t>Access Method </a:t>
            </a:r>
            <a:r>
              <a:rPr lang="en-US" sz="2800"/>
              <a:t>(Fig. 1)</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12" name="Google Shape;112;p5"/>
          <p:cNvGrpSpPr/>
          <p:nvPr/>
        </p:nvGrpSpPr>
        <p:grpSpPr>
          <a:xfrm>
            <a:off x="6761017" y="158461"/>
            <a:ext cx="5146963" cy="6541077"/>
            <a:chOff x="240" y="288"/>
            <a:chExt cx="5088" cy="3831"/>
          </a:xfrm>
        </p:grpSpPr>
        <p:pic>
          <p:nvPicPr>
            <p:cNvPr id="113" name="Google Shape;113;p5"/>
            <p:cNvPicPr preferRelativeResize="0"/>
            <p:nvPr/>
          </p:nvPicPr>
          <p:blipFill rotWithShape="1">
            <a:blip r:embed="rId3">
              <a:alphaModFix/>
            </a:blip>
            <a:srcRect b="0" l="0" r="0" t="0"/>
            <a:stretch/>
          </p:blipFill>
          <p:spPr>
            <a:xfrm>
              <a:off x="240" y="288"/>
              <a:ext cx="5088" cy="3675"/>
            </a:xfrm>
            <a:prstGeom prst="rect">
              <a:avLst/>
            </a:prstGeom>
            <a:noFill/>
            <a:ln>
              <a:noFill/>
            </a:ln>
          </p:spPr>
        </p:pic>
        <p:sp>
          <p:nvSpPr>
            <p:cNvPr id="114" name="Google Shape;114;p5"/>
            <p:cNvSpPr txBox="1"/>
            <p:nvPr/>
          </p:nvSpPr>
          <p:spPr>
            <a:xfrm>
              <a:off x="2592" y="3888"/>
              <a:ext cx="96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Verdana"/>
                  <a:ea typeface="Verdana"/>
                  <a:cs typeface="Verdana"/>
                  <a:sym typeface="Verdana"/>
                </a:rPr>
                <a:t>Figure 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284020" y="1584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a:latin typeface="Calibri"/>
                <a:ea typeface="Calibri"/>
                <a:cs typeface="Calibri"/>
                <a:sym typeface="Calibri"/>
              </a:rPr>
              <a:t>Storage System in DBMS</a:t>
            </a:r>
            <a:endParaRPr/>
          </a:p>
        </p:txBody>
      </p:sp>
      <p:sp>
        <p:nvSpPr>
          <p:cNvPr id="120" name="Google Shape;120;p6"/>
          <p:cNvSpPr txBox="1"/>
          <p:nvPr>
            <p:ph idx="1" type="body"/>
          </p:nvPr>
        </p:nvSpPr>
        <p:spPr>
          <a:xfrm>
            <a:off x="284020" y="1330036"/>
            <a:ext cx="6116780" cy="516283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Calibri"/>
              <a:buChar char="•"/>
            </a:pPr>
            <a:r>
              <a:rPr lang="en-US" sz="2800"/>
              <a:t>The </a:t>
            </a:r>
            <a:r>
              <a:rPr b="1" lang="en-US" sz="2800">
                <a:solidFill>
                  <a:srgbClr val="0000CC"/>
                </a:solidFill>
              </a:rPr>
              <a:t>Stored Record Interface </a:t>
            </a:r>
            <a:r>
              <a:rPr lang="en-US" sz="2800"/>
              <a:t>thus corresponds to the internal level, just as the user interface corresponds to the external level.</a:t>
            </a:r>
            <a:endParaRPr/>
          </a:p>
          <a:p>
            <a:pPr indent="-228600" lvl="0" marL="228600" rtl="0" algn="just">
              <a:lnSpc>
                <a:spcPct val="90000"/>
              </a:lnSpc>
              <a:spcBef>
                <a:spcPts val="1000"/>
              </a:spcBef>
              <a:spcAft>
                <a:spcPts val="0"/>
              </a:spcAft>
              <a:buClr>
                <a:schemeClr val="dk1"/>
              </a:buClr>
              <a:buSzPts val="2800"/>
              <a:buFont typeface="Calibri"/>
              <a:buChar char="•"/>
            </a:pPr>
            <a:r>
              <a:rPr lang="en-US" sz="2800"/>
              <a:t>The </a:t>
            </a:r>
            <a:r>
              <a:rPr b="1" lang="en-US" sz="2800">
                <a:solidFill>
                  <a:srgbClr val="0000CC"/>
                </a:solidFill>
              </a:rPr>
              <a:t>Physical Record Interface </a:t>
            </a:r>
            <a:r>
              <a:rPr lang="en-US" sz="2800"/>
              <a:t>corresponds to the actual hardware level.</a:t>
            </a:r>
            <a:endParaRPr/>
          </a:p>
          <a:p>
            <a:pPr indent="-228600" lvl="0" marL="228600" rtl="0" algn="just">
              <a:lnSpc>
                <a:spcPct val="90000"/>
              </a:lnSpc>
              <a:spcBef>
                <a:spcPts val="1000"/>
              </a:spcBef>
              <a:spcAft>
                <a:spcPts val="0"/>
              </a:spcAft>
              <a:buClr>
                <a:schemeClr val="dk1"/>
              </a:buClr>
              <a:buSzPts val="2800"/>
              <a:buFont typeface="Calibri"/>
              <a:buChar char="•"/>
            </a:pPr>
            <a:r>
              <a:rPr lang="en-US" sz="2800"/>
              <a:t>Thus the </a:t>
            </a:r>
            <a:r>
              <a:rPr b="1" lang="en-US" sz="2800">
                <a:solidFill>
                  <a:srgbClr val="0000CC"/>
                </a:solidFill>
              </a:rPr>
              <a:t>stored record interface allows the DBMS to view the storage structure as a collection of stored files</a:t>
            </a:r>
            <a:r>
              <a:rPr lang="en-US" sz="2800"/>
              <a:t>, each one consisting of all occurrences of one type of stored record.</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21" name="Google Shape;121;p6"/>
          <p:cNvGrpSpPr/>
          <p:nvPr/>
        </p:nvGrpSpPr>
        <p:grpSpPr>
          <a:xfrm>
            <a:off x="6761017" y="158461"/>
            <a:ext cx="5146963" cy="6541077"/>
            <a:chOff x="240" y="288"/>
            <a:chExt cx="5088" cy="3831"/>
          </a:xfrm>
        </p:grpSpPr>
        <p:pic>
          <p:nvPicPr>
            <p:cNvPr id="122" name="Google Shape;122;p6"/>
            <p:cNvPicPr preferRelativeResize="0"/>
            <p:nvPr/>
          </p:nvPicPr>
          <p:blipFill rotWithShape="1">
            <a:blip r:embed="rId3">
              <a:alphaModFix/>
            </a:blip>
            <a:srcRect b="0" l="0" r="0" t="0"/>
            <a:stretch/>
          </p:blipFill>
          <p:spPr>
            <a:xfrm>
              <a:off x="240" y="288"/>
              <a:ext cx="5088" cy="3675"/>
            </a:xfrm>
            <a:prstGeom prst="rect">
              <a:avLst/>
            </a:prstGeom>
            <a:noFill/>
            <a:ln>
              <a:noFill/>
            </a:ln>
          </p:spPr>
        </p:pic>
        <p:sp>
          <p:nvSpPr>
            <p:cNvPr id="123" name="Google Shape;123;p6"/>
            <p:cNvSpPr txBox="1"/>
            <p:nvPr/>
          </p:nvSpPr>
          <p:spPr>
            <a:xfrm>
              <a:off x="2592" y="3888"/>
              <a:ext cx="96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Verdana"/>
                  <a:ea typeface="Verdana"/>
                  <a:cs typeface="Verdana"/>
                  <a:sym typeface="Verdana"/>
                </a:rPr>
                <a:t>Figure 1</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284020" y="164523"/>
            <a:ext cx="6116780" cy="7498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a:latin typeface="Calibri"/>
                <a:ea typeface="Calibri"/>
                <a:cs typeface="Calibri"/>
                <a:sym typeface="Calibri"/>
              </a:rPr>
              <a:t>Storage System in DBMS</a:t>
            </a:r>
            <a:endParaRPr/>
          </a:p>
        </p:txBody>
      </p:sp>
      <p:sp>
        <p:nvSpPr>
          <p:cNvPr id="129" name="Google Shape;129;p7"/>
          <p:cNvSpPr txBox="1"/>
          <p:nvPr>
            <p:ph idx="1" type="body"/>
          </p:nvPr>
        </p:nvSpPr>
        <p:spPr>
          <a:xfrm>
            <a:off x="284020" y="935624"/>
            <a:ext cx="6116780" cy="5659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Font typeface="Calibri"/>
              <a:buChar char="•"/>
            </a:pPr>
            <a:r>
              <a:rPr lang="en-US"/>
              <a:t>Specifically </a:t>
            </a:r>
            <a:r>
              <a:rPr b="1" lang="en-US">
                <a:solidFill>
                  <a:srgbClr val="0000CC"/>
                </a:solidFill>
              </a:rPr>
              <a:t>the DBMS knows the following:</a:t>
            </a:r>
            <a:endParaRPr/>
          </a:p>
          <a:p>
            <a:pPr indent="-228600" lvl="1" marL="685800" rtl="0" algn="just">
              <a:lnSpc>
                <a:spcPct val="90000"/>
              </a:lnSpc>
              <a:spcBef>
                <a:spcPts val="500"/>
              </a:spcBef>
              <a:spcAft>
                <a:spcPts val="0"/>
              </a:spcAft>
              <a:buClr>
                <a:schemeClr val="dk1"/>
              </a:buClr>
              <a:buSzPts val="2800"/>
              <a:buFont typeface="Verdana"/>
              <a:buChar char="−"/>
            </a:pPr>
            <a:r>
              <a:rPr lang="en-US" sz="2800"/>
              <a:t>What stored files exist, and, for each one,</a:t>
            </a:r>
            <a:endParaRPr/>
          </a:p>
          <a:p>
            <a:pPr indent="-228600" lvl="1" marL="685800" rtl="0" algn="just">
              <a:lnSpc>
                <a:spcPct val="90000"/>
              </a:lnSpc>
              <a:spcBef>
                <a:spcPts val="500"/>
              </a:spcBef>
              <a:spcAft>
                <a:spcPts val="0"/>
              </a:spcAft>
              <a:buClr>
                <a:schemeClr val="dk1"/>
              </a:buClr>
              <a:buSzPts val="2800"/>
              <a:buFont typeface="Verdana"/>
              <a:buChar char="−"/>
            </a:pPr>
            <a:r>
              <a:rPr lang="en-US" sz="2800"/>
              <a:t>The structure of the corresponding stored record.</a:t>
            </a:r>
            <a:endParaRPr/>
          </a:p>
          <a:p>
            <a:pPr indent="-228600" lvl="1" marL="685800" rtl="0" algn="just">
              <a:lnSpc>
                <a:spcPct val="90000"/>
              </a:lnSpc>
              <a:spcBef>
                <a:spcPts val="500"/>
              </a:spcBef>
              <a:spcAft>
                <a:spcPts val="0"/>
              </a:spcAft>
              <a:buClr>
                <a:schemeClr val="dk1"/>
              </a:buClr>
              <a:buSzPts val="2800"/>
              <a:buFont typeface="Verdana"/>
              <a:buChar char="−"/>
            </a:pPr>
            <a:r>
              <a:rPr lang="en-US" sz="2800"/>
              <a:t>The stored filed(s), if any, on which it is sequenced.</a:t>
            </a:r>
            <a:endParaRPr/>
          </a:p>
          <a:p>
            <a:pPr indent="-228600" lvl="0" marL="228600" rtl="0" algn="just">
              <a:lnSpc>
                <a:spcPct val="90000"/>
              </a:lnSpc>
              <a:spcBef>
                <a:spcPts val="1000"/>
              </a:spcBef>
              <a:spcAft>
                <a:spcPts val="0"/>
              </a:spcAft>
              <a:buClr>
                <a:schemeClr val="dk1"/>
              </a:buClr>
              <a:buSzPts val="2800"/>
              <a:buFont typeface="Calibri"/>
              <a:buChar char="•"/>
            </a:pPr>
            <a:r>
              <a:rPr lang="en-US"/>
              <a:t>The </a:t>
            </a:r>
            <a:r>
              <a:rPr b="1" lang="en-US">
                <a:solidFill>
                  <a:srgbClr val="C00000"/>
                </a:solidFill>
              </a:rPr>
              <a:t>DBMS doesn’t know the following:</a:t>
            </a:r>
            <a:endParaRPr/>
          </a:p>
          <a:p>
            <a:pPr indent="-228600" lvl="1" marL="685800" rtl="0" algn="just">
              <a:lnSpc>
                <a:spcPct val="90000"/>
              </a:lnSpc>
              <a:spcBef>
                <a:spcPts val="500"/>
              </a:spcBef>
              <a:spcAft>
                <a:spcPts val="0"/>
              </a:spcAft>
              <a:buClr>
                <a:schemeClr val="dk1"/>
              </a:buClr>
              <a:buSzPts val="2800"/>
              <a:buFont typeface="Verdana"/>
              <a:buChar char="−"/>
            </a:pPr>
            <a:r>
              <a:rPr lang="en-US" sz="2800"/>
              <a:t>Anything about Physical Records (Blocks).</a:t>
            </a:r>
            <a:endParaRPr/>
          </a:p>
          <a:p>
            <a:pPr indent="-228600" lvl="1" marL="685800" rtl="0" algn="just">
              <a:lnSpc>
                <a:spcPct val="90000"/>
              </a:lnSpc>
              <a:spcBef>
                <a:spcPts val="500"/>
              </a:spcBef>
              <a:spcAft>
                <a:spcPts val="0"/>
              </a:spcAft>
              <a:buClr>
                <a:schemeClr val="dk1"/>
              </a:buClr>
              <a:buSzPts val="2800"/>
              <a:buFont typeface="Verdana"/>
              <a:buChar char="−"/>
            </a:pPr>
            <a:r>
              <a:rPr lang="en-US" sz="2800"/>
              <a:t>How stored fields are associated to form stored records.</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30" name="Google Shape;130;p7"/>
          <p:cNvGrpSpPr/>
          <p:nvPr/>
        </p:nvGrpSpPr>
        <p:grpSpPr>
          <a:xfrm>
            <a:off x="6761017" y="158461"/>
            <a:ext cx="5146963" cy="6541077"/>
            <a:chOff x="240" y="288"/>
            <a:chExt cx="5088" cy="3831"/>
          </a:xfrm>
        </p:grpSpPr>
        <p:pic>
          <p:nvPicPr>
            <p:cNvPr id="131" name="Google Shape;131;p7"/>
            <p:cNvPicPr preferRelativeResize="0"/>
            <p:nvPr/>
          </p:nvPicPr>
          <p:blipFill rotWithShape="1">
            <a:blip r:embed="rId3">
              <a:alphaModFix/>
            </a:blip>
            <a:srcRect b="0" l="0" r="0" t="0"/>
            <a:stretch/>
          </p:blipFill>
          <p:spPr>
            <a:xfrm>
              <a:off x="240" y="288"/>
              <a:ext cx="5088" cy="3675"/>
            </a:xfrm>
            <a:prstGeom prst="rect">
              <a:avLst/>
            </a:prstGeom>
            <a:noFill/>
            <a:ln>
              <a:noFill/>
            </a:ln>
          </p:spPr>
        </p:pic>
        <p:sp>
          <p:nvSpPr>
            <p:cNvPr id="132" name="Google Shape;132;p7"/>
            <p:cNvSpPr txBox="1"/>
            <p:nvPr/>
          </p:nvSpPr>
          <p:spPr>
            <a:xfrm>
              <a:off x="2592" y="3888"/>
              <a:ext cx="960"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Verdana"/>
                  <a:ea typeface="Verdana"/>
                  <a:cs typeface="Verdana"/>
                  <a:sym typeface="Verdana"/>
                </a:rPr>
                <a:t>Figure 1</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38" name="Google Shape;138;p8"/>
          <p:cNvSpPr txBox="1"/>
          <p:nvPr>
            <p:ph idx="1" type="body"/>
          </p:nvPr>
        </p:nvSpPr>
        <p:spPr>
          <a:xfrm>
            <a:off x="346363" y="2353036"/>
            <a:ext cx="11513128" cy="413983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Font typeface="Arial"/>
              <a:buChar char="•"/>
            </a:pPr>
            <a:r>
              <a:rPr b="0" i="0" lang="en-US">
                <a:solidFill>
                  <a:srgbClr val="000000"/>
                </a:solidFill>
              </a:rPr>
              <a:t>The </a:t>
            </a:r>
            <a:r>
              <a:rPr b="1" i="0" lang="en-US">
                <a:solidFill>
                  <a:srgbClr val="000000"/>
                </a:solidFill>
              </a:rPr>
              <a:t>File</a:t>
            </a:r>
            <a:r>
              <a:rPr b="0" i="0" lang="en-US">
                <a:solidFill>
                  <a:srgbClr val="000000"/>
                </a:solidFill>
              </a:rPr>
              <a:t> is a collection of records. Using the primary key, we can access the records. </a:t>
            </a:r>
            <a:r>
              <a:rPr b="1" i="0" lang="en-US">
                <a:solidFill>
                  <a:srgbClr val="0000CC"/>
                </a:solidFill>
              </a:rPr>
              <a:t>The type and frequency of access can be determined by the type of file organization which was used for a given set of records.</a:t>
            </a:r>
            <a:endParaRPr/>
          </a:p>
          <a:p>
            <a:pPr indent="-228600" lvl="0" marL="228600" rtl="0" algn="just">
              <a:lnSpc>
                <a:spcPct val="90000"/>
              </a:lnSpc>
              <a:spcBef>
                <a:spcPts val="1000"/>
              </a:spcBef>
              <a:spcAft>
                <a:spcPts val="0"/>
              </a:spcAft>
              <a:buClr>
                <a:srgbClr val="0000CC"/>
              </a:buClr>
              <a:buSzPts val="2800"/>
              <a:buFont typeface="Arial"/>
              <a:buChar char="•"/>
            </a:pPr>
            <a:r>
              <a:rPr b="1" i="0" lang="en-US">
                <a:solidFill>
                  <a:srgbClr val="0000CC"/>
                </a:solidFill>
              </a:rPr>
              <a:t>File organization is a logical relationship among various records</a:t>
            </a:r>
            <a:r>
              <a:rPr b="0" i="0" lang="en-US"/>
              <a:t>. </a:t>
            </a:r>
            <a:endParaRPr/>
          </a:p>
          <a:p>
            <a:pPr indent="-228600" lvl="0" marL="228600" rtl="0" algn="just">
              <a:lnSpc>
                <a:spcPct val="90000"/>
              </a:lnSpc>
              <a:spcBef>
                <a:spcPts val="1000"/>
              </a:spcBef>
              <a:spcAft>
                <a:spcPts val="0"/>
              </a:spcAft>
              <a:buClr>
                <a:schemeClr val="dk1"/>
              </a:buClr>
              <a:buSzPts val="2800"/>
              <a:buFont typeface="Arial"/>
              <a:buChar char="•"/>
            </a:pPr>
            <a:r>
              <a:rPr b="0" i="0" lang="en-US"/>
              <a:t>This </a:t>
            </a:r>
            <a:r>
              <a:rPr b="1" i="0" lang="en-US">
                <a:solidFill>
                  <a:srgbClr val="C00000"/>
                </a:solidFill>
              </a:rPr>
              <a:t>method defines how file records are mapped onto disk blocks.</a:t>
            </a:r>
            <a:endParaRPr/>
          </a:p>
          <a:p>
            <a:pPr indent="-228600" lvl="0" marL="228600" rtl="0" algn="just">
              <a:lnSpc>
                <a:spcPct val="90000"/>
              </a:lnSpc>
              <a:spcBef>
                <a:spcPts val="1000"/>
              </a:spcBef>
              <a:spcAft>
                <a:spcPts val="0"/>
              </a:spcAft>
              <a:buClr>
                <a:schemeClr val="dk1"/>
              </a:buClr>
              <a:buSzPts val="2800"/>
              <a:buFont typeface="Arial"/>
              <a:buChar char="•"/>
            </a:pPr>
            <a:r>
              <a:rPr b="0" i="0" lang="en-US"/>
              <a:t>File organization is </a:t>
            </a:r>
            <a:r>
              <a:rPr b="1" i="0" lang="en-US">
                <a:solidFill>
                  <a:srgbClr val="0000CC"/>
                </a:solidFill>
              </a:rPr>
              <a:t>used to describe the way in which the records are stored in terms of blocks, and the blocks are placed on the storage medium.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File Organization" id="139" name="Google Shape;139;p8"/>
          <p:cNvPicPr preferRelativeResize="0"/>
          <p:nvPr/>
        </p:nvPicPr>
        <p:blipFill rotWithShape="1">
          <a:blip r:embed="rId3">
            <a:alphaModFix/>
          </a:blip>
          <a:srcRect b="0" l="0" r="0" t="0"/>
          <a:stretch/>
        </p:blipFill>
        <p:spPr>
          <a:xfrm>
            <a:off x="4627418" y="172604"/>
            <a:ext cx="7564582" cy="21804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a:latin typeface="Calibri"/>
                <a:ea typeface="Calibri"/>
                <a:cs typeface="Calibri"/>
                <a:sym typeface="Calibri"/>
              </a:rPr>
              <a:t>File Structures</a:t>
            </a:r>
            <a:br>
              <a:rPr b="0" i="0" lang="en-US">
                <a:solidFill>
                  <a:srgbClr val="303030"/>
                </a:solidFill>
                <a:latin typeface="Heebo"/>
                <a:ea typeface="Heebo"/>
                <a:cs typeface="Heebo"/>
                <a:sym typeface="Heebo"/>
              </a:rPr>
            </a:br>
            <a:endParaRPr/>
          </a:p>
        </p:txBody>
      </p:sp>
      <p:sp>
        <p:nvSpPr>
          <p:cNvPr id="145" name="Google Shape;145;p9"/>
          <p:cNvSpPr txBox="1"/>
          <p:nvPr>
            <p:ph idx="1" type="body"/>
          </p:nvPr>
        </p:nvSpPr>
        <p:spPr>
          <a:xfrm>
            <a:off x="180109" y="678874"/>
            <a:ext cx="6400800" cy="6021820"/>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b="1" i="0" lang="en-US"/>
              <a:t>Pile File Method:</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In this method, </a:t>
            </a:r>
            <a:r>
              <a:rPr b="1" i="0" lang="en-US">
                <a:solidFill>
                  <a:srgbClr val="0000CC"/>
                </a:solidFill>
              </a:rPr>
              <a:t>we store the record in a sequence, i.e., one after another. </a:t>
            </a:r>
            <a:r>
              <a:rPr b="0" i="0" lang="en-US"/>
              <a:t>Here, the record will be inserted in the order in which they are inserted into tables.</a:t>
            </a:r>
            <a:endParaRPr/>
          </a:p>
          <a:p>
            <a:pPr indent="-228600" lvl="0" marL="228600" rtl="0" algn="just">
              <a:lnSpc>
                <a:spcPct val="90000"/>
              </a:lnSpc>
              <a:spcBef>
                <a:spcPts val="1000"/>
              </a:spcBef>
              <a:spcAft>
                <a:spcPts val="0"/>
              </a:spcAft>
              <a:buClr>
                <a:schemeClr val="dk1"/>
              </a:buClr>
              <a:buSzPct val="100000"/>
              <a:buChar char="•"/>
            </a:pPr>
            <a:r>
              <a:rPr b="1" i="0" lang="en-US"/>
              <a:t>Sorted File Method:</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In this method, </a:t>
            </a:r>
            <a:r>
              <a:rPr b="1" i="0" lang="en-US">
                <a:solidFill>
                  <a:srgbClr val="0000CC"/>
                </a:solidFill>
              </a:rPr>
              <a:t>the new record is always inserted at the file's end, and then it will sort the sequence in ascending or descending order.</a:t>
            </a:r>
            <a:r>
              <a:rPr b="0" i="0" lang="en-US"/>
              <a:t> Sorting of records is </a:t>
            </a:r>
            <a:r>
              <a:rPr b="1" i="0" lang="en-US"/>
              <a:t>based on any primary key or any other key.</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In the case of modification of any record, it will update the record and then sort the file, and lastly, </a:t>
            </a:r>
            <a:r>
              <a:rPr b="1" i="0" lang="en-US">
                <a:solidFill>
                  <a:srgbClr val="0000CC"/>
                </a:solidFill>
              </a:rPr>
              <a:t>the updated record is placed in the right place.</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DBMS Sequential File Organization" id="146" name="Google Shape;146;p9"/>
          <p:cNvPicPr preferRelativeResize="0"/>
          <p:nvPr/>
        </p:nvPicPr>
        <p:blipFill rotWithShape="1">
          <a:blip r:embed="rId3">
            <a:alphaModFix/>
          </a:blip>
          <a:srcRect b="0" l="0" r="0" t="0"/>
          <a:stretch/>
        </p:blipFill>
        <p:spPr>
          <a:xfrm>
            <a:off x="6774873" y="1205345"/>
            <a:ext cx="5001492" cy="1179657"/>
          </a:xfrm>
          <a:prstGeom prst="rect">
            <a:avLst/>
          </a:prstGeom>
          <a:noFill/>
          <a:ln>
            <a:noFill/>
          </a:ln>
        </p:spPr>
      </p:pic>
      <p:pic>
        <p:nvPicPr>
          <p:cNvPr descr="DBMS Sequential File Organization" id="147" name="Google Shape;147;p9"/>
          <p:cNvPicPr preferRelativeResize="0"/>
          <p:nvPr/>
        </p:nvPicPr>
        <p:blipFill rotWithShape="1">
          <a:blip r:embed="rId4">
            <a:alphaModFix/>
          </a:blip>
          <a:srcRect b="0" l="0" r="0" t="0"/>
          <a:stretch/>
        </p:blipFill>
        <p:spPr>
          <a:xfrm>
            <a:off x="6774873" y="3429000"/>
            <a:ext cx="5001492" cy="25991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2022-10-07T07:50:27Z</dcterms:created>
  <dc:creator>Ranjeetsingh Suryawanshi</dc:creator>
</cp:coreProperties>
</file>