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E70B-5A1A-C082-9AD5-EB486132C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74004-6B7D-6973-B096-7CC79ED1E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90AE9-2B6E-70D8-EE18-7410379C7802}"/>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5" name="Footer Placeholder 4">
            <a:extLst>
              <a:ext uri="{FF2B5EF4-FFF2-40B4-BE49-F238E27FC236}">
                <a16:creationId xmlns:a16="http://schemas.microsoft.com/office/drawing/2014/main" id="{DDB5E9F2-B3AD-EC6B-4F9A-1B303C403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22634-106D-EB90-A96F-A7D19BD0AC63}"/>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99556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EFE2-18AB-9659-2768-DEA5CC650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293B7F-339B-77B2-DE03-53419B225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26BBB-520F-4464-C466-9F266895665E}"/>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5" name="Footer Placeholder 4">
            <a:extLst>
              <a:ext uri="{FF2B5EF4-FFF2-40B4-BE49-F238E27FC236}">
                <a16:creationId xmlns:a16="http://schemas.microsoft.com/office/drawing/2014/main" id="{465133C8-0619-B34B-60ED-6382E1EFF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BE7B1-7184-4B04-69E0-3FC3231DBF94}"/>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226119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84DBCE-74B4-96DE-ACEE-D0327E8EDC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845628-A790-E24D-8CC3-2249E3BA1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4BF94-E2E4-5A13-08F7-BDEA0526955C}"/>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5" name="Footer Placeholder 4">
            <a:extLst>
              <a:ext uri="{FF2B5EF4-FFF2-40B4-BE49-F238E27FC236}">
                <a16:creationId xmlns:a16="http://schemas.microsoft.com/office/drawing/2014/main" id="{6E9FC4A6-ED66-31DB-F33A-72BEA46A4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6A5D3-CECA-819F-2596-C6A1937B6CDA}"/>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424664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41CA-3504-F8A0-5DBD-794635DD8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468B92-B8D0-FE54-C163-5A12D3936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CC830-EFBA-B984-6212-5B9033542656}"/>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5" name="Footer Placeholder 4">
            <a:extLst>
              <a:ext uri="{FF2B5EF4-FFF2-40B4-BE49-F238E27FC236}">
                <a16:creationId xmlns:a16="http://schemas.microsoft.com/office/drawing/2014/main" id="{B5D93FB9-D142-AFB6-722A-04D46512A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8D641-A2A4-1962-BD54-F9D1216D5F79}"/>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328392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2759-953F-A9A5-ABD9-A047D36C3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C956C-A1D8-9854-A081-4E324098A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2B6786-642B-C110-0728-D8C2A8167B6B}"/>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5" name="Footer Placeholder 4">
            <a:extLst>
              <a:ext uri="{FF2B5EF4-FFF2-40B4-BE49-F238E27FC236}">
                <a16:creationId xmlns:a16="http://schemas.microsoft.com/office/drawing/2014/main" id="{63600954-0FBE-2AE9-7728-569528012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23E2D-FFED-547B-81FF-4B3531824AA7}"/>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73332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C983-0FC6-5C10-6778-65B18C773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63488-9E00-0C6F-4124-DEE20DD21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8646BB-3883-2B1B-D98D-AB0952BBB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1B2DD-909B-5C09-780C-77E3B0C9132C}"/>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6" name="Footer Placeholder 5">
            <a:extLst>
              <a:ext uri="{FF2B5EF4-FFF2-40B4-BE49-F238E27FC236}">
                <a16:creationId xmlns:a16="http://schemas.microsoft.com/office/drawing/2014/main" id="{1DBFA85E-5AD0-CFD0-9B2D-01705E192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FC1D7-64D6-2DFB-324D-4CC9E5265902}"/>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210539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A051-7095-E026-D756-305E67001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939714-0E72-CB93-CEBD-1BDE0C088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385E8-C66B-7DEB-F580-7D86BD8E8F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3AB1CE-E622-D81C-B4C7-E26385195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252E8-84D4-D945-C588-B325D54BF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BFB149-5F6A-9A84-29CB-D40E9A9D46F0}"/>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8" name="Footer Placeholder 7">
            <a:extLst>
              <a:ext uri="{FF2B5EF4-FFF2-40B4-BE49-F238E27FC236}">
                <a16:creationId xmlns:a16="http://schemas.microsoft.com/office/drawing/2014/main" id="{10B08C9D-9ED5-E70D-D975-CEA68A4A47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40B35E-29AB-0A00-EB96-7DBD34FAC86A}"/>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227357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99ED-F8DE-BF3C-5869-6D751B8C4E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B58240-27D2-B767-A1E3-E4BCBB73427B}"/>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4" name="Footer Placeholder 3">
            <a:extLst>
              <a:ext uri="{FF2B5EF4-FFF2-40B4-BE49-F238E27FC236}">
                <a16:creationId xmlns:a16="http://schemas.microsoft.com/office/drawing/2014/main" id="{F593CB76-B7BD-4D2C-B382-59D7321D2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7A965F-39C7-DC97-5D7A-B5DBD5EF1EE8}"/>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158184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E27CA-A844-602A-5D2B-36EE1B446623}"/>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3" name="Footer Placeholder 2">
            <a:extLst>
              <a:ext uri="{FF2B5EF4-FFF2-40B4-BE49-F238E27FC236}">
                <a16:creationId xmlns:a16="http://schemas.microsoft.com/office/drawing/2014/main" id="{F77C817E-7029-6737-132D-98065254C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B305-7B8E-E8F7-D63E-1935220F3742}"/>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283616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67FD-87FE-15E7-54C6-38AE7CE9E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06796-3D3A-818E-5BDE-121DBE740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63C1E2-F7FA-BBE6-FD97-38EC50A87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449E9-FE5D-814B-64D5-AA6710BB3C4E}"/>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6" name="Footer Placeholder 5">
            <a:extLst>
              <a:ext uri="{FF2B5EF4-FFF2-40B4-BE49-F238E27FC236}">
                <a16:creationId xmlns:a16="http://schemas.microsoft.com/office/drawing/2014/main" id="{9DC871A0-9872-3505-9CCA-433BC6943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20323-9973-BC55-E5F2-37840D4AFEC7}"/>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225506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8129-0D3D-83B8-E284-7F4AEA083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D0432-EBDE-AFCB-8CE3-6B1DAAAC8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908EC1-0FEE-D0B6-733F-1B0866AC7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02502-58FA-ACB0-7884-7A939496FBFA}"/>
              </a:ext>
            </a:extLst>
          </p:cNvPr>
          <p:cNvSpPr>
            <a:spLocks noGrp="1"/>
          </p:cNvSpPr>
          <p:nvPr>
            <p:ph type="dt" sz="half" idx="10"/>
          </p:nvPr>
        </p:nvSpPr>
        <p:spPr/>
        <p:txBody>
          <a:bodyPr/>
          <a:lstStyle/>
          <a:p>
            <a:fld id="{3D601FF2-F9CB-4AB7-B7D6-EEC79764412A}" type="datetimeFigureOut">
              <a:rPr lang="en-US" smtClean="0"/>
              <a:t>07-Nov-22</a:t>
            </a:fld>
            <a:endParaRPr lang="en-US"/>
          </a:p>
        </p:txBody>
      </p:sp>
      <p:sp>
        <p:nvSpPr>
          <p:cNvPr id="6" name="Footer Placeholder 5">
            <a:extLst>
              <a:ext uri="{FF2B5EF4-FFF2-40B4-BE49-F238E27FC236}">
                <a16:creationId xmlns:a16="http://schemas.microsoft.com/office/drawing/2014/main" id="{48EA4C02-5DE5-48E6-E473-06201B5B7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1476B-F6E2-F407-6C78-0F853564EB22}"/>
              </a:ext>
            </a:extLst>
          </p:cNvPr>
          <p:cNvSpPr>
            <a:spLocks noGrp="1"/>
          </p:cNvSpPr>
          <p:nvPr>
            <p:ph type="sldNum" sz="quarter" idx="12"/>
          </p:nvPr>
        </p:nvSpPr>
        <p:spPr/>
        <p:txBody>
          <a:bodyPr/>
          <a:lstStyle/>
          <a:p>
            <a:fld id="{C0196B33-B829-455C-BE63-04BE978B7A3C}" type="slidenum">
              <a:rPr lang="en-US" smtClean="0"/>
              <a:t>‹#›</a:t>
            </a:fld>
            <a:endParaRPr lang="en-US"/>
          </a:p>
        </p:txBody>
      </p:sp>
    </p:spTree>
    <p:extLst>
      <p:ext uri="{BB962C8B-B14F-4D97-AF65-F5344CB8AC3E}">
        <p14:creationId xmlns:p14="http://schemas.microsoft.com/office/powerpoint/2010/main" val="82195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0D96E-7817-BF0C-99C6-53DBB67FF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D60799-4481-5FA0-C165-2E9632904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7E773-58C6-8464-60A9-493AE7C900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01FF2-F9CB-4AB7-B7D6-EEC79764412A}" type="datetimeFigureOut">
              <a:rPr lang="en-US" smtClean="0"/>
              <a:t>07-Nov-22</a:t>
            </a:fld>
            <a:endParaRPr lang="en-US"/>
          </a:p>
        </p:txBody>
      </p:sp>
      <p:sp>
        <p:nvSpPr>
          <p:cNvPr id="5" name="Footer Placeholder 4">
            <a:extLst>
              <a:ext uri="{FF2B5EF4-FFF2-40B4-BE49-F238E27FC236}">
                <a16:creationId xmlns:a16="http://schemas.microsoft.com/office/drawing/2014/main" id="{2AE9AFAB-6D0A-A55C-8304-AADE0457D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9372A2-161D-8648-6F5F-701A32997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96B33-B829-455C-BE63-04BE978B7A3C}" type="slidenum">
              <a:rPr lang="en-US" smtClean="0"/>
              <a:t>‹#›</a:t>
            </a:fld>
            <a:endParaRPr lang="en-US"/>
          </a:p>
        </p:txBody>
      </p:sp>
    </p:spTree>
    <p:extLst>
      <p:ext uri="{BB962C8B-B14F-4D97-AF65-F5344CB8AC3E}">
        <p14:creationId xmlns:p14="http://schemas.microsoft.com/office/powerpoint/2010/main" val="351772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66F7-36EE-91AE-AD5B-1EF5EB709F9D}"/>
              </a:ext>
            </a:extLst>
          </p:cNvPr>
          <p:cNvSpPr>
            <a:spLocks noGrp="1"/>
          </p:cNvSpPr>
          <p:nvPr>
            <p:ph type="ctrTitle"/>
          </p:nvPr>
        </p:nvSpPr>
        <p:spPr>
          <a:xfrm>
            <a:off x="263236" y="1122363"/>
            <a:ext cx="11360728" cy="2387600"/>
          </a:xfrm>
        </p:spPr>
        <p:txBody>
          <a:bodyPr>
            <a:normAutofit/>
          </a:bodyPr>
          <a:lstStyle/>
          <a:p>
            <a:r>
              <a:rPr lang="en-US" sz="4800" b="1" i="0" u="none" strike="noStrike" baseline="0" dirty="0"/>
              <a:t>Unit 4 Chapter 2 Transaction Management</a:t>
            </a:r>
            <a:endParaRPr lang="en-US" sz="4800" dirty="0"/>
          </a:p>
        </p:txBody>
      </p:sp>
      <p:sp>
        <p:nvSpPr>
          <p:cNvPr id="3" name="Subtitle 2">
            <a:extLst>
              <a:ext uri="{FF2B5EF4-FFF2-40B4-BE49-F238E27FC236}">
                <a16:creationId xmlns:a16="http://schemas.microsoft.com/office/drawing/2014/main" id="{A35E4450-B7C2-2563-FCBF-F83FADDA3B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583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2B83-5F94-93F7-77BE-3AC123D6F8DA}"/>
              </a:ext>
            </a:extLst>
          </p:cNvPr>
          <p:cNvSpPr>
            <a:spLocks noGrp="1"/>
          </p:cNvSpPr>
          <p:nvPr>
            <p:ph type="title"/>
          </p:nvPr>
        </p:nvSpPr>
        <p:spPr>
          <a:xfrm>
            <a:off x="200891" y="115743"/>
            <a:ext cx="10515600" cy="1325563"/>
          </a:xfrm>
        </p:spPr>
        <p:txBody>
          <a:bodyPr/>
          <a:lstStyle/>
          <a:p>
            <a:r>
              <a:rPr lang="en-US" sz="4000" b="1" i="0" dirty="0">
                <a:effectLst/>
                <a:latin typeface="+mn-lt"/>
              </a:rPr>
              <a:t>ACID properties</a:t>
            </a:r>
            <a:br>
              <a:rPr lang="en-US" b="1" i="0" dirty="0">
                <a:solidFill>
                  <a:srgbClr val="444542"/>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E47E6196-CDFB-EC85-53FF-F19E02999B7C}"/>
              </a:ext>
            </a:extLst>
          </p:cNvPr>
          <p:cNvSpPr>
            <a:spLocks noGrp="1"/>
          </p:cNvSpPr>
          <p:nvPr>
            <p:ph idx="1"/>
          </p:nvPr>
        </p:nvSpPr>
        <p:spPr>
          <a:xfrm>
            <a:off x="339436" y="778524"/>
            <a:ext cx="6795656" cy="5774676"/>
          </a:xfrm>
        </p:spPr>
        <p:txBody>
          <a:bodyPr>
            <a:normAutofit lnSpcReduction="10000"/>
          </a:bodyPr>
          <a:lstStyle/>
          <a:p>
            <a:pPr algn="just"/>
            <a:r>
              <a:rPr lang="en-US" b="1" i="0" dirty="0">
                <a:solidFill>
                  <a:srgbClr val="444542"/>
                </a:solidFill>
                <a:effectLst/>
              </a:rPr>
              <a:t>Durability</a:t>
            </a:r>
          </a:p>
          <a:p>
            <a:pPr algn="just"/>
            <a:r>
              <a:rPr lang="en-US" b="0" i="0" dirty="0">
                <a:solidFill>
                  <a:srgbClr val="222426"/>
                </a:solidFill>
                <a:effectLst/>
              </a:rPr>
              <a:t>Once a transaction completes successfully, the</a:t>
            </a:r>
            <a:r>
              <a:rPr lang="en-US" b="0" i="0" dirty="0">
                <a:solidFill>
                  <a:srgbClr val="0000CC"/>
                </a:solidFill>
                <a:effectLst/>
              </a:rPr>
              <a:t> </a:t>
            </a:r>
            <a:r>
              <a:rPr lang="en-US" b="1" i="0" dirty="0">
                <a:solidFill>
                  <a:srgbClr val="0000CC"/>
                </a:solidFill>
                <a:effectLst/>
              </a:rPr>
              <a:t>changes it has made into the database should be permanent even if there is a system failure</a:t>
            </a:r>
            <a:r>
              <a:rPr lang="en-US" b="0" i="0" dirty="0">
                <a:solidFill>
                  <a:srgbClr val="0000CC"/>
                </a:solidFill>
                <a:effectLst/>
              </a:rPr>
              <a:t>. </a:t>
            </a:r>
          </a:p>
          <a:p>
            <a:pPr algn="just"/>
            <a:r>
              <a:rPr lang="en-US" b="0" i="0" dirty="0">
                <a:solidFill>
                  <a:srgbClr val="222426"/>
                </a:solidFill>
                <a:effectLst/>
              </a:rPr>
              <a:t>The </a:t>
            </a:r>
            <a:r>
              <a:rPr lang="en-US" b="1" i="0" dirty="0">
                <a:solidFill>
                  <a:srgbClr val="0000CC"/>
                </a:solidFill>
                <a:effectLst/>
              </a:rPr>
              <a:t>recovery-management component of database systems ensures the durability of transaction.</a:t>
            </a:r>
          </a:p>
          <a:p>
            <a:pPr algn="just"/>
            <a:r>
              <a:rPr lang="en-US" b="1" i="0" dirty="0">
                <a:solidFill>
                  <a:srgbClr val="222426"/>
                </a:solidFill>
                <a:effectLst/>
              </a:rPr>
              <a:t>ACID properties</a:t>
            </a:r>
            <a:r>
              <a:rPr lang="en-US" b="0" i="0" dirty="0">
                <a:solidFill>
                  <a:srgbClr val="222426"/>
                </a:solidFill>
                <a:effectLst/>
              </a:rPr>
              <a:t> are the </a:t>
            </a:r>
            <a:r>
              <a:rPr lang="en-US" b="1" i="0" dirty="0">
                <a:solidFill>
                  <a:srgbClr val="0000CC"/>
                </a:solidFill>
                <a:effectLst/>
              </a:rPr>
              <a:t>backbone of a database management system. </a:t>
            </a:r>
          </a:p>
          <a:p>
            <a:pPr algn="just"/>
            <a:r>
              <a:rPr lang="en-US" b="0" i="0" dirty="0">
                <a:solidFill>
                  <a:srgbClr val="222426"/>
                </a:solidFill>
                <a:effectLst/>
              </a:rPr>
              <a:t>These properties ensure that even though there are multiple transaction reading and writing the data in the database</a:t>
            </a:r>
            <a:r>
              <a:rPr lang="en-US" b="1" i="0" dirty="0">
                <a:solidFill>
                  <a:srgbClr val="0000CC"/>
                </a:solidFill>
                <a:effectLst/>
              </a:rPr>
              <a:t>, the data is always correct and consistent. </a:t>
            </a:r>
          </a:p>
          <a:p>
            <a:pPr algn="l"/>
            <a:endParaRPr lang="en-US" b="1" i="0" dirty="0">
              <a:solidFill>
                <a:srgbClr val="444542"/>
              </a:solidFill>
              <a:effectLst/>
              <a:latin typeface="Raleway" pitchFamily="2" charset="0"/>
            </a:endParaRPr>
          </a:p>
        </p:txBody>
      </p:sp>
      <p:pic>
        <p:nvPicPr>
          <p:cNvPr id="5" name="Picture 4">
            <a:extLst>
              <a:ext uri="{FF2B5EF4-FFF2-40B4-BE49-F238E27FC236}">
                <a16:creationId xmlns:a16="http://schemas.microsoft.com/office/drawing/2014/main" id="{5DC6CB13-E47B-9B1C-12BD-02FBDD48EF3D}"/>
              </a:ext>
            </a:extLst>
          </p:cNvPr>
          <p:cNvPicPr>
            <a:picLocks noChangeAspect="1"/>
          </p:cNvPicPr>
          <p:nvPr/>
        </p:nvPicPr>
        <p:blipFill>
          <a:blip r:embed="rId2"/>
          <a:stretch>
            <a:fillRect/>
          </a:stretch>
        </p:blipFill>
        <p:spPr>
          <a:xfrm>
            <a:off x="7273637" y="1565564"/>
            <a:ext cx="4800600" cy="4170218"/>
          </a:xfrm>
          <a:prstGeom prst="rect">
            <a:avLst/>
          </a:prstGeom>
        </p:spPr>
      </p:pic>
    </p:spTree>
    <p:extLst>
      <p:ext uri="{BB962C8B-B14F-4D97-AF65-F5344CB8AC3E}">
        <p14:creationId xmlns:p14="http://schemas.microsoft.com/office/powerpoint/2010/main" val="28904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D8A-7AAE-6B94-1C64-FEA3448C817D}"/>
              </a:ext>
            </a:extLst>
          </p:cNvPr>
          <p:cNvSpPr>
            <a:spLocks noGrp="1"/>
          </p:cNvSpPr>
          <p:nvPr>
            <p:ph type="title"/>
          </p:nvPr>
        </p:nvSpPr>
        <p:spPr/>
        <p:txBody>
          <a:bodyPr>
            <a:normAutofit/>
          </a:bodyPr>
          <a:lstStyle/>
          <a:p>
            <a:r>
              <a:rPr lang="en-US" sz="4000" b="1" i="0" u="none" strike="noStrike" baseline="0" dirty="0">
                <a:latin typeface="+mn-lt"/>
              </a:rPr>
              <a:t>State diagram</a:t>
            </a:r>
            <a:endParaRPr lang="en-US" sz="4000" b="1" dirty="0">
              <a:latin typeface="+mn-lt"/>
            </a:endParaRPr>
          </a:p>
        </p:txBody>
      </p:sp>
      <p:sp>
        <p:nvSpPr>
          <p:cNvPr id="3" name="Content Placeholder 2">
            <a:extLst>
              <a:ext uri="{FF2B5EF4-FFF2-40B4-BE49-F238E27FC236}">
                <a16:creationId xmlns:a16="http://schemas.microsoft.com/office/drawing/2014/main" id="{AE4A7E48-6B06-D615-DE42-853AE66A8C01}"/>
              </a:ext>
            </a:extLst>
          </p:cNvPr>
          <p:cNvSpPr>
            <a:spLocks noGrp="1"/>
          </p:cNvSpPr>
          <p:nvPr>
            <p:ph idx="1"/>
          </p:nvPr>
        </p:nvSpPr>
        <p:spPr>
          <a:xfrm>
            <a:off x="242455" y="1455737"/>
            <a:ext cx="4301836" cy="5037137"/>
          </a:xfrm>
        </p:spPr>
        <p:txBody>
          <a:bodyPr>
            <a:normAutofit lnSpcReduction="10000"/>
          </a:bodyPr>
          <a:lstStyle/>
          <a:p>
            <a:pPr algn="just"/>
            <a:r>
              <a:rPr lang="en-US" b="0" i="0" dirty="0">
                <a:effectLst/>
                <a:latin typeface="Source Sans Pro" panose="020B0503030403020204" pitchFamily="34" charset="0"/>
              </a:rPr>
              <a:t>During the lifetime of a transaction, there are a lot of states to go through. </a:t>
            </a:r>
            <a:r>
              <a:rPr lang="en-US" b="1" i="0" dirty="0">
                <a:solidFill>
                  <a:srgbClr val="0000CC"/>
                </a:solidFill>
                <a:effectLst/>
                <a:latin typeface="Source Sans Pro" panose="020B0503030403020204" pitchFamily="34" charset="0"/>
              </a:rPr>
              <a:t>These states update the operating system about the current state of the transaction. </a:t>
            </a:r>
          </a:p>
          <a:p>
            <a:pPr algn="just"/>
            <a:r>
              <a:rPr lang="en-US" b="0" i="0" dirty="0">
                <a:effectLst/>
                <a:latin typeface="Source Sans Pro" panose="020B0503030403020204" pitchFamily="34" charset="0"/>
              </a:rPr>
              <a:t>These </a:t>
            </a:r>
            <a:r>
              <a:rPr lang="en-US" b="1" i="0" dirty="0">
                <a:solidFill>
                  <a:srgbClr val="0000CC"/>
                </a:solidFill>
                <a:effectLst/>
                <a:latin typeface="Source Sans Pro" panose="020B0503030403020204" pitchFamily="34" charset="0"/>
              </a:rPr>
              <a:t>states decide the regulations which decide the fate of a transaction whether it will commit or abort.</a:t>
            </a:r>
            <a:endParaRPr lang="en-US" b="1" dirty="0">
              <a:solidFill>
                <a:srgbClr val="0000CC"/>
              </a:solidFill>
              <a:latin typeface="Source Sans Pro" panose="020B0503030403020204" pitchFamily="34" charset="0"/>
            </a:endParaRPr>
          </a:p>
          <a:p>
            <a:endParaRPr lang="en-US" dirty="0"/>
          </a:p>
        </p:txBody>
      </p:sp>
      <p:pic>
        <p:nvPicPr>
          <p:cNvPr id="3074" name="Picture 2" descr="DBMS Transaction States">
            <a:extLst>
              <a:ext uri="{FF2B5EF4-FFF2-40B4-BE49-F238E27FC236}">
                <a16:creationId xmlns:a16="http://schemas.microsoft.com/office/drawing/2014/main" id="{4FF7D31A-42B8-6A8D-2B0F-66FC5404D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578" y="316634"/>
            <a:ext cx="6667500" cy="617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89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D8A-7AAE-6B94-1C64-FEA3448C817D}"/>
              </a:ext>
            </a:extLst>
          </p:cNvPr>
          <p:cNvSpPr>
            <a:spLocks noGrp="1"/>
          </p:cNvSpPr>
          <p:nvPr>
            <p:ph type="title"/>
          </p:nvPr>
        </p:nvSpPr>
        <p:spPr>
          <a:xfrm>
            <a:off x="242454" y="130174"/>
            <a:ext cx="10515600" cy="1325563"/>
          </a:xfrm>
        </p:spPr>
        <p:txBody>
          <a:bodyPr>
            <a:normAutofit/>
          </a:bodyPr>
          <a:lstStyle/>
          <a:p>
            <a:r>
              <a:rPr lang="en-US" sz="4000" b="1" i="0" u="none" strike="noStrike" baseline="0" dirty="0">
                <a:latin typeface="+mn-lt"/>
              </a:rPr>
              <a:t>State diagram</a:t>
            </a:r>
            <a:endParaRPr lang="en-US" sz="4000" b="1" dirty="0">
              <a:latin typeface="+mn-lt"/>
            </a:endParaRPr>
          </a:p>
        </p:txBody>
      </p:sp>
      <p:sp>
        <p:nvSpPr>
          <p:cNvPr id="3" name="Content Placeholder 2">
            <a:extLst>
              <a:ext uri="{FF2B5EF4-FFF2-40B4-BE49-F238E27FC236}">
                <a16:creationId xmlns:a16="http://schemas.microsoft.com/office/drawing/2014/main" id="{AE4A7E48-6B06-D615-DE42-853AE66A8C01}"/>
              </a:ext>
            </a:extLst>
          </p:cNvPr>
          <p:cNvSpPr>
            <a:spLocks noGrp="1"/>
          </p:cNvSpPr>
          <p:nvPr>
            <p:ph idx="1"/>
          </p:nvPr>
        </p:nvSpPr>
        <p:spPr>
          <a:xfrm>
            <a:off x="110836" y="1455737"/>
            <a:ext cx="11838710" cy="5272089"/>
          </a:xfrm>
        </p:spPr>
        <p:txBody>
          <a:bodyPr>
            <a:normAutofit fontScale="92500"/>
          </a:bodyPr>
          <a:lstStyle/>
          <a:p>
            <a:pPr algn="just"/>
            <a:r>
              <a:rPr lang="en-US" b="1" i="0" dirty="0">
                <a:effectLst/>
              </a:rPr>
              <a:t>Active State</a:t>
            </a:r>
          </a:p>
          <a:p>
            <a:pPr algn="just"/>
            <a:r>
              <a:rPr lang="en-US" b="0" i="0" dirty="0">
                <a:effectLst/>
              </a:rPr>
              <a:t>If a </a:t>
            </a:r>
            <a:r>
              <a:rPr lang="en-US" b="1" i="0" dirty="0">
                <a:solidFill>
                  <a:srgbClr val="0000CC"/>
                </a:solidFill>
                <a:effectLst/>
              </a:rPr>
              <a:t>transaction is in execution then it is said to be in active state</a:t>
            </a:r>
            <a:r>
              <a:rPr lang="en-US" b="0" i="0" dirty="0">
                <a:effectLst/>
              </a:rPr>
              <a:t>.</a:t>
            </a:r>
          </a:p>
          <a:p>
            <a:pPr algn="just"/>
            <a:r>
              <a:rPr lang="en-US" b="0" i="0" dirty="0">
                <a:solidFill>
                  <a:srgbClr val="222222"/>
                </a:solidFill>
                <a:effectLst/>
                <a:latin typeface="Source Sans Pro" panose="020B0503030403020204" pitchFamily="34" charset="0"/>
              </a:rPr>
              <a:t>During this state read or write operations can be performed.</a:t>
            </a:r>
          </a:p>
          <a:p>
            <a:pPr algn="just"/>
            <a:r>
              <a:rPr lang="en-US" b="1" i="0" dirty="0">
                <a:effectLst/>
              </a:rPr>
              <a:t>Partially Committed State</a:t>
            </a:r>
          </a:p>
          <a:p>
            <a:pPr algn="just"/>
            <a:r>
              <a:rPr lang="en-US" b="0" i="0" dirty="0">
                <a:effectLst/>
              </a:rPr>
              <a:t>Once the whole transaction is successfully executed, the transaction goes into partially committed state </a:t>
            </a:r>
            <a:r>
              <a:rPr lang="en-US" b="1" i="0" dirty="0">
                <a:solidFill>
                  <a:srgbClr val="0000CC"/>
                </a:solidFill>
                <a:effectLst/>
              </a:rPr>
              <a:t>where we have all the read and write operations performed on the main memory (local memory) instead of the actual database.</a:t>
            </a:r>
          </a:p>
          <a:p>
            <a:pPr algn="just"/>
            <a:r>
              <a:rPr lang="en-US" b="0" i="0" dirty="0">
                <a:effectLst/>
              </a:rPr>
              <a:t>The reason why we have this state is </a:t>
            </a:r>
            <a:r>
              <a:rPr lang="en-US" b="1" i="0" dirty="0">
                <a:solidFill>
                  <a:srgbClr val="C00000"/>
                </a:solidFill>
                <a:effectLst/>
              </a:rPr>
              <a:t>because a transaction can fail during execution so if we are making the changes in the actual database instead of local memory, database may be left in an inconsistent state in case of any failure.</a:t>
            </a:r>
          </a:p>
          <a:p>
            <a:pPr algn="just"/>
            <a:r>
              <a:rPr lang="en-US" b="1" i="0" dirty="0">
                <a:solidFill>
                  <a:srgbClr val="0000CC"/>
                </a:solidFill>
                <a:effectLst/>
              </a:rPr>
              <a:t>This state helps us to rollback the changes made to the database in case of a failure during execution.</a:t>
            </a:r>
            <a:endParaRPr lang="en-US" b="0" i="0" dirty="0">
              <a:solidFill>
                <a:srgbClr val="0000CC"/>
              </a:solidFill>
              <a:effectLst/>
            </a:endParaRPr>
          </a:p>
          <a:p>
            <a:pPr algn="just"/>
            <a:endParaRPr lang="en-US" dirty="0"/>
          </a:p>
        </p:txBody>
      </p:sp>
      <p:pic>
        <p:nvPicPr>
          <p:cNvPr id="5" name="Picture 4">
            <a:extLst>
              <a:ext uri="{FF2B5EF4-FFF2-40B4-BE49-F238E27FC236}">
                <a16:creationId xmlns:a16="http://schemas.microsoft.com/office/drawing/2014/main" id="{34C10E33-0465-9948-F3A3-3097F964FB2C}"/>
              </a:ext>
            </a:extLst>
          </p:cNvPr>
          <p:cNvPicPr>
            <a:picLocks noChangeAspect="1"/>
          </p:cNvPicPr>
          <p:nvPr/>
        </p:nvPicPr>
        <p:blipFill>
          <a:blip r:embed="rId2"/>
          <a:stretch>
            <a:fillRect/>
          </a:stretch>
        </p:blipFill>
        <p:spPr>
          <a:xfrm>
            <a:off x="3370117" y="130174"/>
            <a:ext cx="4260273" cy="1504662"/>
          </a:xfrm>
          <a:prstGeom prst="rect">
            <a:avLst/>
          </a:prstGeom>
        </p:spPr>
      </p:pic>
    </p:spTree>
    <p:extLst>
      <p:ext uri="{BB962C8B-B14F-4D97-AF65-F5344CB8AC3E}">
        <p14:creationId xmlns:p14="http://schemas.microsoft.com/office/powerpoint/2010/main" val="327264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D8A-7AAE-6B94-1C64-FEA3448C817D}"/>
              </a:ext>
            </a:extLst>
          </p:cNvPr>
          <p:cNvSpPr>
            <a:spLocks noGrp="1"/>
          </p:cNvSpPr>
          <p:nvPr>
            <p:ph type="title"/>
          </p:nvPr>
        </p:nvSpPr>
        <p:spPr>
          <a:xfrm>
            <a:off x="242454" y="130174"/>
            <a:ext cx="10515600" cy="1325563"/>
          </a:xfrm>
        </p:spPr>
        <p:txBody>
          <a:bodyPr>
            <a:normAutofit/>
          </a:bodyPr>
          <a:lstStyle/>
          <a:p>
            <a:r>
              <a:rPr lang="en-US" sz="4000" b="1" i="0" u="none" strike="noStrike" baseline="0" dirty="0">
                <a:latin typeface="+mn-lt"/>
              </a:rPr>
              <a:t>State diagram</a:t>
            </a:r>
            <a:endParaRPr lang="en-US" sz="4000" b="1" dirty="0">
              <a:latin typeface="+mn-lt"/>
            </a:endParaRPr>
          </a:p>
        </p:txBody>
      </p:sp>
      <p:sp>
        <p:nvSpPr>
          <p:cNvPr id="3" name="Content Placeholder 2">
            <a:extLst>
              <a:ext uri="{FF2B5EF4-FFF2-40B4-BE49-F238E27FC236}">
                <a16:creationId xmlns:a16="http://schemas.microsoft.com/office/drawing/2014/main" id="{AE4A7E48-6B06-D615-DE42-853AE66A8C01}"/>
              </a:ext>
            </a:extLst>
          </p:cNvPr>
          <p:cNvSpPr>
            <a:spLocks noGrp="1"/>
          </p:cNvSpPr>
          <p:nvPr>
            <p:ph idx="1"/>
          </p:nvPr>
        </p:nvSpPr>
        <p:spPr>
          <a:xfrm>
            <a:off x="110836" y="1455737"/>
            <a:ext cx="11838710" cy="5272089"/>
          </a:xfrm>
        </p:spPr>
        <p:txBody>
          <a:bodyPr>
            <a:normAutofit/>
          </a:bodyPr>
          <a:lstStyle/>
          <a:p>
            <a:pPr algn="just"/>
            <a:r>
              <a:rPr lang="en-US" b="1" i="0" dirty="0">
                <a:effectLst/>
              </a:rPr>
              <a:t>Failed State</a:t>
            </a:r>
          </a:p>
          <a:p>
            <a:pPr algn="just"/>
            <a:r>
              <a:rPr lang="en-US" b="0" i="0" dirty="0">
                <a:effectLst/>
              </a:rPr>
              <a:t>A transaction considers failed when </a:t>
            </a:r>
            <a:r>
              <a:rPr lang="en-US" b="1" i="0" dirty="0">
                <a:solidFill>
                  <a:srgbClr val="0000CC"/>
                </a:solidFill>
                <a:effectLst/>
              </a:rPr>
              <a:t>any one of the checks fails or if the transaction is aborted while it is in the active state.</a:t>
            </a:r>
          </a:p>
          <a:p>
            <a:pPr algn="just"/>
            <a:r>
              <a:rPr lang="en-US" b="0" i="0" dirty="0">
                <a:effectLst/>
              </a:rPr>
              <a:t>If a transaction is executing and a failure occurs, </a:t>
            </a:r>
            <a:r>
              <a:rPr lang="en-US" b="1" i="0" dirty="0">
                <a:solidFill>
                  <a:srgbClr val="C00000"/>
                </a:solidFill>
                <a:effectLst/>
              </a:rPr>
              <a:t>either a hardware failure or a software failure then the transaction goes into failed state </a:t>
            </a:r>
            <a:r>
              <a:rPr lang="en-US" b="0" i="0" dirty="0">
                <a:effectLst/>
              </a:rPr>
              <a:t>from the active state.</a:t>
            </a:r>
          </a:p>
          <a:p>
            <a:pPr algn="just"/>
            <a:r>
              <a:rPr lang="en-US" b="1" i="0" dirty="0">
                <a:effectLst/>
              </a:rPr>
              <a:t>Committed State</a:t>
            </a:r>
          </a:p>
          <a:p>
            <a:pPr algn="just"/>
            <a:r>
              <a:rPr lang="en-US" b="0" i="0" dirty="0">
                <a:effectLst/>
              </a:rPr>
              <a:t>If a transaction completes the execution successfully </a:t>
            </a:r>
            <a:r>
              <a:rPr lang="en-US" b="1" i="0" dirty="0">
                <a:solidFill>
                  <a:srgbClr val="0000CC"/>
                </a:solidFill>
                <a:effectLst/>
              </a:rPr>
              <a:t>then all the changes made in the local memory during partially committed state are permanently stored in the database.</a:t>
            </a:r>
          </a:p>
          <a:p>
            <a:pPr algn="just"/>
            <a:endParaRPr lang="en-US" b="0" i="0" dirty="0">
              <a:effectLst/>
            </a:endParaRPr>
          </a:p>
          <a:p>
            <a:pPr algn="just"/>
            <a:endParaRPr lang="en-US" dirty="0"/>
          </a:p>
        </p:txBody>
      </p:sp>
      <p:pic>
        <p:nvPicPr>
          <p:cNvPr id="5" name="Picture 4">
            <a:extLst>
              <a:ext uri="{FF2B5EF4-FFF2-40B4-BE49-F238E27FC236}">
                <a16:creationId xmlns:a16="http://schemas.microsoft.com/office/drawing/2014/main" id="{34C10E33-0465-9948-F3A3-3097F964FB2C}"/>
              </a:ext>
            </a:extLst>
          </p:cNvPr>
          <p:cNvPicPr>
            <a:picLocks noChangeAspect="1"/>
          </p:cNvPicPr>
          <p:nvPr/>
        </p:nvPicPr>
        <p:blipFill>
          <a:blip r:embed="rId2"/>
          <a:stretch>
            <a:fillRect/>
          </a:stretch>
        </p:blipFill>
        <p:spPr>
          <a:xfrm>
            <a:off x="3370117" y="130174"/>
            <a:ext cx="4260273" cy="1504662"/>
          </a:xfrm>
          <a:prstGeom prst="rect">
            <a:avLst/>
          </a:prstGeom>
        </p:spPr>
      </p:pic>
    </p:spTree>
    <p:extLst>
      <p:ext uri="{BB962C8B-B14F-4D97-AF65-F5344CB8AC3E}">
        <p14:creationId xmlns:p14="http://schemas.microsoft.com/office/powerpoint/2010/main" val="235416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D8A-7AAE-6B94-1C64-FEA3448C817D}"/>
              </a:ext>
            </a:extLst>
          </p:cNvPr>
          <p:cNvSpPr>
            <a:spLocks noGrp="1"/>
          </p:cNvSpPr>
          <p:nvPr>
            <p:ph type="title"/>
          </p:nvPr>
        </p:nvSpPr>
        <p:spPr>
          <a:xfrm>
            <a:off x="242454" y="130174"/>
            <a:ext cx="10515600" cy="1325563"/>
          </a:xfrm>
        </p:spPr>
        <p:txBody>
          <a:bodyPr>
            <a:normAutofit/>
          </a:bodyPr>
          <a:lstStyle/>
          <a:p>
            <a:r>
              <a:rPr lang="en-US" sz="4000" b="1" i="0" u="none" strike="noStrike" baseline="0" dirty="0">
                <a:latin typeface="+mn-lt"/>
              </a:rPr>
              <a:t>State diagram</a:t>
            </a:r>
            <a:endParaRPr lang="en-US" sz="4000" b="1" dirty="0">
              <a:latin typeface="+mn-lt"/>
            </a:endParaRPr>
          </a:p>
        </p:txBody>
      </p:sp>
      <p:sp>
        <p:nvSpPr>
          <p:cNvPr id="3" name="Content Placeholder 2">
            <a:extLst>
              <a:ext uri="{FF2B5EF4-FFF2-40B4-BE49-F238E27FC236}">
                <a16:creationId xmlns:a16="http://schemas.microsoft.com/office/drawing/2014/main" id="{AE4A7E48-6B06-D615-DE42-853AE66A8C01}"/>
              </a:ext>
            </a:extLst>
          </p:cNvPr>
          <p:cNvSpPr>
            <a:spLocks noGrp="1"/>
          </p:cNvSpPr>
          <p:nvPr>
            <p:ph idx="1"/>
          </p:nvPr>
        </p:nvSpPr>
        <p:spPr>
          <a:xfrm>
            <a:off x="110836" y="1455737"/>
            <a:ext cx="11838710" cy="5272089"/>
          </a:xfrm>
        </p:spPr>
        <p:txBody>
          <a:bodyPr>
            <a:normAutofit/>
          </a:bodyPr>
          <a:lstStyle/>
          <a:p>
            <a:pPr algn="just"/>
            <a:r>
              <a:rPr lang="en-US" b="1" i="0" dirty="0">
                <a:effectLst/>
              </a:rPr>
              <a:t>Aborted State</a:t>
            </a:r>
          </a:p>
          <a:p>
            <a:pPr algn="just"/>
            <a:r>
              <a:rPr lang="en-US" b="0" i="0" dirty="0">
                <a:effectLst/>
              </a:rPr>
              <a:t>If the transaction fails during its execution, </a:t>
            </a:r>
            <a:r>
              <a:rPr lang="en-US" b="1" i="0" dirty="0">
                <a:solidFill>
                  <a:srgbClr val="0000CC"/>
                </a:solidFill>
                <a:effectLst/>
              </a:rPr>
              <a:t>it goes from </a:t>
            </a:r>
            <a:r>
              <a:rPr lang="en-US" b="1" i="1" dirty="0">
                <a:solidFill>
                  <a:srgbClr val="0000CC"/>
                </a:solidFill>
                <a:effectLst/>
              </a:rPr>
              <a:t>failed state</a:t>
            </a:r>
            <a:r>
              <a:rPr lang="en-US" b="1" i="0" dirty="0">
                <a:solidFill>
                  <a:srgbClr val="0000CC"/>
                </a:solidFill>
                <a:effectLst/>
              </a:rPr>
              <a:t> to </a:t>
            </a:r>
            <a:r>
              <a:rPr lang="en-US" b="1" i="1" dirty="0">
                <a:solidFill>
                  <a:srgbClr val="0000CC"/>
                </a:solidFill>
                <a:effectLst/>
              </a:rPr>
              <a:t>aborted state</a:t>
            </a:r>
            <a:r>
              <a:rPr lang="en-US" b="1" i="0" dirty="0">
                <a:solidFill>
                  <a:srgbClr val="0000CC"/>
                </a:solidFill>
                <a:effectLst/>
              </a:rPr>
              <a:t> </a:t>
            </a:r>
            <a:r>
              <a:rPr lang="en-US" b="0" i="0" dirty="0">
                <a:effectLst/>
              </a:rPr>
              <a:t>and because in the previous states all the changes were only made in the main memory, </a:t>
            </a:r>
            <a:r>
              <a:rPr lang="en-US" b="1" i="0" dirty="0">
                <a:solidFill>
                  <a:srgbClr val="0000CC"/>
                </a:solidFill>
                <a:effectLst/>
              </a:rPr>
              <a:t>these uncommitted changes are either deleted or rolled back.</a:t>
            </a:r>
          </a:p>
          <a:p>
            <a:pPr algn="just"/>
            <a:r>
              <a:rPr lang="en-US" b="0" i="0" dirty="0">
                <a:effectLst/>
              </a:rPr>
              <a:t>The transaction </a:t>
            </a:r>
            <a:r>
              <a:rPr lang="en-US" b="1" i="0" dirty="0">
                <a:solidFill>
                  <a:srgbClr val="C00000"/>
                </a:solidFill>
                <a:effectLst/>
              </a:rPr>
              <a:t>at this point can restart and start afresh from the active state.</a:t>
            </a:r>
          </a:p>
          <a:p>
            <a:pPr algn="just"/>
            <a:r>
              <a:rPr lang="en-US" b="1" i="0" dirty="0">
                <a:effectLst/>
              </a:rPr>
              <a:t>Terminated State</a:t>
            </a:r>
            <a:endParaRPr lang="en-US" b="0" i="0" dirty="0">
              <a:effectLst/>
            </a:endParaRPr>
          </a:p>
          <a:p>
            <a:pPr algn="just"/>
            <a:r>
              <a:rPr lang="en-US" b="0" i="0" dirty="0">
                <a:effectLst/>
              </a:rPr>
              <a:t>State of transaction reaches terminated state when certain transactions which are leaving the system can’t be restarted.</a:t>
            </a:r>
          </a:p>
          <a:p>
            <a:pPr algn="just"/>
            <a:endParaRPr lang="en-US" b="1" dirty="0"/>
          </a:p>
        </p:txBody>
      </p:sp>
      <p:pic>
        <p:nvPicPr>
          <p:cNvPr id="5" name="Picture 4">
            <a:extLst>
              <a:ext uri="{FF2B5EF4-FFF2-40B4-BE49-F238E27FC236}">
                <a16:creationId xmlns:a16="http://schemas.microsoft.com/office/drawing/2014/main" id="{34C10E33-0465-9948-F3A3-3097F964FB2C}"/>
              </a:ext>
            </a:extLst>
          </p:cNvPr>
          <p:cNvPicPr>
            <a:picLocks noChangeAspect="1"/>
          </p:cNvPicPr>
          <p:nvPr/>
        </p:nvPicPr>
        <p:blipFill>
          <a:blip r:embed="rId2"/>
          <a:stretch>
            <a:fillRect/>
          </a:stretch>
        </p:blipFill>
        <p:spPr>
          <a:xfrm>
            <a:off x="3370117" y="130174"/>
            <a:ext cx="4260273" cy="1504662"/>
          </a:xfrm>
          <a:prstGeom prst="rect">
            <a:avLst/>
          </a:prstGeom>
        </p:spPr>
      </p:pic>
    </p:spTree>
    <p:extLst>
      <p:ext uri="{BB962C8B-B14F-4D97-AF65-F5344CB8AC3E}">
        <p14:creationId xmlns:p14="http://schemas.microsoft.com/office/powerpoint/2010/main" val="338210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A2E3-4819-5EAF-4CC2-C149376CC0D7}"/>
              </a:ext>
            </a:extLst>
          </p:cNvPr>
          <p:cNvSpPr>
            <a:spLocks noGrp="1"/>
          </p:cNvSpPr>
          <p:nvPr>
            <p:ph type="title"/>
          </p:nvPr>
        </p:nvSpPr>
        <p:spPr/>
        <p:txBody>
          <a:bodyPr/>
          <a:lstStyle/>
          <a:p>
            <a:r>
              <a:rPr lang="en-US" sz="4000" b="1" i="0" u="none" strike="noStrike" dirty="0">
                <a:effectLst/>
                <a:latin typeface="+mn-lt"/>
              </a:rPr>
              <a:t>DBMS Schedule</a:t>
            </a:r>
            <a:br>
              <a:rPr lang="en-US" b="1" i="0" dirty="0">
                <a:solidFill>
                  <a:srgbClr val="333333"/>
                </a:solidFill>
                <a:effectLst/>
                <a:latin typeface="Quicksand"/>
              </a:rPr>
            </a:br>
            <a:endParaRPr lang="en-US" dirty="0"/>
          </a:p>
        </p:txBody>
      </p:sp>
      <p:sp>
        <p:nvSpPr>
          <p:cNvPr id="3" name="Content Placeholder 2">
            <a:extLst>
              <a:ext uri="{FF2B5EF4-FFF2-40B4-BE49-F238E27FC236}">
                <a16:creationId xmlns:a16="http://schemas.microsoft.com/office/drawing/2014/main" id="{9DE6921A-0F36-0B81-D021-D5D44EEBBA97}"/>
              </a:ext>
            </a:extLst>
          </p:cNvPr>
          <p:cNvSpPr>
            <a:spLocks noGrp="1"/>
          </p:cNvSpPr>
          <p:nvPr>
            <p:ph idx="1"/>
          </p:nvPr>
        </p:nvSpPr>
        <p:spPr>
          <a:xfrm>
            <a:off x="297872" y="1253330"/>
            <a:ext cx="7848601" cy="5239545"/>
          </a:xfrm>
        </p:spPr>
        <p:txBody>
          <a:bodyPr/>
          <a:lstStyle/>
          <a:p>
            <a:pPr algn="just"/>
            <a:r>
              <a:rPr lang="en-US" b="0" i="0" dirty="0">
                <a:solidFill>
                  <a:srgbClr val="333333"/>
                </a:solidFill>
                <a:effectLst/>
              </a:rPr>
              <a:t>A </a:t>
            </a:r>
            <a:r>
              <a:rPr lang="en-US" b="1" i="0" dirty="0">
                <a:solidFill>
                  <a:srgbClr val="0000CC"/>
                </a:solidFill>
                <a:effectLst/>
              </a:rPr>
              <a:t>series of operation from one transaction to another transaction </a:t>
            </a:r>
            <a:r>
              <a:rPr lang="en-US" b="0" i="0" dirty="0">
                <a:solidFill>
                  <a:srgbClr val="333333"/>
                </a:solidFill>
                <a:effectLst/>
              </a:rPr>
              <a:t>is known as schedule.</a:t>
            </a:r>
          </a:p>
          <a:p>
            <a:pPr algn="just"/>
            <a:r>
              <a:rPr lang="en-US" b="0" i="0" dirty="0">
                <a:solidFill>
                  <a:srgbClr val="333333"/>
                </a:solidFill>
                <a:effectLst/>
              </a:rPr>
              <a:t>It is </a:t>
            </a:r>
            <a:r>
              <a:rPr lang="en-US" b="1" i="0" dirty="0">
                <a:solidFill>
                  <a:srgbClr val="0000CC"/>
                </a:solidFill>
                <a:effectLst/>
              </a:rPr>
              <a:t>used to preserve the order of the operation </a:t>
            </a:r>
            <a:r>
              <a:rPr lang="en-US" b="0" i="0" dirty="0">
                <a:solidFill>
                  <a:srgbClr val="333333"/>
                </a:solidFill>
                <a:effectLst/>
              </a:rPr>
              <a:t>in each of the individual transaction.</a:t>
            </a:r>
          </a:p>
          <a:p>
            <a:pPr algn="just"/>
            <a:r>
              <a:rPr lang="en-US" b="0" i="0" dirty="0">
                <a:solidFill>
                  <a:srgbClr val="222426"/>
                </a:solidFill>
                <a:effectLst/>
              </a:rPr>
              <a:t>When multiple transactions are running concurrently then there needs to be a sequence in which the operations are performed </a:t>
            </a:r>
            <a:r>
              <a:rPr lang="en-US" b="1" i="0" dirty="0">
                <a:solidFill>
                  <a:srgbClr val="0000CC"/>
                </a:solidFill>
                <a:effectLst/>
              </a:rPr>
              <a:t>because at a time only one operation can be performed on the database. </a:t>
            </a:r>
            <a:endParaRPr lang="en-US" b="1" dirty="0">
              <a:solidFill>
                <a:srgbClr val="0000CC"/>
              </a:solidFill>
            </a:endParaRPr>
          </a:p>
        </p:txBody>
      </p:sp>
      <p:graphicFrame>
        <p:nvGraphicFramePr>
          <p:cNvPr id="4" name="Table 3">
            <a:extLst>
              <a:ext uri="{FF2B5EF4-FFF2-40B4-BE49-F238E27FC236}">
                <a16:creationId xmlns:a16="http://schemas.microsoft.com/office/drawing/2014/main" id="{BB477B6F-694A-E0C2-8184-EF4DE0412153}"/>
              </a:ext>
            </a:extLst>
          </p:cNvPr>
          <p:cNvGraphicFramePr>
            <a:graphicFrameLocks noGrp="1"/>
          </p:cNvGraphicFramePr>
          <p:nvPr>
            <p:extLst>
              <p:ext uri="{D42A27DB-BD31-4B8C-83A1-F6EECF244321}">
                <p14:modId xmlns:p14="http://schemas.microsoft.com/office/powerpoint/2010/main" val="1572178520"/>
              </p:ext>
            </p:extLst>
          </p:nvPr>
        </p:nvGraphicFramePr>
        <p:xfrm>
          <a:off x="8364973" y="365124"/>
          <a:ext cx="3674627" cy="6229642"/>
        </p:xfrm>
        <a:graphic>
          <a:graphicData uri="http://schemas.openxmlformats.org/drawingml/2006/table">
            <a:tbl>
              <a:tblPr/>
              <a:tblGrid>
                <a:gridCol w="664069">
                  <a:extLst>
                    <a:ext uri="{9D8B030D-6E8A-4147-A177-3AD203B41FA5}">
                      <a16:colId xmlns:a16="http://schemas.microsoft.com/office/drawing/2014/main" val="3997070426"/>
                    </a:ext>
                  </a:extLst>
                </a:gridCol>
                <a:gridCol w="1514267">
                  <a:extLst>
                    <a:ext uri="{9D8B030D-6E8A-4147-A177-3AD203B41FA5}">
                      <a16:colId xmlns:a16="http://schemas.microsoft.com/office/drawing/2014/main" val="1282784865"/>
                    </a:ext>
                  </a:extLst>
                </a:gridCol>
                <a:gridCol w="1496291">
                  <a:extLst>
                    <a:ext uri="{9D8B030D-6E8A-4147-A177-3AD203B41FA5}">
                      <a16:colId xmlns:a16="http://schemas.microsoft.com/office/drawing/2014/main" val="949276064"/>
                    </a:ext>
                  </a:extLst>
                </a:gridCol>
              </a:tblGrid>
              <a:tr h="771622">
                <a:tc>
                  <a:txBody>
                    <a:bodyPr/>
                    <a:lstStyle/>
                    <a:p>
                      <a:r>
                        <a:rPr lang="en-US" sz="1800" b="1" dirty="0">
                          <a:solidFill>
                            <a:srgbClr val="504B3A"/>
                          </a:solidFill>
                          <a:effectLst/>
                        </a:rPr>
                        <a:t>Time</a:t>
                      </a:r>
                      <a:endParaRPr lang="en-US" sz="1800" dirty="0">
                        <a:effectLst/>
                      </a:endParaRP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b="1">
                          <a:solidFill>
                            <a:srgbClr val="504B3A"/>
                          </a:solidFill>
                          <a:effectLst/>
                        </a:rPr>
                        <a:t>Transaction T1</a:t>
                      </a:r>
                      <a:endParaRPr lang="en-US" sz="1800">
                        <a:effectLst/>
                      </a:endParaRP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b="1">
                          <a:solidFill>
                            <a:srgbClr val="504B3A"/>
                          </a:solidFill>
                          <a:effectLst/>
                        </a:rPr>
                        <a:t>Transaction T2</a:t>
                      </a:r>
                      <a:endParaRPr lang="en-US" sz="1800">
                        <a:effectLst/>
                      </a:endParaRP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99351807"/>
                  </a:ext>
                </a:extLst>
              </a:tr>
              <a:tr h="454835">
                <a:tc>
                  <a:txBody>
                    <a:bodyPr/>
                    <a:lstStyle/>
                    <a:p>
                      <a:r>
                        <a:rPr lang="en-US" sz="1800" dirty="0">
                          <a:effectLst/>
                        </a:rPr>
                        <a:t>t1</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dirty="0">
                          <a:solidFill>
                            <a:srgbClr val="0000CC"/>
                          </a:solidFill>
                          <a:effectLst/>
                        </a:rPr>
                        <a:t>Read(A)</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2476437494"/>
                  </a:ext>
                </a:extLst>
              </a:tr>
              <a:tr h="454835">
                <a:tc>
                  <a:txBody>
                    <a:bodyPr/>
                    <a:lstStyle/>
                    <a:p>
                      <a:r>
                        <a:rPr lang="en-US" sz="1800" dirty="0">
                          <a:effectLst/>
                        </a:rPr>
                        <a:t>t2</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dirty="0">
                          <a:solidFill>
                            <a:srgbClr val="0000CC"/>
                          </a:solidFill>
                          <a:effectLst/>
                        </a:rPr>
                        <a:t>A=A+50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97107656"/>
                  </a:ext>
                </a:extLst>
              </a:tr>
              <a:tr h="454835">
                <a:tc>
                  <a:txBody>
                    <a:bodyPr/>
                    <a:lstStyle/>
                    <a:p>
                      <a:r>
                        <a:rPr lang="en-US" sz="1800">
                          <a:effectLst/>
                        </a:rPr>
                        <a:t>t3</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dirty="0">
                          <a:solidFill>
                            <a:srgbClr val="0000CC"/>
                          </a:solidFill>
                          <a:effectLst/>
                        </a:rPr>
                        <a:t>Write(A)</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639840519"/>
                  </a:ext>
                </a:extLst>
              </a:tr>
              <a:tr h="454835">
                <a:tc>
                  <a:txBody>
                    <a:bodyPr/>
                    <a:lstStyle/>
                    <a:p>
                      <a:r>
                        <a:rPr lang="en-US" sz="1800">
                          <a:effectLst/>
                        </a:rPr>
                        <a:t>t4</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dirty="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a:effectLst/>
                        </a:rPr>
                        <a:t>Read(A)</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82626466"/>
                  </a:ext>
                </a:extLst>
              </a:tr>
              <a:tr h="454835">
                <a:tc>
                  <a:txBody>
                    <a:bodyPr/>
                    <a:lstStyle/>
                    <a:p>
                      <a:r>
                        <a:rPr lang="en-US" sz="1800">
                          <a:effectLst/>
                        </a:rPr>
                        <a:t>t5</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dirty="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a:effectLst/>
                        </a:rPr>
                        <a:t> A+A+100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622030816"/>
                  </a:ext>
                </a:extLst>
              </a:tr>
              <a:tr h="454835">
                <a:tc>
                  <a:txBody>
                    <a:bodyPr/>
                    <a:lstStyle/>
                    <a:p>
                      <a:r>
                        <a:rPr lang="en-US" sz="1800">
                          <a:effectLst/>
                        </a:rPr>
                        <a:t>t6</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dirty="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a:effectLst/>
                        </a:rPr>
                        <a:t>Write(A)</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21527608"/>
                  </a:ext>
                </a:extLst>
              </a:tr>
              <a:tr h="454835">
                <a:tc>
                  <a:txBody>
                    <a:bodyPr/>
                    <a:lstStyle/>
                    <a:p>
                      <a:r>
                        <a:rPr lang="en-US" sz="1800">
                          <a:effectLst/>
                        </a:rPr>
                        <a:t>t7</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dirty="0">
                          <a:effectLst/>
                        </a:rPr>
                        <a:t>Read(B)</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2753015621"/>
                  </a:ext>
                </a:extLst>
              </a:tr>
              <a:tr h="454835">
                <a:tc>
                  <a:txBody>
                    <a:bodyPr/>
                    <a:lstStyle/>
                    <a:p>
                      <a:r>
                        <a:rPr lang="en-US" sz="1800">
                          <a:effectLst/>
                        </a:rPr>
                        <a:t>t8</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dirty="0">
                          <a:effectLst/>
                        </a:rPr>
                        <a:t>B=B+100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09590253"/>
                  </a:ext>
                </a:extLst>
              </a:tr>
              <a:tr h="454835">
                <a:tc>
                  <a:txBody>
                    <a:bodyPr/>
                    <a:lstStyle/>
                    <a:p>
                      <a:r>
                        <a:rPr lang="en-US" sz="1800">
                          <a:effectLst/>
                        </a:rPr>
                        <a:t>t9</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dirty="0">
                          <a:effectLst/>
                        </a:rPr>
                        <a:t>Write(B)</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dirty="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67486035"/>
                  </a:ext>
                </a:extLst>
              </a:tr>
              <a:tr h="454835">
                <a:tc>
                  <a:txBody>
                    <a:bodyPr/>
                    <a:lstStyle/>
                    <a:p>
                      <a:r>
                        <a:rPr lang="en-US" sz="1800">
                          <a:effectLst/>
                        </a:rPr>
                        <a:t>t10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dirty="0">
                          <a:effectLst/>
                        </a:rPr>
                        <a:t>Read(B)</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78971944"/>
                  </a:ext>
                </a:extLst>
              </a:tr>
              <a:tr h="454835">
                <a:tc>
                  <a:txBody>
                    <a:bodyPr/>
                    <a:lstStyle/>
                    <a:p>
                      <a:r>
                        <a:rPr lang="en-US" sz="1800">
                          <a:effectLst/>
                        </a:rPr>
                        <a:t>t11</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800" dirty="0">
                          <a:effectLst/>
                        </a:rPr>
                        <a:t>B=B+50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472703006"/>
                  </a:ext>
                </a:extLst>
              </a:tr>
              <a:tr h="454835">
                <a:tc>
                  <a:txBody>
                    <a:bodyPr/>
                    <a:lstStyle/>
                    <a:p>
                      <a:r>
                        <a:rPr lang="en-US" sz="1800">
                          <a:effectLst/>
                        </a:rPr>
                        <a:t>t12</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800" dirty="0">
                          <a:effectLst/>
                        </a:rPr>
                        <a:t>Write(B)</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03250203"/>
                  </a:ext>
                </a:extLst>
              </a:tr>
            </a:tbl>
          </a:graphicData>
        </a:graphic>
      </p:graphicFrame>
    </p:spTree>
    <p:extLst>
      <p:ext uri="{BB962C8B-B14F-4D97-AF65-F5344CB8AC3E}">
        <p14:creationId xmlns:p14="http://schemas.microsoft.com/office/powerpoint/2010/main" val="286889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A2E3-4819-5EAF-4CC2-C149376CC0D7}"/>
              </a:ext>
            </a:extLst>
          </p:cNvPr>
          <p:cNvSpPr>
            <a:spLocks noGrp="1"/>
          </p:cNvSpPr>
          <p:nvPr>
            <p:ph type="title"/>
          </p:nvPr>
        </p:nvSpPr>
        <p:spPr/>
        <p:txBody>
          <a:bodyPr/>
          <a:lstStyle/>
          <a:p>
            <a:r>
              <a:rPr lang="en-US" sz="4000" b="1" i="0" u="none" strike="noStrike" dirty="0">
                <a:effectLst/>
                <a:latin typeface="+mn-lt"/>
              </a:rPr>
              <a:t>DBMS Schedule</a:t>
            </a:r>
            <a:br>
              <a:rPr lang="en-US" b="1" i="0" dirty="0">
                <a:solidFill>
                  <a:srgbClr val="333333"/>
                </a:solidFill>
                <a:effectLst/>
                <a:latin typeface="Quicksand"/>
              </a:rPr>
            </a:br>
            <a:endParaRPr lang="en-US" dirty="0"/>
          </a:p>
        </p:txBody>
      </p:sp>
      <p:sp>
        <p:nvSpPr>
          <p:cNvPr id="3" name="Content Placeholder 2">
            <a:extLst>
              <a:ext uri="{FF2B5EF4-FFF2-40B4-BE49-F238E27FC236}">
                <a16:creationId xmlns:a16="http://schemas.microsoft.com/office/drawing/2014/main" id="{9DE6921A-0F36-0B81-D021-D5D44EEBBA97}"/>
              </a:ext>
            </a:extLst>
          </p:cNvPr>
          <p:cNvSpPr>
            <a:spLocks noGrp="1"/>
          </p:cNvSpPr>
          <p:nvPr>
            <p:ph idx="1"/>
          </p:nvPr>
        </p:nvSpPr>
        <p:spPr>
          <a:xfrm>
            <a:off x="297872" y="1253330"/>
            <a:ext cx="7211292" cy="5239545"/>
          </a:xfrm>
        </p:spPr>
        <p:txBody>
          <a:bodyPr>
            <a:normAutofit fontScale="92500" lnSpcReduction="10000"/>
          </a:bodyPr>
          <a:lstStyle/>
          <a:p>
            <a:pPr algn="just"/>
            <a:r>
              <a:rPr lang="en-US" b="1" i="0" dirty="0">
                <a:effectLst/>
              </a:rPr>
              <a:t>Types of Schedules in DBMS</a:t>
            </a:r>
          </a:p>
          <a:p>
            <a:pPr algn="just"/>
            <a:r>
              <a:rPr lang="en-US" b="1" i="0" dirty="0">
                <a:effectLst/>
              </a:rPr>
              <a:t>Serial Schedule</a:t>
            </a:r>
          </a:p>
          <a:p>
            <a:pPr algn="just"/>
            <a:r>
              <a:rPr lang="en-US" b="0" i="0" dirty="0">
                <a:effectLst/>
              </a:rPr>
              <a:t>In </a:t>
            </a:r>
            <a:r>
              <a:rPr lang="en-US" b="1" i="0" dirty="0">
                <a:effectLst/>
              </a:rPr>
              <a:t>Serial schedule</a:t>
            </a:r>
            <a:r>
              <a:rPr lang="en-US" b="0" i="0" dirty="0">
                <a:effectLst/>
              </a:rPr>
              <a:t>, </a:t>
            </a:r>
            <a:r>
              <a:rPr lang="en-US" b="1" i="0" dirty="0">
                <a:solidFill>
                  <a:srgbClr val="0000CC"/>
                </a:solidFill>
                <a:effectLst/>
              </a:rPr>
              <a:t>a transaction is executed completely before starting the execution of another transaction.</a:t>
            </a:r>
            <a:r>
              <a:rPr lang="en-US" b="0" i="0" dirty="0">
                <a:effectLst/>
              </a:rPr>
              <a:t> In other words, you can say that in serial schedule, a transaction does not start execution until the currently running transaction finished execution.</a:t>
            </a:r>
          </a:p>
          <a:p>
            <a:pPr algn="just"/>
            <a:r>
              <a:rPr lang="en-US" b="1" i="0" dirty="0">
                <a:effectLst/>
              </a:rPr>
              <a:t>For example:</a:t>
            </a:r>
          </a:p>
          <a:p>
            <a:r>
              <a:rPr lang="en-US" b="0" i="0" dirty="0">
                <a:effectLst/>
              </a:rPr>
              <a:t>Suppose a schedule S with two transactions T1 and T2. </a:t>
            </a:r>
          </a:p>
          <a:p>
            <a:r>
              <a:rPr lang="en-US" b="1" i="0" dirty="0">
                <a:solidFill>
                  <a:srgbClr val="0000CC"/>
                </a:solidFill>
                <a:effectLst/>
              </a:rPr>
              <a:t>If all the instructions of T1 are executed before T2 </a:t>
            </a:r>
            <a:r>
              <a:rPr lang="en-US" b="0" i="0" dirty="0">
                <a:effectLst/>
              </a:rPr>
              <a:t>or </a:t>
            </a:r>
            <a:r>
              <a:rPr lang="en-US" b="1" i="0" dirty="0">
                <a:solidFill>
                  <a:srgbClr val="C00000"/>
                </a:solidFill>
                <a:effectLst/>
              </a:rPr>
              <a:t>all the instructions of T2 are executed before T1</a:t>
            </a:r>
            <a:r>
              <a:rPr lang="en-US" b="0" i="0" dirty="0">
                <a:effectLst/>
              </a:rPr>
              <a:t>, then S is said to be a serial schedule.</a:t>
            </a:r>
            <a:endParaRPr lang="en-US" b="1" i="0" dirty="0">
              <a:effectLst/>
            </a:endParaRPr>
          </a:p>
        </p:txBody>
      </p:sp>
      <p:pic>
        <p:nvPicPr>
          <p:cNvPr id="6" name="Picture 5">
            <a:extLst>
              <a:ext uri="{FF2B5EF4-FFF2-40B4-BE49-F238E27FC236}">
                <a16:creationId xmlns:a16="http://schemas.microsoft.com/office/drawing/2014/main" id="{37DB4CCC-A917-65F1-BCB5-96537CCDA60A}"/>
              </a:ext>
            </a:extLst>
          </p:cNvPr>
          <p:cNvPicPr>
            <a:picLocks noChangeAspect="1"/>
          </p:cNvPicPr>
          <p:nvPr/>
        </p:nvPicPr>
        <p:blipFill>
          <a:blip r:embed="rId2"/>
          <a:stretch>
            <a:fillRect/>
          </a:stretch>
        </p:blipFill>
        <p:spPr>
          <a:xfrm>
            <a:off x="4485119" y="214173"/>
            <a:ext cx="4333875" cy="1927368"/>
          </a:xfrm>
          <a:prstGeom prst="rect">
            <a:avLst/>
          </a:prstGeom>
        </p:spPr>
      </p:pic>
      <p:graphicFrame>
        <p:nvGraphicFramePr>
          <p:cNvPr id="7" name="Table 6">
            <a:extLst>
              <a:ext uri="{FF2B5EF4-FFF2-40B4-BE49-F238E27FC236}">
                <a16:creationId xmlns:a16="http://schemas.microsoft.com/office/drawing/2014/main" id="{9A96CFEF-6B36-25AE-9637-25334B913519}"/>
              </a:ext>
            </a:extLst>
          </p:cNvPr>
          <p:cNvGraphicFramePr>
            <a:graphicFrameLocks noGrp="1"/>
          </p:cNvGraphicFramePr>
          <p:nvPr>
            <p:extLst>
              <p:ext uri="{D42A27DB-BD31-4B8C-83A1-F6EECF244321}">
                <p14:modId xmlns:p14="http://schemas.microsoft.com/office/powerpoint/2010/main" val="1258541059"/>
              </p:ext>
            </p:extLst>
          </p:nvPr>
        </p:nvGraphicFramePr>
        <p:xfrm>
          <a:off x="8039391" y="2141541"/>
          <a:ext cx="3473737" cy="4351334"/>
        </p:xfrm>
        <a:graphic>
          <a:graphicData uri="http://schemas.openxmlformats.org/drawingml/2006/table">
            <a:tbl>
              <a:tblPr/>
              <a:tblGrid>
                <a:gridCol w="813664">
                  <a:extLst>
                    <a:ext uri="{9D8B030D-6E8A-4147-A177-3AD203B41FA5}">
                      <a16:colId xmlns:a16="http://schemas.microsoft.com/office/drawing/2014/main" val="2668342288"/>
                    </a:ext>
                  </a:extLst>
                </a:gridCol>
                <a:gridCol w="1385455">
                  <a:extLst>
                    <a:ext uri="{9D8B030D-6E8A-4147-A177-3AD203B41FA5}">
                      <a16:colId xmlns:a16="http://schemas.microsoft.com/office/drawing/2014/main" val="2294896972"/>
                    </a:ext>
                  </a:extLst>
                </a:gridCol>
                <a:gridCol w="1274618">
                  <a:extLst>
                    <a:ext uri="{9D8B030D-6E8A-4147-A177-3AD203B41FA5}">
                      <a16:colId xmlns:a16="http://schemas.microsoft.com/office/drawing/2014/main" val="1884031819"/>
                    </a:ext>
                  </a:extLst>
                </a:gridCol>
              </a:tblGrid>
              <a:tr h="334718">
                <a:tc>
                  <a:txBody>
                    <a:bodyPr/>
                    <a:lstStyle/>
                    <a:p>
                      <a:r>
                        <a:rPr lang="en-US" sz="1400" b="1">
                          <a:solidFill>
                            <a:srgbClr val="504B3A"/>
                          </a:solidFill>
                          <a:effectLst/>
                        </a:rPr>
                        <a:t>Time</a:t>
                      </a:r>
                      <a:endParaRPr lang="en-US" sz="1400">
                        <a:effectLst/>
                      </a:endParaRP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b="1">
                          <a:solidFill>
                            <a:srgbClr val="504B3A"/>
                          </a:solidFill>
                          <a:effectLst/>
                        </a:rPr>
                        <a:t>Transaction T1</a:t>
                      </a:r>
                      <a:endParaRPr lang="en-US" sz="1400">
                        <a:effectLst/>
                      </a:endParaRP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b="1">
                          <a:solidFill>
                            <a:srgbClr val="504B3A"/>
                          </a:solidFill>
                          <a:effectLst/>
                        </a:rPr>
                        <a:t>Transaction T2</a:t>
                      </a:r>
                      <a:endParaRPr lang="en-US" sz="1400">
                        <a:effectLst/>
                      </a:endParaRP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24075415"/>
                  </a:ext>
                </a:extLst>
              </a:tr>
              <a:tr h="334718">
                <a:tc>
                  <a:txBody>
                    <a:bodyPr/>
                    <a:lstStyle/>
                    <a:p>
                      <a:r>
                        <a:rPr lang="en-US" sz="1400">
                          <a:effectLst/>
                        </a:rPr>
                        <a:t>t1</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Read(A)</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933862817"/>
                  </a:ext>
                </a:extLst>
              </a:tr>
              <a:tr h="334718">
                <a:tc>
                  <a:txBody>
                    <a:bodyPr/>
                    <a:lstStyle/>
                    <a:p>
                      <a:r>
                        <a:rPr lang="en-US" sz="1400">
                          <a:effectLst/>
                        </a:rPr>
                        <a:t>t2</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A=A+50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5159257"/>
                  </a:ext>
                </a:extLst>
              </a:tr>
              <a:tr h="334718">
                <a:tc>
                  <a:txBody>
                    <a:bodyPr/>
                    <a:lstStyle/>
                    <a:p>
                      <a:r>
                        <a:rPr lang="en-US" sz="1400">
                          <a:effectLst/>
                        </a:rPr>
                        <a:t>t3</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Write(A)</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2897450427"/>
                  </a:ext>
                </a:extLst>
              </a:tr>
              <a:tr h="334718">
                <a:tc>
                  <a:txBody>
                    <a:bodyPr/>
                    <a:lstStyle/>
                    <a:p>
                      <a:r>
                        <a:rPr lang="en-US" sz="1400">
                          <a:effectLst/>
                        </a:rPr>
                        <a:t>t4</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Read(B)</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06221100"/>
                  </a:ext>
                </a:extLst>
              </a:tr>
              <a:tr h="334718">
                <a:tc>
                  <a:txBody>
                    <a:bodyPr/>
                    <a:lstStyle/>
                    <a:p>
                      <a:r>
                        <a:rPr lang="en-US" sz="1400">
                          <a:effectLst/>
                        </a:rPr>
                        <a:t>t5</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B=B+100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735798842"/>
                  </a:ext>
                </a:extLst>
              </a:tr>
              <a:tr h="334718">
                <a:tc>
                  <a:txBody>
                    <a:bodyPr/>
                    <a:lstStyle/>
                    <a:p>
                      <a:r>
                        <a:rPr lang="en-US" sz="1400">
                          <a:effectLst/>
                        </a:rPr>
                        <a:t>t6</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Write(B)</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2539565"/>
                  </a:ext>
                </a:extLst>
              </a:tr>
              <a:tr h="334718">
                <a:tc>
                  <a:txBody>
                    <a:bodyPr/>
                    <a:lstStyle/>
                    <a:p>
                      <a:r>
                        <a:rPr lang="en-US" sz="1400">
                          <a:effectLst/>
                        </a:rPr>
                        <a:t>t7</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Read(A)</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09384443"/>
                  </a:ext>
                </a:extLst>
              </a:tr>
              <a:tr h="334718">
                <a:tc>
                  <a:txBody>
                    <a:bodyPr/>
                    <a:lstStyle/>
                    <a:p>
                      <a:r>
                        <a:rPr lang="en-US" sz="1400">
                          <a:effectLst/>
                        </a:rPr>
                        <a:t>t8</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 A+A+100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60475903"/>
                  </a:ext>
                </a:extLst>
              </a:tr>
              <a:tr h="334718">
                <a:tc>
                  <a:txBody>
                    <a:bodyPr/>
                    <a:lstStyle/>
                    <a:p>
                      <a:r>
                        <a:rPr lang="en-US" sz="1400">
                          <a:effectLst/>
                        </a:rPr>
                        <a:t>t9</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Write(A)</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022098248"/>
                  </a:ext>
                </a:extLst>
              </a:tr>
              <a:tr h="334718">
                <a:tc>
                  <a:txBody>
                    <a:bodyPr/>
                    <a:lstStyle/>
                    <a:p>
                      <a:r>
                        <a:rPr lang="en-US" sz="1400">
                          <a:effectLst/>
                        </a:rPr>
                        <a:t>t10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Read(B)</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78979582"/>
                  </a:ext>
                </a:extLst>
              </a:tr>
              <a:tr h="334718">
                <a:tc>
                  <a:txBody>
                    <a:bodyPr/>
                    <a:lstStyle/>
                    <a:p>
                      <a:r>
                        <a:rPr lang="en-US" sz="1400">
                          <a:effectLst/>
                        </a:rPr>
                        <a:t>t11</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400">
                          <a:effectLst/>
                        </a:rPr>
                        <a:t>B=B+50</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2707875909"/>
                  </a:ext>
                </a:extLst>
              </a:tr>
              <a:tr h="334718">
                <a:tc>
                  <a:txBody>
                    <a:bodyPr/>
                    <a:lstStyle/>
                    <a:p>
                      <a:r>
                        <a:rPr lang="en-US" sz="1400">
                          <a:effectLst/>
                        </a:rPr>
                        <a:t>t12</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 </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400" dirty="0">
                          <a:effectLst/>
                        </a:rPr>
                        <a:t>Write(B)</a:t>
                      </a:r>
                    </a:p>
                  </a:txBody>
                  <a:tcPr marL="59771" marR="59771" marT="59771" marB="597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35741536"/>
                  </a:ext>
                </a:extLst>
              </a:tr>
            </a:tbl>
          </a:graphicData>
        </a:graphic>
      </p:graphicFrame>
    </p:spTree>
    <p:extLst>
      <p:ext uri="{BB962C8B-B14F-4D97-AF65-F5344CB8AC3E}">
        <p14:creationId xmlns:p14="http://schemas.microsoft.com/office/powerpoint/2010/main" val="345775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A2E3-4819-5EAF-4CC2-C149376CC0D7}"/>
              </a:ext>
            </a:extLst>
          </p:cNvPr>
          <p:cNvSpPr>
            <a:spLocks noGrp="1"/>
          </p:cNvSpPr>
          <p:nvPr>
            <p:ph type="title"/>
          </p:nvPr>
        </p:nvSpPr>
        <p:spPr/>
        <p:txBody>
          <a:bodyPr/>
          <a:lstStyle/>
          <a:p>
            <a:r>
              <a:rPr lang="en-US" sz="4000" b="1" i="0" u="none" strike="noStrike" dirty="0">
                <a:effectLst/>
                <a:latin typeface="+mn-lt"/>
              </a:rPr>
              <a:t>DBMS Schedule</a:t>
            </a:r>
            <a:br>
              <a:rPr lang="en-US" b="1" i="0" dirty="0">
                <a:solidFill>
                  <a:srgbClr val="333333"/>
                </a:solidFill>
                <a:effectLst/>
                <a:latin typeface="Quicksand"/>
              </a:rPr>
            </a:br>
            <a:endParaRPr lang="en-US" dirty="0"/>
          </a:p>
        </p:txBody>
      </p:sp>
      <p:sp>
        <p:nvSpPr>
          <p:cNvPr id="3" name="Content Placeholder 2">
            <a:extLst>
              <a:ext uri="{FF2B5EF4-FFF2-40B4-BE49-F238E27FC236}">
                <a16:creationId xmlns:a16="http://schemas.microsoft.com/office/drawing/2014/main" id="{9DE6921A-0F36-0B81-D021-D5D44EEBBA97}"/>
              </a:ext>
            </a:extLst>
          </p:cNvPr>
          <p:cNvSpPr>
            <a:spLocks noGrp="1"/>
          </p:cNvSpPr>
          <p:nvPr>
            <p:ph idx="1"/>
          </p:nvPr>
        </p:nvSpPr>
        <p:spPr>
          <a:xfrm>
            <a:off x="297872" y="1253330"/>
            <a:ext cx="7211292" cy="5239545"/>
          </a:xfrm>
        </p:spPr>
        <p:txBody>
          <a:bodyPr>
            <a:normAutofit lnSpcReduction="10000"/>
          </a:bodyPr>
          <a:lstStyle/>
          <a:p>
            <a:pPr algn="just"/>
            <a:r>
              <a:rPr lang="en-US" b="1" i="0" dirty="0">
                <a:effectLst/>
              </a:rPr>
              <a:t>Non-Serial Schedule</a:t>
            </a:r>
          </a:p>
          <a:p>
            <a:pPr algn="just">
              <a:buFont typeface="Arial" panose="020B0604020202020204" pitchFamily="34" charset="0"/>
              <a:buChar char="•"/>
            </a:pPr>
            <a:r>
              <a:rPr lang="en-US" b="0" i="0" dirty="0">
                <a:solidFill>
                  <a:srgbClr val="000000"/>
                </a:solidFill>
                <a:effectLst/>
                <a:latin typeface="inter-regular"/>
              </a:rPr>
              <a:t>It </a:t>
            </a:r>
            <a:r>
              <a:rPr lang="en-US" b="1" i="0" dirty="0">
                <a:solidFill>
                  <a:srgbClr val="0000CC"/>
                </a:solidFill>
                <a:effectLst/>
                <a:latin typeface="inter-regular"/>
              </a:rPr>
              <a:t>contains many possible orders in which the system can execute the individual operations </a:t>
            </a:r>
            <a:r>
              <a:rPr lang="en-US" b="0" i="0" dirty="0">
                <a:solidFill>
                  <a:srgbClr val="000000"/>
                </a:solidFill>
                <a:effectLst/>
                <a:latin typeface="inter-regular"/>
              </a:rPr>
              <a:t>of the transactions.</a:t>
            </a:r>
          </a:p>
          <a:p>
            <a:pPr algn="just">
              <a:buFont typeface="Arial" panose="020B0604020202020204" pitchFamily="34" charset="0"/>
              <a:buChar char="•"/>
            </a:pPr>
            <a:r>
              <a:rPr lang="en-US" b="0" i="0" dirty="0">
                <a:effectLst/>
              </a:rPr>
              <a:t>The non-serial schedule is a type of schedule where the </a:t>
            </a:r>
            <a:r>
              <a:rPr lang="en-US" b="1" i="0" dirty="0">
                <a:solidFill>
                  <a:srgbClr val="0000CC"/>
                </a:solidFill>
                <a:effectLst/>
              </a:rPr>
              <a:t>operations of multiple transactions are interleaved. </a:t>
            </a:r>
          </a:p>
          <a:p>
            <a:pPr algn="just">
              <a:buFont typeface="Arial" panose="020B0604020202020204" pitchFamily="34" charset="0"/>
              <a:buChar char="•"/>
            </a:pPr>
            <a:r>
              <a:rPr lang="en-US" b="0" i="0" dirty="0">
                <a:effectLst/>
              </a:rPr>
              <a:t>Unlike the serial schedule, this schedule </a:t>
            </a:r>
            <a:r>
              <a:rPr lang="en-US" b="1" i="0" dirty="0">
                <a:solidFill>
                  <a:srgbClr val="0000CC"/>
                </a:solidFill>
                <a:effectLst/>
              </a:rPr>
              <a:t>proceeds without waiting for the execution of the previous transaction to complete.</a:t>
            </a:r>
          </a:p>
          <a:p>
            <a:pPr algn="just">
              <a:buFont typeface="Arial" panose="020B0604020202020204" pitchFamily="34" charset="0"/>
              <a:buChar char="•"/>
            </a:pPr>
            <a:r>
              <a:rPr lang="en-US" b="0" i="0" dirty="0">
                <a:effectLst/>
              </a:rPr>
              <a:t>This schedule </a:t>
            </a:r>
            <a:r>
              <a:rPr lang="en-US" b="1" i="0" dirty="0">
                <a:solidFill>
                  <a:srgbClr val="0000CC"/>
                </a:solidFill>
                <a:effectLst/>
              </a:rPr>
              <a:t>may give rise to the problem of concurrency.</a:t>
            </a:r>
            <a:r>
              <a:rPr lang="en-US" b="0" i="0" dirty="0">
                <a:effectLst/>
              </a:rPr>
              <a:t> In a non-serial schedule multiple transactions are executed concurrently.</a:t>
            </a:r>
          </a:p>
        </p:txBody>
      </p:sp>
      <p:pic>
        <p:nvPicPr>
          <p:cNvPr id="6" name="Picture 5">
            <a:extLst>
              <a:ext uri="{FF2B5EF4-FFF2-40B4-BE49-F238E27FC236}">
                <a16:creationId xmlns:a16="http://schemas.microsoft.com/office/drawing/2014/main" id="{37DB4CCC-A917-65F1-BCB5-96537CCDA60A}"/>
              </a:ext>
            </a:extLst>
          </p:cNvPr>
          <p:cNvPicPr>
            <a:picLocks noChangeAspect="1"/>
          </p:cNvPicPr>
          <p:nvPr/>
        </p:nvPicPr>
        <p:blipFill>
          <a:blip r:embed="rId2"/>
          <a:stretch>
            <a:fillRect/>
          </a:stretch>
        </p:blipFill>
        <p:spPr>
          <a:xfrm>
            <a:off x="7858125" y="172610"/>
            <a:ext cx="4333875" cy="1927368"/>
          </a:xfrm>
          <a:prstGeom prst="rect">
            <a:avLst/>
          </a:prstGeom>
        </p:spPr>
      </p:pic>
      <p:graphicFrame>
        <p:nvGraphicFramePr>
          <p:cNvPr id="4" name="Table 3">
            <a:extLst>
              <a:ext uri="{FF2B5EF4-FFF2-40B4-BE49-F238E27FC236}">
                <a16:creationId xmlns:a16="http://schemas.microsoft.com/office/drawing/2014/main" id="{C340FFD0-926F-21BD-31FB-5E23298F54D9}"/>
              </a:ext>
            </a:extLst>
          </p:cNvPr>
          <p:cNvGraphicFramePr>
            <a:graphicFrameLocks noGrp="1"/>
          </p:cNvGraphicFramePr>
          <p:nvPr>
            <p:extLst>
              <p:ext uri="{D42A27DB-BD31-4B8C-83A1-F6EECF244321}">
                <p14:modId xmlns:p14="http://schemas.microsoft.com/office/powerpoint/2010/main" val="2207867860"/>
              </p:ext>
            </p:extLst>
          </p:nvPr>
        </p:nvGraphicFramePr>
        <p:xfrm>
          <a:off x="7992636" y="2492939"/>
          <a:ext cx="3901492" cy="2987040"/>
        </p:xfrm>
        <a:graphic>
          <a:graphicData uri="http://schemas.openxmlformats.org/drawingml/2006/table">
            <a:tbl>
              <a:tblPr/>
              <a:tblGrid>
                <a:gridCol w="701091">
                  <a:extLst>
                    <a:ext uri="{9D8B030D-6E8A-4147-A177-3AD203B41FA5}">
                      <a16:colId xmlns:a16="http://schemas.microsoft.com/office/drawing/2014/main" val="1309883638"/>
                    </a:ext>
                  </a:extLst>
                </a:gridCol>
                <a:gridCol w="1634837">
                  <a:extLst>
                    <a:ext uri="{9D8B030D-6E8A-4147-A177-3AD203B41FA5}">
                      <a16:colId xmlns:a16="http://schemas.microsoft.com/office/drawing/2014/main" val="3674989308"/>
                    </a:ext>
                  </a:extLst>
                </a:gridCol>
                <a:gridCol w="1565564">
                  <a:extLst>
                    <a:ext uri="{9D8B030D-6E8A-4147-A177-3AD203B41FA5}">
                      <a16:colId xmlns:a16="http://schemas.microsoft.com/office/drawing/2014/main" val="2026937922"/>
                    </a:ext>
                  </a:extLst>
                </a:gridCol>
              </a:tblGrid>
              <a:tr h="0">
                <a:tc>
                  <a:txBody>
                    <a:bodyPr/>
                    <a:lstStyle/>
                    <a:p>
                      <a:r>
                        <a:rPr lang="en-US" b="1">
                          <a:solidFill>
                            <a:srgbClr val="504B3A"/>
                          </a:solidFill>
                          <a:effectLst/>
                        </a:rPr>
                        <a:t>Time</a:t>
                      </a:r>
                      <a:endParaRPr lang="en-US">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a:solidFill>
                            <a:srgbClr val="504B3A"/>
                          </a:solidFill>
                          <a:effectLst/>
                        </a:rPr>
                        <a:t>Transaction T1</a:t>
                      </a:r>
                      <a:endParaRPr lang="en-US">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a:solidFill>
                            <a:srgbClr val="504B3A"/>
                          </a:solidFill>
                          <a:effectLst/>
                        </a:rPr>
                        <a:t>Transaction T2</a:t>
                      </a:r>
                      <a:endParaRPr lang="en-US">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32035743"/>
                  </a:ext>
                </a:extLst>
              </a:tr>
              <a:tr h="0">
                <a:tc>
                  <a:txBody>
                    <a:bodyPr/>
                    <a:lstStyle/>
                    <a:p>
                      <a:r>
                        <a:rPr lang="en-US">
                          <a:effectLst/>
                        </a:rPr>
                        <a:t>t1</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effectLst/>
                        </a:rPr>
                        <a:t>Read(A)</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2751498571"/>
                  </a:ext>
                </a:extLst>
              </a:tr>
              <a:tr h="0">
                <a:tc>
                  <a:txBody>
                    <a:bodyPr/>
                    <a:lstStyle/>
                    <a:p>
                      <a:r>
                        <a:rPr lang="en-US">
                          <a:effectLst/>
                        </a:rPr>
                        <a:t>t2</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effectLst/>
                        </a:rPr>
                        <a:t>Read(A)</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41551652"/>
                  </a:ext>
                </a:extLst>
              </a:tr>
              <a:tr h="0">
                <a:tc>
                  <a:txBody>
                    <a:bodyPr/>
                    <a:lstStyle/>
                    <a:p>
                      <a:r>
                        <a:rPr lang="en-US">
                          <a:effectLst/>
                        </a:rPr>
                        <a:t>t3</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effectLst/>
                        </a:rPr>
                        <a:t>A=A+50</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117247892"/>
                  </a:ext>
                </a:extLst>
              </a:tr>
              <a:tr h="0">
                <a:tc>
                  <a:txBody>
                    <a:bodyPr/>
                    <a:lstStyle/>
                    <a:p>
                      <a:r>
                        <a:rPr lang="en-US">
                          <a:effectLst/>
                        </a:rPr>
                        <a:t>t4</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effectLst/>
                        </a:rPr>
                        <a:t>A+A+100</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44841261"/>
                  </a:ext>
                </a:extLst>
              </a:tr>
              <a:tr h="0">
                <a:tc>
                  <a:txBody>
                    <a:bodyPr/>
                    <a:lstStyle/>
                    <a:p>
                      <a:r>
                        <a:rPr lang="en-US">
                          <a:effectLst/>
                        </a:rPr>
                        <a:t>t5</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effectLst/>
                        </a:rPr>
                        <a:t>Write(A)</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209101216"/>
                  </a:ext>
                </a:extLst>
              </a:tr>
              <a:tr h="0">
                <a:tc>
                  <a:txBody>
                    <a:bodyPr/>
                    <a:lstStyle/>
                    <a:p>
                      <a:r>
                        <a:rPr lang="en-US">
                          <a:effectLst/>
                        </a:rPr>
                        <a:t>t6</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effectLst/>
                        </a:rPr>
                        <a:t>Write(A)</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659784"/>
                  </a:ext>
                </a:extLst>
              </a:tr>
            </a:tbl>
          </a:graphicData>
        </a:graphic>
      </p:graphicFrame>
    </p:spTree>
    <p:extLst>
      <p:ext uri="{BB962C8B-B14F-4D97-AF65-F5344CB8AC3E}">
        <p14:creationId xmlns:p14="http://schemas.microsoft.com/office/powerpoint/2010/main" val="832133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A2E3-4819-5EAF-4CC2-C149376CC0D7}"/>
              </a:ext>
            </a:extLst>
          </p:cNvPr>
          <p:cNvSpPr>
            <a:spLocks noGrp="1"/>
          </p:cNvSpPr>
          <p:nvPr>
            <p:ph type="title"/>
          </p:nvPr>
        </p:nvSpPr>
        <p:spPr/>
        <p:txBody>
          <a:bodyPr/>
          <a:lstStyle/>
          <a:p>
            <a:r>
              <a:rPr lang="en-US" sz="4000" b="1" i="0" u="none" strike="noStrike" dirty="0">
                <a:effectLst/>
                <a:latin typeface="+mn-lt"/>
              </a:rPr>
              <a:t>DBMS Schedule</a:t>
            </a:r>
            <a:br>
              <a:rPr lang="en-US" b="1" i="0" dirty="0">
                <a:solidFill>
                  <a:srgbClr val="333333"/>
                </a:solidFill>
                <a:effectLst/>
                <a:latin typeface="Quicksand"/>
              </a:rPr>
            </a:br>
            <a:endParaRPr lang="en-US" dirty="0"/>
          </a:p>
        </p:txBody>
      </p:sp>
      <p:sp>
        <p:nvSpPr>
          <p:cNvPr id="3" name="Content Placeholder 2">
            <a:extLst>
              <a:ext uri="{FF2B5EF4-FFF2-40B4-BE49-F238E27FC236}">
                <a16:creationId xmlns:a16="http://schemas.microsoft.com/office/drawing/2014/main" id="{9DE6921A-0F36-0B81-D021-D5D44EEBBA97}"/>
              </a:ext>
            </a:extLst>
          </p:cNvPr>
          <p:cNvSpPr>
            <a:spLocks noGrp="1"/>
          </p:cNvSpPr>
          <p:nvPr>
            <p:ph idx="1"/>
          </p:nvPr>
        </p:nvSpPr>
        <p:spPr>
          <a:xfrm>
            <a:off x="297872" y="1253330"/>
            <a:ext cx="7211292" cy="5239545"/>
          </a:xfrm>
        </p:spPr>
        <p:txBody>
          <a:bodyPr>
            <a:normAutofit fontScale="92500" lnSpcReduction="10000"/>
          </a:bodyPr>
          <a:lstStyle/>
          <a:p>
            <a:pPr algn="just"/>
            <a:r>
              <a:rPr lang="en-US" b="1" i="0" dirty="0">
                <a:effectLst/>
              </a:rPr>
              <a:t>Non-Serial Schedule</a:t>
            </a:r>
          </a:p>
          <a:p>
            <a:pPr algn="just"/>
            <a:r>
              <a:rPr lang="en-US" b="1" i="0" dirty="0">
                <a:effectLst/>
              </a:rPr>
              <a:t>Strict Schedule</a:t>
            </a:r>
          </a:p>
          <a:p>
            <a:pPr algn="just"/>
            <a:r>
              <a:rPr lang="en-US" b="0" i="0" dirty="0">
                <a:effectLst/>
              </a:rPr>
              <a:t>In Strict schedule, </a:t>
            </a:r>
            <a:r>
              <a:rPr lang="en-US" b="1" i="0" dirty="0">
                <a:solidFill>
                  <a:srgbClr val="0000CC"/>
                </a:solidFill>
                <a:effectLst/>
              </a:rPr>
              <a:t>if the write operation of a transaction precedes a conflicting operation (Read or Write operation) of another transaction then the commit or abort operation of such transaction should also precede the conflicting operation of other transaction</a:t>
            </a:r>
            <a:r>
              <a:rPr lang="en-US" b="0" i="0" dirty="0">
                <a:effectLst/>
              </a:rPr>
              <a:t>.</a:t>
            </a:r>
          </a:p>
          <a:p>
            <a:r>
              <a:rPr lang="en-US" b="1" i="0" dirty="0">
                <a:effectLst/>
              </a:rPr>
              <a:t>Example</a:t>
            </a:r>
          </a:p>
          <a:p>
            <a:pPr algn="just"/>
            <a:r>
              <a:rPr lang="en-US" b="0" i="0" dirty="0">
                <a:effectLst/>
              </a:rPr>
              <a:t>Lets say we have two transactions Ta and Tb.</a:t>
            </a:r>
          </a:p>
          <a:p>
            <a:pPr algn="just"/>
            <a:r>
              <a:rPr lang="en-US" b="0" i="0" dirty="0">
                <a:effectLst/>
              </a:rPr>
              <a:t>The write operation of transaction Ta precedes the read or write operation of transaction Tb, so the commit or abort operation of transaction Ta should also precede the read or write of Tb.</a:t>
            </a:r>
          </a:p>
        </p:txBody>
      </p:sp>
      <p:pic>
        <p:nvPicPr>
          <p:cNvPr id="6" name="Picture 5">
            <a:extLst>
              <a:ext uri="{FF2B5EF4-FFF2-40B4-BE49-F238E27FC236}">
                <a16:creationId xmlns:a16="http://schemas.microsoft.com/office/drawing/2014/main" id="{37DB4CCC-A917-65F1-BCB5-96537CCDA60A}"/>
              </a:ext>
            </a:extLst>
          </p:cNvPr>
          <p:cNvPicPr>
            <a:picLocks noChangeAspect="1"/>
          </p:cNvPicPr>
          <p:nvPr/>
        </p:nvPicPr>
        <p:blipFill>
          <a:blip r:embed="rId2"/>
          <a:stretch>
            <a:fillRect/>
          </a:stretch>
        </p:blipFill>
        <p:spPr>
          <a:xfrm>
            <a:off x="4463761" y="154099"/>
            <a:ext cx="4333875" cy="1927368"/>
          </a:xfrm>
          <a:prstGeom prst="rect">
            <a:avLst/>
          </a:prstGeom>
        </p:spPr>
      </p:pic>
      <p:pic>
        <p:nvPicPr>
          <p:cNvPr id="7" name="Picture 6">
            <a:extLst>
              <a:ext uri="{FF2B5EF4-FFF2-40B4-BE49-F238E27FC236}">
                <a16:creationId xmlns:a16="http://schemas.microsoft.com/office/drawing/2014/main" id="{AFF56F83-D8ED-974A-5BE0-AB5879CC029D}"/>
              </a:ext>
            </a:extLst>
          </p:cNvPr>
          <p:cNvPicPr>
            <a:picLocks noChangeAspect="1"/>
          </p:cNvPicPr>
          <p:nvPr/>
        </p:nvPicPr>
        <p:blipFill>
          <a:blip r:embed="rId3"/>
          <a:stretch>
            <a:fillRect/>
          </a:stretch>
        </p:blipFill>
        <p:spPr>
          <a:xfrm>
            <a:off x="9595137" y="471056"/>
            <a:ext cx="1959553" cy="2709644"/>
          </a:xfrm>
          <a:prstGeom prst="rect">
            <a:avLst/>
          </a:prstGeom>
        </p:spPr>
      </p:pic>
      <p:sp>
        <p:nvSpPr>
          <p:cNvPr id="8" name="Content Placeholder 2">
            <a:extLst>
              <a:ext uri="{FF2B5EF4-FFF2-40B4-BE49-F238E27FC236}">
                <a16:creationId xmlns:a16="http://schemas.microsoft.com/office/drawing/2014/main" id="{A444C53C-DDCB-3E82-1FF9-D98DB898E72A}"/>
              </a:ext>
            </a:extLst>
          </p:cNvPr>
          <p:cNvSpPr txBox="1">
            <a:spLocks/>
          </p:cNvSpPr>
          <p:nvPr/>
        </p:nvSpPr>
        <p:spPr>
          <a:xfrm>
            <a:off x="7509164" y="3546765"/>
            <a:ext cx="4675909" cy="3138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000CC"/>
                </a:solidFill>
                <a:effectLst/>
              </a:rPr>
              <a:t>Here the write operation W(X) of Ta precedes the conflicting operation (Read or Write operation) of Tb so the conflicting operation of Tb had to wait the commit operation of Ta.</a:t>
            </a:r>
            <a:endParaRPr lang="en-US" sz="3600" b="1" dirty="0">
              <a:solidFill>
                <a:srgbClr val="0000CC"/>
              </a:solidFill>
            </a:endParaRPr>
          </a:p>
        </p:txBody>
      </p:sp>
    </p:spTree>
    <p:extLst>
      <p:ext uri="{BB962C8B-B14F-4D97-AF65-F5344CB8AC3E}">
        <p14:creationId xmlns:p14="http://schemas.microsoft.com/office/powerpoint/2010/main" val="387124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A2E3-4819-5EAF-4CC2-C149376CC0D7}"/>
              </a:ext>
            </a:extLst>
          </p:cNvPr>
          <p:cNvSpPr>
            <a:spLocks noGrp="1"/>
          </p:cNvSpPr>
          <p:nvPr>
            <p:ph type="title"/>
          </p:nvPr>
        </p:nvSpPr>
        <p:spPr/>
        <p:txBody>
          <a:bodyPr/>
          <a:lstStyle/>
          <a:p>
            <a:r>
              <a:rPr lang="en-US" sz="4000" b="1" i="0" u="none" strike="noStrike" dirty="0">
                <a:effectLst/>
                <a:latin typeface="+mn-lt"/>
              </a:rPr>
              <a:t>DBMS Schedule</a:t>
            </a:r>
            <a:br>
              <a:rPr lang="en-US" b="1" i="0" dirty="0">
                <a:solidFill>
                  <a:srgbClr val="333333"/>
                </a:solidFill>
                <a:effectLst/>
                <a:latin typeface="Quicksand"/>
              </a:rPr>
            </a:br>
            <a:endParaRPr lang="en-US" dirty="0"/>
          </a:p>
        </p:txBody>
      </p:sp>
      <p:sp>
        <p:nvSpPr>
          <p:cNvPr id="3" name="Content Placeholder 2">
            <a:extLst>
              <a:ext uri="{FF2B5EF4-FFF2-40B4-BE49-F238E27FC236}">
                <a16:creationId xmlns:a16="http://schemas.microsoft.com/office/drawing/2014/main" id="{9DE6921A-0F36-0B81-D021-D5D44EEBBA97}"/>
              </a:ext>
            </a:extLst>
          </p:cNvPr>
          <p:cNvSpPr>
            <a:spLocks noGrp="1"/>
          </p:cNvSpPr>
          <p:nvPr>
            <p:ph idx="1"/>
          </p:nvPr>
        </p:nvSpPr>
        <p:spPr>
          <a:xfrm>
            <a:off x="297872" y="1253330"/>
            <a:ext cx="7211292" cy="5239545"/>
          </a:xfrm>
        </p:spPr>
        <p:txBody>
          <a:bodyPr>
            <a:normAutofit/>
          </a:bodyPr>
          <a:lstStyle/>
          <a:p>
            <a:pPr algn="just"/>
            <a:r>
              <a:rPr lang="en-US" b="1" i="0" dirty="0">
                <a:effectLst/>
              </a:rPr>
              <a:t>Non-Serial Schedule</a:t>
            </a:r>
          </a:p>
          <a:p>
            <a:pPr algn="just"/>
            <a:r>
              <a:rPr lang="en-US" b="1" i="0" dirty="0" err="1">
                <a:effectLst/>
              </a:rPr>
              <a:t>Cascadeless</a:t>
            </a:r>
            <a:r>
              <a:rPr lang="en-US" b="1" i="0" dirty="0">
                <a:effectLst/>
              </a:rPr>
              <a:t> Schedule</a:t>
            </a:r>
          </a:p>
          <a:p>
            <a:pPr algn="just"/>
            <a:r>
              <a:rPr lang="en-US" b="0" i="0" dirty="0">
                <a:effectLst/>
              </a:rPr>
              <a:t>In </a:t>
            </a:r>
            <a:r>
              <a:rPr lang="en-US" b="0" i="0" dirty="0" err="1">
                <a:effectLst/>
              </a:rPr>
              <a:t>Cascadeless</a:t>
            </a:r>
            <a:r>
              <a:rPr lang="en-US" b="0" i="0" dirty="0">
                <a:effectLst/>
              </a:rPr>
              <a:t> Schedule, </a:t>
            </a:r>
            <a:r>
              <a:rPr lang="en-US" b="1" i="0" dirty="0">
                <a:solidFill>
                  <a:srgbClr val="0000CC"/>
                </a:solidFill>
                <a:effectLst/>
              </a:rPr>
              <a:t>if a transaction is going to perform read operation on a value, it has to wait until the transaction who is performing write on that value commits.</a:t>
            </a:r>
          </a:p>
          <a:p>
            <a:pPr algn="just"/>
            <a:r>
              <a:rPr lang="en-US" b="0" i="0" dirty="0">
                <a:effectLst/>
              </a:rPr>
              <a:t>For example, lets say we have two transactions Ta and Tb. Tb is going to read the value X after the W(X) of Ta then Tb has to wait for the commit operation of transaction Ta before it reads the X.</a:t>
            </a:r>
          </a:p>
        </p:txBody>
      </p:sp>
      <p:pic>
        <p:nvPicPr>
          <p:cNvPr id="6" name="Picture 5">
            <a:extLst>
              <a:ext uri="{FF2B5EF4-FFF2-40B4-BE49-F238E27FC236}">
                <a16:creationId xmlns:a16="http://schemas.microsoft.com/office/drawing/2014/main" id="{37DB4CCC-A917-65F1-BCB5-96537CCDA60A}"/>
              </a:ext>
            </a:extLst>
          </p:cNvPr>
          <p:cNvPicPr>
            <a:picLocks noChangeAspect="1"/>
          </p:cNvPicPr>
          <p:nvPr/>
        </p:nvPicPr>
        <p:blipFill>
          <a:blip r:embed="rId2"/>
          <a:stretch>
            <a:fillRect/>
          </a:stretch>
        </p:blipFill>
        <p:spPr>
          <a:xfrm>
            <a:off x="4463761" y="154099"/>
            <a:ext cx="4333875" cy="1927368"/>
          </a:xfrm>
          <a:prstGeom prst="rect">
            <a:avLst/>
          </a:prstGeom>
        </p:spPr>
      </p:pic>
      <p:pic>
        <p:nvPicPr>
          <p:cNvPr id="5" name="Picture 4">
            <a:extLst>
              <a:ext uri="{FF2B5EF4-FFF2-40B4-BE49-F238E27FC236}">
                <a16:creationId xmlns:a16="http://schemas.microsoft.com/office/drawing/2014/main" id="{801D8100-59E5-91BF-8E9C-E5C426C5E821}"/>
              </a:ext>
            </a:extLst>
          </p:cNvPr>
          <p:cNvPicPr>
            <a:picLocks noChangeAspect="1"/>
          </p:cNvPicPr>
          <p:nvPr/>
        </p:nvPicPr>
        <p:blipFill>
          <a:blip r:embed="rId3"/>
          <a:stretch>
            <a:fillRect/>
          </a:stretch>
        </p:blipFill>
        <p:spPr>
          <a:xfrm>
            <a:off x="9393382" y="804341"/>
            <a:ext cx="1960418" cy="2506894"/>
          </a:xfrm>
          <a:prstGeom prst="rect">
            <a:avLst/>
          </a:prstGeom>
        </p:spPr>
      </p:pic>
    </p:spTree>
    <p:extLst>
      <p:ext uri="{BB962C8B-B14F-4D97-AF65-F5344CB8AC3E}">
        <p14:creationId xmlns:p14="http://schemas.microsoft.com/office/powerpoint/2010/main" val="279159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BBD9-1DB1-37CA-1B3B-1BFB6946D329}"/>
              </a:ext>
            </a:extLst>
          </p:cNvPr>
          <p:cNvSpPr>
            <a:spLocks noGrp="1"/>
          </p:cNvSpPr>
          <p:nvPr>
            <p:ph type="title"/>
          </p:nvPr>
        </p:nvSpPr>
        <p:spPr/>
        <p:txBody>
          <a:bodyPr/>
          <a:lstStyle/>
          <a:p>
            <a:r>
              <a:rPr lang="en-US" dirty="0"/>
              <a:t>Syllabus Topics</a:t>
            </a:r>
          </a:p>
        </p:txBody>
      </p:sp>
      <p:sp>
        <p:nvSpPr>
          <p:cNvPr id="3" name="Content Placeholder 2">
            <a:extLst>
              <a:ext uri="{FF2B5EF4-FFF2-40B4-BE49-F238E27FC236}">
                <a16:creationId xmlns:a16="http://schemas.microsoft.com/office/drawing/2014/main" id="{59C4C850-F96E-05E5-45EA-AD7C872291E2}"/>
              </a:ext>
            </a:extLst>
          </p:cNvPr>
          <p:cNvSpPr>
            <a:spLocks noGrp="1"/>
          </p:cNvSpPr>
          <p:nvPr>
            <p:ph idx="1"/>
          </p:nvPr>
        </p:nvSpPr>
        <p:spPr/>
        <p:txBody>
          <a:bodyPr>
            <a:normAutofit/>
          </a:bodyPr>
          <a:lstStyle/>
          <a:p>
            <a:pPr algn="l"/>
            <a:r>
              <a:rPr lang="en-US" sz="3200" b="0" i="0" u="none" strike="noStrike" baseline="0" dirty="0"/>
              <a:t>Basic concept of a Transaction</a:t>
            </a:r>
          </a:p>
          <a:p>
            <a:pPr algn="l"/>
            <a:r>
              <a:rPr lang="en-US" sz="3200" b="0" i="0" u="none" strike="noStrike" baseline="0" dirty="0"/>
              <a:t>ACID Properties</a:t>
            </a:r>
          </a:p>
          <a:p>
            <a:pPr algn="l"/>
            <a:r>
              <a:rPr lang="en-US" sz="3200" b="0" i="0" u="none" strike="noStrike" baseline="0" dirty="0"/>
              <a:t>State diagram</a:t>
            </a:r>
          </a:p>
          <a:p>
            <a:pPr algn="l"/>
            <a:r>
              <a:rPr lang="en-US" sz="3200" b="0" i="0" u="none" strike="noStrike" baseline="0" dirty="0"/>
              <a:t>Concept of Schedule</a:t>
            </a:r>
          </a:p>
          <a:p>
            <a:pPr algn="l"/>
            <a:r>
              <a:rPr lang="en-US" sz="3200" b="0" i="0" u="none" strike="noStrike" baseline="0" dirty="0"/>
              <a:t>Serializability – Conflict and View</a:t>
            </a:r>
          </a:p>
          <a:p>
            <a:pPr algn="l"/>
            <a:r>
              <a:rPr lang="en-US" sz="3200" b="0" i="0" u="none" strike="noStrike" baseline="0" dirty="0"/>
              <a:t>Concurrency Control Protocols</a:t>
            </a:r>
          </a:p>
          <a:p>
            <a:pPr algn="l"/>
            <a:r>
              <a:rPr lang="en-US" sz="3200" b="0" i="0" u="none" strike="noStrike" baseline="0" dirty="0"/>
              <a:t>Recovery techniques</a:t>
            </a:r>
            <a:endParaRPr lang="en-US" sz="3200" dirty="0"/>
          </a:p>
        </p:txBody>
      </p:sp>
    </p:spTree>
    <p:extLst>
      <p:ext uri="{BB962C8B-B14F-4D97-AF65-F5344CB8AC3E}">
        <p14:creationId xmlns:p14="http://schemas.microsoft.com/office/powerpoint/2010/main" val="131046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A2E3-4819-5EAF-4CC2-C149376CC0D7}"/>
              </a:ext>
            </a:extLst>
          </p:cNvPr>
          <p:cNvSpPr>
            <a:spLocks noGrp="1"/>
          </p:cNvSpPr>
          <p:nvPr>
            <p:ph type="title"/>
          </p:nvPr>
        </p:nvSpPr>
        <p:spPr/>
        <p:txBody>
          <a:bodyPr/>
          <a:lstStyle/>
          <a:p>
            <a:r>
              <a:rPr lang="en-US" sz="4000" b="1" i="0" u="none" strike="noStrike" dirty="0">
                <a:effectLst/>
                <a:latin typeface="+mn-lt"/>
              </a:rPr>
              <a:t>DBMS Schedule</a:t>
            </a:r>
            <a:br>
              <a:rPr lang="en-US" b="1" i="0" dirty="0">
                <a:solidFill>
                  <a:srgbClr val="333333"/>
                </a:solidFill>
                <a:effectLst/>
                <a:latin typeface="Quicksand"/>
              </a:rPr>
            </a:br>
            <a:endParaRPr lang="en-US" dirty="0"/>
          </a:p>
        </p:txBody>
      </p:sp>
      <p:sp>
        <p:nvSpPr>
          <p:cNvPr id="3" name="Content Placeholder 2">
            <a:extLst>
              <a:ext uri="{FF2B5EF4-FFF2-40B4-BE49-F238E27FC236}">
                <a16:creationId xmlns:a16="http://schemas.microsoft.com/office/drawing/2014/main" id="{9DE6921A-0F36-0B81-D021-D5D44EEBBA97}"/>
              </a:ext>
            </a:extLst>
          </p:cNvPr>
          <p:cNvSpPr>
            <a:spLocks noGrp="1"/>
          </p:cNvSpPr>
          <p:nvPr>
            <p:ph idx="1"/>
          </p:nvPr>
        </p:nvSpPr>
        <p:spPr>
          <a:xfrm>
            <a:off x="297872" y="1253330"/>
            <a:ext cx="7211292" cy="5239545"/>
          </a:xfrm>
        </p:spPr>
        <p:txBody>
          <a:bodyPr>
            <a:normAutofit/>
          </a:bodyPr>
          <a:lstStyle/>
          <a:p>
            <a:pPr algn="just"/>
            <a:r>
              <a:rPr lang="en-US" b="1" i="0" dirty="0">
                <a:effectLst/>
              </a:rPr>
              <a:t>Non-Serial Schedule</a:t>
            </a:r>
          </a:p>
          <a:p>
            <a:pPr algn="just"/>
            <a:r>
              <a:rPr lang="en-US" b="1" i="0" dirty="0">
                <a:effectLst/>
              </a:rPr>
              <a:t>Recoverable Schedule</a:t>
            </a:r>
          </a:p>
          <a:p>
            <a:pPr algn="just"/>
            <a:r>
              <a:rPr lang="en-US" b="0" i="0" dirty="0">
                <a:effectLst/>
              </a:rPr>
              <a:t>In Recoverable schedule, </a:t>
            </a:r>
            <a:r>
              <a:rPr lang="en-US" b="1" i="0" dirty="0">
                <a:solidFill>
                  <a:srgbClr val="0000CC"/>
                </a:solidFill>
                <a:effectLst/>
              </a:rPr>
              <a:t>if a transaction is reading a value which has been updated by some other transaction then this transaction can commit only after the commit of other transaction which is updating value.</a:t>
            </a:r>
          </a:p>
          <a:p>
            <a:pPr algn="just"/>
            <a:r>
              <a:rPr lang="en-US" b="0" i="0" dirty="0">
                <a:effectLst/>
              </a:rPr>
              <a:t>Here Tb is performing read operation on X after the Ta has made changes in X using W(X) so Tb can only commit after the commit operation of Ta.</a:t>
            </a:r>
          </a:p>
        </p:txBody>
      </p:sp>
      <p:pic>
        <p:nvPicPr>
          <p:cNvPr id="6" name="Picture 5">
            <a:extLst>
              <a:ext uri="{FF2B5EF4-FFF2-40B4-BE49-F238E27FC236}">
                <a16:creationId xmlns:a16="http://schemas.microsoft.com/office/drawing/2014/main" id="{37DB4CCC-A917-65F1-BCB5-96537CCDA60A}"/>
              </a:ext>
            </a:extLst>
          </p:cNvPr>
          <p:cNvPicPr>
            <a:picLocks noChangeAspect="1"/>
          </p:cNvPicPr>
          <p:nvPr/>
        </p:nvPicPr>
        <p:blipFill>
          <a:blip r:embed="rId2"/>
          <a:stretch>
            <a:fillRect/>
          </a:stretch>
        </p:blipFill>
        <p:spPr>
          <a:xfrm>
            <a:off x="4463761" y="154099"/>
            <a:ext cx="4333875" cy="1927368"/>
          </a:xfrm>
          <a:prstGeom prst="rect">
            <a:avLst/>
          </a:prstGeom>
        </p:spPr>
      </p:pic>
      <p:pic>
        <p:nvPicPr>
          <p:cNvPr id="7" name="Picture 6">
            <a:extLst>
              <a:ext uri="{FF2B5EF4-FFF2-40B4-BE49-F238E27FC236}">
                <a16:creationId xmlns:a16="http://schemas.microsoft.com/office/drawing/2014/main" id="{E1D8B649-90D6-92F8-3D93-5812D25FDC16}"/>
              </a:ext>
            </a:extLst>
          </p:cNvPr>
          <p:cNvPicPr>
            <a:picLocks noChangeAspect="1"/>
          </p:cNvPicPr>
          <p:nvPr/>
        </p:nvPicPr>
        <p:blipFill>
          <a:blip r:embed="rId3"/>
          <a:stretch>
            <a:fillRect/>
          </a:stretch>
        </p:blipFill>
        <p:spPr>
          <a:xfrm>
            <a:off x="8797636" y="2501360"/>
            <a:ext cx="2410690" cy="3192858"/>
          </a:xfrm>
          <a:prstGeom prst="rect">
            <a:avLst/>
          </a:prstGeom>
        </p:spPr>
      </p:pic>
    </p:spTree>
    <p:extLst>
      <p:ext uri="{BB962C8B-B14F-4D97-AF65-F5344CB8AC3E}">
        <p14:creationId xmlns:p14="http://schemas.microsoft.com/office/powerpoint/2010/main" val="163533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3" y="1135784"/>
            <a:ext cx="11610111" cy="5722216"/>
          </a:xfrm>
        </p:spPr>
        <p:txBody>
          <a:bodyPr>
            <a:normAutofit/>
          </a:bodyPr>
          <a:lstStyle/>
          <a:p>
            <a:pPr algn="just"/>
            <a:r>
              <a:rPr lang="en-US" b="0" i="0" dirty="0">
                <a:effectLst/>
              </a:rPr>
              <a:t>When multiple </a:t>
            </a:r>
            <a:r>
              <a:rPr lang="en-US" b="1" i="0" dirty="0">
                <a:solidFill>
                  <a:srgbClr val="C00000"/>
                </a:solidFill>
                <a:effectLst/>
              </a:rPr>
              <a:t>transactions are running concurrently then there is a possibility that the database may be left in an inconsistent state.</a:t>
            </a:r>
          </a:p>
          <a:p>
            <a:pPr algn="just"/>
            <a:r>
              <a:rPr lang="en-US" b="0" i="0" dirty="0">
                <a:effectLst/>
              </a:rPr>
              <a:t>Serializability is a concept that </a:t>
            </a:r>
            <a:r>
              <a:rPr lang="en-US" b="1" i="0" dirty="0">
                <a:solidFill>
                  <a:srgbClr val="0000CC"/>
                </a:solidFill>
                <a:effectLst/>
              </a:rPr>
              <a:t>helps us to check which </a:t>
            </a:r>
            <a:r>
              <a:rPr lang="en-US" b="1" i="0" u="none" strike="noStrike" dirty="0">
                <a:solidFill>
                  <a:srgbClr val="0000CC"/>
                </a:solidFill>
                <a:effectLst/>
              </a:rPr>
              <a:t>schedules</a:t>
            </a:r>
            <a:r>
              <a:rPr lang="en-US" b="1" i="0" dirty="0">
                <a:solidFill>
                  <a:srgbClr val="0000CC"/>
                </a:solidFill>
                <a:effectLst/>
              </a:rPr>
              <a:t> are serializable. A serializable schedule is the one that always leaves the database in consistent state.</a:t>
            </a:r>
          </a:p>
          <a:p>
            <a:pPr algn="just"/>
            <a:r>
              <a:rPr lang="en-US" b="1" i="0" dirty="0">
                <a:effectLst/>
              </a:rPr>
              <a:t>What is a serializable schedule?</a:t>
            </a:r>
          </a:p>
          <a:p>
            <a:pPr algn="just"/>
            <a:r>
              <a:rPr lang="en-US" b="0" i="0" dirty="0">
                <a:effectLst/>
              </a:rPr>
              <a:t>A </a:t>
            </a:r>
            <a:r>
              <a:rPr lang="en-US" b="1" i="0" u="none" strike="noStrike" dirty="0">
                <a:effectLst/>
              </a:rPr>
              <a:t>serial schedule</a:t>
            </a:r>
            <a:r>
              <a:rPr lang="en-US" b="0" i="0" dirty="0">
                <a:effectLst/>
              </a:rPr>
              <a:t> is always a serializable schedule because in serial schedule, a transaction only starts when the other transaction finished execution.</a:t>
            </a:r>
          </a:p>
          <a:p>
            <a:pPr algn="just"/>
            <a:r>
              <a:rPr lang="en-US" b="1" i="0" dirty="0">
                <a:solidFill>
                  <a:srgbClr val="C00000"/>
                </a:solidFill>
                <a:effectLst/>
              </a:rPr>
              <a:t>However a non-serial schedule needs to be checked for Serializability.</a:t>
            </a:r>
          </a:p>
          <a:p>
            <a:pPr algn="just"/>
            <a:r>
              <a:rPr lang="en-US" b="0" i="0" dirty="0">
                <a:effectLst/>
              </a:rPr>
              <a:t>A non-serial schedule of n number of transactions is said to be serializable schedule, if it is equivalent to the serial schedule of those n transactions. </a:t>
            </a:r>
          </a:p>
          <a:p>
            <a:endParaRPr lang="en-US" dirty="0"/>
          </a:p>
        </p:txBody>
      </p:sp>
    </p:spTree>
    <p:extLst>
      <p:ext uri="{BB962C8B-B14F-4D97-AF65-F5344CB8AC3E}">
        <p14:creationId xmlns:p14="http://schemas.microsoft.com/office/powerpoint/2010/main" val="1493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3" y="1135784"/>
            <a:ext cx="11610111" cy="5722216"/>
          </a:xfrm>
        </p:spPr>
        <p:txBody>
          <a:bodyPr>
            <a:normAutofit fontScale="77500" lnSpcReduction="20000"/>
          </a:bodyPr>
          <a:lstStyle/>
          <a:p>
            <a:r>
              <a:rPr lang="en-US" b="1" i="0" dirty="0">
                <a:effectLst/>
              </a:rPr>
              <a:t>Types of Serializability</a:t>
            </a:r>
          </a:p>
          <a:p>
            <a:r>
              <a:rPr lang="en-US" b="0" i="0" dirty="0">
                <a:effectLst/>
              </a:rPr>
              <a:t>There are two types of Serializability.</a:t>
            </a:r>
          </a:p>
          <a:p>
            <a:r>
              <a:rPr lang="en-US" b="0" i="0" dirty="0">
                <a:effectLst/>
              </a:rPr>
              <a:t>1. </a:t>
            </a:r>
            <a:r>
              <a:rPr lang="en-US" b="1" i="0" u="none" strike="noStrike" dirty="0">
                <a:effectLst/>
              </a:rPr>
              <a:t>Conflict Serializability</a:t>
            </a:r>
            <a:br>
              <a:rPr lang="en-US" b="0" i="0" dirty="0">
                <a:effectLst/>
              </a:rPr>
            </a:br>
            <a:r>
              <a:rPr lang="en-US" b="0" i="0" dirty="0">
                <a:effectLst/>
              </a:rPr>
              <a:t>2. </a:t>
            </a:r>
            <a:r>
              <a:rPr lang="en-US" b="1" i="0" u="none" strike="noStrike" dirty="0">
                <a:effectLst/>
              </a:rPr>
              <a:t>View Serializability</a:t>
            </a:r>
            <a:endParaRPr lang="en-US" b="0" i="0" dirty="0">
              <a:effectLst/>
            </a:endParaRPr>
          </a:p>
          <a:p>
            <a:pPr algn="just"/>
            <a:r>
              <a:rPr lang="en-US" b="1" i="0" dirty="0">
                <a:effectLst/>
              </a:rPr>
              <a:t>Conflict Serializability</a:t>
            </a:r>
            <a:r>
              <a:rPr lang="en-US" b="0" i="0" dirty="0">
                <a:effectLst/>
              </a:rPr>
              <a:t> is one of the type of Serializability, which can be used to check whether a non-serial schedule is conflict serializable or not.</a:t>
            </a:r>
          </a:p>
          <a:p>
            <a:pPr algn="just"/>
            <a:r>
              <a:rPr lang="en-US" b="0" i="0" dirty="0">
                <a:effectLst/>
              </a:rPr>
              <a:t>A schedule is said to be conflict serializable if it can transform into a serial schedule after swapping of non-conflicting operations.</a:t>
            </a:r>
            <a:endParaRPr lang="en-US" dirty="0"/>
          </a:p>
          <a:p>
            <a:pPr algn="just" fontAlgn="base"/>
            <a:r>
              <a:rPr lang="en-US" b="1" i="0" dirty="0">
                <a:effectLst/>
              </a:rPr>
              <a:t>Conflicting operations</a:t>
            </a:r>
          </a:p>
          <a:p>
            <a:pPr algn="just" fontAlgn="base"/>
            <a:r>
              <a:rPr lang="en-US" b="0" i="0" dirty="0">
                <a:effectLst/>
              </a:rPr>
              <a:t>The operations are called conflicting operations, if all the following three conditions are satisfied:</a:t>
            </a:r>
          </a:p>
          <a:p>
            <a:pPr algn="just">
              <a:buFont typeface="Arial" panose="020B0604020202020204" pitchFamily="34" charset="0"/>
              <a:buChar char="•"/>
            </a:pPr>
            <a:r>
              <a:rPr lang="en-US" b="1" i="0" dirty="0">
                <a:solidFill>
                  <a:srgbClr val="0000CC"/>
                </a:solidFill>
                <a:effectLst/>
              </a:rPr>
              <a:t>Both the operation belongs to separate transactions.</a:t>
            </a:r>
          </a:p>
          <a:p>
            <a:pPr algn="just">
              <a:buFont typeface="Arial" panose="020B0604020202020204" pitchFamily="34" charset="0"/>
              <a:buChar char="•"/>
            </a:pPr>
            <a:r>
              <a:rPr lang="en-US" b="1" i="0" dirty="0">
                <a:solidFill>
                  <a:srgbClr val="0000CC"/>
                </a:solidFill>
                <a:effectLst/>
              </a:rPr>
              <a:t>Both works on the same data item.</a:t>
            </a:r>
          </a:p>
          <a:p>
            <a:pPr algn="just">
              <a:buFont typeface="Arial" panose="020B0604020202020204" pitchFamily="34" charset="0"/>
              <a:buChar char="•"/>
            </a:pPr>
            <a:r>
              <a:rPr lang="en-US" b="1" i="0" dirty="0">
                <a:solidFill>
                  <a:srgbClr val="0000CC"/>
                </a:solidFill>
                <a:effectLst/>
              </a:rPr>
              <a:t>At least one of them contains one write operation.</a:t>
            </a:r>
          </a:p>
          <a:p>
            <a:pPr fontAlgn="base"/>
            <a:r>
              <a:rPr lang="en-US" b="1" i="0" dirty="0">
                <a:effectLst/>
              </a:rPr>
              <a:t>Note: Conflict pairs for the same data item are:</a:t>
            </a:r>
            <a:br>
              <a:rPr lang="en-US" b="1" i="0" dirty="0">
                <a:effectLst/>
              </a:rPr>
            </a:br>
            <a:r>
              <a:rPr lang="en-US" b="1" i="0" dirty="0">
                <a:solidFill>
                  <a:srgbClr val="C00000"/>
                </a:solidFill>
                <a:effectLst/>
              </a:rPr>
              <a:t>Read-Write</a:t>
            </a:r>
            <a:br>
              <a:rPr lang="en-US" b="1" i="0" dirty="0">
                <a:solidFill>
                  <a:srgbClr val="C00000"/>
                </a:solidFill>
                <a:effectLst/>
              </a:rPr>
            </a:br>
            <a:r>
              <a:rPr lang="en-US" b="1" i="0" dirty="0">
                <a:solidFill>
                  <a:srgbClr val="C00000"/>
                </a:solidFill>
                <a:effectLst/>
              </a:rPr>
              <a:t>Write-Write</a:t>
            </a:r>
            <a:br>
              <a:rPr lang="en-US" b="1" i="0" dirty="0">
                <a:solidFill>
                  <a:srgbClr val="C00000"/>
                </a:solidFill>
                <a:effectLst/>
              </a:rPr>
            </a:br>
            <a:r>
              <a:rPr lang="en-US" b="1" i="0" dirty="0">
                <a:solidFill>
                  <a:srgbClr val="C00000"/>
                </a:solidFill>
                <a:effectLst/>
              </a:rPr>
              <a:t>Write-Read</a:t>
            </a:r>
            <a:endParaRPr lang="en-US" b="0" i="0" dirty="0">
              <a:solidFill>
                <a:srgbClr val="C00000"/>
              </a:solidFill>
              <a:effectLst/>
            </a:endParaRPr>
          </a:p>
          <a:p>
            <a:endParaRPr lang="en-US" dirty="0"/>
          </a:p>
        </p:txBody>
      </p:sp>
    </p:spTree>
    <p:extLst>
      <p:ext uri="{BB962C8B-B14F-4D97-AF65-F5344CB8AC3E}">
        <p14:creationId xmlns:p14="http://schemas.microsoft.com/office/powerpoint/2010/main" val="39814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3" y="1135784"/>
            <a:ext cx="8229601" cy="1537050"/>
          </a:xfrm>
        </p:spPr>
        <p:txBody>
          <a:bodyPr>
            <a:normAutofit/>
          </a:bodyPr>
          <a:lstStyle/>
          <a:p>
            <a:r>
              <a:rPr lang="en-US" b="1" i="0" u="none" strike="noStrike" dirty="0">
                <a:effectLst/>
              </a:rPr>
              <a:t>Conflict Serializability</a:t>
            </a:r>
          </a:p>
          <a:p>
            <a:r>
              <a:rPr lang="en-US" b="0" i="0" dirty="0">
                <a:effectLst/>
              </a:rPr>
              <a:t>There are three transactions: T1, T2, and T3.So, the precedence graph contains three vertices.</a:t>
            </a:r>
            <a:endParaRPr lang="en-US" dirty="0"/>
          </a:p>
        </p:txBody>
      </p:sp>
      <p:graphicFrame>
        <p:nvGraphicFramePr>
          <p:cNvPr id="4" name="Table 3">
            <a:extLst>
              <a:ext uri="{FF2B5EF4-FFF2-40B4-BE49-F238E27FC236}">
                <a16:creationId xmlns:a16="http://schemas.microsoft.com/office/drawing/2014/main" id="{8880C0FB-95F9-4517-7DA2-13F84741D605}"/>
              </a:ext>
            </a:extLst>
          </p:cNvPr>
          <p:cNvGraphicFramePr>
            <a:graphicFrameLocks noGrp="1"/>
          </p:cNvGraphicFramePr>
          <p:nvPr>
            <p:extLst>
              <p:ext uri="{D42A27DB-BD31-4B8C-83A1-F6EECF244321}">
                <p14:modId xmlns:p14="http://schemas.microsoft.com/office/powerpoint/2010/main" val="924032830"/>
              </p:ext>
            </p:extLst>
          </p:nvPr>
        </p:nvGraphicFramePr>
        <p:xfrm>
          <a:off x="8769930" y="189343"/>
          <a:ext cx="3422072" cy="4403938"/>
        </p:xfrm>
        <a:graphic>
          <a:graphicData uri="http://schemas.openxmlformats.org/drawingml/2006/table">
            <a:tbl>
              <a:tblPr/>
              <a:tblGrid>
                <a:gridCol w="658694">
                  <a:extLst>
                    <a:ext uri="{9D8B030D-6E8A-4147-A177-3AD203B41FA5}">
                      <a16:colId xmlns:a16="http://schemas.microsoft.com/office/drawing/2014/main" val="2838783504"/>
                    </a:ext>
                  </a:extLst>
                </a:gridCol>
                <a:gridCol w="928255">
                  <a:extLst>
                    <a:ext uri="{9D8B030D-6E8A-4147-A177-3AD203B41FA5}">
                      <a16:colId xmlns:a16="http://schemas.microsoft.com/office/drawing/2014/main" val="3716944164"/>
                    </a:ext>
                  </a:extLst>
                </a:gridCol>
                <a:gridCol w="900545">
                  <a:extLst>
                    <a:ext uri="{9D8B030D-6E8A-4147-A177-3AD203B41FA5}">
                      <a16:colId xmlns:a16="http://schemas.microsoft.com/office/drawing/2014/main" val="35815513"/>
                    </a:ext>
                  </a:extLst>
                </a:gridCol>
                <a:gridCol w="934578">
                  <a:extLst>
                    <a:ext uri="{9D8B030D-6E8A-4147-A177-3AD203B41FA5}">
                      <a16:colId xmlns:a16="http://schemas.microsoft.com/office/drawing/2014/main" val="4122636085"/>
                    </a:ext>
                  </a:extLst>
                </a:gridCol>
              </a:tblGrid>
              <a:tr h="395576">
                <a:tc>
                  <a:txBody>
                    <a:bodyPr/>
                    <a:lstStyle/>
                    <a:p>
                      <a:r>
                        <a:rPr lang="en-US" sz="1700" b="1" dirty="0">
                          <a:solidFill>
                            <a:srgbClr val="0000CC"/>
                          </a:solidFill>
                          <a:effectLst/>
                        </a:rPr>
                        <a:t>Time</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T1</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T2</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T3</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32909096"/>
                  </a:ext>
                </a:extLst>
              </a:tr>
              <a:tr h="395576">
                <a:tc>
                  <a:txBody>
                    <a:bodyPr/>
                    <a:lstStyle/>
                    <a:p>
                      <a:r>
                        <a:rPr lang="en-US" sz="1700">
                          <a:effectLst/>
                        </a:rPr>
                        <a:t>t1</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509879750"/>
                  </a:ext>
                </a:extLst>
              </a:tr>
              <a:tr h="395576">
                <a:tc>
                  <a:txBody>
                    <a:bodyPr/>
                    <a:lstStyle/>
                    <a:p>
                      <a:r>
                        <a:rPr lang="en-US" sz="1700">
                          <a:effectLst/>
                        </a:rPr>
                        <a:t>t2</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5861509"/>
                  </a:ext>
                </a:extLst>
              </a:tr>
              <a:tr h="395576">
                <a:tc>
                  <a:txBody>
                    <a:bodyPr/>
                    <a:lstStyle/>
                    <a:p>
                      <a:r>
                        <a:rPr lang="en-US" sz="1700">
                          <a:effectLst/>
                        </a:rPr>
                        <a:t>t3</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705582427"/>
                  </a:ext>
                </a:extLst>
              </a:tr>
              <a:tr h="395576">
                <a:tc>
                  <a:txBody>
                    <a:bodyPr/>
                    <a:lstStyle/>
                    <a:p>
                      <a:r>
                        <a:rPr lang="en-US" sz="1700">
                          <a:effectLst/>
                        </a:rPr>
                        <a:t>t4</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60903009"/>
                  </a:ext>
                </a:extLst>
              </a:tr>
              <a:tr h="395576">
                <a:tc>
                  <a:txBody>
                    <a:bodyPr/>
                    <a:lstStyle/>
                    <a:p>
                      <a:r>
                        <a:rPr lang="en-US" sz="1700">
                          <a:effectLst/>
                        </a:rPr>
                        <a:t>t5</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313679369"/>
                  </a:ext>
                </a:extLst>
              </a:tr>
              <a:tr h="395576">
                <a:tc>
                  <a:txBody>
                    <a:bodyPr/>
                    <a:lstStyle/>
                    <a:p>
                      <a:r>
                        <a:rPr lang="en-US" sz="1700">
                          <a:effectLst/>
                        </a:rPr>
                        <a:t>t6</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Write(Y)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7236312"/>
                  </a:ext>
                </a:extLst>
              </a:tr>
              <a:tr h="395576">
                <a:tc>
                  <a:txBody>
                    <a:bodyPr/>
                    <a:lstStyle/>
                    <a:p>
                      <a:r>
                        <a:rPr lang="en-US" sz="1700">
                          <a:effectLst/>
                        </a:rPr>
                        <a:t>t7</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330920049"/>
                  </a:ext>
                </a:extLst>
              </a:tr>
              <a:tr h="395576">
                <a:tc>
                  <a:txBody>
                    <a:bodyPr/>
                    <a:lstStyle/>
                    <a:p>
                      <a:r>
                        <a:rPr lang="en-US" sz="1700">
                          <a:effectLst/>
                        </a:rPr>
                        <a:t>t8</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161890"/>
                  </a:ext>
                </a:extLst>
              </a:tr>
              <a:tr h="395576">
                <a:tc>
                  <a:txBody>
                    <a:bodyPr/>
                    <a:lstStyle/>
                    <a:p>
                      <a:r>
                        <a:rPr lang="en-US" sz="1700">
                          <a:effectLst/>
                        </a:rPr>
                        <a:t>t9</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254568319"/>
                  </a:ext>
                </a:extLst>
              </a:tr>
              <a:tr h="395576">
                <a:tc>
                  <a:txBody>
                    <a:bodyPr/>
                    <a:lstStyle/>
                    <a:p>
                      <a:r>
                        <a:rPr lang="en-US" sz="1700">
                          <a:effectLst/>
                        </a:rPr>
                        <a:t>t10</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89738099"/>
                  </a:ext>
                </a:extLst>
              </a:tr>
            </a:tbl>
          </a:graphicData>
        </a:graphic>
      </p:graphicFrame>
      <p:pic>
        <p:nvPicPr>
          <p:cNvPr id="4098" name="Picture 2" descr="Precedence graph for schedule S2:">
            <a:extLst>
              <a:ext uri="{FF2B5EF4-FFF2-40B4-BE49-F238E27FC236}">
                <a16:creationId xmlns:a16="http://schemas.microsoft.com/office/drawing/2014/main" id="{907E8252-D4A4-A0EE-7BD3-4194001F5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62" y="172610"/>
            <a:ext cx="2590801" cy="15370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1044F3C-63BA-BE2F-0132-7C78D2E25060}"/>
              </a:ext>
            </a:extLst>
          </p:cNvPr>
          <p:cNvSpPr txBox="1">
            <a:spLocks/>
          </p:cNvSpPr>
          <p:nvPr/>
        </p:nvSpPr>
        <p:spPr>
          <a:xfrm>
            <a:off x="55418" y="2801426"/>
            <a:ext cx="7938656" cy="3883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b="0" i="0" dirty="0">
                <a:effectLst/>
              </a:rPr>
              <a:t>To draw the edges between these nodes or vertices, follow the below steps:</a:t>
            </a:r>
          </a:p>
          <a:p>
            <a:pPr algn="just" fontAlgn="base"/>
            <a:r>
              <a:rPr lang="en-US" b="1" i="0" dirty="0">
                <a:effectLst/>
              </a:rPr>
              <a:t>Step1: </a:t>
            </a:r>
            <a:r>
              <a:rPr lang="en-US" b="0" i="0" dirty="0">
                <a:effectLst/>
              </a:rPr>
              <a:t>At time t1, there is no conflicting operation for </a:t>
            </a:r>
            <a:r>
              <a:rPr lang="en-US" b="1" i="0" dirty="0">
                <a:effectLst/>
              </a:rPr>
              <a:t>read(X)</a:t>
            </a:r>
            <a:r>
              <a:rPr lang="en-US" b="0" i="0" dirty="0">
                <a:effectLst/>
              </a:rPr>
              <a:t> of Transaction T1.</a:t>
            </a:r>
            <a:br>
              <a:rPr lang="en-US" b="0" i="0" dirty="0">
                <a:effectLst/>
              </a:rPr>
            </a:br>
            <a:r>
              <a:rPr lang="en-US" b="1" i="0" dirty="0">
                <a:effectLst/>
              </a:rPr>
              <a:t>Step2:</a:t>
            </a:r>
            <a:r>
              <a:rPr lang="en-US" b="0" i="0" dirty="0">
                <a:effectLst/>
              </a:rPr>
              <a:t> At time t2, there is no conflicting operation for </a:t>
            </a:r>
            <a:r>
              <a:rPr lang="en-US" b="1" i="0" dirty="0">
                <a:effectLst/>
              </a:rPr>
              <a:t>read(Y)</a:t>
            </a:r>
            <a:r>
              <a:rPr lang="en-US" b="0" i="0" dirty="0">
                <a:effectLst/>
              </a:rPr>
              <a:t> of Transaction T3.</a:t>
            </a:r>
            <a:br>
              <a:rPr lang="en-US" b="0" i="0" dirty="0">
                <a:effectLst/>
              </a:rPr>
            </a:br>
            <a:r>
              <a:rPr lang="en-US" b="1" i="0" dirty="0">
                <a:effectLst/>
              </a:rPr>
              <a:t>Step3:</a:t>
            </a:r>
            <a:r>
              <a:rPr lang="en-US" b="0" i="0" dirty="0">
                <a:effectLst/>
              </a:rPr>
              <a:t> At time t3, </a:t>
            </a:r>
            <a:r>
              <a:rPr lang="en-US" b="0" i="0" dirty="0">
                <a:solidFill>
                  <a:srgbClr val="C00000"/>
                </a:solidFill>
                <a:effectLst/>
              </a:rPr>
              <a:t>there exists a conflicting operation </a:t>
            </a:r>
            <a:r>
              <a:rPr lang="en-US" b="1" i="0" dirty="0">
                <a:solidFill>
                  <a:srgbClr val="C00000"/>
                </a:solidFill>
                <a:effectLst/>
              </a:rPr>
              <a:t>Write(X)</a:t>
            </a:r>
            <a:r>
              <a:rPr lang="en-US" b="0" i="0" dirty="0">
                <a:solidFill>
                  <a:srgbClr val="C00000"/>
                </a:solidFill>
                <a:effectLst/>
              </a:rPr>
              <a:t> in transaction T1 for </a:t>
            </a:r>
            <a:r>
              <a:rPr lang="en-US" b="1" i="0" dirty="0">
                <a:solidFill>
                  <a:srgbClr val="C00000"/>
                </a:solidFill>
                <a:effectLst/>
              </a:rPr>
              <a:t>read(X)</a:t>
            </a:r>
            <a:r>
              <a:rPr lang="en-US" b="0" i="0" dirty="0">
                <a:solidFill>
                  <a:srgbClr val="C00000"/>
                </a:solidFill>
                <a:effectLst/>
              </a:rPr>
              <a:t> of Transaction T3. So, draw an edge from T3?T1.</a:t>
            </a:r>
          </a:p>
        </p:txBody>
      </p:sp>
      <p:pic>
        <p:nvPicPr>
          <p:cNvPr id="4100" name="Picture 4" descr="edges between these nodes or vertices">
            <a:extLst>
              <a:ext uri="{FF2B5EF4-FFF2-40B4-BE49-F238E27FC236}">
                <a16:creationId xmlns:a16="http://schemas.microsoft.com/office/drawing/2014/main" id="{824C69F5-B8A1-1E73-B96B-A8AE0ADA0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544" y="4705350"/>
            <a:ext cx="31051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58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3" y="1135784"/>
            <a:ext cx="8229601" cy="2293216"/>
          </a:xfrm>
        </p:spPr>
        <p:txBody>
          <a:bodyPr>
            <a:normAutofit fontScale="85000" lnSpcReduction="20000"/>
          </a:bodyPr>
          <a:lstStyle/>
          <a:p>
            <a:r>
              <a:rPr lang="en-US" b="1" i="0" u="none" strike="noStrike" dirty="0">
                <a:effectLst/>
              </a:rPr>
              <a:t>Conflict Serializability</a:t>
            </a:r>
          </a:p>
          <a:p>
            <a:pPr algn="just" fontAlgn="base"/>
            <a:r>
              <a:rPr lang="en-US" b="1" i="0" dirty="0">
                <a:effectLst/>
              </a:rPr>
              <a:t>Step4:</a:t>
            </a:r>
            <a:r>
              <a:rPr lang="en-US" b="0" i="0" dirty="0">
                <a:effectLst/>
              </a:rPr>
              <a:t> </a:t>
            </a:r>
            <a:r>
              <a:rPr lang="en-US" b="1" i="0" dirty="0">
                <a:solidFill>
                  <a:srgbClr val="C00000"/>
                </a:solidFill>
                <a:effectLst/>
              </a:rPr>
              <a:t>At time t4, there exists a conflicting operation Write(Y) in transaction T3 for read(Y) of Transaction T2. So, draw an edge from T2?T3.</a:t>
            </a:r>
          </a:p>
          <a:p>
            <a:pPr algn="just" fontAlgn="base"/>
            <a:r>
              <a:rPr lang="en-US" b="1" i="0" dirty="0">
                <a:effectLst/>
              </a:rPr>
              <a:t>Step5:</a:t>
            </a:r>
            <a:r>
              <a:rPr lang="en-US" b="0" i="0" dirty="0">
                <a:effectLst/>
              </a:rPr>
              <a:t> At time t5, there exists a conflicting operation </a:t>
            </a:r>
            <a:r>
              <a:rPr lang="en-US" b="1" i="0" dirty="0">
                <a:effectLst/>
              </a:rPr>
              <a:t>Write (Z) </a:t>
            </a:r>
            <a:r>
              <a:rPr lang="en-US" b="0" i="0" dirty="0">
                <a:effectLst/>
              </a:rPr>
              <a:t>in transaction T1 for </a:t>
            </a:r>
            <a:r>
              <a:rPr lang="en-US" b="1" i="0" dirty="0">
                <a:effectLst/>
              </a:rPr>
              <a:t>read (Z)</a:t>
            </a:r>
            <a:r>
              <a:rPr lang="en-US" b="0" i="0" dirty="0">
                <a:effectLst/>
              </a:rPr>
              <a:t> of Transaction T2. So, draw an edge from T2?T1.</a:t>
            </a:r>
          </a:p>
        </p:txBody>
      </p:sp>
      <p:graphicFrame>
        <p:nvGraphicFramePr>
          <p:cNvPr id="4" name="Table 3">
            <a:extLst>
              <a:ext uri="{FF2B5EF4-FFF2-40B4-BE49-F238E27FC236}">
                <a16:creationId xmlns:a16="http://schemas.microsoft.com/office/drawing/2014/main" id="{8880C0FB-95F9-4517-7DA2-13F84741D605}"/>
              </a:ext>
            </a:extLst>
          </p:cNvPr>
          <p:cNvGraphicFramePr>
            <a:graphicFrameLocks noGrp="1"/>
          </p:cNvGraphicFramePr>
          <p:nvPr/>
        </p:nvGraphicFramePr>
        <p:xfrm>
          <a:off x="8769930" y="189343"/>
          <a:ext cx="3422072" cy="4403938"/>
        </p:xfrm>
        <a:graphic>
          <a:graphicData uri="http://schemas.openxmlformats.org/drawingml/2006/table">
            <a:tbl>
              <a:tblPr/>
              <a:tblGrid>
                <a:gridCol w="658694">
                  <a:extLst>
                    <a:ext uri="{9D8B030D-6E8A-4147-A177-3AD203B41FA5}">
                      <a16:colId xmlns:a16="http://schemas.microsoft.com/office/drawing/2014/main" val="2838783504"/>
                    </a:ext>
                  </a:extLst>
                </a:gridCol>
                <a:gridCol w="928255">
                  <a:extLst>
                    <a:ext uri="{9D8B030D-6E8A-4147-A177-3AD203B41FA5}">
                      <a16:colId xmlns:a16="http://schemas.microsoft.com/office/drawing/2014/main" val="3716944164"/>
                    </a:ext>
                  </a:extLst>
                </a:gridCol>
                <a:gridCol w="900545">
                  <a:extLst>
                    <a:ext uri="{9D8B030D-6E8A-4147-A177-3AD203B41FA5}">
                      <a16:colId xmlns:a16="http://schemas.microsoft.com/office/drawing/2014/main" val="35815513"/>
                    </a:ext>
                  </a:extLst>
                </a:gridCol>
                <a:gridCol w="934578">
                  <a:extLst>
                    <a:ext uri="{9D8B030D-6E8A-4147-A177-3AD203B41FA5}">
                      <a16:colId xmlns:a16="http://schemas.microsoft.com/office/drawing/2014/main" val="4122636085"/>
                    </a:ext>
                  </a:extLst>
                </a:gridCol>
              </a:tblGrid>
              <a:tr h="395576">
                <a:tc>
                  <a:txBody>
                    <a:bodyPr/>
                    <a:lstStyle/>
                    <a:p>
                      <a:r>
                        <a:rPr lang="en-US" sz="1700" b="1" dirty="0">
                          <a:solidFill>
                            <a:srgbClr val="0000CC"/>
                          </a:solidFill>
                          <a:effectLst/>
                        </a:rPr>
                        <a:t>Time</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T1</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T2</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T3</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32909096"/>
                  </a:ext>
                </a:extLst>
              </a:tr>
              <a:tr h="395576">
                <a:tc>
                  <a:txBody>
                    <a:bodyPr/>
                    <a:lstStyle/>
                    <a:p>
                      <a:r>
                        <a:rPr lang="en-US" sz="1700">
                          <a:effectLst/>
                        </a:rPr>
                        <a:t>t1</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509879750"/>
                  </a:ext>
                </a:extLst>
              </a:tr>
              <a:tr h="395576">
                <a:tc>
                  <a:txBody>
                    <a:bodyPr/>
                    <a:lstStyle/>
                    <a:p>
                      <a:r>
                        <a:rPr lang="en-US" sz="1700">
                          <a:effectLst/>
                        </a:rPr>
                        <a:t>t2</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5861509"/>
                  </a:ext>
                </a:extLst>
              </a:tr>
              <a:tr h="395576">
                <a:tc>
                  <a:txBody>
                    <a:bodyPr/>
                    <a:lstStyle/>
                    <a:p>
                      <a:r>
                        <a:rPr lang="en-US" sz="1700">
                          <a:effectLst/>
                        </a:rPr>
                        <a:t>t3</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705582427"/>
                  </a:ext>
                </a:extLst>
              </a:tr>
              <a:tr h="395576">
                <a:tc>
                  <a:txBody>
                    <a:bodyPr/>
                    <a:lstStyle/>
                    <a:p>
                      <a:r>
                        <a:rPr lang="en-US" sz="1700">
                          <a:effectLst/>
                        </a:rPr>
                        <a:t>t4</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60903009"/>
                  </a:ext>
                </a:extLst>
              </a:tr>
              <a:tr h="395576">
                <a:tc>
                  <a:txBody>
                    <a:bodyPr/>
                    <a:lstStyle/>
                    <a:p>
                      <a:r>
                        <a:rPr lang="en-US" sz="1700">
                          <a:effectLst/>
                        </a:rPr>
                        <a:t>t5</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313679369"/>
                  </a:ext>
                </a:extLst>
              </a:tr>
              <a:tr h="395576">
                <a:tc>
                  <a:txBody>
                    <a:bodyPr/>
                    <a:lstStyle/>
                    <a:p>
                      <a:r>
                        <a:rPr lang="en-US" sz="1700">
                          <a:effectLst/>
                        </a:rPr>
                        <a:t>t6</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Write(Y)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7236312"/>
                  </a:ext>
                </a:extLst>
              </a:tr>
              <a:tr h="395576">
                <a:tc>
                  <a:txBody>
                    <a:bodyPr/>
                    <a:lstStyle/>
                    <a:p>
                      <a:r>
                        <a:rPr lang="en-US" sz="1700">
                          <a:effectLst/>
                        </a:rPr>
                        <a:t>t7</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330920049"/>
                  </a:ext>
                </a:extLst>
              </a:tr>
              <a:tr h="395576">
                <a:tc>
                  <a:txBody>
                    <a:bodyPr/>
                    <a:lstStyle/>
                    <a:p>
                      <a:r>
                        <a:rPr lang="en-US" sz="1700">
                          <a:effectLst/>
                        </a:rPr>
                        <a:t>t8</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161890"/>
                  </a:ext>
                </a:extLst>
              </a:tr>
              <a:tr h="395576">
                <a:tc>
                  <a:txBody>
                    <a:bodyPr/>
                    <a:lstStyle/>
                    <a:p>
                      <a:r>
                        <a:rPr lang="en-US" sz="1700">
                          <a:effectLst/>
                        </a:rPr>
                        <a:t>t9</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254568319"/>
                  </a:ext>
                </a:extLst>
              </a:tr>
              <a:tr h="395576">
                <a:tc>
                  <a:txBody>
                    <a:bodyPr/>
                    <a:lstStyle/>
                    <a:p>
                      <a:r>
                        <a:rPr lang="en-US" sz="1700">
                          <a:effectLst/>
                        </a:rPr>
                        <a:t>t10</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89738099"/>
                  </a:ext>
                </a:extLst>
              </a:tr>
            </a:tbl>
          </a:graphicData>
        </a:graphic>
      </p:graphicFrame>
      <p:sp>
        <p:nvSpPr>
          <p:cNvPr id="5" name="Content Placeholder 2">
            <a:extLst>
              <a:ext uri="{FF2B5EF4-FFF2-40B4-BE49-F238E27FC236}">
                <a16:creationId xmlns:a16="http://schemas.microsoft.com/office/drawing/2014/main" id="{F1044F3C-63BA-BE2F-0132-7C78D2E25060}"/>
              </a:ext>
            </a:extLst>
          </p:cNvPr>
          <p:cNvSpPr txBox="1">
            <a:spLocks/>
          </p:cNvSpPr>
          <p:nvPr/>
        </p:nvSpPr>
        <p:spPr>
          <a:xfrm>
            <a:off x="349826" y="3643746"/>
            <a:ext cx="7938656" cy="2626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b="1" i="0" dirty="0">
                <a:effectLst/>
              </a:rPr>
              <a:t>Step6: </a:t>
            </a:r>
            <a:r>
              <a:rPr lang="en-US" b="0" i="0" dirty="0">
                <a:effectLst/>
              </a:rPr>
              <a:t>At time t6, there is no conflicting operation for </a:t>
            </a:r>
            <a:r>
              <a:rPr lang="en-US" b="1" i="0" dirty="0">
                <a:effectLst/>
              </a:rPr>
              <a:t>Write(Y)</a:t>
            </a:r>
            <a:r>
              <a:rPr lang="en-US" b="0" i="0" dirty="0">
                <a:effectLst/>
              </a:rPr>
              <a:t> of Transaction T3.</a:t>
            </a:r>
            <a:br>
              <a:rPr lang="en-US" dirty="0"/>
            </a:br>
            <a:r>
              <a:rPr lang="en-US" b="1" i="0" dirty="0">
                <a:effectLst/>
              </a:rPr>
              <a:t>Step7:</a:t>
            </a:r>
            <a:r>
              <a:rPr lang="en-US" b="0" i="0" dirty="0">
                <a:effectLst/>
              </a:rPr>
              <a:t> At time t7, there exists a conflicting operation </a:t>
            </a:r>
            <a:r>
              <a:rPr lang="en-US" b="1" i="0" dirty="0">
                <a:effectLst/>
              </a:rPr>
              <a:t>Write (Z)</a:t>
            </a:r>
            <a:r>
              <a:rPr lang="en-US" b="0" i="0" dirty="0">
                <a:effectLst/>
              </a:rPr>
              <a:t> in transaction T1 for </a:t>
            </a:r>
            <a:r>
              <a:rPr lang="en-US" b="1" i="0" dirty="0">
                <a:effectLst/>
              </a:rPr>
              <a:t>Write (Z)</a:t>
            </a:r>
            <a:r>
              <a:rPr lang="en-US" b="0" i="0" dirty="0">
                <a:effectLst/>
              </a:rPr>
              <a:t> of Transaction T2. So, draw an edge from T2?T1, but it is already drawn.</a:t>
            </a:r>
          </a:p>
        </p:txBody>
      </p:sp>
      <p:pic>
        <p:nvPicPr>
          <p:cNvPr id="5122" name="Picture 2" descr="exists a conflicting operation">
            <a:extLst>
              <a:ext uri="{FF2B5EF4-FFF2-40B4-BE49-F238E27FC236}">
                <a16:creationId xmlns:a16="http://schemas.microsoft.com/office/drawing/2014/main" id="{54119097-E418-903E-CBBC-9A4BFC153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982" y="172611"/>
            <a:ext cx="2857500" cy="111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54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5" y="1135784"/>
            <a:ext cx="7938655" cy="2293216"/>
          </a:xfrm>
        </p:spPr>
        <p:txBody>
          <a:bodyPr>
            <a:normAutofit fontScale="92500" lnSpcReduction="10000"/>
          </a:bodyPr>
          <a:lstStyle/>
          <a:p>
            <a:r>
              <a:rPr lang="en-US" b="1" i="0" u="none" strike="noStrike" dirty="0">
                <a:effectLst/>
              </a:rPr>
              <a:t>Conflict Serializability</a:t>
            </a:r>
          </a:p>
          <a:p>
            <a:pPr algn="just" fontAlgn="base"/>
            <a:r>
              <a:rPr lang="en-US" b="0" i="0" dirty="0">
                <a:effectLst/>
              </a:rPr>
              <a:t>After all the steps, the precedence graph will be ready, and it does not contain any cycle or loop, so the above schedule S2 is conflict serializable. And it is equivalent to a serial schedule. Above schedule S2 is transformed into the serial schedule by using the following steps:</a:t>
            </a:r>
          </a:p>
        </p:txBody>
      </p:sp>
      <p:graphicFrame>
        <p:nvGraphicFramePr>
          <p:cNvPr id="4" name="Table 3">
            <a:extLst>
              <a:ext uri="{FF2B5EF4-FFF2-40B4-BE49-F238E27FC236}">
                <a16:creationId xmlns:a16="http://schemas.microsoft.com/office/drawing/2014/main" id="{8880C0FB-95F9-4517-7DA2-13F84741D605}"/>
              </a:ext>
            </a:extLst>
          </p:cNvPr>
          <p:cNvGraphicFramePr>
            <a:graphicFrameLocks noGrp="1"/>
          </p:cNvGraphicFramePr>
          <p:nvPr/>
        </p:nvGraphicFramePr>
        <p:xfrm>
          <a:off x="8769930" y="189343"/>
          <a:ext cx="3422072" cy="4403938"/>
        </p:xfrm>
        <a:graphic>
          <a:graphicData uri="http://schemas.openxmlformats.org/drawingml/2006/table">
            <a:tbl>
              <a:tblPr/>
              <a:tblGrid>
                <a:gridCol w="658694">
                  <a:extLst>
                    <a:ext uri="{9D8B030D-6E8A-4147-A177-3AD203B41FA5}">
                      <a16:colId xmlns:a16="http://schemas.microsoft.com/office/drawing/2014/main" val="2838783504"/>
                    </a:ext>
                  </a:extLst>
                </a:gridCol>
                <a:gridCol w="928255">
                  <a:extLst>
                    <a:ext uri="{9D8B030D-6E8A-4147-A177-3AD203B41FA5}">
                      <a16:colId xmlns:a16="http://schemas.microsoft.com/office/drawing/2014/main" val="3716944164"/>
                    </a:ext>
                  </a:extLst>
                </a:gridCol>
                <a:gridCol w="900545">
                  <a:extLst>
                    <a:ext uri="{9D8B030D-6E8A-4147-A177-3AD203B41FA5}">
                      <a16:colId xmlns:a16="http://schemas.microsoft.com/office/drawing/2014/main" val="35815513"/>
                    </a:ext>
                  </a:extLst>
                </a:gridCol>
                <a:gridCol w="934578">
                  <a:extLst>
                    <a:ext uri="{9D8B030D-6E8A-4147-A177-3AD203B41FA5}">
                      <a16:colId xmlns:a16="http://schemas.microsoft.com/office/drawing/2014/main" val="4122636085"/>
                    </a:ext>
                  </a:extLst>
                </a:gridCol>
              </a:tblGrid>
              <a:tr h="395576">
                <a:tc>
                  <a:txBody>
                    <a:bodyPr/>
                    <a:lstStyle/>
                    <a:p>
                      <a:r>
                        <a:rPr lang="en-US" sz="1700" b="1" dirty="0">
                          <a:solidFill>
                            <a:srgbClr val="0000CC"/>
                          </a:solidFill>
                          <a:effectLst/>
                        </a:rPr>
                        <a:t>Time</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T1</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T2</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T3</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32909096"/>
                  </a:ext>
                </a:extLst>
              </a:tr>
              <a:tr h="395576">
                <a:tc>
                  <a:txBody>
                    <a:bodyPr/>
                    <a:lstStyle/>
                    <a:p>
                      <a:r>
                        <a:rPr lang="en-US" sz="1700">
                          <a:effectLst/>
                        </a:rPr>
                        <a:t>t1</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509879750"/>
                  </a:ext>
                </a:extLst>
              </a:tr>
              <a:tr h="395576">
                <a:tc>
                  <a:txBody>
                    <a:bodyPr/>
                    <a:lstStyle/>
                    <a:p>
                      <a:r>
                        <a:rPr lang="en-US" sz="1700">
                          <a:effectLst/>
                        </a:rPr>
                        <a:t>t2</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5861509"/>
                  </a:ext>
                </a:extLst>
              </a:tr>
              <a:tr h="395576">
                <a:tc>
                  <a:txBody>
                    <a:bodyPr/>
                    <a:lstStyle/>
                    <a:p>
                      <a:r>
                        <a:rPr lang="en-US" sz="1700">
                          <a:effectLst/>
                        </a:rPr>
                        <a:t>t3</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705582427"/>
                  </a:ext>
                </a:extLst>
              </a:tr>
              <a:tr h="395576">
                <a:tc>
                  <a:txBody>
                    <a:bodyPr/>
                    <a:lstStyle/>
                    <a:p>
                      <a:r>
                        <a:rPr lang="en-US" sz="1700">
                          <a:effectLst/>
                        </a:rPr>
                        <a:t>t4</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60903009"/>
                  </a:ext>
                </a:extLst>
              </a:tr>
              <a:tr h="395576">
                <a:tc>
                  <a:txBody>
                    <a:bodyPr/>
                    <a:lstStyle/>
                    <a:p>
                      <a:r>
                        <a:rPr lang="en-US" sz="1700">
                          <a:effectLst/>
                        </a:rPr>
                        <a:t>t5</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313679369"/>
                  </a:ext>
                </a:extLst>
              </a:tr>
              <a:tr h="395576">
                <a:tc>
                  <a:txBody>
                    <a:bodyPr/>
                    <a:lstStyle/>
                    <a:p>
                      <a:r>
                        <a:rPr lang="en-US" sz="1700">
                          <a:effectLst/>
                        </a:rPr>
                        <a:t>t6</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Write(Y)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7236312"/>
                  </a:ext>
                </a:extLst>
              </a:tr>
              <a:tr h="395576">
                <a:tc>
                  <a:txBody>
                    <a:bodyPr/>
                    <a:lstStyle/>
                    <a:p>
                      <a:r>
                        <a:rPr lang="en-US" sz="1700">
                          <a:effectLst/>
                        </a:rPr>
                        <a:t>t7</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330920049"/>
                  </a:ext>
                </a:extLst>
              </a:tr>
              <a:tr h="395576">
                <a:tc>
                  <a:txBody>
                    <a:bodyPr/>
                    <a:lstStyle/>
                    <a:p>
                      <a:r>
                        <a:rPr lang="en-US" sz="1700">
                          <a:effectLst/>
                        </a:rPr>
                        <a:t>t8</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161890"/>
                  </a:ext>
                </a:extLst>
              </a:tr>
              <a:tr h="395576">
                <a:tc>
                  <a:txBody>
                    <a:bodyPr/>
                    <a:lstStyle/>
                    <a:p>
                      <a:r>
                        <a:rPr lang="en-US" sz="1700">
                          <a:effectLst/>
                        </a:rPr>
                        <a:t>t9</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254568319"/>
                  </a:ext>
                </a:extLst>
              </a:tr>
              <a:tr h="395576">
                <a:tc>
                  <a:txBody>
                    <a:bodyPr/>
                    <a:lstStyle/>
                    <a:p>
                      <a:r>
                        <a:rPr lang="en-US" sz="1700">
                          <a:effectLst/>
                        </a:rPr>
                        <a:t>t10</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89738099"/>
                  </a:ext>
                </a:extLst>
              </a:tr>
            </a:tbl>
          </a:graphicData>
        </a:graphic>
      </p:graphicFrame>
      <p:sp>
        <p:nvSpPr>
          <p:cNvPr id="5" name="Content Placeholder 2">
            <a:extLst>
              <a:ext uri="{FF2B5EF4-FFF2-40B4-BE49-F238E27FC236}">
                <a16:creationId xmlns:a16="http://schemas.microsoft.com/office/drawing/2014/main" id="{F1044F3C-63BA-BE2F-0132-7C78D2E25060}"/>
              </a:ext>
            </a:extLst>
          </p:cNvPr>
          <p:cNvSpPr txBox="1">
            <a:spLocks/>
          </p:cNvSpPr>
          <p:nvPr/>
        </p:nvSpPr>
        <p:spPr>
          <a:xfrm>
            <a:off x="290945" y="3389675"/>
            <a:ext cx="7682345" cy="12036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b="1" i="0" dirty="0">
                <a:effectLst/>
              </a:rPr>
              <a:t>Step1:</a:t>
            </a:r>
            <a:r>
              <a:rPr lang="en-US" b="0" i="0" dirty="0">
                <a:effectLst/>
              </a:rPr>
              <a:t> Check the vertex in the precedence graph where </a:t>
            </a:r>
            <a:r>
              <a:rPr lang="en-US" b="1" i="0" dirty="0">
                <a:effectLst/>
              </a:rPr>
              <a:t>indegree=0. </a:t>
            </a:r>
            <a:r>
              <a:rPr lang="en-US" b="0" i="0" dirty="0">
                <a:effectLst/>
              </a:rPr>
              <a:t>So, take the vertex T2 from the graph and remove it from the graph.</a:t>
            </a:r>
          </a:p>
          <a:p>
            <a:pPr algn="just" fontAlgn="base"/>
            <a:endParaRPr lang="en-US" b="0" i="0" dirty="0">
              <a:effectLst/>
            </a:endParaRPr>
          </a:p>
        </p:txBody>
      </p:sp>
      <p:pic>
        <p:nvPicPr>
          <p:cNvPr id="6146" name="Picture 2" descr="Check the vertex in the precedence graph">
            <a:extLst>
              <a:ext uri="{FF2B5EF4-FFF2-40B4-BE49-F238E27FC236}">
                <a16:creationId xmlns:a16="http://schemas.microsoft.com/office/drawing/2014/main" id="{E42B5F90-7352-761A-06A7-A9134C997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255" y="4294909"/>
            <a:ext cx="2092036" cy="90949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71E2E8B-C390-73A7-9D60-59E8205090D4}"/>
              </a:ext>
            </a:extLst>
          </p:cNvPr>
          <p:cNvSpPr txBox="1">
            <a:spLocks/>
          </p:cNvSpPr>
          <p:nvPr/>
        </p:nvSpPr>
        <p:spPr>
          <a:xfrm>
            <a:off x="173182" y="5410200"/>
            <a:ext cx="8499763"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b="1" i="0" dirty="0">
                <a:effectLst/>
              </a:rPr>
              <a:t>Step 2: </a:t>
            </a:r>
            <a:r>
              <a:rPr lang="en-US" b="0" i="0" dirty="0">
                <a:effectLst/>
              </a:rPr>
              <a:t>Again check the vertex in the left precedence graph where </a:t>
            </a:r>
            <a:r>
              <a:rPr lang="en-US" b="1" i="0" dirty="0">
                <a:effectLst/>
              </a:rPr>
              <a:t>indegree=0. </a:t>
            </a:r>
            <a:r>
              <a:rPr lang="en-US" b="0" i="0" dirty="0">
                <a:effectLst/>
              </a:rPr>
              <a:t>So, take the vertex T3 from the graph and remove it from the graph. And draw the edge from T2?T3.</a:t>
            </a:r>
          </a:p>
        </p:txBody>
      </p:sp>
      <p:pic>
        <p:nvPicPr>
          <p:cNvPr id="6148" name="Picture 4" descr="graph and remove it from the graph">
            <a:extLst>
              <a:ext uri="{FF2B5EF4-FFF2-40B4-BE49-F238E27FC236}">
                <a16:creationId xmlns:a16="http://schemas.microsoft.com/office/drawing/2014/main" id="{2E45E9B0-3435-CBFD-C371-835CA3FD7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9930" y="5098473"/>
            <a:ext cx="279861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058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6" y="1135783"/>
            <a:ext cx="3131125" cy="4946361"/>
          </a:xfrm>
        </p:spPr>
        <p:txBody>
          <a:bodyPr>
            <a:normAutofit/>
          </a:bodyPr>
          <a:lstStyle/>
          <a:p>
            <a:r>
              <a:rPr lang="en-US" b="1" i="0" u="none" strike="noStrike" dirty="0">
                <a:effectLst/>
              </a:rPr>
              <a:t>Conflict Serializability</a:t>
            </a:r>
          </a:p>
          <a:p>
            <a:pPr algn="just" fontAlgn="base"/>
            <a:r>
              <a:rPr lang="en-US" b="1" i="0" dirty="0">
                <a:effectLst/>
              </a:rPr>
              <a:t>Step3: </a:t>
            </a:r>
            <a:r>
              <a:rPr lang="en-US" b="0" i="0" dirty="0">
                <a:effectLst/>
              </a:rPr>
              <a:t>And at last, take the vertex T1 and connect with T3 which is </a:t>
            </a:r>
            <a:r>
              <a:rPr lang="en-US" b="1" i="0" dirty="0">
                <a:effectLst/>
              </a:rPr>
              <a:t>Precedence graph equivalent to schedule S2</a:t>
            </a:r>
            <a:r>
              <a:rPr lang="en-US" b="0" i="0" dirty="0">
                <a:effectLst/>
              </a:rPr>
              <a:t>.</a:t>
            </a:r>
          </a:p>
        </p:txBody>
      </p:sp>
      <p:graphicFrame>
        <p:nvGraphicFramePr>
          <p:cNvPr id="4" name="Table 3">
            <a:extLst>
              <a:ext uri="{FF2B5EF4-FFF2-40B4-BE49-F238E27FC236}">
                <a16:creationId xmlns:a16="http://schemas.microsoft.com/office/drawing/2014/main" id="{8880C0FB-95F9-4517-7DA2-13F84741D605}"/>
              </a:ext>
            </a:extLst>
          </p:cNvPr>
          <p:cNvGraphicFramePr>
            <a:graphicFrameLocks noGrp="1"/>
          </p:cNvGraphicFramePr>
          <p:nvPr>
            <p:extLst>
              <p:ext uri="{D42A27DB-BD31-4B8C-83A1-F6EECF244321}">
                <p14:modId xmlns:p14="http://schemas.microsoft.com/office/powerpoint/2010/main" val="69252964"/>
              </p:ext>
            </p:extLst>
          </p:nvPr>
        </p:nvGraphicFramePr>
        <p:xfrm>
          <a:off x="5030932" y="490049"/>
          <a:ext cx="3422072" cy="4403938"/>
        </p:xfrm>
        <a:graphic>
          <a:graphicData uri="http://schemas.openxmlformats.org/drawingml/2006/table">
            <a:tbl>
              <a:tblPr/>
              <a:tblGrid>
                <a:gridCol w="658694">
                  <a:extLst>
                    <a:ext uri="{9D8B030D-6E8A-4147-A177-3AD203B41FA5}">
                      <a16:colId xmlns:a16="http://schemas.microsoft.com/office/drawing/2014/main" val="2838783504"/>
                    </a:ext>
                  </a:extLst>
                </a:gridCol>
                <a:gridCol w="928255">
                  <a:extLst>
                    <a:ext uri="{9D8B030D-6E8A-4147-A177-3AD203B41FA5}">
                      <a16:colId xmlns:a16="http://schemas.microsoft.com/office/drawing/2014/main" val="3716944164"/>
                    </a:ext>
                  </a:extLst>
                </a:gridCol>
                <a:gridCol w="900545">
                  <a:extLst>
                    <a:ext uri="{9D8B030D-6E8A-4147-A177-3AD203B41FA5}">
                      <a16:colId xmlns:a16="http://schemas.microsoft.com/office/drawing/2014/main" val="35815513"/>
                    </a:ext>
                  </a:extLst>
                </a:gridCol>
                <a:gridCol w="934578">
                  <a:extLst>
                    <a:ext uri="{9D8B030D-6E8A-4147-A177-3AD203B41FA5}">
                      <a16:colId xmlns:a16="http://schemas.microsoft.com/office/drawing/2014/main" val="4122636085"/>
                    </a:ext>
                  </a:extLst>
                </a:gridCol>
              </a:tblGrid>
              <a:tr h="395576">
                <a:tc>
                  <a:txBody>
                    <a:bodyPr/>
                    <a:lstStyle/>
                    <a:p>
                      <a:r>
                        <a:rPr lang="en-US" sz="1700" b="1" dirty="0">
                          <a:solidFill>
                            <a:srgbClr val="0000CC"/>
                          </a:solidFill>
                          <a:effectLst/>
                        </a:rPr>
                        <a:t>Time</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T1</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T2</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0000CC"/>
                          </a:solidFill>
                          <a:effectLst/>
                        </a:rPr>
                        <a:t>T3</a:t>
                      </a:r>
                      <a:endParaRPr lang="en-US" sz="1700" dirty="0">
                        <a:solidFill>
                          <a:srgbClr val="0000CC"/>
                        </a:solidFill>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32909096"/>
                  </a:ext>
                </a:extLst>
              </a:tr>
              <a:tr h="395576">
                <a:tc>
                  <a:txBody>
                    <a:bodyPr/>
                    <a:lstStyle/>
                    <a:p>
                      <a:r>
                        <a:rPr lang="en-US" sz="1700">
                          <a:effectLst/>
                        </a:rPr>
                        <a:t>t1</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509879750"/>
                  </a:ext>
                </a:extLst>
              </a:tr>
              <a:tr h="395576">
                <a:tc>
                  <a:txBody>
                    <a:bodyPr/>
                    <a:lstStyle/>
                    <a:p>
                      <a:r>
                        <a:rPr lang="en-US" sz="1700">
                          <a:effectLst/>
                        </a:rPr>
                        <a:t>t2</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5861509"/>
                  </a:ext>
                </a:extLst>
              </a:tr>
              <a:tr h="395576">
                <a:tc>
                  <a:txBody>
                    <a:bodyPr/>
                    <a:lstStyle/>
                    <a:p>
                      <a:r>
                        <a:rPr lang="en-US" sz="1700">
                          <a:effectLst/>
                        </a:rPr>
                        <a:t>t3</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705582427"/>
                  </a:ext>
                </a:extLst>
              </a:tr>
              <a:tr h="395576">
                <a:tc>
                  <a:txBody>
                    <a:bodyPr/>
                    <a:lstStyle/>
                    <a:p>
                      <a:r>
                        <a:rPr lang="en-US" sz="1700">
                          <a:effectLst/>
                        </a:rPr>
                        <a:t>t4</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60903009"/>
                  </a:ext>
                </a:extLst>
              </a:tr>
              <a:tr h="395576">
                <a:tc>
                  <a:txBody>
                    <a:bodyPr/>
                    <a:lstStyle/>
                    <a:p>
                      <a:r>
                        <a:rPr lang="en-US" sz="1700">
                          <a:effectLst/>
                        </a:rPr>
                        <a:t>t5</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313679369"/>
                  </a:ext>
                </a:extLst>
              </a:tr>
              <a:tr h="395576">
                <a:tc>
                  <a:txBody>
                    <a:bodyPr/>
                    <a:lstStyle/>
                    <a:p>
                      <a:r>
                        <a:rPr lang="en-US" sz="1700">
                          <a:effectLst/>
                        </a:rPr>
                        <a:t>t6</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Write(Y)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7236312"/>
                  </a:ext>
                </a:extLst>
              </a:tr>
              <a:tr h="395576">
                <a:tc>
                  <a:txBody>
                    <a:bodyPr/>
                    <a:lstStyle/>
                    <a:p>
                      <a:r>
                        <a:rPr lang="en-US" sz="1700">
                          <a:effectLst/>
                        </a:rPr>
                        <a:t>t7</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330920049"/>
                  </a:ext>
                </a:extLst>
              </a:tr>
              <a:tr h="395576">
                <a:tc>
                  <a:txBody>
                    <a:bodyPr/>
                    <a:lstStyle/>
                    <a:p>
                      <a:r>
                        <a:rPr lang="en-US" sz="1700">
                          <a:effectLst/>
                        </a:rPr>
                        <a:t>t8</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161890"/>
                  </a:ext>
                </a:extLst>
              </a:tr>
              <a:tr h="395576">
                <a:tc>
                  <a:txBody>
                    <a:bodyPr/>
                    <a:lstStyle/>
                    <a:p>
                      <a:r>
                        <a:rPr lang="en-US" sz="1700">
                          <a:effectLst/>
                        </a:rPr>
                        <a:t>t9</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254568319"/>
                  </a:ext>
                </a:extLst>
              </a:tr>
              <a:tr h="395576">
                <a:tc>
                  <a:txBody>
                    <a:bodyPr/>
                    <a:lstStyle/>
                    <a:p>
                      <a:r>
                        <a:rPr lang="en-US" sz="1700">
                          <a:effectLst/>
                        </a:rPr>
                        <a:t>t10</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89738099"/>
                  </a:ext>
                </a:extLst>
              </a:tr>
            </a:tbl>
          </a:graphicData>
        </a:graphic>
      </p:graphicFrame>
      <p:sp>
        <p:nvSpPr>
          <p:cNvPr id="5" name="Content Placeholder 2">
            <a:extLst>
              <a:ext uri="{FF2B5EF4-FFF2-40B4-BE49-F238E27FC236}">
                <a16:creationId xmlns:a16="http://schemas.microsoft.com/office/drawing/2014/main" id="{F1044F3C-63BA-BE2F-0132-7C78D2E25060}"/>
              </a:ext>
            </a:extLst>
          </p:cNvPr>
          <p:cNvSpPr txBox="1">
            <a:spLocks/>
          </p:cNvSpPr>
          <p:nvPr/>
        </p:nvSpPr>
        <p:spPr>
          <a:xfrm>
            <a:off x="8559778" y="97485"/>
            <a:ext cx="4554683" cy="589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2400" b="1" i="0" dirty="0">
                <a:solidFill>
                  <a:srgbClr val="0000CC"/>
                </a:solidFill>
                <a:effectLst/>
                <a:latin typeface="Quicksand"/>
              </a:rPr>
              <a:t>Converted Serial Schedule</a:t>
            </a:r>
            <a:endParaRPr lang="en-US" sz="2400" b="0" i="0" dirty="0">
              <a:solidFill>
                <a:srgbClr val="0000CC"/>
              </a:solidFill>
              <a:effectLst/>
            </a:endParaRPr>
          </a:p>
        </p:txBody>
      </p:sp>
      <p:pic>
        <p:nvPicPr>
          <p:cNvPr id="7170" name="Picture 2" descr="vertex T1 and connect with T3">
            <a:extLst>
              <a:ext uri="{FF2B5EF4-FFF2-40B4-BE49-F238E27FC236}">
                <a16:creationId xmlns:a16="http://schemas.microsoft.com/office/drawing/2014/main" id="{BE15D8EB-DBE5-E1CD-DBBD-4029ED40B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22" y="5118425"/>
            <a:ext cx="4767696" cy="12036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7EBC2FC1-BDDF-DB28-CEA8-6FFEE8BBF5E1}"/>
              </a:ext>
            </a:extLst>
          </p:cNvPr>
          <p:cNvGraphicFramePr>
            <a:graphicFrameLocks noGrp="1"/>
          </p:cNvGraphicFramePr>
          <p:nvPr>
            <p:extLst>
              <p:ext uri="{D42A27DB-BD31-4B8C-83A1-F6EECF244321}">
                <p14:modId xmlns:p14="http://schemas.microsoft.com/office/powerpoint/2010/main" val="3403100404"/>
              </p:ext>
            </p:extLst>
          </p:nvPr>
        </p:nvGraphicFramePr>
        <p:xfrm>
          <a:off x="8559778" y="490049"/>
          <a:ext cx="3505800" cy="4403938"/>
        </p:xfrm>
        <a:graphic>
          <a:graphicData uri="http://schemas.openxmlformats.org/drawingml/2006/table">
            <a:tbl>
              <a:tblPr/>
              <a:tblGrid>
                <a:gridCol w="665619">
                  <a:extLst>
                    <a:ext uri="{9D8B030D-6E8A-4147-A177-3AD203B41FA5}">
                      <a16:colId xmlns:a16="http://schemas.microsoft.com/office/drawing/2014/main" val="131400869"/>
                    </a:ext>
                  </a:extLst>
                </a:gridCol>
                <a:gridCol w="942109">
                  <a:extLst>
                    <a:ext uri="{9D8B030D-6E8A-4147-A177-3AD203B41FA5}">
                      <a16:colId xmlns:a16="http://schemas.microsoft.com/office/drawing/2014/main" val="678969148"/>
                    </a:ext>
                  </a:extLst>
                </a:gridCol>
                <a:gridCol w="942109">
                  <a:extLst>
                    <a:ext uri="{9D8B030D-6E8A-4147-A177-3AD203B41FA5}">
                      <a16:colId xmlns:a16="http://schemas.microsoft.com/office/drawing/2014/main" val="2673648682"/>
                    </a:ext>
                  </a:extLst>
                </a:gridCol>
                <a:gridCol w="955963">
                  <a:extLst>
                    <a:ext uri="{9D8B030D-6E8A-4147-A177-3AD203B41FA5}">
                      <a16:colId xmlns:a16="http://schemas.microsoft.com/office/drawing/2014/main" val="129474325"/>
                    </a:ext>
                  </a:extLst>
                </a:gridCol>
              </a:tblGrid>
              <a:tr h="395576">
                <a:tc>
                  <a:txBody>
                    <a:bodyPr/>
                    <a:lstStyle/>
                    <a:p>
                      <a:r>
                        <a:rPr lang="en-US" sz="1700" b="1">
                          <a:solidFill>
                            <a:srgbClr val="504B3A"/>
                          </a:solidFill>
                          <a:effectLst/>
                        </a:rPr>
                        <a:t>Time</a:t>
                      </a:r>
                      <a:endParaRPr lang="en-US" sz="1700">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504B3A"/>
                          </a:solidFill>
                          <a:effectLst/>
                        </a:rPr>
                        <a:t>T1</a:t>
                      </a:r>
                      <a:endParaRPr lang="en-US" sz="1700" dirty="0">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504B3A"/>
                          </a:solidFill>
                          <a:effectLst/>
                        </a:rPr>
                        <a:t>T2</a:t>
                      </a:r>
                      <a:endParaRPr lang="en-US" sz="1700" dirty="0">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b="1" dirty="0">
                          <a:solidFill>
                            <a:srgbClr val="504B3A"/>
                          </a:solidFill>
                          <a:effectLst/>
                        </a:rPr>
                        <a:t>T3</a:t>
                      </a:r>
                      <a:endParaRPr lang="en-US" sz="1700" dirty="0">
                        <a:effectLst/>
                      </a:endParaRP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6891905"/>
                  </a:ext>
                </a:extLst>
              </a:tr>
              <a:tr h="395576">
                <a:tc>
                  <a:txBody>
                    <a:bodyPr/>
                    <a:lstStyle/>
                    <a:p>
                      <a:r>
                        <a:rPr lang="en-US" sz="1700">
                          <a:effectLst/>
                        </a:rPr>
                        <a:t>t1</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287754602"/>
                  </a:ext>
                </a:extLst>
              </a:tr>
              <a:tr h="395576">
                <a:tc>
                  <a:txBody>
                    <a:bodyPr/>
                    <a:lstStyle/>
                    <a:p>
                      <a:r>
                        <a:rPr lang="en-US" sz="1700">
                          <a:effectLst/>
                        </a:rPr>
                        <a:t>t2</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892774"/>
                  </a:ext>
                </a:extLst>
              </a:tr>
              <a:tr h="395576">
                <a:tc>
                  <a:txBody>
                    <a:bodyPr/>
                    <a:lstStyle/>
                    <a:p>
                      <a:r>
                        <a:rPr lang="en-US" sz="1700">
                          <a:effectLst/>
                        </a:rPr>
                        <a:t>t3</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881074644"/>
                  </a:ext>
                </a:extLst>
              </a:tr>
              <a:tr h="395576">
                <a:tc>
                  <a:txBody>
                    <a:bodyPr/>
                    <a:lstStyle/>
                    <a:p>
                      <a:r>
                        <a:rPr lang="en-US" sz="1700">
                          <a:effectLst/>
                        </a:rPr>
                        <a:t>t4</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57196622"/>
                  </a:ext>
                </a:extLst>
              </a:tr>
              <a:tr h="395576">
                <a:tc>
                  <a:txBody>
                    <a:bodyPr/>
                    <a:lstStyle/>
                    <a:p>
                      <a:r>
                        <a:rPr lang="en-US" sz="1700">
                          <a:effectLst/>
                        </a:rPr>
                        <a:t>t5</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183268155"/>
                  </a:ext>
                </a:extLst>
              </a:tr>
              <a:tr h="395576">
                <a:tc>
                  <a:txBody>
                    <a:bodyPr/>
                    <a:lstStyle/>
                    <a:p>
                      <a:r>
                        <a:rPr lang="en-US" sz="1700">
                          <a:effectLst/>
                        </a:rPr>
                        <a:t>t6</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Write(Y)</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92882536"/>
                  </a:ext>
                </a:extLst>
              </a:tr>
              <a:tr h="395576">
                <a:tc>
                  <a:txBody>
                    <a:bodyPr/>
                    <a:lstStyle/>
                    <a:p>
                      <a:r>
                        <a:rPr lang="en-US" sz="1700">
                          <a:effectLst/>
                        </a:rPr>
                        <a:t>t7</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Read(X)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087681744"/>
                  </a:ext>
                </a:extLst>
              </a:tr>
              <a:tr h="395576">
                <a:tc>
                  <a:txBody>
                    <a:bodyPr/>
                    <a:lstStyle/>
                    <a:p>
                      <a:r>
                        <a:rPr lang="en-US" sz="1700">
                          <a:effectLst/>
                        </a:rPr>
                        <a:t>t8</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Read(Z)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64494480"/>
                  </a:ext>
                </a:extLst>
              </a:tr>
              <a:tr h="395576">
                <a:tc>
                  <a:txBody>
                    <a:bodyPr/>
                    <a:lstStyle/>
                    <a:p>
                      <a:r>
                        <a:rPr lang="en-US" sz="1700">
                          <a:effectLst/>
                        </a:rPr>
                        <a:t>t9</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Write(X)</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325011640"/>
                  </a:ext>
                </a:extLst>
              </a:tr>
              <a:tr h="395576">
                <a:tc>
                  <a:txBody>
                    <a:bodyPr/>
                    <a:lstStyle/>
                    <a:p>
                      <a:r>
                        <a:rPr lang="en-US" sz="1700">
                          <a:effectLst/>
                        </a:rPr>
                        <a:t>t10</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Write(Z)</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700" dirty="0">
                          <a:effectLst/>
                        </a:rPr>
                        <a:t> </a:t>
                      </a:r>
                    </a:p>
                  </a:txBody>
                  <a:tcPr marL="70639" marR="70639" marT="70639" marB="706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87892971"/>
                  </a:ext>
                </a:extLst>
              </a:tr>
            </a:tbl>
          </a:graphicData>
        </a:graphic>
      </p:graphicFrame>
    </p:spTree>
    <p:extLst>
      <p:ext uri="{BB962C8B-B14F-4D97-AF65-F5344CB8AC3E}">
        <p14:creationId xmlns:p14="http://schemas.microsoft.com/office/powerpoint/2010/main" val="479166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6" y="1135783"/>
            <a:ext cx="7218218" cy="5495927"/>
          </a:xfrm>
        </p:spPr>
        <p:txBody>
          <a:bodyPr>
            <a:normAutofit fontScale="92500" lnSpcReduction="10000"/>
          </a:bodyPr>
          <a:lstStyle/>
          <a:p>
            <a:pPr algn="just" fontAlgn="base"/>
            <a:r>
              <a:rPr lang="en-US" b="1" i="0" dirty="0">
                <a:effectLst/>
              </a:rPr>
              <a:t>View Serializability</a:t>
            </a:r>
            <a:endParaRPr lang="en-US" b="0" i="0" dirty="0">
              <a:effectLst/>
            </a:endParaRPr>
          </a:p>
          <a:p>
            <a:pPr algn="just" fontAlgn="base"/>
            <a:r>
              <a:rPr lang="en-US" b="1" i="0" dirty="0">
                <a:solidFill>
                  <a:srgbClr val="0000CC"/>
                </a:solidFill>
                <a:effectLst/>
              </a:rPr>
              <a:t>It is a type of serializability that can be used to check whether the given schedule is view serializable or not. </a:t>
            </a:r>
            <a:r>
              <a:rPr lang="en-US" b="0" i="0" dirty="0">
                <a:effectLst/>
              </a:rPr>
              <a:t>A schedule called as a view serializable if it is view equivalent to a serial schedule.</a:t>
            </a:r>
          </a:p>
          <a:p>
            <a:pPr algn="just" fontAlgn="base"/>
            <a:r>
              <a:rPr lang="en-US" b="1" i="0" dirty="0">
                <a:effectLst/>
              </a:rPr>
              <a:t>View Equivalent</a:t>
            </a:r>
            <a:endParaRPr lang="en-US" b="0" i="0" dirty="0">
              <a:effectLst/>
            </a:endParaRPr>
          </a:p>
          <a:p>
            <a:pPr algn="just" fontAlgn="base"/>
            <a:r>
              <a:rPr lang="en-US" b="0" i="0" dirty="0">
                <a:effectLst/>
              </a:rPr>
              <a:t>Two schedules S1 and S2 are said to be view equivalent if both satisfy the following conditions:</a:t>
            </a:r>
          </a:p>
          <a:p>
            <a:pPr algn="just" fontAlgn="base"/>
            <a:r>
              <a:rPr lang="en-US" b="1" i="0" dirty="0">
                <a:effectLst/>
              </a:rPr>
              <a:t>1. Initial read</a:t>
            </a:r>
            <a:endParaRPr lang="en-US" b="0" i="0" dirty="0">
              <a:effectLst/>
            </a:endParaRPr>
          </a:p>
          <a:p>
            <a:pPr algn="just" fontAlgn="base"/>
            <a:r>
              <a:rPr lang="en-US" b="0" i="0" dirty="0">
                <a:effectLst/>
              </a:rPr>
              <a:t>An initial read of the data item in both the schedule must be same. For example, lets two schedule S1 and S2. If transaction T1 reads the data item A in schedule S1, then in schedule S2 transaction T1 also reads A.</a:t>
            </a:r>
          </a:p>
          <a:p>
            <a:pPr algn="just" fontAlgn="base"/>
            <a:endParaRPr lang="en-US" b="0" i="0" dirty="0">
              <a:effectLst/>
              <a:latin typeface="Quicksand"/>
            </a:endParaRPr>
          </a:p>
        </p:txBody>
      </p:sp>
      <p:sp>
        <p:nvSpPr>
          <p:cNvPr id="5" name="Content Placeholder 2">
            <a:extLst>
              <a:ext uri="{FF2B5EF4-FFF2-40B4-BE49-F238E27FC236}">
                <a16:creationId xmlns:a16="http://schemas.microsoft.com/office/drawing/2014/main" id="{F1044F3C-63BA-BE2F-0132-7C78D2E25060}"/>
              </a:ext>
            </a:extLst>
          </p:cNvPr>
          <p:cNvSpPr txBox="1">
            <a:spLocks/>
          </p:cNvSpPr>
          <p:nvPr/>
        </p:nvSpPr>
        <p:spPr>
          <a:xfrm>
            <a:off x="8559779" y="97485"/>
            <a:ext cx="2565422" cy="589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200" b="1" i="0" dirty="0">
                <a:effectLst/>
                <a:latin typeface="Quicksand"/>
              </a:rPr>
              <a:t>Schedule S1</a:t>
            </a:r>
            <a:endParaRPr lang="en-US" sz="4400" b="0" i="0" dirty="0">
              <a:effectLst/>
            </a:endParaRPr>
          </a:p>
        </p:txBody>
      </p:sp>
      <p:graphicFrame>
        <p:nvGraphicFramePr>
          <p:cNvPr id="6" name="Table 5">
            <a:extLst>
              <a:ext uri="{FF2B5EF4-FFF2-40B4-BE49-F238E27FC236}">
                <a16:creationId xmlns:a16="http://schemas.microsoft.com/office/drawing/2014/main" id="{0FFD9CC5-B0D6-7CBD-F9A9-64F4733B6F72}"/>
              </a:ext>
            </a:extLst>
          </p:cNvPr>
          <p:cNvGraphicFramePr>
            <a:graphicFrameLocks noGrp="1"/>
          </p:cNvGraphicFramePr>
          <p:nvPr>
            <p:extLst>
              <p:ext uri="{D42A27DB-BD31-4B8C-83A1-F6EECF244321}">
                <p14:modId xmlns:p14="http://schemas.microsoft.com/office/powerpoint/2010/main" val="3581150941"/>
              </p:ext>
            </p:extLst>
          </p:nvPr>
        </p:nvGraphicFramePr>
        <p:xfrm>
          <a:off x="8559778" y="694601"/>
          <a:ext cx="2925640" cy="1496943"/>
        </p:xfrm>
        <a:graphic>
          <a:graphicData uri="http://schemas.openxmlformats.org/drawingml/2006/table">
            <a:tbl>
              <a:tblPr/>
              <a:tblGrid>
                <a:gridCol w="730700">
                  <a:extLst>
                    <a:ext uri="{9D8B030D-6E8A-4147-A177-3AD203B41FA5}">
                      <a16:colId xmlns:a16="http://schemas.microsoft.com/office/drawing/2014/main" val="665803373"/>
                    </a:ext>
                  </a:extLst>
                </a:gridCol>
                <a:gridCol w="1022300">
                  <a:extLst>
                    <a:ext uri="{9D8B030D-6E8A-4147-A177-3AD203B41FA5}">
                      <a16:colId xmlns:a16="http://schemas.microsoft.com/office/drawing/2014/main" val="3943016670"/>
                    </a:ext>
                  </a:extLst>
                </a:gridCol>
                <a:gridCol w="1172640">
                  <a:extLst>
                    <a:ext uri="{9D8B030D-6E8A-4147-A177-3AD203B41FA5}">
                      <a16:colId xmlns:a16="http://schemas.microsoft.com/office/drawing/2014/main" val="490915390"/>
                    </a:ext>
                  </a:extLst>
                </a:gridCol>
              </a:tblGrid>
              <a:tr h="498981">
                <a:tc>
                  <a:txBody>
                    <a:bodyPr/>
                    <a:lstStyle/>
                    <a:p>
                      <a:r>
                        <a:rPr lang="en-US" b="1" dirty="0">
                          <a:solidFill>
                            <a:schemeClr val="tx1"/>
                          </a:solidFill>
                          <a:effectLst/>
                        </a:rPr>
                        <a:t>Time</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T1</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T2</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35434302"/>
                  </a:ext>
                </a:extLst>
              </a:tr>
              <a:tr h="498981">
                <a:tc>
                  <a:txBody>
                    <a:bodyPr/>
                    <a:lstStyle/>
                    <a:p>
                      <a:r>
                        <a:rPr lang="en-US">
                          <a:solidFill>
                            <a:schemeClr val="tx1"/>
                          </a:solidFill>
                          <a:effectLst/>
                        </a:rPr>
                        <a:t>t1</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Read(X)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409358262"/>
                  </a:ext>
                </a:extLst>
              </a:tr>
              <a:tr h="498981">
                <a:tc>
                  <a:txBody>
                    <a:bodyPr/>
                    <a:lstStyle/>
                    <a:p>
                      <a:r>
                        <a:rPr lang="en-US">
                          <a:solidFill>
                            <a:schemeClr val="tx1"/>
                          </a:solidFill>
                          <a:effectLst/>
                        </a:rPr>
                        <a:t>t2</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Write(X)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45107241"/>
                  </a:ext>
                </a:extLst>
              </a:tr>
            </a:tbl>
          </a:graphicData>
        </a:graphic>
      </p:graphicFrame>
      <p:sp>
        <p:nvSpPr>
          <p:cNvPr id="8" name="Content Placeholder 2">
            <a:extLst>
              <a:ext uri="{FF2B5EF4-FFF2-40B4-BE49-F238E27FC236}">
                <a16:creationId xmlns:a16="http://schemas.microsoft.com/office/drawing/2014/main" id="{CA13FB77-5705-2306-4FC5-31B2861CAEC9}"/>
              </a:ext>
            </a:extLst>
          </p:cNvPr>
          <p:cNvSpPr txBox="1">
            <a:spLocks/>
          </p:cNvSpPr>
          <p:nvPr/>
        </p:nvSpPr>
        <p:spPr>
          <a:xfrm>
            <a:off x="8407378" y="2230081"/>
            <a:ext cx="2565422" cy="4160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200" b="1" i="0" dirty="0">
                <a:effectLst/>
                <a:latin typeface="Quicksand"/>
              </a:rPr>
              <a:t>Schedule S2</a:t>
            </a:r>
            <a:endParaRPr lang="en-US" sz="4400" b="0" i="0" dirty="0">
              <a:effectLst/>
            </a:endParaRPr>
          </a:p>
        </p:txBody>
      </p:sp>
      <p:graphicFrame>
        <p:nvGraphicFramePr>
          <p:cNvPr id="9" name="Table 8">
            <a:extLst>
              <a:ext uri="{FF2B5EF4-FFF2-40B4-BE49-F238E27FC236}">
                <a16:creationId xmlns:a16="http://schemas.microsoft.com/office/drawing/2014/main" id="{9CD64AE3-489A-08A3-C6A0-A6884CF5685C}"/>
              </a:ext>
            </a:extLst>
          </p:cNvPr>
          <p:cNvGraphicFramePr>
            <a:graphicFrameLocks noGrp="1"/>
          </p:cNvGraphicFramePr>
          <p:nvPr>
            <p:extLst>
              <p:ext uri="{D42A27DB-BD31-4B8C-83A1-F6EECF244321}">
                <p14:modId xmlns:p14="http://schemas.microsoft.com/office/powerpoint/2010/main" val="3255693006"/>
              </p:ext>
            </p:extLst>
          </p:nvPr>
        </p:nvGraphicFramePr>
        <p:xfrm>
          <a:off x="8303470" y="2582772"/>
          <a:ext cx="3078040" cy="1496943"/>
        </p:xfrm>
        <a:graphic>
          <a:graphicData uri="http://schemas.openxmlformats.org/drawingml/2006/table">
            <a:tbl>
              <a:tblPr/>
              <a:tblGrid>
                <a:gridCol w="717526">
                  <a:extLst>
                    <a:ext uri="{9D8B030D-6E8A-4147-A177-3AD203B41FA5}">
                      <a16:colId xmlns:a16="http://schemas.microsoft.com/office/drawing/2014/main" val="1031105670"/>
                    </a:ext>
                  </a:extLst>
                </a:gridCol>
                <a:gridCol w="1195785">
                  <a:extLst>
                    <a:ext uri="{9D8B030D-6E8A-4147-A177-3AD203B41FA5}">
                      <a16:colId xmlns:a16="http://schemas.microsoft.com/office/drawing/2014/main" val="1997685734"/>
                    </a:ext>
                  </a:extLst>
                </a:gridCol>
                <a:gridCol w="1164729">
                  <a:extLst>
                    <a:ext uri="{9D8B030D-6E8A-4147-A177-3AD203B41FA5}">
                      <a16:colId xmlns:a16="http://schemas.microsoft.com/office/drawing/2014/main" val="3433775267"/>
                    </a:ext>
                  </a:extLst>
                </a:gridCol>
              </a:tblGrid>
              <a:tr h="498981">
                <a:tc>
                  <a:txBody>
                    <a:bodyPr/>
                    <a:lstStyle/>
                    <a:p>
                      <a:r>
                        <a:rPr lang="en-US" b="1" dirty="0">
                          <a:solidFill>
                            <a:schemeClr val="tx1"/>
                          </a:solidFill>
                          <a:effectLst/>
                        </a:rPr>
                        <a:t>Time</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T1</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T2</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07136158"/>
                  </a:ext>
                </a:extLst>
              </a:tr>
              <a:tr h="498981">
                <a:tc>
                  <a:txBody>
                    <a:bodyPr/>
                    <a:lstStyle/>
                    <a:p>
                      <a:r>
                        <a:rPr lang="en-US" dirty="0">
                          <a:solidFill>
                            <a:schemeClr val="tx1"/>
                          </a:solidFill>
                          <a:effectLst/>
                        </a:rPr>
                        <a:t>t1</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Write(X)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2891644252"/>
                  </a:ext>
                </a:extLst>
              </a:tr>
              <a:tr h="498981">
                <a:tc>
                  <a:txBody>
                    <a:bodyPr/>
                    <a:lstStyle/>
                    <a:p>
                      <a:r>
                        <a:rPr lang="en-US">
                          <a:solidFill>
                            <a:schemeClr val="tx1"/>
                          </a:solidFill>
                          <a:effectLst/>
                        </a:rPr>
                        <a:t>t2</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Read(X)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5509697"/>
                  </a:ext>
                </a:extLst>
              </a:tr>
            </a:tbl>
          </a:graphicData>
        </a:graphic>
      </p:graphicFrame>
      <p:sp>
        <p:nvSpPr>
          <p:cNvPr id="10" name="Content Placeholder 2">
            <a:extLst>
              <a:ext uri="{FF2B5EF4-FFF2-40B4-BE49-F238E27FC236}">
                <a16:creationId xmlns:a16="http://schemas.microsoft.com/office/drawing/2014/main" id="{119DE7D3-7ABD-7AF2-226E-B4459AC19A60}"/>
              </a:ext>
            </a:extLst>
          </p:cNvPr>
          <p:cNvSpPr txBox="1">
            <a:spLocks/>
          </p:cNvSpPr>
          <p:nvPr/>
        </p:nvSpPr>
        <p:spPr>
          <a:xfrm>
            <a:off x="7869382" y="4267201"/>
            <a:ext cx="4170218" cy="2244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2400" b="0" i="0" dirty="0">
                <a:solidFill>
                  <a:srgbClr val="0000CC"/>
                </a:solidFill>
                <a:effectLst/>
                <a:latin typeface="Quicksand"/>
              </a:rPr>
              <a:t>Above two schedules, S1 and S2 are view equivalent, because initial read instruction in S1 is done by T1 transaction and in schedule S2 is also done by transaction T2.</a:t>
            </a:r>
            <a:endParaRPr lang="en-US" sz="4800" b="0" i="0" dirty="0">
              <a:solidFill>
                <a:srgbClr val="0000CC"/>
              </a:solidFill>
              <a:effectLst/>
            </a:endParaRPr>
          </a:p>
        </p:txBody>
      </p:sp>
    </p:spTree>
    <p:extLst>
      <p:ext uri="{BB962C8B-B14F-4D97-AF65-F5344CB8AC3E}">
        <p14:creationId xmlns:p14="http://schemas.microsoft.com/office/powerpoint/2010/main" val="110051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6" y="1135783"/>
            <a:ext cx="7218218" cy="5495927"/>
          </a:xfrm>
        </p:spPr>
        <p:txBody>
          <a:bodyPr>
            <a:normAutofit/>
          </a:bodyPr>
          <a:lstStyle/>
          <a:p>
            <a:pPr algn="just" fontAlgn="base"/>
            <a:r>
              <a:rPr lang="en-US" b="1" i="0" dirty="0">
                <a:effectLst/>
              </a:rPr>
              <a:t>View Serializability</a:t>
            </a:r>
            <a:endParaRPr lang="en-US" b="0" i="0" dirty="0">
              <a:effectLst/>
            </a:endParaRPr>
          </a:p>
          <a:p>
            <a:pPr algn="just" fontAlgn="base"/>
            <a:r>
              <a:rPr lang="en-US" b="1" i="0" dirty="0">
                <a:effectLst/>
              </a:rPr>
              <a:t>2. Updated Read</a:t>
            </a:r>
            <a:endParaRPr lang="en-US" b="0" i="0" dirty="0">
              <a:effectLst/>
            </a:endParaRPr>
          </a:p>
          <a:p>
            <a:pPr algn="just" fontAlgn="base"/>
            <a:r>
              <a:rPr lang="en-US" b="0" i="0" dirty="0">
                <a:effectLst/>
              </a:rPr>
              <a:t>In schedule S1, if the transaction </a:t>
            </a:r>
            <a:r>
              <a:rPr lang="en-US" b="0" i="0" dirty="0" err="1">
                <a:effectLst/>
              </a:rPr>
              <a:t>T</a:t>
            </a:r>
            <a:r>
              <a:rPr lang="en-US" b="0" i="0" baseline="-25000" dirty="0" err="1">
                <a:effectLst/>
              </a:rPr>
              <a:t>i</a:t>
            </a:r>
            <a:r>
              <a:rPr lang="en-US" b="0" i="0" baseline="-25000" dirty="0">
                <a:effectLst/>
              </a:rPr>
              <a:t> </a:t>
            </a:r>
            <a:r>
              <a:rPr lang="en-US" b="0" i="0" dirty="0">
                <a:effectLst/>
              </a:rPr>
              <a:t>is reading the data item A which is updated by transaction </a:t>
            </a:r>
            <a:r>
              <a:rPr lang="en-US" b="0" i="0" dirty="0" err="1">
                <a:effectLst/>
              </a:rPr>
              <a:t>T</a:t>
            </a:r>
            <a:r>
              <a:rPr lang="en-US" b="0" i="0" baseline="-25000" dirty="0" err="1">
                <a:effectLst/>
              </a:rPr>
              <a:t>j</a:t>
            </a:r>
            <a:r>
              <a:rPr lang="en-US" b="0" i="0" dirty="0">
                <a:effectLst/>
              </a:rPr>
              <a:t>, then in schedule S2 also, </a:t>
            </a:r>
            <a:r>
              <a:rPr lang="en-US" b="0" i="0" dirty="0" err="1">
                <a:effectLst/>
              </a:rPr>
              <a:t>T</a:t>
            </a:r>
            <a:r>
              <a:rPr lang="en-US" b="0" i="0" baseline="-25000" dirty="0" err="1">
                <a:effectLst/>
              </a:rPr>
              <a:t>i</a:t>
            </a:r>
            <a:r>
              <a:rPr lang="en-US" b="0" i="0" baseline="-25000" dirty="0">
                <a:effectLst/>
              </a:rPr>
              <a:t> </a:t>
            </a:r>
            <a:r>
              <a:rPr lang="en-US" b="0" i="0" dirty="0">
                <a:effectLst/>
              </a:rPr>
              <a:t>should read data item A which is updated by </a:t>
            </a:r>
            <a:r>
              <a:rPr lang="en-US" b="0" i="0" dirty="0" err="1">
                <a:effectLst/>
              </a:rPr>
              <a:t>T</a:t>
            </a:r>
            <a:r>
              <a:rPr lang="en-US" b="0" i="0" baseline="-25000" dirty="0" err="1">
                <a:effectLst/>
              </a:rPr>
              <a:t>j</a:t>
            </a:r>
            <a:r>
              <a:rPr lang="en-US" b="0" i="0" dirty="0">
                <a:effectLst/>
              </a:rPr>
              <a:t>.</a:t>
            </a:r>
          </a:p>
          <a:p>
            <a:pPr algn="just" fontAlgn="base"/>
            <a:endParaRPr lang="en-US" b="0" i="0" dirty="0">
              <a:effectLst/>
              <a:latin typeface="Quicksand"/>
            </a:endParaRPr>
          </a:p>
        </p:txBody>
      </p:sp>
      <p:sp>
        <p:nvSpPr>
          <p:cNvPr id="5" name="Content Placeholder 2">
            <a:extLst>
              <a:ext uri="{FF2B5EF4-FFF2-40B4-BE49-F238E27FC236}">
                <a16:creationId xmlns:a16="http://schemas.microsoft.com/office/drawing/2014/main" id="{F1044F3C-63BA-BE2F-0132-7C78D2E25060}"/>
              </a:ext>
            </a:extLst>
          </p:cNvPr>
          <p:cNvSpPr txBox="1">
            <a:spLocks/>
          </p:cNvSpPr>
          <p:nvPr/>
        </p:nvSpPr>
        <p:spPr>
          <a:xfrm>
            <a:off x="8559779" y="97485"/>
            <a:ext cx="2565422" cy="589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200" b="1" i="0" dirty="0">
                <a:effectLst/>
                <a:latin typeface="Quicksand"/>
              </a:rPr>
              <a:t>Schedule S1</a:t>
            </a:r>
            <a:endParaRPr lang="en-US" sz="4400" b="0" i="0" dirty="0">
              <a:effectLst/>
            </a:endParaRPr>
          </a:p>
        </p:txBody>
      </p:sp>
      <p:graphicFrame>
        <p:nvGraphicFramePr>
          <p:cNvPr id="6" name="Table 5">
            <a:extLst>
              <a:ext uri="{FF2B5EF4-FFF2-40B4-BE49-F238E27FC236}">
                <a16:creationId xmlns:a16="http://schemas.microsoft.com/office/drawing/2014/main" id="{0FFD9CC5-B0D6-7CBD-F9A9-64F4733B6F72}"/>
              </a:ext>
            </a:extLst>
          </p:cNvPr>
          <p:cNvGraphicFramePr>
            <a:graphicFrameLocks noGrp="1"/>
          </p:cNvGraphicFramePr>
          <p:nvPr>
            <p:extLst>
              <p:ext uri="{D42A27DB-BD31-4B8C-83A1-F6EECF244321}">
                <p14:modId xmlns:p14="http://schemas.microsoft.com/office/powerpoint/2010/main" val="2600844423"/>
              </p:ext>
            </p:extLst>
          </p:nvPr>
        </p:nvGraphicFramePr>
        <p:xfrm>
          <a:off x="8559778" y="694601"/>
          <a:ext cx="2925640" cy="1496943"/>
        </p:xfrm>
        <a:graphic>
          <a:graphicData uri="http://schemas.openxmlformats.org/drawingml/2006/table">
            <a:tbl>
              <a:tblPr/>
              <a:tblGrid>
                <a:gridCol w="730700">
                  <a:extLst>
                    <a:ext uri="{9D8B030D-6E8A-4147-A177-3AD203B41FA5}">
                      <a16:colId xmlns:a16="http://schemas.microsoft.com/office/drawing/2014/main" val="665803373"/>
                    </a:ext>
                  </a:extLst>
                </a:gridCol>
                <a:gridCol w="1022300">
                  <a:extLst>
                    <a:ext uri="{9D8B030D-6E8A-4147-A177-3AD203B41FA5}">
                      <a16:colId xmlns:a16="http://schemas.microsoft.com/office/drawing/2014/main" val="3943016670"/>
                    </a:ext>
                  </a:extLst>
                </a:gridCol>
                <a:gridCol w="1172640">
                  <a:extLst>
                    <a:ext uri="{9D8B030D-6E8A-4147-A177-3AD203B41FA5}">
                      <a16:colId xmlns:a16="http://schemas.microsoft.com/office/drawing/2014/main" val="490915390"/>
                    </a:ext>
                  </a:extLst>
                </a:gridCol>
              </a:tblGrid>
              <a:tr h="498981">
                <a:tc>
                  <a:txBody>
                    <a:bodyPr/>
                    <a:lstStyle/>
                    <a:p>
                      <a:r>
                        <a:rPr lang="en-US" b="1" dirty="0">
                          <a:solidFill>
                            <a:schemeClr val="tx1"/>
                          </a:solidFill>
                          <a:effectLst/>
                        </a:rPr>
                        <a:t>Time</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T1</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T2</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35434302"/>
                  </a:ext>
                </a:extLst>
              </a:tr>
              <a:tr h="498981">
                <a:tc>
                  <a:txBody>
                    <a:bodyPr/>
                    <a:lstStyle/>
                    <a:p>
                      <a:r>
                        <a:rPr lang="en-US">
                          <a:solidFill>
                            <a:schemeClr val="tx1"/>
                          </a:solidFill>
                          <a:effectLst/>
                        </a:rPr>
                        <a:t>t1</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Write(X)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409358262"/>
                  </a:ext>
                </a:extLst>
              </a:tr>
              <a:tr h="498981">
                <a:tc>
                  <a:txBody>
                    <a:bodyPr/>
                    <a:lstStyle/>
                    <a:p>
                      <a:r>
                        <a:rPr lang="en-US">
                          <a:solidFill>
                            <a:schemeClr val="tx1"/>
                          </a:solidFill>
                          <a:effectLst/>
                        </a:rPr>
                        <a:t>t2</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Read(X)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45107241"/>
                  </a:ext>
                </a:extLst>
              </a:tr>
            </a:tbl>
          </a:graphicData>
        </a:graphic>
      </p:graphicFrame>
      <p:sp>
        <p:nvSpPr>
          <p:cNvPr id="8" name="Content Placeholder 2">
            <a:extLst>
              <a:ext uri="{FF2B5EF4-FFF2-40B4-BE49-F238E27FC236}">
                <a16:creationId xmlns:a16="http://schemas.microsoft.com/office/drawing/2014/main" id="{CA13FB77-5705-2306-4FC5-31B2861CAEC9}"/>
              </a:ext>
            </a:extLst>
          </p:cNvPr>
          <p:cNvSpPr txBox="1">
            <a:spLocks/>
          </p:cNvSpPr>
          <p:nvPr/>
        </p:nvSpPr>
        <p:spPr>
          <a:xfrm>
            <a:off x="8407378" y="2230081"/>
            <a:ext cx="2565422" cy="4160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200" b="1" i="0" dirty="0">
                <a:effectLst/>
                <a:latin typeface="Quicksand"/>
              </a:rPr>
              <a:t>Schedule S2</a:t>
            </a:r>
            <a:endParaRPr lang="en-US" sz="4400" b="0" i="0" dirty="0">
              <a:effectLst/>
            </a:endParaRPr>
          </a:p>
        </p:txBody>
      </p:sp>
      <p:sp>
        <p:nvSpPr>
          <p:cNvPr id="10" name="Content Placeholder 2">
            <a:extLst>
              <a:ext uri="{FF2B5EF4-FFF2-40B4-BE49-F238E27FC236}">
                <a16:creationId xmlns:a16="http://schemas.microsoft.com/office/drawing/2014/main" id="{119DE7D3-7ABD-7AF2-226E-B4459AC19A60}"/>
              </a:ext>
            </a:extLst>
          </p:cNvPr>
          <p:cNvSpPr txBox="1">
            <a:spLocks/>
          </p:cNvSpPr>
          <p:nvPr/>
        </p:nvSpPr>
        <p:spPr>
          <a:xfrm>
            <a:off x="540327" y="5237017"/>
            <a:ext cx="11499273" cy="12746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200" b="0" i="0" dirty="0">
                <a:solidFill>
                  <a:srgbClr val="0000CC"/>
                </a:solidFill>
                <a:effectLst/>
              </a:rPr>
              <a:t>Above two schedules S1 and S2 are view equivalent because in schedule S1 transaction T2 reads the data item A which is updated by T1 and in schedule S2 T2 also reads the data item A which is updated by T1.  </a:t>
            </a:r>
            <a:endParaRPr lang="en-US" sz="8000" b="0" i="0" dirty="0">
              <a:solidFill>
                <a:srgbClr val="0000CC"/>
              </a:solidFill>
              <a:effectLst/>
            </a:endParaRPr>
          </a:p>
        </p:txBody>
      </p:sp>
      <p:graphicFrame>
        <p:nvGraphicFramePr>
          <p:cNvPr id="4" name="Table 3">
            <a:extLst>
              <a:ext uri="{FF2B5EF4-FFF2-40B4-BE49-F238E27FC236}">
                <a16:creationId xmlns:a16="http://schemas.microsoft.com/office/drawing/2014/main" id="{2CA555FE-4F9E-AB17-DFAC-23E386C92CCB}"/>
              </a:ext>
            </a:extLst>
          </p:cNvPr>
          <p:cNvGraphicFramePr>
            <a:graphicFrameLocks noGrp="1"/>
          </p:cNvGraphicFramePr>
          <p:nvPr>
            <p:extLst>
              <p:ext uri="{D42A27DB-BD31-4B8C-83A1-F6EECF244321}">
                <p14:modId xmlns:p14="http://schemas.microsoft.com/office/powerpoint/2010/main" val="1964592467"/>
              </p:ext>
            </p:extLst>
          </p:nvPr>
        </p:nvGraphicFramePr>
        <p:xfrm>
          <a:off x="8423532" y="2708207"/>
          <a:ext cx="2925640" cy="1496943"/>
        </p:xfrm>
        <a:graphic>
          <a:graphicData uri="http://schemas.openxmlformats.org/drawingml/2006/table">
            <a:tbl>
              <a:tblPr/>
              <a:tblGrid>
                <a:gridCol w="730700">
                  <a:extLst>
                    <a:ext uri="{9D8B030D-6E8A-4147-A177-3AD203B41FA5}">
                      <a16:colId xmlns:a16="http://schemas.microsoft.com/office/drawing/2014/main" val="665803373"/>
                    </a:ext>
                  </a:extLst>
                </a:gridCol>
                <a:gridCol w="1022300">
                  <a:extLst>
                    <a:ext uri="{9D8B030D-6E8A-4147-A177-3AD203B41FA5}">
                      <a16:colId xmlns:a16="http://schemas.microsoft.com/office/drawing/2014/main" val="3943016670"/>
                    </a:ext>
                  </a:extLst>
                </a:gridCol>
                <a:gridCol w="1172640">
                  <a:extLst>
                    <a:ext uri="{9D8B030D-6E8A-4147-A177-3AD203B41FA5}">
                      <a16:colId xmlns:a16="http://schemas.microsoft.com/office/drawing/2014/main" val="490915390"/>
                    </a:ext>
                  </a:extLst>
                </a:gridCol>
              </a:tblGrid>
              <a:tr h="498981">
                <a:tc>
                  <a:txBody>
                    <a:bodyPr/>
                    <a:lstStyle/>
                    <a:p>
                      <a:r>
                        <a:rPr lang="en-US" b="1" dirty="0">
                          <a:solidFill>
                            <a:schemeClr val="tx1"/>
                          </a:solidFill>
                          <a:effectLst/>
                        </a:rPr>
                        <a:t>Time</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T1</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T2</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35434302"/>
                  </a:ext>
                </a:extLst>
              </a:tr>
              <a:tr h="498981">
                <a:tc>
                  <a:txBody>
                    <a:bodyPr/>
                    <a:lstStyle/>
                    <a:p>
                      <a:r>
                        <a:rPr lang="en-US">
                          <a:solidFill>
                            <a:schemeClr val="tx1"/>
                          </a:solidFill>
                          <a:effectLst/>
                        </a:rPr>
                        <a:t>t1</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Write(X)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409358262"/>
                  </a:ext>
                </a:extLst>
              </a:tr>
              <a:tr h="498981">
                <a:tc>
                  <a:txBody>
                    <a:bodyPr/>
                    <a:lstStyle/>
                    <a:p>
                      <a:r>
                        <a:rPr lang="en-US">
                          <a:solidFill>
                            <a:schemeClr val="tx1"/>
                          </a:solidFill>
                          <a:effectLst/>
                        </a:rPr>
                        <a:t>t2</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Read(X)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45107241"/>
                  </a:ext>
                </a:extLst>
              </a:tr>
            </a:tbl>
          </a:graphicData>
        </a:graphic>
      </p:graphicFrame>
    </p:spTree>
    <p:extLst>
      <p:ext uri="{BB962C8B-B14F-4D97-AF65-F5344CB8AC3E}">
        <p14:creationId xmlns:p14="http://schemas.microsoft.com/office/powerpoint/2010/main" val="3012920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9DE-991F-6BD7-6915-62ED64E22766}"/>
              </a:ext>
            </a:extLst>
          </p:cNvPr>
          <p:cNvSpPr>
            <a:spLocks noGrp="1"/>
          </p:cNvSpPr>
          <p:nvPr>
            <p:ph type="title"/>
          </p:nvPr>
        </p:nvSpPr>
        <p:spPr>
          <a:xfrm>
            <a:off x="173182" y="226290"/>
            <a:ext cx="10515600" cy="909493"/>
          </a:xfrm>
        </p:spPr>
        <p:txBody>
          <a:bodyPr>
            <a:normAutofit/>
          </a:bodyPr>
          <a:lstStyle/>
          <a:p>
            <a:r>
              <a:rPr lang="en-US" sz="4000" b="1" i="0" dirty="0">
                <a:effectLst/>
                <a:latin typeface="+mn-lt"/>
              </a:rPr>
              <a:t>Serializability in DBMS</a:t>
            </a:r>
            <a:endParaRPr lang="en-US" sz="4000" dirty="0">
              <a:latin typeface="+mn-lt"/>
            </a:endParaRPr>
          </a:p>
        </p:txBody>
      </p:sp>
      <p:sp>
        <p:nvSpPr>
          <p:cNvPr id="3" name="Content Placeholder 2">
            <a:extLst>
              <a:ext uri="{FF2B5EF4-FFF2-40B4-BE49-F238E27FC236}">
                <a16:creationId xmlns:a16="http://schemas.microsoft.com/office/drawing/2014/main" id="{80873769-EB77-547C-051E-51DCB8807A7F}"/>
              </a:ext>
            </a:extLst>
          </p:cNvPr>
          <p:cNvSpPr>
            <a:spLocks noGrp="1"/>
          </p:cNvSpPr>
          <p:nvPr>
            <p:ph idx="1"/>
          </p:nvPr>
        </p:nvSpPr>
        <p:spPr>
          <a:xfrm>
            <a:off x="290946" y="1135783"/>
            <a:ext cx="7218218" cy="5495927"/>
          </a:xfrm>
        </p:spPr>
        <p:txBody>
          <a:bodyPr>
            <a:normAutofit/>
          </a:bodyPr>
          <a:lstStyle/>
          <a:p>
            <a:pPr algn="just" fontAlgn="base"/>
            <a:r>
              <a:rPr lang="en-US" b="1" i="0" dirty="0">
                <a:effectLst/>
              </a:rPr>
              <a:t>View Serializability</a:t>
            </a:r>
            <a:endParaRPr lang="en-US" b="0" i="0" dirty="0">
              <a:effectLst/>
            </a:endParaRPr>
          </a:p>
          <a:p>
            <a:pPr algn="just" fontAlgn="base"/>
            <a:r>
              <a:rPr lang="en-US" b="1" i="0" dirty="0">
                <a:effectLst/>
              </a:rPr>
              <a:t>3. Final write</a:t>
            </a:r>
            <a:endParaRPr lang="en-US" b="0" i="0" dirty="0">
              <a:effectLst/>
            </a:endParaRPr>
          </a:p>
          <a:p>
            <a:pPr algn="just" fontAlgn="base"/>
            <a:r>
              <a:rPr lang="en-US" b="1" i="0" dirty="0">
                <a:effectLst/>
              </a:rPr>
              <a:t> </a:t>
            </a:r>
            <a:r>
              <a:rPr lang="en-US" b="0" i="0" dirty="0">
                <a:effectLst/>
              </a:rPr>
              <a:t>The final write operation on each data item in both the schedule must be same. In a schedule S1, if a transaction T1 updates data item A at last then in schedule S2, final writes operations should also be done by T1 transaction.</a:t>
            </a:r>
          </a:p>
          <a:p>
            <a:pPr algn="just" fontAlgn="base"/>
            <a:endParaRPr lang="en-US" b="0" i="0" dirty="0">
              <a:effectLst/>
              <a:latin typeface="Quicksand"/>
            </a:endParaRPr>
          </a:p>
        </p:txBody>
      </p:sp>
      <p:sp>
        <p:nvSpPr>
          <p:cNvPr id="5" name="Content Placeholder 2">
            <a:extLst>
              <a:ext uri="{FF2B5EF4-FFF2-40B4-BE49-F238E27FC236}">
                <a16:creationId xmlns:a16="http://schemas.microsoft.com/office/drawing/2014/main" id="{F1044F3C-63BA-BE2F-0132-7C78D2E25060}"/>
              </a:ext>
            </a:extLst>
          </p:cNvPr>
          <p:cNvSpPr txBox="1">
            <a:spLocks/>
          </p:cNvSpPr>
          <p:nvPr/>
        </p:nvSpPr>
        <p:spPr>
          <a:xfrm>
            <a:off x="8559779" y="97485"/>
            <a:ext cx="2565422" cy="589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200" b="1" i="0" dirty="0">
                <a:effectLst/>
                <a:latin typeface="Quicksand"/>
              </a:rPr>
              <a:t>Schedule S1</a:t>
            </a:r>
            <a:endParaRPr lang="en-US" sz="4400" b="0" i="0" dirty="0">
              <a:effectLst/>
            </a:endParaRPr>
          </a:p>
        </p:txBody>
      </p:sp>
      <p:sp>
        <p:nvSpPr>
          <p:cNvPr id="8" name="Content Placeholder 2">
            <a:extLst>
              <a:ext uri="{FF2B5EF4-FFF2-40B4-BE49-F238E27FC236}">
                <a16:creationId xmlns:a16="http://schemas.microsoft.com/office/drawing/2014/main" id="{CA13FB77-5705-2306-4FC5-31B2861CAEC9}"/>
              </a:ext>
            </a:extLst>
          </p:cNvPr>
          <p:cNvSpPr txBox="1">
            <a:spLocks/>
          </p:cNvSpPr>
          <p:nvPr/>
        </p:nvSpPr>
        <p:spPr>
          <a:xfrm>
            <a:off x="8407378" y="2230081"/>
            <a:ext cx="2565422" cy="4160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200" b="1" i="0" dirty="0">
                <a:effectLst/>
                <a:latin typeface="Quicksand"/>
              </a:rPr>
              <a:t>Schedule S2</a:t>
            </a:r>
            <a:endParaRPr lang="en-US" sz="4400" b="0" i="0" dirty="0">
              <a:effectLst/>
            </a:endParaRPr>
          </a:p>
        </p:txBody>
      </p:sp>
      <p:sp>
        <p:nvSpPr>
          <p:cNvPr id="10" name="Content Placeholder 2">
            <a:extLst>
              <a:ext uri="{FF2B5EF4-FFF2-40B4-BE49-F238E27FC236}">
                <a16:creationId xmlns:a16="http://schemas.microsoft.com/office/drawing/2014/main" id="{119DE7D3-7ABD-7AF2-226E-B4459AC19A60}"/>
              </a:ext>
            </a:extLst>
          </p:cNvPr>
          <p:cNvSpPr txBox="1">
            <a:spLocks/>
          </p:cNvSpPr>
          <p:nvPr/>
        </p:nvSpPr>
        <p:spPr>
          <a:xfrm>
            <a:off x="540327" y="5237017"/>
            <a:ext cx="11499273" cy="127461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3600" b="0" i="0" dirty="0">
                <a:solidFill>
                  <a:srgbClr val="0000CC"/>
                </a:solidFill>
                <a:effectLst/>
              </a:rPr>
              <a:t>Above two schedules, S1 and S2 are view equivalent because final write operation in schedule S1 is done by T1 and in S2, T1 also does the final write operation.</a:t>
            </a:r>
            <a:endParaRPr lang="en-US" sz="13800" b="0" i="0" dirty="0">
              <a:solidFill>
                <a:srgbClr val="0000CC"/>
              </a:solidFill>
              <a:effectLst/>
            </a:endParaRPr>
          </a:p>
        </p:txBody>
      </p:sp>
      <p:graphicFrame>
        <p:nvGraphicFramePr>
          <p:cNvPr id="7" name="Table 6">
            <a:extLst>
              <a:ext uri="{FF2B5EF4-FFF2-40B4-BE49-F238E27FC236}">
                <a16:creationId xmlns:a16="http://schemas.microsoft.com/office/drawing/2014/main" id="{061BD6E1-7ED4-5264-B9A3-883011669CAF}"/>
              </a:ext>
            </a:extLst>
          </p:cNvPr>
          <p:cNvGraphicFramePr>
            <a:graphicFrameLocks noGrp="1"/>
          </p:cNvGraphicFramePr>
          <p:nvPr>
            <p:extLst>
              <p:ext uri="{D42A27DB-BD31-4B8C-83A1-F6EECF244321}">
                <p14:modId xmlns:p14="http://schemas.microsoft.com/office/powerpoint/2010/main" val="2250911075"/>
              </p:ext>
            </p:extLst>
          </p:nvPr>
        </p:nvGraphicFramePr>
        <p:xfrm>
          <a:off x="8030738" y="490642"/>
          <a:ext cx="3584272" cy="1706880"/>
        </p:xfrm>
        <a:graphic>
          <a:graphicData uri="http://schemas.openxmlformats.org/drawingml/2006/table">
            <a:tbl>
              <a:tblPr/>
              <a:tblGrid>
                <a:gridCol w="744090">
                  <a:extLst>
                    <a:ext uri="{9D8B030D-6E8A-4147-A177-3AD203B41FA5}">
                      <a16:colId xmlns:a16="http://schemas.microsoft.com/office/drawing/2014/main" val="960106530"/>
                    </a:ext>
                  </a:extLst>
                </a:gridCol>
                <a:gridCol w="942109">
                  <a:extLst>
                    <a:ext uri="{9D8B030D-6E8A-4147-A177-3AD203B41FA5}">
                      <a16:colId xmlns:a16="http://schemas.microsoft.com/office/drawing/2014/main" val="1353501332"/>
                    </a:ext>
                  </a:extLst>
                </a:gridCol>
                <a:gridCol w="914400">
                  <a:extLst>
                    <a:ext uri="{9D8B030D-6E8A-4147-A177-3AD203B41FA5}">
                      <a16:colId xmlns:a16="http://schemas.microsoft.com/office/drawing/2014/main" val="954647906"/>
                    </a:ext>
                  </a:extLst>
                </a:gridCol>
                <a:gridCol w="983673">
                  <a:extLst>
                    <a:ext uri="{9D8B030D-6E8A-4147-A177-3AD203B41FA5}">
                      <a16:colId xmlns:a16="http://schemas.microsoft.com/office/drawing/2014/main" val="1142491813"/>
                    </a:ext>
                  </a:extLst>
                </a:gridCol>
              </a:tblGrid>
              <a:tr h="0">
                <a:tc>
                  <a:txBody>
                    <a:bodyPr/>
                    <a:lstStyle/>
                    <a:p>
                      <a:r>
                        <a:rPr lang="en-US" b="1" dirty="0">
                          <a:solidFill>
                            <a:schemeClr val="tx1"/>
                          </a:solidFill>
                          <a:effectLst/>
                        </a:rPr>
                        <a:t>Time</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T1</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T2</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T3</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2232372"/>
                  </a:ext>
                </a:extLst>
              </a:tr>
              <a:tr h="0">
                <a:tc>
                  <a:txBody>
                    <a:bodyPr/>
                    <a:lstStyle/>
                    <a:p>
                      <a:r>
                        <a:rPr lang="en-US" dirty="0">
                          <a:solidFill>
                            <a:schemeClr val="tx1"/>
                          </a:solidFill>
                          <a:effectLst/>
                        </a:rPr>
                        <a:t>t1</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Write(X)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016750622"/>
                  </a:ext>
                </a:extLst>
              </a:tr>
              <a:tr h="0">
                <a:tc>
                  <a:txBody>
                    <a:bodyPr/>
                    <a:lstStyle/>
                    <a:p>
                      <a:r>
                        <a:rPr lang="en-US" dirty="0">
                          <a:solidFill>
                            <a:schemeClr val="tx1"/>
                          </a:solidFill>
                          <a:effectLst/>
                        </a:rPr>
                        <a:t>t2</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solidFill>
                            <a:schemeClr val="tx1"/>
                          </a:solidFill>
                          <a:effectLst/>
                        </a:rPr>
                        <a:t>Read(X)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21188744"/>
                  </a:ext>
                </a:extLst>
              </a:tr>
              <a:tr h="0">
                <a:tc>
                  <a:txBody>
                    <a:bodyPr/>
                    <a:lstStyle/>
                    <a:p>
                      <a:r>
                        <a:rPr lang="en-US">
                          <a:solidFill>
                            <a:schemeClr val="tx1"/>
                          </a:solidFill>
                          <a:effectLst/>
                        </a:rPr>
                        <a:t>t3</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Write(X)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223382885"/>
                  </a:ext>
                </a:extLst>
              </a:tr>
            </a:tbl>
          </a:graphicData>
        </a:graphic>
      </p:graphicFrame>
      <p:graphicFrame>
        <p:nvGraphicFramePr>
          <p:cNvPr id="9" name="Table 8">
            <a:extLst>
              <a:ext uri="{FF2B5EF4-FFF2-40B4-BE49-F238E27FC236}">
                <a16:creationId xmlns:a16="http://schemas.microsoft.com/office/drawing/2014/main" id="{8CB6D776-421B-DE16-5853-96FE939B9DFA}"/>
              </a:ext>
            </a:extLst>
          </p:cNvPr>
          <p:cNvGraphicFramePr>
            <a:graphicFrameLocks noGrp="1"/>
          </p:cNvGraphicFramePr>
          <p:nvPr>
            <p:extLst>
              <p:ext uri="{D42A27DB-BD31-4B8C-83A1-F6EECF244321}">
                <p14:modId xmlns:p14="http://schemas.microsoft.com/office/powerpoint/2010/main" val="2898100767"/>
              </p:ext>
            </p:extLst>
          </p:nvPr>
        </p:nvGraphicFramePr>
        <p:xfrm>
          <a:off x="7897953" y="2680879"/>
          <a:ext cx="3584272" cy="1706880"/>
        </p:xfrm>
        <a:graphic>
          <a:graphicData uri="http://schemas.openxmlformats.org/drawingml/2006/table">
            <a:tbl>
              <a:tblPr/>
              <a:tblGrid>
                <a:gridCol w="744090">
                  <a:extLst>
                    <a:ext uri="{9D8B030D-6E8A-4147-A177-3AD203B41FA5}">
                      <a16:colId xmlns:a16="http://schemas.microsoft.com/office/drawing/2014/main" val="960106530"/>
                    </a:ext>
                  </a:extLst>
                </a:gridCol>
                <a:gridCol w="942109">
                  <a:extLst>
                    <a:ext uri="{9D8B030D-6E8A-4147-A177-3AD203B41FA5}">
                      <a16:colId xmlns:a16="http://schemas.microsoft.com/office/drawing/2014/main" val="1353501332"/>
                    </a:ext>
                  </a:extLst>
                </a:gridCol>
                <a:gridCol w="914400">
                  <a:extLst>
                    <a:ext uri="{9D8B030D-6E8A-4147-A177-3AD203B41FA5}">
                      <a16:colId xmlns:a16="http://schemas.microsoft.com/office/drawing/2014/main" val="954647906"/>
                    </a:ext>
                  </a:extLst>
                </a:gridCol>
                <a:gridCol w="983673">
                  <a:extLst>
                    <a:ext uri="{9D8B030D-6E8A-4147-A177-3AD203B41FA5}">
                      <a16:colId xmlns:a16="http://schemas.microsoft.com/office/drawing/2014/main" val="1142491813"/>
                    </a:ext>
                  </a:extLst>
                </a:gridCol>
              </a:tblGrid>
              <a:tr h="0">
                <a:tc>
                  <a:txBody>
                    <a:bodyPr/>
                    <a:lstStyle/>
                    <a:p>
                      <a:r>
                        <a:rPr lang="en-US" b="1" dirty="0">
                          <a:solidFill>
                            <a:schemeClr val="tx1"/>
                          </a:solidFill>
                          <a:effectLst/>
                        </a:rPr>
                        <a:t>Time</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T1</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T2</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dirty="0">
                          <a:solidFill>
                            <a:schemeClr val="tx1"/>
                          </a:solidFill>
                          <a:effectLst/>
                        </a:rPr>
                        <a:t>T3</a:t>
                      </a:r>
                      <a:endParaRPr lang="en-US" dirty="0">
                        <a:solidFill>
                          <a:schemeClr val="tx1"/>
                        </a:solidFill>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2232372"/>
                  </a:ext>
                </a:extLst>
              </a:tr>
              <a:tr h="0">
                <a:tc>
                  <a:txBody>
                    <a:bodyPr/>
                    <a:lstStyle/>
                    <a:p>
                      <a:r>
                        <a:rPr lang="en-US" dirty="0">
                          <a:solidFill>
                            <a:schemeClr val="tx1"/>
                          </a:solidFill>
                          <a:effectLst/>
                        </a:rPr>
                        <a:t>t1</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a:solidFill>
                            <a:schemeClr val="tx1"/>
                          </a:solidFill>
                          <a:effectLst/>
                        </a:rPr>
                        <a:t>Write(X)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016750622"/>
                  </a:ext>
                </a:extLst>
              </a:tr>
              <a:tr h="0">
                <a:tc>
                  <a:txBody>
                    <a:bodyPr/>
                    <a:lstStyle/>
                    <a:p>
                      <a:r>
                        <a:rPr lang="en-US" dirty="0">
                          <a:solidFill>
                            <a:schemeClr val="tx1"/>
                          </a:solidFill>
                          <a:effectLst/>
                        </a:rPr>
                        <a:t>t2</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solidFill>
                            <a:schemeClr val="tx1"/>
                          </a:solidFill>
                          <a:effectLst/>
                        </a:rPr>
                        <a:t>Read(X)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21188744"/>
                  </a:ext>
                </a:extLst>
              </a:tr>
              <a:tr h="0">
                <a:tc>
                  <a:txBody>
                    <a:bodyPr/>
                    <a:lstStyle/>
                    <a:p>
                      <a:r>
                        <a:rPr lang="en-US">
                          <a:solidFill>
                            <a:schemeClr val="tx1"/>
                          </a:solidFill>
                          <a:effectLst/>
                        </a:rPr>
                        <a:t>t3</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Write(X)</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tc>
                  <a:txBody>
                    <a:bodyPr/>
                    <a:lstStyle/>
                    <a:p>
                      <a:r>
                        <a:rPr lang="en-US" dirty="0">
                          <a:solidFill>
                            <a:schemeClr val="tx1"/>
                          </a:solidFill>
                          <a:effectLst/>
                        </a:rPr>
                        <a:t>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223382885"/>
                  </a:ext>
                </a:extLst>
              </a:tr>
            </a:tbl>
          </a:graphicData>
        </a:graphic>
      </p:graphicFrame>
    </p:spTree>
    <p:extLst>
      <p:ext uri="{BB962C8B-B14F-4D97-AF65-F5344CB8AC3E}">
        <p14:creationId xmlns:p14="http://schemas.microsoft.com/office/powerpoint/2010/main" val="155804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DAB9-9DBC-0323-B332-2B18B517D630}"/>
              </a:ext>
            </a:extLst>
          </p:cNvPr>
          <p:cNvSpPr>
            <a:spLocks noGrp="1"/>
          </p:cNvSpPr>
          <p:nvPr>
            <p:ph type="title"/>
          </p:nvPr>
        </p:nvSpPr>
        <p:spPr/>
        <p:txBody>
          <a:bodyPr>
            <a:normAutofit/>
          </a:bodyPr>
          <a:lstStyle/>
          <a:p>
            <a:r>
              <a:rPr lang="en-US" sz="4000" b="1" i="0" dirty="0">
                <a:effectLst/>
                <a:latin typeface="+mn-lt"/>
              </a:rPr>
              <a:t>What is Transaction in DBMS?</a:t>
            </a:r>
            <a:br>
              <a:rPr lang="en-US" sz="4000" b="1" i="0" dirty="0">
                <a:effectLst/>
                <a:latin typeface="+mn-lt"/>
              </a:rPr>
            </a:br>
            <a:endParaRPr lang="en-US" sz="4000" dirty="0">
              <a:latin typeface="+mn-lt"/>
            </a:endParaRPr>
          </a:p>
        </p:txBody>
      </p:sp>
      <p:sp>
        <p:nvSpPr>
          <p:cNvPr id="3" name="Content Placeholder 2">
            <a:extLst>
              <a:ext uri="{FF2B5EF4-FFF2-40B4-BE49-F238E27FC236}">
                <a16:creationId xmlns:a16="http://schemas.microsoft.com/office/drawing/2014/main" id="{FC7F8DF8-8B0F-6A2E-8E22-BAFE9C9920D0}"/>
              </a:ext>
            </a:extLst>
          </p:cNvPr>
          <p:cNvSpPr>
            <a:spLocks noGrp="1"/>
          </p:cNvSpPr>
          <p:nvPr>
            <p:ph idx="1"/>
          </p:nvPr>
        </p:nvSpPr>
        <p:spPr>
          <a:xfrm>
            <a:off x="221673" y="1136073"/>
            <a:ext cx="11637818" cy="5583382"/>
          </a:xfrm>
        </p:spPr>
        <p:txBody>
          <a:bodyPr>
            <a:normAutofit fontScale="92500" lnSpcReduction="20000"/>
          </a:bodyPr>
          <a:lstStyle/>
          <a:p>
            <a:pPr algn="just"/>
            <a:r>
              <a:rPr lang="en-US" b="0" i="0" dirty="0">
                <a:effectLst/>
              </a:rPr>
              <a:t>Transactions are a set of operations that are used to perform some logical set of work. </a:t>
            </a:r>
          </a:p>
          <a:p>
            <a:pPr algn="just"/>
            <a:r>
              <a:rPr lang="en-US" b="0" i="0" dirty="0">
                <a:effectLst/>
              </a:rPr>
              <a:t>A transaction is made to change data in a database which can be done by inserting new data, updating the existing data, or by deleting the data that is no longer required.</a:t>
            </a:r>
          </a:p>
          <a:p>
            <a:pPr algn="just"/>
            <a:r>
              <a:rPr lang="en-US" b="0" i="0" dirty="0">
                <a:effectLst/>
              </a:rPr>
              <a:t>For example, you are transferring money from your bank account (</a:t>
            </a:r>
            <a:r>
              <a:rPr lang="en-US" b="1" i="0" dirty="0">
                <a:solidFill>
                  <a:srgbClr val="0000CC"/>
                </a:solidFill>
                <a:effectLst/>
              </a:rPr>
              <a:t>Say Account A</a:t>
            </a:r>
            <a:r>
              <a:rPr lang="en-US" b="0" i="0" dirty="0">
                <a:effectLst/>
              </a:rPr>
              <a:t>) to your friend’s account(</a:t>
            </a:r>
            <a:r>
              <a:rPr lang="en-US" b="1" i="0" dirty="0">
                <a:solidFill>
                  <a:srgbClr val="C00000"/>
                </a:solidFill>
                <a:effectLst/>
              </a:rPr>
              <a:t>Say Account B </a:t>
            </a:r>
            <a:r>
              <a:rPr lang="en-US" b="0" i="0" dirty="0">
                <a:effectLst/>
              </a:rPr>
              <a:t>), the set of operations would be like this:</a:t>
            </a:r>
          </a:p>
          <a:p>
            <a:pPr algn="just"/>
            <a:r>
              <a:rPr lang="en-US" b="1" i="0" dirty="0">
                <a:effectLst/>
              </a:rPr>
              <a:t>Simple Transaction Example</a:t>
            </a:r>
          </a:p>
          <a:p>
            <a:r>
              <a:rPr lang="en-US" b="1" i="0" dirty="0">
                <a:solidFill>
                  <a:srgbClr val="0000CC"/>
                </a:solidFill>
                <a:effectLst/>
              </a:rPr>
              <a:t>Read your account balance</a:t>
            </a:r>
          </a:p>
          <a:p>
            <a:r>
              <a:rPr lang="en-US" b="1" i="0" dirty="0">
                <a:solidFill>
                  <a:srgbClr val="0000CC"/>
                </a:solidFill>
                <a:effectLst/>
              </a:rPr>
              <a:t>Deduct the amount from your balance</a:t>
            </a:r>
          </a:p>
          <a:p>
            <a:r>
              <a:rPr lang="en-US" b="1" i="0" dirty="0">
                <a:solidFill>
                  <a:srgbClr val="0000CC"/>
                </a:solidFill>
                <a:effectLst/>
              </a:rPr>
              <a:t>Write the remaining balance to your account</a:t>
            </a:r>
          </a:p>
          <a:p>
            <a:r>
              <a:rPr lang="en-US" b="1" i="0" dirty="0">
                <a:solidFill>
                  <a:srgbClr val="C00000"/>
                </a:solidFill>
                <a:effectLst/>
              </a:rPr>
              <a:t>Read your friend’s account balance</a:t>
            </a:r>
          </a:p>
          <a:p>
            <a:r>
              <a:rPr lang="en-US" b="1" i="0" dirty="0">
                <a:solidFill>
                  <a:srgbClr val="C00000"/>
                </a:solidFill>
                <a:effectLst/>
              </a:rPr>
              <a:t>Add the amount to his account balance</a:t>
            </a:r>
          </a:p>
          <a:p>
            <a:r>
              <a:rPr lang="en-US" b="1" i="0" dirty="0">
                <a:solidFill>
                  <a:srgbClr val="C00000"/>
                </a:solidFill>
                <a:effectLst/>
              </a:rPr>
              <a:t>Write the new updated balance to his account</a:t>
            </a:r>
          </a:p>
          <a:p>
            <a:endParaRPr lang="en-US" dirty="0"/>
          </a:p>
        </p:txBody>
      </p:sp>
      <p:pic>
        <p:nvPicPr>
          <p:cNvPr id="11" name="Picture 10">
            <a:extLst>
              <a:ext uri="{FF2B5EF4-FFF2-40B4-BE49-F238E27FC236}">
                <a16:creationId xmlns:a16="http://schemas.microsoft.com/office/drawing/2014/main" id="{A5E8F13E-92A9-3AF8-CA9C-2BC015DD4460}"/>
              </a:ext>
            </a:extLst>
          </p:cNvPr>
          <p:cNvPicPr>
            <a:picLocks noChangeAspect="1"/>
          </p:cNvPicPr>
          <p:nvPr/>
        </p:nvPicPr>
        <p:blipFill>
          <a:blip r:embed="rId2"/>
          <a:stretch>
            <a:fillRect/>
          </a:stretch>
        </p:blipFill>
        <p:spPr>
          <a:xfrm>
            <a:off x="7477991" y="3422072"/>
            <a:ext cx="2667000" cy="1476375"/>
          </a:xfrm>
          <a:prstGeom prst="rect">
            <a:avLst/>
          </a:prstGeom>
        </p:spPr>
      </p:pic>
      <p:pic>
        <p:nvPicPr>
          <p:cNvPr id="13" name="Picture 12">
            <a:extLst>
              <a:ext uri="{FF2B5EF4-FFF2-40B4-BE49-F238E27FC236}">
                <a16:creationId xmlns:a16="http://schemas.microsoft.com/office/drawing/2014/main" id="{20FE278E-B5B4-A646-0046-EAEB7DDA8CD3}"/>
              </a:ext>
            </a:extLst>
          </p:cNvPr>
          <p:cNvPicPr>
            <a:picLocks noChangeAspect="1"/>
          </p:cNvPicPr>
          <p:nvPr/>
        </p:nvPicPr>
        <p:blipFill>
          <a:blip r:embed="rId3"/>
          <a:stretch>
            <a:fillRect/>
          </a:stretch>
        </p:blipFill>
        <p:spPr>
          <a:xfrm>
            <a:off x="7477991" y="5081587"/>
            <a:ext cx="2962275" cy="1562100"/>
          </a:xfrm>
          <a:prstGeom prst="rect">
            <a:avLst/>
          </a:prstGeom>
        </p:spPr>
      </p:pic>
    </p:spTree>
    <p:extLst>
      <p:ext uri="{BB962C8B-B14F-4D97-AF65-F5344CB8AC3E}">
        <p14:creationId xmlns:p14="http://schemas.microsoft.com/office/powerpoint/2010/main" val="27015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180110" y="143453"/>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800" y="983673"/>
            <a:ext cx="11526982" cy="5500254"/>
          </a:xfrm>
        </p:spPr>
        <p:txBody>
          <a:bodyPr>
            <a:normAutofit lnSpcReduction="10000"/>
          </a:bodyPr>
          <a:lstStyle/>
          <a:p>
            <a:pPr algn="just"/>
            <a:r>
              <a:rPr lang="en-US" b="1" i="0" dirty="0">
                <a:effectLst/>
              </a:rPr>
              <a:t>Concurrency Control</a:t>
            </a:r>
            <a:r>
              <a:rPr lang="en-US" b="0" i="0" dirty="0">
                <a:effectLst/>
              </a:rPr>
              <a:t> in Database Management System is a </a:t>
            </a:r>
            <a:r>
              <a:rPr lang="en-US" b="1" i="0" dirty="0">
                <a:solidFill>
                  <a:srgbClr val="0000CC"/>
                </a:solidFill>
                <a:effectLst/>
              </a:rPr>
              <a:t>procedure of managing simultaneous operations without conflicting with each other.</a:t>
            </a:r>
          </a:p>
          <a:p>
            <a:pPr algn="just"/>
            <a:r>
              <a:rPr lang="en-US" b="1" i="0" dirty="0">
                <a:solidFill>
                  <a:srgbClr val="0000CC"/>
                </a:solidFill>
                <a:effectLst/>
              </a:rPr>
              <a:t>Concurrent access is quite easy if all users are just reading data. </a:t>
            </a:r>
            <a:r>
              <a:rPr lang="en-US" b="0" i="0" dirty="0">
                <a:effectLst/>
              </a:rPr>
              <a:t>There is no way they can interfere with one another. </a:t>
            </a:r>
            <a:endParaRPr lang="en-US" dirty="0"/>
          </a:p>
          <a:p>
            <a:pPr algn="just"/>
            <a:r>
              <a:rPr lang="en-US" b="0" i="0" dirty="0">
                <a:effectLst/>
              </a:rPr>
              <a:t>Though for </a:t>
            </a:r>
            <a:r>
              <a:rPr lang="en-US" b="1" i="0" dirty="0">
                <a:solidFill>
                  <a:srgbClr val="C00000"/>
                </a:solidFill>
                <a:effectLst/>
              </a:rPr>
              <a:t>any practical Database, it would have a mix of READ and WRITE operations and hence the concurrency is a challenge</a:t>
            </a:r>
            <a:r>
              <a:rPr lang="en-US" b="0" i="0" dirty="0">
                <a:effectLst/>
              </a:rPr>
              <a:t>.</a:t>
            </a:r>
          </a:p>
          <a:p>
            <a:pPr algn="just"/>
            <a:r>
              <a:rPr lang="en-US" b="1" i="0" dirty="0">
                <a:effectLst/>
              </a:rPr>
              <a:t>Problems of Concurrency</a:t>
            </a:r>
          </a:p>
          <a:p>
            <a:pPr algn="just">
              <a:buFont typeface="Arial" panose="020B0604020202020204" pitchFamily="34" charset="0"/>
              <a:buChar char="•"/>
            </a:pPr>
            <a:r>
              <a:rPr lang="en-US" b="1" i="0" dirty="0">
                <a:solidFill>
                  <a:srgbClr val="0000CC"/>
                </a:solidFill>
                <a:effectLst/>
              </a:rPr>
              <a:t>Lost Updates </a:t>
            </a:r>
            <a:r>
              <a:rPr lang="en-US" b="0" i="0" dirty="0">
                <a:effectLst/>
              </a:rPr>
              <a:t>occur when multiple transactions select the same row and update the row based on the value selected</a:t>
            </a:r>
          </a:p>
          <a:p>
            <a:pPr algn="just">
              <a:buFont typeface="Arial" panose="020B0604020202020204" pitchFamily="34" charset="0"/>
              <a:buChar char="•"/>
            </a:pPr>
            <a:r>
              <a:rPr lang="en-US" b="1" i="0" dirty="0">
                <a:solidFill>
                  <a:srgbClr val="0000CC"/>
                </a:solidFill>
                <a:effectLst/>
              </a:rPr>
              <a:t>Uncommitted dependency issues </a:t>
            </a:r>
            <a:r>
              <a:rPr lang="en-US" b="0" i="0" dirty="0">
                <a:effectLst/>
              </a:rPr>
              <a:t>occur when the second transaction selects a row which is updated by another transaction </a:t>
            </a:r>
          </a:p>
          <a:p>
            <a:pPr algn="just">
              <a:buFont typeface="Arial" panose="020B0604020202020204" pitchFamily="34" charset="0"/>
              <a:buChar char="•"/>
            </a:pPr>
            <a:r>
              <a:rPr lang="en-US" b="1" i="0" dirty="0">
                <a:solidFill>
                  <a:srgbClr val="0000CC"/>
                </a:solidFill>
                <a:effectLst/>
              </a:rPr>
              <a:t>Non-Repeatable Read</a:t>
            </a:r>
            <a:r>
              <a:rPr lang="en-US" b="0" i="0" dirty="0">
                <a:solidFill>
                  <a:srgbClr val="0000CC"/>
                </a:solidFill>
                <a:effectLst/>
              </a:rPr>
              <a:t> </a:t>
            </a:r>
            <a:r>
              <a:rPr lang="en-US" b="0" i="0" dirty="0">
                <a:effectLst/>
              </a:rPr>
              <a:t>occurs when a second transaction is trying to access the same row several times and reads different data each time.</a:t>
            </a:r>
          </a:p>
          <a:p>
            <a:pPr algn="just"/>
            <a:endParaRPr lang="en-US" dirty="0"/>
          </a:p>
        </p:txBody>
      </p:sp>
    </p:spTree>
    <p:extLst>
      <p:ext uri="{BB962C8B-B14F-4D97-AF65-F5344CB8AC3E}">
        <p14:creationId xmlns:p14="http://schemas.microsoft.com/office/powerpoint/2010/main" val="4234356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304800" y="281998"/>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800" y="1108365"/>
            <a:ext cx="11526982" cy="5467638"/>
          </a:xfrm>
        </p:spPr>
        <p:txBody>
          <a:bodyPr>
            <a:normAutofit lnSpcReduction="10000"/>
          </a:bodyPr>
          <a:lstStyle/>
          <a:p>
            <a:pPr algn="just"/>
            <a:r>
              <a:rPr lang="en-US" b="1" i="0" dirty="0">
                <a:solidFill>
                  <a:srgbClr val="222222"/>
                </a:solidFill>
                <a:effectLst/>
              </a:rPr>
              <a:t>Why use Concurrency method?</a:t>
            </a:r>
          </a:p>
          <a:p>
            <a:pPr algn="just">
              <a:buFont typeface="Arial" panose="020B0604020202020204" pitchFamily="34" charset="0"/>
              <a:buChar char="•"/>
            </a:pPr>
            <a:r>
              <a:rPr lang="en-US" b="0" i="0" dirty="0">
                <a:solidFill>
                  <a:srgbClr val="222222"/>
                </a:solidFill>
                <a:effectLst/>
              </a:rPr>
              <a:t>To </a:t>
            </a:r>
            <a:r>
              <a:rPr lang="en-US" b="1" i="0" dirty="0">
                <a:solidFill>
                  <a:srgbClr val="0000CC"/>
                </a:solidFill>
                <a:effectLst/>
              </a:rPr>
              <a:t>resolve read-write and write-write conflict issues</a:t>
            </a:r>
          </a:p>
          <a:p>
            <a:pPr algn="just">
              <a:buFont typeface="Arial" panose="020B0604020202020204" pitchFamily="34" charset="0"/>
              <a:buChar char="•"/>
            </a:pPr>
            <a:r>
              <a:rPr lang="en-US" b="0" i="0" dirty="0">
                <a:solidFill>
                  <a:srgbClr val="222222"/>
                </a:solidFill>
                <a:effectLst/>
              </a:rPr>
              <a:t>Concurrency control </a:t>
            </a:r>
            <a:r>
              <a:rPr lang="en-US" b="1" i="0" dirty="0">
                <a:solidFill>
                  <a:srgbClr val="0000CC"/>
                </a:solidFill>
                <a:effectLst/>
              </a:rPr>
              <a:t>helps to ensure serializability.</a:t>
            </a:r>
          </a:p>
          <a:p>
            <a:pPr algn="just"/>
            <a:r>
              <a:rPr lang="en-US" b="1" i="0" dirty="0">
                <a:solidFill>
                  <a:srgbClr val="222222"/>
                </a:solidFill>
                <a:effectLst/>
              </a:rPr>
              <a:t>Example</a:t>
            </a:r>
          </a:p>
          <a:p>
            <a:pPr algn="just"/>
            <a:r>
              <a:rPr lang="en-US" b="0" i="0" dirty="0">
                <a:solidFill>
                  <a:srgbClr val="222222"/>
                </a:solidFill>
                <a:effectLst/>
              </a:rPr>
              <a:t>Assume that two people who go to electronic kiosks at the same time to buy a movie ticket for the same movie and the same show time.</a:t>
            </a:r>
          </a:p>
          <a:p>
            <a:pPr algn="just"/>
            <a:r>
              <a:rPr lang="en-US" b="0" i="0" dirty="0">
                <a:solidFill>
                  <a:srgbClr val="222222"/>
                </a:solidFill>
                <a:effectLst/>
              </a:rPr>
              <a:t>However, there is only one seat left in for the movie show in that particular theatre. Without concurrency control in DBMS, it is possible that both moviegoers will end up purchasing a ticket. However, concurrency control method does not allow this to happen. Both moviegoers can still access information written in the movie seating database. But concurrency control only provides a ticket to the buyer who has completed the transaction process first.</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537598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304800" y="281998"/>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800" y="1108365"/>
            <a:ext cx="11526982" cy="5467638"/>
          </a:xfrm>
        </p:spPr>
        <p:txBody>
          <a:bodyPr>
            <a:normAutofit fontScale="92500" lnSpcReduction="10000"/>
          </a:bodyPr>
          <a:lstStyle/>
          <a:p>
            <a:pPr algn="just"/>
            <a:r>
              <a:rPr lang="en-US" b="0" i="0" dirty="0">
                <a:solidFill>
                  <a:srgbClr val="222222"/>
                </a:solidFill>
                <a:effectLst/>
              </a:rPr>
              <a:t>Different concurrency control protocols offer different benefits between the amount of concurrency they allow and the amount of overhead that they impose. Following are the Concurrency Control techniques in DBMS:</a:t>
            </a:r>
          </a:p>
          <a:p>
            <a:pPr algn="just">
              <a:buFont typeface="Arial" panose="020B0604020202020204" pitchFamily="34" charset="0"/>
              <a:buChar char="•"/>
            </a:pPr>
            <a:r>
              <a:rPr lang="en-US" b="1" i="0" dirty="0">
                <a:solidFill>
                  <a:srgbClr val="0000CC"/>
                </a:solidFill>
                <a:effectLst/>
              </a:rPr>
              <a:t>Lock-Based Protocols</a:t>
            </a:r>
          </a:p>
          <a:p>
            <a:pPr algn="just">
              <a:buFont typeface="Arial" panose="020B0604020202020204" pitchFamily="34" charset="0"/>
              <a:buChar char="•"/>
            </a:pPr>
            <a:r>
              <a:rPr lang="en-US" b="1" i="0" dirty="0">
                <a:solidFill>
                  <a:srgbClr val="0000CC"/>
                </a:solidFill>
                <a:effectLst/>
              </a:rPr>
              <a:t>Two Phase Locking Protocol</a:t>
            </a:r>
          </a:p>
          <a:p>
            <a:pPr algn="just">
              <a:buFont typeface="Arial" panose="020B0604020202020204" pitchFamily="34" charset="0"/>
              <a:buChar char="•"/>
            </a:pPr>
            <a:r>
              <a:rPr lang="en-US" b="1" i="0" dirty="0">
                <a:solidFill>
                  <a:srgbClr val="0000CC"/>
                </a:solidFill>
                <a:effectLst/>
              </a:rPr>
              <a:t>Timestamp-Based Protocols</a:t>
            </a:r>
          </a:p>
          <a:p>
            <a:pPr algn="just">
              <a:buFont typeface="Arial" panose="020B0604020202020204" pitchFamily="34" charset="0"/>
              <a:buChar char="•"/>
            </a:pPr>
            <a:r>
              <a:rPr lang="en-US" b="1" i="0" dirty="0">
                <a:solidFill>
                  <a:srgbClr val="0000CC"/>
                </a:solidFill>
                <a:effectLst/>
              </a:rPr>
              <a:t>Validation-Based Protocols</a:t>
            </a:r>
          </a:p>
          <a:p>
            <a:pPr algn="just"/>
            <a:r>
              <a:rPr lang="en-US" b="1" i="0" dirty="0">
                <a:solidFill>
                  <a:srgbClr val="222222"/>
                </a:solidFill>
                <a:effectLst/>
              </a:rPr>
              <a:t>Lock-based Protocols</a:t>
            </a:r>
          </a:p>
          <a:p>
            <a:pPr algn="just"/>
            <a:r>
              <a:rPr lang="en-US" b="1" i="0" dirty="0">
                <a:solidFill>
                  <a:srgbClr val="222222"/>
                </a:solidFill>
                <a:effectLst/>
              </a:rPr>
              <a:t>Lock Based Protocols</a:t>
            </a:r>
            <a:r>
              <a:rPr lang="en-US" b="0" i="0" dirty="0">
                <a:solidFill>
                  <a:srgbClr val="222222"/>
                </a:solidFill>
                <a:effectLst/>
              </a:rPr>
              <a:t> in DBMS is a </a:t>
            </a:r>
            <a:r>
              <a:rPr lang="en-US" b="1" i="0" dirty="0">
                <a:solidFill>
                  <a:srgbClr val="0000CC"/>
                </a:solidFill>
                <a:effectLst/>
              </a:rPr>
              <a:t>mechanism in which a transaction cannot Read or Write the data until it acquires an appropriate lock. Lock based protocols help to eliminate the concurrency problem in DBMS </a:t>
            </a:r>
            <a:r>
              <a:rPr lang="en-US" b="0" i="0" dirty="0">
                <a:solidFill>
                  <a:srgbClr val="222222"/>
                </a:solidFill>
                <a:effectLst/>
              </a:rPr>
              <a:t>for simultaneous transactions by locking or isolating a particular transaction to a single user.</a:t>
            </a:r>
          </a:p>
          <a:p>
            <a:pPr algn="just"/>
            <a:r>
              <a:rPr lang="en-US" b="0" i="0" dirty="0">
                <a:solidFill>
                  <a:srgbClr val="222222"/>
                </a:solidFill>
                <a:effectLst/>
              </a:rPr>
              <a:t>A </a:t>
            </a:r>
            <a:r>
              <a:rPr lang="en-US" b="1" i="0" dirty="0">
                <a:solidFill>
                  <a:srgbClr val="0000CC"/>
                </a:solidFill>
                <a:effectLst/>
              </a:rPr>
              <a:t>lock is a data variable which is associated with a data item.</a:t>
            </a:r>
            <a:r>
              <a:rPr lang="en-US" b="0" i="0" dirty="0">
                <a:solidFill>
                  <a:srgbClr val="222222"/>
                </a:solidFill>
                <a:effectLst/>
              </a:rPr>
              <a:t> This lock signifies that operations that can be performed on the data item. </a:t>
            </a:r>
          </a:p>
        </p:txBody>
      </p:sp>
    </p:spTree>
    <p:extLst>
      <p:ext uri="{BB962C8B-B14F-4D97-AF65-F5344CB8AC3E}">
        <p14:creationId xmlns:p14="http://schemas.microsoft.com/office/powerpoint/2010/main" val="51075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304800" y="281998"/>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800" y="1108365"/>
            <a:ext cx="11526982" cy="5467638"/>
          </a:xfrm>
        </p:spPr>
        <p:txBody>
          <a:bodyPr>
            <a:normAutofit fontScale="92500"/>
          </a:bodyPr>
          <a:lstStyle/>
          <a:p>
            <a:pPr algn="just"/>
            <a:r>
              <a:rPr lang="en-US" b="1" i="0" dirty="0">
                <a:solidFill>
                  <a:srgbClr val="222222"/>
                </a:solidFill>
                <a:effectLst/>
              </a:rPr>
              <a:t>Lock-based Protocols</a:t>
            </a:r>
          </a:p>
          <a:p>
            <a:pPr algn="just"/>
            <a:r>
              <a:rPr lang="en-US" b="1" i="0" dirty="0">
                <a:solidFill>
                  <a:srgbClr val="222222"/>
                </a:solidFill>
                <a:effectLst/>
              </a:rPr>
              <a:t>Binary Locks: </a:t>
            </a:r>
            <a:r>
              <a:rPr lang="en-US" b="0" i="0" dirty="0">
                <a:solidFill>
                  <a:srgbClr val="222222"/>
                </a:solidFill>
                <a:effectLst/>
              </a:rPr>
              <a:t>A Binary lock on a data item can </a:t>
            </a:r>
            <a:r>
              <a:rPr lang="en-US" b="1" i="0" dirty="0">
                <a:solidFill>
                  <a:srgbClr val="0000CC"/>
                </a:solidFill>
                <a:effectLst/>
              </a:rPr>
              <a:t>either locked or unlocked states.</a:t>
            </a:r>
          </a:p>
          <a:p>
            <a:pPr algn="just"/>
            <a:r>
              <a:rPr lang="en-US" b="1" i="0" dirty="0">
                <a:solidFill>
                  <a:srgbClr val="222222"/>
                </a:solidFill>
                <a:effectLst/>
              </a:rPr>
              <a:t>Shared/exclusive:</a:t>
            </a:r>
            <a:r>
              <a:rPr lang="en-US" b="0" i="0" dirty="0">
                <a:solidFill>
                  <a:srgbClr val="222222"/>
                </a:solidFill>
                <a:effectLst/>
              </a:rPr>
              <a:t> This type of locking mechanism separates the locks in DBMS </a:t>
            </a:r>
            <a:r>
              <a:rPr lang="en-US" b="1" i="0" dirty="0">
                <a:solidFill>
                  <a:srgbClr val="0000CC"/>
                </a:solidFill>
                <a:effectLst/>
              </a:rPr>
              <a:t>based on their uses. </a:t>
            </a:r>
            <a:r>
              <a:rPr lang="en-US" b="0" i="0" dirty="0">
                <a:solidFill>
                  <a:srgbClr val="222222"/>
                </a:solidFill>
                <a:effectLst/>
              </a:rPr>
              <a:t>If a lock is acquired on a data item to perform a write operation, it is called an exclusive lock.</a:t>
            </a:r>
          </a:p>
          <a:p>
            <a:pPr algn="just"/>
            <a:r>
              <a:rPr lang="en-US" b="1" i="0" dirty="0">
                <a:solidFill>
                  <a:srgbClr val="222222"/>
                </a:solidFill>
                <a:effectLst/>
              </a:rPr>
              <a:t>1. Shared Lock (S):</a:t>
            </a:r>
            <a:endParaRPr lang="en-US" b="0" i="0" dirty="0">
              <a:solidFill>
                <a:srgbClr val="222222"/>
              </a:solidFill>
              <a:effectLst/>
            </a:endParaRPr>
          </a:p>
          <a:p>
            <a:pPr algn="just"/>
            <a:r>
              <a:rPr lang="en-US" b="0" i="0" dirty="0">
                <a:solidFill>
                  <a:srgbClr val="222222"/>
                </a:solidFill>
                <a:effectLst/>
              </a:rPr>
              <a:t>A shared lock is also called a </a:t>
            </a:r>
            <a:r>
              <a:rPr lang="en-US" b="1" i="0" dirty="0">
                <a:solidFill>
                  <a:srgbClr val="0000CC"/>
                </a:solidFill>
                <a:effectLst/>
              </a:rPr>
              <a:t>Read-only lock. </a:t>
            </a:r>
            <a:r>
              <a:rPr lang="en-US" b="0" i="0" dirty="0">
                <a:solidFill>
                  <a:srgbClr val="222222"/>
                </a:solidFill>
                <a:effectLst/>
              </a:rPr>
              <a:t>With the shared lock, the data item can be shared between transactions. This is because you will never have permission to update data on the data item.</a:t>
            </a:r>
          </a:p>
          <a:p>
            <a:pPr algn="just"/>
            <a:r>
              <a:rPr lang="en-US" b="0" i="0" dirty="0">
                <a:solidFill>
                  <a:srgbClr val="222222"/>
                </a:solidFill>
                <a:effectLst/>
              </a:rPr>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a:t>
            </a:r>
          </a:p>
          <a:p>
            <a:pPr algn="just"/>
            <a:endParaRPr lang="en-US" b="1" i="0" dirty="0">
              <a:solidFill>
                <a:srgbClr val="222222"/>
              </a:solidFill>
              <a:effectLst/>
            </a:endParaRPr>
          </a:p>
        </p:txBody>
      </p:sp>
    </p:spTree>
    <p:extLst>
      <p:ext uri="{BB962C8B-B14F-4D97-AF65-F5344CB8AC3E}">
        <p14:creationId xmlns:p14="http://schemas.microsoft.com/office/powerpoint/2010/main" val="1947947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304800" y="281998"/>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800" y="1108365"/>
            <a:ext cx="11526982" cy="5467638"/>
          </a:xfrm>
        </p:spPr>
        <p:txBody>
          <a:bodyPr>
            <a:normAutofit/>
          </a:bodyPr>
          <a:lstStyle/>
          <a:p>
            <a:pPr algn="just"/>
            <a:r>
              <a:rPr lang="en-US" b="1" i="0" dirty="0">
                <a:solidFill>
                  <a:srgbClr val="222222"/>
                </a:solidFill>
                <a:effectLst/>
              </a:rPr>
              <a:t>Lock-based Protocols</a:t>
            </a:r>
          </a:p>
          <a:p>
            <a:pPr algn="just"/>
            <a:r>
              <a:rPr lang="en-US" b="1" i="0" dirty="0">
                <a:solidFill>
                  <a:srgbClr val="222222"/>
                </a:solidFill>
                <a:effectLst/>
              </a:rPr>
              <a:t>2. Exclusive Lock (X):</a:t>
            </a:r>
            <a:endParaRPr lang="en-US" b="0" i="0" dirty="0">
              <a:solidFill>
                <a:srgbClr val="222222"/>
              </a:solidFill>
              <a:effectLst/>
            </a:endParaRPr>
          </a:p>
          <a:p>
            <a:pPr algn="just"/>
            <a:r>
              <a:rPr lang="en-US" b="0" i="0" dirty="0">
                <a:solidFill>
                  <a:srgbClr val="222222"/>
                </a:solidFill>
                <a:effectLst/>
              </a:rPr>
              <a:t>With the Exclusive Lock, a </a:t>
            </a:r>
            <a:r>
              <a:rPr lang="en-US" b="1" i="0" dirty="0">
                <a:solidFill>
                  <a:srgbClr val="0000CC"/>
                </a:solidFill>
                <a:effectLst/>
              </a:rPr>
              <a:t>data item can be read as well as written</a:t>
            </a:r>
            <a:r>
              <a:rPr lang="en-US" b="0" i="0" dirty="0">
                <a:solidFill>
                  <a:srgbClr val="222222"/>
                </a:solidFill>
                <a:effectLst/>
              </a:rPr>
              <a:t>. This is exclusive and can’t be held concurrently on the same data item. </a:t>
            </a:r>
            <a:r>
              <a:rPr lang="en-US" b="1" i="0" dirty="0">
                <a:solidFill>
                  <a:srgbClr val="0000CC"/>
                </a:solidFill>
                <a:effectLst/>
              </a:rPr>
              <a:t>X-lock is requested using lock-x instruction. </a:t>
            </a:r>
            <a:r>
              <a:rPr lang="en-US" b="0" i="0" dirty="0">
                <a:solidFill>
                  <a:srgbClr val="222222"/>
                </a:solidFill>
                <a:effectLst/>
              </a:rPr>
              <a:t>Transactions may unlock the data item after finishing the ‘write’ operation.</a:t>
            </a:r>
          </a:p>
          <a:p>
            <a:pPr algn="just"/>
            <a:r>
              <a:rPr lang="en-US" b="0" i="0" dirty="0">
                <a:solidFill>
                  <a:srgbClr val="222222"/>
                </a:solidFill>
                <a:effectLst/>
              </a:rPr>
              <a:t>For example, when a transaction needs to update the account balance of a person. You can allows this transaction by placing X lock on it. Therefore, when the second transaction wants to read or write, exclusive lock prevent this operation.</a:t>
            </a:r>
          </a:p>
          <a:p>
            <a:pPr algn="just"/>
            <a:endParaRPr lang="en-US" b="1" i="0" dirty="0">
              <a:solidFill>
                <a:srgbClr val="222222"/>
              </a:solidFill>
              <a:effectLst/>
            </a:endParaRPr>
          </a:p>
        </p:txBody>
      </p:sp>
    </p:spTree>
    <p:extLst>
      <p:ext uri="{BB962C8B-B14F-4D97-AF65-F5344CB8AC3E}">
        <p14:creationId xmlns:p14="http://schemas.microsoft.com/office/powerpoint/2010/main" val="2150106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304800" y="281998"/>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800" y="1108365"/>
            <a:ext cx="11526982" cy="5467638"/>
          </a:xfrm>
        </p:spPr>
        <p:txBody>
          <a:bodyPr>
            <a:normAutofit lnSpcReduction="10000"/>
          </a:bodyPr>
          <a:lstStyle/>
          <a:p>
            <a:pPr algn="just"/>
            <a:r>
              <a:rPr lang="en-US" b="1" i="0" dirty="0">
                <a:solidFill>
                  <a:srgbClr val="222222"/>
                </a:solidFill>
                <a:effectLst/>
              </a:rPr>
              <a:t>Two Phase Locking Protocol</a:t>
            </a:r>
          </a:p>
          <a:p>
            <a:pPr algn="just"/>
            <a:r>
              <a:rPr lang="en-US" b="1" i="0" dirty="0">
                <a:solidFill>
                  <a:srgbClr val="222222"/>
                </a:solidFill>
                <a:effectLst/>
              </a:rPr>
              <a:t>Two Phase Locking Protocol</a:t>
            </a:r>
            <a:r>
              <a:rPr lang="en-US" b="0" i="0" dirty="0">
                <a:solidFill>
                  <a:srgbClr val="222222"/>
                </a:solidFill>
                <a:effectLst/>
              </a:rPr>
              <a:t> also known as 2PL protocol is a method of concurrency control in DBMS that </a:t>
            </a:r>
            <a:r>
              <a:rPr lang="en-US" b="1" i="0" dirty="0">
                <a:solidFill>
                  <a:srgbClr val="0000CC"/>
                </a:solidFill>
                <a:effectLst/>
              </a:rPr>
              <a:t>ensures serializability by applying a lock to the transaction data which blocks other transactions to access the same data simultaneously. </a:t>
            </a:r>
            <a:endParaRPr lang="en-US" b="0" i="0" dirty="0">
              <a:solidFill>
                <a:srgbClr val="222222"/>
              </a:solidFill>
              <a:effectLst/>
            </a:endParaRPr>
          </a:p>
          <a:p>
            <a:pPr algn="just"/>
            <a:r>
              <a:rPr lang="en-US" b="0" i="0" dirty="0">
                <a:solidFill>
                  <a:srgbClr val="222222"/>
                </a:solidFill>
                <a:effectLst/>
              </a:rPr>
              <a:t>This locking protocol divides the execution phase of a transaction into three different parts.</a:t>
            </a:r>
          </a:p>
          <a:p>
            <a:pPr algn="just">
              <a:buFont typeface="Arial" panose="020B0604020202020204" pitchFamily="34" charset="0"/>
              <a:buChar char="•"/>
            </a:pPr>
            <a:r>
              <a:rPr lang="en-US" b="0" i="0" dirty="0">
                <a:solidFill>
                  <a:srgbClr val="222222"/>
                </a:solidFill>
                <a:effectLst/>
              </a:rPr>
              <a:t>In the first phase, when the transaction begins to execute, </a:t>
            </a:r>
            <a:r>
              <a:rPr lang="en-US" b="1" i="0" dirty="0">
                <a:solidFill>
                  <a:srgbClr val="0000CC"/>
                </a:solidFill>
                <a:effectLst/>
              </a:rPr>
              <a:t>it requires permission for the locks it needs.</a:t>
            </a:r>
          </a:p>
          <a:p>
            <a:pPr algn="just">
              <a:buFont typeface="Arial" panose="020B0604020202020204" pitchFamily="34" charset="0"/>
              <a:buChar char="•"/>
            </a:pPr>
            <a:r>
              <a:rPr lang="en-US" b="0" i="0" dirty="0">
                <a:solidFill>
                  <a:srgbClr val="222222"/>
                </a:solidFill>
                <a:effectLst/>
              </a:rPr>
              <a:t>The second part is </a:t>
            </a:r>
            <a:r>
              <a:rPr lang="en-US" b="1" i="0" dirty="0">
                <a:solidFill>
                  <a:srgbClr val="0000CC"/>
                </a:solidFill>
                <a:effectLst/>
              </a:rPr>
              <a:t>where the transaction obtains all the locks. </a:t>
            </a:r>
            <a:r>
              <a:rPr lang="en-US" b="0" i="0" dirty="0">
                <a:solidFill>
                  <a:srgbClr val="222222"/>
                </a:solidFill>
                <a:effectLst/>
              </a:rPr>
              <a:t>When a transaction releases its first lock, the third phase starts.</a:t>
            </a:r>
          </a:p>
          <a:p>
            <a:pPr algn="just">
              <a:buFont typeface="Arial" panose="020B0604020202020204" pitchFamily="34" charset="0"/>
              <a:buChar char="•"/>
            </a:pPr>
            <a:r>
              <a:rPr lang="en-US" b="0" i="0" dirty="0">
                <a:solidFill>
                  <a:srgbClr val="222222"/>
                </a:solidFill>
                <a:effectLst/>
              </a:rPr>
              <a:t>In this third phase, the transaction cannot demand any new locks. Instead, it </a:t>
            </a:r>
            <a:r>
              <a:rPr lang="en-US" b="1" i="0" dirty="0">
                <a:solidFill>
                  <a:srgbClr val="0000CC"/>
                </a:solidFill>
                <a:effectLst/>
              </a:rPr>
              <a:t>only releases the acquired locks.</a:t>
            </a:r>
          </a:p>
          <a:p>
            <a:pPr algn="just"/>
            <a:endParaRPr lang="en-US" b="1" i="0" dirty="0">
              <a:solidFill>
                <a:srgbClr val="222222"/>
              </a:solidFill>
              <a:effectLst/>
            </a:endParaRPr>
          </a:p>
        </p:txBody>
      </p:sp>
    </p:spTree>
    <p:extLst>
      <p:ext uri="{BB962C8B-B14F-4D97-AF65-F5344CB8AC3E}">
        <p14:creationId xmlns:p14="http://schemas.microsoft.com/office/powerpoint/2010/main" val="70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304800" y="281998"/>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800" y="1108365"/>
            <a:ext cx="6899564" cy="5467638"/>
          </a:xfrm>
        </p:spPr>
        <p:txBody>
          <a:bodyPr>
            <a:normAutofit/>
          </a:bodyPr>
          <a:lstStyle/>
          <a:p>
            <a:pPr algn="just"/>
            <a:r>
              <a:rPr lang="en-US" b="1" i="0" dirty="0">
                <a:solidFill>
                  <a:srgbClr val="222222"/>
                </a:solidFill>
                <a:effectLst/>
              </a:rPr>
              <a:t>Two Phase Locking Protocol</a:t>
            </a:r>
          </a:p>
          <a:p>
            <a:pPr algn="just"/>
            <a:r>
              <a:rPr lang="en-US" b="0" i="0" dirty="0">
                <a:solidFill>
                  <a:srgbClr val="222222"/>
                </a:solidFill>
                <a:effectLst/>
              </a:rPr>
              <a:t>The Two-Phase Locking protocol allows each transaction to make a lock or unlock request in two steps:</a:t>
            </a:r>
          </a:p>
          <a:p>
            <a:pPr algn="just">
              <a:buFont typeface="Arial" panose="020B0604020202020204" pitchFamily="34" charset="0"/>
              <a:buChar char="•"/>
            </a:pPr>
            <a:r>
              <a:rPr lang="en-US" b="1" i="0" dirty="0">
                <a:solidFill>
                  <a:srgbClr val="222222"/>
                </a:solidFill>
                <a:effectLst/>
              </a:rPr>
              <a:t>Growing Phase</a:t>
            </a:r>
            <a:r>
              <a:rPr lang="en-US" b="0" i="0" dirty="0">
                <a:solidFill>
                  <a:srgbClr val="222222"/>
                </a:solidFill>
                <a:effectLst/>
              </a:rPr>
              <a:t>: In this phase transaction may obtain locks but may not release any locks.</a:t>
            </a:r>
          </a:p>
          <a:p>
            <a:pPr algn="just">
              <a:buFont typeface="Arial" panose="020B0604020202020204" pitchFamily="34" charset="0"/>
              <a:buChar char="•"/>
            </a:pPr>
            <a:r>
              <a:rPr lang="en-US" b="1" i="0" dirty="0">
                <a:solidFill>
                  <a:srgbClr val="222222"/>
                </a:solidFill>
                <a:effectLst/>
              </a:rPr>
              <a:t>Shrinking Phase</a:t>
            </a:r>
            <a:r>
              <a:rPr lang="en-US" b="0" i="0" dirty="0">
                <a:solidFill>
                  <a:srgbClr val="222222"/>
                </a:solidFill>
                <a:effectLst/>
              </a:rPr>
              <a:t>: In this phase, a transaction may release locks but not obtain any new lock</a:t>
            </a:r>
          </a:p>
          <a:p>
            <a:pPr algn="just"/>
            <a:endParaRPr lang="en-US" b="1" i="0" dirty="0">
              <a:solidFill>
                <a:srgbClr val="222222"/>
              </a:solidFill>
              <a:effectLst/>
            </a:endParaRPr>
          </a:p>
        </p:txBody>
      </p:sp>
      <p:pic>
        <p:nvPicPr>
          <p:cNvPr id="1026" name="Picture 2">
            <a:extLst>
              <a:ext uri="{FF2B5EF4-FFF2-40B4-BE49-F238E27FC236}">
                <a16:creationId xmlns:a16="http://schemas.microsoft.com/office/drawing/2014/main" id="{ACC456D0-8F8E-D62F-5D67-DF64E1919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528" y="1445490"/>
            <a:ext cx="4678507" cy="424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619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304800" y="281998"/>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799" y="983673"/>
            <a:ext cx="11568545" cy="5592330"/>
          </a:xfrm>
        </p:spPr>
        <p:txBody>
          <a:bodyPr>
            <a:normAutofit fontScale="92500" lnSpcReduction="10000"/>
          </a:bodyPr>
          <a:lstStyle/>
          <a:p>
            <a:pPr algn="just"/>
            <a:r>
              <a:rPr lang="en-US" b="1" i="0" dirty="0">
                <a:solidFill>
                  <a:srgbClr val="222222"/>
                </a:solidFill>
                <a:effectLst/>
              </a:rPr>
              <a:t>Timestamp-based Protocols</a:t>
            </a:r>
          </a:p>
          <a:p>
            <a:pPr algn="just"/>
            <a:r>
              <a:rPr lang="en-US" b="1" i="0" dirty="0">
                <a:solidFill>
                  <a:srgbClr val="222222"/>
                </a:solidFill>
                <a:effectLst/>
              </a:rPr>
              <a:t>Timestamp based Protocol</a:t>
            </a:r>
            <a:r>
              <a:rPr lang="en-US" b="0" i="0" dirty="0">
                <a:solidFill>
                  <a:srgbClr val="222222"/>
                </a:solidFill>
                <a:effectLst/>
              </a:rPr>
              <a:t> in DBMS is an algorithm </a:t>
            </a:r>
            <a:r>
              <a:rPr lang="en-US" b="1" i="0" dirty="0">
                <a:solidFill>
                  <a:srgbClr val="0000CC"/>
                </a:solidFill>
                <a:effectLst/>
              </a:rPr>
              <a:t>which uses the System Time or Logical Counter as a timestamp to serialize the execution of concurrent transactions. </a:t>
            </a:r>
            <a:r>
              <a:rPr lang="en-US" b="0" i="0" dirty="0">
                <a:solidFill>
                  <a:srgbClr val="222222"/>
                </a:solidFill>
                <a:effectLst/>
              </a:rPr>
              <a:t>The Timestamp-based protocol ensures that every conflicting read and write operations are executed in a timestamp order.</a:t>
            </a:r>
          </a:p>
          <a:p>
            <a:pPr algn="just"/>
            <a:r>
              <a:rPr lang="en-US" b="1" i="0" dirty="0">
                <a:solidFill>
                  <a:srgbClr val="0000CC"/>
                </a:solidFill>
                <a:effectLst/>
              </a:rPr>
              <a:t>The older transaction is always given priority in this method</a:t>
            </a:r>
            <a:r>
              <a:rPr lang="en-US" b="0" i="0" dirty="0">
                <a:solidFill>
                  <a:srgbClr val="222222"/>
                </a:solidFill>
                <a:effectLst/>
              </a:rPr>
              <a:t>. It uses system time to determine the time stamp of the transaction. </a:t>
            </a:r>
          </a:p>
          <a:p>
            <a:pPr algn="just"/>
            <a:r>
              <a:rPr lang="en-US" b="1" i="0" dirty="0">
                <a:solidFill>
                  <a:srgbClr val="222222"/>
                </a:solidFill>
                <a:effectLst/>
              </a:rPr>
              <a:t>Suppose there are there transactions T1, T2, and T3. </a:t>
            </a:r>
          </a:p>
          <a:p>
            <a:pPr algn="just"/>
            <a:r>
              <a:rPr lang="en-US" b="1" i="0" dirty="0">
                <a:solidFill>
                  <a:srgbClr val="222222"/>
                </a:solidFill>
                <a:effectLst/>
              </a:rPr>
              <a:t>T1 has entered the system at time 0010 </a:t>
            </a:r>
          </a:p>
          <a:p>
            <a:pPr algn="just"/>
            <a:r>
              <a:rPr lang="en-US" b="1" i="0" dirty="0">
                <a:solidFill>
                  <a:srgbClr val="222222"/>
                </a:solidFill>
                <a:effectLst/>
              </a:rPr>
              <a:t>T2 has entered the system at 0020</a:t>
            </a:r>
          </a:p>
          <a:p>
            <a:pPr algn="just"/>
            <a:r>
              <a:rPr lang="en-US" b="1" i="0" dirty="0">
                <a:solidFill>
                  <a:srgbClr val="222222"/>
                </a:solidFill>
                <a:effectLst/>
              </a:rPr>
              <a:t>T3 has entered the system at 0030</a:t>
            </a:r>
          </a:p>
          <a:p>
            <a:pPr algn="just"/>
            <a:r>
              <a:rPr lang="en-US" b="1" i="0" dirty="0">
                <a:solidFill>
                  <a:srgbClr val="222222"/>
                </a:solidFill>
                <a:effectLst/>
              </a:rPr>
              <a:t>Priority will be given to transaction T1, then transaction T2 and lastly Transaction T3.</a:t>
            </a:r>
          </a:p>
        </p:txBody>
      </p:sp>
    </p:spTree>
    <p:extLst>
      <p:ext uri="{BB962C8B-B14F-4D97-AF65-F5344CB8AC3E}">
        <p14:creationId xmlns:p14="http://schemas.microsoft.com/office/powerpoint/2010/main" val="3695985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239-9AC8-1E34-C133-6EC5D0B02CEA}"/>
              </a:ext>
            </a:extLst>
          </p:cNvPr>
          <p:cNvSpPr>
            <a:spLocks noGrp="1"/>
          </p:cNvSpPr>
          <p:nvPr>
            <p:ph type="title"/>
          </p:nvPr>
        </p:nvSpPr>
        <p:spPr>
          <a:xfrm>
            <a:off x="304800" y="281998"/>
            <a:ext cx="10515600" cy="701675"/>
          </a:xfrm>
        </p:spPr>
        <p:txBody>
          <a:bodyPr>
            <a:normAutofit/>
          </a:bodyPr>
          <a:lstStyle/>
          <a:p>
            <a:r>
              <a:rPr lang="en-US" sz="4000" b="1" i="0" dirty="0">
                <a:effectLst/>
                <a:latin typeface="+mn-lt"/>
              </a:rPr>
              <a:t>Concurrency Control Protocols</a:t>
            </a:r>
            <a:endParaRPr lang="en-US" sz="4000" dirty="0">
              <a:latin typeface="+mn-lt"/>
            </a:endParaRPr>
          </a:p>
        </p:txBody>
      </p:sp>
      <p:sp>
        <p:nvSpPr>
          <p:cNvPr id="3" name="Content Placeholder 2">
            <a:extLst>
              <a:ext uri="{FF2B5EF4-FFF2-40B4-BE49-F238E27FC236}">
                <a16:creationId xmlns:a16="http://schemas.microsoft.com/office/drawing/2014/main" id="{92F6C49C-E6E0-E46D-11E1-00DF37DCED2A}"/>
              </a:ext>
            </a:extLst>
          </p:cNvPr>
          <p:cNvSpPr>
            <a:spLocks noGrp="1"/>
          </p:cNvSpPr>
          <p:nvPr>
            <p:ph idx="1"/>
          </p:nvPr>
        </p:nvSpPr>
        <p:spPr>
          <a:xfrm>
            <a:off x="304799" y="983673"/>
            <a:ext cx="11568545" cy="5735782"/>
          </a:xfrm>
        </p:spPr>
        <p:txBody>
          <a:bodyPr>
            <a:normAutofit fontScale="77500" lnSpcReduction="20000"/>
          </a:bodyPr>
          <a:lstStyle/>
          <a:p>
            <a:pPr algn="just"/>
            <a:r>
              <a:rPr lang="en-US" b="1" i="0" dirty="0">
                <a:solidFill>
                  <a:srgbClr val="222222"/>
                </a:solidFill>
                <a:effectLst/>
              </a:rPr>
              <a:t>Validation Based Protocol</a:t>
            </a:r>
          </a:p>
          <a:p>
            <a:pPr algn="just"/>
            <a:r>
              <a:rPr lang="en-US" b="1" i="0" dirty="0">
                <a:solidFill>
                  <a:srgbClr val="222222"/>
                </a:solidFill>
                <a:effectLst/>
              </a:rPr>
              <a:t>Validation based Protocol</a:t>
            </a:r>
            <a:r>
              <a:rPr lang="en-US" b="0" i="0" dirty="0">
                <a:solidFill>
                  <a:srgbClr val="222222"/>
                </a:solidFill>
                <a:effectLst/>
              </a:rPr>
              <a:t> in DBMS also known as Optimistic Concurrency Control Technique is a method to avoid concurrency in transactions. In this protocol, the local copies of the transaction data are updated rather than the data itself, which results in less interference while execution of the transaction.</a:t>
            </a:r>
          </a:p>
          <a:p>
            <a:pPr algn="just"/>
            <a:r>
              <a:rPr lang="en-US" b="0" i="0" dirty="0">
                <a:solidFill>
                  <a:srgbClr val="222222"/>
                </a:solidFill>
                <a:effectLst/>
              </a:rPr>
              <a:t>The Validation based Protocol is performed in the following three phases:</a:t>
            </a:r>
          </a:p>
          <a:p>
            <a:pPr algn="just">
              <a:buFont typeface="+mj-lt"/>
              <a:buAutoNum type="arabicPeriod"/>
            </a:pPr>
            <a:r>
              <a:rPr lang="en-US" b="1" i="0" dirty="0">
                <a:solidFill>
                  <a:srgbClr val="0000CC"/>
                </a:solidFill>
                <a:effectLst/>
              </a:rPr>
              <a:t>Read Phase</a:t>
            </a:r>
          </a:p>
          <a:p>
            <a:pPr algn="just">
              <a:buFont typeface="+mj-lt"/>
              <a:buAutoNum type="arabicPeriod"/>
            </a:pPr>
            <a:r>
              <a:rPr lang="en-US" b="1" i="0" dirty="0">
                <a:solidFill>
                  <a:srgbClr val="0000CC"/>
                </a:solidFill>
                <a:effectLst/>
              </a:rPr>
              <a:t>Validation Phase</a:t>
            </a:r>
          </a:p>
          <a:p>
            <a:pPr algn="just">
              <a:buFont typeface="+mj-lt"/>
              <a:buAutoNum type="arabicPeriod"/>
            </a:pPr>
            <a:r>
              <a:rPr lang="en-US" b="1" i="0" dirty="0">
                <a:solidFill>
                  <a:srgbClr val="0000CC"/>
                </a:solidFill>
                <a:effectLst/>
              </a:rPr>
              <a:t>Write Phase</a:t>
            </a:r>
          </a:p>
          <a:p>
            <a:pPr algn="just"/>
            <a:r>
              <a:rPr lang="en-US" b="1" i="0" dirty="0">
                <a:solidFill>
                  <a:srgbClr val="222222"/>
                </a:solidFill>
                <a:effectLst/>
              </a:rPr>
              <a:t>Read Phase</a:t>
            </a:r>
          </a:p>
          <a:p>
            <a:pPr algn="just"/>
            <a:r>
              <a:rPr lang="en-US" b="0" i="0" dirty="0">
                <a:solidFill>
                  <a:srgbClr val="222222"/>
                </a:solidFill>
                <a:effectLst/>
              </a:rPr>
              <a:t>In the Read Phase, the data values from the database can be read by a transaction </a:t>
            </a:r>
            <a:r>
              <a:rPr lang="en-US" b="1" i="0" dirty="0">
                <a:solidFill>
                  <a:srgbClr val="0000CC"/>
                </a:solidFill>
                <a:effectLst/>
              </a:rPr>
              <a:t>but the write operation or updates are only applied to the local data copies, not the actual database.</a:t>
            </a:r>
          </a:p>
          <a:p>
            <a:pPr algn="just"/>
            <a:r>
              <a:rPr lang="en-US" b="1" i="0" dirty="0">
                <a:solidFill>
                  <a:srgbClr val="222222"/>
                </a:solidFill>
                <a:effectLst/>
              </a:rPr>
              <a:t>Validation Phase</a:t>
            </a:r>
          </a:p>
          <a:p>
            <a:pPr algn="just"/>
            <a:r>
              <a:rPr lang="en-US" b="0" i="0" dirty="0">
                <a:solidFill>
                  <a:srgbClr val="222222"/>
                </a:solidFill>
                <a:effectLst/>
              </a:rPr>
              <a:t>In Validation Phase, </a:t>
            </a:r>
            <a:r>
              <a:rPr lang="en-US" b="1" i="0" dirty="0">
                <a:solidFill>
                  <a:srgbClr val="0000CC"/>
                </a:solidFill>
                <a:effectLst/>
              </a:rPr>
              <a:t>the data is checked to ensure that there is no violation of serializability while applying the transaction updates to the database.</a:t>
            </a:r>
          </a:p>
          <a:p>
            <a:pPr algn="just"/>
            <a:r>
              <a:rPr lang="en-US" b="1" i="0" dirty="0">
                <a:solidFill>
                  <a:srgbClr val="222222"/>
                </a:solidFill>
                <a:effectLst/>
              </a:rPr>
              <a:t>Write Phase</a:t>
            </a:r>
          </a:p>
          <a:p>
            <a:pPr algn="just"/>
            <a:r>
              <a:rPr lang="en-US" b="0" i="0" dirty="0">
                <a:solidFill>
                  <a:srgbClr val="222222"/>
                </a:solidFill>
                <a:effectLst/>
              </a:rPr>
              <a:t>In the Write Phase, </a:t>
            </a:r>
            <a:r>
              <a:rPr lang="en-US" b="1" i="0" dirty="0">
                <a:solidFill>
                  <a:srgbClr val="0000CC"/>
                </a:solidFill>
                <a:effectLst/>
              </a:rPr>
              <a:t>the updates are applied to the database if the validation is successful, </a:t>
            </a:r>
            <a:r>
              <a:rPr lang="en-US" b="0" i="0" dirty="0">
                <a:solidFill>
                  <a:srgbClr val="222222"/>
                </a:solidFill>
                <a:effectLst/>
              </a:rPr>
              <a:t>else; </a:t>
            </a:r>
            <a:r>
              <a:rPr lang="en-US" b="1" i="0" dirty="0">
                <a:solidFill>
                  <a:srgbClr val="C00000"/>
                </a:solidFill>
                <a:effectLst/>
              </a:rPr>
              <a:t>the updates are not applied, and the transaction is rolled back.</a:t>
            </a:r>
          </a:p>
        </p:txBody>
      </p:sp>
    </p:spTree>
    <p:extLst>
      <p:ext uri="{BB962C8B-B14F-4D97-AF65-F5344CB8AC3E}">
        <p14:creationId xmlns:p14="http://schemas.microsoft.com/office/powerpoint/2010/main" val="3312102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2F9-574C-5E1B-7611-C14AADA03051}"/>
              </a:ext>
            </a:extLst>
          </p:cNvPr>
          <p:cNvSpPr>
            <a:spLocks noGrp="1"/>
          </p:cNvSpPr>
          <p:nvPr>
            <p:ph type="title"/>
          </p:nvPr>
        </p:nvSpPr>
        <p:spPr>
          <a:xfrm>
            <a:off x="422564" y="185017"/>
            <a:ext cx="10515600" cy="687820"/>
          </a:xfrm>
        </p:spPr>
        <p:txBody>
          <a:bodyPr>
            <a:normAutofit/>
          </a:bodyPr>
          <a:lstStyle/>
          <a:p>
            <a:r>
              <a:rPr lang="en-US" sz="4000" b="1" i="0" u="none" strike="noStrike" baseline="0" dirty="0">
                <a:latin typeface="+mn-lt"/>
              </a:rPr>
              <a:t>Recovery techniques</a:t>
            </a:r>
            <a:endParaRPr lang="en-US" sz="4000" b="1" dirty="0">
              <a:latin typeface="+mn-lt"/>
            </a:endParaRPr>
          </a:p>
        </p:txBody>
      </p:sp>
      <p:sp>
        <p:nvSpPr>
          <p:cNvPr id="3" name="Content Placeholder 2">
            <a:extLst>
              <a:ext uri="{FF2B5EF4-FFF2-40B4-BE49-F238E27FC236}">
                <a16:creationId xmlns:a16="http://schemas.microsoft.com/office/drawing/2014/main" id="{6A9ED617-7BAF-F323-443E-79954091C26C}"/>
              </a:ext>
            </a:extLst>
          </p:cNvPr>
          <p:cNvSpPr>
            <a:spLocks noGrp="1"/>
          </p:cNvSpPr>
          <p:nvPr>
            <p:ph idx="1"/>
          </p:nvPr>
        </p:nvSpPr>
        <p:spPr>
          <a:xfrm>
            <a:off x="422563" y="872837"/>
            <a:ext cx="11339945" cy="5800145"/>
          </a:xfrm>
        </p:spPr>
        <p:txBody>
          <a:bodyPr>
            <a:normAutofit lnSpcReduction="10000"/>
          </a:bodyPr>
          <a:lstStyle/>
          <a:p>
            <a:pPr algn="just"/>
            <a:r>
              <a:rPr lang="en-US" b="1" i="0" dirty="0">
                <a:effectLst/>
              </a:rPr>
              <a:t>Database systems</a:t>
            </a:r>
            <a:r>
              <a:rPr lang="en-US" b="0" i="0" dirty="0">
                <a:effectLst/>
              </a:rPr>
              <a:t>, like any other computer system, </a:t>
            </a:r>
            <a:r>
              <a:rPr lang="en-US" b="1" i="0" dirty="0">
                <a:solidFill>
                  <a:srgbClr val="0000CC"/>
                </a:solidFill>
                <a:effectLst/>
              </a:rPr>
              <a:t>are subject to failures but the data stored in them must be available as and when required.</a:t>
            </a:r>
          </a:p>
          <a:p>
            <a:pPr algn="just"/>
            <a:r>
              <a:rPr lang="en-US" b="1" i="0" dirty="0">
                <a:solidFill>
                  <a:srgbClr val="C00000"/>
                </a:solidFill>
                <a:effectLst/>
              </a:rPr>
              <a:t>When a database fails it must possess the facilities for fast recovery. </a:t>
            </a:r>
            <a:r>
              <a:rPr lang="en-US" b="0" i="0" dirty="0">
                <a:effectLst/>
              </a:rPr>
              <a:t>It must also have atomicity i.e. either transaction are completed successfully and committed (the effect is recorded permanently in the database) or the transaction should have no effect on the database.</a:t>
            </a:r>
          </a:p>
          <a:p>
            <a:pPr algn="just"/>
            <a:r>
              <a:rPr lang="en-US" b="0" i="0" dirty="0">
                <a:effectLst/>
              </a:rPr>
              <a:t>The techniques used to recover the </a:t>
            </a:r>
            <a:r>
              <a:rPr lang="en-US" b="1" i="0" dirty="0">
                <a:solidFill>
                  <a:srgbClr val="0000CC"/>
                </a:solidFill>
                <a:effectLst/>
              </a:rPr>
              <a:t>lost data due to system crashes, transaction errors, viruses, catastrophic failure, incorrect commands execution, etc. are database recovery techniques. </a:t>
            </a:r>
          </a:p>
          <a:p>
            <a:pPr algn="just"/>
            <a:r>
              <a:rPr lang="en-US" b="0" i="0" dirty="0">
                <a:effectLst/>
              </a:rPr>
              <a:t>Recovery techniques are heavily dependent upon the existence of a special file known as a </a:t>
            </a:r>
            <a:r>
              <a:rPr lang="en-US" b="1" i="0" dirty="0">
                <a:effectLst/>
              </a:rPr>
              <a:t>system log</a:t>
            </a:r>
            <a:r>
              <a:rPr lang="en-US" b="0" i="0" dirty="0">
                <a:effectLst/>
              </a:rPr>
              <a:t>.</a:t>
            </a:r>
          </a:p>
          <a:p>
            <a:pPr algn="just"/>
            <a:r>
              <a:rPr lang="en-US" b="0" i="0" dirty="0">
                <a:effectLst/>
              </a:rPr>
              <a:t> </a:t>
            </a:r>
            <a:r>
              <a:rPr lang="en-US" b="1" i="0" dirty="0">
                <a:solidFill>
                  <a:srgbClr val="0000CC"/>
                </a:solidFill>
                <a:effectLst/>
              </a:rPr>
              <a:t>It contains information about the start and end of each transaction and any updates which occur during the transaction.</a:t>
            </a:r>
            <a:r>
              <a:rPr lang="en-US" b="0" i="0" dirty="0">
                <a:effectLst/>
              </a:rPr>
              <a:t> The log keeps track of all transaction operations that affect the values of database items. </a:t>
            </a:r>
            <a:endParaRPr lang="en-US" dirty="0"/>
          </a:p>
        </p:txBody>
      </p:sp>
    </p:spTree>
    <p:extLst>
      <p:ext uri="{BB962C8B-B14F-4D97-AF65-F5344CB8AC3E}">
        <p14:creationId xmlns:p14="http://schemas.microsoft.com/office/powerpoint/2010/main" val="146097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DAB9-9DBC-0323-B332-2B18B517D630}"/>
              </a:ext>
            </a:extLst>
          </p:cNvPr>
          <p:cNvSpPr>
            <a:spLocks noGrp="1"/>
          </p:cNvSpPr>
          <p:nvPr>
            <p:ph type="title"/>
          </p:nvPr>
        </p:nvSpPr>
        <p:spPr>
          <a:xfrm>
            <a:off x="282721" y="157306"/>
            <a:ext cx="10515600" cy="1325563"/>
          </a:xfrm>
        </p:spPr>
        <p:txBody>
          <a:bodyPr>
            <a:normAutofit/>
          </a:bodyPr>
          <a:lstStyle/>
          <a:p>
            <a:r>
              <a:rPr lang="en-US" sz="4000" b="1" i="0" dirty="0">
                <a:effectLst/>
                <a:latin typeface="+mn-lt"/>
              </a:rPr>
              <a:t>What is Transaction in DBMS?</a:t>
            </a:r>
            <a:br>
              <a:rPr lang="en-US" sz="4000" b="1" i="0" dirty="0">
                <a:effectLst/>
                <a:latin typeface="+mn-lt"/>
              </a:rPr>
            </a:br>
            <a:endParaRPr lang="en-US" sz="4000" dirty="0">
              <a:latin typeface="+mn-lt"/>
            </a:endParaRPr>
          </a:p>
        </p:txBody>
      </p:sp>
      <p:sp>
        <p:nvSpPr>
          <p:cNvPr id="3" name="Content Placeholder 2">
            <a:extLst>
              <a:ext uri="{FF2B5EF4-FFF2-40B4-BE49-F238E27FC236}">
                <a16:creationId xmlns:a16="http://schemas.microsoft.com/office/drawing/2014/main" id="{FC7F8DF8-8B0F-6A2E-8E22-BAFE9C9920D0}"/>
              </a:ext>
            </a:extLst>
          </p:cNvPr>
          <p:cNvSpPr>
            <a:spLocks noGrp="1"/>
          </p:cNvSpPr>
          <p:nvPr>
            <p:ph idx="1"/>
          </p:nvPr>
        </p:nvSpPr>
        <p:spPr>
          <a:xfrm>
            <a:off x="221673" y="1136073"/>
            <a:ext cx="11637818" cy="5583382"/>
          </a:xfrm>
        </p:spPr>
        <p:txBody>
          <a:bodyPr>
            <a:normAutofit/>
          </a:bodyPr>
          <a:lstStyle/>
          <a:p>
            <a:pPr algn="just"/>
            <a:r>
              <a:rPr lang="en-US" b="0" i="0" dirty="0">
                <a:solidFill>
                  <a:srgbClr val="000000"/>
                </a:solidFill>
                <a:effectLst/>
              </a:rPr>
              <a:t>In this case, </a:t>
            </a:r>
            <a:r>
              <a:rPr lang="en-US" sz="2400" b="0" i="0" dirty="0">
                <a:solidFill>
                  <a:srgbClr val="000000"/>
                </a:solidFill>
                <a:effectLst/>
              </a:rPr>
              <a:t>we need to perform at least two updates. </a:t>
            </a:r>
          </a:p>
          <a:p>
            <a:pPr algn="just"/>
            <a:r>
              <a:rPr lang="en-US" b="0" i="0" dirty="0">
                <a:solidFill>
                  <a:srgbClr val="000000"/>
                </a:solidFill>
                <a:effectLst/>
              </a:rPr>
              <a:t>The first update is happening in the sender’s account from where the money is sending and the other update is happening in the receiver’s account who is receiving the money. </a:t>
            </a:r>
          </a:p>
          <a:p>
            <a:pPr algn="just"/>
            <a:r>
              <a:rPr lang="en-US" b="0" i="0" dirty="0">
                <a:solidFill>
                  <a:srgbClr val="000000"/>
                </a:solidFill>
                <a:effectLst/>
              </a:rPr>
              <a:t>Both of these updates should either get committed or get rollback if there is an error. We don’t want the transaction to be in a half-committed state.</a:t>
            </a:r>
          </a:p>
          <a:p>
            <a:pPr algn="just"/>
            <a:r>
              <a:rPr lang="en-US" b="1" i="0" dirty="0">
                <a:effectLst/>
              </a:rPr>
              <a:t>Operations of Transaction:</a:t>
            </a:r>
          </a:p>
          <a:p>
            <a:pPr algn="just"/>
            <a:r>
              <a:rPr lang="en-US" b="0" i="0" dirty="0">
                <a:effectLst/>
              </a:rPr>
              <a:t>Following are the main operations of transaction:</a:t>
            </a:r>
          </a:p>
          <a:p>
            <a:pPr algn="just"/>
            <a:r>
              <a:rPr lang="en-US" b="1" i="0" dirty="0">
                <a:solidFill>
                  <a:srgbClr val="0000CC"/>
                </a:solidFill>
                <a:effectLst/>
              </a:rPr>
              <a:t>Read(X):</a:t>
            </a:r>
            <a:r>
              <a:rPr lang="en-US" b="0" i="0" dirty="0">
                <a:solidFill>
                  <a:srgbClr val="0000CC"/>
                </a:solidFill>
                <a:effectLst/>
              </a:rPr>
              <a:t> </a:t>
            </a:r>
            <a:r>
              <a:rPr lang="en-US" b="0" i="0" dirty="0">
                <a:effectLst/>
              </a:rPr>
              <a:t>Read operation is used to read the value of X from the database and stores it in a buffer in main memory.</a:t>
            </a:r>
          </a:p>
          <a:p>
            <a:pPr algn="just"/>
            <a:r>
              <a:rPr lang="en-US" b="1" i="0" dirty="0">
                <a:solidFill>
                  <a:srgbClr val="0000CC"/>
                </a:solidFill>
                <a:effectLst/>
              </a:rPr>
              <a:t>Write(X):</a:t>
            </a:r>
            <a:r>
              <a:rPr lang="en-US" b="0" i="0" dirty="0">
                <a:solidFill>
                  <a:srgbClr val="0000CC"/>
                </a:solidFill>
                <a:effectLst/>
              </a:rPr>
              <a:t> </a:t>
            </a:r>
            <a:r>
              <a:rPr lang="en-US" b="0" i="0" dirty="0">
                <a:effectLst/>
              </a:rPr>
              <a:t>Write operation is used to write the value back to the database from the buffer.</a:t>
            </a:r>
          </a:p>
          <a:p>
            <a:pPr algn="just"/>
            <a:endParaRPr lang="en-US" dirty="0"/>
          </a:p>
        </p:txBody>
      </p:sp>
      <p:pic>
        <p:nvPicPr>
          <p:cNvPr id="1026" name="Picture 2" descr="Why we need Transaction Management in MySQL?">
            <a:extLst>
              <a:ext uri="{FF2B5EF4-FFF2-40B4-BE49-F238E27FC236}">
                <a16:creationId xmlns:a16="http://schemas.microsoft.com/office/drawing/2014/main" id="{2082E33A-44F7-0034-C6D7-F58D2F219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16" y="138544"/>
            <a:ext cx="4522211" cy="157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03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2F9-574C-5E1B-7611-C14AADA03051}"/>
              </a:ext>
            </a:extLst>
          </p:cNvPr>
          <p:cNvSpPr>
            <a:spLocks noGrp="1"/>
          </p:cNvSpPr>
          <p:nvPr>
            <p:ph type="title"/>
          </p:nvPr>
        </p:nvSpPr>
        <p:spPr>
          <a:xfrm>
            <a:off x="422564" y="185017"/>
            <a:ext cx="10515600" cy="687820"/>
          </a:xfrm>
        </p:spPr>
        <p:txBody>
          <a:bodyPr>
            <a:normAutofit/>
          </a:bodyPr>
          <a:lstStyle/>
          <a:p>
            <a:r>
              <a:rPr lang="en-US" sz="4000" b="1" i="0" u="none" strike="noStrike" baseline="0" dirty="0">
                <a:latin typeface="+mn-lt"/>
              </a:rPr>
              <a:t>Recovery techniques</a:t>
            </a:r>
            <a:endParaRPr lang="en-US" sz="4000" b="1" dirty="0">
              <a:latin typeface="+mn-lt"/>
            </a:endParaRPr>
          </a:p>
        </p:txBody>
      </p:sp>
      <p:sp>
        <p:nvSpPr>
          <p:cNvPr id="3" name="Content Placeholder 2">
            <a:extLst>
              <a:ext uri="{FF2B5EF4-FFF2-40B4-BE49-F238E27FC236}">
                <a16:creationId xmlns:a16="http://schemas.microsoft.com/office/drawing/2014/main" id="{6A9ED617-7BAF-F323-443E-79954091C26C}"/>
              </a:ext>
            </a:extLst>
          </p:cNvPr>
          <p:cNvSpPr>
            <a:spLocks noGrp="1"/>
          </p:cNvSpPr>
          <p:nvPr>
            <p:ph idx="1"/>
          </p:nvPr>
        </p:nvSpPr>
        <p:spPr>
          <a:xfrm>
            <a:off x="422563" y="872837"/>
            <a:ext cx="11339945" cy="5800145"/>
          </a:xfrm>
        </p:spPr>
        <p:txBody>
          <a:bodyPr>
            <a:normAutofit fontScale="92500" lnSpcReduction="20000"/>
          </a:bodyPr>
          <a:lstStyle/>
          <a:p>
            <a:pPr algn="just" fontAlgn="base"/>
            <a:r>
              <a:rPr lang="en-US" b="0" i="0" dirty="0">
                <a:effectLst/>
              </a:rPr>
              <a:t>This information is needed to recover from transaction failure.</a:t>
            </a:r>
          </a:p>
          <a:p>
            <a:pPr algn="just" fontAlgn="base">
              <a:buFont typeface="Arial" panose="020B0604020202020204" pitchFamily="34" charset="0"/>
              <a:buChar char="•"/>
            </a:pPr>
            <a:r>
              <a:rPr lang="en-US" b="1" i="0" dirty="0">
                <a:solidFill>
                  <a:srgbClr val="0000CC"/>
                </a:solidFill>
                <a:effectLst/>
              </a:rPr>
              <a:t>The log is kept on disk </a:t>
            </a:r>
            <a:r>
              <a:rPr lang="en-US" b="1" i="0" dirty="0" err="1">
                <a:solidFill>
                  <a:srgbClr val="0000CC"/>
                </a:solidFill>
                <a:effectLst/>
              </a:rPr>
              <a:t>start_transaction</a:t>
            </a:r>
            <a:r>
              <a:rPr lang="en-US" b="1" i="0" dirty="0">
                <a:solidFill>
                  <a:srgbClr val="0000CC"/>
                </a:solidFill>
                <a:effectLst/>
              </a:rPr>
              <a:t>(T): </a:t>
            </a:r>
            <a:r>
              <a:rPr lang="en-US" b="0" i="0" dirty="0">
                <a:effectLst/>
              </a:rPr>
              <a:t>This log entry records that transaction T starts the execution.</a:t>
            </a:r>
          </a:p>
          <a:p>
            <a:pPr algn="just" fontAlgn="base">
              <a:buFont typeface="Arial" panose="020B0604020202020204" pitchFamily="34" charset="0"/>
              <a:buChar char="•"/>
            </a:pPr>
            <a:r>
              <a:rPr lang="en-US" b="1" i="0" dirty="0" err="1">
                <a:solidFill>
                  <a:srgbClr val="0000CC"/>
                </a:solidFill>
                <a:effectLst/>
              </a:rPr>
              <a:t>read_item</a:t>
            </a:r>
            <a:r>
              <a:rPr lang="en-US" b="1" i="0" dirty="0">
                <a:solidFill>
                  <a:srgbClr val="0000CC"/>
                </a:solidFill>
                <a:effectLst/>
              </a:rPr>
              <a:t>(T, X): </a:t>
            </a:r>
            <a:r>
              <a:rPr lang="en-US" b="0" i="0" dirty="0">
                <a:effectLst/>
              </a:rPr>
              <a:t>This log entry records that transaction T reads the value of database item X.</a:t>
            </a:r>
          </a:p>
          <a:p>
            <a:pPr algn="just" fontAlgn="base">
              <a:buFont typeface="Arial" panose="020B0604020202020204" pitchFamily="34" charset="0"/>
              <a:buChar char="•"/>
            </a:pPr>
            <a:r>
              <a:rPr lang="en-US" b="1" i="0" dirty="0" err="1">
                <a:solidFill>
                  <a:srgbClr val="0000CC"/>
                </a:solidFill>
                <a:effectLst/>
              </a:rPr>
              <a:t>write_item</a:t>
            </a:r>
            <a:r>
              <a:rPr lang="en-US" b="1" i="0" dirty="0">
                <a:solidFill>
                  <a:srgbClr val="0000CC"/>
                </a:solidFill>
                <a:effectLst/>
              </a:rPr>
              <a:t>(T, X, </a:t>
            </a:r>
            <a:r>
              <a:rPr lang="en-US" b="1" i="0" dirty="0" err="1">
                <a:solidFill>
                  <a:srgbClr val="0000CC"/>
                </a:solidFill>
                <a:effectLst/>
              </a:rPr>
              <a:t>old_value</a:t>
            </a:r>
            <a:r>
              <a:rPr lang="en-US" b="1" i="0" dirty="0">
                <a:solidFill>
                  <a:srgbClr val="0000CC"/>
                </a:solidFill>
                <a:effectLst/>
              </a:rPr>
              <a:t>, </a:t>
            </a:r>
            <a:r>
              <a:rPr lang="en-US" b="1" i="0" dirty="0" err="1">
                <a:solidFill>
                  <a:srgbClr val="0000CC"/>
                </a:solidFill>
                <a:effectLst/>
              </a:rPr>
              <a:t>new_value</a:t>
            </a:r>
            <a:r>
              <a:rPr lang="en-US" b="1" i="0" dirty="0">
                <a:solidFill>
                  <a:srgbClr val="0000CC"/>
                </a:solidFill>
                <a:effectLst/>
              </a:rPr>
              <a:t>): </a:t>
            </a:r>
            <a:r>
              <a:rPr lang="en-US" b="0" i="0" dirty="0">
                <a:effectLst/>
              </a:rPr>
              <a:t>This log entry records that transaction T changes the value of the database item X from </a:t>
            </a:r>
            <a:r>
              <a:rPr lang="en-US" b="0" i="0" dirty="0" err="1">
                <a:effectLst/>
              </a:rPr>
              <a:t>old_value</a:t>
            </a:r>
            <a:r>
              <a:rPr lang="en-US" b="0" i="0" dirty="0">
                <a:effectLst/>
              </a:rPr>
              <a:t> to </a:t>
            </a:r>
            <a:r>
              <a:rPr lang="en-US" b="0" i="0" dirty="0" err="1">
                <a:effectLst/>
              </a:rPr>
              <a:t>new_value</a:t>
            </a:r>
            <a:r>
              <a:rPr lang="en-US" b="0" i="0" dirty="0">
                <a:effectLst/>
              </a:rPr>
              <a:t>. The old value is sometimes known as a before an image of X, and the new value is known as an afterimage of X.</a:t>
            </a:r>
          </a:p>
          <a:p>
            <a:pPr algn="just" fontAlgn="base">
              <a:buFont typeface="Arial" panose="020B0604020202020204" pitchFamily="34" charset="0"/>
              <a:buChar char="•"/>
            </a:pPr>
            <a:r>
              <a:rPr lang="en-US" b="1" i="0" dirty="0">
                <a:solidFill>
                  <a:srgbClr val="0000CC"/>
                </a:solidFill>
                <a:effectLst/>
              </a:rPr>
              <a:t>commit(T):</a:t>
            </a:r>
            <a:r>
              <a:rPr lang="en-US" b="0" i="0" dirty="0">
                <a:effectLst/>
              </a:rPr>
              <a:t> This log entry records that transaction T has completed all accesses to the database successfully and its effect can be committed (recorded permanently) to the database.</a:t>
            </a:r>
          </a:p>
          <a:p>
            <a:pPr algn="just" fontAlgn="base">
              <a:buFont typeface="Arial" panose="020B0604020202020204" pitchFamily="34" charset="0"/>
              <a:buChar char="•"/>
            </a:pPr>
            <a:r>
              <a:rPr lang="en-US" b="1" i="0" dirty="0">
                <a:solidFill>
                  <a:srgbClr val="0000CC"/>
                </a:solidFill>
                <a:effectLst/>
              </a:rPr>
              <a:t>abort(T): </a:t>
            </a:r>
            <a:r>
              <a:rPr lang="en-US" b="0" i="0" dirty="0">
                <a:effectLst/>
              </a:rPr>
              <a:t>This records that transaction T has been aborted.</a:t>
            </a:r>
          </a:p>
          <a:p>
            <a:pPr algn="just" fontAlgn="base">
              <a:buFont typeface="Arial" panose="020B0604020202020204" pitchFamily="34" charset="0"/>
              <a:buChar char="•"/>
            </a:pPr>
            <a:r>
              <a:rPr lang="en-US" b="1" i="0" dirty="0">
                <a:solidFill>
                  <a:srgbClr val="0000CC"/>
                </a:solidFill>
                <a:effectLst/>
              </a:rPr>
              <a:t>checkpoint: </a:t>
            </a:r>
            <a:r>
              <a:rPr lang="en-US" b="0" i="0" dirty="0">
                <a:effectLst/>
              </a:rPr>
              <a:t>Checkpoint is a mechanism where all the previous logs are removed from the system and stored permanently in a storage disk. Checkpoint declares a point before which the DBMS was in a consistent state, and all the transactions were committed.</a:t>
            </a:r>
          </a:p>
        </p:txBody>
      </p:sp>
    </p:spTree>
    <p:extLst>
      <p:ext uri="{BB962C8B-B14F-4D97-AF65-F5344CB8AC3E}">
        <p14:creationId xmlns:p14="http://schemas.microsoft.com/office/powerpoint/2010/main" val="3970418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2F9-574C-5E1B-7611-C14AADA03051}"/>
              </a:ext>
            </a:extLst>
          </p:cNvPr>
          <p:cNvSpPr>
            <a:spLocks noGrp="1"/>
          </p:cNvSpPr>
          <p:nvPr>
            <p:ph type="title"/>
          </p:nvPr>
        </p:nvSpPr>
        <p:spPr>
          <a:xfrm>
            <a:off x="422564" y="185017"/>
            <a:ext cx="10515600" cy="687820"/>
          </a:xfrm>
        </p:spPr>
        <p:txBody>
          <a:bodyPr>
            <a:normAutofit/>
          </a:bodyPr>
          <a:lstStyle/>
          <a:p>
            <a:r>
              <a:rPr lang="en-US" sz="4000" b="1" i="0" u="none" strike="noStrike" baseline="0" dirty="0">
                <a:latin typeface="+mn-lt"/>
              </a:rPr>
              <a:t>Recovery techniques</a:t>
            </a:r>
            <a:endParaRPr lang="en-US" sz="4000" b="1" dirty="0">
              <a:latin typeface="+mn-lt"/>
            </a:endParaRPr>
          </a:p>
        </p:txBody>
      </p:sp>
      <p:sp>
        <p:nvSpPr>
          <p:cNvPr id="3" name="Content Placeholder 2">
            <a:extLst>
              <a:ext uri="{FF2B5EF4-FFF2-40B4-BE49-F238E27FC236}">
                <a16:creationId xmlns:a16="http://schemas.microsoft.com/office/drawing/2014/main" id="{6A9ED617-7BAF-F323-443E-79954091C26C}"/>
              </a:ext>
            </a:extLst>
          </p:cNvPr>
          <p:cNvSpPr>
            <a:spLocks noGrp="1"/>
          </p:cNvSpPr>
          <p:nvPr>
            <p:ph idx="1"/>
          </p:nvPr>
        </p:nvSpPr>
        <p:spPr>
          <a:xfrm>
            <a:off x="422563" y="872837"/>
            <a:ext cx="11339945" cy="5800145"/>
          </a:xfrm>
        </p:spPr>
        <p:txBody>
          <a:bodyPr>
            <a:normAutofit fontScale="92500" lnSpcReduction="10000"/>
          </a:bodyPr>
          <a:lstStyle/>
          <a:p>
            <a:pPr algn="just" fontAlgn="base"/>
            <a:r>
              <a:rPr lang="en-US" b="1" i="0" dirty="0">
                <a:effectLst/>
              </a:rPr>
              <a:t>Undoing –</a:t>
            </a:r>
            <a:r>
              <a:rPr lang="en-US" b="0" i="0" dirty="0">
                <a:effectLst/>
              </a:rPr>
              <a:t> If a transaction crashes, then the recovery manager may undo transactions i.e. </a:t>
            </a:r>
            <a:r>
              <a:rPr lang="en-US" b="1" i="0" dirty="0">
                <a:solidFill>
                  <a:srgbClr val="0000CC"/>
                </a:solidFill>
                <a:effectLst/>
              </a:rPr>
              <a:t>reverse the operations of a transaction. This involves examining a transaction for the log entry </a:t>
            </a:r>
            <a:r>
              <a:rPr lang="en-US" b="1" i="0" dirty="0" err="1">
                <a:solidFill>
                  <a:srgbClr val="0000CC"/>
                </a:solidFill>
                <a:effectLst/>
              </a:rPr>
              <a:t>write_item</a:t>
            </a:r>
            <a:r>
              <a:rPr lang="en-US" b="1" i="0" dirty="0">
                <a:solidFill>
                  <a:srgbClr val="0000CC"/>
                </a:solidFill>
                <a:effectLst/>
              </a:rPr>
              <a:t>(T, x, </a:t>
            </a:r>
            <a:r>
              <a:rPr lang="en-US" b="1" i="0" dirty="0" err="1">
                <a:solidFill>
                  <a:srgbClr val="0000CC"/>
                </a:solidFill>
                <a:effectLst/>
              </a:rPr>
              <a:t>old_value</a:t>
            </a:r>
            <a:r>
              <a:rPr lang="en-US" b="1" i="0" dirty="0">
                <a:solidFill>
                  <a:srgbClr val="0000CC"/>
                </a:solidFill>
                <a:effectLst/>
              </a:rPr>
              <a:t>, </a:t>
            </a:r>
            <a:r>
              <a:rPr lang="en-US" b="1" i="0" dirty="0" err="1">
                <a:solidFill>
                  <a:srgbClr val="0000CC"/>
                </a:solidFill>
                <a:effectLst/>
              </a:rPr>
              <a:t>new_value</a:t>
            </a:r>
            <a:r>
              <a:rPr lang="en-US" b="1" i="0" dirty="0">
                <a:solidFill>
                  <a:srgbClr val="0000CC"/>
                </a:solidFill>
                <a:effectLst/>
              </a:rPr>
              <a:t>) and set the value of item x in the database to old-value.</a:t>
            </a:r>
          </a:p>
          <a:p>
            <a:pPr algn="just" fontAlgn="base"/>
            <a:r>
              <a:rPr lang="en-US" b="1" i="0" dirty="0">
                <a:effectLst/>
              </a:rPr>
              <a:t>Deferred update –</a:t>
            </a:r>
            <a:r>
              <a:rPr lang="en-US" b="0" i="0" dirty="0">
                <a:effectLst/>
              </a:rPr>
              <a:t> </a:t>
            </a:r>
            <a:r>
              <a:rPr lang="en-US" b="1" i="0" dirty="0">
                <a:solidFill>
                  <a:srgbClr val="C00000"/>
                </a:solidFill>
                <a:effectLst/>
              </a:rPr>
              <a:t>This technique does not physically update the database on disk until a transaction has reached its commit point. </a:t>
            </a:r>
            <a:r>
              <a:rPr lang="en-US" b="0" i="0" dirty="0">
                <a:effectLst/>
              </a:rPr>
              <a:t>Before reaching commit, all transaction updates are recorded in the local transaction workspace. If a transaction fails before reaching its commit point, it will not have changed the database in any way so UNDO is not needed. </a:t>
            </a:r>
            <a:endParaRPr lang="en-US" dirty="0"/>
          </a:p>
          <a:p>
            <a:pPr algn="just" fontAlgn="base"/>
            <a:r>
              <a:rPr lang="en-US" b="1" i="0" dirty="0">
                <a:effectLst/>
              </a:rPr>
              <a:t>Immediate update –</a:t>
            </a:r>
            <a:r>
              <a:rPr lang="en-US" b="0" i="0" dirty="0">
                <a:effectLst/>
              </a:rPr>
              <a:t> In the immediate update, the database may be updated by some operations of a transaction before the transaction reaches its commit point.</a:t>
            </a:r>
          </a:p>
          <a:p>
            <a:pPr algn="just" fontAlgn="base"/>
            <a:r>
              <a:rPr lang="en-US" b="1" i="0" dirty="0">
                <a:effectLst/>
              </a:rPr>
              <a:t>Caching/Buffering –</a:t>
            </a:r>
            <a:r>
              <a:rPr lang="en-US" b="0" i="0" dirty="0">
                <a:effectLst/>
              </a:rPr>
              <a:t> In this one or more disk pages that include data items to be updated are cached into main memory buffers and then updated in memory before being written back to disk.</a:t>
            </a:r>
          </a:p>
        </p:txBody>
      </p:sp>
    </p:spTree>
    <p:extLst>
      <p:ext uri="{BB962C8B-B14F-4D97-AF65-F5344CB8AC3E}">
        <p14:creationId xmlns:p14="http://schemas.microsoft.com/office/powerpoint/2010/main" val="700357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2F9-574C-5E1B-7611-C14AADA03051}"/>
              </a:ext>
            </a:extLst>
          </p:cNvPr>
          <p:cNvSpPr>
            <a:spLocks noGrp="1"/>
          </p:cNvSpPr>
          <p:nvPr>
            <p:ph type="title"/>
          </p:nvPr>
        </p:nvSpPr>
        <p:spPr>
          <a:xfrm>
            <a:off x="422564" y="185017"/>
            <a:ext cx="10515600" cy="687820"/>
          </a:xfrm>
        </p:spPr>
        <p:txBody>
          <a:bodyPr>
            <a:normAutofit/>
          </a:bodyPr>
          <a:lstStyle/>
          <a:p>
            <a:r>
              <a:rPr lang="en-US" sz="4000" b="1" i="0" u="none" strike="noStrike" baseline="0" dirty="0">
                <a:latin typeface="+mn-lt"/>
              </a:rPr>
              <a:t>Recovery techniques</a:t>
            </a:r>
            <a:endParaRPr lang="en-US" sz="4000" b="1" dirty="0">
              <a:latin typeface="+mn-lt"/>
            </a:endParaRPr>
          </a:p>
        </p:txBody>
      </p:sp>
      <p:sp>
        <p:nvSpPr>
          <p:cNvPr id="3" name="Content Placeholder 2">
            <a:extLst>
              <a:ext uri="{FF2B5EF4-FFF2-40B4-BE49-F238E27FC236}">
                <a16:creationId xmlns:a16="http://schemas.microsoft.com/office/drawing/2014/main" id="{6A9ED617-7BAF-F323-443E-79954091C26C}"/>
              </a:ext>
            </a:extLst>
          </p:cNvPr>
          <p:cNvSpPr>
            <a:spLocks noGrp="1"/>
          </p:cNvSpPr>
          <p:nvPr>
            <p:ph idx="1"/>
          </p:nvPr>
        </p:nvSpPr>
        <p:spPr>
          <a:xfrm>
            <a:off x="422563" y="872837"/>
            <a:ext cx="11339945" cy="5800145"/>
          </a:xfrm>
        </p:spPr>
        <p:txBody>
          <a:bodyPr>
            <a:normAutofit/>
          </a:bodyPr>
          <a:lstStyle/>
          <a:p>
            <a:pPr algn="just" fontAlgn="base">
              <a:buFont typeface="Arial" panose="020B0604020202020204" pitchFamily="34" charset="0"/>
              <a:buChar char="•"/>
            </a:pPr>
            <a:r>
              <a:rPr lang="en-US" b="1" i="0" dirty="0">
                <a:effectLst/>
              </a:rPr>
              <a:t>Shadow paging –</a:t>
            </a:r>
            <a:r>
              <a:rPr lang="en-US" b="0" i="0" dirty="0">
                <a:effectLst/>
              </a:rPr>
              <a:t>When a transaction began executing the current directory is copied into a shadow directory. </a:t>
            </a:r>
            <a:r>
              <a:rPr lang="en-US" b="1" i="0" dirty="0">
                <a:solidFill>
                  <a:srgbClr val="0000CC"/>
                </a:solidFill>
                <a:effectLst/>
              </a:rPr>
              <a:t>When a page is to be modified, a shadow page is allocated in which changes are made and when it is ready to become durable, all pages that refer to the original are updated to refer new replacement page.</a:t>
            </a:r>
          </a:p>
          <a:p>
            <a:pPr algn="just" fontAlgn="base">
              <a:buFont typeface="Arial" panose="020B0604020202020204" pitchFamily="34" charset="0"/>
              <a:buChar char="•"/>
            </a:pPr>
            <a:r>
              <a:rPr lang="en-US" b="1" i="0" dirty="0">
                <a:effectLst/>
              </a:rPr>
              <a:t>Backward Recovery</a:t>
            </a:r>
            <a:r>
              <a:rPr lang="en-US" b="0" i="0" dirty="0">
                <a:effectLst/>
              </a:rPr>
              <a:t> – The term “Rollback ” and “UNDO” can also refer to backward recovery. </a:t>
            </a:r>
            <a:r>
              <a:rPr lang="en-US" b="1" i="0" dirty="0">
                <a:solidFill>
                  <a:srgbClr val="0000CC"/>
                </a:solidFill>
                <a:effectLst/>
              </a:rPr>
              <a:t>When a backup of the data is not available and previous modifications need to be undone, this technique can be helpful. </a:t>
            </a:r>
            <a:r>
              <a:rPr lang="en-US" b="0" i="0" dirty="0">
                <a:effectLst/>
              </a:rPr>
              <a:t>With the backward recovery method, unused modifications are removed and the database is returned to its prior condition.</a:t>
            </a:r>
          </a:p>
          <a:p>
            <a:pPr algn="just" fontAlgn="base">
              <a:buFont typeface="Arial" panose="020B0604020202020204" pitchFamily="34" charset="0"/>
              <a:buChar char="•"/>
            </a:pPr>
            <a:r>
              <a:rPr lang="en-US" b="1" i="0" dirty="0">
                <a:effectLst/>
              </a:rPr>
              <a:t>Forward Recovery</a:t>
            </a:r>
            <a:r>
              <a:rPr lang="en-US" b="0" i="0" dirty="0">
                <a:effectLst/>
              </a:rPr>
              <a:t> – “Roll forward “and “REDO” refers to forwarding recovery. When a database needs to be updated with all changes verified, this forward recovery technique is helpful.</a:t>
            </a:r>
          </a:p>
        </p:txBody>
      </p:sp>
    </p:spTree>
    <p:extLst>
      <p:ext uri="{BB962C8B-B14F-4D97-AF65-F5344CB8AC3E}">
        <p14:creationId xmlns:p14="http://schemas.microsoft.com/office/powerpoint/2010/main" val="36307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2B83-5F94-93F7-77BE-3AC123D6F8DA}"/>
              </a:ext>
            </a:extLst>
          </p:cNvPr>
          <p:cNvSpPr>
            <a:spLocks noGrp="1"/>
          </p:cNvSpPr>
          <p:nvPr>
            <p:ph type="title"/>
          </p:nvPr>
        </p:nvSpPr>
        <p:spPr>
          <a:xfrm>
            <a:off x="200891" y="115743"/>
            <a:ext cx="10515600" cy="1325563"/>
          </a:xfrm>
        </p:spPr>
        <p:txBody>
          <a:bodyPr/>
          <a:lstStyle/>
          <a:p>
            <a:r>
              <a:rPr lang="en-US" sz="4000" b="1" i="0" dirty="0">
                <a:effectLst/>
                <a:latin typeface="+mn-lt"/>
              </a:rPr>
              <a:t>ACID properties</a:t>
            </a:r>
            <a:br>
              <a:rPr lang="en-US" b="1" i="0" dirty="0">
                <a:solidFill>
                  <a:srgbClr val="444542"/>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E47E6196-CDFB-EC85-53FF-F19E02999B7C}"/>
              </a:ext>
            </a:extLst>
          </p:cNvPr>
          <p:cNvSpPr>
            <a:spLocks noGrp="1"/>
          </p:cNvSpPr>
          <p:nvPr>
            <p:ph idx="1"/>
          </p:nvPr>
        </p:nvSpPr>
        <p:spPr>
          <a:xfrm>
            <a:off x="339435" y="778524"/>
            <a:ext cx="11651673" cy="1801091"/>
          </a:xfrm>
        </p:spPr>
        <p:txBody>
          <a:bodyPr>
            <a:normAutofit fontScale="92500" lnSpcReduction="20000"/>
          </a:bodyPr>
          <a:lstStyle/>
          <a:p>
            <a:pPr algn="just"/>
            <a:r>
              <a:rPr lang="en-US" sz="3000" b="0" i="0" dirty="0">
                <a:effectLst/>
              </a:rPr>
              <a:t>To ensure the </a:t>
            </a:r>
            <a:r>
              <a:rPr lang="en-US" sz="3000" b="1" i="0" dirty="0">
                <a:effectLst/>
              </a:rPr>
              <a:t>integrity and consistency of data</a:t>
            </a:r>
            <a:r>
              <a:rPr lang="en-US" sz="3000" b="0" i="0" dirty="0">
                <a:effectLst/>
              </a:rPr>
              <a:t> during a transaction, the database system maintains </a:t>
            </a:r>
            <a:r>
              <a:rPr lang="en-US" sz="3000" b="1" i="0" dirty="0">
                <a:effectLst/>
              </a:rPr>
              <a:t>four properties</a:t>
            </a:r>
            <a:r>
              <a:rPr lang="en-US" sz="3000" b="0" i="0" dirty="0">
                <a:effectLst/>
              </a:rPr>
              <a:t>. These properties are widely known as </a:t>
            </a:r>
            <a:r>
              <a:rPr lang="en-US" sz="3000" b="1" i="0" dirty="0">
                <a:effectLst/>
              </a:rPr>
              <a:t>ACID properties.</a:t>
            </a:r>
            <a:endParaRPr lang="en-US" sz="3000" dirty="0"/>
          </a:p>
          <a:p>
            <a:pPr marL="0" indent="0">
              <a:buNone/>
            </a:pPr>
            <a:br>
              <a:rPr lang="en-US" dirty="0"/>
            </a:br>
            <a:endParaRPr lang="en-US" dirty="0"/>
          </a:p>
        </p:txBody>
      </p:sp>
      <p:pic>
        <p:nvPicPr>
          <p:cNvPr id="5" name="Picture 4">
            <a:extLst>
              <a:ext uri="{FF2B5EF4-FFF2-40B4-BE49-F238E27FC236}">
                <a16:creationId xmlns:a16="http://schemas.microsoft.com/office/drawing/2014/main" id="{794059A4-35E9-7E2F-9D60-4C2E6F93D192}"/>
              </a:ext>
            </a:extLst>
          </p:cNvPr>
          <p:cNvPicPr>
            <a:picLocks noChangeAspect="1"/>
          </p:cNvPicPr>
          <p:nvPr/>
        </p:nvPicPr>
        <p:blipFill>
          <a:blip r:embed="rId2"/>
          <a:stretch>
            <a:fillRect/>
          </a:stretch>
        </p:blipFill>
        <p:spPr>
          <a:xfrm>
            <a:off x="1454728" y="1679069"/>
            <a:ext cx="9261763" cy="4835236"/>
          </a:xfrm>
          <a:prstGeom prst="rect">
            <a:avLst/>
          </a:prstGeom>
        </p:spPr>
      </p:pic>
    </p:spTree>
    <p:extLst>
      <p:ext uri="{BB962C8B-B14F-4D97-AF65-F5344CB8AC3E}">
        <p14:creationId xmlns:p14="http://schemas.microsoft.com/office/powerpoint/2010/main" val="25294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2B83-5F94-93F7-77BE-3AC123D6F8DA}"/>
              </a:ext>
            </a:extLst>
          </p:cNvPr>
          <p:cNvSpPr>
            <a:spLocks noGrp="1"/>
          </p:cNvSpPr>
          <p:nvPr>
            <p:ph type="title"/>
          </p:nvPr>
        </p:nvSpPr>
        <p:spPr>
          <a:xfrm>
            <a:off x="200891" y="115743"/>
            <a:ext cx="10515600" cy="1325563"/>
          </a:xfrm>
        </p:spPr>
        <p:txBody>
          <a:bodyPr/>
          <a:lstStyle/>
          <a:p>
            <a:r>
              <a:rPr lang="en-US" sz="4000" b="1" i="0" dirty="0">
                <a:effectLst/>
                <a:latin typeface="+mn-lt"/>
              </a:rPr>
              <a:t>ACID properties</a:t>
            </a:r>
            <a:br>
              <a:rPr lang="en-US" b="1" i="0" dirty="0">
                <a:solidFill>
                  <a:srgbClr val="444542"/>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E47E6196-CDFB-EC85-53FF-F19E02999B7C}"/>
              </a:ext>
            </a:extLst>
          </p:cNvPr>
          <p:cNvSpPr>
            <a:spLocks noGrp="1"/>
          </p:cNvSpPr>
          <p:nvPr>
            <p:ph idx="1"/>
          </p:nvPr>
        </p:nvSpPr>
        <p:spPr>
          <a:xfrm>
            <a:off x="339435" y="778524"/>
            <a:ext cx="11651673" cy="5774676"/>
          </a:xfrm>
        </p:spPr>
        <p:txBody>
          <a:bodyPr>
            <a:normAutofit fontScale="92500" lnSpcReduction="10000"/>
          </a:bodyPr>
          <a:lstStyle/>
          <a:p>
            <a:pPr algn="l"/>
            <a:r>
              <a:rPr lang="en-US" b="1" i="0" dirty="0">
                <a:effectLst/>
              </a:rPr>
              <a:t>Atomicity</a:t>
            </a:r>
          </a:p>
          <a:p>
            <a:pPr algn="l"/>
            <a:r>
              <a:rPr lang="en-US" i="0" dirty="0">
                <a:effectLst/>
              </a:rPr>
              <a:t>This property </a:t>
            </a:r>
            <a:r>
              <a:rPr lang="en-US" b="1" i="0" dirty="0">
                <a:solidFill>
                  <a:srgbClr val="0000CC"/>
                </a:solidFill>
                <a:effectLst/>
              </a:rPr>
              <a:t>ensures that either all the operations of a transaction reflect in database or none. </a:t>
            </a:r>
            <a:r>
              <a:rPr lang="en-US" i="0" dirty="0">
                <a:effectLst/>
              </a:rPr>
              <a:t>Either it executes completely or it doesn’t, there shouldn’t be a partial execution.</a:t>
            </a:r>
          </a:p>
          <a:p>
            <a:pPr algn="l"/>
            <a:r>
              <a:rPr lang="en-US" b="1" i="0" dirty="0">
                <a:solidFill>
                  <a:srgbClr val="C00000"/>
                </a:solidFill>
                <a:effectLst/>
              </a:rPr>
              <a:t>Suppose Account A has a balance of 400$ &amp; B has 700$. Account A is transferring 100$ to Account B.</a:t>
            </a:r>
          </a:p>
          <a:p>
            <a:pPr algn="l"/>
            <a:r>
              <a:rPr lang="en-US" i="0" dirty="0">
                <a:effectLst/>
              </a:rPr>
              <a:t>This is a transaction that has two operations</a:t>
            </a:r>
          </a:p>
          <a:p>
            <a:pPr algn="l"/>
            <a:r>
              <a:rPr lang="en-US" b="1" i="0" dirty="0">
                <a:solidFill>
                  <a:srgbClr val="0000CC"/>
                </a:solidFill>
                <a:effectLst/>
              </a:rPr>
              <a:t>a) Debiting 100$ from A’s balance</a:t>
            </a:r>
          </a:p>
          <a:p>
            <a:pPr algn="l"/>
            <a:r>
              <a:rPr lang="en-US" b="1" i="0" dirty="0">
                <a:solidFill>
                  <a:srgbClr val="0000CC"/>
                </a:solidFill>
                <a:effectLst/>
              </a:rPr>
              <a:t>b) Crediting 100$ to B’s balance.</a:t>
            </a:r>
          </a:p>
          <a:p>
            <a:pPr algn="l"/>
            <a:r>
              <a:rPr lang="en-US" b="1" i="0" dirty="0">
                <a:solidFill>
                  <a:srgbClr val="0000CC"/>
                </a:solidFill>
                <a:effectLst/>
              </a:rPr>
              <a:t>Let’s say first operation passed successfully </a:t>
            </a:r>
            <a:r>
              <a:rPr lang="en-US" b="1" i="0" dirty="0">
                <a:solidFill>
                  <a:srgbClr val="C00000"/>
                </a:solidFill>
                <a:effectLst/>
              </a:rPr>
              <a:t>while second failed</a:t>
            </a:r>
            <a:r>
              <a:rPr lang="en-US" i="0" dirty="0">
                <a:effectLst/>
              </a:rPr>
              <a:t>, in this case A’s balance would be 300$ while </a:t>
            </a:r>
            <a:r>
              <a:rPr lang="en-US" b="1" i="0" dirty="0">
                <a:solidFill>
                  <a:srgbClr val="C00000"/>
                </a:solidFill>
                <a:effectLst/>
              </a:rPr>
              <a:t>B would be having 700$ instead of 800$. </a:t>
            </a:r>
          </a:p>
          <a:p>
            <a:pPr algn="l"/>
            <a:r>
              <a:rPr lang="en-US" i="0" dirty="0">
                <a:effectLst/>
              </a:rPr>
              <a:t>This is unacceptable in a banking system. Either the transaction should fail without executing any of the operation or it should process both the operations. The Atomicity property ensures that.</a:t>
            </a:r>
          </a:p>
        </p:txBody>
      </p:sp>
    </p:spTree>
    <p:extLst>
      <p:ext uri="{BB962C8B-B14F-4D97-AF65-F5344CB8AC3E}">
        <p14:creationId xmlns:p14="http://schemas.microsoft.com/office/powerpoint/2010/main" val="116181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2B83-5F94-93F7-77BE-3AC123D6F8DA}"/>
              </a:ext>
            </a:extLst>
          </p:cNvPr>
          <p:cNvSpPr>
            <a:spLocks noGrp="1"/>
          </p:cNvSpPr>
          <p:nvPr>
            <p:ph type="title"/>
          </p:nvPr>
        </p:nvSpPr>
        <p:spPr>
          <a:xfrm>
            <a:off x="200891" y="115743"/>
            <a:ext cx="10515600" cy="1325563"/>
          </a:xfrm>
        </p:spPr>
        <p:txBody>
          <a:bodyPr/>
          <a:lstStyle/>
          <a:p>
            <a:r>
              <a:rPr lang="en-US" sz="4000" b="1" i="0" dirty="0">
                <a:effectLst/>
                <a:latin typeface="+mn-lt"/>
              </a:rPr>
              <a:t>ACID properties</a:t>
            </a:r>
            <a:br>
              <a:rPr lang="en-US" b="1" i="0" dirty="0">
                <a:solidFill>
                  <a:srgbClr val="444542"/>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E47E6196-CDFB-EC85-53FF-F19E02999B7C}"/>
              </a:ext>
            </a:extLst>
          </p:cNvPr>
          <p:cNvSpPr>
            <a:spLocks noGrp="1"/>
          </p:cNvSpPr>
          <p:nvPr>
            <p:ph idx="1"/>
          </p:nvPr>
        </p:nvSpPr>
        <p:spPr>
          <a:xfrm>
            <a:off x="339435" y="778524"/>
            <a:ext cx="11651673" cy="5774676"/>
          </a:xfrm>
        </p:spPr>
        <p:txBody>
          <a:bodyPr>
            <a:normAutofit/>
          </a:bodyPr>
          <a:lstStyle/>
          <a:p>
            <a:pPr algn="l"/>
            <a:r>
              <a:rPr lang="en-US" b="1" i="0" dirty="0">
                <a:effectLst/>
              </a:rPr>
              <a:t>Atomicity</a:t>
            </a:r>
          </a:p>
          <a:p>
            <a:pPr algn="just"/>
            <a:r>
              <a:rPr lang="en-US" i="0" dirty="0">
                <a:effectLst/>
              </a:rPr>
              <a:t>There are two key operations are involved in a transaction to maintain the atomicity of the transaction.</a:t>
            </a:r>
          </a:p>
          <a:p>
            <a:pPr algn="just"/>
            <a:r>
              <a:rPr lang="en-US" b="1" i="0" dirty="0">
                <a:solidFill>
                  <a:srgbClr val="0000CC"/>
                </a:solidFill>
                <a:effectLst/>
              </a:rPr>
              <a:t>Rollback : </a:t>
            </a:r>
            <a:r>
              <a:rPr lang="en-US" b="1" i="0" dirty="0">
                <a:solidFill>
                  <a:srgbClr val="C00000"/>
                </a:solidFill>
                <a:effectLst/>
              </a:rPr>
              <a:t>If there is a failure in the transaction</a:t>
            </a:r>
            <a:r>
              <a:rPr lang="en-US" i="0" dirty="0">
                <a:effectLst/>
              </a:rPr>
              <a:t>, </a:t>
            </a:r>
            <a:r>
              <a:rPr lang="en-US" b="1" i="0" dirty="0">
                <a:effectLst/>
              </a:rPr>
              <a:t>abort the execution and rollback the changes made by the transaction.</a:t>
            </a:r>
          </a:p>
          <a:p>
            <a:pPr algn="just"/>
            <a:r>
              <a:rPr lang="en-US" b="1" i="0" dirty="0">
                <a:solidFill>
                  <a:srgbClr val="0000CC"/>
                </a:solidFill>
                <a:effectLst/>
              </a:rPr>
              <a:t>Commit:</a:t>
            </a:r>
            <a:r>
              <a:rPr lang="en-US" i="0" dirty="0">
                <a:effectLst/>
              </a:rPr>
              <a:t> If transaction executes successfully, </a:t>
            </a:r>
            <a:r>
              <a:rPr lang="en-US" b="1" i="0" dirty="0">
                <a:solidFill>
                  <a:srgbClr val="0000CC"/>
                </a:solidFill>
                <a:effectLst/>
              </a:rPr>
              <a:t>commit the changes to the database.</a:t>
            </a:r>
          </a:p>
          <a:p>
            <a:pPr algn="just"/>
            <a:r>
              <a:rPr lang="en-US" b="1" i="0" dirty="0">
                <a:effectLst/>
              </a:rPr>
              <a:t>Consistency</a:t>
            </a:r>
          </a:p>
          <a:p>
            <a:pPr algn="just"/>
            <a:r>
              <a:rPr lang="en-US" i="0" dirty="0">
                <a:effectLst/>
              </a:rPr>
              <a:t>Database </a:t>
            </a:r>
            <a:r>
              <a:rPr lang="en-US" b="1" i="0" dirty="0">
                <a:solidFill>
                  <a:srgbClr val="0000CC"/>
                </a:solidFill>
                <a:effectLst/>
              </a:rPr>
              <a:t>must be in consistent state before and after the execution of the transaction. </a:t>
            </a:r>
            <a:r>
              <a:rPr lang="en-US" i="0" dirty="0">
                <a:effectLst/>
              </a:rPr>
              <a:t>This ensures that there are no errors in the database at any point of time. Application programmer is responsible for maintaining the consistency of the database.</a:t>
            </a:r>
          </a:p>
        </p:txBody>
      </p:sp>
    </p:spTree>
    <p:extLst>
      <p:ext uri="{BB962C8B-B14F-4D97-AF65-F5344CB8AC3E}">
        <p14:creationId xmlns:p14="http://schemas.microsoft.com/office/powerpoint/2010/main" val="313985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2B83-5F94-93F7-77BE-3AC123D6F8DA}"/>
              </a:ext>
            </a:extLst>
          </p:cNvPr>
          <p:cNvSpPr>
            <a:spLocks noGrp="1"/>
          </p:cNvSpPr>
          <p:nvPr>
            <p:ph type="title"/>
          </p:nvPr>
        </p:nvSpPr>
        <p:spPr>
          <a:xfrm>
            <a:off x="200891" y="115743"/>
            <a:ext cx="10515600" cy="1325563"/>
          </a:xfrm>
        </p:spPr>
        <p:txBody>
          <a:bodyPr/>
          <a:lstStyle/>
          <a:p>
            <a:r>
              <a:rPr lang="en-US" sz="4000" b="1" i="0" dirty="0">
                <a:effectLst/>
                <a:latin typeface="+mn-lt"/>
              </a:rPr>
              <a:t>ACID properties</a:t>
            </a:r>
            <a:br>
              <a:rPr lang="en-US" b="1" i="0" dirty="0">
                <a:solidFill>
                  <a:srgbClr val="444542"/>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E47E6196-CDFB-EC85-53FF-F19E02999B7C}"/>
              </a:ext>
            </a:extLst>
          </p:cNvPr>
          <p:cNvSpPr>
            <a:spLocks noGrp="1"/>
          </p:cNvSpPr>
          <p:nvPr>
            <p:ph idx="1"/>
          </p:nvPr>
        </p:nvSpPr>
        <p:spPr>
          <a:xfrm>
            <a:off x="339435" y="778524"/>
            <a:ext cx="11651673" cy="5774676"/>
          </a:xfrm>
        </p:spPr>
        <p:txBody>
          <a:bodyPr>
            <a:normAutofit/>
          </a:bodyPr>
          <a:lstStyle/>
          <a:p>
            <a:pPr algn="just"/>
            <a:r>
              <a:rPr lang="en-US" b="1" i="0" dirty="0">
                <a:effectLst/>
              </a:rPr>
              <a:t>Consistency</a:t>
            </a:r>
          </a:p>
          <a:p>
            <a:pPr algn="l"/>
            <a:r>
              <a:rPr lang="en-US" b="1" i="0" dirty="0">
                <a:effectLst/>
              </a:rPr>
              <a:t>Example:</a:t>
            </a:r>
            <a:br>
              <a:rPr lang="en-US" b="0" i="0" dirty="0">
                <a:effectLst/>
              </a:rPr>
            </a:br>
            <a:r>
              <a:rPr lang="en-US" b="0" i="0" dirty="0">
                <a:effectLst/>
              </a:rPr>
              <a:t>A transferring 1000 dollars to B. A’s initial balance is 2000 and B’s initial balance is 5000.</a:t>
            </a:r>
          </a:p>
          <a:p>
            <a:pPr algn="l"/>
            <a:r>
              <a:rPr lang="en-US" b="1" i="0" dirty="0">
                <a:effectLst/>
              </a:rPr>
              <a:t>Before the transaction:</a:t>
            </a:r>
            <a:br>
              <a:rPr lang="en-US" b="0" i="0" dirty="0">
                <a:effectLst/>
              </a:rPr>
            </a:br>
            <a:r>
              <a:rPr lang="en-US" b="1" i="0" dirty="0">
                <a:solidFill>
                  <a:srgbClr val="0000CC"/>
                </a:solidFill>
                <a:effectLst/>
              </a:rPr>
              <a:t>Total of A+B = 2000 + 5000 = 7000$</a:t>
            </a:r>
          </a:p>
          <a:p>
            <a:pPr algn="l"/>
            <a:r>
              <a:rPr lang="en-US" b="1" i="0" dirty="0">
                <a:effectLst/>
              </a:rPr>
              <a:t>After the transaction:</a:t>
            </a:r>
            <a:br>
              <a:rPr lang="en-US" b="0" i="0" dirty="0">
                <a:effectLst/>
              </a:rPr>
            </a:br>
            <a:r>
              <a:rPr lang="en-US" b="1" i="0" dirty="0">
                <a:solidFill>
                  <a:srgbClr val="0000CC"/>
                </a:solidFill>
                <a:effectLst/>
              </a:rPr>
              <a:t>Total of A+B = 1000 + 6000 = 7000$</a:t>
            </a:r>
          </a:p>
          <a:p>
            <a:pPr algn="l"/>
            <a:r>
              <a:rPr lang="en-US" dirty="0"/>
              <a:t>T</a:t>
            </a:r>
            <a:r>
              <a:rPr lang="en-US" b="0" i="0" dirty="0">
                <a:effectLst/>
              </a:rPr>
              <a:t>here is </a:t>
            </a:r>
            <a:r>
              <a:rPr lang="en-US" b="1" i="0" dirty="0">
                <a:solidFill>
                  <a:srgbClr val="C00000"/>
                </a:solidFill>
                <a:effectLst/>
              </a:rPr>
              <a:t>no other transaction which change values of A or B during execution of T,</a:t>
            </a:r>
            <a:r>
              <a:rPr lang="en-US" b="0" i="0" dirty="0">
                <a:effectLst/>
              </a:rPr>
              <a:t> then the </a:t>
            </a:r>
            <a:r>
              <a:rPr lang="en-US" b="1" i="0" dirty="0">
                <a:solidFill>
                  <a:srgbClr val="0000CC"/>
                </a:solidFill>
                <a:effectLst/>
              </a:rPr>
              <a:t>new values of A and B will be 1000 and 6000 </a:t>
            </a:r>
            <a:r>
              <a:rPr lang="en-US" b="0" i="0" dirty="0">
                <a:effectLst/>
              </a:rPr>
              <a:t>i.e., (</a:t>
            </a:r>
            <a:r>
              <a:rPr lang="en-US" b="1" i="0" dirty="0">
                <a:effectLst/>
              </a:rPr>
              <a:t>A+B=7000 after the transaction)</a:t>
            </a:r>
            <a:r>
              <a:rPr lang="en-US" b="0" i="0" dirty="0">
                <a:effectLst/>
              </a:rPr>
              <a:t>.</a:t>
            </a:r>
            <a:endParaRPr lang="en-US" b="1" i="0" dirty="0">
              <a:effectLst/>
            </a:endParaRPr>
          </a:p>
          <a:p>
            <a:pPr algn="l"/>
            <a:r>
              <a:rPr lang="en-US" b="0" i="0" dirty="0">
                <a:effectLst/>
              </a:rPr>
              <a:t>The </a:t>
            </a:r>
            <a:r>
              <a:rPr lang="en-US" b="1" i="0" dirty="0">
                <a:solidFill>
                  <a:srgbClr val="0000CC"/>
                </a:solidFill>
                <a:effectLst/>
              </a:rPr>
              <a:t>data is consistent before and after the execution of the transaction </a:t>
            </a:r>
            <a:r>
              <a:rPr lang="en-US" b="0" i="0" dirty="0">
                <a:effectLst/>
              </a:rPr>
              <a:t>so this example maintains the consistency property of the database.</a:t>
            </a:r>
          </a:p>
        </p:txBody>
      </p:sp>
    </p:spTree>
    <p:extLst>
      <p:ext uri="{BB962C8B-B14F-4D97-AF65-F5344CB8AC3E}">
        <p14:creationId xmlns:p14="http://schemas.microsoft.com/office/powerpoint/2010/main" val="18161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2B83-5F94-93F7-77BE-3AC123D6F8DA}"/>
              </a:ext>
            </a:extLst>
          </p:cNvPr>
          <p:cNvSpPr>
            <a:spLocks noGrp="1"/>
          </p:cNvSpPr>
          <p:nvPr>
            <p:ph type="title"/>
          </p:nvPr>
        </p:nvSpPr>
        <p:spPr>
          <a:xfrm>
            <a:off x="200891" y="115743"/>
            <a:ext cx="10515600" cy="1325563"/>
          </a:xfrm>
        </p:spPr>
        <p:txBody>
          <a:bodyPr/>
          <a:lstStyle/>
          <a:p>
            <a:r>
              <a:rPr lang="en-US" sz="4000" b="1" i="0" dirty="0">
                <a:effectLst/>
                <a:latin typeface="+mn-lt"/>
              </a:rPr>
              <a:t>ACID properties</a:t>
            </a:r>
            <a:br>
              <a:rPr lang="en-US" b="1" i="0" dirty="0">
                <a:solidFill>
                  <a:srgbClr val="444542"/>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E47E6196-CDFB-EC85-53FF-F19E02999B7C}"/>
              </a:ext>
            </a:extLst>
          </p:cNvPr>
          <p:cNvSpPr>
            <a:spLocks noGrp="1"/>
          </p:cNvSpPr>
          <p:nvPr>
            <p:ph idx="1"/>
          </p:nvPr>
        </p:nvSpPr>
        <p:spPr>
          <a:xfrm>
            <a:off x="339435" y="778524"/>
            <a:ext cx="11651673" cy="5774676"/>
          </a:xfrm>
        </p:spPr>
        <p:txBody>
          <a:bodyPr>
            <a:normAutofit/>
          </a:bodyPr>
          <a:lstStyle/>
          <a:p>
            <a:pPr algn="just"/>
            <a:r>
              <a:rPr lang="en-US" b="1" i="0" dirty="0">
                <a:effectLst/>
              </a:rPr>
              <a:t>Isolation</a:t>
            </a:r>
          </a:p>
          <a:p>
            <a:pPr algn="just"/>
            <a:r>
              <a:rPr lang="en-US" b="0" i="0" dirty="0">
                <a:effectLst/>
              </a:rPr>
              <a:t>A transaction </a:t>
            </a:r>
            <a:r>
              <a:rPr lang="en-US" b="1" i="0" dirty="0">
                <a:solidFill>
                  <a:srgbClr val="0000CC"/>
                </a:solidFill>
                <a:effectLst/>
              </a:rPr>
              <a:t>shouldn’t interfere with the execution of another transaction</a:t>
            </a:r>
            <a:r>
              <a:rPr lang="en-US" b="0" i="0" dirty="0">
                <a:solidFill>
                  <a:srgbClr val="0000CC"/>
                </a:solidFill>
                <a:effectLst/>
              </a:rPr>
              <a:t>. </a:t>
            </a:r>
          </a:p>
          <a:p>
            <a:pPr algn="just"/>
            <a:r>
              <a:rPr lang="en-US" b="0" i="0" dirty="0">
                <a:effectLst/>
              </a:rPr>
              <a:t>To preserve the consistency of database, the execution of transaction should take place in isolation (</a:t>
            </a:r>
            <a:r>
              <a:rPr lang="en-US" b="1" i="0" dirty="0">
                <a:solidFill>
                  <a:srgbClr val="C00000"/>
                </a:solidFill>
                <a:effectLst/>
              </a:rPr>
              <a:t>that means no other transaction</a:t>
            </a:r>
            <a:r>
              <a:rPr lang="en-US" b="0" i="0" dirty="0">
                <a:effectLst/>
              </a:rPr>
              <a:t> should run concurrently when there is a transaction already running).</a:t>
            </a:r>
          </a:p>
          <a:p>
            <a:pPr algn="just"/>
            <a:r>
              <a:rPr lang="en-US" b="0" i="0" dirty="0">
                <a:effectLst/>
              </a:rPr>
              <a:t>For example account A is having a balance of 400$ and it is transferring 100$ to account B &amp; C both. </a:t>
            </a:r>
          </a:p>
          <a:p>
            <a:pPr algn="just"/>
            <a:r>
              <a:rPr lang="en-US" b="0" i="0" dirty="0">
                <a:effectLst/>
              </a:rPr>
              <a:t>So we have two transactions here. Let’s say these transactions run concurrently and both the transactions read 400$ balance, in that case the final balance of A would be 300$ instead of 200$. </a:t>
            </a:r>
            <a:r>
              <a:rPr lang="en-US" b="1" i="0" dirty="0">
                <a:solidFill>
                  <a:srgbClr val="C00000"/>
                </a:solidFill>
                <a:effectLst/>
              </a:rPr>
              <a:t>This is wrong.</a:t>
            </a:r>
          </a:p>
          <a:p>
            <a:pPr algn="just"/>
            <a:r>
              <a:rPr lang="en-US" b="1" i="0" dirty="0">
                <a:solidFill>
                  <a:srgbClr val="0000CC"/>
                </a:solidFill>
                <a:effectLst/>
              </a:rPr>
              <a:t>If the transaction were to run in isolation then the second transaction would have read the correct balance 300$ (before debiting 100$) </a:t>
            </a:r>
            <a:r>
              <a:rPr lang="en-US" b="0" i="0" dirty="0">
                <a:effectLst/>
              </a:rPr>
              <a:t>once the first transaction went successful.</a:t>
            </a:r>
          </a:p>
          <a:p>
            <a:pPr algn="l"/>
            <a:endParaRPr lang="en-US" b="1" i="0" dirty="0">
              <a:solidFill>
                <a:srgbClr val="444542"/>
              </a:solidFill>
              <a:effectLst/>
              <a:latin typeface="Raleway" pitchFamily="2" charset="0"/>
            </a:endParaRPr>
          </a:p>
        </p:txBody>
      </p:sp>
    </p:spTree>
    <p:extLst>
      <p:ext uri="{BB962C8B-B14F-4D97-AF65-F5344CB8AC3E}">
        <p14:creationId xmlns:p14="http://schemas.microsoft.com/office/powerpoint/2010/main" val="3227021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5429</Words>
  <Application>Microsoft Office PowerPoint</Application>
  <PresentationFormat>Widescreen</PresentationFormat>
  <Paragraphs>667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inter-regular</vt:lpstr>
      <vt:lpstr>Quicksand</vt:lpstr>
      <vt:lpstr>Raleway</vt:lpstr>
      <vt:lpstr>Source Sans Pro</vt:lpstr>
      <vt:lpstr>Office Theme</vt:lpstr>
      <vt:lpstr>Unit 4 Chapter 2 Transaction Management</vt:lpstr>
      <vt:lpstr>Syllabus Topics</vt:lpstr>
      <vt:lpstr>What is Transaction in DBMS? </vt:lpstr>
      <vt:lpstr>What is Transaction in DBMS? </vt:lpstr>
      <vt:lpstr>ACID properties </vt:lpstr>
      <vt:lpstr>ACID properties </vt:lpstr>
      <vt:lpstr>ACID properties </vt:lpstr>
      <vt:lpstr>ACID properties </vt:lpstr>
      <vt:lpstr>ACID properties </vt:lpstr>
      <vt:lpstr>ACID properties </vt:lpstr>
      <vt:lpstr>State diagram</vt:lpstr>
      <vt:lpstr>State diagram</vt:lpstr>
      <vt:lpstr>State diagram</vt:lpstr>
      <vt:lpstr>State diagram</vt:lpstr>
      <vt:lpstr>DBMS Schedule </vt:lpstr>
      <vt:lpstr>DBMS Schedule </vt:lpstr>
      <vt:lpstr>DBMS Schedule </vt:lpstr>
      <vt:lpstr>DBMS Schedule </vt:lpstr>
      <vt:lpstr>DBMS Schedule </vt:lpstr>
      <vt:lpstr>DBMS Schedule </vt:lpstr>
      <vt:lpstr>Serializability in DBMS</vt:lpstr>
      <vt:lpstr>Serializability in DBMS</vt:lpstr>
      <vt:lpstr>Serializability in DBMS</vt:lpstr>
      <vt:lpstr>Serializability in DBMS</vt:lpstr>
      <vt:lpstr>Serializability in DBMS</vt:lpstr>
      <vt:lpstr>Serializability in DBMS</vt:lpstr>
      <vt:lpstr>Serializability in DBMS</vt:lpstr>
      <vt:lpstr>Serializability in DBMS</vt:lpstr>
      <vt:lpstr>Serializability in DBMS</vt:lpstr>
      <vt:lpstr>Concurrency Control Protocols</vt:lpstr>
      <vt:lpstr>Concurrency Control Protocols</vt:lpstr>
      <vt:lpstr>Concurrency Control Protocols</vt:lpstr>
      <vt:lpstr>Concurrency Control Protocols</vt:lpstr>
      <vt:lpstr>Concurrency Control Protocols</vt:lpstr>
      <vt:lpstr>Concurrency Control Protocols</vt:lpstr>
      <vt:lpstr>Concurrency Control Protocols</vt:lpstr>
      <vt:lpstr>Concurrency Control Protocols</vt:lpstr>
      <vt:lpstr>Concurrency Control Protocols</vt:lpstr>
      <vt:lpstr>Recovery techniques</vt:lpstr>
      <vt:lpstr>Recovery techniques</vt:lpstr>
      <vt:lpstr>Recovery techniques</vt:lpstr>
      <vt:lpstr>Recovery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Chapter 2 Transaction Management</dc:title>
  <dc:creator>Ranjeetsingh Suryawanshi</dc:creator>
  <cp:lastModifiedBy>Ranjeetsingh Suryawanshi</cp:lastModifiedBy>
  <cp:revision>21</cp:revision>
  <dcterms:created xsi:type="dcterms:W3CDTF">2022-10-27T03:18:12Z</dcterms:created>
  <dcterms:modified xsi:type="dcterms:W3CDTF">2022-11-07T05:56:14Z</dcterms:modified>
</cp:coreProperties>
</file>