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71" r:id="rId5"/>
    <p:sldId id="272" r:id="rId6"/>
    <p:sldId id="273" r:id="rId7"/>
    <p:sldId id="274" r:id="rId8"/>
    <p:sldId id="275" r:id="rId9"/>
    <p:sldId id="276" r:id="rId10"/>
    <p:sldId id="277" r:id="rId11"/>
    <p:sldId id="258" r:id="rId12"/>
    <p:sldId id="259" r:id="rId13"/>
    <p:sldId id="260" r:id="rId14"/>
    <p:sldId id="261" r:id="rId15"/>
    <p:sldId id="262" r:id="rId16"/>
    <p:sldId id="263" r:id="rId17"/>
    <p:sldId id="264" r:id="rId18"/>
    <p:sldId id="266" r:id="rId19"/>
    <p:sldId id="267" r:id="rId20"/>
    <p:sldId id="268" r:id="rId21"/>
    <p:sldId id="265"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55B3C-E4AB-13C3-3CB7-D371E82B6F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B2357B-0011-BF3F-1018-50A8889440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AC0E7E-6A0C-3A83-7E61-575CBD84740B}"/>
              </a:ext>
            </a:extLst>
          </p:cNvPr>
          <p:cNvSpPr>
            <a:spLocks noGrp="1"/>
          </p:cNvSpPr>
          <p:nvPr>
            <p:ph type="dt" sz="half" idx="10"/>
          </p:nvPr>
        </p:nvSpPr>
        <p:spPr/>
        <p:txBody>
          <a:bodyPr/>
          <a:lstStyle/>
          <a:p>
            <a:fld id="{5C4C2B58-E1F9-4B13-AAEF-798EB2961D1B}" type="datetimeFigureOut">
              <a:rPr lang="en-US" smtClean="0"/>
              <a:t>11-Nov-22</a:t>
            </a:fld>
            <a:endParaRPr lang="en-US"/>
          </a:p>
        </p:txBody>
      </p:sp>
      <p:sp>
        <p:nvSpPr>
          <p:cNvPr id="5" name="Footer Placeholder 4">
            <a:extLst>
              <a:ext uri="{FF2B5EF4-FFF2-40B4-BE49-F238E27FC236}">
                <a16:creationId xmlns:a16="http://schemas.microsoft.com/office/drawing/2014/main" id="{17E9DA13-32DC-B5AE-C4D6-08BC471295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02472-11AB-9902-F2C7-8E222887A717}"/>
              </a:ext>
            </a:extLst>
          </p:cNvPr>
          <p:cNvSpPr>
            <a:spLocks noGrp="1"/>
          </p:cNvSpPr>
          <p:nvPr>
            <p:ph type="sldNum" sz="quarter" idx="12"/>
          </p:nvPr>
        </p:nvSpPr>
        <p:spPr/>
        <p:txBody>
          <a:bodyPr/>
          <a:lstStyle/>
          <a:p>
            <a:fld id="{D1D76D45-878D-483C-911A-6D2DEC46A901}" type="slidenum">
              <a:rPr lang="en-US" smtClean="0"/>
              <a:t>‹#›</a:t>
            </a:fld>
            <a:endParaRPr lang="en-US"/>
          </a:p>
        </p:txBody>
      </p:sp>
    </p:spTree>
    <p:extLst>
      <p:ext uri="{BB962C8B-B14F-4D97-AF65-F5344CB8AC3E}">
        <p14:creationId xmlns:p14="http://schemas.microsoft.com/office/powerpoint/2010/main" val="2719017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FD5C3-E0C8-AD6C-0DD7-CD26EF1030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5384B4-F6FE-670D-852A-EF65F7466D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5D347-61D1-1ECE-266F-9EEE52BD649B}"/>
              </a:ext>
            </a:extLst>
          </p:cNvPr>
          <p:cNvSpPr>
            <a:spLocks noGrp="1"/>
          </p:cNvSpPr>
          <p:nvPr>
            <p:ph type="dt" sz="half" idx="10"/>
          </p:nvPr>
        </p:nvSpPr>
        <p:spPr/>
        <p:txBody>
          <a:bodyPr/>
          <a:lstStyle/>
          <a:p>
            <a:fld id="{5C4C2B58-E1F9-4B13-AAEF-798EB2961D1B}" type="datetimeFigureOut">
              <a:rPr lang="en-US" smtClean="0"/>
              <a:t>11-Nov-22</a:t>
            </a:fld>
            <a:endParaRPr lang="en-US"/>
          </a:p>
        </p:txBody>
      </p:sp>
      <p:sp>
        <p:nvSpPr>
          <p:cNvPr id="5" name="Footer Placeholder 4">
            <a:extLst>
              <a:ext uri="{FF2B5EF4-FFF2-40B4-BE49-F238E27FC236}">
                <a16:creationId xmlns:a16="http://schemas.microsoft.com/office/drawing/2014/main" id="{E496AE9B-D53D-4B8D-6969-FE56BCB6DC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A221FB-EF4F-1811-4F8F-CCFBA6DE00CF}"/>
              </a:ext>
            </a:extLst>
          </p:cNvPr>
          <p:cNvSpPr>
            <a:spLocks noGrp="1"/>
          </p:cNvSpPr>
          <p:nvPr>
            <p:ph type="sldNum" sz="quarter" idx="12"/>
          </p:nvPr>
        </p:nvSpPr>
        <p:spPr/>
        <p:txBody>
          <a:bodyPr/>
          <a:lstStyle/>
          <a:p>
            <a:fld id="{D1D76D45-878D-483C-911A-6D2DEC46A901}" type="slidenum">
              <a:rPr lang="en-US" smtClean="0"/>
              <a:t>‹#›</a:t>
            </a:fld>
            <a:endParaRPr lang="en-US"/>
          </a:p>
        </p:txBody>
      </p:sp>
    </p:spTree>
    <p:extLst>
      <p:ext uri="{BB962C8B-B14F-4D97-AF65-F5344CB8AC3E}">
        <p14:creationId xmlns:p14="http://schemas.microsoft.com/office/powerpoint/2010/main" val="799679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035EEB-600E-DE4B-9563-C3B66DEDF2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60BB90-397A-8AB4-F3BB-8274BECCA1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E5D4E2-3A70-F1BB-8669-9EA737522033}"/>
              </a:ext>
            </a:extLst>
          </p:cNvPr>
          <p:cNvSpPr>
            <a:spLocks noGrp="1"/>
          </p:cNvSpPr>
          <p:nvPr>
            <p:ph type="dt" sz="half" idx="10"/>
          </p:nvPr>
        </p:nvSpPr>
        <p:spPr/>
        <p:txBody>
          <a:bodyPr/>
          <a:lstStyle/>
          <a:p>
            <a:fld id="{5C4C2B58-E1F9-4B13-AAEF-798EB2961D1B}" type="datetimeFigureOut">
              <a:rPr lang="en-US" smtClean="0"/>
              <a:t>11-Nov-22</a:t>
            </a:fld>
            <a:endParaRPr lang="en-US"/>
          </a:p>
        </p:txBody>
      </p:sp>
      <p:sp>
        <p:nvSpPr>
          <p:cNvPr id="5" name="Footer Placeholder 4">
            <a:extLst>
              <a:ext uri="{FF2B5EF4-FFF2-40B4-BE49-F238E27FC236}">
                <a16:creationId xmlns:a16="http://schemas.microsoft.com/office/drawing/2014/main" id="{A57A7F77-50B3-6453-1955-61B7F7564E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873262-5547-BC1E-8F6A-7ADE3338A95A}"/>
              </a:ext>
            </a:extLst>
          </p:cNvPr>
          <p:cNvSpPr>
            <a:spLocks noGrp="1"/>
          </p:cNvSpPr>
          <p:nvPr>
            <p:ph type="sldNum" sz="quarter" idx="12"/>
          </p:nvPr>
        </p:nvSpPr>
        <p:spPr/>
        <p:txBody>
          <a:bodyPr/>
          <a:lstStyle/>
          <a:p>
            <a:fld id="{D1D76D45-878D-483C-911A-6D2DEC46A901}" type="slidenum">
              <a:rPr lang="en-US" smtClean="0"/>
              <a:t>‹#›</a:t>
            </a:fld>
            <a:endParaRPr lang="en-US"/>
          </a:p>
        </p:txBody>
      </p:sp>
    </p:spTree>
    <p:extLst>
      <p:ext uri="{BB962C8B-B14F-4D97-AF65-F5344CB8AC3E}">
        <p14:creationId xmlns:p14="http://schemas.microsoft.com/office/powerpoint/2010/main" val="53438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E40D4-EF4D-36C4-69F3-4592ED99C5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870D53-7BB8-D8C3-F975-64E219D75A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DEA894-FCFE-F4B1-8CF8-B89CD9A06FA0}"/>
              </a:ext>
            </a:extLst>
          </p:cNvPr>
          <p:cNvSpPr>
            <a:spLocks noGrp="1"/>
          </p:cNvSpPr>
          <p:nvPr>
            <p:ph type="dt" sz="half" idx="10"/>
          </p:nvPr>
        </p:nvSpPr>
        <p:spPr/>
        <p:txBody>
          <a:bodyPr/>
          <a:lstStyle/>
          <a:p>
            <a:fld id="{5C4C2B58-E1F9-4B13-AAEF-798EB2961D1B}" type="datetimeFigureOut">
              <a:rPr lang="en-US" smtClean="0"/>
              <a:t>11-Nov-22</a:t>
            </a:fld>
            <a:endParaRPr lang="en-US"/>
          </a:p>
        </p:txBody>
      </p:sp>
      <p:sp>
        <p:nvSpPr>
          <p:cNvPr id="5" name="Footer Placeholder 4">
            <a:extLst>
              <a:ext uri="{FF2B5EF4-FFF2-40B4-BE49-F238E27FC236}">
                <a16:creationId xmlns:a16="http://schemas.microsoft.com/office/drawing/2014/main" id="{9A3B3E48-96EC-E4A2-92D8-649B530A33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9662B5-9B65-1B87-97A1-9CD66E1CA938}"/>
              </a:ext>
            </a:extLst>
          </p:cNvPr>
          <p:cNvSpPr>
            <a:spLocks noGrp="1"/>
          </p:cNvSpPr>
          <p:nvPr>
            <p:ph type="sldNum" sz="quarter" idx="12"/>
          </p:nvPr>
        </p:nvSpPr>
        <p:spPr/>
        <p:txBody>
          <a:bodyPr/>
          <a:lstStyle/>
          <a:p>
            <a:fld id="{D1D76D45-878D-483C-911A-6D2DEC46A901}" type="slidenum">
              <a:rPr lang="en-US" smtClean="0"/>
              <a:t>‹#›</a:t>
            </a:fld>
            <a:endParaRPr lang="en-US"/>
          </a:p>
        </p:txBody>
      </p:sp>
    </p:spTree>
    <p:extLst>
      <p:ext uri="{BB962C8B-B14F-4D97-AF65-F5344CB8AC3E}">
        <p14:creationId xmlns:p14="http://schemas.microsoft.com/office/powerpoint/2010/main" val="1870471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EBEA2-6BE1-1EB1-4AE7-A4A531F297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52900E-D2A0-B65F-6849-9CEB3B9D91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3E5F9C-46BD-BC39-FFFC-E38F8A2F0085}"/>
              </a:ext>
            </a:extLst>
          </p:cNvPr>
          <p:cNvSpPr>
            <a:spLocks noGrp="1"/>
          </p:cNvSpPr>
          <p:nvPr>
            <p:ph type="dt" sz="half" idx="10"/>
          </p:nvPr>
        </p:nvSpPr>
        <p:spPr/>
        <p:txBody>
          <a:bodyPr/>
          <a:lstStyle/>
          <a:p>
            <a:fld id="{5C4C2B58-E1F9-4B13-AAEF-798EB2961D1B}" type="datetimeFigureOut">
              <a:rPr lang="en-US" smtClean="0"/>
              <a:t>11-Nov-22</a:t>
            </a:fld>
            <a:endParaRPr lang="en-US"/>
          </a:p>
        </p:txBody>
      </p:sp>
      <p:sp>
        <p:nvSpPr>
          <p:cNvPr id="5" name="Footer Placeholder 4">
            <a:extLst>
              <a:ext uri="{FF2B5EF4-FFF2-40B4-BE49-F238E27FC236}">
                <a16:creationId xmlns:a16="http://schemas.microsoft.com/office/drawing/2014/main" id="{57034B36-F9FD-9BD5-B801-B2651EB457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D5BD97-D426-1972-E15E-9308EE9BB64C}"/>
              </a:ext>
            </a:extLst>
          </p:cNvPr>
          <p:cNvSpPr>
            <a:spLocks noGrp="1"/>
          </p:cNvSpPr>
          <p:nvPr>
            <p:ph type="sldNum" sz="quarter" idx="12"/>
          </p:nvPr>
        </p:nvSpPr>
        <p:spPr/>
        <p:txBody>
          <a:bodyPr/>
          <a:lstStyle/>
          <a:p>
            <a:fld id="{D1D76D45-878D-483C-911A-6D2DEC46A901}" type="slidenum">
              <a:rPr lang="en-US" smtClean="0"/>
              <a:t>‹#›</a:t>
            </a:fld>
            <a:endParaRPr lang="en-US"/>
          </a:p>
        </p:txBody>
      </p:sp>
    </p:spTree>
    <p:extLst>
      <p:ext uri="{BB962C8B-B14F-4D97-AF65-F5344CB8AC3E}">
        <p14:creationId xmlns:p14="http://schemas.microsoft.com/office/powerpoint/2010/main" val="1869837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2AD60-4511-1A1F-7CC9-1AF70B19DA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291372-F69E-359D-083E-21126ADC64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B15E4B-395F-E051-346D-4EE77AD914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D12B79-3B68-4315-9713-CE2517773B52}"/>
              </a:ext>
            </a:extLst>
          </p:cNvPr>
          <p:cNvSpPr>
            <a:spLocks noGrp="1"/>
          </p:cNvSpPr>
          <p:nvPr>
            <p:ph type="dt" sz="half" idx="10"/>
          </p:nvPr>
        </p:nvSpPr>
        <p:spPr/>
        <p:txBody>
          <a:bodyPr/>
          <a:lstStyle/>
          <a:p>
            <a:fld id="{5C4C2B58-E1F9-4B13-AAEF-798EB2961D1B}" type="datetimeFigureOut">
              <a:rPr lang="en-US" smtClean="0"/>
              <a:t>11-Nov-22</a:t>
            </a:fld>
            <a:endParaRPr lang="en-US"/>
          </a:p>
        </p:txBody>
      </p:sp>
      <p:sp>
        <p:nvSpPr>
          <p:cNvPr id="6" name="Footer Placeholder 5">
            <a:extLst>
              <a:ext uri="{FF2B5EF4-FFF2-40B4-BE49-F238E27FC236}">
                <a16:creationId xmlns:a16="http://schemas.microsoft.com/office/drawing/2014/main" id="{0E4B1F52-9A57-3BE0-8A8C-D63BC1C086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3FFA10-4933-21D4-88BD-92DCFC81C606}"/>
              </a:ext>
            </a:extLst>
          </p:cNvPr>
          <p:cNvSpPr>
            <a:spLocks noGrp="1"/>
          </p:cNvSpPr>
          <p:nvPr>
            <p:ph type="sldNum" sz="quarter" idx="12"/>
          </p:nvPr>
        </p:nvSpPr>
        <p:spPr/>
        <p:txBody>
          <a:bodyPr/>
          <a:lstStyle/>
          <a:p>
            <a:fld id="{D1D76D45-878D-483C-911A-6D2DEC46A901}" type="slidenum">
              <a:rPr lang="en-US" smtClean="0"/>
              <a:t>‹#›</a:t>
            </a:fld>
            <a:endParaRPr lang="en-US"/>
          </a:p>
        </p:txBody>
      </p:sp>
    </p:spTree>
    <p:extLst>
      <p:ext uri="{BB962C8B-B14F-4D97-AF65-F5344CB8AC3E}">
        <p14:creationId xmlns:p14="http://schemas.microsoft.com/office/powerpoint/2010/main" val="3356406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24F0F-2B87-30F7-6E66-ADA91B42C4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783DEB-43C0-EEFD-5BBF-24C66FECC2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2377C1-FE67-0A61-8DEB-E8CB721556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DA6CAE-186A-F234-2E8F-2C3CE9CDBA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55F8FF-11FC-EA2D-1E5A-B23F8D216A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157065-AAFC-6879-124E-D7167DBFDDF6}"/>
              </a:ext>
            </a:extLst>
          </p:cNvPr>
          <p:cNvSpPr>
            <a:spLocks noGrp="1"/>
          </p:cNvSpPr>
          <p:nvPr>
            <p:ph type="dt" sz="half" idx="10"/>
          </p:nvPr>
        </p:nvSpPr>
        <p:spPr/>
        <p:txBody>
          <a:bodyPr/>
          <a:lstStyle/>
          <a:p>
            <a:fld id="{5C4C2B58-E1F9-4B13-AAEF-798EB2961D1B}" type="datetimeFigureOut">
              <a:rPr lang="en-US" smtClean="0"/>
              <a:t>11-Nov-22</a:t>
            </a:fld>
            <a:endParaRPr lang="en-US"/>
          </a:p>
        </p:txBody>
      </p:sp>
      <p:sp>
        <p:nvSpPr>
          <p:cNvPr id="8" name="Footer Placeholder 7">
            <a:extLst>
              <a:ext uri="{FF2B5EF4-FFF2-40B4-BE49-F238E27FC236}">
                <a16:creationId xmlns:a16="http://schemas.microsoft.com/office/drawing/2014/main" id="{D3FB3939-74F3-C22A-226E-9163399755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E5CBDF-DB06-439F-A6EF-F294BC4ED001}"/>
              </a:ext>
            </a:extLst>
          </p:cNvPr>
          <p:cNvSpPr>
            <a:spLocks noGrp="1"/>
          </p:cNvSpPr>
          <p:nvPr>
            <p:ph type="sldNum" sz="quarter" idx="12"/>
          </p:nvPr>
        </p:nvSpPr>
        <p:spPr/>
        <p:txBody>
          <a:bodyPr/>
          <a:lstStyle/>
          <a:p>
            <a:fld id="{D1D76D45-878D-483C-911A-6D2DEC46A901}" type="slidenum">
              <a:rPr lang="en-US" smtClean="0"/>
              <a:t>‹#›</a:t>
            </a:fld>
            <a:endParaRPr lang="en-US"/>
          </a:p>
        </p:txBody>
      </p:sp>
    </p:spTree>
    <p:extLst>
      <p:ext uri="{BB962C8B-B14F-4D97-AF65-F5344CB8AC3E}">
        <p14:creationId xmlns:p14="http://schemas.microsoft.com/office/powerpoint/2010/main" val="288190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05A5-AB2A-BB36-11AC-B13EB1F9E0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460522-FF84-CC54-D42D-8823FE20F9D2}"/>
              </a:ext>
            </a:extLst>
          </p:cNvPr>
          <p:cNvSpPr>
            <a:spLocks noGrp="1"/>
          </p:cNvSpPr>
          <p:nvPr>
            <p:ph type="dt" sz="half" idx="10"/>
          </p:nvPr>
        </p:nvSpPr>
        <p:spPr/>
        <p:txBody>
          <a:bodyPr/>
          <a:lstStyle/>
          <a:p>
            <a:fld id="{5C4C2B58-E1F9-4B13-AAEF-798EB2961D1B}" type="datetimeFigureOut">
              <a:rPr lang="en-US" smtClean="0"/>
              <a:t>11-Nov-22</a:t>
            </a:fld>
            <a:endParaRPr lang="en-US"/>
          </a:p>
        </p:txBody>
      </p:sp>
      <p:sp>
        <p:nvSpPr>
          <p:cNvPr id="4" name="Footer Placeholder 3">
            <a:extLst>
              <a:ext uri="{FF2B5EF4-FFF2-40B4-BE49-F238E27FC236}">
                <a16:creationId xmlns:a16="http://schemas.microsoft.com/office/drawing/2014/main" id="{D95AE425-C43F-2448-0D0D-411A1CD417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129955-C03A-5270-9490-4E389E9739F5}"/>
              </a:ext>
            </a:extLst>
          </p:cNvPr>
          <p:cNvSpPr>
            <a:spLocks noGrp="1"/>
          </p:cNvSpPr>
          <p:nvPr>
            <p:ph type="sldNum" sz="quarter" idx="12"/>
          </p:nvPr>
        </p:nvSpPr>
        <p:spPr/>
        <p:txBody>
          <a:bodyPr/>
          <a:lstStyle/>
          <a:p>
            <a:fld id="{D1D76D45-878D-483C-911A-6D2DEC46A901}" type="slidenum">
              <a:rPr lang="en-US" smtClean="0"/>
              <a:t>‹#›</a:t>
            </a:fld>
            <a:endParaRPr lang="en-US"/>
          </a:p>
        </p:txBody>
      </p:sp>
    </p:spTree>
    <p:extLst>
      <p:ext uri="{BB962C8B-B14F-4D97-AF65-F5344CB8AC3E}">
        <p14:creationId xmlns:p14="http://schemas.microsoft.com/office/powerpoint/2010/main" val="4274604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7D56E-63A7-12A4-71FC-79D852EE2CB6}"/>
              </a:ext>
            </a:extLst>
          </p:cNvPr>
          <p:cNvSpPr>
            <a:spLocks noGrp="1"/>
          </p:cNvSpPr>
          <p:nvPr>
            <p:ph type="dt" sz="half" idx="10"/>
          </p:nvPr>
        </p:nvSpPr>
        <p:spPr/>
        <p:txBody>
          <a:bodyPr/>
          <a:lstStyle/>
          <a:p>
            <a:fld id="{5C4C2B58-E1F9-4B13-AAEF-798EB2961D1B}" type="datetimeFigureOut">
              <a:rPr lang="en-US" smtClean="0"/>
              <a:t>11-Nov-22</a:t>
            </a:fld>
            <a:endParaRPr lang="en-US"/>
          </a:p>
        </p:txBody>
      </p:sp>
      <p:sp>
        <p:nvSpPr>
          <p:cNvPr id="3" name="Footer Placeholder 2">
            <a:extLst>
              <a:ext uri="{FF2B5EF4-FFF2-40B4-BE49-F238E27FC236}">
                <a16:creationId xmlns:a16="http://schemas.microsoft.com/office/drawing/2014/main" id="{B49EDD95-6713-FDBA-B323-E57CF564D8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608EAE-4CE4-52A9-0B4B-D19B538A0F75}"/>
              </a:ext>
            </a:extLst>
          </p:cNvPr>
          <p:cNvSpPr>
            <a:spLocks noGrp="1"/>
          </p:cNvSpPr>
          <p:nvPr>
            <p:ph type="sldNum" sz="quarter" idx="12"/>
          </p:nvPr>
        </p:nvSpPr>
        <p:spPr/>
        <p:txBody>
          <a:bodyPr/>
          <a:lstStyle/>
          <a:p>
            <a:fld id="{D1D76D45-878D-483C-911A-6D2DEC46A901}" type="slidenum">
              <a:rPr lang="en-US" smtClean="0"/>
              <a:t>‹#›</a:t>
            </a:fld>
            <a:endParaRPr lang="en-US"/>
          </a:p>
        </p:txBody>
      </p:sp>
    </p:spTree>
    <p:extLst>
      <p:ext uri="{BB962C8B-B14F-4D97-AF65-F5344CB8AC3E}">
        <p14:creationId xmlns:p14="http://schemas.microsoft.com/office/powerpoint/2010/main" val="2524211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17B84-6CDC-9AD2-2A15-ED5802FE73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A92AD2-07FC-9D89-7490-B3746326AF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71556D-DBCB-4D53-4450-FBDEF23DD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83A44F-1FB5-2E48-40FA-2EC863931EE6}"/>
              </a:ext>
            </a:extLst>
          </p:cNvPr>
          <p:cNvSpPr>
            <a:spLocks noGrp="1"/>
          </p:cNvSpPr>
          <p:nvPr>
            <p:ph type="dt" sz="half" idx="10"/>
          </p:nvPr>
        </p:nvSpPr>
        <p:spPr/>
        <p:txBody>
          <a:bodyPr/>
          <a:lstStyle/>
          <a:p>
            <a:fld id="{5C4C2B58-E1F9-4B13-AAEF-798EB2961D1B}" type="datetimeFigureOut">
              <a:rPr lang="en-US" smtClean="0"/>
              <a:t>11-Nov-22</a:t>
            </a:fld>
            <a:endParaRPr lang="en-US"/>
          </a:p>
        </p:txBody>
      </p:sp>
      <p:sp>
        <p:nvSpPr>
          <p:cNvPr id="6" name="Footer Placeholder 5">
            <a:extLst>
              <a:ext uri="{FF2B5EF4-FFF2-40B4-BE49-F238E27FC236}">
                <a16:creationId xmlns:a16="http://schemas.microsoft.com/office/drawing/2014/main" id="{88A293FB-7700-1DDE-1833-61399B30B9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B062C0-6585-76A1-09F2-7EC8DCCE5A0E}"/>
              </a:ext>
            </a:extLst>
          </p:cNvPr>
          <p:cNvSpPr>
            <a:spLocks noGrp="1"/>
          </p:cNvSpPr>
          <p:nvPr>
            <p:ph type="sldNum" sz="quarter" idx="12"/>
          </p:nvPr>
        </p:nvSpPr>
        <p:spPr/>
        <p:txBody>
          <a:bodyPr/>
          <a:lstStyle/>
          <a:p>
            <a:fld id="{D1D76D45-878D-483C-911A-6D2DEC46A901}" type="slidenum">
              <a:rPr lang="en-US" smtClean="0"/>
              <a:t>‹#›</a:t>
            </a:fld>
            <a:endParaRPr lang="en-US"/>
          </a:p>
        </p:txBody>
      </p:sp>
    </p:spTree>
    <p:extLst>
      <p:ext uri="{BB962C8B-B14F-4D97-AF65-F5344CB8AC3E}">
        <p14:creationId xmlns:p14="http://schemas.microsoft.com/office/powerpoint/2010/main" val="3390637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BF474-9B08-E165-A956-DBAF4D0E38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FAD7B0-0205-AC6F-1C8A-D4231B126B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AFB810-4E92-FF55-B864-1AC66B190F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F63B49-2113-F6E3-A2E4-058C046B8305}"/>
              </a:ext>
            </a:extLst>
          </p:cNvPr>
          <p:cNvSpPr>
            <a:spLocks noGrp="1"/>
          </p:cNvSpPr>
          <p:nvPr>
            <p:ph type="dt" sz="half" idx="10"/>
          </p:nvPr>
        </p:nvSpPr>
        <p:spPr/>
        <p:txBody>
          <a:bodyPr/>
          <a:lstStyle/>
          <a:p>
            <a:fld id="{5C4C2B58-E1F9-4B13-AAEF-798EB2961D1B}" type="datetimeFigureOut">
              <a:rPr lang="en-US" smtClean="0"/>
              <a:t>11-Nov-22</a:t>
            </a:fld>
            <a:endParaRPr lang="en-US"/>
          </a:p>
        </p:txBody>
      </p:sp>
      <p:sp>
        <p:nvSpPr>
          <p:cNvPr id="6" name="Footer Placeholder 5">
            <a:extLst>
              <a:ext uri="{FF2B5EF4-FFF2-40B4-BE49-F238E27FC236}">
                <a16:creationId xmlns:a16="http://schemas.microsoft.com/office/drawing/2014/main" id="{E436574D-8D92-785A-07AC-6C0C7DE1D4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65495E-DFD9-8A26-3848-F6E9016EA63F}"/>
              </a:ext>
            </a:extLst>
          </p:cNvPr>
          <p:cNvSpPr>
            <a:spLocks noGrp="1"/>
          </p:cNvSpPr>
          <p:nvPr>
            <p:ph type="sldNum" sz="quarter" idx="12"/>
          </p:nvPr>
        </p:nvSpPr>
        <p:spPr/>
        <p:txBody>
          <a:bodyPr/>
          <a:lstStyle/>
          <a:p>
            <a:fld id="{D1D76D45-878D-483C-911A-6D2DEC46A901}" type="slidenum">
              <a:rPr lang="en-US" smtClean="0"/>
              <a:t>‹#›</a:t>
            </a:fld>
            <a:endParaRPr lang="en-US"/>
          </a:p>
        </p:txBody>
      </p:sp>
    </p:spTree>
    <p:extLst>
      <p:ext uri="{BB962C8B-B14F-4D97-AF65-F5344CB8AC3E}">
        <p14:creationId xmlns:p14="http://schemas.microsoft.com/office/powerpoint/2010/main" val="2746347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528811-D140-2545-1288-6518CDE07F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12ABCA-9B92-80E8-F538-F3E04A6089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39A99F-0D36-3B83-6193-ED5EFDF954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4C2B58-E1F9-4B13-AAEF-798EB2961D1B}" type="datetimeFigureOut">
              <a:rPr lang="en-US" smtClean="0"/>
              <a:t>11-Nov-22</a:t>
            </a:fld>
            <a:endParaRPr lang="en-US"/>
          </a:p>
        </p:txBody>
      </p:sp>
      <p:sp>
        <p:nvSpPr>
          <p:cNvPr id="5" name="Footer Placeholder 4">
            <a:extLst>
              <a:ext uri="{FF2B5EF4-FFF2-40B4-BE49-F238E27FC236}">
                <a16:creationId xmlns:a16="http://schemas.microsoft.com/office/drawing/2014/main" id="{E70250A9-E192-128B-96DD-A6ACF1BA29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153048-4AAE-66AB-37E4-8701F835AC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D76D45-878D-483C-911A-6D2DEC46A901}" type="slidenum">
              <a:rPr lang="en-US" smtClean="0"/>
              <a:t>‹#›</a:t>
            </a:fld>
            <a:endParaRPr lang="en-US"/>
          </a:p>
        </p:txBody>
      </p:sp>
    </p:spTree>
    <p:extLst>
      <p:ext uri="{BB962C8B-B14F-4D97-AF65-F5344CB8AC3E}">
        <p14:creationId xmlns:p14="http://schemas.microsoft.com/office/powerpoint/2010/main" val="2974748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8D8D6-D1B9-DB33-BDAE-B24EF8849C9D}"/>
              </a:ext>
            </a:extLst>
          </p:cNvPr>
          <p:cNvSpPr>
            <a:spLocks noGrp="1"/>
          </p:cNvSpPr>
          <p:nvPr>
            <p:ph type="ctrTitle"/>
          </p:nvPr>
        </p:nvSpPr>
        <p:spPr>
          <a:xfrm>
            <a:off x="471055" y="1122363"/>
            <a:ext cx="11263745" cy="2387600"/>
          </a:xfrm>
        </p:spPr>
        <p:txBody>
          <a:bodyPr>
            <a:normAutofit/>
          </a:bodyPr>
          <a:lstStyle/>
          <a:p>
            <a:r>
              <a:rPr lang="en-US" b="1" i="0" u="none" strike="noStrike" baseline="0" dirty="0">
                <a:latin typeface="+mn-lt"/>
              </a:rPr>
              <a:t>Parallel and Distributed Databases</a:t>
            </a:r>
            <a:endParaRPr lang="en-US" dirty="0">
              <a:latin typeface="+mn-lt"/>
            </a:endParaRPr>
          </a:p>
        </p:txBody>
      </p:sp>
      <p:sp>
        <p:nvSpPr>
          <p:cNvPr id="3" name="Subtitle 2">
            <a:extLst>
              <a:ext uri="{FF2B5EF4-FFF2-40B4-BE49-F238E27FC236}">
                <a16:creationId xmlns:a16="http://schemas.microsoft.com/office/drawing/2014/main" id="{7D534846-B957-CAA9-A65D-E8D0261F21B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09514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1B295-5C12-508F-9023-F51A1F2DB3E2}"/>
              </a:ext>
            </a:extLst>
          </p:cNvPr>
          <p:cNvSpPr>
            <a:spLocks noGrp="1"/>
          </p:cNvSpPr>
          <p:nvPr>
            <p:ph type="title"/>
          </p:nvPr>
        </p:nvSpPr>
        <p:spPr>
          <a:xfrm>
            <a:off x="200891" y="207818"/>
            <a:ext cx="11409218" cy="673966"/>
          </a:xfrm>
        </p:spPr>
        <p:txBody>
          <a:bodyPr>
            <a:normAutofit/>
          </a:bodyPr>
          <a:lstStyle/>
          <a:p>
            <a:r>
              <a:rPr lang="en-US" sz="4000" b="1" i="0" u="none" strike="noStrike" baseline="0" dirty="0">
                <a:latin typeface="+mn-lt"/>
              </a:rPr>
              <a:t>Intraoperation and Interoperation Parallelism</a:t>
            </a:r>
            <a:endParaRPr lang="en-US" sz="4000" b="1" dirty="0">
              <a:latin typeface="+mn-lt"/>
            </a:endParaRPr>
          </a:p>
        </p:txBody>
      </p:sp>
      <p:sp>
        <p:nvSpPr>
          <p:cNvPr id="3" name="Content Placeholder 2">
            <a:extLst>
              <a:ext uri="{FF2B5EF4-FFF2-40B4-BE49-F238E27FC236}">
                <a16:creationId xmlns:a16="http://schemas.microsoft.com/office/drawing/2014/main" id="{BA99F6CB-3D7F-39B0-A229-58F3EED27238}"/>
              </a:ext>
            </a:extLst>
          </p:cNvPr>
          <p:cNvSpPr>
            <a:spLocks noGrp="1"/>
          </p:cNvSpPr>
          <p:nvPr>
            <p:ph idx="1"/>
          </p:nvPr>
        </p:nvSpPr>
        <p:spPr>
          <a:xfrm>
            <a:off x="200891" y="1039091"/>
            <a:ext cx="11797145" cy="5611091"/>
          </a:xfrm>
        </p:spPr>
        <p:txBody>
          <a:bodyPr>
            <a:normAutofit/>
          </a:bodyPr>
          <a:lstStyle/>
          <a:p>
            <a:pPr algn="just"/>
            <a:r>
              <a:rPr lang="en-US" i="0" dirty="0">
                <a:effectLst/>
              </a:rPr>
              <a:t>we may be able to pipeline the output of one operation to another operation. The two operations can be executed in parallel on separate processors,</a:t>
            </a:r>
          </a:p>
          <a:p>
            <a:pPr algn="just"/>
            <a:r>
              <a:rPr lang="en-US" i="0" dirty="0">
                <a:effectLst/>
              </a:rPr>
              <a:t>one generating output that is consumed by the other, even as it is generated.</a:t>
            </a:r>
          </a:p>
          <a:p>
            <a:pPr algn="just"/>
            <a:r>
              <a:rPr lang="en-US" i="0" dirty="0">
                <a:effectLst/>
              </a:rPr>
              <a:t>In summary, the </a:t>
            </a:r>
            <a:r>
              <a:rPr lang="en-US" b="1" i="0" dirty="0">
                <a:solidFill>
                  <a:srgbClr val="0000CC"/>
                </a:solidFill>
                <a:effectLst/>
              </a:rPr>
              <a:t>execution of a single query can be parallelized in two ways:</a:t>
            </a:r>
          </a:p>
          <a:p>
            <a:pPr algn="just"/>
            <a:r>
              <a:rPr lang="en-US" b="1" i="0" dirty="0">
                <a:effectLst/>
              </a:rPr>
              <a:t>Intraoperation parallelism. </a:t>
            </a:r>
          </a:p>
          <a:p>
            <a:pPr algn="just"/>
            <a:r>
              <a:rPr lang="en-US" i="0" dirty="0">
                <a:effectLst/>
              </a:rPr>
              <a:t>We can speed up processing of a query by parallelizing the execution of each individual operation, such as sort, select, project, and join. </a:t>
            </a:r>
          </a:p>
          <a:p>
            <a:pPr algn="just"/>
            <a:r>
              <a:rPr lang="en-US" b="1" i="0" dirty="0">
                <a:effectLst/>
              </a:rPr>
              <a:t>Interoperation parallelism.</a:t>
            </a:r>
          </a:p>
          <a:p>
            <a:pPr algn="just"/>
            <a:r>
              <a:rPr lang="en-US" i="0" dirty="0">
                <a:effectLst/>
              </a:rPr>
              <a:t>We can speed up processing of a query by executing in parallel the different operations in a query expression.</a:t>
            </a:r>
            <a:endParaRPr lang="en-US" dirty="0">
              <a:solidFill>
                <a:srgbClr val="0000CC"/>
              </a:solidFill>
            </a:endParaRPr>
          </a:p>
        </p:txBody>
      </p:sp>
    </p:spTree>
    <p:extLst>
      <p:ext uri="{BB962C8B-B14F-4D97-AF65-F5344CB8AC3E}">
        <p14:creationId xmlns:p14="http://schemas.microsoft.com/office/powerpoint/2010/main" val="4172623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95C77-A9BB-99E2-88F9-D5B96C14CB87}"/>
              </a:ext>
            </a:extLst>
          </p:cNvPr>
          <p:cNvSpPr>
            <a:spLocks noGrp="1"/>
          </p:cNvSpPr>
          <p:nvPr>
            <p:ph type="title"/>
          </p:nvPr>
        </p:nvSpPr>
        <p:spPr>
          <a:xfrm>
            <a:off x="256309" y="189922"/>
            <a:ext cx="10515600" cy="867930"/>
          </a:xfrm>
        </p:spPr>
        <p:txBody>
          <a:bodyPr>
            <a:normAutofit fontScale="90000"/>
          </a:bodyPr>
          <a:lstStyle/>
          <a:p>
            <a:r>
              <a:rPr lang="en-US" sz="4000" b="1" i="0" u="none" strike="noStrike" baseline="0" dirty="0">
                <a:latin typeface="+mn-lt"/>
              </a:rPr>
              <a:t>Distributed Databases</a:t>
            </a:r>
            <a:br>
              <a:rPr lang="en-US" b="0" i="0" u="none" strike="noStrike" baseline="0" dirty="0"/>
            </a:br>
            <a:endParaRPr lang="en-US" dirty="0"/>
          </a:p>
        </p:txBody>
      </p:sp>
      <p:sp>
        <p:nvSpPr>
          <p:cNvPr id="3" name="Content Placeholder 2">
            <a:extLst>
              <a:ext uri="{FF2B5EF4-FFF2-40B4-BE49-F238E27FC236}">
                <a16:creationId xmlns:a16="http://schemas.microsoft.com/office/drawing/2014/main" id="{BA3B23A5-DA38-2DD3-B45C-9562A77DF8FC}"/>
              </a:ext>
            </a:extLst>
          </p:cNvPr>
          <p:cNvSpPr>
            <a:spLocks noGrp="1"/>
          </p:cNvSpPr>
          <p:nvPr>
            <p:ph idx="1"/>
          </p:nvPr>
        </p:nvSpPr>
        <p:spPr>
          <a:xfrm>
            <a:off x="256310" y="803564"/>
            <a:ext cx="6954982" cy="5689311"/>
          </a:xfrm>
        </p:spPr>
        <p:txBody>
          <a:bodyPr>
            <a:normAutofit fontScale="92500" lnSpcReduction="10000"/>
          </a:bodyPr>
          <a:lstStyle/>
          <a:p>
            <a:pPr algn="just"/>
            <a:r>
              <a:rPr lang="en-US" b="1" i="0" dirty="0">
                <a:effectLst/>
              </a:rPr>
              <a:t>What is a distributed database?</a:t>
            </a:r>
          </a:p>
          <a:p>
            <a:pPr algn="just"/>
            <a:r>
              <a:rPr lang="en-US" b="0" i="1" dirty="0">
                <a:effectLst/>
              </a:rPr>
              <a:t>Distributed database system is one in which the </a:t>
            </a:r>
            <a:r>
              <a:rPr lang="en-US" b="1" i="1" dirty="0">
                <a:solidFill>
                  <a:srgbClr val="0000CC"/>
                </a:solidFill>
                <a:effectLst/>
              </a:rPr>
              <a:t>data belonging to a single logical database is distributed to two or more physical databases to ensure reliability and availability</a:t>
            </a:r>
          </a:p>
          <a:p>
            <a:pPr algn="just"/>
            <a:r>
              <a:rPr lang="en-US" b="0" i="0" dirty="0">
                <a:effectLst/>
              </a:rPr>
              <a:t>A distributed database is a database in which all storage devices are not attached to a common CPU. </a:t>
            </a:r>
            <a:r>
              <a:rPr lang="en-US" b="1" i="0" dirty="0">
                <a:solidFill>
                  <a:srgbClr val="0000CC"/>
                </a:solidFill>
                <a:effectLst/>
              </a:rPr>
              <a:t>Data may be stored in multiple sites separate from each other.</a:t>
            </a:r>
            <a:endParaRPr lang="en-US" b="1" i="1" dirty="0">
              <a:solidFill>
                <a:srgbClr val="0000CC"/>
              </a:solidFill>
            </a:endParaRPr>
          </a:p>
          <a:p>
            <a:pPr algn="just"/>
            <a:r>
              <a:rPr lang="en-US" b="0" i="0" dirty="0">
                <a:effectLst/>
              </a:rPr>
              <a:t>In a distributed database, the data is spread or replicated among several databases which are physically separate from each other. </a:t>
            </a:r>
            <a:r>
              <a:rPr lang="en-US" b="1" i="0" dirty="0">
                <a:solidFill>
                  <a:srgbClr val="0000CC"/>
                </a:solidFill>
                <a:effectLst/>
              </a:rPr>
              <a:t>These databases are connected through a network so that they appear as a single database to the user.</a:t>
            </a:r>
            <a:endParaRPr lang="en-US" b="1" dirty="0">
              <a:solidFill>
                <a:srgbClr val="0000CC"/>
              </a:solidFill>
            </a:endParaRPr>
          </a:p>
        </p:txBody>
      </p:sp>
      <p:pic>
        <p:nvPicPr>
          <p:cNvPr id="5" name="Picture 4">
            <a:extLst>
              <a:ext uri="{FF2B5EF4-FFF2-40B4-BE49-F238E27FC236}">
                <a16:creationId xmlns:a16="http://schemas.microsoft.com/office/drawing/2014/main" id="{B4187FFC-13A0-A86D-7BEB-C8514B0C384E}"/>
              </a:ext>
            </a:extLst>
          </p:cNvPr>
          <p:cNvPicPr>
            <a:picLocks noChangeAspect="1"/>
          </p:cNvPicPr>
          <p:nvPr/>
        </p:nvPicPr>
        <p:blipFill>
          <a:blip r:embed="rId2"/>
          <a:stretch>
            <a:fillRect/>
          </a:stretch>
        </p:blipFill>
        <p:spPr>
          <a:xfrm>
            <a:off x="7516090" y="644668"/>
            <a:ext cx="4419600" cy="5146531"/>
          </a:xfrm>
          <a:prstGeom prst="rect">
            <a:avLst/>
          </a:prstGeom>
        </p:spPr>
      </p:pic>
    </p:spTree>
    <p:extLst>
      <p:ext uri="{BB962C8B-B14F-4D97-AF65-F5344CB8AC3E}">
        <p14:creationId xmlns:p14="http://schemas.microsoft.com/office/powerpoint/2010/main" val="825550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2BA72-15D2-9805-ADB6-5138F18F4388}"/>
              </a:ext>
            </a:extLst>
          </p:cNvPr>
          <p:cNvSpPr>
            <a:spLocks noGrp="1"/>
          </p:cNvSpPr>
          <p:nvPr>
            <p:ph type="title"/>
          </p:nvPr>
        </p:nvSpPr>
        <p:spPr>
          <a:xfrm>
            <a:off x="148937" y="365124"/>
            <a:ext cx="10515600" cy="1325563"/>
          </a:xfrm>
        </p:spPr>
        <p:txBody>
          <a:bodyPr/>
          <a:lstStyle/>
          <a:p>
            <a:r>
              <a:rPr lang="en-US" sz="4000" b="1" i="0" dirty="0">
                <a:solidFill>
                  <a:srgbClr val="000000"/>
                </a:solidFill>
                <a:effectLst/>
                <a:latin typeface="+mn-lt"/>
                <a:cs typeface="Heebo" pitchFamily="2" charset="-79"/>
              </a:rPr>
              <a:t>Types of Distributed Databases</a:t>
            </a:r>
            <a:br>
              <a:rPr lang="en-US" b="0" i="0" dirty="0">
                <a:solidFill>
                  <a:srgbClr val="000000"/>
                </a:solidFill>
                <a:effectLst/>
                <a:latin typeface="Heebo" pitchFamily="2" charset="-79"/>
                <a:cs typeface="Heebo" pitchFamily="2" charset="-79"/>
              </a:rPr>
            </a:br>
            <a:endParaRPr lang="en-US" dirty="0"/>
          </a:p>
        </p:txBody>
      </p:sp>
      <p:sp>
        <p:nvSpPr>
          <p:cNvPr id="3" name="Content Placeholder 2">
            <a:extLst>
              <a:ext uri="{FF2B5EF4-FFF2-40B4-BE49-F238E27FC236}">
                <a16:creationId xmlns:a16="http://schemas.microsoft.com/office/drawing/2014/main" id="{BD7B40CD-1547-A1D8-C3E8-6FFF45ED86EA}"/>
              </a:ext>
            </a:extLst>
          </p:cNvPr>
          <p:cNvSpPr>
            <a:spLocks noGrp="1"/>
          </p:cNvSpPr>
          <p:nvPr>
            <p:ph idx="1"/>
          </p:nvPr>
        </p:nvSpPr>
        <p:spPr>
          <a:xfrm>
            <a:off x="443346" y="1027904"/>
            <a:ext cx="6047509" cy="5677695"/>
          </a:xfrm>
        </p:spPr>
        <p:txBody>
          <a:bodyPr>
            <a:normAutofit fontScale="92500" lnSpcReduction="20000"/>
          </a:bodyPr>
          <a:lstStyle/>
          <a:p>
            <a:pPr algn="just"/>
            <a:r>
              <a:rPr lang="en-US" b="0" i="0" dirty="0">
                <a:effectLst/>
              </a:rPr>
              <a:t>Distributed databases can be broadly classified into </a:t>
            </a:r>
            <a:r>
              <a:rPr lang="en-US" b="1" i="0" dirty="0">
                <a:solidFill>
                  <a:srgbClr val="0000CC"/>
                </a:solidFill>
                <a:effectLst/>
              </a:rPr>
              <a:t>homogeneous and heterogeneous distributed database </a:t>
            </a:r>
            <a:r>
              <a:rPr lang="en-US" b="0" i="0" dirty="0">
                <a:effectLst/>
              </a:rPr>
              <a:t>environments</a:t>
            </a:r>
          </a:p>
          <a:p>
            <a:pPr algn="just"/>
            <a:r>
              <a:rPr lang="en-US" b="1" i="0" dirty="0">
                <a:effectLst/>
              </a:rPr>
              <a:t>Homogeneous Distributed Databases</a:t>
            </a:r>
          </a:p>
          <a:p>
            <a:pPr algn="just"/>
            <a:r>
              <a:rPr lang="en-US" b="0" i="0" dirty="0">
                <a:effectLst/>
              </a:rPr>
              <a:t>In a homogeneous distributed database, </a:t>
            </a:r>
            <a:r>
              <a:rPr lang="en-US" b="1" i="0" dirty="0">
                <a:solidFill>
                  <a:srgbClr val="0000CC"/>
                </a:solidFill>
                <a:effectLst/>
              </a:rPr>
              <a:t>all the sites use identical DBMS and operating systems</a:t>
            </a:r>
            <a:r>
              <a:rPr lang="en-US" b="0" i="0" dirty="0">
                <a:effectLst/>
              </a:rPr>
              <a:t>. Its properties are</a:t>
            </a:r>
          </a:p>
          <a:p>
            <a:pPr algn="just">
              <a:buFont typeface="Arial" panose="020B0604020202020204" pitchFamily="34" charset="0"/>
              <a:buChar char="•"/>
            </a:pPr>
            <a:r>
              <a:rPr lang="en-US" b="0" i="0" dirty="0">
                <a:effectLst/>
              </a:rPr>
              <a:t>The </a:t>
            </a:r>
            <a:r>
              <a:rPr lang="en-US" b="1" i="0" dirty="0">
                <a:solidFill>
                  <a:srgbClr val="0000CC"/>
                </a:solidFill>
                <a:effectLst/>
              </a:rPr>
              <a:t>sites use very similar software</a:t>
            </a:r>
            <a:r>
              <a:rPr lang="en-US" b="0" i="0" dirty="0">
                <a:effectLst/>
              </a:rPr>
              <a:t>.</a:t>
            </a:r>
          </a:p>
          <a:p>
            <a:pPr algn="just">
              <a:buFont typeface="Arial" panose="020B0604020202020204" pitchFamily="34" charset="0"/>
              <a:buChar char="•"/>
            </a:pPr>
            <a:r>
              <a:rPr lang="en-US" b="0" i="0" dirty="0">
                <a:effectLst/>
              </a:rPr>
              <a:t>The </a:t>
            </a:r>
            <a:r>
              <a:rPr lang="en-US" b="1" i="0" dirty="0">
                <a:solidFill>
                  <a:srgbClr val="0000CC"/>
                </a:solidFill>
                <a:effectLst/>
              </a:rPr>
              <a:t>sites use identical DBMS or DBMS from the same vendor.</a:t>
            </a:r>
          </a:p>
          <a:p>
            <a:pPr algn="just">
              <a:buFont typeface="Arial" panose="020B0604020202020204" pitchFamily="34" charset="0"/>
              <a:buChar char="•"/>
            </a:pPr>
            <a:r>
              <a:rPr lang="en-US" b="0" i="0" dirty="0">
                <a:effectLst/>
              </a:rPr>
              <a:t>Each site is </a:t>
            </a:r>
            <a:r>
              <a:rPr lang="en-US" b="1" i="0" dirty="0">
                <a:solidFill>
                  <a:srgbClr val="0000CC"/>
                </a:solidFill>
                <a:effectLst/>
              </a:rPr>
              <a:t>aware of all other sites and cooperates with other sites to process user requests.</a:t>
            </a:r>
          </a:p>
          <a:p>
            <a:pPr algn="just">
              <a:buFont typeface="Arial" panose="020B0604020202020204" pitchFamily="34" charset="0"/>
              <a:buChar char="•"/>
            </a:pPr>
            <a:r>
              <a:rPr lang="en-US" b="0" i="0" dirty="0">
                <a:effectLst/>
              </a:rPr>
              <a:t>The database is </a:t>
            </a:r>
            <a:r>
              <a:rPr lang="en-US" b="1" i="0" dirty="0">
                <a:solidFill>
                  <a:srgbClr val="0000CC"/>
                </a:solidFill>
                <a:effectLst/>
              </a:rPr>
              <a:t>accessed through a single interface as if it is a single database.</a:t>
            </a:r>
          </a:p>
          <a:p>
            <a:endParaRPr lang="en-US" dirty="0"/>
          </a:p>
        </p:txBody>
      </p:sp>
      <p:pic>
        <p:nvPicPr>
          <p:cNvPr id="2050" name="Picture 2" descr="Distributed Database Environments">
            <a:extLst>
              <a:ext uri="{FF2B5EF4-FFF2-40B4-BE49-F238E27FC236}">
                <a16:creationId xmlns:a16="http://schemas.microsoft.com/office/drawing/2014/main" id="{AF13DFFF-CF20-6B60-D2E6-4268F5C225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5264" y="1537204"/>
            <a:ext cx="5257799"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113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2BA72-15D2-9805-ADB6-5138F18F4388}"/>
              </a:ext>
            </a:extLst>
          </p:cNvPr>
          <p:cNvSpPr>
            <a:spLocks noGrp="1"/>
          </p:cNvSpPr>
          <p:nvPr>
            <p:ph type="title"/>
          </p:nvPr>
        </p:nvSpPr>
        <p:spPr>
          <a:xfrm>
            <a:off x="148937" y="365124"/>
            <a:ext cx="10515600" cy="1325563"/>
          </a:xfrm>
        </p:spPr>
        <p:txBody>
          <a:bodyPr/>
          <a:lstStyle/>
          <a:p>
            <a:r>
              <a:rPr lang="en-US" sz="4000" b="1" i="0" dirty="0">
                <a:solidFill>
                  <a:srgbClr val="000000"/>
                </a:solidFill>
                <a:effectLst/>
                <a:latin typeface="+mn-lt"/>
                <a:cs typeface="Heebo" pitchFamily="2" charset="-79"/>
              </a:rPr>
              <a:t>Types of Distributed Databases</a:t>
            </a:r>
            <a:br>
              <a:rPr lang="en-US" b="0" i="0" dirty="0">
                <a:solidFill>
                  <a:srgbClr val="000000"/>
                </a:solidFill>
                <a:effectLst/>
                <a:latin typeface="Heebo" pitchFamily="2" charset="-79"/>
                <a:cs typeface="Heebo" pitchFamily="2" charset="-79"/>
              </a:rPr>
            </a:br>
            <a:endParaRPr lang="en-US" dirty="0"/>
          </a:p>
        </p:txBody>
      </p:sp>
      <p:sp>
        <p:nvSpPr>
          <p:cNvPr id="3" name="Content Placeholder 2">
            <a:extLst>
              <a:ext uri="{FF2B5EF4-FFF2-40B4-BE49-F238E27FC236}">
                <a16:creationId xmlns:a16="http://schemas.microsoft.com/office/drawing/2014/main" id="{BD7B40CD-1547-A1D8-C3E8-6FFF45ED86EA}"/>
              </a:ext>
            </a:extLst>
          </p:cNvPr>
          <p:cNvSpPr>
            <a:spLocks noGrp="1"/>
          </p:cNvSpPr>
          <p:nvPr>
            <p:ph idx="1"/>
          </p:nvPr>
        </p:nvSpPr>
        <p:spPr>
          <a:xfrm>
            <a:off x="443346" y="1027904"/>
            <a:ext cx="6047509" cy="5677695"/>
          </a:xfrm>
        </p:spPr>
        <p:txBody>
          <a:bodyPr>
            <a:normAutofit/>
          </a:bodyPr>
          <a:lstStyle/>
          <a:p>
            <a:pPr algn="just"/>
            <a:r>
              <a:rPr lang="en-US" b="0" i="0" dirty="0">
                <a:effectLst/>
              </a:rPr>
              <a:t>There are two types of homogeneous distributed database are:</a:t>
            </a:r>
          </a:p>
          <a:p>
            <a:pPr algn="just">
              <a:buFont typeface="+mj-lt"/>
              <a:buAutoNum type="arabicPeriod"/>
            </a:pPr>
            <a:r>
              <a:rPr lang="en-US" b="1" i="0" dirty="0">
                <a:effectLst/>
              </a:rPr>
              <a:t>Autonomous</a:t>
            </a:r>
            <a:r>
              <a:rPr lang="en-US" b="0" i="0" dirty="0">
                <a:effectLst/>
              </a:rPr>
              <a:t> − </a:t>
            </a:r>
            <a:r>
              <a:rPr lang="en-US" b="1" i="0" dirty="0">
                <a:solidFill>
                  <a:srgbClr val="0000CC"/>
                </a:solidFill>
                <a:effectLst/>
              </a:rPr>
              <a:t>Each database is independent that functions on its own. </a:t>
            </a:r>
            <a:r>
              <a:rPr lang="en-US" b="0" i="0" dirty="0">
                <a:effectLst/>
              </a:rPr>
              <a:t>They are integrated by a controlling application and use message passing to share data updates.</a:t>
            </a:r>
          </a:p>
          <a:p>
            <a:pPr algn="just">
              <a:buFont typeface="+mj-lt"/>
              <a:buAutoNum type="arabicPeriod"/>
            </a:pPr>
            <a:r>
              <a:rPr lang="en-US" b="1" i="0" dirty="0">
                <a:effectLst/>
              </a:rPr>
              <a:t>Non-autonomous</a:t>
            </a:r>
            <a:r>
              <a:rPr lang="en-US" b="0" i="0" dirty="0">
                <a:effectLst/>
              </a:rPr>
              <a:t> − Data is distributed across the homogeneous nodes and a </a:t>
            </a:r>
            <a:r>
              <a:rPr lang="en-US" b="1" i="0" dirty="0">
                <a:solidFill>
                  <a:srgbClr val="0000CC"/>
                </a:solidFill>
                <a:effectLst/>
              </a:rPr>
              <a:t>central or master DBMS co-ordinates data updates across the sites.</a:t>
            </a:r>
          </a:p>
          <a:p>
            <a:endParaRPr lang="en-US" dirty="0"/>
          </a:p>
        </p:txBody>
      </p:sp>
      <p:pic>
        <p:nvPicPr>
          <p:cNvPr id="2050" name="Picture 2" descr="Distributed Database Environments">
            <a:extLst>
              <a:ext uri="{FF2B5EF4-FFF2-40B4-BE49-F238E27FC236}">
                <a16:creationId xmlns:a16="http://schemas.microsoft.com/office/drawing/2014/main" id="{AF13DFFF-CF20-6B60-D2E6-4268F5C225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5264" y="1537204"/>
            <a:ext cx="5257799"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507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2BA72-15D2-9805-ADB6-5138F18F4388}"/>
              </a:ext>
            </a:extLst>
          </p:cNvPr>
          <p:cNvSpPr>
            <a:spLocks noGrp="1"/>
          </p:cNvSpPr>
          <p:nvPr>
            <p:ph type="title"/>
          </p:nvPr>
        </p:nvSpPr>
        <p:spPr>
          <a:xfrm>
            <a:off x="148937" y="365124"/>
            <a:ext cx="10515600" cy="1325563"/>
          </a:xfrm>
        </p:spPr>
        <p:txBody>
          <a:bodyPr/>
          <a:lstStyle/>
          <a:p>
            <a:r>
              <a:rPr lang="en-US" sz="4000" b="1" i="0" dirty="0">
                <a:solidFill>
                  <a:srgbClr val="000000"/>
                </a:solidFill>
                <a:effectLst/>
                <a:latin typeface="+mn-lt"/>
                <a:cs typeface="Heebo" pitchFamily="2" charset="-79"/>
              </a:rPr>
              <a:t>Types of Distributed Databases</a:t>
            </a:r>
            <a:br>
              <a:rPr lang="en-US" b="0" i="0" dirty="0">
                <a:solidFill>
                  <a:srgbClr val="000000"/>
                </a:solidFill>
                <a:effectLst/>
                <a:latin typeface="Heebo" pitchFamily="2" charset="-79"/>
                <a:cs typeface="Heebo" pitchFamily="2" charset="-79"/>
              </a:rPr>
            </a:br>
            <a:endParaRPr lang="en-US" dirty="0"/>
          </a:p>
        </p:txBody>
      </p:sp>
      <p:sp>
        <p:nvSpPr>
          <p:cNvPr id="3" name="Content Placeholder 2">
            <a:extLst>
              <a:ext uri="{FF2B5EF4-FFF2-40B4-BE49-F238E27FC236}">
                <a16:creationId xmlns:a16="http://schemas.microsoft.com/office/drawing/2014/main" id="{BD7B40CD-1547-A1D8-C3E8-6FFF45ED86EA}"/>
              </a:ext>
            </a:extLst>
          </p:cNvPr>
          <p:cNvSpPr>
            <a:spLocks noGrp="1"/>
          </p:cNvSpPr>
          <p:nvPr>
            <p:ph idx="1"/>
          </p:nvPr>
        </p:nvSpPr>
        <p:spPr>
          <a:xfrm>
            <a:off x="443346" y="1027904"/>
            <a:ext cx="6047509" cy="5677695"/>
          </a:xfrm>
        </p:spPr>
        <p:txBody>
          <a:bodyPr>
            <a:normAutofit fontScale="92500" lnSpcReduction="20000"/>
          </a:bodyPr>
          <a:lstStyle/>
          <a:p>
            <a:pPr algn="just"/>
            <a:r>
              <a:rPr lang="en-US" b="1" i="0" dirty="0">
                <a:effectLst/>
              </a:rPr>
              <a:t>Heterogeneous Distributed Databases</a:t>
            </a:r>
          </a:p>
          <a:p>
            <a:pPr algn="just"/>
            <a:r>
              <a:rPr lang="en-US" b="0" i="0" dirty="0">
                <a:effectLst/>
              </a:rPr>
              <a:t>In a heterogeneous distributed database, </a:t>
            </a:r>
            <a:r>
              <a:rPr lang="en-US" b="1" i="0" dirty="0">
                <a:solidFill>
                  <a:srgbClr val="0000CC"/>
                </a:solidFill>
                <a:effectLst/>
              </a:rPr>
              <a:t>different sites have different operating systems, DBMS products and data models. </a:t>
            </a:r>
            <a:r>
              <a:rPr lang="en-US" b="0" i="0" dirty="0">
                <a:effectLst/>
              </a:rPr>
              <a:t>Its properties are −</a:t>
            </a:r>
          </a:p>
          <a:p>
            <a:pPr algn="just">
              <a:buFont typeface="Arial" panose="020B0604020202020204" pitchFamily="34" charset="0"/>
              <a:buChar char="•"/>
            </a:pPr>
            <a:r>
              <a:rPr lang="en-US" b="0" i="0" dirty="0">
                <a:effectLst/>
              </a:rPr>
              <a:t>Different </a:t>
            </a:r>
            <a:r>
              <a:rPr lang="en-US" b="1" i="0" dirty="0">
                <a:solidFill>
                  <a:srgbClr val="0000CC"/>
                </a:solidFill>
                <a:effectLst/>
              </a:rPr>
              <a:t>sites use dissimilar schemas and software.</a:t>
            </a:r>
          </a:p>
          <a:p>
            <a:pPr algn="just">
              <a:buFont typeface="Arial" panose="020B0604020202020204" pitchFamily="34" charset="0"/>
              <a:buChar char="•"/>
            </a:pPr>
            <a:r>
              <a:rPr lang="en-US" b="0" i="0" dirty="0">
                <a:effectLst/>
              </a:rPr>
              <a:t>The system may be composed of a </a:t>
            </a:r>
            <a:r>
              <a:rPr lang="en-US" b="1" i="0" dirty="0">
                <a:solidFill>
                  <a:srgbClr val="0000CC"/>
                </a:solidFill>
                <a:effectLst/>
              </a:rPr>
              <a:t>variety of DBMSs like relational, network, hierarchical or object oriented.</a:t>
            </a:r>
          </a:p>
          <a:p>
            <a:pPr algn="just">
              <a:buFont typeface="Arial" panose="020B0604020202020204" pitchFamily="34" charset="0"/>
              <a:buChar char="•"/>
            </a:pPr>
            <a:r>
              <a:rPr lang="en-US" b="1" i="0" dirty="0">
                <a:solidFill>
                  <a:srgbClr val="C00000"/>
                </a:solidFill>
                <a:effectLst/>
              </a:rPr>
              <a:t>Query processing is complex due to dissimilar schemas.</a:t>
            </a:r>
          </a:p>
          <a:p>
            <a:pPr algn="just">
              <a:buFont typeface="Arial" panose="020B0604020202020204" pitchFamily="34" charset="0"/>
              <a:buChar char="•"/>
            </a:pPr>
            <a:r>
              <a:rPr lang="en-US" b="1" i="0" dirty="0">
                <a:solidFill>
                  <a:srgbClr val="C00000"/>
                </a:solidFill>
                <a:effectLst/>
              </a:rPr>
              <a:t>Transaction processing is complex due to dissimilar software.</a:t>
            </a:r>
          </a:p>
          <a:p>
            <a:pPr algn="just">
              <a:buFont typeface="Arial" panose="020B0604020202020204" pitchFamily="34" charset="0"/>
              <a:buChar char="•"/>
            </a:pPr>
            <a:r>
              <a:rPr lang="en-US" b="0" i="0" dirty="0">
                <a:effectLst/>
              </a:rPr>
              <a:t>A site </a:t>
            </a:r>
            <a:r>
              <a:rPr lang="en-US" b="1" i="0" dirty="0">
                <a:solidFill>
                  <a:srgbClr val="0000CC"/>
                </a:solidFill>
                <a:effectLst/>
              </a:rPr>
              <a:t>may not be aware of other sites and so there is limited co-operation in processing user requests.</a:t>
            </a:r>
          </a:p>
          <a:p>
            <a:endParaRPr lang="en-US" dirty="0"/>
          </a:p>
        </p:txBody>
      </p:sp>
      <p:pic>
        <p:nvPicPr>
          <p:cNvPr id="2050" name="Picture 2" descr="Distributed Database Environments">
            <a:extLst>
              <a:ext uri="{FF2B5EF4-FFF2-40B4-BE49-F238E27FC236}">
                <a16:creationId xmlns:a16="http://schemas.microsoft.com/office/drawing/2014/main" id="{AF13DFFF-CF20-6B60-D2E6-4268F5C225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5264" y="1537204"/>
            <a:ext cx="5257799"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067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2BA72-15D2-9805-ADB6-5138F18F4388}"/>
              </a:ext>
            </a:extLst>
          </p:cNvPr>
          <p:cNvSpPr>
            <a:spLocks noGrp="1"/>
          </p:cNvSpPr>
          <p:nvPr>
            <p:ph type="title"/>
          </p:nvPr>
        </p:nvSpPr>
        <p:spPr>
          <a:xfrm>
            <a:off x="148937" y="365124"/>
            <a:ext cx="10515600" cy="1325563"/>
          </a:xfrm>
        </p:spPr>
        <p:txBody>
          <a:bodyPr/>
          <a:lstStyle/>
          <a:p>
            <a:r>
              <a:rPr lang="en-US" sz="4000" b="1" i="0" dirty="0">
                <a:solidFill>
                  <a:srgbClr val="000000"/>
                </a:solidFill>
                <a:effectLst/>
                <a:latin typeface="+mn-lt"/>
                <a:cs typeface="Heebo" pitchFamily="2" charset="-79"/>
              </a:rPr>
              <a:t>Types of Distributed Databases</a:t>
            </a:r>
            <a:br>
              <a:rPr lang="en-US" b="0" i="0" dirty="0">
                <a:solidFill>
                  <a:srgbClr val="000000"/>
                </a:solidFill>
                <a:effectLst/>
                <a:latin typeface="Heebo" pitchFamily="2" charset="-79"/>
                <a:cs typeface="Heebo" pitchFamily="2" charset="-79"/>
              </a:rPr>
            </a:br>
            <a:endParaRPr lang="en-US" dirty="0"/>
          </a:p>
        </p:txBody>
      </p:sp>
      <p:sp>
        <p:nvSpPr>
          <p:cNvPr id="3" name="Content Placeholder 2">
            <a:extLst>
              <a:ext uri="{FF2B5EF4-FFF2-40B4-BE49-F238E27FC236}">
                <a16:creationId xmlns:a16="http://schemas.microsoft.com/office/drawing/2014/main" id="{BD7B40CD-1547-A1D8-C3E8-6FFF45ED86EA}"/>
              </a:ext>
            </a:extLst>
          </p:cNvPr>
          <p:cNvSpPr>
            <a:spLocks noGrp="1"/>
          </p:cNvSpPr>
          <p:nvPr>
            <p:ph idx="1"/>
          </p:nvPr>
        </p:nvSpPr>
        <p:spPr>
          <a:xfrm>
            <a:off x="443346" y="1027904"/>
            <a:ext cx="6047509" cy="5677695"/>
          </a:xfrm>
        </p:spPr>
        <p:txBody>
          <a:bodyPr>
            <a:normAutofit/>
          </a:bodyPr>
          <a:lstStyle/>
          <a:p>
            <a:pPr algn="just"/>
            <a:r>
              <a:rPr lang="en-US" b="1" i="0" dirty="0">
                <a:effectLst/>
              </a:rPr>
              <a:t>Types of Heterogeneous Distributed Databases</a:t>
            </a:r>
          </a:p>
          <a:p>
            <a:pPr algn="just">
              <a:buFont typeface="+mj-lt"/>
              <a:buAutoNum type="arabicPeriod"/>
            </a:pPr>
            <a:r>
              <a:rPr lang="en-US" b="1" i="0" dirty="0">
                <a:effectLst/>
              </a:rPr>
              <a:t>Federated</a:t>
            </a:r>
            <a:r>
              <a:rPr lang="en-US" b="0" i="0" dirty="0">
                <a:effectLst/>
              </a:rPr>
              <a:t> − The heterogeneous database </a:t>
            </a:r>
            <a:r>
              <a:rPr lang="en-US" b="1" i="0" dirty="0">
                <a:solidFill>
                  <a:srgbClr val="0000CC"/>
                </a:solidFill>
                <a:effectLst/>
              </a:rPr>
              <a:t>systems are independent in nature and integrated together so that they function as a single database system.</a:t>
            </a:r>
          </a:p>
          <a:p>
            <a:pPr algn="just">
              <a:buFont typeface="+mj-lt"/>
              <a:buAutoNum type="arabicPeriod"/>
            </a:pPr>
            <a:r>
              <a:rPr lang="en-US" b="1" i="0" dirty="0">
                <a:effectLst/>
              </a:rPr>
              <a:t>Un-federated</a:t>
            </a:r>
            <a:r>
              <a:rPr lang="en-US" b="0" i="0" dirty="0">
                <a:effectLst/>
              </a:rPr>
              <a:t> − The database systems employ a </a:t>
            </a:r>
            <a:r>
              <a:rPr lang="en-US" b="1" i="0" dirty="0">
                <a:solidFill>
                  <a:srgbClr val="0000CC"/>
                </a:solidFill>
                <a:effectLst/>
              </a:rPr>
              <a:t>central coordinating module through which the databases are accessed.</a:t>
            </a:r>
          </a:p>
          <a:p>
            <a:endParaRPr lang="en-US" dirty="0"/>
          </a:p>
        </p:txBody>
      </p:sp>
      <p:pic>
        <p:nvPicPr>
          <p:cNvPr id="2050" name="Picture 2" descr="Distributed Database Environments">
            <a:extLst>
              <a:ext uri="{FF2B5EF4-FFF2-40B4-BE49-F238E27FC236}">
                <a16:creationId xmlns:a16="http://schemas.microsoft.com/office/drawing/2014/main" id="{AF13DFFF-CF20-6B60-D2E6-4268F5C225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5264" y="1537204"/>
            <a:ext cx="5257799"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119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94587-14F6-C4A9-4616-DEEF2A7C8CD2}"/>
              </a:ext>
            </a:extLst>
          </p:cNvPr>
          <p:cNvSpPr>
            <a:spLocks noGrp="1"/>
          </p:cNvSpPr>
          <p:nvPr>
            <p:ph type="title"/>
          </p:nvPr>
        </p:nvSpPr>
        <p:spPr>
          <a:xfrm>
            <a:off x="450273" y="205508"/>
            <a:ext cx="10515600" cy="951057"/>
          </a:xfrm>
        </p:spPr>
        <p:txBody>
          <a:bodyPr>
            <a:normAutofit/>
          </a:bodyPr>
          <a:lstStyle/>
          <a:p>
            <a:r>
              <a:rPr lang="en-US" sz="4000" b="1" i="0" u="none" strike="noStrike" baseline="0" dirty="0">
                <a:latin typeface="+mn-lt"/>
              </a:rPr>
              <a:t>Distributed Data Storage</a:t>
            </a:r>
            <a:endParaRPr lang="en-US" sz="4000" b="1" dirty="0">
              <a:latin typeface="+mn-lt"/>
            </a:endParaRPr>
          </a:p>
        </p:txBody>
      </p:sp>
      <p:sp>
        <p:nvSpPr>
          <p:cNvPr id="3" name="Content Placeholder 2">
            <a:extLst>
              <a:ext uri="{FF2B5EF4-FFF2-40B4-BE49-F238E27FC236}">
                <a16:creationId xmlns:a16="http://schemas.microsoft.com/office/drawing/2014/main" id="{5F94BEA2-9801-E460-C209-706F64BD8FE8}"/>
              </a:ext>
            </a:extLst>
          </p:cNvPr>
          <p:cNvSpPr>
            <a:spLocks noGrp="1"/>
          </p:cNvSpPr>
          <p:nvPr>
            <p:ph idx="1"/>
          </p:nvPr>
        </p:nvSpPr>
        <p:spPr>
          <a:xfrm>
            <a:off x="609600" y="1524000"/>
            <a:ext cx="11083636" cy="4652963"/>
          </a:xfrm>
        </p:spPr>
        <p:txBody>
          <a:bodyPr/>
          <a:lstStyle/>
          <a:p>
            <a:pPr algn="just"/>
            <a:r>
              <a:rPr lang="en-US" b="0" i="0" dirty="0">
                <a:effectLst/>
              </a:rPr>
              <a:t>Distributed Data storage is an intelligent </a:t>
            </a:r>
            <a:r>
              <a:rPr lang="en-US" b="1" i="0" dirty="0">
                <a:solidFill>
                  <a:srgbClr val="0000CC"/>
                </a:solidFill>
                <a:effectLst/>
              </a:rPr>
              <a:t>distribution of your data pieces, (called data fragments)</a:t>
            </a:r>
            <a:r>
              <a:rPr lang="en-US" b="0" i="0" dirty="0">
                <a:effectLst/>
              </a:rPr>
              <a:t> to improve database performance and Data Availability for end-users. </a:t>
            </a:r>
          </a:p>
          <a:p>
            <a:pPr algn="just"/>
            <a:r>
              <a:rPr lang="en-US" b="0" i="0" dirty="0">
                <a:effectLst/>
              </a:rPr>
              <a:t>It </a:t>
            </a:r>
            <a:r>
              <a:rPr lang="en-US" b="1" i="0" dirty="0">
                <a:solidFill>
                  <a:srgbClr val="0000CC"/>
                </a:solidFill>
                <a:effectLst/>
              </a:rPr>
              <a:t>aims to reduce overall costs of transaction processing </a:t>
            </a:r>
            <a:r>
              <a:rPr lang="en-US" b="0" i="0" dirty="0">
                <a:effectLst/>
              </a:rPr>
              <a:t>while also providing accurate data rapidly in your DDBMS systems.</a:t>
            </a:r>
          </a:p>
          <a:p>
            <a:pPr algn="just"/>
            <a:r>
              <a:rPr lang="en-US" b="1" i="0" dirty="0">
                <a:solidFill>
                  <a:srgbClr val="0000CC"/>
                </a:solidFill>
                <a:effectLst/>
              </a:rPr>
              <a:t>Distributed Data storage is one of the key steps </a:t>
            </a:r>
            <a:r>
              <a:rPr lang="en-US" b="0" i="0" dirty="0">
                <a:effectLst/>
              </a:rPr>
              <a:t>in building your Distributed Database Systems.</a:t>
            </a:r>
          </a:p>
          <a:p>
            <a:pPr algn="just"/>
            <a:r>
              <a:rPr lang="en-US" b="0" i="0" dirty="0">
                <a:effectLst/>
              </a:rPr>
              <a:t>There are two common strategies used in optimal Data Allocation: </a:t>
            </a:r>
            <a:r>
              <a:rPr lang="en-US" b="1" i="0" dirty="0">
                <a:solidFill>
                  <a:srgbClr val="0000CC"/>
                </a:solidFill>
                <a:effectLst/>
              </a:rPr>
              <a:t>Data Fragmentation and Data Replication. </a:t>
            </a:r>
          </a:p>
          <a:p>
            <a:endParaRPr lang="en-US" dirty="0"/>
          </a:p>
        </p:txBody>
      </p:sp>
    </p:spTree>
    <p:extLst>
      <p:ext uri="{BB962C8B-B14F-4D97-AF65-F5344CB8AC3E}">
        <p14:creationId xmlns:p14="http://schemas.microsoft.com/office/powerpoint/2010/main" val="1757550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E612-8389-DE1F-B261-3CC5680592FD}"/>
              </a:ext>
            </a:extLst>
          </p:cNvPr>
          <p:cNvSpPr>
            <a:spLocks noGrp="1"/>
          </p:cNvSpPr>
          <p:nvPr>
            <p:ph type="title"/>
          </p:nvPr>
        </p:nvSpPr>
        <p:spPr>
          <a:xfrm>
            <a:off x="256309" y="247072"/>
            <a:ext cx="10515600" cy="528783"/>
          </a:xfrm>
        </p:spPr>
        <p:txBody>
          <a:bodyPr>
            <a:normAutofit fontScale="90000"/>
          </a:bodyPr>
          <a:lstStyle/>
          <a:p>
            <a:r>
              <a:rPr lang="en-US" sz="4000" b="1" i="0" u="none" strike="noStrike" baseline="0" dirty="0">
                <a:latin typeface="+mn-lt"/>
              </a:rPr>
              <a:t>Distributed Data Storage</a:t>
            </a:r>
            <a:endParaRPr lang="en-US" sz="4000" dirty="0"/>
          </a:p>
        </p:txBody>
      </p:sp>
      <p:sp>
        <p:nvSpPr>
          <p:cNvPr id="3" name="Content Placeholder 2">
            <a:extLst>
              <a:ext uri="{FF2B5EF4-FFF2-40B4-BE49-F238E27FC236}">
                <a16:creationId xmlns:a16="http://schemas.microsoft.com/office/drawing/2014/main" id="{44A0CFF1-CD17-993A-68EC-320CBBFD6570}"/>
              </a:ext>
            </a:extLst>
          </p:cNvPr>
          <p:cNvSpPr>
            <a:spLocks noGrp="1"/>
          </p:cNvSpPr>
          <p:nvPr>
            <p:ph idx="1"/>
          </p:nvPr>
        </p:nvSpPr>
        <p:spPr>
          <a:xfrm>
            <a:off x="138545" y="775855"/>
            <a:ext cx="11797146" cy="5749636"/>
          </a:xfrm>
        </p:spPr>
        <p:txBody>
          <a:bodyPr>
            <a:noAutofit/>
          </a:bodyPr>
          <a:lstStyle/>
          <a:p>
            <a:pPr marL="166688" marR="0" lvl="0" indent="-166688" algn="just">
              <a:lnSpc>
                <a:spcPct val="107000"/>
              </a:lnSpc>
              <a:spcBef>
                <a:spcPts val="0"/>
              </a:spcBef>
              <a:spcAft>
                <a:spcPts val="0"/>
              </a:spcAft>
              <a:buFont typeface="Arial" panose="020B0604020202020204" pitchFamily="34" charset="0"/>
              <a:buChar char="•"/>
              <a:tabLst>
                <a:tab pos="457200" algn="l"/>
              </a:tabLst>
            </a:pPr>
            <a:r>
              <a:rPr lang="en-US" sz="2400" b="1" dirty="0">
                <a:effectLst/>
                <a:ea typeface="Calibri" panose="020F0502020204030204" pitchFamily="34" charset="0"/>
                <a:cs typeface="Times New Roman" panose="02020603050405020304" pitchFamily="18" charset="0"/>
              </a:rPr>
              <a:t>Fragmentation –</a:t>
            </a:r>
            <a:br>
              <a:rPr lang="en-US" sz="2400" dirty="0">
                <a:effectLst/>
                <a:ea typeface="Calibri" panose="020F0502020204030204" pitchFamily="34" charset="0"/>
                <a:cs typeface="Times New Roman" panose="02020603050405020304" pitchFamily="18" charset="0"/>
              </a:rPr>
            </a:br>
            <a:r>
              <a:rPr lang="en-US" sz="2400" dirty="0">
                <a:effectLst/>
                <a:ea typeface="Calibri" panose="020F0502020204030204" pitchFamily="34" charset="0"/>
                <a:cs typeface="Times New Roman" panose="02020603050405020304" pitchFamily="18" charset="0"/>
              </a:rPr>
              <a:t>In this approach, the relations are </a:t>
            </a:r>
            <a:r>
              <a:rPr lang="en-US" sz="2400" b="1" dirty="0">
                <a:solidFill>
                  <a:srgbClr val="0000CC"/>
                </a:solidFill>
                <a:effectLst/>
                <a:ea typeface="Calibri" panose="020F0502020204030204" pitchFamily="34" charset="0"/>
                <a:cs typeface="Times New Roman" panose="02020603050405020304" pitchFamily="18" charset="0"/>
              </a:rPr>
              <a:t>fragmented (i.e., they’re divided into smaller parts) </a:t>
            </a:r>
            <a:r>
              <a:rPr lang="en-US" sz="2400" dirty="0">
                <a:effectLst/>
                <a:ea typeface="Calibri" panose="020F0502020204030204" pitchFamily="34" charset="0"/>
                <a:cs typeface="Times New Roman" panose="02020603050405020304" pitchFamily="18" charset="0"/>
              </a:rPr>
              <a:t>and each of the fragments is stored in different sites where they’re required. </a:t>
            </a:r>
          </a:p>
          <a:p>
            <a:pPr marL="166688" marR="0" lvl="0" indent="-166688" algn="just">
              <a:lnSpc>
                <a:spcPct val="107000"/>
              </a:lnSpc>
              <a:spcBef>
                <a:spcPts val="0"/>
              </a:spcBef>
              <a:spcAft>
                <a:spcPts val="0"/>
              </a:spcAft>
              <a:buFont typeface="Arial" panose="020B0604020202020204" pitchFamily="34" charset="0"/>
              <a:buChar char="•"/>
              <a:tabLst>
                <a:tab pos="457200" algn="l"/>
              </a:tabLst>
            </a:pPr>
            <a:r>
              <a:rPr lang="en-US" sz="2400" dirty="0">
                <a:effectLst/>
                <a:ea typeface="Calibri" panose="020F0502020204030204" pitchFamily="34" charset="0"/>
                <a:cs typeface="Times New Roman" panose="02020603050405020304" pitchFamily="18" charset="0"/>
              </a:rPr>
              <a:t>Fragmentation is a process of </a:t>
            </a:r>
            <a:r>
              <a:rPr lang="en-US" sz="2400" b="1" dirty="0">
                <a:solidFill>
                  <a:srgbClr val="0000CC"/>
                </a:solidFill>
                <a:effectLst/>
                <a:ea typeface="Calibri" panose="020F0502020204030204" pitchFamily="34" charset="0"/>
                <a:cs typeface="Times New Roman" panose="02020603050405020304" pitchFamily="18" charset="0"/>
              </a:rPr>
              <a:t>disintegrating relations or tables into several partitions in multiple sites.</a:t>
            </a:r>
            <a:r>
              <a:rPr lang="en-US" sz="2400" dirty="0">
                <a:effectLst/>
                <a:ea typeface="Calibri" panose="020F0502020204030204" pitchFamily="34" charset="0"/>
                <a:cs typeface="Times New Roman" panose="02020603050405020304" pitchFamily="18" charset="0"/>
              </a:rPr>
              <a:t> It divides a database into various </a:t>
            </a:r>
            <a:r>
              <a:rPr lang="en-US" sz="2400" dirty="0" err="1">
                <a:effectLst/>
                <a:ea typeface="Calibri" panose="020F0502020204030204" pitchFamily="34" charset="0"/>
                <a:cs typeface="Times New Roman" panose="02020603050405020304" pitchFamily="18" charset="0"/>
              </a:rPr>
              <a:t>subtables</a:t>
            </a:r>
            <a:r>
              <a:rPr lang="en-US" sz="2400" dirty="0">
                <a:effectLst/>
                <a:ea typeface="Calibri" panose="020F0502020204030204" pitchFamily="34" charset="0"/>
                <a:cs typeface="Times New Roman" panose="02020603050405020304" pitchFamily="18" charset="0"/>
              </a:rPr>
              <a:t> and sub relations so that data can be distributed and stored efficiently. Fragmentation of relations can be done in two ways: </a:t>
            </a:r>
          </a:p>
          <a:p>
            <a:pPr marL="0" marR="0" algn="just">
              <a:lnSpc>
                <a:spcPct val="107000"/>
              </a:lnSpc>
              <a:spcBef>
                <a:spcPts val="0"/>
              </a:spcBef>
              <a:spcAft>
                <a:spcPts val="0"/>
              </a:spcAft>
            </a:pPr>
            <a:r>
              <a:rPr lang="en-US" sz="2400" b="1" dirty="0">
                <a:effectLst/>
                <a:ea typeface="Calibri" panose="020F0502020204030204" pitchFamily="34" charset="0"/>
                <a:cs typeface="Times New Roman" panose="02020603050405020304" pitchFamily="18" charset="0"/>
              </a:rPr>
              <a:t>Horizontal fragmentation– Splitting by rows – </a:t>
            </a:r>
            <a:r>
              <a:rPr lang="en-US" sz="2400" dirty="0">
                <a:effectLst/>
                <a:ea typeface="Calibri" panose="020F0502020204030204" pitchFamily="34" charset="0"/>
                <a:cs typeface="Times New Roman" panose="02020603050405020304" pitchFamily="18" charset="0"/>
              </a:rPr>
              <a:t>The relation is fragmented into groups of tuples so that each tuple is assigned to at least one fragment.</a:t>
            </a:r>
          </a:p>
          <a:p>
            <a:r>
              <a:rPr lang="en-US" sz="2400" dirty="0"/>
              <a:t>For example, in the student schema, if the details of all students of Computer Science Course needs to be maintained at the School of Computer Science, then the designer will horizontally fragment the database as follows −</a:t>
            </a:r>
          </a:p>
          <a:p>
            <a:r>
              <a:rPr lang="en-US" sz="2400" dirty="0">
                <a:solidFill>
                  <a:srgbClr val="0000CC"/>
                </a:solidFill>
              </a:rPr>
              <a:t>CREATE COMP_STD AS </a:t>
            </a:r>
          </a:p>
          <a:p>
            <a:r>
              <a:rPr lang="en-US" sz="2400" dirty="0">
                <a:solidFill>
                  <a:srgbClr val="0000CC"/>
                </a:solidFill>
              </a:rPr>
              <a:t>   SELECT * FROM STUDENT  </a:t>
            </a:r>
          </a:p>
          <a:p>
            <a:r>
              <a:rPr lang="en-US" sz="2400" dirty="0">
                <a:solidFill>
                  <a:srgbClr val="0000CC"/>
                </a:solidFill>
              </a:rPr>
              <a:t>   WHERE COURSE = "Computer Science";</a:t>
            </a:r>
          </a:p>
        </p:txBody>
      </p:sp>
    </p:spTree>
    <p:extLst>
      <p:ext uri="{BB962C8B-B14F-4D97-AF65-F5344CB8AC3E}">
        <p14:creationId xmlns:p14="http://schemas.microsoft.com/office/powerpoint/2010/main" val="119701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E612-8389-DE1F-B261-3CC5680592FD}"/>
              </a:ext>
            </a:extLst>
          </p:cNvPr>
          <p:cNvSpPr>
            <a:spLocks noGrp="1"/>
          </p:cNvSpPr>
          <p:nvPr>
            <p:ph type="title"/>
          </p:nvPr>
        </p:nvSpPr>
        <p:spPr>
          <a:xfrm>
            <a:off x="256309" y="247072"/>
            <a:ext cx="10515600" cy="867930"/>
          </a:xfrm>
        </p:spPr>
        <p:txBody>
          <a:bodyPr>
            <a:normAutofit/>
          </a:bodyPr>
          <a:lstStyle/>
          <a:p>
            <a:r>
              <a:rPr lang="en-US" sz="4000" b="1" i="0" u="none" strike="noStrike" baseline="0" dirty="0">
                <a:latin typeface="+mn-lt"/>
              </a:rPr>
              <a:t>Distributed Data Storage</a:t>
            </a:r>
            <a:endParaRPr lang="en-US" sz="4000" dirty="0"/>
          </a:p>
        </p:txBody>
      </p:sp>
      <p:sp>
        <p:nvSpPr>
          <p:cNvPr id="3" name="Content Placeholder 2">
            <a:extLst>
              <a:ext uri="{FF2B5EF4-FFF2-40B4-BE49-F238E27FC236}">
                <a16:creationId xmlns:a16="http://schemas.microsoft.com/office/drawing/2014/main" id="{44A0CFF1-CD17-993A-68EC-320CBBFD6570}"/>
              </a:ext>
            </a:extLst>
          </p:cNvPr>
          <p:cNvSpPr>
            <a:spLocks noGrp="1"/>
          </p:cNvSpPr>
          <p:nvPr>
            <p:ph idx="1"/>
          </p:nvPr>
        </p:nvSpPr>
        <p:spPr>
          <a:xfrm>
            <a:off x="360218" y="1011382"/>
            <a:ext cx="11430000" cy="5749636"/>
          </a:xfrm>
        </p:spPr>
        <p:txBody>
          <a:bodyPr>
            <a:normAutofit lnSpcReduction="10000"/>
          </a:bodyPr>
          <a:lstStyle/>
          <a:p>
            <a:pPr marL="0" marR="0" algn="just">
              <a:lnSpc>
                <a:spcPct val="107000"/>
              </a:lnSpc>
              <a:spcBef>
                <a:spcPts val="0"/>
              </a:spcBef>
              <a:spcAft>
                <a:spcPts val="0"/>
              </a:spcAft>
            </a:pPr>
            <a:r>
              <a:rPr lang="en-US" sz="2400" b="1" dirty="0">
                <a:effectLst/>
                <a:ea typeface="Calibri" panose="020F0502020204030204" pitchFamily="34" charset="0"/>
                <a:cs typeface="Times New Roman" panose="02020603050405020304" pitchFamily="18" charset="0"/>
              </a:rPr>
              <a:t>Vertical fragmentation – Splitting by columns – </a:t>
            </a:r>
            <a:endParaRPr lang="en-US" sz="2400" dirty="0">
              <a:effectLst/>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2400" dirty="0">
                <a:effectLst/>
                <a:ea typeface="Calibri" panose="020F0502020204030204" pitchFamily="34" charset="0"/>
                <a:cs typeface="Times New Roman" panose="02020603050405020304" pitchFamily="18" charset="0"/>
              </a:rPr>
              <a:t>The schema of the relation is divided into smaller schemas. </a:t>
            </a:r>
            <a:r>
              <a:rPr lang="en-US" sz="2400" b="1" dirty="0">
                <a:solidFill>
                  <a:srgbClr val="0000CC"/>
                </a:solidFill>
                <a:effectLst/>
                <a:ea typeface="Calibri" panose="020F0502020204030204" pitchFamily="34" charset="0"/>
                <a:cs typeface="Times New Roman" panose="02020603050405020304" pitchFamily="18" charset="0"/>
              </a:rPr>
              <a:t>Each fragment must contain a common candidate key so as to ensure a lossless join.</a:t>
            </a:r>
          </a:p>
          <a:p>
            <a:pPr marL="0" marR="0" algn="just">
              <a:lnSpc>
                <a:spcPct val="107000"/>
              </a:lnSpc>
              <a:spcBef>
                <a:spcPts val="0"/>
              </a:spcBef>
              <a:spcAft>
                <a:spcPts val="0"/>
              </a:spcAft>
            </a:pPr>
            <a:r>
              <a:rPr lang="en-US" sz="2400" dirty="0">
                <a:effectLst/>
                <a:ea typeface="Calibri" panose="020F0502020204030204" pitchFamily="34" charset="0"/>
                <a:cs typeface="Times New Roman" panose="02020603050405020304" pitchFamily="18" charset="0"/>
              </a:rPr>
              <a:t>In certain cases, an approach that is hybrid of fragmentation and replication is used.</a:t>
            </a:r>
          </a:p>
          <a:p>
            <a:pPr marL="0" marR="0" algn="just">
              <a:lnSpc>
                <a:spcPct val="107000"/>
              </a:lnSpc>
              <a:spcBef>
                <a:spcPts val="600"/>
              </a:spcBef>
              <a:spcAft>
                <a:spcPts val="720"/>
              </a:spcAft>
            </a:pPr>
            <a:r>
              <a:rPr lang="en-US" sz="2400" dirty="0">
                <a:solidFill>
                  <a:srgbClr val="000000"/>
                </a:solidFill>
                <a:effectLst/>
                <a:ea typeface="Times New Roman" panose="02020603050405020304" pitchFamily="18" charset="0"/>
                <a:cs typeface="Times New Roman" panose="02020603050405020304" pitchFamily="18" charset="0"/>
              </a:rPr>
              <a:t>For example, let us consider that a University database keeps records of all registered students in a Student table having the following schema.</a:t>
            </a:r>
            <a:endParaRPr lang="en-US" sz="2400" dirty="0">
              <a:effectLst/>
              <a:ea typeface="Calibri" panose="020F0502020204030204" pitchFamily="34" charset="0"/>
              <a:cs typeface="Times New Roman" panose="02020603050405020304" pitchFamily="18" charset="0"/>
            </a:endParaRPr>
          </a:p>
          <a:p>
            <a:r>
              <a:rPr lang="en-US" sz="2400" dirty="0">
                <a:solidFill>
                  <a:srgbClr val="000000"/>
                </a:solidFill>
                <a:effectLst/>
                <a:ea typeface="Times New Roman" panose="02020603050405020304" pitchFamily="18" charset="0"/>
                <a:cs typeface="Times New Roman" panose="02020603050405020304" pitchFamily="18" charset="0"/>
              </a:rPr>
              <a:t>STUDENT</a:t>
            </a:r>
          </a:p>
          <a:p>
            <a:endParaRPr lang="en-US" sz="2400" dirty="0"/>
          </a:p>
          <a:p>
            <a:endParaRPr lang="en-US" sz="2400" dirty="0"/>
          </a:p>
          <a:p>
            <a:r>
              <a:rPr lang="en-US" sz="2400" dirty="0"/>
              <a:t>Now, the fees details are maintained in the accounts section. In this case, the designer will fragment the database as follows −</a:t>
            </a:r>
          </a:p>
          <a:p>
            <a:r>
              <a:rPr lang="en-US" sz="2400" b="1" dirty="0">
                <a:solidFill>
                  <a:srgbClr val="0000CC"/>
                </a:solidFill>
              </a:rPr>
              <a:t>CREATE TABLE STD_FEES AS </a:t>
            </a:r>
          </a:p>
          <a:p>
            <a:r>
              <a:rPr lang="en-US" sz="2400" b="1" dirty="0">
                <a:solidFill>
                  <a:srgbClr val="0000CC"/>
                </a:solidFill>
              </a:rPr>
              <a:t>   SELECT </a:t>
            </a:r>
            <a:r>
              <a:rPr lang="en-US" sz="2400" b="1" dirty="0" err="1">
                <a:solidFill>
                  <a:srgbClr val="0000CC"/>
                </a:solidFill>
              </a:rPr>
              <a:t>Regd_No</a:t>
            </a:r>
            <a:r>
              <a:rPr lang="en-US" sz="2400" b="1" dirty="0">
                <a:solidFill>
                  <a:srgbClr val="0000CC"/>
                </a:solidFill>
              </a:rPr>
              <a:t>, Fees </a:t>
            </a:r>
          </a:p>
          <a:p>
            <a:r>
              <a:rPr lang="en-US" sz="2400" b="1" dirty="0">
                <a:solidFill>
                  <a:srgbClr val="0000CC"/>
                </a:solidFill>
              </a:rPr>
              <a:t>   FROM STUDENT;</a:t>
            </a:r>
          </a:p>
          <a:p>
            <a:endParaRPr lang="en-US" dirty="0"/>
          </a:p>
        </p:txBody>
      </p:sp>
      <p:graphicFrame>
        <p:nvGraphicFramePr>
          <p:cNvPr id="8" name="Table 7">
            <a:extLst>
              <a:ext uri="{FF2B5EF4-FFF2-40B4-BE49-F238E27FC236}">
                <a16:creationId xmlns:a16="http://schemas.microsoft.com/office/drawing/2014/main" id="{A44562CF-C3F6-606E-5A6B-6FAA6A5155B0}"/>
              </a:ext>
            </a:extLst>
          </p:cNvPr>
          <p:cNvGraphicFramePr>
            <a:graphicFrameLocks noGrp="1"/>
          </p:cNvGraphicFramePr>
          <p:nvPr/>
        </p:nvGraphicFramePr>
        <p:xfrm>
          <a:off x="3045459" y="3832955"/>
          <a:ext cx="6101081" cy="331597"/>
        </p:xfrm>
        <a:graphic>
          <a:graphicData uri="http://schemas.openxmlformats.org/drawingml/2006/table">
            <a:tbl>
              <a:tblPr firstRow="1" firstCol="1" bandRow="1">
                <a:tableStyleId>{5C22544A-7EE6-4342-B048-85BDC9FD1C3A}</a:tableStyleId>
              </a:tblPr>
              <a:tblGrid>
                <a:gridCol w="871583">
                  <a:extLst>
                    <a:ext uri="{9D8B030D-6E8A-4147-A177-3AD203B41FA5}">
                      <a16:colId xmlns:a16="http://schemas.microsoft.com/office/drawing/2014/main" val="1102144029"/>
                    </a:ext>
                  </a:extLst>
                </a:gridCol>
                <a:gridCol w="871583">
                  <a:extLst>
                    <a:ext uri="{9D8B030D-6E8A-4147-A177-3AD203B41FA5}">
                      <a16:colId xmlns:a16="http://schemas.microsoft.com/office/drawing/2014/main" val="2024378128"/>
                    </a:ext>
                  </a:extLst>
                </a:gridCol>
                <a:gridCol w="871583">
                  <a:extLst>
                    <a:ext uri="{9D8B030D-6E8A-4147-A177-3AD203B41FA5}">
                      <a16:colId xmlns:a16="http://schemas.microsoft.com/office/drawing/2014/main" val="756229718"/>
                    </a:ext>
                  </a:extLst>
                </a:gridCol>
                <a:gridCol w="871583">
                  <a:extLst>
                    <a:ext uri="{9D8B030D-6E8A-4147-A177-3AD203B41FA5}">
                      <a16:colId xmlns:a16="http://schemas.microsoft.com/office/drawing/2014/main" val="3587128111"/>
                    </a:ext>
                  </a:extLst>
                </a:gridCol>
                <a:gridCol w="871583">
                  <a:extLst>
                    <a:ext uri="{9D8B030D-6E8A-4147-A177-3AD203B41FA5}">
                      <a16:colId xmlns:a16="http://schemas.microsoft.com/office/drawing/2014/main" val="2481495475"/>
                    </a:ext>
                  </a:extLst>
                </a:gridCol>
                <a:gridCol w="871583">
                  <a:extLst>
                    <a:ext uri="{9D8B030D-6E8A-4147-A177-3AD203B41FA5}">
                      <a16:colId xmlns:a16="http://schemas.microsoft.com/office/drawing/2014/main" val="1501643807"/>
                    </a:ext>
                  </a:extLst>
                </a:gridCol>
                <a:gridCol w="871583">
                  <a:extLst>
                    <a:ext uri="{9D8B030D-6E8A-4147-A177-3AD203B41FA5}">
                      <a16:colId xmlns:a16="http://schemas.microsoft.com/office/drawing/2014/main" val="1530885563"/>
                    </a:ext>
                  </a:extLst>
                </a:gridCol>
              </a:tblGrid>
              <a:tr h="0">
                <a:tc>
                  <a:txBody>
                    <a:bodyPr/>
                    <a:lstStyle/>
                    <a:p>
                      <a:pPr marL="0" marR="0">
                        <a:lnSpc>
                          <a:spcPct val="107000"/>
                        </a:lnSpc>
                        <a:spcBef>
                          <a:spcPts val="0"/>
                        </a:spcBef>
                        <a:spcAft>
                          <a:spcPts val="0"/>
                        </a:spcAft>
                      </a:pPr>
                      <a:r>
                        <a:rPr lang="en-US" sz="1150">
                          <a:effectLst/>
                        </a:rPr>
                        <a:t>Regd_No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0"/>
                        </a:spcAft>
                      </a:pPr>
                      <a:r>
                        <a:rPr lang="en-US" sz="1150">
                          <a:effectLst/>
                        </a:rPr>
                        <a:t>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0"/>
                        </a:spcAft>
                      </a:pPr>
                      <a:r>
                        <a:rPr lang="en-US" sz="1150">
                          <a:effectLst/>
                        </a:rPr>
                        <a:t>Course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0"/>
                        </a:spcAft>
                      </a:pPr>
                      <a:r>
                        <a:rPr lang="en-US" sz="1150">
                          <a:effectLst/>
                        </a:rPr>
                        <a:t>Address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0"/>
                        </a:spcAft>
                      </a:pPr>
                      <a:r>
                        <a:rPr lang="en-US" sz="1150">
                          <a:effectLst/>
                        </a:rPr>
                        <a:t>Semester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0"/>
                        </a:spcAft>
                      </a:pPr>
                      <a:r>
                        <a:rPr lang="en-US" sz="1150">
                          <a:effectLst/>
                        </a:rPr>
                        <a:t>Fees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07000"/>
                        </a:lnSpc>
                        <a:spcBef>
                          <a:spcPts val="0"/>
                        </a:spcBef>
                        <a:spcAft>
                          <a:spcPts val="0"/>
                        </a:spcAft>
                      </a:pPr>
                      <a:r>
                        <a:rPr lang="en-US" sz="1150" dirty="0">
                          <a:effectLst/>
                        </a:rPr>
                        <a:t>Marks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155694990"/>
                  </a:ext>
                </a:extLst>
              </a:tr>
            </a:tbl>
          </a:graphicData>
        </a:graphic>
      </p:graphicFrame>
    </p:spTree>
    <p:extLst>
      <p:ext uri="{BB962C8B-B14F-4D97-AF65-F5344CB8AC3E}">
        <p14:creationId xmlns:p14="http://schemas.microsoft.com/office/powerpoint/2010/main" val="1026983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E612-8389-DE1F-B261-3CC5680592FD}"/>
              </a:ext>
            </a:extLst>
          </p:cNvPr>
          <p:cNvSpPr>
            <a:spLocks noGrp="1"/>
          </p:cNvSpPr>
          <p:nvPr>
            <p:ph type="title"/>
          </p:nvPr>
        </p:nvSpPr>
        <p:spPr>
          <a:xfrm>
            <a:off x="256309" y="247072"/>
            <a:ext cx="10515600" cy="867930"/>
          </a:xfrm>
        </p:spPr>
        <p:txBody>
          <a:bodyPr>
            <a:normAutofit/>
          </a:bodyPr>
          <a:lstStyle/>
          <a:p>
            <a:r>
              <a:rPr lang="en-US" sz="4000" b="1" i="0" u="none" strike="noStrike" baseline="0" dirty="0">
                <a:latin typeface="+mn-lt"/>
              </a:rPr>
              <a:t>Distributed Data Storage</a:t>
            </a:r>
            <a:endParaRPr lang="en-US" sz="4000" dirty="0"/>
          </a:p>
        </p:txBody>
      </p:sp>
      <p:sp>
        <p:nvSpPr>
          <p:cNvPr id="3" name="Content Placeholder 2">
            <a:extLst>
              <a:ext uri="{FF2B5EF4-FFF2-40B4-BE49-F238E27FC236}">
                <a16:creationId xmlns:a16="http://schemas.microsoft.com/office/drawing/2014/main" id="{44A0CFF1-CD17-993A-68EC-320CBBFD6570}"/>
              </a:ext>
            </a:extLst>
          </p:cNvPr>
          <p:cNvSpPr>
            <a:spLocks noGrp="1"/>
          </p:cNvSpPr>
          <p:nvPr>
            <p:ph idx="1"/>
          </p:nvPr>
        </p:nvSpPr>
        <p:spPr>
          <a:xfrm>
            <a:off x="360218" y="1011382"/>
            <a:ext cx="11430000" cy="5749636"/>
          </a:xfrm>
        </p:spPr>
        <p:txBody>
          <a:bodyPr>
            <a:normAutofit/>
          </a:bodyPr>
          <a:lstStyle/>
          <a:p>
            <a:pPr marL="0" marR="0" algn="just">
              <a:lnSpc>
                <a:spcPct val="107000"/>
              </a:lnSpc>
              <a:spcBef>
                <a:spcPts val="0"/>
              </a:spcBef>
              <a:spcAft>
                <a:spcPts val="0"/>
              </a:spcAft>
            </a:pPr>
            <a:r>
              <a:rPr lang="en-US" b="1" dirty="0">
                <a:effectLst/>
                <a:ea typeface="Calibri" panose="020F0502020204030204" pitchFamily="34" charset="0"/>
                <a:cs typeface="Times New Roman" panose="02020603050405020304" pitchFamily="18" charset="0"/>
              </a:rPr>
              <a:t>Hybrid Fragmentation</a:t>
            </a:r>
          </a:p>
          <a:p>
            <a:pPr marL="0" marR="0" algn="just">
              <a:lnSpc>
                <a:spcPct val="107000"/>
              </a:lnSpc>
              <a:spcBef>
                <a:spcPts val="0"/>
              </a:spcBef>
              <a:spcAft>
                <a:spcPts val="0"/>
              </a:spcAft>
            </a:pPr>
            <a:r>
              <a:rPr lang="en-US" dirty="0">
                <a:effectLst/>
                <a:ea typeface="Calibri" panose="020F0502020204030204" pitchFamily="34" charset="0"/>
                <a:cs typeface="Times New Roman" panose="02020603050405020304" pitchFamily="18" charset="0"/>
              </a:rPr>
              <a:t>In hybrid fragmentation, a combination of horizontal and vertical fragmentation techniques are used. </a:t>
            </a:r>
          </a:p>
          <a:p>
            <a:pPr marL="0" marR="0" algn="just">
              <a:lnSpc>
                <a:spcPct val="107000"/>
              </a:lnSpc>
              <a:spcBef>
                <a:spcPts val="0"/>
              </a:spcBef>
              <a:spcAft>
                <a:spcPts val="0"/>
              </a:spcAft>
            </a:pPr>
            <a:r>
              <a:rPr lang="en-US" b="1" dirty="0">
                <a:effectLst/>
                <a:ea typeface="Calibri" panose="020F0502020204030204" pitchFamily="34" charset="0"/>
                <a:cs typeface="Times New Roman" panose="02020603050405020304" pitchFamily="18" charset="0"/>
              </a:rPr>
              <a:t>Hybrid fragmentation can be done in two alternative ways −</a:t>
            </a:r>
          </a:p>
          <a:p>
            <a:pPr marL="0" marR="0" algn="just">
              <a:lnSpc>
                <a:spcPct val="107000"/>
              </a:lnSpc>
              <a:spcBef>
                <a:spcPts val="0"/>
              </a:spcBef>
              <a:spcAft>
                <a:spcPts val="0"/>
              </a:spcAft>
            </a:pPr>
            <a:r>
              <a:rPr lang="en-US" dirty="0">
                <a:solidFill>
                  <a:srgbClr val="0000CC"/>
                </a:solidFill>
                <a:effectLst/>
                <a:ea typeface="Calibri" panose="020F0502020204030204" pitchFamily="34" charset="0"/>
                <a:cs typeface="Times New Roman" panose="02020603050405020304" pitchFamily="18" charset="0"/>
              </a:rPr>
              <a:t>At first, generate a set of horizontal fragments; then generate vertical fragments from one or more of the horizontal fragments.</a:t>
            </a:r>
          </a:p>
          <a:p>
            <a:pPr marL="0" marR="0" algn="just">
              <a:lnSpc>
                <a:spcPct val="107000"/>
              </a:lnSpc>
              <a:spcBef>
                <a:spcPts val="0"/>
              </a:spcBef>
              <a:spcAft>
                <a:spcPts val="0"/>
              </a:spcAft>
            </a:pPr>
            <a:r>
              <a:rPr lang="en-US" dirty="0">
                <a:solidFill>
                  <a:srgbClr val="C00000"/>
                </a:solidFill>
                <a:effectLst/>
                <a:ea typeface="Calibri" panose="020F0502020204030204" pitchFamily="34" charset="0"/>
                <a:cs typeface="Times New Roman" panose="02020603050405020304" pitchFamily="18" charset="0"/>
              </a:rPr>
              <a:t>At first, generate a set of vertical fragments; then generate horizontal fragments from one or more of the vertical fragments.</a:t>
            </a:r>
            <a:endParaRPr lang="en-US" dirty="0">
              <a:solidFill>
                <a:srgbClr val="C00000"/>
              </a:solidFill>
            </a:endParaRPr>
          </a:p>
        </p:txBody>
      </p:sp>
    </p:spTree>
    <p:extLst>
      <p:ext uri="{BB962C8B-B14F-4D97-AF65-F5344CB8AC3E}">
        <p14:creationId xmlns:p14="http://schemas.microsoft.com/office/powerpoint/2010/main" val="4112289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E1275-D028-AC82-4C60-B3A31FC29938}"/>
              </a:ext>
            </a:extLst>
          </p:cNvPr>
          <p:cNvSpPr>
            <a:spLocks noGrp="1"/>
          </p:cNvSpPr>
          <p:nvPr>
            <p:ph type="title"/>
          </p:nvPr>
        </p:nvSpPr>
        <p:spPr/>
        <p:txBody>
          <a:bodyPr>
            <a:normAutofit/>
          </a:bodyPr>
          <a:lstStyle/>
          <a:p>
            <a:r>
              <a:rPr lang="en-US" sz="4000" b="1" dirty="0">
                <a:latin typeface="+mn-lt"/>
              </a:rPr>
              <a:t>Syllabus Content</a:t>
            </a:r>
          </a:p>
        </p:txBody>
      </p:sp>
      <p:sp>
        <p:nvSpPr>
          <p:cNvPr id="3" name="Content Placeholder 2">
            <a:extLst>
              <a:ext uri="{FF2B5EF4-FFF2-40B4-BE49-F238E27FC236}">
                <a16:creationId xmlns:a16="http://schemas.microsoft.com/office/drawing/2014/main" id="{83AFB6FA-37EC-5669-D401-E724993413A9}"/>
              </a:ext>
            </a:extLst>
          </p:cNvPr>
          <p:cNvSpPr>
            <a:spLocks noGrp="1"/>
          </p:cNvSpPr>
          <p:nvPr>
            <p:ph idx="1"/>
          </p:nvPr>
        </p:nvSpPr>
        <p:spPr/>
        <p:txBody>
          <a:bodyPr>
            <a:normAutofit/>
          </a:bodyPr>
          <a:lstStyle/>
          <a:p>
            <a:pPr algn="just"/>
            <a:r>
              <a:rPr lang="en-US" b="1" i="0" u="none" strike="noStrike" baseline="0" dirty="0"/>
              <a:t>Parallel Database:</a:t>
            </a:r>
          </a:p>
          <a:p>
            <a:pPr algn="just"/>
            <a:r>
              <a:rPr lang="en-US" b="0" i="0" u="none" strike="noStrike" baseline="0" dirty="0"/>
              <a:t>Architecture, I/O Parallelism, Interquery, Intraquery</a:t>
            </a:r>
          </a:p>
          <a:p>
            <a:pPr algn="just"/>
            <a:r>
              <a:rPr lang="en-US" b="0" i="0" u="none" strike="noStrike" baseline="0" dirty="0"/>
              <a:t>Intraoperation and Interoperation Parallelism </a:t>
            </a:r>
          </a:p>
          <a:p>
            <a:pPr algn="just"/>
            <a:r>
              <a:rPr lang="en-US" b="1" i="0" u="none" strike="noStrike" baseline="0" dirty="0"/>
              <a:t>Distributed Databases</a:t>
            </a:r>
            <a:endParaRPr lang="en-US" b="0" i="0" u="none" strike="noStrike" baseline="0" dirty="0"/>
          </a:p>
          <a:p>
            <a:pPr algn="just"/>
            <a:r>
              <a:rPr lang="en-US" b="0" i="0" u="none" strike="noStrike" baseline="0" dirty="0"/>
              <a:t>Types of </a:t>
            </a:r>
            <a:r>
              <a:rPr lang="en-US" i="0" u="none" strike="noStrike" baseline="0" dirty="0"/>
              <a:t>Distributed</a:t>
            </a:r>
            <a:r>
              <a:rPr lang="en-US" b="1" i="0" u="none" strike="noStrike" baseline="0" dirty="0"/>
              <a:t> </a:t>
            </a:r>
            <a:r>
              <a:rPr lang="en-US" b="0" i="0" u="none" strike="noStrike" baseline="0" dirty="0"/>
              <a:t>Database Systems,</a:t>
            </a:r>
          </a:p>
          <a:p>
            <a:pPr algn="just"/>
            <a:r>
              <a:rPr lang="en-US" b="0" i="0" u="none" strike="noStrike" baseline="0" dirty="0"/>
              <a:t>Distributed Data Storage, Distributed Query Processing</a:t>
            </a:r>
            <a:endParaRPr lang="en-US" dirty="0"/>
          </a:p>
        </p:txBody>
      </p:sp>
    </p:spTree>
    <p:extLst>
      <p:ext uri="{BB962C8B-B14F-4D97-AF65-F5344CB8AC3E}">
        <p14:creationId xmlns:p14="http://schemas.microsoft.com/office/powerpoint/2010/main" val="32714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E612-8389-DE1F-B261-3CC5680592FD}"/>
              </a:ext>
            </a:extLst>
          </p:cNvPr>
          <p:cNvSpPr>
            <a:spLocks noGrp="1"/>
          </p:cNvSpPr>
          <p:nvPr>
            <p:ph type="title"/>
          </p:nvPr>
        </p:nvSpPr>
        <p:spPr>
          <a:xfrm>
            <a:off x="256309" y="247072"/>
            <a:ext cx="10515600" cy="867930"/>
          </a:xfrm>
        </p:spPr>
        <p:txBody>
          <a:bodyPr>
            <a:normAutofit/>
          </a:bodyPr>
          <a:lstStyle/>
          <a:p>
            <a:r>
              <a:rPr lang="en-US" sz="4000" b="1" i="0" u="none" strike="noStrike" baseline="0" dirty="0">
                <a:latin typeface="+mn-lt"/>
              </a:rPr>
              <a:t>Distributed Data Storage</a:t>
            </a:r>
            <a:endParaRPr lang="en-US" sz="4000" dirty="0"/>
          </a:p>
        </p:txBody>
      </p:sp>
      <p:sp>
        <p:nvSpPr>
          <p:cNvPr id="3" name="Content Placeholder 2">
            <a:extLst>
              <a:ext uri="{FF2B5EF4-FFF2-40B4-BE49-F238E27FC236}">
                <a16:creationId xmlns:a16="http://schemas.microsoft.com/office/drawing/2014/main" id="{44A0CFF1-CD17-993A-68EC-320CBBFD6570}"/>
              </a:ext>
            </a:extLst>
          </p:cNvPr>
          <p:cNvSpPr>
            <a:spLocks noGrp="1"/>
          </p:cNvSpPr>
          <p:nvPr>
            <p:ph idx="1"/>
          </p:nvPr>
        </p:nvSpPr>
        <p:spPr>
          <a:xfrm>
            <a:off x="360218" y="1011382"/>
            <a:ext cx="11430000" cy="5749636"/>
          </a:xfrm>
        </p:spPr>
        <p:txBody>
          <a:bodyPr>
            <a:normAutofit/>
          </a:bodyPr>
          <a:lstStyle/>
          <a:p>
            <a:pPr marL="0" marR="0" algn="just">
              <a:lnSpc>
                <a:spcPct val="107000"/>
              </a:lnSpc>
              <a:spcBef>
                <a:spcPts val="0"/>
              </a:spcBef>
              <a:spcAft>
                <a:spcPts val="0"/>
              </a:spcAft>
            </a:pPr>
            <a:r>
              <a:rPr lang="en-US" b="1" dirty="0">
                <a:effectLst/>
                <a:ea typeface="Calibri" panose="020F0502020204030204" pitchFamily="34" charset="0"/>
                <a:cs typeface="Times New Roman" panose="02020603050405020304" pitchFamily="18" charset="0"/>
              </a:rPr>
              <a:t>Fragmentation Example</a:t>
            </a:r>
          </a:p>
        </p:txBody>
      </p:sp>
      <p:pic>
        <p:nvPicPr>
          <p:cNvPr id="3074" name="Picture 2">
            <a:extLst>
              <a:ext uri="{FF2B5EF4-FFF2-40B4-BE49-F238E27FC236}">
                <a16:creationId xmlns:a16="http://schemas.microsoft.com/office/drawing/2014/main" id="{E792B3B9-27E2-959C-6D84-53A8C5E4CA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582" y="1654175"/>
            <a:ext cx="4398818" cy="34581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9BBC32A-B20F-146C-7CEC-B7AD9FAF5CE1}"/>
              </a:ext>
            </a:extLst>
          </p:cNvPr>
          <p:cNvPicPr>
            <a:picLocks noChangeAspect="1"/>
          </p:cNvPicPr>
          <p:nvPr/>
        </p:nvPicPr>
        <p:blipFill>
          <a:blip r:embed="rId3"/>
          <a:stretch>
            <a:fillRect/>
          </a:stretch>
        </p:blipFill>
        <p:spPr>
          <a:xfrm>
            <a:off x="5446568" y="3980278"/>
            <a:ext cx="6286500" cy="2552700"/>
          </a:xfrm>
          <a:prstGeom prst="rect">
            <a:avLst/>
          </a:prstGeom>
        </p:spPr>
      </p:pic>
      <p:pic>
        <p:nvPicPr>
          <p:cNvPr id="7" name="Picture 6">
            <a:extLst>
              <a:ext uri="{FF2B5EF4-FFF2-40B4-BE49-F238E27FC236}">
                <a16:creationId xmlns:a16="http://schemas.microsoft.com/office/drawing/2014/main" id="{4B76EFCC-0AA1-4B0D-F091-BD11B4E2B8A3}"/>
              </a:ext>
            </a:extLst>
          </p:cNvPr>
          <p:cNvPicPr>
            <a:picLocks noChangeAspect="1"/>
          </p:cNvPicPr>
          <p:nvPr/>
        </p:nvPicPr>
        <p:blipFill>
          <a:blip r:embed="rId4"/>
          <a:stretch>
            <a:fillRect/>
          </a:stretch>
        </p:blipFill>
        <p:spPr>
          <a:xfrm>
            <a:off x="5313218" y="1115003"/>
            <a:ext cx="6553200" cy="2516656"/>
          </a:xfrm>
          <a:prstGeom prst="rect">
            <a:avLst/>
          </a:prstGeom>
        </p:spPr>
      </p:pic>
    </p:spTree>
    <p:extLst>
      <p:ext uri="{BB962C8B-B14F-4D97-AF65-F5344CB8AC3E}">
        <p14:creationId xmlns:p14="http://schemas.microsoft.com/office/powerpoint/2010/main" val="242706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94587-14F6-C4A9-4616-DEEF2A7C8CD2}"/>
              </a:ext>
            </a:extLst>
          </p:cNvPr>
          <p:cNvSpPr>
            <a:spLocks noGrp="1"/>
          </p:cNvSpPr>
          <p:nvPr>
            <p:ph type="title"/>
          </p:nvPr>
        </p:nvSpPr>
        <p:spPr>
          <a:xfrm>
            <a:off x="450273" y="205508"/>
            <a:ext cx="10515600" cy="951057"/>
          </a:xfrm>
        </p:spPr>
        <p:txBody>
          <a:bodyPr>
            <a:normAutofit/>
          </a:bodyPr>
          <a:lstStyle/>
          <a:p>
            <a:r>
              <a:rPr lang="en-US" sz="4000" b="1" i="0" u="none" strike="noStrike" baseline="0" dirty="0">
                <a:latin typeface="+mn-lt"/>
              </a:rPr>
              <a:t>Distributed Data Storage</a:t>
            </a:r>
            <a:endParaRPr lang="en-US" sz="4000" b="1" dirty="0">
              <a:latin typeface="+mn-lt"/>
            </a:endParaRPr>
          </a:p>
        </p:txBody>
      </p:sp>
      <p:sp>
        <p:nvSpPr>
          <p:cNvPr id="3" name="Content Placeholder 2">
            <a:extLst>
              <a:ext uri="{FF2B5EF4-FFF2-40B4-BE49-F238E27FC236}">
                <a16:creationId xmlns:a16="http://schemas.microsoft.com/office/drawing/2014/main" id="{5F94BEA2-9801-E460-C209-706F64BD8FE8}"/>
              </a:ext>
            </a:extLst>
          </p:cNvPr>
          <p:cNvSpPr>
            <a:spLocks noGrp="1"/>
          </p:cNvSpPr>
          <p:nvPr>
            <p:ph idx="1"/>
          </p:nvPr>
        </p:nvSpPr>
        <p:spPr>
          <a:xfrm>
            <a:off x="235527" y="1052945"/>
            <a:ext cx="11720945" cy="5599548"/>
          </a:xfrm>
        </p:spPr>
        <p:txBody>
          <a:bodyPr>
            <a:normAutofit fontScale="77500" lnSpcReduction="20000"/>
          </a:bodyPr>
          <a:lstStyle/>
          <a:p>
            <a:pPr marL="342900" marR="0" lvl="0" indent="-342900" algn="just">
              <a:lnSpc>
                <a:spcPct val="107000"/>
              </a:lnSpc>
              <a:spcBef>
                <a:spcPts val="0"/>
              </a:spcBef>
              <a:spcAft>
                <a:spcPts val="800"/>
              </a:spcAft>
              <a:buFont typeface="Arial" panose="020B0604020202020204" pitchFamily="34" charset="0"/>
              <a:buChar char="•"/>
              <a:tabLst>
                <a:tab pos="457200" algn="l"/>
              </a:tabLst>
            </a:pPr>
            <a:r>
              <a:rPr lang="en-US" sz="2600" b="1" dirty="0">
                <a:effectLst/>
                <a:ea typeface="Calibri" panose="020F0502020204030204" pitchFamily="34" charset="0"/>
                <a:cs typeface="Times New Roman" panose="02020603050405020304" pitchFamily="18" charset="0"/>
              </a:rPr>
              <a:t>Replication –</a:t>
            </a:r>
            <a:br>
              <a:rPr lang="en-US" sz="2600" dirty="0">
                <a:effectLst/>
                <a:ea typeface="Calibri" panose="020F0502020204030204" pitchFamily="34" charset="0"/>
                <a:cs typeface="Times New Roman" panose="02020603050405020304" pitchFamily="18" charset="0"/>
              </a:rPr>
            </a:br>
            <a:r>
              <a:rPr lang="en-US" sz="2600" dirty="0">
                <a:effectLst/>
                <a:ea typeface="Calibri" panose="020F0502020204030204" pitchFamily="34" charset="0"/>
                <a:cs typeface="Times New Roman" panose="02020603050405020304" pitchFamily="18" charset="0"/>
              </a:rPr>
              <a:t>In this approach, </a:t>
            </a:r>
            <a:r>
              <a:rPr lang="en-US" sz="2600" b="1" dirty="0">
                <a:solidFill>
                  <a:srgbClr val="0000CC"/>
                </a:solidFill>
                <a:effectLst/>
                <a:ea typeface="Calibri" panose="020F0502020204030204" pitchFamily="34" charset="0"/>
                <a:cs typeface="Times New Roman" panose="02020603050405020304" pitchFamily="18" charset="0"/>
              </a:rPr>
              <a:t>the entire relationship is stored redundantly at 2 or more sites. </a:t>
            </a:r>
            <a:r>
              <a:rPr lang="en-US" sz="2600" dirty="0">
                <a:effectLst/>
                <a:ea typeface="Calibri" panose="020F0502020204030204" pitchFamily="34" charset="0"/>
                <a:cs typeface="Times New Roman" panose="02020603050405020304" pitchFamily="18" charset="0"/>
              </a:rPr>
              <a:t>If the entire database is available at all sites, it is a fully redundant database. </a:t>
            </a:r>
            <a:r>
              <a:rPr lang="en-US" sz="2600" b="1" dirty="0">
                <a:solidFill>
                  <a:srgbClr val="0000CC"/>
                </a:solidFill>
                <a:effectLst/>
                <a:ea typeface="Calibri" panose="020F0502020204030204" pitchFamily="34" charset="0"/>
                <a:cs typeface="Times New Roman" panose="02020603050405020304" pitchFamily="18" charset="0"/>
              </a:rPr>
              <a:t>Hence, in replication, systems maintain copies of data. </a:t>
            </a:r>
          </a:p>
          <a:p>
            <a:pPr marL="342900" marR="0" lvl="0" indent="-342900" algn="just">
              <a:lnSpc>
                <a:spcPct val="107000"/>
              </a:lnSpc>
              <a:spcBef>
                <a:spcPts val="0"/>
              </a:spcBef>
              <a:spcAft>
                <a:spcPts val="800"/>
              </a:spcAft>
              <a:buFont typeface="Arial" panose="020B0604020202020204" pitchFamily="34" charset="0"/>
              <a:buChar char="•"/>
              <a:tabLst>
                <a:tab pos="457200" algn="l"/>
              </a:tabLst>
            </a:pPr>
            <a:r>
              <a:rPr lang="en-US" sz="2600" dirty="0">
                <a:effectLst/>
                <a:ea typeface="Calibri" panose="020F0502020204030204" pitchFamily="34" charset="0"/>
                <a:cs typeface="Times New Roman" panose="02020603050405020304" pitchFamily="18" charset="0"/>
              </a:rPr>
              <a:t>This is advantageous as it increases the availability of data at different sites. </a:t>
            </a:r>
          </a:p>
          <a:p>
            <a:pPr marL="342900" marR="0" lvl="0" indent="-342900" algn="just">
              <a:lnSpc>
                <a:spcPct val="107000"/>
              </a:lnSpc>
              <a:spcBef>
                <a:spcPts val="0"/>
              </a:spcBef>
              <a:spcAft>
                <a:spcPts val="800"/>
              </a:spcAft>
              <a:buFont typeface="Arial" panose="020B0604020202020204" pitchFamily="34" charset="0"/>
              <a:buChar char="•"/>
              <a:tabLst>
                <a:tab pos="457200" algn="l"/>
              </a:tabLst>
            </a:pPr>
            <a:r>
              <a:rPr lang="en-US" sz="2600" dirty="0">
                <a:effectLst/>
                <a:ea typeface="Calibri" panose="020F0502020204030204" pitchFamily="34" charset="0"/>
                <a:cs typeface="Times New Roman" panose="02020603050405020304" pitchFamily="18" charset="0"/>
              </a:rPr>
              <a:t>However, it has certain disadvantages as well. </a:t>
            </a:r>
            <a:r>
              <a:rPr lang="en-US" sz="2600" b="1" dirty="0">
                <a:solidFill>
                  <a:srgbClr val="0000CC"/>
                </a:solidFill>
                <a:effectLst/>
                <a:ea typeface="Calibri" panose="020F0502020204030204" pitchFamily="34" charset="0"/>
                <a:cs typeface="Times New Roman" panose="02020603050405020304" pitchFamily="18" charset="0"/>
              </a:rPr>
              <a:t>Data needs to be constantly updated. </a:t>
            </a:r>
            <a:r>
              <a:rPr lang="en-US" sz="2600" dirty="0">
                <a:effectLst/>
                <a:ea typeface="Calibri" panose="020F0502020204030204" pitchFamily="34" charset="0"/>
                <a:cs typeface="Times New Roman" panose="02020603050405020304" pitchFamily="18" charset="0"/>
              </a:rPr>
              <a:t>Any change made at one site needs to be recorded at every site that relation is stored or else it may lead to inconsistency. This is a lot of overhead. Also, concurrency control becomes way more complex as concurrent access now needs to be checked over a number of sites. </a:t>
            </a:r>
          </a:p>
          <a:p>
            <a:pPr algn="l"/>
            <a:r>
              <a:rPr lang="en-US" sz="2600" b="1" i="0" dirty="0">
                <a:effectLst/>
                <a:cs typeface="Heebo" pitchFamily="2" charset="-79"/>
              </a:rPr>
              <a:t>Advantages of Data Replication</a:t>
            </a:r>
          </a:p>
          <a:p>
            <a:pPr algn="just">
              <a:buFont typeface="Arial" panose="020B0604020202020204" pitchFamily="34" charset="0"/>
              <a:buChar char="•"/>
            </a:pPr>
            <a:r>
              <a:rPr lang="en-US" sz="2600" b="1" i="0" dirty="0">
                <a:solidFill>
                  <a:srgbClr val="000000"/>
                </a:solidFill>
                <a:effectLst/>
              </a:rPr>
              <a:t>Reliability</a:t>
            </a:r>
            <a:r>
              <a:rPr lang="en-US" sz="2600" b="0" i="0" dirty="0">
                <a:solidFill>
                  <a:srgbClr val="000000"/>
                </a:solidFill>
                <a:effectLst/>
              </a:rPr>
              <a:t> − In case of failure of any site, the database system continues to work since a copy is available at another site(s).</a:t>
            </a:r>
          </a:p>
          <a:p>
            <a:pPr algn="just">
              <a:buFont typeface="Arial" panose="020B0604020202020204" pitchFamily="34" charset="0"/>
              <a:buChar char="•"/>
            </a:pPr>
            <a:r>
              <a:rPr lang="en-US" sz="2600" b="1" i="0" dirty="0">
                <a:solidFill>
                  <a:srgbClr val="000000"/>
                </a:solidFill>
                <a:effectLst/>
              </a:rPr>
              <a:t>Reduction in Network Load</a:t>
            </a:r>
            <a:r>
              <a:rPr lang="en-US" sz="2600" b="0" i="0" dirty="0">
                <a:solidFill>
                  <a:srgbClr val="000000"/>
                </a:solidFill>
                <a:effectLst/>
              </a:rPr>
              <a:t> − Since local copies of data are available, query processing can be done with reduced network usage, particularly during prime hours. Data updating can be done at non-prime hours.</a:t>
            </a:r>
          </a:p>
          <a:p>
            <a:pPr algn="just">
              <a:buFont typeface="Arial" panose="020B0604020202020204" pitchFamily="34" charset="0"/>
              <a:buChar char="•"/>
            </a:pPr>
            <a:r>
              <a:rPr lang="en-US" sz="2600" b="1" i="0" dirty="0">
                <a:solidFill>
                  <a:srgbClr val="000000"/>
                </a:solidFill>
                <a:effectLst/>
              </a:rPr>
              <a:t>Quicker Response</a:t>
            </a:r>
            <a:r>
              <a:rPr lang="en-US" sz="2600" b="0" i="0" dirty="0">
                <a:solidFill>
                  <a:srgbClr val="000000"/>
                </a:solidFill>
                <a:effectLst/>
              </a:rPr>
              <a:t> − Availability of local copies of data ensures quick query processing and consequently quick response time.</a:t>
            </a:r>
          </a:p>
          <a:p>
            <a:pPr algn="just">
              <a:buFont typeface="Arial" panose="020B0604020202020204" pitchFamily="34" charset="0"/>
              <a:buChar char="•"/>
            </a:pPr>
            <a:r>
              <a:rPr lang="en-US" sz="2600" b="1" i="0" dirty="0">
                <a:solidFill>
                  <a:srgbClr val="000000"/>
                </a:solidFill>
                <a:effectLst/>
              </a:rPr>
              <a:t>Simpler Transactions</a:t>
            </a:r>
            <a:r>
              <a:rPr lang="en-US" sz="2600" b="0" i="0" dirty="0">
                <a:solidFill>
                  <a:srgbClr val="000000"/>
                </a:solidFill>
                <a:effectLst/>
              </a:rPr>
              <a:t> − Transactions require less number of joins of tables located at different sites and minimal coordination across the network. Thus, they become simpler in nature.</a:t>
            </a:r>
          </a:p>
          <a:p>
            <a:endParaRPr lang="en-US" dirty="0"/>
          </a:p>
        </p:txBody>
      </p:sp>
    </p:spTree>
    <p:extLst>
      <p:ext uri="{BB962C8B-B14F-4D97-AF65-F5344CB8AC3E}">
        <p14:creationId xmlns:p14="http://schemas.microsoft.com/office/powerpoint/2010/main" val="623087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94587-14F6-C4A9-4616-DEEF2A7C8CD2}"/>
              </a:ext>
            </a:extLst>
          </p:cNvPr>
          <p:cNvSpPr>
            <a:spLocks noGrp="1"/>
          </p:cNvSpPr>
          <p:nvPr>
            <p:ph type="title"/>
          </p:nvPr>
        </p:nvSpPr>
        <p:spPr>
          <a:xfrm>
            <a:off x="450273" y="205508"/>
            <a:ext cx="10515600" cy="951057"/>
          </a:xfrm>
        </p:spPr>
        <p:txBody>
          <a:bodyPr>
            <a:normAutofit/>
          </a:bodyPr>
          <a:lstStyle/>
          <a:p>
            <a:r>
              <a:rPr lang="en-US" sz="4000" b="1" i="0" u="none" strike="noStrike" baseline="0" dirty="0">
                <a:latin typeface="+mn-lt"/>
              </a:rPr>
              <a:t>Distributed Data Storage</a:t>
            </a:r>
            <a:endParaRPr lang="en-US" sz="4000" b="1" dirty="0">
              <a:latin typeface="+mn-lt"/>
            </a:endParaRPr>
          </a:p>
        </p:txBody>
      </p:sp>
      <p:sp>
        <p:nvSpPr>
          <p:cNvPr id="3" name="Content Placeholder 2">
            <a:extLst>
              <a:ext uri="{FF2B5EF4-FFF2-40B4-BE49-F238E27FC236}">
                <a16:creationId xmlns:a16="http://schemas.microsoft.com/office/drawing/2014/main" id="{5F94BEA2-9801-E460-C209-706F64BD8FE8}"/>
              </a:ext>
            </a:extLst>
          </p:cNvPr>
          <p:cNvSpPr>
            <a:spLocks noGrp="1"/>
          </p:cNvSpPr>
          <p:nvPr>
            <p:ph idx="1"/>
          </p:nvPr>
        </p:nvSpPr>
        <p:spPr>
          <a:xfrm>
            <a:off x="235527" y="1052945"/>
            <a:ext cx="11720945" cy="5599548"/>
          </a:xfrm>
        </p:spPr>
        <p:txBody>
          <a:bodyPr>
            <a:normAutofit/>
          </a:bodyPr>
          <a:lstStyle/>
          <a:p>
            <a:pPr marL="0" marR="0" algn="just">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Types of Data Replication In DBMS</a:t>
            </a:r>
          </a:p>
          <a:p>
            <a:pPr marL="0" marR="0" algn="just">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Transactional Replication</a:t>
            </a:r>
          </a:p>
          <a:p>
            <a:pPr marL="0" marR="0" algn="just">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Snapshot Replication</a:t>
            </a:r>
          </a:p>
          <a:p>
            <a:pPr marL="0" marR="0" algn="just">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Merge Replication</a:t>
            </a:r>
          </a:p>
          <a:p>
            <a:pPr marL="0" marR="0" algn="just">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Transactional Replication</a:t>
            </a:r>
          </a:p>
          <a:p>
            <a:pPr marL="0" marR="0" algn="just">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Transactional Replication makes a complete copy of your database, as well as copies of new data changes. In this type of Data Replication, </a:t>
            </a:r>
            <a:r>
              <a:rPr lang="en-US" sz="1800" b="1" dirty="0">
                <a:solidFill>
                  <a:srgbClr val="0000CC"/>
                </a:solidFill>
                <a:effectLst/>
                <a:latin typeface="Calibri" panose="020F0502020204030204" pitchFamily="34" charset="0"/>
                <a:ea typeface="Calibri" panose="020F0502020204030204" pitchFamily="34" charset="0"/>
                <a:cs typeface="Times New Roman" panose="02020603050405020304" pitchFamily="18" charset="0"/>
              </a:rPr>
              <a:t>changes to your database are synced in real-time and in the same order as they occur. </a:t>
            </a:r>
            <a:r>
              <a:rPr lang="en-US" sz="1800" dirty="0">
                <a:effectLst/>
                <a:latin typeface="Calibri" panose="020F0502020204030204" pitchFamily="34" charset="0"/>
                <a:ea typeface="Calibri" panose="020F0502020204030204" pitchFamily="34" charset="0"/>
                <a:cs typeface="Times New Roman" panose="02020603050405020304" pitchFamily="18" charset="0"/>
              </a:rPr>
              <a:t>This guarantees transactional consistency. </a:t>
            </a:r>
          </a:p>
          <a:p>
            <a:pPr marL="0" marR="0" algn="just">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Snapshot Replication</a:t>
            </a:r>
          </a:p>
          <a:p>
            <a:pPr marL="0" marR="0" algn="just">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Snapshot Replication is perhaps the simplest type of Data Replication that copies “snapshots” of your database. </a:t>
            </a:r>
            <a:r>
              <a:rPr lang="en-US" sz="1800" b="1" dirty="0">
                <a:solidFill>
                  <a:srgbClr val="0000CC"/>
                </a:solidFill>
                <a:effectLst/>
                <a:latin typeface="Calibri" panose="020F0502020204030204" pitchFamily="34" charset="0"/>
                <a:ea typeface="Calibri" panose="020F0502020204030204" pitchFamily="34" charset="0"/>
                <a:cs typeface="Times New Roman" panose="02020603050405020304" pitchFamily="18" charset="0"/>
              </a:rPr>
              <a:t>It replicates the current state of your database as is, at a specific point in time, without including any changes/updates to your data. </a:t>
            </a:r>
            <a:r>
              <a:rPr lang="en-US" sz="1800" dirty="0">
                <a:effectLst/>
                <a:latin typeface="Calibri" panose="020F0502020204030204" pitchFamily="34" charset="0"/>
                <a:ea typeface="Calibri" panose="020F0502020204030204" pitchFamily="34" charset="0"/>
                <a:cs typeface="Times New Roman" panose="02020603050405020304" pitchFamily="18" charset="0"/>
              </a:rPr>
              <a:t>This kind of replication is helpful when changes made to your databases are infrequent. </a:t>
            </a:r>
          </a:p>
          <a:p>
            <a:pPr marL="0" marR="0" algn="just">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Merge Replication</a:t>
            </a:r>
          </a:p>
          <a:p>
            <a:pPr marL="0" marR="0" algn="just">
              <a:lnSpc>
                <a:spcPct val="107000"/>
              </a:lnSpc>
              <a:spcBef>
                <a:spcPts val="0"/>
              </a:spcBef>
              <a:spcAft>
                <a:spcPts val="0"/>
              </a:spcAft>
            </a:pPr>
            <a:r>
              <a:rPr lang="en-US" sz="1800" b="1" dirty="0">
                <a:solidFill>
                  <a:srgbClr val="0000CC"/>
                </a:solidFill>
                <a:effectLst/>
                <a:latin typeface="Calibri" panose="020F0502020204030204" pitchFamily="34" charset="0"/>
                <a:ea typeface="Calibri" panose="020F0502020204030204" pitchFamily="34" charset="0"/>
                <a:cs typeface="Times New Roman" panose="02020603050405020304" pitchFamily="18" charset="0"/>
              </a:rPr>
              <a:t>Merge Replication combines data from several databases into a single database. </a:t>
            </a:r>
            <a:r>
              <a:rPr lang="en-US" sz="1800" dirty="0">
                <a:effectLst/>
                <a:latin typeface="Calibri" panose="020F0502020204030204" pitchFamily="34" charset="0"/>
                <a:ea typeface="Calibri" panose="020F0502020204030204" pitchFamily="34" charset="0"/>
                <a:cs typeface="Times New Roman" panose="02020603050405020304" pitchFamily="18" charset="0"/>
              </a:rPr>
              <a:t>This type of Data Replication tracks subsequent data changes and schema modifications made at publishers and subscribers and synchronizes the same to your database using merge agents. A great advantage of using Merge Replication is that it allows publishers and subscribers to independently modify the database.</a:t>
            </a:r>
          </a:p>
          <a:p>
            <a:endParaRPr lang="en-US" dirty="0"/>
          </a:p>
        </p:txBody>
      </p:sp>
    </p:spTree>
    <p:extLst>
      <p:ext uri="{BB962C8B-B14F-4D97-AF65-F5344CB8AC3E}">
        <p14:creationId xmlns:p14="http://schemas.microsoft.com/office/powerpoint/2010/main" val="3959258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1178A-FE02-4C59-A685-C5173038BB54}"/>
              </a:ext>
            </a:extLst>
          </p:cNvPr>
          <p:cNvSpPr>
            <a:spLocks noGrp="1"/>
          </p:cNvSpPr>
          <p:nvPr>
            <p:ph type="title"/>
          </p:nvPr>
        </p:nvSpPr>
        <p:spPr>
          <a:xfrm>
            <a:off x="297873" y="110836"/>
            <a:ext cx="10515600" cy="812511"/>
          </a:xfrm>
        </p:spPr>
        <p:txBody>
          <a:bodyPr>
            <a:normAutofit/>
          </a:bodyPr>
          <a:lstStyle/>
          <a:p>
            <a:r>
              <a:rPr lang="en-US" sz="4000" b="1" i="0" u="none" strike="noStrike" baseline="0" dirty="0">
                <a:latin typeface="+mn-lt"/>
              </a:rPr>
              <a:t>Parallel Database</a:t>
            </a:r>
            <a:endParaRPr lang="en-US" sz="4000" dirty="0">
              <a:latin typeface="+mn-lt"/>
            </a:endParaRPr>
          </a:p>
        </p:txBody>
      </p:sp>
      <p:sp>
        <p:nvSpPr>
          <p:cNvPr id="3" name="Content Placeholder 2">
            <a:extLst>
              <a:ext uri="{FF2B5EF4-FFF2-40B4-BE49-F238E27FC236}">
                <a16:creationId xmlns:a16="http://schemas.microsoft.com/office/drawing/2014/main" id="{7ABD909A-900B-E8ED-25B7-255982DC2670}"/>
              </a:ext>
            </a:extLst>
          </p:cNvPr>
          <p:cNvSpPr>
            <a:spLocks noGrp="1"/>
          </p:cNvSpPr>
          <p:nvPr>
            <p:ph idx="1"/>
          </p:nvPr>
        </p:nvSpPr>
        <p:spPr>
          <a:xfrm>
            <a:off x="595745" y="1316182"/>
            <a:ext cx="11194473" cy="5430982"/>
          </a:xfrm>
        </p:spPr>
        <p:txBody>
          <a:bodyPr>
            <a:normAutofit/>
          </a:bodyPr>
          <a:lstStyle/>
          <a:p>
            <a:pPr algn="just"/>
            <a:r>
              <a:rPr lang="en-US" b="0" i="0" dirty="0">
                <a:effectLst/>
              </a:rPr>
              <a:t>Parallel DBMS is a Database Management System </a:t>
            </a:r>
            <a:r>
              <a:rPr lang="en-US" b="1" i="0" dirty="0">
                <a:solidFill>
                  <a:srgbClr val="0000CC"/>
                </a:solidFill>
                <a:effectLst/>
              </a:rPr>
              <a:t>that runs through multiple processors and disks. </a:t>
            </a:r>
          </a:p>
          <a:p>
            <a:pPr algn="just"/>
            <a:r>
              <a:rPr lang="en-US" b="1" i="0" dirty="0">
                <a:solidFill>
                  <a:srgbClr val="0000CC"/>
                </a:solidFill>
                <a:effectLst/>
              </a:rPr>
              <a:t>They combine two or more processors also disk storage</a:t>
            </a:r>
            <a:r>
              <a:rPr lang="en-US" b="0" i="0" dirty="0">
                <a:effectLst/>
              </a:rPr>
              <a:t> that helps make operations and executions easier and faster. </a:t>
            </a:r>
          </a:p>
          <a:p>
            <a:pPr algn="just"/>
            <a:r>
              <a:rPr lang="en-US" b="0" i="0" dirty="0">
                <a:effectLst/>
              </a:rPr>
              <a:t>They are </a:t>
            </a:r>
            <a:r>
              <a:rPr lang="en-US" b="1" i="0" dirty="0">
                <a:solidFill>
                  <a:srgbClr val="0000CC"/>
                </a:solidFill>
                <a:effectLst/>
              </a:rPr>
              <a:t>designed to execute concurrent operations. </a:t>
            </a:r>
          </a:p>
          <a:p>
            <a:pPr algn="just"/>
            <a:r>
              <a:rPr lang="en-US" b="1" i="0" dirty="0">
                <a:effectLst/>
                <a:cs typeface="Heebo" pitchFamily="2" charset="-79"/>
              </a:rPr>
              <a:t>Architectural Models</a:t>
            </a:r>
          </a:p>
          <a:p>
            <a:pPr algn="just"/>
            <a:r>
              <a:rPr lang="en-US" b="0" i="0" dirty="0">
                <a:effectLst/>
              </a:rPr>
              <a:t>There are several architectural models for parallel Database, which are given below −</a:t>
            </a:r>
          </a:p>
          <a:p>
            <a:pPr algn="just">
              <a:buFont typeface="Arial" panose="020B0604020202020204" pitchFamily="34" charset="0"/>
              <a:buChar char="•"/>
            </a:pPr>
            <a:r>
              <a:rPr lang="en-US" b="1" i="0" dirty="0">
                <a:solidFill>
                  <a:srgbClr val="0000CC"/>
                </a:solidFill>
                <a:effectLst/>
              </a:rPr>
              <a:t>Shared memory architecture.</a:t>
            </a:r>
          </a:p>
          <a:p>
            <a:pPr algn="just">
              <a:buFont typeface="Arial" panose="020B0604020202020204" pitchFamily="34" charset="0"/>
              <a:buChar char="•"/>
            </a:pPr>
            <a:r>
              <a:rPr lang="en-US" b="1" i="0" dirty="0">
                <a:solidFill>
                  <a:srgbClr val="0000CC"/>
                </a:solidFill>
                <a:effectLst/>
              </a:rPr>
              <a:t>Shared disk architecture.</a:t>
            </a:r>
          </a:p>
          <a:p>
            <a:pPr algn="just">
              <a:buFont typeface="Arial" panose="020B0604020202020204" pitchFamily="34" charset="0"/>
              <a:buChar char="•"/>
            </a:pPr>
            <a:r>
              <a:rPr lang="en-US" b="1" i="0" dirty="0">
                <a:solidFill>
                  <a:srgbClr val="0000CC"/>
                </a:solidFill>
                <a:effectLst/>
              </a:rPr>
              <a:t>Shared nothing architecture.</a:t>
            </a:r>
          </a:p>
          <a:p>
            <a:pPr algn="just"/>
            <a:endParaRPr lang="en-US" dirty="0"/>
          </a:p>
        </p:txBody>
      </p:sp>
    </p:spTree>
    <p:extLst>
      <p:ext uri="{BB962C8B-B14F-4D97-AF65-F5344CB8AC3E}">
        <p14:creationId xmlns:p14="http://schemas.microsoft.com/office/powerpoint/2010/main" val="3658194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1178A-FE02-4C59-A685-C5173038BB54}"/>
              </a:ext>
            </a:extLst>
          </p:cNvPr>
          <p:cNvSpPr>
            <a:spLocks noGrp="1"/>
          </p:cNvSpPr>
          <p:nvPr>
            <p:ph type="title"/>
          </p:nvPr>
        </p:nvSpPr>
        <p:spPr>
          <a:xfrm>
            <a:off x="297873" y="110836"/>
            <a:ext cx="10515600" cy="812511"/>
          </a:xfrm>
        </p:spPr>
        <p:txBody>
          <a:bodyPr>
            <a:normAutofit/>
          </a:bodyPr>
          <a:lstStyle/>
          <a:p>
            <a:r>
              <a:rPr lang="en-US" sz="4000" b="1" i="0" u="none" strike="noStrike" baseline="0" dirty="0">
                <a:latin typeface="+mn-lt"/>
              </a:rPr>
              <a:t>Parallel Database</a:t>
            </a:r>
            <a:endParaRPr lang="en-US" sz="4000" dirty="0">
              <a:latin typeface="+mn-lt"/>
            </a:endParaRPr>
          </a:p>
        </p:txBody>
      </p:sp>
      <p:sp>
        <p:nvSpPr>
          <p:cNvPr id="3" name="Content Placeholder 2">
            <a:extLst>
              <a:ext uri="{FF2B5EF4-FFF2-40B4-BE49-F238E27FC236}">
                <a16:creationId xmlns:a16="http://schemas.microsoft.com/office/drawing/2014/main" id="{7ABD909A-900B-E8ED-25B7-255982DC2670}"/>
              </a:ext>
            </a:extLst>
          </p:cNvPr>
          <p:cNvSpPr>
            <a:spLocks noGrp="1"/>
          </p:cNvSpPr>
          <p:nvPr>
            <p:ph idx="1"/>
          </p:nvPr>
        </p:nvSpPr>
        <p:spPr>
          <a:xfrm>
            <a:off x="193963" y="923346"/>
            <a:ext cx="7675419" cy="5823817"/>
          </a:xfrm>
        </p:spPr>
        <p:txBody>
          <a:bodyPr>
            <a:normAutofit/>
          </a:bodyPr>
          <a:lstStyle/>
          <a:p>
            <a:pPr algn="just" fontAlgn="base"/>
            <a:r>
              <a:rPr lang="en-US" b="1" i="0" dirty="0">
                <a:effectLst/>
              </a:rPr>
              <a:t>Shared Memory System</a:t>
            </a:r>
          </a:p>
          <a:p>
            <a:pPr algn="just" fontAlgn="base"/>
            <a:r>
              <a:rPr lang="en-US" b="0" i="0" dirty="0">
                <a:effectLst/>
              </a:rPr>
              <a:t>Every </a:t>
            </a:r>
            <a:r>
              <a:rPr lang="en-US" b="1" i="0" dirty="0">
                <a:solidFill>
                  <a:srgbClr val="0000CC"/>
                </a:solidFill>
                <a:effectLst/>
              </a:rPr>
              <a:t>computer processor is able to access and process data from multiple memory modules </a:t>
            </a:r>
            <a:r>
              <a:rPr lang="en-US" b="0" i="0" dirty="0">
                <a:effectLst/>
              </a:rPr>
              <a:t>or unit through intercommunication channel. </a:t>
            </a:r>
          </a:p>
          <a:p>
            <a:pPr algn="just" fontAlgn="base"/>
            <a:r>
              <a:rPr lang="en-US" b="0" i="0" dirty="0">
                <a:effectLst/>
              </a:rPr>
              <a:t>This architecture is also commonly known as SMP or Symmetric Multi-processing</a:t>
            </a:r>
          </a:p>
          <a:p>
            <a:pPr algn="just" fontAlgn="base"/>
            <a:r>
              <a:rPr lang="en-US" b="1" i="0" dirty="0">
                <a:effectLst/>
              </a:rPr>
              <a:t>Shared Disk System</a:t>
            </a:r>
          </a:p>
          <a:p>
            <a:pPr algn="just" fontAlgn="base"/>
            <a:r>
              <a:rPr lang="en-US" b="0" i="0" dirty="0">
                <a:effectLst/>
              </a:rPr>
              <a:t>A Shared Disk System is an architecture of Database Management System where </a:t>
            </a:r>
            <a:r>
              <a:rPr lang="en-US" b="1" i="0" dirty="0">
                <a:solidFill>
                  <a:srgbClr val="0000CC"/>
                </a:solidFill>
                <a:effectLst/>
              </a:rPr>
              <a:t>every computer processors can access multiple disk through intercommunication network.</a:t>
            </a:r>
            <a:r>
              <a:rPr lang="en-US" b="0" i="0" dirty="0">
                <a:effectLst/>
              </a:rPr>
              <a:t> </a:t>
            </a:r>
          </a:p>
          <a:p>
            <a:pPr algn="just" fontAlgn="base"/>
            <a:r>
              <a:rPr lang="en-US" b="0" i="0" dirty="0">
                <a:effectLst/>
              </a:rPr>
              <a:t>It can also access and utilize every local memory. </a:t>
            </a:r>
          </a:p>
          <a:p>
            <a:pPr algn="just" fontAlgn="base"/>
            <a:endParaRPr lang="en-US" b="0" i="0" dirty="0">
              <a:effectLst/>
            </a:endParaRPr>
          </a:p>
          <a:p>
            <a:pPr algn="just"/>
            <a:endParaRPr lang="en-US" dirty="0"/>
          </a:p>
        </p:txBody>
      </p:sp>
      <p:pic>
        <p:nvPicPr>
          <p:cNvPr id="1026" name="Picture 2" descr="shared memory system">
            <a:extLst>
              <a:ext uri="{FF2B5EF4-FFF2-40B4-BE49-F238E27FC236}">
                <a16:creationId xmlns:a16="http://schemas.microsoft.com/office/drawing/2014/main" id="{0CE6815C-A67D-FF83-87E8-C686064129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1525" y="293977"/>
            <a:ext cx="3800475" cy="26955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hared disk memory">
            <a:extLst>
              <a:ext uri="{FF2B5EF4-FFF2-40B4-BE49-F238E27FC236}">
                <a16:creationId xmlns:a16="http://schemas.microsoft.com/office/drawing/2014/main" id="{A77685D6-764D-0DD3-3AD2-7654DACECA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3287" y="3550803"/>
            <a:ext cx="3648075"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428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1178A-FE02-4C59-A685-C5173038BB54}"/>
              </a:ext>
            </a:extLst>
          </p:cNvPr>
          <p:cNvSpPr>
            <a:spLocks noGrp="1"/>
          </p:cNvSpPr>
          <p:nvPr>
            <p:ph type="title"/>
          </p:nvPr>
        </p:nvSpPr>
        <p:spPr>
          <a:xfrm>
            <a:off x="297873" y="110836"/>
            <a:ext cx="10515600" cy="812511"/>
          </a:xfrm>
        </p:spPr>
        <p:txBody>
          <a:bodyPr>
            <a:normAutofit/>
          </a:bodyPr>
          <a:lstStyle/>
          <a:p>
            <a:r>
              <a:rPr lang="en-US" sz="4000" b="1" i="0" u="none" strike="noStrike" baseline="0" dirty="0">
                <a:latin typeface="+mn-lt"/>
              </a:rPr>
              <a:t>Parallel Database</a:t>
            </a:r>
            <a:endParaRPr lang="en-US" sz="4000" dirty="0">
              <a:latin typeface="+mn-lt"/>
            </a:endParaRPr>
          </a:p>
        </p:txBody>
      </p:sp>
      <p:sp>
        <p:nvSpPr>
          <p:cNvPr id="3" name="Content Placeholder 2">
            <a:extLst>
              <a:ext uri="{FF2B5EF4-FFF2-40B4-BE49-F238E27FC236}">
                <a16:creationId xmlns:a16="http://schemas.microsoft.com/office/drawing/2014/main" id="{7ABD909A-900B-E8ED-25B7-255982DC2670}"/>
              </a:ext>
            </a:extLst>
          </p:cNvPr>
          <p:cNvSpPr>
            <a:spLocks noGrp="1"/>
          </p:cNvSpPr>
          <p:nvPr>
            <p:ph idx="1"/>
          </p:nvPr>
        </p:nvSpPr>
        <p:spPr>
          <a:xfrm>
            <a:off x="193963" y="923346"/>
            <a:ext cx="7675419" cy="5823817"/>
          </a:xfrm>
        </p:spPr>
        <p:txBody>
          <a:bodyPr>
            <a:normAutofit/>
          </a:bodyPr>
          <a:lstStyle/>
          <a:p>
            <a:pPr algn="just" fontAlgn="base"/>
            <a:r>
              <a:rPr lang="en-US" b="1" i="0" dirty="0">
                <a:effectLst/>
              </a:rPr>
              <a:t>Shared Nothing System</a:t>
            </a:r>
          </a:p>
          <a:p>
            <a:pPr algn="just" fontAlgn="base"/>
            <a:r>
              <a:rPr lang="en-US" b="0" i="0" dirty="0">
                <a:effectLst/>
              </a:rPr>
              <a:t>A Shared Nothing System is an architecture of Database Management System where </a:t>
            </a:r>
            <a:r>
              <a:rPr lang="en-US" b="1" i="0" dirty="0">
                <a:solidFill>
                  <a:srgbClr val="0000CC"/>
                </a:solidFill>
                <a:effectLst/>
              </a:rPr>
              <a:t>every processor has their own disk and memory for the objective of efficient workflows.</a:t>
            </a:r>
          </a:p>
          <a:p>
            <a:pPr algn="just" fontAlgn="base"/>
            <a:r>
              <a:rPr lang="en-US" b="0" i="0" dirty="0">
                <a:effectLst/>
              </a:rPr>
              <a:t>The processors can communicate with other processors using intercommunication network.</a:t>
            </a:r>
          </a:p>
          <a:p>
            <a:pPr algn="just" fontAlgn="base"/>
            <a:r>
              <a:rPr lang="en-US" b="0" i="0" dirty="0">
                <a:effectLst/>
              </a:rPr>
              <a:t>Each of the processors act like servers to store data on the disk. </a:t>
            </a:r>
          </a:p>
          <a:p>
            <a:pPr algn="just"/>
            <a:endParaRPr lang="en-US" dirty="0"/>
          </a:p>
        </p:txBody>
      </p:sp>
      <p:pic>
        <p:nvPicPr>
          <p:cNvPr id="2050" name="Picture 2" descr="shared nothing disk system">
            <a:extLst>
              <a:ext uri="{FF2B5EF4-FFF2-40B4-BE49-F238E27FC236}">
                <a16:creationId xmlns:a16="http://schemas.microsoft.com/office/drawing/2014/main" id="{0459A6B9-D30B-808A-3078-5D5A9F98E6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3292" y="758970"/>
            <a:ext cx="3800475" cy="3743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035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C1EC8-D1D1-C7E8-C1D4-B5AAE78884E3}"/>
              </a:ext>
            </a:extLst>
          </p:cNvPr>
          <p:cNvSpPr>
            <a:spLocks noGrp="1"/>
          </p:cNvSpPr>
          <p:nvPr>
            <p:ph type="title"/>
          </p:nvPr>
        </p:nvSpPr>
        <p:spPr>
          <a:xfrm>
            <a:off x="838200" y="365126"/>
            <a:ext cx="10515600" cy="840220"/>
          </a:xfrm>
        </p:spPr>
        <p:txBody>
          <a:bodyPr>
            <a:normAutofit/>
          </a:bodyPr>
          <a:lstStyle/>
          <a:p>
            <a:r>
              <a:rPr lang="it-IT" sz="4000" b="1" dirty="0">
                <a:latin typeface="+mn-lt"/>
              </a:rPr>
              <a:t>I/O parallelism in parallel database</a:t>
            </a:r>
            <a:endParaRPr lang="en-US" sz="4000" b="1" dirty="0">
              <a:latin typeface="+mn-lt"/>
            </a:endParaRPr>
          </a:p>
        </p:txBody>
      </p:sp>
      <p:sp>
        <p:nvSpPr>
          <p:cNvPr id="3" name="Content Placeholder 2">
            <a:extLst>
              <a:ext uri="{FF2B5EF4-FFF2-40B4-BE49-F238E27FC236}">
                <a16:creationId xmlns:a16="http://schemas.microsoft.com/office/drawing/2014/main" id="{4A135AB1-EFFA-55C2-DD77-27549AA93F24}"/>
              </a:ext>
            </a:extLst>
          </p:cNvPr>
          <p:cNvSpPr>
            <a:spLocks noGrp="1"/>
          </p:cNvSpPr>
          <p:nvPr>
            <p:ph idx="1"/>
          </p:nvPr>
        </p:nvSpPr>
        <p:spPr>
          <a:xfrm>
            <a:off x="429491" y="1205346"/>
            <a:ext cx="11374581" cy="5287528"/>
          </a:xfrm>
        </p:spPr>
        <p:txBody>
          <a:bodyPr>
            <a:normAutofit fontScale="92500" lnSpcReduction="20000"/>
          </a:bodyPr>
          <a:lstStyle/>
          <a:p>
            <a:pPr algn="just"/>
            <a:r>
              <a:rPr lang="en-US" dirty="0"/>
              <a:t>I/O parallelism refers to </a:t>
            </a:r>
            <a:r>
              <a:rPr lang="en-US" b="1" dirty="0">
                <a:solidFill>
                  <a:srgbClr val="0000CC"/>
                </a:solidFill>
              </a:rPr>
              <a:t>reducing the time required to retrieve relations from disk by partitioning the relations on multiple disks. </a:t>
            </a:r>
          </a:p>
          <a:p>
            <a:pPr algn="just"/>
            <a:r>
              <a:rPr lang="en-US" dirty="0"/>
              <a:t>The most common form of data partitioning in a parallel database environment is horizontal partitioning.</a:t>
            </a:r>
          </a:p>
          <a:p>
            <a:pPr algn="just"/>
            <a:r>
              <a:rPr lang="en-US" dirty="0"/>
              <a:t>In horizontal partitioning, the tuples of a relation are divided (or </a:t>
            </a:r>
            <a:r>
              <a:rPr lang="en-US" dirty="0" err="1"/>
              <a:t>declustered</a:t>
            </a:r>
            <a:r>
              <a:rPr lang="en-US" dirty="0"/>
              <a:t>) among many disks, so that each tuple resides on one disk.</a:t>
            </a:r>
          </a:p>
          <a:p>
            <a:pPr marL="0" marR="0" algn="just">
              <a:lnSpc>
                <a:spcPct val="107000"/>
              </a:lnSpc>
              <a:spcBef>
                <a:spcPts val="0"/>
              </a:spcBef>
              <a:spcAft>
                <a:spcPts val="0"/>
              </a:spcAft>
            </a:pPr>
            <a:r>
              <a:rPr lang="en-US" b="1" dirty="0">
                <a:effectLst/>
                <a:ea typeface="Calibri" panose="020F0502020204030204" pitchFamily="34" charset="0"/>
                <a:cs typeface="Advert-Bold"/>
              </a:rPr>
              <a:t>Partitioning Techniques</a:t>
            </a:r>
            <a:endParaRPr lang="en-US" dirty="0">
              <a:effectLst/>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dirty="0">
                <a:effectLst/>
                <a:ea typeface="Calibri" panose="020F0502020204030204" pitchFamily="34" charset="0"/>
                <a:cs typeface="Palatino-Roman"/>
              </a:rPr>
              <a:t>Three basic data-partitioning strategies. Assume that there are </a:t>
            </a:r>
            <a:r>
              <a:rPr lang="en-US" i="1" dirty="0">
                <a:effectLst/>
                <a:ea typeface="Calibri" panose="020F0502020204030204" pitchFamily="34" charset="0"/>
                <a:cs typeface="CMMI10"/>
              </a:rPr>
              <a:t>n </a:t>
            </a:r>
            <a:r>
              <a:rPr lang="en-US" dirty="0">
                <a:effectLst/>
                <a:ea typeface="Calibri" panose="020F0502020204030204" pitchFamily="34" charset="0"/>
                <a:cs typeface="Palatino-Roman"/>
              </a:rPr>
              <a:t>disks,</a:t>
            </a:r>
            <a:endParaRPr lang="en-US" dirty="0">
              <a:effectLst/>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i="1" dirty="0">
                <a:effectLst/>
                <a:ea typeface="Calibri" panose="020F0502020204030204" pitchFamily="34" charset="0"/>
                <a:cs typeface="CMMI10"/>
              </a:rPr>
              <a:t>D</a:t>
            </a:r>
            <a:r>
              <a:rPr lang="en-US" dirty="0">
                <a:effectLst/>
                <a:ea typeface="Calibri" panose="020F0502020204030204" pitchFamily="34" charset="0"/>
                <a:cs typeface="CMR7"/>
              </a:rPr>
              <a:t>0</a:t>
            </a:r>
            <a:r>
              <a:rPr lang="en-US" i="1" dirty="0">
                <a:effectLst/>
                <a:ea typeface="Calibri" panose="020F0502020204030204" pitchFamily="34" charset="0"/>
                <a:cs typeface="CMMI10"/>
              </a:rPr>
              <a:t>,D</a:t>
            </a:r>
            <a:r>
              <a:rPr lang="en-US" dirty="0">
                <a:effectLst/>
                <a:ea typeface="Calibri" panose="020F0502020204030204" pitchFamily="34" charset="0"/>
                <a:cs typeface="CMR7"/>
              </a:rPr>
              <a:t>1</a:t>
            </a:r>
            <a:r>
              <a:rPr lang="en-US" i="1" dirty="0">
                <a:effectLst/>
                <a:ea typeface="Calibri" panose="020F0502020204030204" pitchFamily="34" charset="0"/>
                <a:cs typeface="CMMI10"/>
              </a:rPr>
              <a:t>, . . .,D</a:t>
            </a:r>
            <a:r>
              <a:rPr lang="en-US" i="1" dirty="0">
                <a:effectLst/>
                <a:ea typeface="Calibri" panose="020F0502020204030204" pitchFamily="34" charset="0"/>
                <a:cs typeface="CMMI7"/>
              </a:rPr>
              <a:t>n</a:t>
            </a:r>
            <a:r>
              <a:rPr lang="en-US" i="1" dirty="0">
                <a:effectLst/>
                <a:ea typeface="CMSY7"/>
                <a:cs typeface="Times New Roman" panose="02020603050405020304" pitchFamily="18" charset="0"/>
              </a:rPr>
              <a:t>−</a:t>
            </a:r>
            <a:r>
              <a:rPr lang="en-US" dirty="0">
                <a:effectLst/>
                <a:ea typeface="Calibri" panose="020F0502020204030204" pitchFamily="34" charset="0"/>
                <a:cs typeface="CMR7"/>
              </a:rPr>
              <a:t>1</a:t>
            </a:r>
            <a:r>
              <a:rPr lang="en-US" dirty="0">
                <a:effectLst/>
                <a:ea typeface="Calibri" panose="020F0502020204030204" pitchFamily="34" charset="0"/>
                <a:cs typeface="Palatino-Roman"/>
              </a:rPr>
              <a:t>, across which the data are to be partitioned.</a:t>
            </a:r>
            <a:endParaRPr lang="en-US" dirty="0">
              <a:effectLst/>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b="1" dirty="0">
                <a:solidFill>
                  <a:srgbClr val="0000CC"/>
                </a:solidFill>
                <a:effectLst/>
                <a:ea typeface="Calibri" panose="020F0502020204030204" pitchFamily="34" charset="0"/>
                <a:cs typeface="Palatino-Bold"/>
              </a:rPr>
              <a:t>Round-robin</a:t>
            </a:r>
            <a:r>
              <a:rPr lang="en-US" b="1" dirty="0">
                <a:solidFill>
                  <a:srgbClr val="0000CC"/>
                </a:solidFill>
                <a:effectLst/>
                <a:ea typeface="Calibri" panose="020F0502020204030204" pitchFamily="34" charset="0"/>
                <a:cs typeface="Palatino-Roman"/>
              </a:rPr>
              <a:t>. </a:t>
            </a:r>
          </a:p>
          <a:p>
            <a:pPr marL="0" marR="0" algn="just">
              <a:lnSpc>
                <a:spcPct val="107000"/>
              </a:lnSpc>
              <a:spcBef>
                <a:spcPts val="0"/>
              </a:spcBef>
              <a:spcAft>
                <a:spcPts val="0"/>
              </a:spcAft>
            </a:pPr>
            <a:r>
              <a:rPr lang="en-US" dirty="0">
                <a:effectLst/>
                <a:ea typeface="Calibri" panose="020F0502020204030204" pitchFamily="34" charset="0"/>
                <a:cs typeface="Palatino-Roman"/>
              </a:rPr>
              <a:t>This strategy scans the relation in any order and sends the </a:t>
            </a:r>
            <a:r>
              <a:rPr lang="en-US" i="1" dirty="0" err="1">
                <a:effectLst/>
                <a:ea typeface="Calibri" panose="020F0502020204030204" pitchFamily="34" charset="0"/>
                <a:cs typeface="CMMI10"/>
              </a:rPr>
              <a:t>i</a:t>
            </a:r>
            <a:r>
              <a:rPr lang="en-US" dirty="0" err="1">
                <a:effectLst/>
                <a:ea typeface="Calibri" panose="020F0502020204030204" pitchFamily="34" charset="0"/>
                <a:cs typeface="Palatino-Roman"/>
              </a:rPr>
              <a:t>th</a:t>
            </a:r>
            <a:r>
              <a:rPr lang="en-US" dirty="0">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Palatino-Roman"/>
              </a:rPr>
              <a:t>tuple to disk number </a:t>
            </a:r>
            <a:r>
              <a:rPr lang="en-US" i="1" dirty="0">
                <a:effectLst/>
                <a:ea typeface="Calibri" panose="020F0502020204030204" pitchFamily="34" charset="0"/>
                <a:cs typeface="CMMI10"/>
              </a:rPr>
              <a:t>D</a:t>
            </a:r>
            <a:r>
              <a:rPr lang="en-US" i="1" dirty="0">
                <a:effectLst/>
                <a:ea typeface="Calibri" panose="020F0502020204030204" pitchFamily="34" charset="0"/>
                <a:cs typeface="CMMI7"/>
              </a:rPr>
              <a:t>i mod n</a:t>
            </a:r>
            <a:r>
              <a:rPr lang="en-US" dirty="0">
                <a:effectLst/>
                <a:ea typeface="Calibri" panose="020F0502020204030204" pitchFamily="34" charset="0"/>
                <a:cs typeface="Palatino-Roman"/>
              </a:rPr>
              <a:t>.</a:t>
            </a:r>
          </a:p>
          <a:p>
            <a:pPr marL="0" marR="0" algn="just">
              <a:lnSpc>
                <a:spcPct val="107000"/>
              </a:lnSpc>
              <a:spcBef>
                <a:spcPts val="0"/>
              </a:spcBef>
              <a:spcAft>
                <a:spcPts val="0"/>
              </a:spcAft>
            </a:pPr>
            <a:r>
              <a:rPr lang="en-US" dirty="0">
                <a:effectLst/>
                <a:ea typeface="Calibri" panose="020F0502020204030204" pitchFamily="34" charset="0"/>
                <a:cs typeface="Palatino-Roman"/>
              </a:rPr>
              <a:t>The </a:t>
            </a:r>
            <a:r>
              <a:rPr lang="en-US" b="1" dirty="0">
                <a:solidFill>
                  <a:srgbClr val="0000CC"/>
                </a:solidFill>
                <a:effectLst/>
                <a:ea typeface="Calibri" panose="020F0502020204030204" pitchFamily="34" charset="0"/>
                <a:cs typeface="Palatino-Roman"/>
              </a:rPr>
              <a:t>round-robin scheme ensures an even distribution of tuples across disks;</a:t>
            </a:r>
            <a:r>
              <a:rPr lang="en-US" dirty="0">
                <a:effectLst/>
                <a:ea typeface="Calibri" panose="020F0502020204030204" pitchFamily="34" charset="0"/>
                <a:cs typeface="Palatino-Roman"/>
              </a:rPr>
              <a:t> that is, each disk has approximately the same</a:t>
            </a:r>
            <a:r>
              <a:rPr lang="en-US" dirty="0">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Palatino-Roman"/>
              </a:rPr>
              <a:t>number of tuples as the others.</a:t>
            </a:r>
            <a:endParaRPr lang="en-US" dirty="0">
              <a:effectLst/>
              <a:ea typeface="Calibri" panose="020F0502020204030204" pitchFamily="34"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3285552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C1EC8-D1D1-C7E8-C1D4-B5AAE78884E3}"/>
              </a:ext>
            </a:extLst>
          </p:cNvPr>
          <p:cNvSpPr>
            <a:spLocks noGrp="1"/>
          </p:cNvSpPr>
          <p:nvPr>
            <p:ph type="title"/>
          </p:nvPr>
        </p:nvSpPr>
        <p:spPr>
          <a:xfrm>
            <a:off x="838200" y="365126"/>
            <a:ext cx="10515600" cy="840220"/>
          </a:xfrm>
        </p:spPr>
        <p:txBody>
          <a:bodyPr>
            <a:normAutofit/>
          </a:bodyPr>
          <a:lstStyle/>
          <a:p>
            <a:r>
              <a:rPr lang="it-IT" sz="4000" b="1" dirty="0">
                <a:latin typeface="+mn-lt"/>
              </a:rPr>
              <a:t>I/O parallelism in parallel database</a:t>
            </a:r>
            <a:endParaRPr lang="en-US" sz="4000" b="1" dirty="0">
              <a:latin typeface="+mn-lt"/>
            </a:endParaRPr>
          </a:p>
        </p:txBody>
      </p:sp>
      <p:sp>
        <p:nvSpPr>
          <p:cNvPr id="3" name="Content Placeholder 2">
            <a:extLst>
              <a:ext uri="{FF2B5EF4-FFF2-40B4-BE49-F238E27FC236}">
                <a16:creationId xmlns:a16="http://schemas.microsoft.com/office/drawing/2014/main" id="{4A135AB1-EFFA-55C2-DD77-27549AA93F24}"/>
              </a:ext>
            </a:extLst>
          </p:cNvPr>
          <p:cNvSpPr>
            <a:spLocks noGrp="1"/>
          </p:cNvSpPr>
          <p:nvPr>
            <p:ph idx="1"/>
          </p:nvPr>
        </p:nvSpPr>
        <p:spPr>
          <a:xfrm>
            <a:off x="429491" y="1205346"/>
            <a:ext cx="11374581" cy="5287528"/>
          </a:xfrm>
        </p:spPr>
        <p:txBody>
          <a:bodyPr>
            <a:normAutofit fontScale="85000" lnSpcReduction="20000"/>
          </a:bodyPr>
          <a:lstStyle/>
          <a:p>
            <a:pPr marL="0" marR="0" algn="just">
              <a:lnSpc>
                <a:spcPct val="107000"/>
              </a:lnSpc>
              <a:spcBef>
                <a:spcPts val="0"/>
              </a:spcBef>
              <a:spcAft>
                <a:spcPts val="0"/>
              </a:spcAft>
            </a:pPr>
            <a:r>
              <a:rPr lang="en-US" b="1" dirty="0">
                <a:effectLst/>
                <a:ea typeface="Calibri" panose="020F0502020204030204" pitchFamily="34" charset="0"/>
                <a:cs typeface="Palatino-Bold"/>
              </a:rPr>
              <a:t>Hash partitioning</a:t>
            </a:r>
            <a:r>
              <a:rPr lang="en-US" dirty="0">
                <a:effectLst/>
                <a:ea typeface="Calibri" panose="020F0502020204030204" pitchFamily="34" charset="0"/>
                <a:cs typeface="Palatino-Roman"/>
              </a:rPr>
              <a:t>. </a:t>
            </a:r>
          </a:p>
          <a:p>
            <a:pPr marL="0" marR="0" algn="just">
              <a:lnSpc>
                <a:spcPct val="107000"/>
              </a:lnSpc>
              <a:spcBef>
                <a:spcPts val="0"/>
              </a:spcBef>
              <a:spcAft>
                <a:spcPts val="0"/>
              </a:spcAft>
            </a:pPr>
            <a:r>
              <a:rPr lang="en-US" dirty="0">
                <a:effectLst/>
                <a:ea typeface="Calibri" panose="020F0502020204030204" pitchFamily="34" charset="0"/>
                <a:cs typeface="Palatino-Roman"/>
              </a:rPr>
              <a:t>This </a:t>
            </a:r>
            <a:r>
              <a:rPr lang="en-US" dirty="0" err="1">
                <a:effectLst/>
                <a:ea typeface="Calibri" panose="020F0502020204030204" pitchFamily="34" charset="0"/>
                <a:cs typeface="Palatino-Roman"/>
              </a:rPr>
              <a:t>declustering</a:t>
            </a:r>
            <a:r>
              <a:rPr lang="en-US" dirty="0">
                <a:effectLst/>
                <a:ea typeface="Calibri" panose="020F0502020204030204" pitchFamily="34" charset="0"/>
                <a:cs typeface="Palatino-Roman"/>
              </a:rPr>
              <a:t> strategy designates one or more attributes</a:t>
            </a:r>
            <a:r>
              <a:rPr lang="en-US" dirty="0">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Palatino-Roman"/>
              </a:rPr>
              <a:t>from the given relation’s schema as the partitioning attributes. </a:t>
            </a:r>
          </a:p>
          <a:p>
            <a:pPr marL="0" marR="0" algn="just">
              <a:lnSpc>
                <a:spcPct val="107000"/>
              </a:lnSpc>
              <a:spcBef>
                <a:spcPts val="0"/>
              </a:spcBef>
              <a:spcAft>
                <a:spcPts val="0"/>
              </a:spcAft>
            </a:pPr>
            <a:r>
              <a:rPr lang="en-US" b="1" dirty="0">
                <a:solidFill>
                  <a:srgbClr val="0000CC"/>
                </a:solidFill>
                <a:effectLst/>
                <a:ea typeface="Calibri" panose="020F0502020204030204" pitchFamily="34" charset="0"/>
                <a:cs typeface="Palatino-Roman"/>
              </a:rPr>
              <a:t>A hash</a:t>
            </a:r>
            <a:r>
              <a:rPr lang="en-US" b="1" dirty="0">
                <a:solidFill>
                  <a:srgbClr val="0000CC"/>
                </a:solidFill>
                <a:ea typeface="Calibri" panose="020F0502020204030204" pitchFamily="34" charset="0"/>
                <a:cs typeface="Times New Roman" panose="02020603050405020304" pitchFamily="18" charset="0"/>
              </a:rPr>
              <a:t> </a:t>
            </a:r>
            <a:r>
              <a:rPr lang="en-US" b="1" dirty="0">
                <a:solidFill>
                  <a:srgbClr val="0000CC"/>
                </a:solidFill>
                <a:effectLst/>
                <a:ea typeface="Calibri" panose="020F0502020204030204" pitchFamily="34" charset="0"/>
                <a:cs typeface="Palatino-Roman"/>
              </a:rPr>
              <a:t>function is chosen whose range is </a:t>
            </a:r>
            <a:r>
              <a:rPr lang="en-US" b="1" i="1" dirty="0">
                <a:solidFill>
                  <a:srgbClr val="0000CC"/>
                </a:solidFill>
                <a:effectLst/>
                <a:ea typeface="Calibri" panose="020F0502020204030204" pitchFamily="34" charset="0"/>
                <a:cs typeface="CMSY10"/>
              </a:rPr>
              <a:t>{</a:t>
            </a:r>
            <a:r>
              <a:rPr lang="en-US" b="1" dirty="0">
                <a:solidFill>
                  <a:srgbClr val="0000CC"/>
                </a:solidFill>
                <a:effectLst/>
                <a:ea typeface="Calibri" panose="020F0502020204030204" pitchFamily="34" charset="0"/>
                <a:cs typeface="CMR10"/>
              </a:rPr>
              <a:t>0</a:t>
            </a:r>
            <a:r>
              <a:rPr lang="en-US" b="1" i="1" dirty="0">
                <a:solidFill>
                  <a:srgbClr val="0000CC"/>
                </a:solidFill>
                <a:effectLst/>
                <a:ea typeface="Calibri" panose="020F0502020204030204" pitchFamily="34" charset="0"/>
                <a:cs typeface="CMMI10"/>
              </a:rPr>
              <a:t>, </a:t>
            </a:r>
            <a:r>
              <a:rPr lang="en-US" b="1" dirty="0">
                <a:solidFill>
                  <a:srgbClr val="0000CC"/>
                </a:solidFill>
                <a:effectLst/>
                <a:ea typeface="Calibri" panose="020F0502020204030204" pitchFamily="34" charset="0"/>
                <a:cs typeface="CMR10"/>
              </a:rPr>
              <a:t>1</a:t>
            </a:r>
            <a:r>
              <a:rPr lang="en-US" b="1" i="1" dirty="0">
                <a:solidFill>
                  <a:srgbClr val="0000CC"/>
                </a:solidFill>
                <a:effectLst/>
                <a:ea typeface="Calibri" panose="020F0502020204030204" pitchFamily="34" charset="0"/>
                <a:cs typeface="CMMI10"/>
              </a:rPr>
              <a:t>, . . . , n </a:t>
            </a:r>
            <a:r>
              <a:rPr lang="en-US" b="1" i="1" dirty="0">
                <a:solidFill>
                  <a:srgbClr val="0000CC"/>
                </a:solidFill>
                <a:effectLst/>
                <a:ea typeface="CMSY10"/>
                <a:cs typeface="Times New Roman" panose="02020603050405020304" pitchFamily="18" charset="0"/>
              </a:rPr>
              <a:t>−</a:t>
            </a:r>
            <a:r>
              <a:rPr lang="en-US" b="1" i="1" dirty="0">
                <a:solidFill>
                  <a:srgbClr val="0000CC"/>
                </a:solidFill>
                <a:effectLst/>
                <a:ea typeface="Calibri" panose="020F0502020204030204" pitchFamily="34" charset="0"/>
                <a:cs typeface="CMSY10"/>
              </a:rPr>
              <a:t> </a:t>
            </a:r>
            <a:r>
              <a:rPr lang="en-US" b="1" dirty="0">
                <a:solidFill>
                  <a:srgbClr val="0000CC"/>
                </a:solidFill>
                <a:effectLst/>
                <a:ea typeface="Calibri" panose="020F0502020204030204" pitchFamily="34" charset="0"/>
                <a:cs typeface="CMR10"/>
              </a:rPr>
              <a:t>1</a:t>
            </a:r>
            <a:r>
              <a:rPr lang="en-US" b="1" i="1" dirty="0">
                <a:solidFill>
                  <a:srgbClr val="0000CC"/>
                </a:solidFill>
                <a:effectLst/>
                <a:ea typeface="Calibri" panose="020F0502020204030204" pitchFamily="34" charset="0"/>
                <a:cs typeface="CMSY10"/>
              </a:rPr>
              <a:t>}</a:t>
            </a:r>
            <a:r>
              <a:rPr lang="en-US" b="1" dirty="0">
                <a:solidFill>
                  <a:srgbClr val="0000CC"/>
                </a:solidFill>
                <a:effectLst/>
                <a:ea typeface="Calibri" panose="020F0502020204030204" pitchFamily="34" charset="0"/>
                <a:cs typeface="Palatino-Roman"/>
              </a:rPr>
              <a:t>. Each tuple of the original</a:t>
            </a:r>
            <a:r>
              <a:rPr lang="en-US" b="1" dirty="0">
                <a:solidFill>
                  <a:srgbClr val="0000CC"/>
                </a:solidFill>
                <a:ea typeface="Calibri" panose="020F0502020204030204" pitchFamily="34" charset="0"/>
                <a:cs typeface="Times New Roman" panose="02020603050405020304" pitchFamily="18" charset="0"/>
              </a:rPr>
              <a:t> </a:t>
            </a:r>
            <a:r>
              <a:rPr lang="en-US" b="1" dirty="0">
                <a:solidFill>
                  <a:srgbClr val="0000CC"/>
                </a:solidFill>
                <a:effectLst/>
                <a:ea typeface="Calibri" panose="020F0502020204030204" pitchFamily="34" charset="0"/>
                <a:cs typeface="Palatino-Roman"/>
              </a:rPr>
              <a:t>relation is hashed on the partitioning attributes.</a:t>
            </a:r>
            <a:r>
              <a:rPr lang="en-US" dirty="0">
                <a:effectLst/>
                <a:ea typeface="Calibri" panose="020F0502020204030204" pitchFamily="34" charset="0"/>
                <a:cs typeface="Palatino-Roman"/>
              </a:rPr>
              <a:t> If the hash function returns </a:t>
            </a:r>
            <a:r>
              <a:rPr lang="en-US" i="1" dirty="0" err="1">
                <a:effectLst/>
                <a:ea typeface="Calibri" panose="020F0502020204030204" pitchFamily="34" charset="0"/>
                <a:cs typeface="CMMI10"/>
              </a:rPr>
              <a:t>i</a:t>
            </a:r>
            <a:r>
              <a:rPr lang="en-US" dirty="0">
                <a:effectLst/>
                <a:ea typeface="Calibri" panose="020F0502020204030204" pitchFamily="34" charset="0"/>
                <a:cs typeface="Palatino-Roman"/>
              </a:rPr>
              <a:t>,</a:t>
            </a:r>
            <a:r>
              <a:rPr lang="en-US" dirty="0">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Palatino-Roman"/>
              </a:rPr>
              <a:t>then the tuple is placed on disk </a:t>
            </a:r>
            <a:r>
              <a:rPr lang="en-US" i="1" dirty="0">
                <a:effectLst/>
                <a:ea typeface="Calibri" panose="020F0502020204030204" pitchFamily="34" charset="0"/>
                <a:cs typeface="CMMI10"/>
              </a:rPr>
              <a:t>D</a:t>
            </a:r>
            <a:r>
              <a:rPr lang="en-US" i="1" dirty="0">
                <a:effectLst/>
                <a:ea typeface="Calibri" panose="020F0502020204030204" pitchFamily="34" charset="0"/>
                <a:cs typeface="CMMI7"/>
              </a:rPr>
              <a:t>i</a:t>
            </a:r>
            <a:r>
              <a:rPr lang="en-US" dirty="0">
                <a:effectLst/>
                <a:ea typeface="Calibri" panose="020F0502020204030204" pitchFamily="34" charset="0"/>
                <a:cs typeface="Palatino-Roman"/>
              </a:rPr>
              <a:t>.</a:t>
            </a:r>
            <a:endParaRPr lang="en-US" dirty="0">
              <a:effectLst/>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b="1" dirty="0">
                <a:effectLst/>
                <a:ea typeface="Calibri" panose="020F0502020204030204" pitchFamily="34" charset="0"/>
                <a:cs typeface="Palatino-Bold"/>
              </a:rPr>
              <a:t>Range partitioning</a:t>
            </a:r>
            <a:r>
              <a:rPr lang="en-US" dirty="0">
                <a:effectLst/>
                <a:ea typeface="Calibri" panose="020F0502020204030204" pitchFamily="34" charset="0"/>
                <a:cs typeface="Palatino-Roman"/>
              </a:rPr>
              <a:t>. </a:t>
            </a:r>
          </a:p>
          <a:p>
            <a:pPr marL="0" marR="0" algn="just">
              <a:lnSpc>
                <a:spcPct val="107000"/>
              </a:lnSpc>
              <a:spcBef>
                <a:spcPts val="0"/>
              </a:spcBef>
              <a:spcAft>
                <a:spcPts val="0"/>
              </a:spcAft>
            </a:pPr>
            <a:r>
              <a:rPr lang="en-US" dirty="0">
                <a:effectLst/>
                <a:ea typeface="Calibri" panose="020F0502020204030204" pitchFamily="34" charset="0"/>
                <a:cs typeface="Palatino-Roman"/>
              </a:rPr>
              <a:t>This strategy distributes contiguous attribute-value</a:t>
            </a:r>
            <a:r>
              <a:rPr lang="en-US" dirty="0">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Palatino-Roman"/>
              </a:rPr>
              <a:t>ranges to each disk. It chooses a partitioning attribute, </a:t>
            </a:r>
            <a:r>
              <a:rPr lang="en-US" i="1" dirty="0">
                <a:effectLst/>
                <a:ea typeface="Calibri" panose="020F0502020204030204" pitchFamily="34" charset="0"/>
                <a:cs typeface="Palatino-Italic"/>
              </a:rPr>
              <a:t>A</a:t>
            </a:r>
            <a:r>
              <a:rPr lang="en-US" dirty="0">
                <a:effectLst/>
                <a:ea typeface="Calibri" panose="020F0502020204030204" pitchFamily="34" charset="0"/>
                <a:cs typeface="Palatino-Roman"/>
              </a:rPr>
              <a:t>, as a </a:t>
            </a:r>
            <a:r>
              <a:rPr lang="en-US" b="1" dirty="0">
                <a:effectLst/>
                <a:ea typeface="Calibri" panose="020F0502020204030204" pitchFamily="34" charset="0"/>
                <a:cs typeface="Palatino-Bold"/>
              </a:rPr>
              <a:t>partitioning</a:t>
            </a:r>
            <a:r>
              <a:rPr lang="en-US" dirty="0">
                <a:ea typeface="Calibri" panose="020F0502020204030204" pitchFamily="34" charset="0"/>
                <a:cs typeface="Times New Roman" panose="02020603050405020304" pitchFamily="18" charset="0"/>
              </a:rPr>
              <a:t> </a:t>
            </a:r>
            <a:r>
              <a:rPr lang="en-US" b="1" dirty="0">
                <a:effectLst/>
                <a:ea typeface="Calibri" panose="020F0502020204030204" pitchFamily="34" charset="0"/>
                <a:cs typeface="Palatino-Bold"/>
              </a:rPr>
              <a:t>vector</a:t>
            </a:r>
            <a:r>
              <a:rPr lang="en-US" dirty="0">
                <a:effectLst/>
                <a:ea typeface="Calibri" panose="020F0502020204030204" pitchFamily="34" charset="0"/>
                <a:cs typeface="Palatino-Roman"/>
              </a:rPr>
              <a:t>. </a:t>
            </a:r>
          </a:p>
          <a:p>
            <a:pPr marL="0" marR="0" algn="just">
              <a:lnSpc>
                <a:spcPct val="107000"/>
              </a:lnSpc>
              <a:spcBef>
                <a:spcPts val="0"/>
              </a:spcBef>
              <a:spcAft>
                <a:spcPts val="0"/>
              </a:spcAft>
            </a:pPr>
            <a:r>
              <a:rPr lang="en-US" dirty="0">
                <a:effectLst/>
                <a:ea typeface="Calibri" panose="020F0502020204030204" pitchFamily="34" charset="0"/>
                <a:cs typeface="Palatino-Roman"/>
              </a:rPr>
              <a:t>The relation is partitioned as follows. Let </a:t>
            </a:r>
            <a:r>
              <a:rPr lang="en-US" dirty="0">
                <a:effectLst/>
                <a:ea typeface="Calibri" panose="020F0502020204030204" pitchFamily="34" charset="0"/>
                <a:cs typeface="CMR10"/>
              </a:rPr>
              <a:t>[</a:t>
            </a:r>
            <a:r>
              <a:rPr lang="en-US" i="1" dirty="0">
                <a:effectLst/>
                <a:ea typeface="Calibri" panose="020F0502020204030204" pitchFamily="34" charset="0"/>
                <a:cs typeface="CMMI10"/>
              </a:rPr>
              <a:t>v</a:t>
            </a:r>
            <a:r>
              <a:rPr lang="en-US" dirty="0">
                <a:effectLst/>
                <a:ea typeface="Calibri" panose="020F0502020204030204" pitchFamily="34" charset="0"/>
                <a:cs typeface="CMR7"/>
              </a:rPr>
              <a:t>0</a:t>
            </a:r>
            <a:r>
              <a:rPr lang="en-US" i="1" dirty="0">
                <a:effectLst/>
                <a:ea typeface="Calibri" panose="020F0502020204030204" pitchFamily="34" charset="0"/>
                <a:cs typeface="CMMI10"/>
              </a:rPr>
              <a:t>, v</a:t>
            </a:r>
            <a:r>
              <a:rPr lang="en-US" dirty="0">
                <a:effectLst/>
                <a:ea typeface="Calibri" panose="020F0502020204030204" pitchFamily="34" charset="0"/>
                <a:cs typeface="CMR7"/>
              </a:rPr>
              <a:t>1</a:t>
            </a:r>
            <a:r>
              <a:rPr lang="en-US" i="1" dirty="0">
                <a:effectLst/>
                <a:ea typeface="Calibri" panose="020F0502020204030204" pitchFamily="34" charset="0"/>
                <a:cs typeface="CMMI10"/>
              </a:rPr>
              <a:t>, . . . , v</a:t>
            </a:r>
            <a:r>
              <a:rPr lang="en-US" i="1" dirty="0">
                <a:effectLst/>
                <a:ea typeface="Calibri" panose="020F0502020204030204" pitchFamily="34" charset="0"/>
                <a:cs typeface="CMMI7"/>
              </a:rPr>
              <a:t>n</a:t>
            </a:r>
            <a:r>
              <a:rPr lang="en-US" i="1" dirty="0">
                <a:effectLst/>
                <a:ea typeface="CMSY7"/>
                <a:cs typeface="Times New Roman" panose="02020603050405020304" pitchFamily="18" charset="0"/>
              </a:rPr>
              <a:t>−</a:t>
            </a:r>
            <a:r>
              <a:rPr lang="en-US" dirty="0">
                <a:effectLst/>
                <a:ea typeface="Calibri" panose="020F0502020204030204" pitchFamily="34" charset="0"/>
                <a:cs typeface="CMR7"/>
              </a:rPr>
              <a:t>2</a:t>
            </a:r>
            <a:r>
              <a:rPr lang="en-US" dirty="0">
                <a:effectLst/>
                <a:ea typeface="Calibri" panose="020F0502020204030204" pitchFamily="34" charset="0"/>
                <a:cs typeface="CMR10"/>
              </a:rPr>
              <a:t>] </a:t>
            </a:r>
            <a:r>
              <a:rPr lang="en-US" dirty="0">
                <a:effectLst/>
                <a:ea typeface="Calibri" panose="020F0502020204030204" pitchFamily="34" charset="0"/>
                <a:cs typeface="Palatino-Roman"/>
              </a:rPr>
              <a:t>denote the</a:t>
            </a:r>
            <a:r>
              <a:rPr lang="en-US" dirty="0">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Palatino-Roman"/>
              </a:rPr>
              <a:t>partitioning vector, such that, if </a:t>
            </a:r>
            <a:r>
              <a:rPr lang="en-US" i="1" dirty="0" err="1">
                <a:effectLst/>
                <a:ea typeface="Calibri" panose="020F0502020204030204" pitchFamily="34" charset="0"/>
                <a:cs typeface="CMMI10"/>
              </a:rPr>
              <a:t>i</a:t>
            </a:r>
            <a:r>
              <a:rPr lang="en-US" i="1" dirty="0">
                <a:effectLst/>
                <a:ea typeface="Calibri" panose="020F0502020204030204" pitchFamily="34" charset="0"/>
                <a:cs typeface="CMMI10"/>
              </a:rPr>
              <a:t> &lt; j</a:t>
            </a:r>
            <a:r>
              <a:rPr lang="en-US" dirty="0">
                <a:effectLst/>
                <a:ea typeface="Calibri" panose="020F0502020204030204" pitchFamily="34" charset="0"/>
                <a:cs typeface="Palatino-Roman"/>
              </a:rPr>
              <a:t>, then </a:t>
            </a:r>
            <a:r>
              <a:rPr lang="en-US" i="1" dirty="0">
                <a:effectLst/>
                <a:ea typeface="Calibri" panose="020F0502020204030204" pitchFamily="34" charset="0"/>
                <a:cs typeface="CMMI10"/>
              </a:rPr>
              <a:t>v</a:t>
            </a:r>
            <a:r>
              <a:rPr lang="en-US" i="1" dirty="0">
                <a:effectLst/>
                <a:ea typeface="Calibri" panose="020F0502020204030204" pitchFamily="34" charset="0"/>
                <a:cs typeface="CMMI7"/>
              </a:rPr>
              <a:t>i </a:t>
            </a:r>
            <a:r>
              <a:rPr lang="en-US" i="1" dirty="0">
                <a:effectLst/>
                <a:ea typeface="Calibri" panose="020F0502020204030204" pitchFamily="34" charset="0"/>
                <a:cs typeface="CMMI10"/>
              </a:rPr>
              <a:t>&lt; </a:t>
            </a:r>
            <a:r>
              <a:rPr lang="en-US" i="1" dirty="0" err="1">
                <a:effectLst/>
                <a:ea typeface="Calibri" panose="020F0502020204030204" pitchFamily="34" charset="0"/>
                <a:cs typeface="CMMI10"/>
              </a:rPr>
              <a:t>v</a:t>
            </a:r>
            <a:r>
              <a:rPr lang="en-US" i="1" dirty="0" err="1">
                <a:effectLst/>
                <a:ea typeface="Calibri" panose="020F0502020204030204" pitchFamily="34" charset="0"/>
                <a:cs typeface="CMMI7"/>
              </a:rPr>
              <a:t>j</a:t>
            </a:r>
            <a:r>
              <a:rPr lang="en-US" dirty="0">
                <a:effectLst/>
                <a:ea typeface="Calibri" panose="020F0502020204030204" pitchFamily="34" charset="0"/>
                <a:cs typeface="Palatino-Roman"/>
              </a:rPr>
              <a:t>. Consider a tuple </a:t>
            </a:r>
            <a:r>
              <a:rPr lang="en-US" i="1" dirty="0">
                <a:effectLst/>
                <a:ea typeface="Calibri" panose="020F0502020204030204" pitchFamily="34" charset="0"/>
                <a:cs typeface="CMMI10"/>
              </a:rPr>
              <a:t>t </a:t>
            </a:r>
            <a:r>
              <a:rPr lang="en-US" dirty="0">
                <a:effectLst/>
                <a:ea typeface="Calibri" panose="020F0502020204030204" pitchFamily="34" charset="0"/>
                <a:cs typeface="Palatino-Roman"/>
              </a:rPr>
              <a:t>such</a:t>
            </a:r>
            <a:r>
              <a:rPr lang="en-US" dirty="0">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Palatino-Roman"/>
              </a:rPr>
              <a:t>that </a:t>
            </a:r>
            <a:r>
              <a:rPr lang="en-US" i="1" dirty="0">
                <a:effectLst/>
                <a:ea typeface="Calibri" panose="020F0502020204030204" pitchFamily="34" charset="0"/>
                <a:cs typeface="CMMI10"/>
              </a:rPr>
              <a:t>t</a:t>
            </a:r>
            <a:r>
              <a:rPr lang="en-US" dirty="0">
                <a:effectLst/>
                <a:ea typeface="Calibri" panose="020F0502020204030204" pitchFamily="34" charset="0"/>
                <a:cs typeface="CMR10"/>
              </a:rPr>
              <a:t>[</a:t>
            </a:r>
            <a:r>
              <a:rPr lang="en-US" i="1" dirty="0">
                <a:effectLst/>
                <a:ea typeface="Calibri" panose="020F0502020204030204" pitchFamily="34" charset="0"/>
                <a:cs typeface="CMMI10"/>
              </a:rPr>
              <a:t>A</a:t>
            </a:r>
            <a:r>
              <a:rPr lang="en-US" dirty="0">
                <a:effectLst/>
                <a:ea typeface="Calibri" panose="020F0502020204030204" pitchFamily="34" charset="0"/>
                <a:cs typeface="CMR10"/>
              </a:rPr>
              <a:t>] = </a:t>
            </a:r>
            <a:r>
              <a:rPr lang="en-US" i="1" dirty="0">
                <a:effectLst/>
                <a:ea typeface="Calibri" panose="020F0502020204030204" pitchFamily="34" charset="0"/>
                <a:cs typeface="CMMI10"/>
              </a:rPr>
              <a:t>x</a:t>
            </a:r>
            <a:r>
              <a:rPr lang="en-US" dirty="0">
                <a:effectLst/>
                <a:ea typeface="Calibri" panose="020F0502020204030204" pitchFamily="34" charset="0"/>
                <a:cs typeface="Palatino-Roman"/>
              </a:rPr>
              <a:t>. If </a:t>
            </a:r>
            <a:r>
              <a:rPr lang="en-US" i="1" dirty="0">
                <a:effectLst/>
                <a:ea typeface="Calibri" panose="020F0502020204030204" pitchFamily="34" charset="0"/>
                <a:cs typeface="CMMI10"/>
              </a:rPr>
              <a:t>x &lt; v</a:t>
            </a:r>
            <a:r>
              <a:rPr lang="en-US" dirty="0">
                <a:effectLst/>
                <a:ea typeface="Calibri" panose="020F0502020204030204" pitchFamily="34" charset="0"/>
                <a:cs typeface="CMR7"/>
              </a:rPr>
              <a:t>0</a:t>
            </a:r>
            <a:r>
              <a:rPr lang="en-US" dirty="0">
                <a:effectLst/>
                <a:ea typeface="Calibri" panose="020F0502020204030204" pitchFamily="34" charset="0"/>
                <a:cs typeface="Palatino-Roman"/>
              </a:rPr>
              <a:t>, then </a:t>
            </a:r>
            <a:r>
              <a:rPr lang="en-US" i="1" dirty="0">
                <a:effectLst/>
                <a:ea typeface="Calibri" panose="020F0502020204030204" pitchFamily="34" charset="0"/>
                <a:cs typeface="CMMI10"/>
              </a:rPr>
              <a:t>t </a:t>
            </a:r>
            <a:r>
              <a:rPr lang="en-US" dirty="0">
                <a:effectLst/>
                <a:ea typeface="Calibri" panose="020F0502020204030204" pitchFamily="34" charset="0"/>
                <a:cs typeface="Palatino-Roman"/>
              </a:rPr>
              <a:t>goes on disk </a:t>
            </a:r>
            <a:r>
              <a:rPr lang="en-US" i="1" dirty="0">
                <a:effectLst/>
                <a:ea typeface="Calibri" panose="020F0502020204030204" pitchFamily="34" charset="0"/>
                <a:cs typeface="CMMI10"/>
              </a:rPr>
              <a:t>D</a:t>
            </a:r>
            <a:r>
              <a:rPr lang="en-US" dirty="0">
                <a:effectLst/>
                <a:ea typeface="Calibri" panose="020F0502020204030204" pitchFamily="34" charset="0"/>
                <a:cs typeface="CMR7"/>
              </a:rPr>
              <a:t>0</a:t>
            </a:r>
            <a:r>
              <a:rPr lang="en-US" dirty="0">
                <a:effectLst/>
                <a:ea typeface="Calibri" panose="020F0502020204030204" pitchFamily="34" charset="0"/>
                <a:cs typeface="Palatino-Roman"/>
              </a:rPr>
              <a:t>. If </a:t>
            </a:r>
            <a:r>
              <a:rPr lang="en-US" i="1" dirty="0">
                <a:effectLst/>
                <a:ea typeface="Calibri" panose="020F0502020204030204" pitchFamily="34" charset="0"/>
                <a:cs typeface="CMMI10"/>
              </a:rPr>
              <a:t>x </a:t>
            </a:r>
            <a:r>
              <a:rPr lang="en-US" i="1" dirty="0">
                <a:effectLst/>
                <a:ea typeface="Calibri" panose="020F0502020204030204" pitchFamily="34" charset="0"/>
                <a:cs typeface="CMSY10"/>
              </a:rPr>
              <a:t>≥ </a:t>
            </a:r>
            <a:r>
              <a:rPr lang="en-US" i="1" dirty="0">
                <a:effectLst/>
                <a:ea typeface="Calibri" panose="020F0502020204030204" pitchFamily="34" charset="0"/>
                <a:cs typeface="CMMI10"/>
              </a:rPr>
              <a:t>v</a:t>
            </a:r>
            <a:r>
              <a:rPr lang="en-US" i="1" dirty="0">
                <a:effectLst/>
                <a:ea typeface="Calibri" panose="020F0502020204030204" pitchFamily="34" charset="0"/>
                <a:cs typeface="CMMI7"/>
              </a:rPr>
              <a:t>n</a:t>
            </a:r>
            <a:r>
              <a:rPr lang="en-US" i="1" dirty="0">
                <a:effectLst/>
                <a:ea typeface="CMSY7"/>
                <a:cs typeface="Times New Roman" panose="02020603050405020304" pitchFamily="18" charset="0"/>
              </a:rPr>
              <a:t>−</a:t>
            </a:r>
            <a:r>
              <a:rPr lang="en-US" dirty="0">
                <a:effectLst/>
                <a:ea typeface="Calibri" panose="020F0502020204030204" pitchFamily="34" charset="0"/>
                <a:cs typeface="CMR7"/>
              </a:rPr>
              <a:t>2</a:t>
            </a:r>
            <a:r>
              <a:rPr lang="en-US" dirty="0">
                <a:effectLst/>
                <a:ea typeface="Calibri" panose="020F0502020204030204" pitchFamily="34" charset="0"/>
                <a:cs typeface="Palatino-Roman"/>
              </a:rPr>
              <a:t>, then </a:t>
            </a:r>
            <a:r>
              <a:rPr lang="en-US" i="1" dirty="0">
                <a:effectLst/>
                <a:ea typeface="Calibri" panose="020F0502020204030204" pitchFamily="34" charset="0"/>
                <a:cs typeface="CMMI10"/>
              </a:rPr>
              <a:t>t </a:t>
            </a:r>
            <a:r>
              <a:rPr lang="en-US" dirty="0">
                <a:effectLst/>
                <a:ea typeface="Calibri" panose="020F0502020204030204" pitchFamily="34" charset="0"/>
                <a:cs typeface="Palatino-Roman"/>
              </a:rPr>
              <a:t>goes on disk</a:t>
            </a:r>
            <a:r>
              <a:rPr lang="en-US" dirty="0">
                <a:ea typeface="Calibri" panose="020F0502020204030204" pitchFamily="34" charset="0"/>
                <a:cs typeface="Times New Roman" panose="02020603050405020304" pitchFamily="18" charset="0"/>
              </a:rPr>
              <a:t> </a:t>
            </a:r>
            <a:r>
              <a:rPr lang="en-US" i="1" dirty="0">
                <a:effectLst/>
                <a:ea typeface="Calibri" panose="020F0502020204030204" pitchFamily="34" charset="0"/>
                <a:cs typeface="CMMI10"/>
              </a:rPr>
              <a:t>D</a:t>
            </a:r>
            <a:r>
              <a:rPr lang="en-US" i="1" dirty="0">
                <a:effectLst/>
                <a:ea typeface="Calibri" panose="020F0502020204030204" pitchFamily="34" charset="0"/>
                <a:cs typeface="CMMI7"/>
              </a:rPr>
              <a:t>n</a:t>
            </a:r>
            <a:r>
              <a:rPr lang="en-US" i="1" dirty="0">
                <a:effectLst/>
                <a:ea typeface="CMSY7"/>
                <a:cs typeface="Times New Roman" panose="02020603050405020304" pitchFamily="18" charset="0"/>
              </a:rPr>
              <a:t>−</a:t>
            </a:r>
            <a:r>
              <a:rPr lang="en-US" dirty="0">
                <a:effectLst/>
                <a:ea typeface="Calibri" panose="020F0502020204030204" pitchFamily="34" charset="0"/>
                <a:cs typeface="CMR7"/>
              </a:rPr>
              <a:t>1</a:t>
            </a:r>
            <a:r>
              <a:rPr lang="en-US" dirty="0">
                <a:effectLst/>
                <a:ea typeface="Calibri" panose="020F0502020204030204" pitchFamily="34" charset="0"/>
                <a:cs typeface="Palatino-Roman"/>
              </a:rPr>
              <a:t>. If </a:t>
            </a:r>
            <a:r>
              <a:rPr lang="en-US" i="1" dirty="0">
                <a:effectLst/>
                <a:ea typeface="Calibri" panose="020F0502020204030204" pitchFamily="34" charset="0"/>
                <a:cs typeface="CMMI10"/>
              </a:rPr>
              <a:t>v</a:t>
            </a:r>
            <a:r>
              <a:rPr lang="en-US" i="1" dirty="0">
                <a:effectLst/>
                <a:ea typeface="Calibri" panose="020F0502020204030204" pitchFamily="34" charset="0"/>
                <a:cs typeface="CMMI7"/>
              </a:rPr>
              <a:t>i </a:t>
            </a:r>
            <a:r>
              <a:rPr lang="en-US" i="1" dirty="0">
                <a:effectLst/>
                <a:ea typeface="Calibri" panose="020F0502020204030204" pitchFamily="34" charset="0"/>
                <a:cs typeface="CMSY10"/>
              </a:rPr>
              <a:t>≤ </a:t>
            </a:r>
            <a:r>
              <a:rPr lang="en-US" i="1" dirty="0">
                <a:effectLst/>
                <a:ea typeface="Calibri" panose="020F0502020204030204" pitchFamily="34" charset="0"/>
                <a:cs typeface="CMMI10"/>
              </a:rPr>
              <a:t>x &lt; v</a:t>
            </a:r>
            <a:r>
              <a:rPr lang="en-US" i="1" dirty="0">
                <a:effectLst/>
                <a:ea typeface="Calibri" panose="020F0502020204030204" pitchFamily="34" charset="0"/>
                <a:cs typeface="CMMI7"/>
              </a:rPr>
              <a:t>i</a:t>
            </a:r>
            <a:r>
              <a:rPr lang="en-US" dirty="0">
                <a:effectLst/>
                <a:ea typeface="Calibri" panose="020F0502020204030204" pitchFamily="34" charset="0"/>
                <a:cs typeface="CMR7"/>
              </a:rPr>
              <a:t>+1</a:t>
            </a:r>
            <a:r>
              <a:rPr lang="en-US" dirty="0">
                <a:effectLst/>
                <a:ea typeface="Calibri" panose="020F0502020204030204" pitchFamily="34" charset="0"/>
                <a:cs typeface="Palatino-Roman"/>
              </a:rPr>
              <a:t>, then </a:t>
            </a:r>
            <a:r>
              <a:rPr lang="en-US" i="1" dirty="0">
                <a:effectLst/>
                <a:ea typeface="Calibri" panose="020F0502020204030204" pitchFamily="34" charset="0"/>
                <a:cs typeface="CMMI10"/>
              </a:rPr>
              <a:t>t </a:t>
            </a:r>
            <a:r>
              <a:rPr lang="en-US" dirty="0">
                <a:effectLst/>
                <a:ea typeface="Calibri" panose="020F0502020204030204" pitchFamily="34" charset="0"/>
                <a:cs typeface="Palatino-Roman"/>
              </a:rPr>
              <a:t>goes on disk </a:t>
            </a:r>
            <a:r>
              <a:rPr lang="en-US" i="1" dirty="0">
                <a:effectLst/>
                <a:ea typeface="Calibri" panose="020F0502020204030204" pitchFamily="34" charset="0"/>
                <a:cs typeface="CMMI10"/>
              </a:rPr>
              <a:t>D</a:t>
            </a:r>
            <a:r>
              <a:rPr lang="en-US" i="1" dirty="0">
                <a:effectLst/>
                <a:ea typeface="Calibri" panose="020F0502020204030204" pitchFamily="34" charset="0"/>
                <a:cs typeface="CMMI7"/>
              </a:rPr>
              <a:t>i</a:t>
            </a:r>
            <a:r>
              <a:rPr lang="en-US" dirty="0">
                <a:effectLst/>
                <a:ea typeface="Calibri" panose="020F0502020204030204" pitchFamily="34" charset="0"/>
                <a:cs typeface="CMR7"/>
              </a:rPr>
              <a:t>+1</a:t>
            </a:r>
            <a:r>
              <a:rPr lang="en-US" dirty="0">
                <a:effectLst/>
                <a:ea typeface="Calibri" panose="020F0502020204030204" pitchFamily="34" charset="0"/>
                <a:cs typeface="Palatino-Roman"/>
              </a:rPr>
              <a:t>.</a:t>
            </a:r>
            <a:endParaRPr lang="en-US" dirty="0">
              <a:effectLst/>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b="1" dirty="0">
                <a:solidFill>
                  <a:srgbClr val="0000CC"/>
                </a:solidFill>
                <a:effectLst/>
                <a:ea typeface="Calibri" panose="020F0502020204030204" pitchFamily="34" charset="0"/>
                <a:cs typeface="Palatino-Roman"/>
              </a:rPr>
              <a:t>For example, range partitioning with three disks numbered </a:t>
            </a:r>
            <a:r>
              <a:rPr lang="en-US" b="1" dirty="0">
                <a:solidFill>
                  <a:srgbClr val="0000CC"/>
                </a:solidFill>
                <a:effectLst/>
                <a:ea typeface="Calibri" panose="020F0502020204030204" pitchFamily="34" charset="0"/>
                <a:cs typeface="CMR10"/>
              </a:rPr>
              <a:t>0</a:t>
            </a:r>
            <a:r>
              <a:rPr lang="en-US" b="1" dirty="0">
                <a:solidFill>
                  <a:srgbClr val="0000CC"/>
                </a:solidFill>
                <a:effectLst/>
                <a:ea typeface="Calibri" panose="020F0502020204030204" pitchFamily="34" charset="0"/>
                <a:cs typeface="Palatino-Roman"/>
              </a:rPr>
              <a:t>, </a:t>
            </a:r>
            <a:r>
              <a:rPr lang="en-US" b="1" dirty="0">
                <a:solidFill>
                  <a:srgbClr val="0000CC"/>
                </a:solidFill>
                <a:effectLst/>
                <a:ea typeface="Calibri" panose="020F0502020204030204" pitchFamily="34" charset="0"/>
                <a:cs typeface="CMR10"/>
              </a:rPr>
              <a:t>1</a:t>
            </a:r>
            <a:r>
              <a:rPr lang="en-US" b="1" dirty="0">
                <a:solidFill>
                  <a:srgbClr val="0000CC"/>
                </a:solidFill>
                <a:effectLst/>
                <a:ea typeface="Calibri" panose="020F0502020204030204" pitchFamily="34" charset="0"/>
                <a:cs typeface="Palatino-Roman"/>
              </a:rPr>
              <a:t>, and </a:t>
            </a:r>
            <a:r>
              <a:rPr lang="en-US" b="1" dirty="0">
                <a:solidFill>
                  <a:srgbClr val="0000CC"/>
                </a:solidFill>
                <a:effectLst/>
                <a:ea typeface="Calibri" panose="020F0502020204030204" pitchFamily="34" charset="0"/>
                <a:cs typeface="CMR10"/>
              </a:rPr>
              <a:t>2 </a:t>
            </a:r>
            <a:r>
              <a:rPr lang="en-US" b="1" dirty="0">
                <a:solidFill>
                  <a:srgbClr val="0000CC"/>
                </a:solidFill>
                <a:effectLst/>
                <a:ea typeface="Calibri" panose="020F0502020204030204" pitchFamily="34" charset="0"/>
                <a:cs typeface="Palatino-Roman"/>
              </a:rPr>
              <a:t>may</a:t>
            </a:r>
            <a:r>
              <a:rPr lang="en-US" b="1" dirty="0">
                <a:solidFill>
                  <a:srgbClr val="0000CC"/>
                </a:solidFill>
                <a:ea typeface="Calibri" panose="020F0502020204030204" pitchFamily="34" charset="0"/>
                <a:cs typeface="Times New Roman" panose="02020603050405020304" pitchFamily="18" charset="0"/>
              </a:rPr>
              <a:t> </a:t>
            </a:r>
            <a:r>
              <a:rPr lang="en-US" b="1" dirty="0">
                <a:solidFill>
                  <a:srgbClr val="0000CC"/>
                </a:solidFill>
                <a:effectLst/>
                <a:ea typeface="Calibri" panose="020F0502020204030204" pitchFamily="34" charset="0"/>
                <a:cs typeface="Palatino-Roman"/>
              </a:rPr>
              <a:t>assign tuples with values less than </a:t>
            </a:r>
            <a:r>
              <a:rPr lang="en-US" b="1" dirty="0">
                <a:solidFill>
                  <a:srgbClr val="0000CC"/>
                </a:solidFill>
                <a:effectLst/>
                <a:ea typeface="Calibri" panose="020F0502020204030204" pitchFamily="34" charset="0"/>
                <a:cs typeface="CMR10"/>
              </a:rPr>
              <a:t>5 </a:t>
            </a:r>
            <a:r>
              <a:rPr lang="en-US" b="1" dirty="0">
                <a:solidFill>
                  <a:srgbClr val="0000CC"/>
                </a:solidFill>
                <a:effectLst/>
                <a:ea typeface="Calibri" panose="020F0502020204030204" pitchFamily="34" charset="0"/>
                <a:cs typeface="Palatino-Roman"/>
              </a:rPr>
              <a:t>to disk </a:t>
            </a:r>
            <a:r>
              <a:rPr lang="en-US" b="1" dirty="0">
                <a:solidFill>
                  <a:srgbClr val="0000CC"/>
                </a:solidFill>
                <a:effectLst/>
                <a:ea typeface="Calibri" panose="020F0502020204030204" pitchFamily="34" charset="0"/>
                <a:cs typeface="CMR10"/>
              </a:rPr>
              <a:t>0</a:t>
            </a:r>
            <a:r>
              <a:rPr lang="en-US" b="1" dirty="0">
                <a:solidFill>
                  <a:srgbClr val="0000CC"/>
                </a:solidFill>
                <a:effectLst/>
                <a:ea typeface="Calibri" panose="020F0502020204030204" pitchFamily="34" charset="0"/>
                <a:cs typeface="Palatino-Roman"/>
              </a:rPr>
              <a:t>, values between </a:t>
            </a:r>
            <a:r>
              <a:rPr lang="en-US" b="1" dirty="0">
                <a:solidFill>
                  <a:srgbClr val="0000CC"/>
                </a:solidFill>
                <a:effectLst/>
                <a:ea typeface="Calibri" panose="020F0502020204030204" pitchFamily="34" charset="0"/>
                <a:cs typeface="CMR10"/>
              </a:rPr>
              <a:t>5 </a:t>
            </a:r>
            <a:r>
              <a:rPr lang="en-US" b="1" dirty="0">
                <a:solidFill>
                  <a:srgbClr val="0000CC"/>
                </a:solidFill>
                <a:effectLst/>
                <a:ea typeface="Calibri" panose="020F0502020204030204" pitchFamily="34" charset="0"/>
                <a:cs typeface="Palatino-Roman"/>
              </a:rPr>
              <a:t>and </a:t>
            </a:r>
            <a:r>
              <a:rPr lang="en-US" b="1" dirty="0">
                <a:solidFill>
                  <a:srgbClr val="0000CC"/>
                </a:solidFill>
                <a:effectLst/>
                <a:ea typeface="Calibri" panose="020F0502020204030204" pitchFamily="34" charset="0"/>
                <a:cs typeface="CMR10"/>
              </a:rPr>
              <a:t>40 </a:t>
            </a:r>
            <a:r>
              <a:rPr lang="en-US" b="1" dirty="0">
                <a:solidFill>
                  <a:srgbClr val="0000CC"/>
                </a:solidFill>
                <a:effectLst/>
                <a:ea typeface="Calibri" panose="020F0502020204030204" pitchFamily="34" charset="0"/>
                <a:cs typeface="Palatino-Roman"/>
              </a:rPr>
              <a:t>to disk</a:t>
            </a:r>
            <a:r>
              <a:rPr lang="en-US" b="1" dirty="0">
                <a:solidFill>
                  <a:srgbClr val="0000CC"/>
                </a:solidFill>
                <a:ea typeface="Calibri" panose="020F0502020204030204" pitchFamily="34" charset="0"/>
                <a:cs typeface="Times New Roman" panose="02020603050405020304" pitchFamily="18" charset="0"/>
              </a:rPr>
              <a:t> </a:t>
            </a:r>
            <a:r>
              <a:rPr lang="en-US" b="1" dirty="0">
                <a:solidFill>
                  <a:srgbClr val="0000CC"/>
                </a:solidFill>
                <a:effectLst/>
                <a:ea typeface="Calibri" panose="020F0502020204030204" pitchFamily="34" charset="0"/>
                <a:cs typeface="CMR10"/>
              </a:rPr>
              <a:t>1</a:t>
            </a:r>
            <a:r>
              <a:rPr lang="en-US" b="1" dirty="0">
                <a:solidFill>
                  <a:srgbClr val="0000CC"/>
                </a:solidFill>
                <a:effectLst/>
                <a:ea typeface="Calibri" panose="020F0502020204030204" pitchFamily="34" charset="0"/>
                <a:cs typeface="Palatino-Roman"/>
              </a:rPr>
              <a:t>, and values greater than </a:t>
            </a:r>
            <a:r>
              <a:rPr lang="en-US" b="1" dirty="0">
                <a:solidFill>
                  <a:srgbClr val="0000CC"/>
                </a:solidFill>
                <a:effectLst/>
                <a:ea typeface="Calibri" panose="020F0502020204030204" pitchFamily="34" charset="0"/>
                <a:cs typeface="CMR10"/>
              </a:rPr>
              <a:t>40 </a:t>
            </a:r>
            <a:r>
              <a:rPr lang="en-US" b="1" dirty="0">
                <a:solidFill>
                  <a:srgbClr val="0000CC"/>
                </a:solidFill>
                <a:effectLst/>
                <a:ea typeface="Calibri" panose="020F0502020204030204" pitchFamily="34" charset="0"/>
                <a:cs typeface="Palatino-Roman"/>
              </a:rPr>
              <a:t>to disk </a:t>
            </a:r>
            <a:r>
              <a:rPr lang="en-US" b="1" dirty="0">
                <a:solidFill>
                  <a:srgbClr val="0000CC"/>
                </a:solidFill>
                <a:effectLst/>
                <a:ea typeface="Calibri" panose="020F0502020204030204" pitchFamily="34" charset="0"/>
                <a:cs typeface="CMR10"/>
              </a:rPr>
              <a:t>2</a:t>
            </a:r>
            <a:r>
              <a:rPr lang="en-US" b="1" dirty="0">
                <a:solidFill>
                  <a:srgbClr val="0000CC"/>
                </a:solidFill>
                <a:effectLst/>
                <a:ea typeface="Calibri" panose="020F0502020204030204" pitchFamily="34" charset="0"/>
                <a:cs typeface="Palatino-Roman"/>
              </a:rPr>
              <a:t>.</a:t>
            </a:r>
            <a:endParaRPr lang="en-US" b="1" dirty="0">
              <a:solidFill>
                <a:srgbClr val="0000CC"/>
              </a:solidFill>
              <a:effectLst/>
              <a:ea typeface="Calibri" panose="020F0502020204030204" pitchFamily="34"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2972209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1B295-5C12-508F-9023-F51A1F2DB3E2}"/>
              </a:ext>
            </a:extLst>
          </p:cNvPr>
          <p:cNvSpPr>
            <a:spLocks noGrp="1"/>
          </p:cNvSpPr>
          <p:nvPr>
            <p:ph type="title"/>
          </p:nvPr>
        </p:nvSpPr>
        <p:spPr>
          <a:xfrm>
            <a:off x="200891" y="207818"/>
            <a:ext cx="10515600" cy="673966"/>
          </a:xfrm>
        </p:spPr>
        <p:txBody>
          <a:bodyPr>
            <a:normAutofit/>
          </a:bodyPr>
          <a:lstStyle/>
          <a:p>
            <a:r>
              <a:rPr lang="en-US" sz="4000" b="1" i="0" u="none" strike="noStrike" baseline="0" dirty="0">
                <a:latin typeface="+mn-lt"/>
              </a:rPr>
              <a:t>Interquery and Intraquery parallelism</a:t>
            </a:r>
            <a:endParaRPr lang="en-US" sz="4000" b="1" dirty="0">
              <a:latin typeface="+mn-lt"/>
            </a:endParaRPr>
          </a:p>
        </p:txBody>
      </p:sp>
      <p:sp>
        <p:nvSpPr>
          <p:cNvPr id="3" name="Content Placeholder 2">
            <a:extLst>
              <a:ext uri="{FF2B5EF4-FFF2-40B4-BE49-F238E27FC236}">
                <a16:creationId xmlns:a16="http://schemas.microsoft.com/office/drawing/2014/main" id="{BA99F6CB-3D7F-39B0-A229-58F3EED27238}"/>
              </a:ext>
            </a:extLst>
          </p:cNvPr>
          <p:cNvSpPr>
            <a:spLocks noGrp="1"/>
          </p:cNvSpPr>
          <p:nvPr>
            <p:ph idx="1"/>
          </p:nvPr>
        </p:nvSpPr>
        <p:spPr>
          <a:xfrm>
            <a:off x="200891" y="1039091"/>
            <a:ext cx="11797145" cy="5611091"/>
          </a:xfrm>
        </p:spPr>
        <p:txBody>
          <a:bodyPr>
            <a:normAutofit fontScale="92500" lnSpcReduction="10000"/>
          </a:bodyPr>
          <a:lstStyle/>
          <a:p>
            <a:pPr algn="just"/>
            <a:r>
              <a:rPr lang="en-US" b="1" i="0" dirty="0">
                <a:solidFill>
                  <a:srgbClr val="610B38"/>
                </a:solidFill>
                <a:effectLst/>
              </a:rPr>
              <a:t>Interquery Parallelism</a:t>
            </a:r>
          </a:p>
          <a:p>
            <a:pPr algn="just"/>
            <a:r>
              <a:rPr lang="en-US" b="0" i="0" dirty="0">
                <a:solidFill>
                  <a:srgbClr val="333333"/>
                </a:solidFill>
                <a:effectLst/>
              </a:rPr>
              <a:t>In interquery parallelism, </a:t>
            </a:r>
            <a:r>
              <a:rPr lang="en-US" b="1" i="0" dirty="0">
                <a:solidFill>
                  <a:srgbClr val="0000CC"/>
                </a:solidFill>
                <a:effectLst/>
              </a:rPr>
              <a:t>different queries or transaction execute in parallel with one another.</a:t>
            </a:r>
          </a:p>
          <a:p>
            <a:pPr algn="just"/>
            <a:r>
              <a:rPr lang="en-US" b="0" i="0" dirty="0">
                <a:solidFill>
                  <a:srgbClr val="333333"/>
                </a:solidFill>
                <a:effectLst/>
              </a:rPr>
              <a:t>This form of </a:t>
            </a:r>
            <a:r>
              <a:rPr lang="en-US" b="1" i="0" dirty="0">
                <a:solidFill>
                  <a:srgbClr val="0000CC"/>
                </a:solidFill>
                <a:effectLst/>
              </a:rPr>
              <a:t>parallelism can increase transactions throughput</a:t>
            </a:r>
            <a:r>
              <a:rPr lang="en-US" b="0" i="0" dirty="0">
                <a:solidFill>
                  <a:srgbClr val="333333"/>
                </a:solidFill>
                <a:effectLst/>
              </a:rPr>
              <a:t>. The response times of individual transactions are not faster than they would be if the transactions were run in isolation.</a:t>
            </a:r>
          </a:p>
          <a:p>
            <a:pPr algn="just"/>
            <a:r>
              <a:rPr lang="en-US" b="0" i="0" dirty="0">
                <a:solidFill>
                  <a:srgbClr val="333333"/>
                </a:solidFill>
                <a:effectLst/>
              </a:rPr>
              <a:t>Thus, the </a:t>
            </a:r>
            <a:r>
              <a:rPr lang="en-US" b="1" i="0" dirty="0">
                <a:solidFill>
                  <a:srgbClr val="0000CC"/>
                </a:solidFill>
                <a:effectLst/>
              </a:rPr>
              <a:t>primary use of interquery parallelism is to scale up a transaction processing system to support a more significant number of transactions per second.</a:t>
            </a:r>
          </a:p>
          <a:p>
            <a:r>
              <a:rPr lang="en-US" dirty="0"/>
              <a:t>Interquery parallelism is the </a:t>
            </a:r>
            <a:r>
              <a:rPr lang="en-US" b="1" dirty="0">
                <a:solidFill>
                  <a:srgbClr val="0000CC"/>
                </a:solidFill>
              </a:rPr>
              <a:t>easiest form of parallelism to support in a database system—particularly in a shared-memory parallel system.</a:t>
            </a:r>
          </a:p>
          <a:p>
            <a:r>
              <a:rPr lang="en-US" dirty="0"/>
              <a:t> Database systems designed for single-processor systems can be used with few or no changes on a shared-memory parallel architecture, since even sequential database systems support concurrent processing.</a:t>
            </a:r>
          </a:p>
        </p:txBody>
      </p:sp>
    </p:spTree>
    <p:extLst>
      <p:ext uri="{BB962C8B-B14F-4D97-AF65-F5344CB8AC3E}">
        <p14:creationId xmlns:p14="http://schemas.microsoft.com/office/powerpoint/2010/main" val="111556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1B295-5C12-508F-9023-F51A1F2DB3E2}"/>
              </a:ext>
            </a:extLst>
          </p:cNvPr>
          <p:cNvSpPr>
            <a:spLocks noGrp="1"/>
          </p:cNvSpPr>
          <p:nvPr>
            <p:ph type="title"/>
          </p:nvPr>
        </p:nvSpPr>
        <p:spPr>
          <a:xfrm>
            <a:off x="200891" y="207818"/>
            <a:ext cx="10515600" cy="673966"/>
          </a:xfrm>
        </p:spPr>
        <p:txBody>
          <a:bodyPr>
            <a:normAutofit/>
          </a:bodyPr>
          <a:lstStyle/>
          <a:p>
            <a:r>
              <a:rPr lang="en-US" sz="4000" b="1" i="0" u="none" strike="noStrike" baseline="0" dirty="0">
                <a:latin typeface="+mn-lt"/>
              </a:rPr>
              <a:t>Interquery and Intraquery parallelism</a:t>
            </a:r>
            <a:endParaRPr lang="en-US" sz="4000" b="1" dirty="0">
              <a:latin typeface="+mn-lt"/>
            </a:endParaRPr>
          </a:p>
        </p:txBody>
      </p:sp>
      <p:sp>
        <p:nvSpPr>
          <p:cNvPr id="3" name="Content Placeholder 2">
            <a:extLst>
              <a:ext uri="{FF2B5EF4-FFF2-40B4-BE49-F238E27FC236}">
                <a16:creationId xmlns:a16="http://schemas.microsoft.com/office/drawing/2014/main" id="{BA99F6CB-3D7F-39B0-A229-58F3EED27238}"/>
              </a:ext>
            </a:extLst>
          </p:cNvPr>
          <p:cNvSpPr>
            <a:spLocks noGrp="1"/>
          </p:cNvSpPr>
          <p:nvPr>
            <p:ph idx="1"/>
          </p:nvPr>
        </p:nvSpPr>
        <p:spPr>
          <a:xfrm>
            <a:off x="200891" y="1039091"/>
            <a:ext cx="11797145" cy="5611091"/>
          </a:xfrm>
        </p:spPr>
        <p:txBody>
          <a:bodyPr>
            <a:normAutofit/>
          </a:bodyPr>
          <a:lstStyle/>
          <a:p>
            <a:pPr algn="just"/>
            <a:r>
              <a:rPr lang="en-US" b="1" i="0" dirty="0">
                <a:effectLst/>
              </a:rPr>
              <a:t>Intraquery Parallelism</a:t>
            </a:r>
          </a:p>
          <a:p>
            <a:pPr algn="just"/>
            <a:r>
              <a:rPr lang="en-US" b="0" i="0" dirty="0">
                <a:effectLst/>
              </a:rPr>
              <a:t>Intraquery parallelism </a:t>
            </a:r>
            <a:r>
              <a:rPr lang="en-US" b="1" i="0" dirty="0">
                <a:solidFill>
                  <a:srgbClr val="0000CC"/>
                </a:solidFill>
                <a:effectLst/>
              </a:rPr>
              <a:t>defines the execution of a single query in parallel on multiple processors and disks.</a:t>
            </a:r>
          </a:p>
          <a:p>
            <a:pPr algn="just"/>
            <a:r>
              <a:rPr lang="en-US" b="0" i="0" dirty="0">
                <a:effectLst/>
              </a:rPr>
              <a:t>Using intraquery parallelism </a:t>
            </a:r>
            <a:r>
              <a:rPr lang="en-US" b="1" i="0" dirty="0">
                <a:solidFill>
                  <a:srgbClr val="0000CC"/>
                </a:solidFill>
                <a:effectLst/>
              </a:rPr>
              <a:t>is essential for speeding up long-running queries.</a:t>
            </a:r>
          </a:p>
          <a:p>
            <a:pPr algn="just"/>
            <a:r>
              <a:rPr lang="en-US" b="0" i="0" dirty="0">
                <a:effectLst/>
              </a:rPr>
              <a:t>This application of parallelism decomposes the serial SQL, query into lower-level operations such as scan, join, sort, and aggregation.</a:t>
            </a:r>
          </a:p>
          <a:p>
            <a:pPr algn="just"/>
            <a:r>
              <a:rPr lang="en-US" dirty="0"/>
              <a:t>To illustrate the parallel evaluation of a query, </a:t>
            </a:r>
            <a:r>
              <a:rPr lang="en-US" b="1" dirty="0">
                <a:solidFill>
                  <a:srgbClr val="0000CC"/>
                </a:solidFill>
              </a:rPr>
              <a:t>consider a query that requires a relation to be sorted.</a:t>
            </a:r>
            <a:r>
              <a:rPr lang="en-US" dirty="0"/>
              <a:t> Suppose that the relation has been partitioned across multiple disks by range partitioning on some attribute, and the sort is requested on the partitioning attribute. </a:t>
            </a:r>
            <a:r>
              <a:rPr lang="en-US" b="1" dirty="0">
                <a:solidFill>
                  <a:srgbClr val="0000CC"/>
                </a:solidFill>
              </a:rPr>
              <a:t>The sort operation can be implemented by sorting each partition in parallel, then concatenating the sorted partitions to get the final sorted relation.</a:t>
            </a:r>
          </a:p>
        </p:txBody>
      </p:sp>
    </p:spTree>
    <p:extLst>
      <p:ext uri="{BB962C8B-B14F-4D97-AF65-F5344CB8AC3E}">
        <p14:creationId xmlns:p14="http://schemas.microsoft.com/office/powerpoint/2010/main" val="4165639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2341</Words>
  <Application>Microsoft Office PowerPoint</Application>
  <PresentationFormat>Widescreen</PresentationFormat>
  <Paragraphs>157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Heebo</vt:lpstr>
      <vt:lpstr>Office Theme</vt:lpstr>
      <vt:lpstr>Parallel and Distributed Databases</vt:lpstr>
      <vt:lpstr>Syllabus Content</vt:lpstr>
      <vt:lpstr>Parallel Database</vt:lpstr>
      <vt:lpstr>Parallel Database</vt:lpstr>
      <vt:lpstr>Parallel Database</vt:lpstr>
      <vt:lpstr>I/O parallelism in parallel database</vt:lpstr>
      <vt:lpstr>I/O parallelism in parallel database</vt:lpstr>
      <vt:lpstr>Interquery and Intraquery parallelism</vt:lpstr>
      <vt:lpstr>Interquery and Intraquery parallelism</vt:lpstr>
      <vt:lpstr>Intraoperation and Interoperation Parallelism</vt:lpstr>
      <vt:lpstr>Distributed Databases </vt:lpstr>
      <vt:lpstr>Types of Distributed Databases </vt:lpstr>
      <vt:lpstr>Types of Distributed Databases </vt:lpstr>
      <vt:lpstr>Types of Distributed Databases </vt:lpstr>
      <vt:lpstr>Types of Distributed Databases </vt:lpstr>
      <vt:lpstr>Distributed Data Storage</vt:lpstr>
      <vt:lpstr>Distributed Data Storage</vt:lpstr>
      <vt:lpstr>Distributed Data Storage</vt:lpstr>
      <vt:lpstr>Distributed Data Storage</vt:lpstr>
      <vt:lpstr>Distributed Data Storage</vt:lpstr>
      <vt:lpstr>Distributed Data Storage</vt:lpstr>
      <vt:lpstr>Distributed Data Storage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and Distributed Databases</dc:title>
  <dc:creator>Ranjeetsingh Suryawanshi</dc:creator>
  <cp:lastModifiedBy>Ranjeetsingh Suryawanshi</cp:lastModifiedBy>
  <cp:revision>14</cp:revision>
  <dcterms:created xsi:type="dcterms:W3CDTF">2022-11-09T08:37:20Z</dcterms:created>
  <dcterms:modified xsi:type="dcterms:W3CDTF">2022-11-11T13:54:15Z</dcterms:modified>
</cp:coreProperties>
</file>