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85" r:id="rId15"/>
    <p:sldId id="286"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360C-4C4D-9F6D-A4A9-550381A557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E6B2BA-914F-ABD9-5086-8A20FF39C9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B7C1B9-849D-0B70-E7F9-2353052283DD}"/>
              </a:ext>
            </a:extLst>
          </p:cNvPr>
          <p:cNvSpPr>
            <a:spLocks noGrp="1"/>
          </p:cNvSpPr>
          <p:nvPr>
            <p:ph type="dt" sz="half" idx="10"/>
          </p:nvPr>
        </p:nvSpPr>
        <p:spPr/>
        <p:txBody>
          <a:bodyPr/>
          <a:lstStyle/>
          <a:p>
            <a:fld id="{37FEBA7B-CF0C-4804-A8B9-8875FBE30F21}" type="datetimeFigureOut">
              <a:rPr lang="en-US" smtClean="0"/>
              <a:t>18-Nov-22</a:t>
            </a:fld>
            <a:endParaRPr lang="en-US"/>
          </a:p>
        </p:txBody>
      </p:sp>
      <p:sp>
        <p:nvSpPr>
          <p:cNvPr id="5" name="Footer Placeholder 4">
            <a:extLst>
              <a:ext uri="{FF2B5EF4-FFF2-40B4-BE49-F238E27FC236}">
                <a16:creationId xmlns:a16="http://schemas.microsoft.com/office/drawing/2014/main" id="{421E7DF4-0C00-90FF-B9D9-113BFC4CF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AB4F1-B4DF-C88D-251D-5FE1A3AC753A}"/>
              </a:ext>
            </a:extLst>
          </p:cNvPr>
          <p:cNvSpPr>
            <a:spLocks noGrp="1"/>
          </p:cNvSpPr>
          <p:nvPr>
            <p:ph type="sldNum" sz="quarter" idx="12"/>
          </p:nvPr>
        </p:nvSpPr>
        <p:spPr/>
        <p:txBody>
          <a:bodyPr/>
          <a:lstStyle/>
          <a:p>
            <a:fld id="{A1FB7BE8-4919-4A86-B7E0-A6C414CC2A88}" type="slidenum">
              <a:rPr lang="en-US" smtClean="0"/>
              <a:t>‹#›</a:t>
            </a:fld>
            <a:endParaRPr lang="en-US"/>
          </a:p>
        </p:txBody>
      </p:sp>
    </p:spTree>
    <p:extLst>
      <p:ext uri="{BB962C8B-B14F-4D97-AF65-F5344CB8AC3E}">
        <p14:creationId xmlns:p14="http://schemas.microsoft.com/office/powerpoint/2010/main" val="242687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F410-C516-4A9B-DD80-C19E680B1E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14D45F-8890-2698-FFA0-F3D13D11FB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C1036-A50E-81E3-01D6-D97820D8E459}"/>
              </a:ext>
            </a:extLst>
          </p:cNvPr>
          <p:cNvSpPr>
            <a:spLocks noGrp="1"/>
          </p:cNvSpPr>
          <p:nvPr>
            <p:ph type="dt" sz="half" idx="10"/>
          </p:nvPr>
        </p:nvSpPr>
        <p:spPr/>
        <p:txBody>
          <a:bodyPr/>
          <a:lstStyle/>
          <a:p>
            <a:fld id="{37FEBA7B-CF0C-4804-A8B9-8875FBE30F21}" type="datetimeFigureOut">
              <a:rPr lang="en-US" smtClean="0"/>
              <a:t>18-Nov-22</a:t>
            </a:fld>
            <a:endParaRPr lang="en-US"/>
          </a:p>
        </p:txBody>
      </p:sp>
      <p:sp>
        <p:nvSpPr>
          <p:cNvPr id="5" name="Footer Placeholder 4">
            <a:extLst>
              <a:ext uri="{FF2B5EF4-FFF2-40B4-BE49-F238E27FC236}">
                <a16:creationId xmlns:a16="http://schemas.microsoft.com/office/drawing/2014/main" id="{9466C982-26D2-D1D2-9820-E14716530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85878-8679-2EEB-F6E5-565D0DD38D89}"/>
              </a:ext>
            </a:extLst>
          </p:cNvPr>
          <p:cNvSpPr>
            <a:spLocks noGrp="1"/>
          </p:cNvSpPr>
          <p:nvPr>
            <p:ph type="sldNum" sz="quarter" idx="12"/>
          </p:nvPr>
        </p:nvSpPr>
        <p:spPr/>
        <p:txBody>
          <a:bodyPr/>
          <a:lstStyle/>
          <a:p>
            <a:fld id="{A1FB7BE8-4919-4A86-B7E0-A6C414CC2A88}" type="slidenum">
              <a:rPr lang="en-US" smtClean="0"/>
              <a:t>‹#›</a:t>
            </a:fld>
            <a:endParaRPr lang="en-US"/>
          </a:p>
        </p:txBody>
      </p:sp>
    </p:spTree>
    <p:extLst>
      <p:ext uri="{BB962C8B-B14F-4D97-AF65-F5344CB8AC3E}">
        <p14:creationId xmlns:p14="http://schemas.microsoft.com/office/powerpoint/2010/main" val="399730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227F-7B1B-EDAE-426A-687C5C98FD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10D5D0-1D38-8379-2907-C4A3FAF55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EC8923-1456-0134-3927-2E212D9F3A53}"/>
              </a:ext>
            </a:extLst>
          </p:cNvPr>
          <p:cNvSpPr>
            <a:spLocks noGrp="1"/>
          </p:cNvSpPr>
          <p:nvPr>
            <p:ph type="dt" sz="half" idx="10"/>
          </p:nvPr>
        </p:nvSpPr>
        <p:spPr/>
        <p:txBody>
          <a:bodyPr/>
          <a:lstStyle/>
          <a:p>
            <a:fld id="{37FEBA7B-CF0C-4804-A8B9-8875FBE30F21}" type="datetimeFigureOut">
              <a:rPr lang="en-US" smtClean="0"/>
              <a:t>18-Nov-22</a:t>
            </a:fld>
            <a:endParaRPr lang="en-US"/>
          </a:p>
        </p:txBody>
      </p:sp>
      <p:sp>
        <p:nvSpPr>
          <p:cNvPr id="5" name="Footer Placeholder 4">
            <a:extLst>
              <a:ext uri="{FF2B5EF4-FFF2-40B4-BE49-F238E27FC236}">
                <a16:creationId xmlns:a16="http://schemas.microsoft.com/office/drawing/2014/main" id="{F6876495-1889-8A31-A2F8-7211E2E4B8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FD00E-DAF1-628E-3E80-2F425950C47C}"/>
              </a:ext>
            </a:extLst>
          </p:cNvPr>
          <p:cNvSpPr>
            <a:spLocks noGrp="1"/>
          </p:cNvSpPr>
          <p:nvPr>
            <p:ph type="sldNum" sz="quarter" idx="12"/>
          </p:nvPr>
        </p:nvSpPr>
        <p:spPr/>
        <p:txBody>
          <a:bodyPr/>
          <a:lstStyle/>
          <a:p>
            <a:fld id="{A1FB7BE8-4919-4A86-B7E0-A6C414CC2A88}" type="slidenum">
              <a:rPr lang="en-US" smtClean="0"/>
              <a:t>‹#›</a:t>
            </a:fld>
            <a:endParaRPr lang="en-US"/>
          </a:p>
        </p:txBody>
      </p:sp>
    </p:spTree>
    <p:extLst>
      <p:ext uri="{BB962C8B-B14F-4D97-AF65-F5344CB8AC3E}">
        <p14:creationId xmlns:p14="http://schemas.microsoft.com/office/powerpoint/2010/main" val="4145095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35BF-AC3E-BE38-8A72-EA49A4BBFF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E74B03-488C-A32E-FFAF-B477ED042D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6C8B2-1CB5-67A6-94CD-26F40BBFABE3}"/>
              </a:ext>
            </a:extLst>
          </p:cNvPr>
          <p:cNvSpPr>
            <a:spLocks noGrp="1"/>
          </p:cNvSpPr>
          <p:nvPr>
            <p:ph type="dt" sz="half" idx="10"/>
          </p:nvPr>
        </p:nvSpPr>
        <p:spPr/>
        <p:txBody>
          <a:bodyPr/>
          <a:lstStyle/>
          <a:p>
            <a:fld id="{37FEBA7B-CF0C-4804-A8B9-8875FBE30F21}" type="datetimeFigureOut">
              <a:rPr lang="en-US" smtClean="0"/>
              <a:t>18-Nov-22</a:t>
            </a:fld>
            <a:endParaRPr lang="en-US"/>
          </a:p>
        </p:txBody>
      </p:sp>
      <p:sp>
        <p:nvSpPr>
          <p:cNvPr id="5" name="Footer Placeholder 4">
            <a:extLst>
              <a:ext uri="{FF2B5EF4-FFF2-40B4-BE49-F238E27FC236}">
                <a16:creationId xmlns:a16="http://schemas.microsoft.com/office/drawing/2014/main" id="{11443C6B-349B-2CE0-2B1B-B11571E62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6A8AB-440D-70B8-4750-169B1FE16067}"/>
              </a:ext>
            </a:extLst>
          </p:cNvPr>
          <p:cNvSpPr>
            <a:spLocks noGrp="1"/>
          </p:cNvSpPr>
          <p:nvPr>
            <p:ph type="sldNum" sz="quarter" idx="12"/>
          </p:nvPr>
        </p:nvSpPr>
        <p:spPr/>
        <p:txBody>
          <a:bodyPr/>
          <a:lstStyle/>
          <a:p>
            <a:fld id="{A1FB7BE8-4919-4A86-B7E0-A6C414CC2A88}" type="slidenum">
              <a:rPr lang="en-US" smtClean="0"/>
              <a:t>‹#›</a:t>
            </a:fld>
            <a:endParaRPr lang="en-US"/>
          </a:p>
        </p:txBody>
      </p:sp>
    </p:spTree>
    <p:extLst>
      <p:ext uri="{BB962C8B-B14F-4D97-AF65-F5344CB8AC3E}">
        <p14:creationId xmlns:p14="http://schemas.microsoft.com/office/powerpoint/2010/main" val="4261555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8436-9D6D-F93C-D0A6-D7091E5B69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B70DA7-6A4B-ECEA-6B87-A11117DAC7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D4CE3C-BF06-0330-F1F8-0BF9C7BB81FA}"/>
              </a:ext>
            </a:extLst>
          </p:cNvPr>
          <p:cNvSpPr>
            <a:spLocks noGrp="1"/>
          </p:cNvSpPr>
          <p:nvPr>
            <p:ph type="dt" sz="half" idx="10"/>
          </p:nvPr>
        </p:nvSpPr>
        <p:spPr/>
        <p:txBody>
          <a:bodyPr/>
          <a:lstStyle/>
          <a:p>
            <a:fld id="{37FEBA7B-CF0C-4804-A8B9-8875FBE30F21}" type="datetimeFigureOut">
              <a:rPr lang="en-US" smtClean="0"/>
              <a:t>18-Nov-22</a:t>
            </a:fld>
            <a:endParaRPr lang="en-US"/>
          </a:p>
        </p:txBody>
      </p:sp>
      <p:sp>
        <p:nvSpPr>
          <p:cNvPr id="5" name="Footer Placeholder 4">
            <a:extLst>
              <a:ext uri="{FF2B5EF4-FFF2-40B4-BE49-F238E27FC236}">
                <a16:creationId xmlns:a16="http://schemas.microsoft.com/office/drawing/2014/main" id="{C96DA91F-EC90-D2C0-A7A6-A152E8A55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61BE1-E6F7-CFB2-2930-A5D253D99907}"/>
              </a:ext>
            </a:extLst>
          </p:cNvPr>
          <p:cNvSpPr>
            <a:spLocks noGrp="1"/>
          </p:cNvSpPr>
          <p:nvPr>
            <p:ph type="sldNum" sz="quarter" idx="12"/>
          </p:nvPr>
        </p:nvSpPr>
        <p:spPr/>
        <p:txBody>
          <a:bodyPr/>
          <a:lstStyle/>
          <a:p>
            <a:fld id="{A1FB7BE8-4919-4A86-B7E0-A6C414CC2A88}" type="slidenum">
              <a:rPr lang="en-US" smtClean="0"/>
              <a:t>‹#›</a:t>
            </a:fld>
            <a:endParaRPr lang="en-US"/>
          </a:p>
        </p:txBody>
      </p:sp>
    </p:spTree>
    <p:extLst>
      <p:ext uri="{BB962C8B-B14F-4D97-AF65-F5344CB8AC3E}">
        <p14:creationId xmlns:p14="http://schemas.microsoft.com/office/powerpoint/2010/main" val="772873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04A1-AEB1-B8A3-9E09-8B6E3FD16C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BB4E7D-C818-B0CE-7458-CD52D06225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6AAC86-8F45-63DF-A26F-4656EFC266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690D92-EF93-97E7-5F27-774390286058}"/>
              </a:ext>
            </a:extLst>
          </p:cNvPr>
          <p:cNvSpPr>
            <a:spLocks noGrp="1"/>
          </p:cNvSpPr>
          <p:nvPr>
            <p:ph type="dt" sz="half" idx="10"/>
          </p:nvPr>
        </p:nvSpPr>
        <p:spPr/>
        <p:txBody>
          <a:bodyPr/>
          <a:lstStyle/>
          <a:p>
            <a:fld id="{37FEBA7B-CF0C-4804-A8B9-8875FBE30F21}" type="datetimeFigureOut">
              <a:rPr lang="en-US" smtClean="0"/>
              <a:t>18-Nov-22</a:t>
            </a:fld>
            <a:endParaRPr lang="en-US"/>
          </a:p>
        </p:txBody>
      </p:sp>
      <p:sp>
        <p:nvSpPr>
          <p:cNvPr id="6" name="Footer Placeholder 5">
            <a:extLst>
              <a:ext uri="{FF2B5EF4-FFF2-40B4-BE49-F238E27FC236}">
                <a16:creationId xmlns:a16="http://schemas.microsoft.com/office/drawing/2014/main" id="{CB41D24A-7C73-5966-3CAA-ED51895A0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8535C3-408E-FF1B-BB3B-9386E242E7FC}"/>
              </a:ext>
            </a:extLst>
          </p:cNvPr>
          <p:cNvSpPr>
            <a:spLocks noGrp="1"/>
          </p:cNvSpPr>
          <p:nvPr>
            <p:ph type="sldNum" sz="quarter" idx="12"/>
          </p:nvPr>
        </p:nvSpPr>
        <p:spPr/>
        <p:txBody>
          <a:bodyPr/>
          <a:lstStyle/>
          <a:p>
            <a:fld id="{A1FB7BE8-4919-4A86-B7E0-A6C414CC2A88}" type="slidenum">
              <a:rPr lang="en-US" smtClean="0"/>
              <a:t>‹#›</a:t>
            </a:fld>
            <a:endParaRPr lang="en-US"/>
          </a:p>
        </p:txBody>
      </p:sp>
    </p:spTree>
    <p:extLst>
      <p:ext uri="{BB962C8B-B14F-4D97-AF65-F5344CB8AC3E}">
        <p14:creationId xmlns:p14="http://schemas.microsoft.com/office/powerpoint/2010/main" val="188114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6BE1-5CC1-2655-B684-9A3FB20FFE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56E73C-AA50-2CE3-E3C7-DFE58BCDE8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6C402F-8009-CE32-636B-D28CA95F11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80E78A-92A2-3BD2-626D-FE42FED677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AB8AD5-C845-D1E7-FBB0-77D2219F10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DFDE7A-976F-FE09-FB27-CF79ECD82257}"/>
              </a:ext>
            </a:extLst>
          </p:cNvPr>
          <p:cNvSpPr>
            <a:spLocks noGrp="1"/>
          </p:cNvSpPr>
          <p:nvPr>
            <p:ph type="dt" sz="half" idx="10"/>
          </p:nvPr>
        </p:nvSpPr>
        <p:spPr/>
        <p:txBody>
          <a:bodyPr/>
          <a:lstStyle/>
          <a:p>
            <a:fld id="{37FEBA7B-CF0C-4804-A8B9-8875FBE30F21}" type="datetimeFigureOut">
              <a:rPr lang="en-US" smtClean="0"/>
              <a:t>18-Nov-22</a:t>
            </a:fld>
            <a:endParaRPr lang="en-US"/>
          </a:p>
        </p:txBody>
      </p:sp>
      <p:sp>
        <p:nvSpPr>
          <p:cNvPr id="8" name="Footer Placeholder 7">
            <a:extLst>
              <a:ext uri="{FF2B5EF4-FFF2-40B4-BE49-F238E27FC236}">
                <a16:creationId xmlns:a16="http://schemas.microsoft.com/office/drawing/2014/main" id="{7468475E-08B0-42A9-6D8C-2D541B367E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BFE568-CF0E-0F0A-07B3-6C548D4CAD1E}"/>
              </a:ext>
            </a:extLst>
          </p:cNvPr>
          <p:cNvSpPr>
            <a:spLocks noGrp="1"/>
          </p:cNvSpPr>
          <p:nvPr>
            <p:ph type="sldNum" sz="quarter" idx="12"/>
          </p:nvPr>
        </p:nvSpPr>
        <p:spPr/>
        <p:txBody>
          <a:bodyPr/>
          <a:lstStyle/>
          <a:p>
            <a:fld id="{A1FB7BE8-4919-4A86-B7E0-A6C414CC2A88}" type="slidenum">
              <a:rPr lang="en-US" smtClean="0"/>
              <a:t>‹#›</a:t>
            </a:fld>
            <a:endParaRPr lang="en-US"/>
          </a:p>
        </p:txBody>
      </p:sp>
    </p:spTree>
    <p:extLst>
      <p:ext uri="{BB962C8B-B14F-4D97-AF65-F5344CB8AC3E}">
        <p14:creationId xmlns:p14="http://schemas.microsoft.com/office/powerpoint/2010/main" val="265568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3936-F2B0-364A-E381-27416E7BCE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9914BD-6085-D132-F46F-AF4D914F38FB}"/>
              </a:ext>
            </a:extLst>
          </p:cNvPr>
          <p:cNvSpPr>
            <a:spLocks noGrp="1"/>
          </p:cNvSpPr>
          <p:nvPr>
            <p:ph type="dt" sz="half" idx="10"/>
          </p:nvPr>
        </p:nvSpPr>
        <p:spPr/>
        <p:txBody>
          <a:bodyPr/>
          <a:lstStyle/>
          <a:p>
            <a:fld id="{37FEBA7B-CF0C-4804-A8B9-8875FBE30F21}" type="datetimeFigureOut">
              <a:rPr lang="en-US" smtClean="0"/>
              <a:t>18-Nov-22</a:t>
            </a:fld>
            <a:endParaRPr lang="en-US"/>
          </a:p>
        </p:txBody>
      </p:sp>
      <p:sp>
        <p:nvSpPr>
          <p:cNvPr id="4" name="Footer Placeholder 3">
            <a:extLst>
              <a:ext uri="{FF2B5EF4-FFF2-40B4-BE49-F238E27FC236}">
                <a16:creationId xmlns:a16="http://schemas.microsoft.com/office/drawing/2014/main" id="{8A2CFFE3-1E49-FC74-97E0-346A969397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8D669F-0F70-87F1-9015-868D40124D85}"/>
              </a:ext>
            </a:extLst>
          </p:cNvPr>
          <p:cNvSpPr>
            <a:spLocks noGrp="1"/>
          </p:cNvSpPr>
          <p:nvPr>
            <p:ph type="sldNum" sz="quarter" idx="12"/>
          </p:nvPr>
        </p:nvSpPr>
        <p:spPr/>
        <p:txBody>
          <a:bodyPr/>
          <a:lstStyle/>
          <a:p>
            <a:fld id="{A1FB7BE8-4919-4A86-B7E0-A6C414CC2A88}" type="slidenum">
              <a:rPr lang="en-US" smtClean="0"/>
              <a:t>‹#›</a:t>
            </a:fld>
            <a:endParaRPr lang="en-US"/>
          </a:p>
        </p:txBody>
      </p:sp>
    </p:spTree>
    <p:extLst>
      <p:ext uri="{BB962C8B-B14F-4D97-AF65-F5344CB8AC3E}">
        <p14:creationId xmlns:p14="http://schemas.microsoft.com/office/powerpoint/2010/main" val="202614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EFFE53-BAD4-47F1-DD22-C906E6930145}"/>
              </a:ext>
            </a:extLst>
          </p:cNvPr>
          <p:cNvSpPr>
            <a:spLocks noGrp="1"/>
          </p:cNvSpPr>
          <p:nvPr>
            <p:ph type="dt" sz="half" idx="10"/>
          </p:nvPr>
        </p:nvSpPr>
        <p:spPr/>
        <p:txBody>
          <a:bodyPr/>
          <a:lstStyle/>
          <a:p>
            <a:fld id="{37FEBA7B-CF0C-4804-A8B9-8875FBE30F21}" type="datetimeFigureOut">
              <a:rPr lang="en-US" smtClean="0"/>
              <a:t>18-Nov-22</a:t>
            </a:fld>
            <a:endParaRPr lang="en-US"/>
          </a:p>
        </p:txBody>
      </p:sp>
      <p:sp>
        <p:nvSpPr>
          <p:cNvPr id="3" name="Footer Placeholder 2">
            <a:extLst>
              <a:ext uri="{FF2B5EF4-FFF2-40B4-BE49-F238E27FC236}">
                <a16:creationId xmlns:a16="http://schemas.microsoft.com/office/drawing/2014/main" id="{04D21521-0125-6E56-DD9A-7AD5F8E384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192850-45CF-C6A4-A752-0AE8CA461508}"/>
              </a:ext>
            </a:extLst>
          </p:cNvPr>
          <p:cNvSpPr>
            <a:spLocks noGrp="1"/>
          </p:cNvSpPr>
          <p:nvPr>
            <p:ph type="sldNum" sz="quarter" idx="12"/>
          </p:nvPr>
        </p:nvSpPr>
        <p:spPr/>
        <p:txBody>
          <a:bodyPr/>
          <a:lstStyle/>
          <a:p>
            <a:fld id="{A1FB7BE8-4919-4A86-B7E0-A6C414CC2A88}" type="slidenum">
              <a:rPr lang="en-US" smtClean="0"/>
              <a:t>‹#›</a:t>
            </a:fld>
            <a:endParaRPr lang="en-US"/>
          </a:p>
        </p:txBody>
      </p:sp>
    </p:spTree>
    <p:extLst>
      <p:ext uri="{BB962C8B-B14F-4D97-AF65-F5344CB8AC3E}">
        <p14:creationId xmlns:p14="http://schemas.microsoft.com/office/powerpoint/2010/main" val="851123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7E7E4-1575-86EF-B1A6-9C46F7275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7B9EA1-DCE8-B7E6-D743-47081ABA01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514E33-7086-AE16-E462-DEC2D9269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7D61B-0573-D355-1E75-4C0DDDC51BF6}"/>
              </a:ext>
            </a:extLst>
          </p:cNvPr>
          <p:cNvSpPr>
            <a:spLocks noGrp="1"/>
          </p:cNvSpPr>
          <p:nvPr>
            <p:ph type="dt" sz="half" idx="10"/>
          </p:nvPr>
        </p:nvSpPr>
        <p:spPr/>
        <p:txBody>
          <a:bodyPr/>
          <a:lstStyle/>
          <a:p>
            <a:fld id="{37FEBA7B-CF0C-4804-A8B9-8875FBE30F21}" type="datetimeFigureOut">
              <a:rPr lang="en-US" smtClean="0"/>
              <a:t>18-Nov-22</a:t>
            </a:fld>
            <a:endParaRPr lang="en-US"/>
          </a:p>
        </p:txBody>
      </p:sp>
      <p:sp>
        <p:nvSpPr>
          <p:cNvPr id="6" name="Footer Placeholder 5">
            <a:extLst>
              <a:ext uri="{FF2B5EF4-FFF2-40B4-BE49-F238E27FC236}">
                <a16:creationId xmlns:a16="http://schemas.microsoft.com/office/drawing/2014/main" id="{05C9B4E3-A3CA-5158-79F0-6FDD3F3C80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20007-ECBA-CBFC-E53B-492AF2BD58A1}"/>
              </a:ext>
            </a:extLst>
          </p:cNvPr>
          <p:cNvSpPr>
            <a:spLocks noGrp="1"/>
          </p:cNvSpPr>
          <p:nvPr>
            <p:ph type="sldNum" sz="quarter" idx="12"/>
          </p:nvPr>
        </p:nvSpPr>
        <p:spPr/>
        <p:txBody>
          <a:bodyPr/>
          <a:lstStyle/>
          <a:p>
            <a:fld id="{A1FB7BE8-4919-4A86-B7E0-A6C414CC2A88}" type="slidenum">
              <a:rPr lang="en-US" smtClean="0"/>
              <a:t>‹#›</a:t>
            </a:fld>
            <a:endParaRPr lang="en-US"/>
          </a:p>
        </p:txBody>
      </p:sp>
    </p:spTree>
    <p:extLst>
      <p:ext uri="{BB962C8B-B14F-4D97-AF65-F5344CB8AC3E}">
        <p14:creationId xmlns:p14="http://schemas.microsoft.com/office/powerpoint/2010/main" val="26051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4CBE-BDC6-00E6-3750-A88A81729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A4C763-FE29-5367-91A3-1CC546F69E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842C9-8704-9E39-98C6-F1202A895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F52AD7-D8FF-2894-4448-A89D7E197D5D}"/>
              </a:ext>
            </a:extLst>
          </p:cNvPr>
          <p:cNvSpPr>
            <a:spLocks noGrp="1"/>
          </p:cNvSpPr>
          <p:nvPr>
            <p:ph type="dt" sz="half" idx="10"/>
          </p:nvPr>
        </p:nvSpPr>
        <p:spPr/>
        <p:txBody>
          <a:bodyPr/>
          <a:lstStyle/>
          <a:p>
            <a:fld id="{37FEBA7B-CF0C-4804-A8B9-8875FBE30F21}" type="datetimeFigureOut">
              <a:rPr lang="en-US" smtClean="0"/>
              <a:t>18-Nov-22</a:t>
            </a:fld>
            <a:endParaRPr lang="en-US"/>
          </a:p>
        </p:txBody>
      </p:sp>
      <p:sp>
        <p:nvSpPr>
          <p:cNvPr id="6" name="Footer Placeholder 5">
            <a:extLst>
              <a:ext uri="{FF2B5EF4-FFF2-40B4-BE49-F238E27FC236}">
                <a16:creationId xmlns:a16="http://schemas.microsoft.com/office/drawing/2014/main" id="{97F22035-ABF6-3628-999F-8F8EB346BF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B07084-23DA-41A5-6B9A-3D8EE251ACE9}"/>
              </a:ext>
            </a:extLst>
          </p:cNvPr>
          <p:cNvSpPr>
            <a:spLocks noGrp="1"/>
          </p:cNvSpPr>
          <p:nvPr>
            <p:ph type="sldNum" sz="quarter" idx="12"/>
          </p:nvPr>
        </p:nvSpPr>
        <p:spPr/>
        <p:txBody>
          <a:bodyPr/>
          <a:lstStyle/>
          <a:p>
            <a:fld id="{A1FB7BE8-4919-4A86-B7E0-A6C414CC2A88}" type="slidenum">
              <a:rPr lang="en-US" smtClean="0"/>
              <a:t>‹#›</a:t>
            </a:fld>
            <a:endParaRPr lang="en-US"/>
          </a:p>
        </p:txBody>
      </p:sp>
    </p:spTree>
    <p:extLst>
      <p:ext uri="{BB962C8B-B14F-4D97-AF65-F5344CB8AC3E}">
        <p14:creationId xmlns:p14="http://schemas.microsoft.com/office/powerpoint/2010/main" val="378816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D053D5-1F57-FE8B-C300-AE279124D0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9798A6-F937-2A19-1F87-08CC882153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AA7A5-C44B-761B-3C1F-B0D3C26B79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EBA7B-CF0C-4804-A8B9-8875FBE30F21}" type="datetimeFigureOut">
              <a:rPr lang="en-US" smtClean="0"/>
              <a:t>18-Nov-22</a:t>
            </a:fld>
            <a:endParaRPr lang="en-US"/>
          </a:p>
        </p:txBody>
      </p:sp>
      <p:sp>
        <p:nvSpPr>
          <p:cNvPr id="5" name="Footer Placeholder 4">
            <a:extLst>
              <a:ext uri="{FF2B5EF4-FFF2-40B4-BE49-F238E27FC236}">
                <a16:creationId xmlns:a16="http://schemas.microsoft.com/office/drawing/2014/main" id="{7F86FCDA-8810-B6F0-41B3-B056E0CEA4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586E68-8383-1018-E484-698B5E15F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B7BE8-4919-4A86-B7E0-A6C414CC2A88}" type="slidenum">
              <a:rPr lang="en-US" smtClean="0"/>
              <a:t>‹#›</a:t>
            </a:fld>
            <a:endParaRPr lang="en-US"/>
          </a:p>
        </p:txBody>
      </p:sp>
    </p:spTree>
    <p:extLst>
      <p:ext uri="{BB962C8B-B14F-4D97-AF65-F5344CB8AC3E}">
        <p14:creationId xmlns:p14="http://schemas.microsoft.com/office/powerpoint/2010/main" val="303488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analyticsvidhya.com/blog/2021/07/a-brief-introduction-to-data-warehouse/"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s://www.jamesserra.com/archive/2013/07/why-you-need-a-data-warehous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16E7-1120-D792-BA3C-59FA083D1588}"/>
              </a:ext>
            </a:extLst>
          </p:cNvPr>
          <p:cNvSpPr>
            <a:spLocks noGrp="1"/>
          </p:cNvSpPr>
          <p:nvPr>
            <p:ph type="ctrTitle"/>
          </p:nvPr>
        </p:nvSpPr>
        <p:spPr>
          <a:xfrm>
            <a:off x="955965" y="1122363"/>
            <a:ext cx="10446326" cy="2387600"/>
          </a:xfrm>
        </p:spPr>
        <p:txBody>
          <a:bodyPr>
            <a:normAutofit/>
          </a:bodyPr>
          <a:lstStyle/>
          <a:p>
            <a:r>
              <a:rPr lang="en-US" sz="7200" b="1" dirty="0"/>
              <a:t>Unit 6 </a:t>
            </a:r>
            <a:r>
              <a:rPr lang="en-US" sz="7200" b="1" i="0" u="none" strike="noStrike" baseline="0" dirty="0"/>
              <a:t>NOSQL Databases and Data Warehousing</a:t>
            </a:r>
            <a:endParaRPr lang="en-US" sz="7200" b="1" dirty="0"/>
          </a:p>
        </p:txBody>
      </p:sp>
      <p:sp>
        <p:nvSpPr>
          <p:cNvPr id="3" name="Subtitle 2">
            <a:extLst>
              <a:ext uri="{FF2B5EF4-FFF2-40B4-BE49-F238E27FC236}">
                <a16:creationId xmlns:a16="http://schemas.microsoft.com/office/drawing/2014/main" id="{07FF3ED6-40ED-0F8E-C0D8-5DB0D2107CD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2575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22590-465C-3DAC-A5BA-A66AEAA8C82D}"/>
              </a:ext>
            </a:extLst>
          </p:cNvPr>
          <p:cNvSpPr>
            <a:spLocks noGrp="1"/>
          </p:cNvSpPr>
          <p:nvPr>
            <p:ph type="title"/>
          </p:nvPr>
        </p:nvSpPr>
        <p:spPr>
          <a:xfrm>
            <a:off x="200891" y="350981"/>
            <a:ext cx="10515600" cy="660111"/>
          </a:xfrm>
        </p:spPr>
        <p:txBody>
          <a:bodyPr>
            <a:normAutofit fontScale="90000"/>
          </a:bodyPr>
          <a:lstStyle/>
          <a:p>
            <a:r>
              <a:rPr lang="en-US" sz="4000" b="1" i="0" dirty="0">
                <a:solidFill>
                  <a:srgbClr val="222222"/>
                </a:solidFill>
                <a:effectLst/>
                <a:latin typeface="+mn-lt"/>
              </a:rPr>
              <a:t>What is the CAP Theorem?</a:t>
            </a:r>
            <a:br>
              <a:rPr lang="en-US" sz="4000" b="1" i="0" dirty="0">
                <a:solidFill>
                  <a:srgbClr val="222222"/>
                </a:solidFill>
                <a:effectLst/>
                <a:latin typeface="+mn-lt"/>
              </a:rPr>
            </a:br>
            <a:endParaRPr lang="en-US" sz="4000" dirty="0">
              <a:latin typeface="+mn-lt"/>
            </a:endParaRPr>
          </a:p>
        </p:txBody>
      </p:sp>
      <p:sp>
        <p:nvSpPr>
          <p:cNvPr id="3" name="Content Placeholder 2">
            <a:extLst>
              <a:ext uri="{FF2B5EF4-FFF2-40B4-BE49-F238E27FC236}">
                <a16:creationId xmlns:a16="http://schemas.microsoft.com/office/drawing/2014/main" id="{FA4BDE12-41E6-DC38-40C6-5F246271A063}"/>
              </a:ext>
            </a:extLst>
          </p:cNvPr>
          <p:cNvSpPr>
            <a:spLocks noGrp="1"/>
          </p:cNvSpPr>
          <p:nvPr>
            <p:ph idx="1"/>
          </p:nvPr>
        </p:nvSpPr>
        <p:spPr>
          <a:xfrm>
            <a:off x="443345" y="748145"/>
            <a:ext cx="11249891" cy="5943599"/>
          </a:xfrm>
        </p:spPr>
        <p:txBody>
          <a:bodyPr>
            <a:normAutofit fontScale="85000" lnSpcReduction="20000"/>
          </a:bodyPr>
          <a:lstStyle/>
          <a:p>
            <a:pPr algn="just"/>
            <a:r>
              <a:rPr lang="en-US" b="0" i="0" dirty="0">
                <a:effectLst/>
              </a:rPr>
              <a:t>CAP theorem states that is impossible for a distributed data store to offer more than two out of three guarantees.</a:t>
            </a:r>
          </a:p>
          <a:p>
            <a:pPr algn="just">
              <a:buFont typeface="+mj-lt"/>
              <a:buAutoNum type="arabicPeriod"/>
            </a:pPr>
            <a:r>
              <a:rPr lang="en-US" b="0" i="0" dirty="0">
                <a:effectLst/>
              </a:rPr>
              <a:t>Consistency</a:t>
            </a:r>
          </a:p>
          <a:p>
            <a:pPr algn="just">
              <a:buFont typeface="+mj-lt"/>
              <a:buAutoNum type="arabicPeriod"/>
            </a:pPr>
            <a:r>
              <a:rPr lang="en-US" b="0" i="0" dirty="0">
                <a:effectLst/>
              </a:rPr>
              <a:t>Availability</a:t>
            </a:r>
          </a:p>
          <a:p>
            <a:pPr algn="just">
              <a:buFont typeface="+mj-lt"/>
              <a:buAutoNum type="arabicPeriod"/>
            </a:pPr>
            <a:r>
              <a:rPr lang="en-US" b="0" i="0" dirty="0">
                <a:effectLst/>
              </a:rPr>
              <a:t>Partition Tolerance</a:t>
            </a:r>
          </a:p>
          <a:p>
            <a:pPr algn="just"/>
            <a:r>
              <a:rPr lang="en-US" b="1" i="0" dirty="0">
                <a:effectLst/>
              </a:rPr>
              <a:t>Consistency:</a:t>
            </a:r>
            <a:endParaRPr lang="en-US" b="0" i="0" dirty="0">
              <a:effectLst/>
            </a:endParaRPr>
          </a:p>
          <a:p>
            <a:pPr algn="just"/>
            <a:r>
              <a:rPr lang="en-US" b="0" i="0" dirty="0">
                <a:effectLst/>
              </a:rPr>
              <a:t>The data should remain consistent even after the execution of an operation. </a:t>
            </a:r>
            <a:r>
              <a:rPr lang="en-US" b="1" i="0" dirty="0">
                <a:solidFill>
                  <a:srgbClr val="0000CC"/>
                </a:solidFill>
                <a:effectLst/>
              </a:rPr>
              <a:t>This means once data is written, any future read request should contain that data. For example, after updating the order status, all the clients should be able to see the same data.</a:t>
            </a:r>
          </a:p>
          <a:p>
            <a:pPr algn="just"/>
            <a:r>
              <a:rPr lang="en-US" b="1" i="0" dirty="0">
                <a:effectLst/>
              </a:rPr>
              <a:t>Availability:</a:t>
            </a:r>
            <a:endParaRPr lang="en-US" b="0" i="0" dirty="0">
              <a:effectLst/>
            </a:endParaRPr>
          </a:p>
          <a:p>
            <a:pPr algn="just"/>
            <a:r>
              <a:rPr lang="en-US" b="0" i="0" dirty="0">
                <a:effectLst/>
              </a:rPr>
              <a:t>The </a:t>
            </a:r>
            <a:r>
              <a:rPr lang="en-US" b="1" i="0" dirty="0">
                <a:solidFill>
                  <a:srgbClr val="0000CC"/>
                </a:solidFill>
                <a:effectLst/>
              </a:rPr>
              <a:t>database should always be available and responsive. It should not have any downtime.</a:t>
            </a:r>
          </a:p>
          <a:p>
            <a:pPr algn="just"/>
            <a:r>
              <a:rPr lang="en-US" b="1" i="0" dirty="0">
                <a:effectLst/>
              </a:rPr>
              <a:t>Partition Tolerance:</a:t>
            </a:r>
            <a:endParaRPr lang="en-US" b="0" i="0" dirty="0">
              <a:effectLst/>
            </a:endParaRPr>
          </a:p>
          <a:p>
            <a:pPr algn="just"/>
            <a:r>
              <a:rPr lang="en-US" b="0" i="0" dirty="0">
                <a:effectLst/>
              </a:rPr>
              <a:t>Partition Tolerance means that the </a:t>
            </a:r>
            <a:r>
              <a:rPr lang="en-US" b="1" i="0" dirty="0">
                <a:solidFill>
                  <a:srgbClr val="0000CC"/>
                </a:solidFill>
                <a:effectLst/>
              </a:rPr>
              <a:t>system should continue to function even if the communication among the servers is not stable. </a:t>
            </a:r>
            <a:r>
              <a:rPr lang="en-US" b="0" i="0" dirty="0">
                <a:effectLst/>
              </a:rPr>
              <a:t>For example, the servers can be partitioned into multiple groups which may not communicate with each other. Here, if part of the database is unavailable, other parts are always unaffected.</a:t>
            </a:r>
          </a:p>
          <a:p>
            <a:endParaRPr lang="en-US" dirty="0"/>
          </a:p>
        </p:txBody>
      </p:sp>
    </p:spTree>
    <p:extLst>
      <p:ext uri="{BB962C8B-B14F-4D97-AF65-F5344CB8AC3E}">
        <p14:creationId xmlns:p14="http://schemas.microsoft.com/office/powerpoint/2010/main" val="3771404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55CD-D1F8-795F-8362-0636E171C205}"/>
              </a:ext>
            </a:extLst>
          </p:cNvPr>
          <p:cNvSpPr>
            <a:spLocks noGrp="1"/>
          </p:cNvSpPr>
          <p:nvPr>
            <p:ph type="title"/>
          </p:nvPr>
        </p:nvSpPr>
        <p:spPr>
          <a:xfrm>
            <a:off x="554182" y="365126"/>
            <a:ext cx="11291454" cy="937202"/>
          </a:xfrm>
        </p:spPr>
        <p:txBody>
          <a:bodyPr>
            <a:normAutofit fontScale="90000"/>
          </a:bodyPr>
          <a:lstStyle/>
          <a:p>
            <a:r>
              <a:rPr lang="en-US" sz="4000" b="1" i="0" dirty="0">
                <a:solidFill>
                  <a:srgbClr val="222222"/>
                </a:solidFill>
                <a:effectLst/>
                <a:latin typeface="+mn-lt"/>
              </a:rPr>
              <a:t>BASE: </a:t>
            </a:r>
            <a:r>
              <a:rPr lang="en-US" sz="4000" b="1" i="0" u="sng" dirty="0">
                <a:solidFill>
                  <a:srgbClr val="222222"/>
                </a:solidFill>
                <a:effectLst/>
                <a:latin typeface="+mn-lt"/>
              </a:rPr>
              <a:t>B</a:t>
            </a:r>
            <a:r>
              <a:rPr lang="en-US" sz="4000" b="1" i="0" dirty="0">
                <a:solidFill>
                  <a:srgbClr val="222222"/>
                </a:solidFill>
                <a:effectLst/>
                <a:latin typeface="+mn-lt"/>
              </a:rPr>
              <a:t>asically </a:t>
            </a:r>
            <a:r>
              <a:rPr lang="en-US" sz="4000" b="1" i="0" u="sng" dirty="0">
                <a:solidFill>
                  <a:srgbClr val="222222"/>
                </a:solidFill>
                <a:effectLst/>
                <a:latin typeface="+mn-lt"/>
              </a:rPr>
              <a:t>A</a:t>
            </a:r>
            <a:r>
              <a:rPr lang="en-US" sz="4000" b="1" i="0" dirty="0">
                <a:solidFill>
                  <a:srgbClr val="222222"/>
                </a:solidFill>
                <a:effectLst/>
                <a:latin typeface="+mn-lt"/>
              </a:rPr>
              <a:t>vailable, </a:t>
            </a:r>
            <a:r>
              <a:rPr lang="en-US" sz="4000" b="1" i="0" u="sng" dirty="0">
                <a:solidFill>
                  <a:srgbClr val="222222"/>
                </a:solidFill>
                <a:effectLst/>
                <a:latin typeface="+mn-lt"/>
              </a:rPr>
              <a:t>S</a:t>
            </a:r>
            <a:r>
              <a:rPr lang="en-US" sz="4000" b="1" i="0" dirty="0">
                <a:solidFill>
                  <a:srgbClr val="222222"/>
                </a:solidFill>
                <a:effectLst/>
                <a:latin typeface="+mn-lt"/>
              </a:rPr>
              <a:t>oft state, </a:t>
            </a:r>
            <a:r>
              <a:rPr lang="en-US" sz="4000" b="1" i="0" u="sng" dirty="0">
                <a:solidFill>
                  <a:srgbClr val="222222"/>
                </a:solidFill>
                <a:effectLst/>
                <a:latin typeface="+mn-lt"/>
              </a:rPr>
              <a:t>E</a:t>
            </a:r>
            <a:r>
              <a:rPr lang="en-US" sz="4000" b="1" i="0" dirty="0">
                <a:solidFill>
                  <a:srgbClr val="222222"/>
                </a:solidFill>
                <a:effectLst/>
                <a:latin typeface="+mn-lt"/>
              </a:rPr>
              <a:t>ventual consistency</a:t>
            </a:r>
            <a:endParaRPr lang="en-US" sz="4000" b="1" dirty="0">
              <a:latin typeface="+mn-lt"/>
            </a:endParaRPr>
          </a:p>
        </p:txBody>
      </p:sp>
      <p:sp>
        <p:nvSpPr>
          <p:cNvPr id="3" name="Content Placeholder 2">
            <a:extLst>
              <a:ext uri="{FF2B5EF4-FFF2-40B4-BE49-F238E27FC236}">
                <a16:creationId xmlns:a16="http://schemas.microsoft.com/office/drawing/2014/main" id="{17DCB390-782A-8D46-AEEE-7BC593E1C6FB}"/>
              </a:ext>
            </a:extLst>
          </p:cNvPr>
          <p:cNvSpPr>
            <a:spLocks noGrp="1"/>
          </p:cNvSpPr>
          <p:nvPr>
            <p:ph idx="1"/>
          </p:nvPr>
        </p:nvSpPr>
        <p:spPr>
          <a:xfrm>
            <a:off x="304800" y="1302328"/>
            <a:ext cx="5689457" cy="5190548"/>
          </a:xfrm>
        </p:spPr>
        <p:txBody>
          <a:bodyPr/>
          <a:lstStyle/>
          <a:p>
            <a:pPr algn="just">
              <a:buFont typeface="Arial" panose="020B0604020202020204" pitchFamily="34" charset="0"/>
              <a:buChar char="•"/>
            </a:pPr>
            <a:r>
              <a:rPr lang="en-US" b="1" i="0" dirty="0">
                <a:solidFill>
                  <a:srgbClr val="0000CC"/>
                </a:solidFill>
                <a:effectLst/>
              </a:rPr>
              <a:t>Basically</a:t>
            </a:r>
            <a:r>
              <a:rPr lang="en-US" b="0" i="0" dirty="0">
                <a:effectLst/>
              </a:rPr>
              <a:t>, </a:t>
            </a:r>
            <a:r>
              <a:rPr lang="en-US" b="1" i="0" dirty="0">
                <a:solidFill>
                  <a:srgbClr val="0000CC"/>
                </a:solidFill>
                <a:effectLst/>
              </a:rPr>
              <a:t>available </a:t>
            </a:r>
            <a:r>
              <a:rPr lang="en-US" b="0" i="0" dirty="0">
                <a:effectLst/>
              </a:rPr>
              <a:t>means DB is available all the time as per CAP theorem</a:t>
            </a:r>
          </a:p>
          <a:p>
            <a:pPr algn="just">
              <a:buFont typeface="Arial" panose="020B0604020202020204" pitchFamily="34" charset="0"/>
              <a:buChar char="•"/>
            </a:pPr>
            <a:r>
              <a:rPr lang="en-US" b="1" i="0" dirty="0">
                <a:solidFill>
                  <a:srgbClr val="0000CC"/>
                </a:solidFill>
                <a:effectLst/>
              </a:rPr>
              <a:t>Soft state </a:t>
            </a:r>
            <a:r>
              <a:rPr lang="en-US" b="0" i="0" dirty="0">
                <a:effectLst/>
              </a:rPr>
              <a:t>means even without an input; the system state may change</a:t>
            </a:r>
          </a:p>
          <a:p>
            <a:pPr algn="just">
              <a:buFont typeface="Arial" panose="020B0604020202020204" pitchFamily="34" charset="0"/>
              <a:buChar char="•"/>
            </a:pPr>
            <a:r>
              <a:rPr lang="en-US" b="1" i="0" dirty="0">
                <a:solidFill>
                  <a:srgbClr val="0000CC"/>
                </a:solidFill>
                <a:effectLst/>
              </a:rPr>
              <a:t>Eventual consistency</a:t>
            </a:r>
            <a:r>
              <a:rPr lang="en-US" b="0" i="0" dirty="0">
                <a:effectLst/>
              </a:rPr>
              <a:t> means that the system will become consistent over time</a:t>
            </a:r>
          </a:p>
          <a:p>
            <a:endParaRPr lang="en-US" dirty="0"/>
          </a:p>
        </p:txBody>
      </p:sp>
      <p:pic>
        <p:nvPicPr>
          <p:cNvPr id="7170" name="Picture 2">
            <a:extLst>
              <a:ext uri="{FF2B5EF4-FFF2-40B4-BE49-F238E27FC236}">
                <a16:creationId xmlns:a16="http://schemas.microsoft.com/office/drawing/2014/main" id="{C288F9E7-8116-174C-0A33-D3732DC3C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091" y="1302327"/>
            <a:ext cx="5093711" cy="4874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414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FD5A-A1B7-40A9-A79A-6A99479A92A1}"/>
              </a:ext>
            </a:extLst>
          </p:cNvPr>
          <p:cNvSpPr>
            <a:spLocks noGrp="1"/>
          </p:cNvSpPr>
          <p:nvPr>
            <p:ph type="title"/>
          </p:nvPr>
        </p:nvSpPr>
        <p:spPr>
          <a:xfrm>
            <a:off x="187036" y="157307"/>
            <a:ext cx="10515600" cy="660111"/>
          </a:xfrm>
        </p:spPr>
        <p:txBody>
          <a:bodyPr>
            <a:normAutofit/>
          </a:bodyPr>
          <a:lstStyle/>
          <a:p>
            <a:r>
              <a:rPr lang="en-US" sz="4000" b="1" i="0" u="none" strike="noStrike" baseline="0" dirty="0">
                <a:latin typeface="+mn-lt"/>
              </a:rPr>
              <a:t>Data Warehousing</a:t>
            </a:r>
            <a:endParaRPr lang="en-US" sz="4000" dirty="0">
              <a:latin typeface="+mn-lt"/>
            </a:endParaRPr>
          </a:p>
        </p:txBody>
      </p:sp>
      <p:sp>
        <p:nvSpPr>
          <p:cNvPr id="3" name="Content Placeholder 2">
            <a:extLst>
              <a:ext uri="{FF2B5EF4-FFF2-40B4-BE49-F238E27FC236}">
                <a16:creationId xmlns:a16="http://schemas.microsoft.com/office/drawing/2014/main" id="{3D5D615F-A952-696A-A69C-71CF210F05C1}"/>
              </a:ext>
            </a:extLst>
          </p:cNvPr>
          <p:cNvSpPr>
            <a:spLocks noGrp="1"/>
          </p:cNvSpPr>
          <p:nvPr>
            <p:ph idx="1"/>
          </p:nvPr>
        </p:nvSpPr>
        <p:spPr>
          <a:xfrm>
            <a:off x="187035" y="3796144"/>
            <a:ext cx="11457708" cy="2743201"/>
          </a:xfrm>
        </p:spPr>
        <p:txBody>
          <a:bodyPr>
            <a:normAutofit lnSpcReduction="10000"/>
          </a:bodyPr>
          <a:lstStyle/>
          <a:p>
            <a:pPr algn="just"/>
            <a:r>
              <a:rPr lang="en-US" b="0" i="0" dirty="0">
                <a:solidFill>
                  <a:srgbClr val="222222"/>
                </a:solidFill>
                <a:effectLst/>
              </a:rPr>
              <a:t> A data warehouse is mainly a data management system that’s designed to enable and support business intelligence (BI) activities, particularly analytics. Data warehouses are alleged </a:t>
            </a:r>
            <a:r>
              <a:rPr lang="en-US" b="1" i="0" dirty="0">
                <a:solidFill>
                  <a:srgbClr val="0000CC"/>
                </a:solidFill>
                <a:effectLst/>
              </a:rPr>
              <a:t>to perform queries, cleaning, manipulating, transforming and analyzing the data.</a:t>
            </a:r>
            <a:endParaRPr lang="en-US" b="0" i="0" dirty="0">
              <a:solidFill>
                <a:srgbClr val="222222"/>
              </a:solidFill>
              <a:effectLst/>
            </a:endParaRPr>
          </a:p>
          <a:p>
            <a:pPr algn="just"/>
            <a:r>
              <a:rPr lang="en-US" b="0" i="0" dirty="0">
                <a:solidFill>
                  <a:srgbClr val="222222"/>
                </a:solidFill>
                <a:effectLst/>
              </a:rPr>
              <a:t>A large amount of data in data warehouses comes from numerous sources such that </a:t>
            </a:r>
            <a:r>
              <a:rPr lang="en-US" b="1" i="0" dirty="0">
                <a:solidFill>
                  <a:srgbClr val="0000CC"/>
                </a:solidFill>
                <a:effectLst/>
              </a:rPr>
              <a:t>internal applications like marketing, sales, and finance</a:t>
            </a:r>
            <a:r>
              <a:rPr lang="en-US" b="0" i="0" dirty="0">
                <a:solidFill>
                  <a:srgbClr val="222222"/>
                </a:solidFill>
                <a:effectLst/>
              </a:rPr>
              <a:t>; customer-facing apps</a:t>
            </a:r>
          </a:p>
          <a:p>
            <a:endParaRPr lang="en-US" dirty="0"/>
          </a:p>
        </p:txBody>
      </p:sp>
      <p:pic>
        <p:nvPicPr>
          <p:cNvPr id="5" name="Picture 4">
            <a:extLst>
              <a:ext uri="{FF2B5EF4-FFF2-40B4-BE49-F238E27FC236}">
                <a16:creationId xmlns:a16="http://schemas.microsoft.com/office/drawing/2014/main" id="{6F3A4A54-5423-B648-A7C6-E672350F8372}"/>
              </a:ext>
            </a:extLst>
          </p:cNvPr>
          <p:cNvPicPr>
            <a:picLocks noChangeAspect="1"/>
          </p:cNvPicPr>
          <p:nvPr/>
        </p:nvPicPr>
        <p:blipFill>
          <a:blip r:embed="rId2"/>
          <a:stretch>
            <a:fillRect/>
          </a:stretch>
        </p:blipFill>
        <p:spPr>
          <a:xfrm>
            <a:off x="6096000" y="157307"/>
            <a:ext cx="5908964" cy="2849129"/>
          </a:xfrm>
          <a:prstGeom prst="rect">
            <a:avLst/>
          </a:prstGeom>
        </p:spPr>
      </p:pic>
      <p:sp>
        <p:nvSpPr>
          <p:cNvPr id="6" name="Content Placeholder 2">
            <a:extLst>
              <a:ext uri="{FF2B5EF4-FFF2-40B4-BE49-F238E27FC236}">
                <a16:creationId xmlns:a16="http://schemas.microsoft.com/office/drawing/2014/main" id="{C3D04009-7AA2-EB7C-11F9-0EDC2E4BED64}"/>
              </a:ext>
            </a:extLst>
          </p:cNvPr>
          <p:cNvSpPr txBox="1">
            <a:spLocks/>
          </p:cNvSpPr>
          <p:nvPr/>
        </p:nvSpPr>
        <p:spPr>
          <a:xfrm>
            <a:off x="187036" y="817417"/>
            <a:ext cx="5908963" cy="297872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222222"/>
                </a:solidFill>
              </a:rPr>
              <a:t>A </a:t>
            </a:r>
            <a:r>
              <a:rPr lang="en-US" b="1" dirty="0">
                <a:solidFill>
                  <a:srgbClr val="222222"/>
                </a:solidFill>
              </a:rPr>
              <a:t>Data Warehousing</a:t>
            </a:r>
            <a:r>
              <a:rPr lang="en-US" dirty="0">
                <a:solidFill>
                  <a:srgbClr val="222222"/>
                </a:solidFill>
              </a:rPr>
              <a:t> (DW) is </a:t>
            </a:r>
            <a:r>
              <a:rPr lang="en-US" b="1" dirty="0">
                <a:solidFill>
                  <a:srgbClr val="0000CC"/>
                </a:solidFill>
              </a:rPr>
              <a:t>process for collecting and managing data from varied sources to provide meaningful business insights.</a:t>
            </a:r>
            <a:r>
              <a:rPr lang="en-US" dirty="0">
                <a:solidFill>
                  <a:srgbClr val="222222"/>
                </a:solidFill>
              </a:rPr>
              <a:t> </a:t>
            </a:r>
          </a:p>
          <a:p>
            <a:pPr algn="just"/>
            <a:r>
              <a:rPr lang="en-US" b="0" i="0" dirty="0">
                <a:solidFill>
                  <a:srgbClr val="222222"/>
                </a:solidFill>
                <a:effectLst/>
              </a:rPr>
              <a:t>A Data Warehouse is a </a:t>
            </a:r>
            <a:r>
              <a:rPr lang="en-US" b="1" i="0" dirty="0">
                <a:solidFill>
                  <a:srgbClr val="0000CC"/>
                </a:solidFill>
                <a:effectLst/>
              </a:rPr>
              <a:t>collection of software tools that facilitates analysis of a large set of business data used to help an organization make decisions.</a:t>
            </a:r>
          </a:p>
          <a:p>
            <a:pPr algn="just"/>
            <a:endParaRPr lang="en-US" dirty="0"/>
          </a:p>
        </p:txBody>
      </p:sp>
    </p:spTree>
    <p:extLst>
      <p:ext uri="{BB962C8B-B14F-4D97-AF65-F5344CB8AC3E}">
        <p14:creationId xmlns:p14="http://schemas.microsoft.com/office/powerpoint/2010/main" val="1528832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7A11E-A3CF-FCEC-B8DA-011E6BFBEC56}"/>
              </a:ext>
            </a:extLst>
          </p:cNvPr>
          <p:cNvSpPr>
            <a:spLocks noGrp="1"/>
          </p:cNvSpPr>
          <p:nvPr>
            <p:ph type="title"/>
          </p:nvPr>
        </p:nvSpPr>
        <p:spPr>
          <a:xfrm>
            <a:off x="200891" y="192954"/>
            <a:ext cx="10515600" cy="923348"/>
          </a:xfrm>
        </p:spPr>
        <p:txBody>
          <a:bodyPr>
            <a:normAutofit fontScale="90000"/>
          </a:bodyPr>
          <a:lstStyle/>
          <a:p>
            <a:r>
              <a:rPr lang="en-US" sz="4000" b="1" i="0" dirty="0">
                <a:effectLst/>
                <a:latin typeface="+mn-lt"/>
              </a:rPr>
              <a:t>Why You Need a Data Warehouse?</a:t>
            </a:r>
            <a:br>
              <a:rPr lang="en-US" sz="4000" b="1" i="0" dirty="0">
                <a:effectLst/>
                <a:latin typeface="+mn-lt"/>
              </a:rPr>
            </a:br>
            <a:endParaRPr lang="en-US" sz="4000" dirty="0">
              <a:latin typeface="+mn-lt"/>
            </a:endParaRPr>
          </a:p>
        </p:txBody>
      </p:sp>
      <p:sp>
        <p:nvSpPr>
          <p:cNvPr id="3" name="Content Placeholder 2">
            <a:extLst>
              <a:ext uri="{FF2B5EF4-FFF2-40B4-BE49-F238E27FC236}">
                <a16:creationId xmlns:a16="http://schemas.microsoft.com/office/drawing/2014/main" id="{A2D82963-29BA-FECE-FB10-7FB888C980A3}"/>
              </a:ext>
            </a:extLst>
          </p:cNvPr>
          <p:cNvSpPr>
            <a:spLocks noGrp="1"/>
          </p:cNvSpPr>
          <p:nvPr>
            <p:ph idx="1"/>
          </p:nvPr>
        </p:nvSpPr>
        <p:spPr>
          <a:xfrm>
            <a:off x="200891" y="734292"/>
            <a:ext cx="7239000" cy="5930754"/>
          </a:xfrm>
        </p:spPr>
        <p:txBody>
          <a:bodyPr>
            <a:normAutofit fontScale="92500" lnSpcReduction="10000"/>
          </a:bodyPr>
          <a:lstStyle/>
          <a:p>
            <a:pPr algn="just"/>
            <a:r>
              <a:rPr lang="en-US" b="0" i="0" dirty="0">
                <a:effectLst/>
              </a:rPr>
              <a:t>During the early days, you may be using your regular database to run SQL queries for analytics. But, </a:t>
            </a:r>
            <a:r>
              <a:rPr lang="en-US" b="1" i="0" dirty="0">
                <a:solidFill>
                  <a:srgbClr val="0000CC"/>
                </a:solidFill>
                <a:effectLst/>
              </a:rPr>
              <a:t>with the increase in the size of the data and individuals using the data to perform various analysis, your regular database becomes extremely slow in query processing.</a:t>
            </a:r>
          </a:p>
          <a:p>
            <a:pPr algn="just"/>
            <a:r>
              <a:rPr lang="en-US" b="0" i="0" dirty="0">
                <a:effectLst/>
              </a:rPr>
              <a:t>This is where companies understood the need for Data Warehouse that on the other hand, is </a:t>
            </a:r>
            <a:r>
              <a:rPr lang="en-US" b="1" i="0" dirty="0">
                <a:solidFill>
                  <a:srgbClr val="0000CC"/>
                </a:solidFill>
                <a:effectLst/>
              </a:rPr>
              <a:t>designed to handle huge volumes of data. It allows you to swiftly Filter, Sort, Aggregate, and Analyze the data.</a:t>
            </a:r>
          </a:p>
          <a:p>
            <a:pPr algn="just"/>
            <a:r>
              <a:rPr lang="en-US" b="0" i="0" dirty="0">
                <a:effectLst/>
              </a:rPr>
              <a:t>It allows </a:t>
            </a:r>
            <a:r>
              <a:rPr lang="en-US" b="1" i="0" dirty="0">
                <a:solidFill>
                  <a:srgbClr val="0000CC"/>
                </a:solidFill>
                <a:effectLst/>
              </a:rPr>
              <a:t>organizations to make quality business decisions.</a:t>
            </a:r>
            <a:r>
              <a:rPr lang="en-US" b="0" i="0" dirty="0">
                <a:effectLst/>
              </a:rPr>
              <a:t> The data warehouse benefits by improving data analytics, </a:t>
            </a:r>
            <a:r>
              <a:rPr lang="en-US" b="1" i="0" dirty="0">
                <a:solidFill>
                  <a:srgbClr val="0000CC"/>
                </a:solidFill>
                <a:effectLst/>
              </a:rPr>
              <a:t>it also helps to gain considerable revenue and the strength to compete more strategically in the market.</a:t>
            </a:r>
          </a:p>
          <a:p>
            <a:endParaRPr lang="en-US" dirty="0"/>
          </a:p>
        </p:txBody>
      </p:sp>
      <p:pic>
        <p:nvPicPr>
          <p:cNvPr id="5" name="Picture 4">
            <a:extLst>
              <a:ext uri="{FF2B5EF4-FFF2-40B4-BE49-F238E27FC236}">
                <a16:creationId xmlns:a16="http://schemas.microsoft.com/office/drawing/2014/main" id="{F269CB20-EFF1-7005-BB09-449D19B78D2F}"/>
              </a:ext>
            </a:extLst>
          </p:cNvPr>
          <p:cNvPicPr>
            <a:picLocks noChangeAspect="1"/>
          </p:cNvPicPr>
          <p:nvPr/>
        </p:nvPicPr>
        <p:blipFill>
          <a:blip r:embed="rId2"/>
          <a:stretch>
            <a:fillRect/>
          </a:stretch>
        </p:blipFill>
        <p:spPr>
          <a:xfrm>
            <a:off x="7786255" y="923348"/>
            <a:ext cx="4031673" cy="3720090"/>
          </a:xfrm>
          <a:prstGeom prst="rect">
            <a:avLst/>
          </a:prstGeom>
        </p:spPr>
      </p:pic>
    </p:spTree>
    <p:extLst>
      <p:ext uri="{BB962C8B-B14F-4D97-AF65-F5344CB8AC3E}">
        <p14:creationId xmlns:p14="http://schemas.microsoft.com/office/powerpoint/2010/main" val="2175861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736F-6059-5DED-88E9-E1D2C0DA5400}"/>
              </a:ext>
            </a:extLst>
          </p:cNvPr>
          <p:cNvSpPr>
            <a:spLocks noGrp="1"/>
          </p:cNvSpPr>
          <p:nvPr>
            <p:ph type="title"/>
          </p:nvPr>
        </p:nvSpPr>
        <p:spPr/>
        <p:txBody>
          <a:bodyPr/>
          <a:lstStyle/>
          <a:p>
            <a:r>
              <a:rPr lang="en-US" sz="4000" b="1" i="0" dirty="0">
                <a:effectLst/>
                <a:latin typeface="+mn-lt"/>
              </a:rPr>
              <a:t>Characteristics of data warehousing</a:t>
            </a:r>
            <a:br>
              <a:rPr lang="en-US" b="1" i="0" dirty="0">
                <a:solidFill>
                  <a:srgbClr val="000C66"/>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E2B30EEB-7027-97F4-DAB0-A65A5010E3B5}"/>
              </a:ext>
            </a:extLst>
          </p:cNvPr>
          <p:cNvSpPr>
            <a:spLocks noGrp="1"/>
          </p:cNvSpPr>
          <p:nvPr>
            <p:ph idx="1"/>
          </p:nvPr>
        </p:nvSpPr>
        <p:spPr>
          <a:xfrm>
            <a:off x="471055" y="1125030"/>
            <a:ext cx="6913418" cy="5367845"/>
          </a:xfrm>
        </p:spPr>
        <p:txBody>
          <a:bodyPr>
            <a:normAutofit fontScale="55000" lnSpcReduction="20000"/>
          </a:bodyPr>
          <a:lstStyle/>
          <a:p>
            <a:pPr algn="just"/>
            <a:r>
              <a:rPr lang="en-US" sz="3800" b="1" i="0" dirty="0">
                <a:effectLst/>
              </a:rPr>
              <a:t>Subject-Oriented</a:t>
            </a:r>
          </a:p>
          <a:p>
            <a:pPr algn="just"/>
            <a:r>
              <a:rPr lang="en-US" sz="3800" b="0" i="0" dirty="0">
                <a:effectLst/>
              </a:rPr>
              <a:t>A data warehouse target on the modeling and analysis of data for decision-makers. Therefore, data warehouses typically provide a concise and straightforward view around a particular subject, such as customer, product, or sales, instead of the global organization's ongoing operations.</a:t>
            </a:r>
          </a:p>
          <a:p>
            <a:pPr algn="just"/>
            <a:r>
              <a:rPr lang="en-US" sz="3800" b="1" i="0" dirty="0">
                <a:effectLst/>
              </a:rPr>
              <a:t>Integrated</a:t>
            </a:r>
          </a:p>
          <a:p>
            <a:pPr algn="just"/>
            <a:r>
              <a:rPr lang="en-US" sz="3800" b="0" i="0" dirty="0">
                <a:effectLst/>
              </a:rPr>
              <a:t>In Data Warehouse, integration means the establishment of a common unit of measure for all similar data from the dissimilar database</a:t>
            </a:r>
          </a:p>
          <a:p>
            <a:pPr algn="just"/>
            <a:r>
              <a:rPr lang="en-US" sz="3800" b="1" i="0" dirty="0">
                <a:effectLst/>
              </a:rPr>
              <a:t>Time-Variant</a:t>
            </a:r>
          </a:p>
          <a:p>
            <a:pPr algn="just"/>
            <a:r>
              <a:rPr lang="en-US" sz="3800" b="0" i="0" dirty="0">
                <a:effectLst/>
              </a:rPr>
              <a:t>It contains an element of time, explicitly or implicitly.</a:t>
            </a:r>
          </a:p>
          <a:p>
            <a:pPr algn="just"/>
            <a:r>
              <a:rPr lang="en-US" sz="3800" b="1" i="0" dirty="0">
                <a:effectLst/>
              </a:rPr>
              <a:t>Non-volatile</a:t>
            </a:r>
          </a:p>
          <a:p>
            <a:pPr algn="just"/>
            <a:r>
              <a:rPr lang="en-US" sz="3800" b="0" i="0" dirty="0">
                <a:effectLst/>
              </a:rPr>
              <a:t>Also, the data warehouse is non-volatile, meaning that prior data will not be erased when new data are entered into it</a:t>
            </a:r>
          </a:p>
          <a:p>
            <a:endParaRPr lang="en-US" dirty="0"/>
          </a:p>
        </p:txBody>
      </p:sp>
      <p:pic>
        <p:nvPicPr>
          <p:cNvPr id="11266" name="Picture 2" descr="Characteristics of Data Warehouse">
            <a:extLst>
              <a:ext uri="{FF2B5EF4-FFF2-40B4-BE49-F238E27FC236}">
                <a16:creationId xmlns:a16="http://schemas.microsoft.com/office/drawing/2014/main" id="{27AF43AD-CBAE-0F00-7D40-48196532F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074" y="1125029"/>
            <a:ext cx="4454236" cy="3724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954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736F-6059-5DED-88E9-E1D2C0DA5400}"/>
              </a:ext>
            </a:extLst>
          </p:cNvPr>
          <p:cNvSpPr>
            <a:spLocks noGrp="1"/>
          </p:cNvSpPr>
          <p:nvPr>
            <p:ph type="title"/>
          </p:nvPr>
        </p:nvSpPr>
        <p:spPr/>
        <p:txBody>
          <a:bodyPr/>
          <a:lstStyle/>
          <a:p>
            <a:r>
              <a:rPr lang="en-US" sz="4000" b="1" i="0" dirty="0">
                <a:effectLst/>
                <a:latin typeface="+mn-lt"/>
              </a:rPr>
              <a:t>Characteristics of data warehousing</a:t>
            </a:r>
            <a:br>
              <a:rPr lang="en-US" b="1" i="0" dirty="0">
                <a:solidFill>
                  <a:srgbClr val="000C66"/>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E2B30EEB-7027-97F4-DAB0-A65A5010E3B5}"/>
              </a:ext>
            </a:extLst>
          </p:cNvPr>
          <p:cNvSpPr>
            <a:spLocks noGrp="1"/>
          </p:cNvSpPr>
          <p:nvPr>
            <p:ph idx="1"/>
          </p:nvPr>
        </p:nvSpPr>
        <p:spPr>
          <a:xfrm>
            <a:off x="471055" y="1125030"/>
            <a:ext cx="6913418" cy="5367845"/>
          </a:xfrm>
        </p:spPr>
        <p:txBody>
          <a:bodyPr>
            <a:normAutofit/>
          </a:bodyPr>
          <a:lstStyle/>
          <a:p>
            <a:endParaRPr lang="en-US" dirty="0"/>
          </a:p>
        </p:txBody>
      </p:sp>
      <p:pic>
        <p:nvPicPr>
          <p:cNvPr id="12290" name="Picture 2" descr="Data Warehouse">
            <a:extLst>
              <a:ext uri="{FF2B5EF4-FFF2-40B4-BE49-F238E27FC236}">
                <a16:creationId xmlns:a16="http://schemas.microsoft.com/office/drawing/2014/main" id="{BC1A5BD9-95B9-5D5C-4792-D2DB111C0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961" y="1027906"/>
            <a:ext cx="6231948" cy="276441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Data Warehouse">
            <a:extLst>
              <a:ext uri="{FF2B5EF4-FFF2-40B4-BE49-F238E27FC236}">
                <a16:creationId xmlns:a16="http://schemas.microsoft.com/office/drawing/2014/main" id="{77F3CA69-6B24-EA42-BA0C-3EDF07412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9521" y="996047"/>
            <a:ext cx="4444279" cy="2828131"/>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Data Warehouse">
            <a:extLst>
              <a:ext uri="{FF2B5EF4-FFF2-40B4-BE49-F238E27FC236}">
                <a16:creationId xmlns:a16="http://schemas.microsoft.com/office/drawing/2014/main" id="{E389329E-F0CC-B399-7404-5BC6CA8088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55" y="3889444"/>
            <a:ext cx="4762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Data Warehouse">
            <a:extLst>
              <a:ext uri="{FF2B5EF4-FFF2-40B4-BE49-F238E27FC236}">
                <a16:creationId xmlns:a16="http://schemas.microsoft.com/office/drawing/2014/main" id="{201E3E71-C957-6D26-DF11-1F9894E2C0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7455" y="4114800"/>
            <a:ext cx="5396345" cy="2475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344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3554-6B75-FE74-0FE1-CA0267EBB5E9}"/>
              </a:ext>
            </a:extLst>
          </p:cNvPr>
          <p:cNvSpPr>
            <a:spLocks noGrp="1"/>
          </p:cNvSpPr>
          <p:nvPr>
            <p:ph type="title"/>
          </p:nvPr>
        </p:nvSpPr>
        <p:spPr>
          <a:xfrm>
            <a:off x="117763" y="206304"/>
            <a:ext cx="10515600" cy="888206"/>
          </a:xfrm>
        </p:spPr>
        <p:txBody>
          <a:bodyPr>
            <a:normAutofit fontScale="90000"/>
          </a:bodyPr>
          <a:lstStyle/>
          <a:p>
            <a:r>
              <a:rPr lang="en-US" b="1" i="0" dirty="0">
                <a:effectLst/>
                <a:latin typeface="+mn-lt"/>
              </a:rPr>
              <a:t>Architecture &amp; Components of Data Warehouse</a:t>
            </a:r>
            <a:br>
              <a:rPr lang="en-US" b="0" i="0" dirty="0">
                <a:solidFill>
                  <a:srgbClr val="2222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6ACAC26F-5407-273D-75AC-6EE2E9049787}"/>
              </a:ext>
            </a:extLst>
          </p:cNvPr>
          <p:cNvSpPr>
            <a:spLocks noGrp="1"/>
          </p:cNvSpPr>
          <p:nvPr>
            <p:ph idx="1"/>
          </p:nvPr>
        </p:nvSpPr>
        <p:spPr>
          <a:xfrm>
            <a:off x="422564" y="650407"/>
            <a:ext cx="10515600" cy="1489869"/>
          </a:xfrm>
        </p:spPr>
        <p:txBody>
          <a:bodyPr>
            <a:normAutofit fontScale="85000" lnSpcReduction="20000"/>
          </a:bodyPr>
          <a:lstStyle/>
          <a:p>
            <a:pPr algn="just"/>
            <a:r>
              <a:rPr lang="en-US" b="1" i="0" dirty="0">
                <a:solidFill>
                  <a:srgbClr val="0000CC"/>
                </a:solidFill>
                <a:effectLst/>
              </a:rPr>
              <a:t>The architecture of the data warehouse mainly consists of the proper arrangement of its elements, to build an efficient data warehouse with software and hardware components. </a:t>
            </a:r>
            <a:r>
              <a:rPr lang="en-US" b="0" i="0" dirty="0">
                <a:solidFill>
                  <a:srgbClr val="222222"/>
                </a:solidFill>
                <a:effectLst/>
              </a:rPr>
              <a:t>The elements and components may vary based on the requirement of organizations. All of these depend on the organization’s circumstances.</a:t>
            </a:r>
            <a:endParaRPr lang="en-US" dirty="0"/>
          </a:p>
        </p:txBody>
      </p:sp>
      <p:pic>
        <p:nvPicPr>
          <p:cNvPr id="3074" name="Picture 2" descr="Data warehouse architecture">
            <a:extLst>
              <a:ext uri="{FF2B5EF4-FFF2-40B4-BE49-F238E27FC236}">
                <a16:creationId xmlns:a16="http://schemas.microsoft.com/office/drawing/2014/main" id="{DA3E6A36-FC12-A2D2-F89E-D82DB569B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382" y="2098458"/>
            <a:ext cx="10099964" cy="4553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727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3554-6B75-FE74-0FE1-CA0267EBB5E9}"/>
              </a:ext>
            </a:extLst>
          </p:cNvPr>
          <p:cNvSpPr>
            <a:spLocks noGrp="1"/>
          </p:cNvSpPr>
          <p:nvPr>
            <p:ph type="title"/>
          </p:nvPr>
        </p:nvSpPr>
        <p:spPr>
          <a:xfrm>
            <a:off x="117763" y="206304"/>
            <a:ext cx="10515600" cy="888206"/>
          </a:xfrm>
        </p:spPr>
        <p:txBody>
          <a:bodyPr>
            <a:normAutofit fontScale="90000"/>
          </a:bodyPr>
          <a:lstStyle/>
          <a:p>
            <a:r>
              <a:rPr lang="en-US" b="1" i="0" dirty="0">
                <a:effectLst/>
                <a:latin typeface="+mn-lt"/>
              </a:rPr>
              <a:t>Architecture &amp; Components of Data Warehouse</a:t>
            </a:r>
            <a:br>
              <a:rPr lang="en-US" b="0" i="0" dirty="0">
                <a:solidFill>
                  <a:srgbClr val="2222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6ACAC26F-5407-273D-75AC-6EE2E9049787}"/>
              </a:ext>
            </a:extLst>
          </p:cNvPr>
          <p:cNvSpPr>
            <a:spLocks noGrp="1"/>
          </p:cNvSpPr>
          <p:nvPr>
            <p:ph idx="1"/>
          </p:nvPr>
        </p:nvSpPr>
        <p:spPr>
          <a:xfrm>
            <a:off x="233363" y="3768437"/>
            <a:ext cx="11725275" cy="2632364"/>
          </a:xfrm>
        </p:spPr>
        <p:txBody>
          <a:bodyPr>
            <a:normAutofit fontScale="92500" lnSpcReduction="20000"/>
          </a:bodyPr>
          <a:lstStyle/>
          <a:p>
            <a:pPr algn="just">
              <a:buFont typeface="Arial" panose="020B0604020202020204" pitchFamily="34" charset="0"/>
              <a:buChar char="•"/>
            </a:pPr>
            <a:r>
              <a:rPr lang="en-US" b="1" i="0" dirty="0">
                <a:solidFill>
                  <a:srgbClr val="222222"/>
                </a:solidFill>
                <a:effectLst/>
              </a:rPr>
              <a:t>Internal Data:</a:t>
            </a:r>
            <a:r>
              <a:rPr lang="en-US" b="0" i="0" dirty="0">
                <a:solidFill>
                  <a:srgbClr val="222222"/>
                </a:solidFill>
                <a:effectLst/>
              </a:rPr>
              <a:t> In every organization, the consumer keeps their “private” </a:t>
            </a:r>
            <a:r>
              <a:rPr lang="en-US" b="1" i="0" dirty="0">
                <a:solidFill>
                  <a:srgbClr val="0000CC"/>
                </a:solidFill>
                <a:effectLst/>
              </a:rPr>
              <a:t>spreadsheets, reports, client profiles, and generally even department databases. </a:t>
            </a:r>
          </a:p>
          <a:p>
            <a:pPr algn="just">
              <a:buFont typeface="Arial" panose="020B0604020202020204" pitchFamily="34" charset="0"/>
              <a:buChar char="•"/>
            </a:pPr>
            <a:r>
              <a:rPr lang="en-US" b="1" i="0" dirty="0">
                <a:solidFill>
                  <a:srgbClr val="222222"/>
                </a:solidFill>
                <a:effectLst/>
              </a:rPr>
              <a:t>Operational System data:</a:t>
            </a:r>
            <a:r>
              <a:rPr lang="en-US" b="0" i="0" dirty="0">
                <a:solidFill>
                  <a:srgbClr val="222222"/>
                </a:solidFill>
                <a:effectLst/>
              </a:rPr>
              <a:t> Operational systems are principally meant to run the business. In each operation system, we </a:t>
            </a:r>
            <a:r>
              <a:rPr lang="en-US" b="1" i="0" dirty="0">
                <a:solidFill>
                  <a:srgbClr val="0000CC"/>
                </a:solidFill>
                <a:effectLst/>
              </a:rPr>
              <a:t>periodically take the old data and store it in achieved files.</a:t>
            </a:r>
          </a:p>
          <a:p>
            <a:pPr algn="just">
              <a:buFont typeface="Arial" panose="020B0604020202020204" pitchFamily="34" charset="0"/>
              <a:buChar char="•"/>
            </a:pPr>
            <a:r>
              <a:rPr lang="en-US" b="1" i="0" dirty="0">
                <a:solidFill>
                  <a:srgbClr val="222222"/>
                </a:solidFill>
                <a:effectLst/>
              </a:rPr>
              <a:t>Flat files:</a:t>
            </a:r>
            <a:r>
              <a:rPr lang="en-US" b="0" i="0" dirty="0">
                <a:solidFill>
                  <a:srgbClr val="222222"/>
                </a:solidFill>
                <a:effectLst/>
              </a:rPr>
              <a:t> A flat file is nothing but a </a:t>
            </a:r>
            <a:r>
              <a:rPr lang="en-US" b="1" i="0" dirty="0">
                <a:solidFill>
                  <a:srgbClr val="0000CC"/>
                </a:solidFill>
                <a:effectLst/>
              </a:rPr>
              <a:t>text database that stores data in a plain text format. </a:t>
            </a:r>
            <a:r>
              <a:rPr lang="en-US" b="0" i="0" dirty="0">
                <a:solidFill>
                  <a:srgbClr val="222222"/>
                </a:solidFill>
                <a:effectLst/>
              </a:rPr>
              <a:t>Flat files generally are text files that have all data processing and structure markup removed. A flat file contains a table with a single record per line.</a:t>
            </a:r>
          </a:p>
        </p:txBody>
      </p:sp>
      <p:sp>
        <p:nvSpPr>
          <p:cNvPr id="6" name="Content Placeholder 2">
            <a:extLst>
              <a:ext uri="{FF2B5EF4-FFF2-40B4-BE49-F238E27FC236}">
                <a16:creationId xmlns:a16="http://schemas.microsoft.com/office/drawing/2014/main" id="{1D13355E-92EA-5782-BA99-5FB95D04FC86}"/>
              </a:ext>
            </a:extLst>
          </p:cNvPr>
          <p:cNvSpPr txBox="1">
            <a:spLocks/>
          </p:cNvSpPr>
          <p:nvPr/>
        </p:nvSpPr>
        <p:spPr>
          <a:xfrm>
            <a:off x="233362" y="650407"/>
            <a:ext cx="9258299" cy="2883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i="0" dirty="0">
                <a:solidFill>
                  <a:srgbClr val="222222"/>
                </a:solidFill>
                <a:effectLst/>
              </a:rPr>
              <a:t>1. Source Data Component:</a:t>
            </a:r>
            <a:endParaRPr lang="en-US" sz="2400" b="0" i="0" dirty="0">
              <a:solidFill>
                <a:srgbClr val="222222"/>
              </a:solidFill>
              <a:effectLst/>
            </a:endParaRPr>
          </a:p>
          <a:p>
            <a:pPr algn="just"/>
            <a:r>
              <a:rPr lang="en-US" sz="2400" b="0" i="0" dirty="0">
                <a:solidFill>
                  <a:srgbClr val="222222"/>
                </a:solidFill>
                <a:effectLst/>
              </a:rPr>
              <a:t>In the Data Warehouse, the source data comes from different places. They are group into four categories:</a:t>
            </a:r>
          </a:p>
          <a:p>
            <a:pPr algn="just">
              <a:buFont typeface="Arial" panose="020B0604020202020204" pitchFamily="34" charset="0"/>
              <a:buChar char="•"/>
            </a:pPr>
            <a:r>
              <a:rPr lang="en-US" sz="2400" b="1" i="0" dirty="0">
                <a:solidFill>
                  <a:srgbClr val="222222"/>
                </a:solidFill>
                <a:effectLst/>
              </a:rPr>
              <a:t>External Data:</a:t>
            </a:r>
            <a:r>
              <a:rPr lang="en-US" sz="2400" b="0" i="0" dirty="0">
                <a:solidFill>
                  <a:srgbClr val="222222"/>
                </a:solidFill>
                <a:effectLst/>
              </a:rPr>
              <a:t> For data gathering, </a:t>
            </a:r>
            <a:r>
              <a:rPr lang="en-US" sz="2400" b="1" i="0" dirty="0">
                <a:solidFill>
                  <a:srgbClr val="0000CC"/>
                </a:solidFill>
                <a:effectLst/>
              </a:rPr>
              <a:t>most of the executives and data analysts rely on information coming from external sources </a:t>
            </a:r>
            <a:r>
              <a:rPr lang="en-US" sz="2400" b="0" i="0" dirty="0">
                <a:solidFill>
                  <a:srgbClr val="222222"/>
                </a:solidFill>
                <a:effectLst/>
              </a:rPr>
              <a:t>for a numerous amount of the information they use. They use statistical features associated with their organization that is brought out by some external sources and department.</a:t>
            </a:r>
          </a:p>
        </p:txBody>
      </p:sp>
      <p:pic>
        <p:nvPicPr>
          <p:cNvPr id="8" name="Picture 7">
            <a:extLst>
              <a:ext uri="{FF2B5EF4-FFF2-40B4-BE49-F238E27FC236}">
                <a16:creationId xmlns:a16="http://schemas.microsoft.com/office/drawing/2014/main" id="{693E8BBD-25E6-9B41-B61C-7A2460214CAD}"/>
              </a:ext>
            </a:extLst>
          </p:cNvPr>
          <p:cNvPicPr>
            <a:picLocks noChangeAspect="1"/>
          </p:cNvPicPr>
          <p:nvPr/>
        </p:nvPicPr>
        <p:blipFill>
          <a:blip r:embed="rId2"/>
          <a:stretch>
            <a:fillRect/>
          </a:stretch>
        </p:blipFill>
        <p:spPr>
          <a:xfrm>
            <a:off x="9491662" y="759835"/>
            <a:ext cx="2466975" cy="1415329"/>
          </a:xfrm>
          <a:prstGeom prst="rect">
            <a:avLst/>
          </a:prstGeom>
        </p:spPr>
      </p:pic>
    </p:spTree>
    <p:extLst>
      <p:ext uri="{BB962C8B-B14F-4D97-AF65-F5344CB8AC3E}">
        <p14:creationId xmlns:p14="http://schemas.microsoft.com/office/powerpoint/2010/main" val="2689971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3554-6B75-FE74-0FE1-CA0267EBB5E9}"/>
              </a:ext>
            </a:extLst>
          </p:cNvPr>
          <p:cNvSpPr>
            <a:spLocks noGrp="1"/>
          </p:cNvSpPr>
          <p:nvPr>
            <p:ph type="title"/>
          </p:nvPr>
        </p:nvSpPr>
        <p:spPr>
          <a:xfrm>
            <a:off x="117763" y="206304"/>
            <a:ext cx="10515600" cy="888206"/>
          </a:xfrm>
        </p:spPr>
        <p:txBody>
          <a:bodyPr>
            <a:normAutofit fontScale="90000"/>
          </a:bodyPr>
          <a:lstStyle/>
          <a:p>
            <a:r>
              <a:rPr lang="en-US" b="1" i="0" dirty="0">
                <a:effectLst/>
                <a:latin typeface="+mn-lt"/>
              </a:rPr>
              <a:t>Architecture &amp; Components of Data Warehouse</a:t>
            </a:r>
            <a:br>
              <a:rPr lang="en-US" b="0" i="0" dirty="0">
                <a:solidFill>
                  <a:srgbClr val="2222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6ACAC26F-5407-273D-75AC-6EE2E9049787}"/>
              </a:ext>
            </a:extLst>
          </p:cNvPr>
          <p:cNvSpPr>
            <a:spLocks noGrp="1"/>
          </p:cNvSpPr>
          <p:nvPr>
            <p:ph idx="1"/>
          </p:nvPr>
        </p:nvSpPr>
        <p:spPr>
          <a:xfrm>
            <a:off x="233363" y="4125406"/>
            <a:ext cx="11725275" cy="2526289"/>
          </a:xfrm>
        </p:spPr>
        <p:txBody>
          <a:bodyPr>
            <a:normAutofit fontScale="85000" lnSpcReduction="20000"/>
          </a:bodyPr>
          <a:lstStyle/>
          <a:p>
            <a:pPr algn="just">
              <a:buFont typeface="Arial" panose="020B0604020202020204" pitchFamily="34" charset="0"/>
              <a:buChar char="•"/>
            </a:pPr>
            <a:r>
              <a:rPr lang="en-US" b="1" i="0" dirty="0">
                <a:solidFill>
                  <a:srgbClr val="222222"/>
                </a:solidFill>
                <a:effectLst/>
              </a:rPr>
              <a:t>Data Extraction:</a:t>
            </a:r>
            <a:r>
              <a:rPr lang="en-US" b="0" i="0" dirty="0">
                <a:solidFill>
                  <a:srgbClr val="222222"/>
                </a:solidFill>
                <a:effectLst/>
              </a:rPr>
              <a:t> This stage </a:t>
            </a:r>
            <a:r>
              <a:rPr lang="en-US" b="1" i="0" dirty="0">
                <a:solidFill>
                  <a:srgbClr val="0000CC"/>
                </a:solidFill>
                <a:effectLst/>
              </a:rPr>
              <a:t>handles various data sources</a:t>
            </a:r>
            <a:r>
              <a:rPr lang="en-US" b="0" i="0" dirty="0">
                <a:solidFill>
                  <a:srgbClr val="222222"/>
                </a:solidFill>
                <a:effectLst/>
              </a:rPr>
              <a:t>. Data analysts should employ suitable techniques for every data source.</a:t>
            </a:r>
          </a:p>
          <a:p>
            <a:pPr algn="just">
              <a:buFont typeface="Arial" panose="020B0604020202020204" pitchFamily="34" charset="0"/>
              <a:buChar char="•"/>
            </a:pPr>
            <a:r>
              <a:rPr lang="en-US" b="1" i="0" dirty="0">
                <a:solidFill>
                  <a:srgbClr val="222222"/>
                </a:solidFill>
                <a:effectLst/>
              </a:rPr>
              <a:t>Data Transformation:</a:t>
            </a:r>
            <a:r>
              <a:rPr lang="en-US" b="0" i="0" dirty="0">
                <a:solidFill>
                  <a:srgbClr val="222222"/>
                </a:solidFill>
                <a:effectLst/>
              </a:rPr>
              <a:t> We tend to perform many individual tasks as a part of information transformation. First, we tend to </a:t>
            </a:r>
            <a:r>
              <a:rPr lang="en-US" b="1" i="0" dirty="0">
                <a:solidFill>
                  <a:srgbClr val="0000CC"/>
                </a:solidFill>
                <a:effectLst/>
              </a:rPr>
              <a:t>clean the info extracted from every source of data. </a:t>
            </a:r>
            <a:r>
              <a:rPr lang="en-US" b="0" i="0" dirty="0">
                <a:solidFill>
                  <a:srgbClr val="222222"/>
                </a:solidFill>
                <a:effectLst/>
              </a:rPr>
              <a:t>Once the data transformation performs ends, we’ve got a set of integrated information that’s </a:t>
            </a:r>
            <a:r>
              <a:rPr lang="en-US" b="1" i="0" dirty="0">
                <a:solidFill>
                  <a:srgbClr val="0000CC"/>
                </a:solidFill>
                <a:effectLst/>
              </a:rPr>
              <a:t>clean, standardized, and summarized.</a:t>
            </a:r>
          </a:p>
          <a:p>
            <a:pPr algn="just">
              <a:buFont typeface="Arial" panose="020B0604020202020204" pitchFamily="34" charset="0"/>
              <a:buChar char="•"/>
            </a:pPr>
            <a:r>
              <a:rPr lang="en-US" b="1" i="0" dirty="0">
                <a:solidFill>
                  <a:srgbClr val="222222"/>
                </a:solidFill>
                <a:effectLst/>
              </a:rPr>
              <a:t>Data Loading:</a:t>
            </a:r>
            <a:r>
              <a:rPr lang="en-US" b="0" i="0" dirty="0">
                <a:solidFill>
                  <a:srgbClr val="222222"/>
                </a:solidFill>
                <a:effectLst/>
              </a:rPr>
              <a:t> When we complete the structure and construction of the data warehouse we do the </a:t>
            </a:r>
            <a:r>
              <a:rPr lang="en-US" b="1" i="0" dirty="0">
                <a:solidFill>
                  <a:srgbClr val="0000CC"/>
                </a:solidFill>
                <a:effectLst/>
              </a:rPr>
              <a:t>initial loading of the data into the data warehouse storage. </a:t>
            </a:r>
          </a:p>
        </p:txBody>
      </p:sp>
      <p:sp>
        <p:nvSpPr>
          <p:cNvPr id="6" name="Content Placeholder 2">
            <a:extLst>
              <a:ext uri="{FF2B5EF4-FFF2-40B4-BE49-F238E27FC236}">
                <a16:creationId xmlns:a16="http://schemas.microsoft.com/office/drawing/2014/main" id="{1D13355E-92EA-5782-BA99-5FB95D04FC86}"/>
              </a:ext>
            </a:extLst>
          </p:cNvPr>
          <p:cNvSpPr txBox="1">
            <a:spLocks/>
          </p:cNvSpPr>
          <p:nvPr/>
        </p:nvSpPr>
        <p:spPr>
          <a:xfrm>
            <a:off x="233362" y="650408"/>
            <a:ext cx="11626129" cy="21205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i="0" dirty="0">
                <a:solidFill>
                  <a:srgbClr val="222222"/>
                </a:solidFill>
                <a:effectLst/>
              </a:rPr>
              <a:t>2. Data Staging:</a:t>
            </a:r>
            <a:r>
              <a:rPr lang="en-US" sz="2400" dirty="0">
                <a:solidFill>
                  <a:srgbClr val="222222"/>
                </a:solidFill>
              </a:rPr>
              <a:t> </a:t>
            </a:r>
            <a:r>
              <a:rPr lang="en-US" sz="2400" b="0" i="0" dirty="0">
                <a:solidFill>
                  <a:srgbClr val="222222"/>
                </a:solidFill>
                <a:effectLst/>
              </a:rPr>
              <a:t>After the data is extracted from various sources, now it’s time to prepare the data files for storing in the data warehouse. The extracted data collected from various sources must be transformed and made ready in a format that is suitable to be saved in the data warehouse for querying and analysis. </a:t>
            </a:r>
          </a:p>
        </p:txBody>
      </p:sp>
      <p:pic>
        <p:nvPicPr>
          <p:cNvPr id="9" name="Picture 8">
            <a:extLst>
              <a:ext uri="{FF2B5EF4-FFF2-40B4-BE49-F238E27FC236}">
                <a16:creationId xmlns:a16="http://schemas.microsoft.com/office/drawing/2014/main" id="{635A7297-F33A-C967-587E-83542D644E1E}"/>
              </a:ext>
            </a:extLst>
          </p:cNvPr>
          <p:cNvPicPr>
            <a:picLocks noChangeAspect="1"/>
          </p:cNvPicPr>
          <p:nvPr/>
        </p:nvPicPr>
        <p:blipFill>
          <a:blip r:embed="rId2"/>
          <a:stretch>
            <a:fillRect/>
          </a:stretch>
        </p:blipFill>
        <p:spPr>
          <a:xfrm>
            <a:off x="1421823" y="2119745"/>
            <a:ext cx="8470322" cy="1828799"/>
          </a:xfrm>
          <a:prstGeom prst="rect">
            <a:avLst/>
          </a:prstGeom>
        </p:spPr>
      </p:pic>
    </p:spTree>
    <p:extLst>
      <p:ext uri="{BB962C8B-B14F-4D97-AF65-F5344CB8AC3E}">
        <p14:creationId xmlns:p14="http://schemas.microsoft.com/office/powerpoint/2010/main" val="2675385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3554-6B75-FE74-0FE1-CA0267EBB5E9}"/>
              </a:ext>
            </a:extLst>
          </p:cNvPr>
          <p:cNvSpPr>
            <a:spLocks noGrp="1"/>
          </p:cNvSpPr>
          <p:nvPr>
            <p:ph type="title"/>
          </p:nvPr>
        </p:nvSpPr>
        <p:spPr>
          <a:xfrm>
            <a:off x="117763" y="206304"/>
            <a:ext cx="10515600" cy="888206"/>
          </a:xfrm>
        </p:spPr>
        <p:txBody>
          <a:bodyPr>
            <a:normAutofit fontScale="90000"/>
          </a:bodyPr>
          <a:lstStyle/>
          <a:p>
            <a:r>
              <a:rPr lang="en-US" b="1" i="0" dirty="0">
                <a:effectLst/>
                <a:latin typeface="+mn-lt"/>
              </a:rPr>
              <a:t>Architecture &amp; Components of Data Warehouse</a:t>
            </a:r>
            <a:br>
              <a:rPr lang="en-US" b="0" i="0" dirty="0">
                <a:solidFill>
                  <a:srgbClr val="2222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6ACAC26F-5407-273D-75AC-6EE2E9049787}"/>
              </a:ext>
            </a:extLst>
          </p:cNvPr>
          <p:cNvSpPr>
            <a:spLocks noGrp="1"/>
          </p:cNvSpPr>
          <p:nvPr>
            <p:ph idx="1"/>
          </p:nvPr>
        </p:nvSpPr>
        <p:spPr>
          <a:xfrm>
            <a:off x="233361" y="2714732"/>
            <a:ext cx="11725275" cy="3492860"/>
          </a:xfrm>
        </p:spPr>
        <p:txBody>
          <a:bodyPr>
            <a:normAutofit lnSpcReduction="10000"/>
          </a:bodyPr>
          <a:lstStyle/>
          <a:p>
            <a:pPr algn="just">
              <a:buFont typeface="Arial" panose="020B0604020202020204" pitchFamily="34" charset="0"/>
              <a:buChar char="•"/>
            </a:pPr>
            <a:r>
              <a:rPr lang="en-US" b="1" i="0" dirty="0">
                <a:solidFill>
                  <a:srgbClr val="222222"/>
                </a:solidFill>
                <a:effectLst/>
              </a:rPr>
              <a:t>Metadata:</a:t>
            </a:r>
            <a:r>
              <a:rPr lang="en-US" b="0" i="0" dirty="0">
                <a:solidFill>
                  <a:srgbClr val="222222"/>
                </a:solidFill>
                <a:effectLst/>
              </a:rPr>
              <a:t> </a:t>
            </a:r>
            <a:r>
              <a:rPr lang="en-US" b="1" i="0" dirty="0">
                <a:solidFill>
                  <a:srgbClr val="0000CC"/>
                </a:solidFill>
                <a:effectLst/>
              </a:rPr>
              <a:t>Metadata means data about data</a:t>
            </a:r>
            <a:r>
              <a:rPr lang="en-US" b="0" i="0" dirty="0">
                <a:solidFill>
                  <a:srgbClr val="222222"/>
                </a:solidFill>
                <a:effectLst/>
              </a:rPr>
              <a:t> i.e. it summarizes basic details regarding data, creating findings &amp; operating with explicit instances of data.</a:t>
            </a:r>
          </a:p>
          <a:p>
            <a:pPr algn="just">
              <a:buFont typeface="Arial" panose="020B0604020202020204" pitchFamily="34" charset="0"/>
              <a:buChar char="•"/>
            </a:pPr>
            <a:r>
              <a:rPr lang="en-US" b="1" i="0" dirty="0">
                <a:solidFill>
                  <a:srgbClr val="222222"/>
                </a:solidFill>
                <a:effectLst/>
              </a:rPr>
              <a:t>Raw Data:</a:t>
            </a:r>
            <a:r>
              <a:rPr lang="en-US" b="0" i="0" dirty="0">
                <a:solidFill>
                  <a:srgbClr val="222222"/>
                </a:solidFill>
                <a:effectLst/>
              </a:rPr>
              <a:t> Raw data is a set of data and information </a:t>
            </a:r>
            <a:r>
              <a:rPr lang="en-US" b="1" i="0" dirty="0">
                <a:solidFill>
                  <a:srgbClr val="0000CC"/>
                </a:solidFill>
                <a:effectLst/>
              </a:rPr>
              <a:t>that has not yet been processed and was delivered from a particular data entity to the data supplier and hasn’t been processed by machine or human. </a:t>
            </a:r>
          </a:p>
          <a:p>
            <a:pPr algn="just">
              <a:buFont typeface="Arial" panose="020B0604020202020204" pitchFamily="34" charset="0"/>
              <a:buChar char="•"/>
            </a:pPr>
            <a:r>
              <a:rPr lang="en-US" b="1" i="0" dirty="0">
                <a:solidFill>
                  <a:srgbClr val="222222"/>
                </a:solidFill>
                <a:effectLst/>
              </a:rPr>
              <a:t>Summary Data or Data summary:</a:t>
            </a:r>
            <a:r>
              <a:rPr lang="en-US" b="0" i="0" dirty="0">
                <a:solidFill>
                  <a:srgbClr val="222222"/>
                </a:solidFill>
                <a:effectLst/>
              </a:rPr>
              <a:t> Data summary is an easy term for a brief conclusion of an enormous theory or a paragraph. </a:t>
            </a:r>
            <a:r>
              <a:rPr lang="en-US" b="1" i="0" dirty="0">
                <a:solidFill>
                  <a:srgbClr val="0000CC"/>
                </a:solidFill>
                <a:effectLst/>
              </a:rPr>
              <a:t>This is often one thing where analysts write the code and in the end, they declare the ultimate end in the form of summarizing data.</a:t>
            </a:r>
            <a:r>
              <a:rPr lang="en-US" b="0" i="0" dirty="0">
                <a:solidFill>
                  <a:srgbClr val="222222"/>
                </a:solidFill>
                <a:effectLst/>
              </a:rPr>
              <a:t> </a:t>
            </a:r>
          </a:p>
        </p:txBody>
      </p:sp>
      <p:sp>
        <p:nvSpPr>
          <p:cNvPr id="6" name="Content Placeholder 2">
            <a:extLst>
              <a:ext uri="{FF2B5EF4-FFF2-40B4-BE49-F238E27FC236}">
                <a16:creationId xmlns:a16="http://schemas.microsoft.com/office/drawing/2014/main" id="{1D13355E-92EA-5782-BA99-5FB95D04FC86}"/>
              </a:ext>
            </a:extLst>
          </p:cNvPr>
          <p:cNvSpPr txBox="1">
            <a:spLocks/>
          </p:cNvSpPr>
          <p:nvPr/>
        </p:nvSpPr>
        <p:spPr>
          <a:xfrm>
            <a:off x="233363" y="650408"/>
            <a:ext cx="9658782" cy="21660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222222"/>
                </a:solidFill>
                <a:effectLst/>
              </a:rPr>
              <a:t>3. Data Storage in Warehouse:</a:t>
            </a:r>
            <a:r>
              <a:rPr lang="en-US" dirty="0">
                <a:solidFill>
                  <a:srgbClr val="222222"/>
                </a:solidFill>
              </a:rPr>
              <a:t> </a:t>
            </a:r>
            <a:r>
              <a:rPr lang="en-US" b="0" i="0" dirty="0">
                <a:solidFill>
                  <a:srgbClr val="222222"/>
                </a:solidFill>
                <a:effectLst/>
              </a:rPr>
              <a:t>Data storage for data warehousing is split into multiple repositories.</a:t>
            </a:r>
          </a:p>
          <a:p>
            <a:pPr algn="just"/>
            <a:r>
              <a:rPr lang="en-US" b="0" i="0" dirty="0">
                <a:solidFill>
                  <a:srgbClr val="222222"/>
                </a:solidFill>
                <a:effectLst/>
              </a:rPr>
              <a:t> These data repositories contain structured data in a very highly </a:t>
            </a:r>
            <a:br>
              <a:rPr lang="en-US" b="0" i="0" dirty="0">
                <a:solidFill>
                  <a:srgbClr val="222222"/>
                </a:solidFill>
                <a:effectLst/>
              </a:rPr>
            </a:br>
            <a:r>
              <a:rPr lang="en-US" b="0" i="0" dirty="0">
                <a:solidFill>
                  <a:srgbClr val="222222"/>
                </a:solidFill>
                <a:effectLst/>
              </a:rPr>
              <a:t>normalized form for fast and efficient processing. </a:t>
            </a:r>
          </a:p>
        </p:txBody>
      </p:sp>
      <p:pic>
        <p:nvPicPr>
          <p:cNvPr id="5" name="Picture 4">
            <a:extLst>
              <a:ext uri="{FF2B5EF4-FFF2-40B4-BE49-F238E27FC236}">
                <a16:creationId xmlns:a16="http://schemas.microsoft.com/office/drawing/2014/main" id="{2FA65CE3-7EA6-4669-7844-19D61F443768}"/>
              </a:ext>
            </a:extLst>
          </p:cNvPr>
          <p:cNvPicPr>
            <a:picLocks noChangeAspect="1"/>
          </p:cNvPicPr>
          <p:nvPr/>
        </p:nvPicPr>
        <p:blipFill>
          <a:blip r:embed="rId2"/>
          <a:stretch>
            <a:fillRect/>
          </a:stretch>
        </p:blipFill>
        <p:spPr>
          <a:xfrm>
            <a:off x="9989127" y="470298"/>
            <a:ext cx="1969509" cy="1843412"/>
          </a:xfrm>
          <a:prstGeom prst="rect">
            <a:avLst/>
          </a:prstGeom>
        </p:spPr>
      </p:pic>
    </p:spTree>
    <p:extLst>
      <p:ext uri="{BB962C8B-B14F-4D97-AF65-F5344CB8AC3E}">
        <p14:creationId xmlns:p14="http://schemas.microsoft.com/office/powerpoint/2010/main" val="489954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C6BE-7279-7E04-366A-AE887354CB03}"/>
              </a:ext>
            </a:extLst>
          </p:cNvPr>
          <p:cNvSpPr>
            <a:spLocks noGrp="1"/>
          </p:cNvSpPr>
          <p:nvPr>
            <p:ph type="title"/>
          </p:nvPr>
        </p:nvSpPr>
        <p:spPr/>
        <p:txBody>
          <a:bodyPr>
            <a:normAutofit/>
          </a:bodyPr>
          <a:lstStyle/>
          <a:p>
            <a:r>
              <a:rPr lang="en-US" sz="4000" b="1" dirty="0"/>
              <a:t>Contents</a:t>
            </a:r>
          </a:p>
        </p:txBody>
      </p:sp>
      <p:sp>
        <p:nvSpPr>
          <p:cNvPr id="3" name="Content Placeholder 2">
            <a:extLst>
              <a:ext uri="{FF2B5EF4-FFF2-40B4-BE49-F238E27FC236}">
                <a16:creationId xmlns:a16="http://schemas.microsoft.com/office/drawing/2014/main" id="{5E8529AC-0622-A1E2-2C2D-C94BEDA79EC1}"/>
              </a:ext>
            </a:extLst>
          </p:cNvPr>
          <p:cNvSpPr>
            <a:spLocks noGrp="1"/>
          </p:cNvSpPr>
          <p:nvPr>
            <p:ph idx="1"/>
          </p:nvPr>
        </p:nvSpPr>
        <p:spPr>
          <a:xfrm>
            <a:off x="838200" y="1427018"/>
            <a:ext cx="10515600" cy="4749945"/>
          </a:xfrm>
        </p:spPr>
        <p:txBody>
          <a:bodyPr>
            <a:normAutofit/>
          </a:bodyPr>
          <a:lstStyle/>
          <a:p>
            <a:pPr algn="l"/>
            <a:r>
              <a:rPr lang="en-US" sz="3200" b="1" i="0" u="none" strike="noStrike" baseline="0" dirty="0"/>
              <a:t>NOSQL Databases : </a:t>
            </a:r>
          </a:p>
          <a:p>
            <a:pPr algn="l"/>
            <a:r>
              <a:rPr lang="en-US" sz="3200" b="0" i="0" u="none" strike="noStrike" baseline="0" dirty="0"/>
              <a:t>Introduction to NOSQL Databases,</a:t>
            </a:r>
          </a:p>
          <a:p>
            <a:pPr algn="l"/>
            <a:r>
              <a:rPr lang="en-US" sz="3200" b="0" i="0" u="none" strike="noStrike" baseline="0" dirty="0"/>
              <a:t>Types of NOSQL Databases</a:t>
            </a:r>
          </a:p>
          <a:p>
            <a:pPr algn="just"/>
            <a:r>
              <a:rPr lang="en-US" sz="3200" b="1" i="0" u="none" strike="noStrike" baseline="0" dirty="0"/>
              <a:t>BASE properties</a:t>
            </a:r>
          </a:p>
          <a:p>
            <a:pPr algn="just"/>
            <a:r>
              <a:rPr lang="en-US" sz="3200" b="1" i="0" u="none" strike="noStrike" baseline="0" dirty="0"/>
              <a:t>CAP theorem</a:t>
            </a:r>
          </a:p>
          <a:p>
            <a:pPr algn="l"/>
            <a:r>
              <a:rPr lang="en-US" sz="3200" b="1" i="0" u="none" strike="noStrike" baseline="0" dirty="0"/>
              <a:t>Data Warehousing</a:t>
            </a:r>
            <a:r>
              <a:rPr lang="en-US" sz="3200" b="0" i="0" u="none" strike="noStrike" baseline="0" dirty="0"/>
              <a:t>: Architecture and Components of Data Warehouse, OLAP</a:t>
            </a:r>
            <a:endParaRPr lang="en-US" sz="3200" dirty="0"/>
          </a:p>
        </p:txBody>
      </p:sp>
    </p:spTree>
    <p:extLst>
      <p:ext uri="{BB962C8B-B14F-4D97-AF65-F5344CB8AC3E}">
        <p14:creationId xmlns:p14="http://schemas.microsoft.com/office/powerpoint/2010/main" val="458045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3554-6B75-FE74-0FE1-CA0267EBB5E9}"/>
              </a:ext>
            </a:extLst>
          </p:cNvPr>
          <p:cNvSpPr>
            <a:spLocks noGrp="1"/>
          </p:cNvSpPr>
          <p:nvPr>
            <p:ph type="title"/>
          </p:nvPr>
        </p:nvSpPr>
        <p:spPr>
          <a:xfrm>
            <a:off x="117763" y="206304"/>
            <a:ext cx="10515600" cy="888206"/>
          </a:xfrm>
        </p:spPr>
        <p:txBody>
          <a:bodyPr>
            <a:normAutofit fontScale="90000"/>
          </a:bodyPr>
          <a:lstStyle/>
          <a:p>
            <a:r>
              <a:rPr lang="en-US" b="1" i="0" dirty="0">
                <a:effectLst/>
                <a:latin typeface="+mn-lt"/>
              </a:rPr>
              <a:t>Architecture &amp; Components of Data Warehouse</a:t>
            </a:r>
            <a:br>
              <a:rPr lang="en-US" b="0" i="0" dirty="0">
                <a:solidFill>
                  <a:srgbClr val="2222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6ACAC26F-5407-273D-75AC-6EE2E9049787}"/>
              </a:ext>
            </a:extLst>
          </p:cNvPr>
          <p:cNvSpPr>
            <a:spLocks noGrp="1"/>
          </p:cNvSpPr>
          <p:nvPr>
            <p:ph idx="1"/>
          </p:nvPr>
        </p:nvSpPr>
        <p:spPr>
          <a:xfrm>
            <a:off x="233363" y="4360936"/>
            <a:ext cx="11725275" cy="1305573"/>
          </a:xfrm>
        </p:spPr>
        <p:txBody>
          <a:bodyPr>
            <a:normAutofit fontScale="92500"/>
          </a:bodyPr>
          <a:lstStyle/>
          <a:p>
            <a:pPr algn="just">
              <a:buFont typeface="Arial" panose="020B0604020202020204" pitchFamily="34" charset="0"/>
              <a:buChar char="•"/>
            </a:pPr>
            <a:r>
              <a:rPr lang="en-US" b="1" i="0" dirty="0">
                <a:effectLst/>
              </a:rPr>
              <a:t>5. Users/Analysts</a:t>
            </a:r>
          </a:p>
          <a:p>
            <a:pPr algn="just">
              <a:buFont typeface="Arial" panose="020B0604020202020204" pitchFamily="34" charset="0"/>
              <a:buChar char="•"/>
            </a:pPr>
            <a:r>
              <a:rPr lang="en-US" b="0" i="0" dirty="0">
                <a:effectLst/>
              </a:rPr>
              <a:t>Now, the users and analysts can use data for various applications like </a:t>
            </a:r>
            <a:r>
              <a:rPr lang="en-US" b="1" i="0" dirty="0">
                <a:solidFill>
                  <a:srgbClr val="0000CC"/>
                </a:solidFill>
                <a:effectLst/>
              </a:rPr>
              <a:t>reporting, analyzing, mining, etc. </a:t>
            </a:r>
            <a:r>
              <a:rPr lang="en-US" b="0" i="0" dirty="0">
                <a:effectLst/>
              </a:rPr>
              <a:t>The data is made available to them whenever required.</a:t>
            </a:r>
          </a:p>
        </p:txBody>
      </p:sp>
      <p:sp>
        <p:nvSpPr>
          <p:cNvPr id="6" name="Content Placeholder 2">
            <a:extLst>
              <a:ext uri="{FF2B5EF4-FFF2-40B4-BE49-F238E27FC236}">
                <a16:creationId xmlns:a16="http://schemas.microsoft.com/office/drawing/2014/main" id="{1D13355E-92EA-5782-BA99-5FB95D04FC86}"/>
              </a:ext>
            </a:extLst>
          </p:cNvPr>
          <p:cNvSpPr txBox="1">
            <a:spLocks/>
          </p:cNvSpPr>
          <p:nvPr/>
        </p:nvSpPr>
        <p:spPr>
          <a:xfrm>
            <a:off x="233363" y="650407"/>
            <a:ext cx="8772092" cy="3610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effectLst/>
              </a:rPr>
              <a:t>4. Data Marts:</a:t>
            </a:r>
            <a:endParaRPr lang="en-US" b="0" i="0" dirty="0">
              <a:effectLst/>
            </a:endParaRPr>
          </a:p>
          <a:p>
            <a:pPr algn="just"/>
            <a:r>
              <a:rPr lang="en-US" b="0" i="0" dirty="0">
                <a:effectLst/>
              </a:rPr>
              <a:t>It can store the information of a specific function of an organization that is handled by a</a:t>
            </a:r>
            <a:br>
              <a:rPr lang="en-US" b="0" i="0" dirty="0">
                <a:effectLst/>
              </a:rPr>
            </a:br>
            <a:r>
              <a:rPr lang="en-US" b="0" i="0" dirty="0">
                <a:effectLst/>
              </a:rPr>
              <a:t>single authority. </a:t>
            </a:r>
          </a:p>
          <a:p>
            <a:pPr algn="just"/>
            <a:r>
              <a:rPr lang="en-US" b="0" i="0" dirty="0">
                <a:effectLst/>
              </a:rPr>
              <a:t>There may be any number of data marts in a particular organization depending upon the functions. In short, data marts contain subsets of the data stored in data warehouses.</a:t>
            </a:r>
          </a:p>
        </p:txBody>
      </p:sp>
      <p:pic>
        <p:nvPicPr>
          <p:cNvPr id="7" name="Picture 6">
            <a:extLst>
              <a:ext uri="{FF2B5EF4-FFF2-40B4-BE49-F238E27FC236}">
                <a16:creationId xmlns:a16="http://schemas.microsoft.com/office/drawing/2014/main" id="{53149FEA-6820-F560-2A15-C3BC9B37DDA5}"/>
              </a:ext>
            </a:extLst>
          </p:cNvPr>
          <p:cNvPicPr>
            <a:picLocks noChangeAspect="1"/>
          </p:cNvPicPr>
          <p:nvPr/>
        </p:nvPicPr>
        <p:blipFill>
          <a:blip r:embed="rId2"/>
          <a:stretch>
            <a:fillRect/>
          </a:stretch>
        </p:blipFill>
        <p:spPr>
          <a:xfrm>
            <a:off x="9243578" y="698789"/>
            <a:ext cx="2352675" cy="3562350"/>
          </a:xfrm>
          <a:prstGeom prst="rect">
            <a:avLst/>
          </a:prstGeom>
        </p:spPr>
      </p:pic>
      <p:sp>
        <p:nvSpPr>
          <p:cNvPr id="8" name="Content Placeholder 2">
            <a:extLst>
              <a:ext uri="{FF2B5EF4-FFF2-40B4-BE49-F238E27FC236}">
                <a16:creationId xmlns:a16="http://schemas.microsoft.com/office/drawing/2014/main" id="{EA97DDAF-C5B5-409F-A10D-CD067ABC1D2A}"/>
              </a:ext>
            </a:extLst>
          </p:cNvPr>
          <p:cNvSpPr txBox="1">
            <a:spLocks/>
          </p:cNvSpPr>
          <p:nvPr/>
        </p:nvSpPr>
        <p:spPr>
          <a:xfrm>
            <a:off x="385762" y="5999018"/>
            <a:ext cx="11725275" cy="60960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a:hlinkClick r:id="rId3"/>
              </a:rPr>
              <a:t>https://www.analyticsvidhya.com/blog/2021/07/a-brief-introduction-to-data-warehouse/</a:t>
            </a:r>
            <a:endParaRPr lang="en-US" b="1" dirty="0"/>
          </a:p>
          <a:p>
            <a:pPr algn="just"/>
            <a:endParaRPr lang="en-US" dirty="0"/>
          </a:p>
        </p:txBody>
      </p:sp>
    </p:spTree>
    <p:extLst>
      <p:ext uri="{BB962C8B-B14F-4D97-AF65-F5344CB8AC3E}">
        <p14:creationId xmlns:p14="http://schemas.microsoft.com/office/powerpoint/2010/main" val="3615904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62A8-3296-5A79-D120-F4CE7DDCB8A0}"/>
              </a:ext>
            </a:extLst>
          </p:cNvPr>
          <p:cNvSpPr>
            <a:spLocks noGrp="1"/>
          </p:cNvSpPr>
          <p:nvPr>
            <p:ph type="title"/>
          </p:nvPr>
        </p:nvSpPr>
        <p:spPr>
          <a:xfrm>
            <a:off x="131618" y="198149"/>
            <a:ext cx="10515600" cy="629661"/>
          </a:xfrm>
        </p:spPr>
        <p:txBody>
          <a:bodyPr>
            <a:normAutofit fontScale="90000"/>
          </a:bodyPr>
          <a:lstStyle/>
          <a:p>
            <a:r>
              <a:rPr lang="en-US" sz="4000" b="1" i="0" dirty="0">
                <a:solidFill>
                  <a:srgbClr val="382512"/>
                </a:solidFill>
                <a:effectLst/>
                <a:latin typeface="+mn-lt"/>
              </a:rPr>
              <a:t>Detail architecture</a:t>
            </a:r>
            <a:endParaRPr lang="en-US" sz="4000" b="1" dirty="0">
              <a:latin typeface="+mn-lt"/>
            </a:endParaRPr>
          </a:p>
        </p:txBody>
      </p:sp>
      <p:sp>
        <p:nvSpPr>
          <p:cNvPr id="3" name="Content Placeholder 2">
            <a:extLst>
              <a:ext uri="{FF2B5EF4-FFF2-40B4-BE49-F238E27FC236}">
                <a16:creationId xmlns:a16="http://schemas.microsoft.com/office/drawing/2014/main" id="{2D68F632-B4B8-BA21-DB15-67201B2B1D0B}"/>
              </a:ext>
            </a:extLst>
          </p:cNvPr>
          <p:cNvSpPr>
            <a:spLocks noGrp="1"/>
          </p:cNvSpPr>
          <p:nvPr>
            <p:ph idx="1"/>
          </p:nvPr>
        </p:nvSpPr>
        <p:spPr>
          <a:xfrm>
            <a:off x="318655" y="5963949"/>
            <a:ext cx="11429999" cy="695902"/>
          </a:xfrm>
        </p:spPr>
        <p:txBody>
          <a:bodyPr>
            <a:normAutofit fontScale="92500"/>
          </a:bodyPr>
          <a:lstStyle/>
          <a:p>
            <a:r>
              <a:rPr lang="en-US" dirty="0">
                <a:hlinkClick r:id="rId2"/>
              </a:rPr>
              <a:t>https://www.jamesserra.com/archive/2013/07/why-you-need-a-data-warehouse/</a:t>
            </a:r>
            <a:endParaRPr lang="en-US" dirty="0"/>
          </a:p>
          <a:p>
            <a:endParaRPr lang="en-US" dirty="0"/>
          </a:p>
        </p:txBody>
      </p:sp>
      <p:pic>
        <p:nvPicPr>
          <p:cNvPr id="4098" name="Picture 2" descr="DataWarehouseWithMDMDQS2">
            <a:extLst>
              <a:ext uri="{FF2B5EF4-FFF2-40B4-BE49-F238E27FC236}">
                <a16:creationId xmlns:a16="http://schemas.microsoft.com/office/drawing/2014/main" id="{5AC9E785-E90D-C462-9003-924B5679B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91" y="1025236"/>
            <a:ext cx="10619509" cy="4378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289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0E17-BA0A-DE72-BF99-AB6C74AF245B}"/>
              </a:ext>
            </a:extLst>
          </p:cNvPr>
          <p:cNvSpPr>
            <a:spLocks noGrp="1"/>
          </p:cNvSpPr>
          <p:nvPr>
            <p:ph type="title"/>
          </p:nvPr>
        </p:nvSpPr>
        <p:spPr>
          <a:xfrm>
            <a:off x="256310" y="115744"/>
            <a:ext cx="10515600" cy="826366"/>
          </a:xfrm>
        </p:spPr>
        <p:txBody>
          <a:bodyPr>
            <a:normAutofit/>
          </a:bodyPr>
          <a:lstStyle/>
          <a:p>
            <a:r>
              <a:rPr lang="en-US" sz="4000" b="1" i="0" dirty="0">
                <a:solidFill>
                  <a:srgbClr val="222222"/>
                </a:solidFill>
                <a:effectLst/>
                <a:latin typeface="+mn-lt"/>
              </a:rPr>
              <a:t>Online Analytical Processing (OLAP)</a:t>
            </a:r>
            <a:endParaRPr lang="en-US" sz="4000" dirty="0">
              <a:latin typeface="+mn-lt"/>
            </a:endParaRPr>
          </a:p>
        </p:txBody>
      </p:sp>
      <p:sp>
        <p:nvSpPr>
          <p:cNvPr id="3" name="Content Placeholder 2">
            <a:extLst>
              <a:ext uri="{FF2B5EF4-FFF2-40B4-BE49-F238E27FC236}">
                <a16:creationId xmlns:a16="http://schemas.microsoft.com/office/drawing/2014/main" id="{11F406C0-3649-FCF3-73F9-1EFD6D07F0EF}"/>
              </a:ext>
            </a:extLst>
          </p:cNvPr>
          <p:cNvSpPr>
            <a:spLocks noGrp="1"/>
          </p:cNvSpPr>
          <p:nvPr>
            <p:ph idx="1"/>
          </p:nvPr>
        </p:nvSpPr>
        <p:spPr>
          <a:xfrm>
            <a:off x="256311" y="942110"/>
            <a:ext cx="11097490" cy="5694217"/>
          </a:xfrm>
        </p:spPr>
        <p:txBody>
          <a:bodyPr>
            <a:normAutofit/>
          </a:bodyPr>
          <a:lstStyle/>
          <a:p>
            <a:pPr algn="just"/>
            <a:r>
              <a:rPr lang="en-US" b="1" i="0" dirty="0">
                <a:effectLst/>
              </a:rPr>
              <a:t>OLAP</a:t>
            </a:r>
            <a:r>
              <a:rPr lang="en-US" b="0" i="0" dirty="0">
                <a:effectLst/>
              </a:rPr>
              <a:t> stands for </a:t>
            </a:r>
            <a:r>
              <a:rPr lang="en-US" b="1" i="0" dirty="0">
                <a:effectLst/>
              </a:rPr>
              <a:t>On-Line Analytical Processing</a:t>
            </a:r>
            <a:r>
              <a:rPr lang="en-US" b="0" i="0" dirty="0">
                <a:effectLst/>
              </a:rPr>
              <a:t>. OLAP is a classification of </a:t>
            </a:r>
            <a:r>
              <a:rPr lang="en-US" b="1" i="0" dirty="0">
                <a:solidFill>
                  <a:srgbClr val="0000CC"/>
                </a:solidFill>
                <a:effectLst/>
              </a:rPr>
              <a:t>software technology which authorizes analysts, managers, and executives to gain insight into information through fast, consistent, interactive access in a wide variety of possible views of data </a:t>
            </a:r>
            <a:r>
              <a:rPr lang="en-US" b="0" i="0" dirty="0">
                <a:effectLst/>
              </a:rPr>
              <a:t>that has been transformed from raw information to reflect the real dimensionality of the enterprise as understood by the clients.</a:t>
            </a:r>
          </a:p>
          <a:p>
            <a:pPr algn="just"/>
            <a:r>
              <a:rPr lang="en-US" b="1" i="0" dirty="0">
                <a:effectLst/>
              </a:rPr>
              <a:t>OLAP</a:t>
            </a:r>
            <a:r>
              <a:rPr lang="en-US" b="0" i="0" dirty="0">
                <a:effectLst/>
              </a:rPr>
              <a:t> </a:t>
            </a:r>
            <a:r>
              <a:rPr lang="en-US" b="1" i="0" dirty="0">
                <a:solidFill>
                  <a:srgbClr val="0000CC"/>
                </a:solidFill>
                <a:effectLst/>
              </a:rPr>
              <a:t>implement the multidimensional analysis of business information and support the capability for complex estimations, trend analysis, and sophisticated data modeling.</a:t>
            </a:r>
          </a:p>
          <a:p>
            <a:pPr algn="just"/>
            <a:r>
              <a:rPr lang="en-US" b="0" i="0" dirty="0">
                <a:effectLst/>
              </a:rPr>
              <a:t>It is rapidly enhancing the </a:t>
            </a:r>
            <a:r>
              <a:rPr lang="en-US" b="1" i="0" dirty="0">
                <a:solidFill>
                  <a:srgbClr val="0000CC"/>
                </a:solidFill>
                <a:effectLst/>
              </a:rPr>
              <a:t>essential foundation for Intelligent Solutions containing Business Performance Management, Planning, Budgeting, Forecasting, Financial Documenting, Analysis, Simulation-Models, Knowledge Discovery, and Data Warehouses Reporting</a:t>
            </a:r>
            <a:r>
              <a:rPr lang="en-US" b="0" i="0" dirty="0">
                <a:effectLst/>
              </a:rPr>
              <a:t>.</a:t>
            </a:r>
            <a:endParaRPr lang="en-US" dirty="0"/>
          </a:p>
        </p:txBody>
      </p:sp>
    </p:spTree>
    <p:extLst>
      <p:ext uri="{BB962C8B-B14F-4D97-AF65-F5344CB8AC3E}">
        <p14:creationId xmlns:p14="http://schemas.microsoft.com/office/powerpoint/2010/main" val="2152251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0E17-BA0A-DE72-BF99-AB6C74AF245B}"/>
              </a:ext>
            </a:extLst>
          </p:cNvPr>
          <p:cNvSpPr>
            <a:spLocks noGrp="1"/>
          </p:cNvSpPr>
          <p:nvPr>
            <p:ph type="title"/>
          </p:nvPr>
        </p:nvSpPr>
        <p:spPr>
          <a:xfrm>
            <a:off x="256310" y="115744"/>
            <a:ext cx="10515600" cy="826366"/>
          </a:xfrm>
        </p:spPr>
        <p:txBody>
          <a:bodyPr>
            <a:normAutofit/>
          </a:bodyPr>
          <a:lstStyle/>
          <a:p>
            <a:r>
              <a:rPr lang="en-US" sz="4000" b="1" i="0" dirty="0">
                <a:solidFill>
                  <a:srgbClr val="222222"/>
                </a:solidFill>
                <a:effectLst/>
                <a:latin typeface="+mn-lt"/>
              </a:rPr>
              <a:t>Online Analytical Processing (OLAP)</a:t>
            </a:r>
            <a:endParaRPr lang="en-US" sz="4000" dirty="0">
              <a:latin typeface="+mn-lt"/>
            </a:endParaRPr>
          </a:p>
        </p:txBody>
      </p:sp>
      <p:sp>
        <p:nvSpPr>
          <p:cNvPr id="3" name="Content Placeholder 2">
            <a:extLst>
              <a:ext uri="{FF2B5EF4-FFF2-40B4-BE49-F238E27FC236}">
                <a16:creationId xmlns:a16="http://schemas.microsoft.com/office/drawing/2014/main" id="{11F406C0-3649-FCF3-73F9-1EFD6D07F0EF}"/>
              </a:ext>
            </a:extLst>
          </p:cNvPr>
          <p:cNvSpPr>
            <a:spLocks noGrp="1"/>
          </p:cNvSpPr>
          <p:nvPr>
            <p:ph idx="1"/>
          </p:nvPr>
        </p:nvSpPr>
        <p:spPr>
          <a:xfrm>
            <a:off x="256311" y="942110"/>
            <a:ext cx="6241471" cy="5800146"/>
          </a:xfrm>
        </p:spPr>
        <p:txBody>
          <a:bodyPr>
            <a:normAutofit fontScale="85000" lnSpcReduction="20000"/>
          </a:bodyPr>
          <a:lstStyle/>
          <a:p>
            <a:pPr algn="just"/>
            <a:r>
              <a:rPr lang="en-US" b="1" i="0" dirty="0">
                <a:effectLst/>
              </a:rPr>
              <a:t>How OLAP systems work</a:t>
            </a:r>
          </a:p>
          <a:p>
            <a:pPr algn="just"/>
            <a:r>
              <a:rPr lang="en-US" i="0" dirty="0">
                <a:effectLst/>
              </a:rPr>
              <a:t>To facilitate this kind of analysis, </a:t>
            </a:r>
            <a:r>
              <a:rPr lang="en-US" b="1" i="0" dirty="0">
                <a:solidFill>
                  <a:srgbClr val="0000CC"/>
                </a:solidFill>
                <a:effectLst/>
              </a:rPr>
              <a:t>data is collected from multiple data sources and stored in data warehouses then cleansed and organized into data cubes. </a:t>
            </a:r>
          </a:p>
          <a:p>
            <a:pPr algn="just"/>
            <a:r>
              <a:rPr lang="en-US" i="0" dirty="0">
                <a:effectLst/>
              </a:rPr>
              <a:t>Each </a:t>
            </a:r>
            <a:r>
              <a:rPr lang="en-US" b="1" i="0" dirty="0">
                <a:solidFill>
                  <a:srgbClr val="0000CC"/>
                </a:solidFill>
                <a:effectLst/>
              </a:rPr>
              <a:t>OLAP cube contains data categorized by dimensions (such as customers, geographic sales region and time period) </a:t>
            </a:r>
            <a:r>
              <a:rPr lang="en-US" i="0" dirty="0">
                <a:effectLst/>
              </a:rPr>
              <a:t>derived by dimensional tables in the data warehouses. </a:t>
            </a:r>
          </a:p>
          <a:p>
            <a:pPr algn="just"/>
            <a:r>
              <a:rPr lang="en-US" i="0" dirty="0">
                <a:effectLst/>
              </a:rPr>
              <a:t>Dimensions are then populated by members (such as customer names, countries and months) that are organized hierarchically. </a:t>
            </a:r>
          </a:p>
          <a:p>
            <a:pPr algn="just"/>
            <a:r>
              <a:rPr lang="en-US" b="1" i="0" dirty="0">
                <a:effectLst/>
              </a:rPr>
              <a:t>OLAP cubes are often pre-summarized across dimensions </a:t>
            </a:r>
            <a:r>
              <a:rPr lang="en-US" i="0" dirty="0">
                <a:effectLst/>
              </a:rPr>
              <a:t>to drastically improve query time over relational databases.</a:t>
            </a:r>
          </a:p>
          <a:p>
            <a:pPr algn="just"/>
            <a:r>
              <a:rPr lang="en-US" b="0" i="0" dirty="0">
                <a:effectLst/>
              </a:rPr>
              <a:t>A data cube is </a:t>
            </a:r>
            <a:r>
              <a:rPr lang="en-US" b="1" i="0" dirty="0">
                <a:effectLst/>
              </a:rPr>
              <a:t>a multi-dimensional array of values used to bring together data to be organized and modeled for analysis</a:t>
            </a:r>
            <a:r>
              <a:rPr lang="en-US" b="0" i="0" dirty="0">
                <a:effectLst/>
              </a:rPr>
              <a:t>.</a:t>
            </a:r>
            <a:endParaRPr lang="en-US" i="0" dirty="0">
              <a:effectLst/>
            </a:endParaRPr>
          </a:p>
        </p:txBody>
      </p:sp>
      <p:pic>
        <p:nvPicPr>
          <p:cNvPr id="5" name="Picture 4">
            <a:extLst>
              <a:ext uri="{FF2B5EF4-FFF2-40B4-BE49-F238E27FC236}">
                <a16:creationId xmlns:a16="http://schemas.microsoft.com/office/drawing/2014/main" id="{51AA77F6-1B1C-E09A-384B-1DE6A0ABB870}"/>
              </a:ext>
            </a:extLst>
          </p:cNvPr>
          <p:cNvPicPr>
            <a:picLocks noChangeAspect="1"/>
          </p:cNvPicPr>
          <p:nvPr/>
        </p:nvPicPr>
        <p:blipFill>
          <a:blip r:embed="rId2"/>
          <a:stretch>
            <a:fillRect/>
          </a:stretch>
        </p:blipFill>
        <p:spPr>
          <a:xfrm>
            <a:off x="6497781" y="1200150"/>
            <a:ext cx="5437908" cy="5048250"/>
          </a:xfrm>
          <a:prstGeom prst="rect">
            <a:avLst/>
          </a:prstGeom>
        </p:spPr>
      </p:pic>
    </p:spTree>
    <p:extLst>
      <p:ext uri="{BB962C8B-B14F-4D97-AF65-F5344CB8AC3E}">
        <p14:creationId xmlns:p14="http://schemas.microsoft.com/office/powerpoint/2010/main" val="3652555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0E17-BA0A-DE72-BF99-AB6C74AF245B}"/>
              </a:ext>
            </a:extLst>
          </p:cNvPr>
          <p:cNvSpPr>
            <a:spLocks noGrp="1"/>
          </p:cNvSpPr>
          <p:nvPr>
            <p:ph type="title"/>
          </p:nvPr>
        </p:nvSpPr>
        <p:spPr>
          <a:xfrm>
            <a:off x="256310" y="115744"/>
            <a:ext cx="10515600" cy="826366"/>
          </a:xfrm>
        </p:spPr>
        <p:txBody>
          <a:bodyPr>
            <a:normAutofit/>
          </a:bodyPr>
          <a:lstStyle/>
          <a:p>
            <a:r>
              <a:rPr lang="en-US" sz="4000" b="1" i="0" dirty="0">
                <a:solidFill>
                  <a:srgbClr val="222222"/>
                </a:solidFill>
                <a:effectLst/>
                <a:latin typeface="+mn-lt"/>
              </a:rPr>
              <a:t>Online Analytical Processing (OLAP)</a:t>
            </a:r>
            <a:endParaRPr lang="en-US" sz="4000" dirty="0">
              <a:latin typeface="+mn-lt"/>
            </a:endParaRPr>
          </a:p>
        </p:txBody>
      </p:sp>
      <p:sp>
        <p:nvSpPr>
          <p:cNvPr id="3" name="Content Placeholder 2">
            <a:extLst>
              <a:ext uri="{FF2B5EF4-FFF2-40B4-BE49-F238E27FC236}">
                <a16:creationId xmlns:a16="http://schemas.microsoft.com/office/drawing/2014/main" id="{11F406C0-3649-FCF3-73F9-1EFD6D07F0EF}"/>
              </a:ext>
            </a:extLst>
          </p:cNvPr>
          <p:cNvSpPr>
            <a:spLocks noGrp="1"/>
          </p:cNvSpPr>
          <p:nvPr>
            <p:ph idx="1"/>
          </p:nvPr>
        </p:nvSpPr>
        <p:spPr>
          <a:xfrm>
            <a:off x="256311" y="942110"/>
            <a:ext cx="11353798" cy="5694217"/>
          </a:xfrm>
        </p:spPr>
        <p:txBody>
          <a:bodyPr>
            <a:normAutofit lnSpcReduction="10000"/>
          </a:bodyPr>
          <a:lstStyle/>
          <a:p>
            <a:pPr algn="just"/>
            <a:r>
              <a:rPr lang="en-US" i="0" dirty="0">
                <a:effectLst/>
              </a:rPr>
              <a:t>Analysts can then perform five types of OLAP analytical operations against multidimensional databases:</a:t>
            </a:r>
          </a:p>
          <a:p>
            <a:pPr algn="just"/>
            <a:r>
              <a:rPr lang="en-US" b="1" i="0" dirty="0">
                <a:effectLst/>
              </a:rPr>
              <a:t>Roll-up.</a:t>
            </a:r>
            <a:r>
              <a:rPr lang="en-US" i="0" dirty="0">
                <a:effectLst/>
              </a:rPr>
              <a:t> Also known as consolidation, or drill-up, </a:t>
            </a:r>
            <a:r>
              <a:rPr lang="en-US" b="1" i="0" dirty="0">
                <a:solidFill>
                  <a:srgbClr val="0000CC"/>
                </a:solidFill>
                <a:effectLst/>
              </a:rPr>
              <a:t>this operation summarizes the data along the dimension.</a:t>
            </a:r>
          </a:p>
          <a:p>
            <a:pPr algn="just"/>
            <a:r>
              <a:rPr lang="en-US" b="1" i="0" dirty="0">
                <a:effectLst/>
              </a:rPr>
              <a:t>Drill-down.</a:t>
            </a:r>
            <a:r>
              <a:rPr lang="en-US" i="0" dirty="0">
                <a:effectLst/>
              </a:rPr>
              <a:t> </a:t>
            </a:r>
            <a:r>
              <a:rPr lang="en-US" b="1" i="0" dirty="0">
                <a:solidFill>
                  <a:srgbClr val="0000CC"/>
                </a:solidFill>
                <a:effectLst/>
              </a:rPr>
              <a:t>This allows analysts to navigate deeper among the dimensions of data, </a:t>
            </a:r>
            <a:r>
              <a:rPr lang="en-US" i="0" dirty="0">
                <a:effectLst/>
              </a:rPr>
              <a:t>for example drilling down from "time period" to "years" and "months" to chart sales growth for a product.</a:t>
            </a:r>
          </a:p>
          <a:p>
            <a:pPr algn="just"/>
            <a:r>
              <a:rPr lang="en-US" b="1" i="0" dirty="0">
                <a:effectLst/>
              </a:rPr>
              <a:t>Slice.</a:t>
            </a:r>
            <a:r>
              <a:rPr lang="en-US" i="0" dirty="0">
                <a:effectLst/>
              </a:rPr>
              <a:t> </a:t>
            </a:r>
            <a:r>
              <a:rPr lang="en-US" b="1" i="0" dirty="0">
                <a:solidFill>
                  <a:srgbClr val="0000CC"/>
                </a:solidFill>
                <a:effectLst/>
              </a:rPr>
              <a:t>This enables an analyst to take one level of information for display, such as "sales in 2017."</a:t>
            </a:r>
          </a:p>
          <a:p>
            <a:pPr algn="just"/>
            <a:r>
              <a:rPr lang="en-US" b="1" i="0" dirty="0">
                <a:effectLst/>
              </a:rPr>
              <a:t>Dice.</a:t>
            </a:r>
            <a:r>
              <a:rPr lang="en-US" i="0" dirty="0">
                <a:effectLst/>
              </a:rPr>
              <a:t> </a:t>
            </a:r>
            <a:r>
              <a:rPr lang="en-US" b="1" i="0" dirty="0">
                <a:solidFill>
                  <a:srgbClr val="0000CC"/>
                </a:solidFill>
                <a:effectLst/>
              </a:rPr>
              <a:t>This allows an analyst to select data from multiple dimensions to analyze, such as "sales of blue beach balls in Iowa in 2017."</a:t>
            </a:r>
          </a:p>
          <a:p>
            <a:pPr algn="just"/>
            <a:r>
              <a:rPr lang="en-US" b="1" i="0" dirty="0">
                <a:effectLst/>
              </a:rPr>
              <a:t>Pivot.</a:t>
            </a:r>
            <a:r>
              <a:rPr lang="en-US" i="0" dirty="0">
                <a:effectLst/>
              </a:rPr>
              <a:t> </a:t>
            </a:r>
            <a:r>
              <a:rPr lang="en-US" b="1" i="0" dirty="0">
                <a:solidFill>
                  <a:srgbClr val="0000CC"/>
                </a:solidFill>
                <a:effectLst/>
              </a:rPr>
              <a:t>Analysts can gain a new view of data by rotating the data axes of the cube.</a:t>
            </a:r>
            <a:endParaRPr lang="en-US" b="1" dirty="0">
              <a:solidFill>
                <a:srgbClr val="0000CC"/>
              </a:solidFill>
            </a:endParaRPr>
          </a:p>
        </p:txBody>
      </p:sp>
    </p:spTree>
    <p:extLst>
      <p:ext uri="{BB962C8B-B14F-4D97-AF65-F5344CB8AC3E}">
        <p14:creationId xmlns:p14="http://schemas.microsoft.com/office/powerpoint/2010/main" val="3849995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0E17-BA0A-DE72-BF99-AB6C74AF245B}"/>
              </a:ext>
            </a:extLst>
          </p:cNvPr>
          <p:cNvSpPr>
            <a:spLocks noGrp="1"/>
          </p:cNvSpPr>
          <p:nvPr>
            <p:ph type="title"/>
          </p:nvPr>
        </p:nvSpPr>
        <p:spPr>
          <a:xfrm>
            <a:off x="256310" y="115744"/>
            <a:ext cx="10515600" cy="826366"/>
          </a:xfrm>
        </p:spPr>
        <p:txBody>
          <a:bodyPr>
            <a:normAutofit/>
          </a:bodyPr>
          <a:lstStyle/>
          <a:p>
            <a:r>
              <a:rPr lang="en-US" sz="4000" b="1" i="0" dirty="0">
                <a:solidFill>
                  <a:srgbClr val="222222"/>
                </a:solidFill>
                <a:effectLst/>
                <a:latin typeface="+mn-lt"/>
              </a:rPr>
              <a:t>Online Analytical Processing (OLAP)</a:t>
            </a:r>
            <a:endParaRPr lang="en-US" sz="4000" dirty="0">
              <a:latin typeface="+mn-lt"/>
            </a:endParaRPr>
          </a:p>
        </p:txBody>
      </p:sp>
      <p:sp>
        <p:nvSpPr>
          <p:cNvPr id="3" name="Content Placeholder 2">
            <a:extLst>
              <a:ext uri="{FF2B5EF4-FFF2-40B4-BE49-F238E27FC236}">
                <a16:creationId xmlns:a16="http://schemas.microsoft.com/office/drawing/2014/main" id="{11F406C0-3649-FCF3-73F9-1EFD6D07F0EF}"/>
              </a:ext>
            </a:extLst>
          </p:cNvPr>
          <p:cNvSpPr>
            <a:spLocks noGrp="1"/>
          </p:cNvSpPr>
          <p:nvPr>
            <p:ph idx="1"/>
          </p:nvPr>
        </p:nvSpPr>
        <p:spPr>
          <a:xfrm>
            <a:off x="256311" y="942110"/>
            <a:ext cx="11353798" cy="5694217"/>
          </a:xfrm>
        </p:spPr>
        <p:txBody>
          <a:bodyPr>
            <a:normAutofit/>
          </a:bodyPr>
          <a:lstStyle/>
          <a:p>
            <a:pPr algn="just"/>
            <a:r>
              <a:rPr lang="en-US" i="0" dirty="0">
                <a:effectLst/>
              </a:rPr>
              <a:t>Analysts can then perform five types of OLAP analytical operations against multidimensional databases:</a:t>
            </a:r>
          </a:p>
          <a:p>
            <a:pPr algn="just"/>
            <a:r>
              <a:rPr lang="en-US" b="1" i="0" dirty="0">
                <a:effectLst/>
              </a:rPr>
              <a:t>Roll-up.</a:t>
            </a:r>
            <a:r>
              <a:rPr lang="en-US" i="0" dirty="0">
                <a:effectLst/>
              </a:rPr>
              <a:t> Also known as </a:t>
            </a:r>
            <a:r>
              <a:rPr lang="en-US" b="1" i="0" dirty="0">
                <a:solidFill>
                  <a:srgbClr val="333333"/>
                </a:solidFill>
                <a:effectLst/>
                <a:latin typeface="inter-bold"/>
              </a:rPr>
              <a:t>aggregation operation </a:t>
            </a:r>
            <a:r>
              <a:rPr lang="en-US" i="0" dirty="0">
                <a:effectLst/>
              </a:rPr>
              <a:t>or drill-up, </a:t>
            </a:r>
            <a:r>
              <a:rPr lang="en-US" b="1" i="0" dirty="0">
                <a:solidFill>
                  <a:srgbClr val="0000CC"/>
                </a:solidFill>
                <a:effectLst/>
              </a:rPr>
              <a:t>this operation summarizes the data along the dimension.</a:t>
            </a:r>
          </a:p>
        </p:txBody>
      </p:sp>
      <p:graphicFrame>
        <p:nvGraphicFramePr>
          <p:cNvPr id="4" name="Table 3">
            <a:extLst>
              <a:ext uri="{FF2B5EF4-FFF2-40B4-BE49-F238E27FC236}">
                <a16:creationId xmlns:a16="http://schemas.microsoft.com/office/drawing/2014/main" id="{4EB22BEC-151C-58E5-5290-B8BF6685CA08}"/>
              </a:ext>
            </a:extLst>
          </p:cNvPr>
          <p:cNvGraphicFramePr>
            <a:graphicFrameLocks noGrp="1"/>
          </p:cNvGraphicFramePr>
          <p:nvPr>
            <p:extLst>
              <p:ext uri="{D42A27DB-BD31-4B8C-83A1-F6EECF244321}">
                <p14:modId xmlns:p14="http://schemas.microsoft.com/office/powerpoint/2010/main" val="131980587"/>
              </p:ext>
            </p:extLst>
          </p:nvPr>
        </p:nvGraphicFramePr>
        <p:xfrm>
          <a:off x="374072" y="2855524"/>
          <a:ext cx="6040582" cy="1188720"/>
        </p:xfrm>
        <a:graphic>
          <a:graphicData uri="http://schemas.openxmlformats.org/drawingml/2006/table">
            <a:tbl>
              <a:tblPr/>
              <a:tblGrid>
                <a:gridCol w="1318491">
                  <a:extLst>
                    <a:ext uri="{9D8B030D-6E8A-4147-A177-3AD203B41FA5}">
                      <a16:colId xmlns:a16="http://schemas.microsoft.com/office/drawing/2014/main" val="1680560074"/>
                    </a:ext>
                  </a:extLst>
                </a:gridCol>
                <a:gridCol w="371764">
                  <a:extLst>
                    <a:ext uri="{9D8B030D-6E8A-4147-A177-3AD203B41FA5}">
                      <a16:colId xmlns:a16="http://schemas.microsoft.com/office/drawing/2014/main" val="2733114896"/>
                    </a:ext>
                  </a:extLst>
                </a:gridCol>
                <a:gridCol w="374073">
                  <a:extLst>
                    <a:ext uri="{9D8B030D-6E8A-4147-A177-3AD203B41FA5}">
                      <a16:colId xmlns:a16="http://schemas.microsoft.com/office/drawing/2014/main" val="1752935421"/>
                    </a:ext>
                  </a:extLst>
                </a:gridCol>
                <a:gridCol w="374073">
                  <a:extLst>
                    <a:ext uri="{9D8B030D-6E8A-4147-A177-3AD203B41FA5}">
                      <a16:colId xmlns:a16="http://schemas.microsoft.com/office/drawing/2014/main" val="902600457"/>
                    </a:ext>
                  </a:extLst>
                </a:gridCol>
                <a:gridCol w="401782">
                  <a:extLst>
                    <a:ext uri="{9D8B030D-6E8A-4147-A177-3AD203B41FA5}">
                      <a16:colId xmlns:a16="http://schemas.microsoft.com/office/drawing/2014/main" val="1136254105"/>
                    </a:ext>
                  </a:extLst>
                </a:gridCol>
                <a:gridCol w="374072">
                  <a:extLst>
                    <a:ext uri="{9D8B030D-6E8A-4147-A177-3AD203B41FA5}">
                      <a16:colId xmlns:a16="http://schemas.microsoft.com/office/drawing/2014/main" val="2865990727"/>
                    </a:ext>
                  </a:extLst>
                </a:gridCol>
                <a:gridCol w="360218">
                  <a:extLst>
                    <a:ext uri="{9D8B030D-6E8A-4147-A177-3AD203B41FA5}">
                      <a16:colId xmlns:a16="http://schemas.microsoft.com/office/drawing/2014/main" val="2404142149"/>
                    </a:ext>
                  </a:extLst>
                </a:gridCol>
                <a:gridCol w="429491">
                  <a:extLst>
                    <a:ext uri="{9D8B030D-6E8A-4147-A177-3AD203B41FA5}">
                      <a16:colId xmlns:a16="http://schemas.microsoft.com/office/drawing/2014/main" val="4005046266"/>
                    </a:ext>
                  </a:extLst>
                </a:gridCol>
                <a:gridCol w="415636">
                  <a:extLst>
                    <a:ext uri="{9D8B030D-6E8A-4147-A177-3AD203B41FA5}">
                      <a16:colId xmlns:a16="http://schemas.microsoft.com/office/drawing/2014/main" val="1664534936"/>
                    </a:ext>
                  </a:extLst>
                </a:gridCol>
                <a:gridCol w="415637">
                  <a:extLst>
                    <a:ext uri="{9D8B030D-6E8A-4147-A177-3AD203B41FA5}">
                      <a16:colId xmlns:a16="http://schemas.microsoft.com/office/drawing/2014/main" val="3571637611"/>
                    </a:ext>
                  </a:extLst>
                </a:gridCol>
                <a:gridCol w="401781">
                  <a:extLst>
                    <a:ext uri="{9D8B030D-6E8A-4147-A177-3AD203B41FA5}">
                      <a16:colId xmlns:a16="http://schemas.microsoft.com/office/drawing/2014/main" val="1111704504"/>
                    </a:ext>
                  </a:extLst>
                </a:gridCol>
                <a:gridCol w="415637">
                  <a:extLst>
                    <a:ext uri="{9D8B030D-6E8A-4147-A177-3AD203B41FA5}">
                      <a16:colId xmlns:a16="http://schemas.microsoft.com/office/drawing/2014/main" val="3799094018"/>
                    </a:ext>
                  </a:extLst>
                </a:gridCol>
                <a:gridCol w="387927">
                  <a:extLst>
                    <a:ext uri="{9D8B030D-6E8A-4147-A177-3AD203B41FA5}">
                      <a16:colId xmlns:a16="http://schemas.microsoft.com/office/drawing/2014/main" val="264953775"/>
                    </a:ext>
                  </a:extLst>
                </a:gridCol>
              </a:tblGrid>
              <a:tr h="0">
                <a:tc>
                  <a:txBody>
                    <a:bodyPr/>
                    <a:lstStyle/>
                    <a:p>
                      <a:pPr algn="just" fontAlgn="t"/>
                      <a:r>
                        <a:rPr lang="en-US" sz="1600" b="1" dirty="0">
                          <a:solidFill>
                            <a:schemeClr val="tx1"/>
                          </a:solidFill>
                          <a:effectLst/>
                          <a:latin typeface="+mn-lt"/>
                        </a:rPr>
                        <a:t>Temperature</a:t>
                      </a:r>
                      <a:endParaRPr lang="en-US" sz="1600" dirty="0">
                        <a:solidFill>
                          <a:schemeClr val="tx1"/>
                        </a:solidFill>
                        <a:effectLst/>
                        <a:latin typeface="+mn-l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chemeClr val="tx1"/>
                          </a:solidFill>
                          <a:effectLst/>
                          <a:latin typeface="+mn-lt"/>
                        </a:rPr>
                        <a:t>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chemeClr val="tx1"/>
                          </a:solidFill>
                          <a:effectLst/>
                          <a:latin typeface="+mn-lt"/>
                        </a:rPr>
                        <a:t>65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chemeClr val="tx1"/>
                          </a:solidFill>
                          <a:effectLst/>
                          <a:latin typeface="+mn-lt"/>
                        </a:rPr>
                        <a:t>68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chemeClr val="tx1"/>
                          </a:solidFill>
                          <a:effectLst/>
                          <a:latin typeface="+mn-lt"/>
                        </a:rPr>
                        <a:t>69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chemeClr val="tx1"/>
                          </a:solidFill>
                          <a:effectLst/>
                          <a:latin typeface="+mn-lt"/>
                        </a:rPr>
                        <a:t>70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chemeClr val="tx1"/>
                          </a:solidFill>
                          <a:effectLst/>
                          <a:latin typeface="+mn-lt"/>
                        </a:rPr>
                        <a:t>71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chemeClr val="tx1"/>
                          </a:solidFill>
                          <a:effectLst/>
                          <a:latin typeface="+mn-lt"/>
                        </a:rPr>
                        <a:t>72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chemeClr val="tx1"/>
                          </a:solidFill>
                          <a:effectLst/>
                          <a:latin typeface="+mn-lt"/>
                        </a:rPr>
                        <a:t>75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chemeClr val="tx1"/>
                          </a:solidFill>
                          <a:effectLst/>
                          <a:latin typeface="+mn-lt"/>
                        </a:rPr>
                        <a:t>80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chemeClr val="tx1"/>
                          </a:solidFill>
                          <a:effectLst/>
                          <a:latin typeface="+mn-lt"/>
                        </a:rPr>
                        <a:t>81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chemeClr val="tx1"/>
                          </a:solidFill>
                          <a:effectLst/>
                          <a:latin typeface="+mn-lt"/>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chemeClr val="tx1"/>
                          </a:solidFill>
                          <a:effectLst/>
                          <a:latin typeface="+mn-lt"/>
                        </a:rPr>
                        <a:t>85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53647152"/>
                  </a:ext>
                </a:extLst>
              </a:tr>
              <a:tr h="0">
                <a:tc>
                  <a:txBody>
                    <a:bodyPr/>
                    <a:lstStyle/>
                    <a:p>
                      <a:pPr algn="just" fontAlgn="t"/>
                      <a:r>
                        <a:rPr lang="en-US" sz="1600" b="1" dirty="0">
                          <a:solidFill>
                            <a:schemeClr val="tx1"/>
                          </a:solidFill>
                          <a:effectLst/>
                          <a:latin typeface="+mn-lt"/>
                        </a:rPr>
                        <a:t>Week1</a:t>
                      </a:r>
                      <a:endParaRPr lang="en-US" sz="1600" dirty="0">
                        <a:solidFill>
                          <a:schemeClr val="tx1"/>
                        </a:solidFill>
                        <a:effectLst/>
                        <a:latin typeface="+mn-l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chemeClr val="tx1"/>
                          </a:solidFill>
                          <a:effectLst/>
                          <a:latin typeface="+mn-lt"/>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chemeClr val="tx1"/>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chemeClr val="tx1"/>
                          </a:solidFill>
                          <a:effectLst/>
                          <a:latin typeface="+mn-lt"/>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chemeClr val="tx1"/>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chemeClr val="tx1"/>
                          </a:solidFill>
                          <a:effectLst/>
                          <a:latin typeface="+mn-lt"/>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chemeClr val="tx1"/>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chemeClr val="tx1"/>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chemeClr val="tx1"/>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chemeClr val="tx1"/>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chemeClr val="tx1"/>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chemeClr val="tx1"/>
                          </a:solidFill>
                          <a:effectLst/>
                          <a:latin typeface="+mn-lt"/>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chemeClr val="tx1"/>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38420063"/>
                  </a:ext>
                </a:extLst>
              </a:tr>
              <a:tr h="0">
                <a:tc>
                  <a:txBody>
                    <a:bodyPr/>
                    <a:lstStyle/>
                    <a:p>
                      <a:pPr algn="just" fontAlgn="t"/>
                      <a:r>
                        <a:rPr lang="en-US" sz="1600" b="1">
                          <a:solidFill>
                            <a:schemeClr val="tx1"/>
                          </a:solidFill>
                          <a:effectLst/>
                          <a:latin typeface="+mn-lt"/>
                        </a:rPr>
                        <a:t>Week2</a:t>
                      </a:r>
                      <a:endParaRPr lang="en-US" sz="1600">
                        <a:solidFill>
                          <a:schemeClr val="tx1"/>
                        </a:solidFill>
                        <a:effectLst/>
                        <a:latin typeface="+mn-l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chemeClr val="tx1"/>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chemeClr val="tx1"/>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chemeClr val="tx1"/>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chemeClr val="tx1"/>
                          </a:solidFill>
                          <a:effectLst/>
                          <a:latin typeface="+mn-lt"/>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chemeClr val="tx1"/>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chemeClr val="tx1"/>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chemeClr val="tx1"/>
                          </a:solidFill>
                          <a:effectLst/>
                          <a:latin typeface="+mn-lt"/>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chemeClr val="tx1"/>
                          </a:solidFill>
                          <a:effectLst/>
                          <a:latin typeface="+mn-lt"/>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chemeClr val="tx1"/>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chemeClr val="tx1"/>
                          </a:solidFill>
                          <a:effectLst/>
                          <a:latin typeface="+mn-lt"/>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chemeClr val="tx1"/>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chemeClr val="tx1"/>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98890129"/>
                  </a:ext>
                </a:extLst>
              </a:tr>
            </a:tbl>
          </a:graphicData>
        </a:graphic>
      </p:graphicFrame>
      <p:graphicFrame>
        <p:nvGraphicFramePr>
          <p:cNvPr id="5" name="Table 4">
            <a:extLst>
              <a:ext uri="{FF2B5EF4-FFF2-40B4-BE49-F238E27FC236}">
                <a16:creationId xmlns:a16="http://schemas.microsoft.com/office/drawing/2014/main" id="{B0751619-B595-9E54-4478-68E66210E4E2}"/>
              </a:ext>
            </a:extLst>
          </p:cNvPr>
          <p:cNvGraphicFramePr>
            <a:graphicFrameLocks noGrp="1"/>
          </p:cNvGraphicFramePr>
          <p:nvPr>
            <p:extLst>
              <p:ext uri="{D42A27DB-BD31-4B8C-83A1-F6EECF244321}">
                <p14:modId xmlns:p14="http://schemas.microsoft.com/office/powerpoint/2010/main" val="2368934828"/>
              </p:ext>
            </p:extLst>
          </p:nvPr>
        </p:nvGraphicFramePr>
        <p:xfrm>
          <a:off x="7587392" y="2771704"/>
          <a:ext cx="3537809" cy="1356360"/>
        </p:xfrm>
        <a:graphic>
          <a:graphicData uri="http://schemas.openxmlformats.org/drawingml/2006/table">
            <a:tbl>
              <a:tblPr/>
              <a:tblGrid>
                <a:gridCol w="1445772">
                  <a:extLst>
                    <a:ext uri="{9D8B030D-6E8A-4147-A177-3AD203B41FA5}">
                      <a16:colId xmlns:a16="http://schemas.microsoft.com/office/drawing/2014/main" val="2166529608"/>
                    </a:ext>
                  </a:extLst>
                </a:gridCol>
                <a:gridCol w="734291">
                  <a:extLst>
                    <a:ext uri="{9D8B030D-6E8A-4147-A177-3AD203B41FA5}">
                      <a16:colId xmlns:a16="http://schemas.microsoft.com/office/drawing/2014/main" val="2932384588"/>
                    </a:ext>
                  </a:extLst>
                </a:gridCol>
                <a:gridCol w="720436">
                  <a:extLst>
                    <a:ext uri="{9D8B030D-6E8A-4147-A177-3AD203B41FA5}">
                      <a16:colId xmlns:a16="http://schemas.microsoft.com/office/drawing/2014/main" val="494711700"/>
                    </a:ext>
                  </a:extLst>
                </a:gridCol>
                <a:gridCol w="637310">
                  <a:extLst>
                    <a:ext uri="{9D8B030D-6E8A-4147-A177-3AD203B41FA5}">
                      <a16:colId xmlns:a16="http://schemas.microsoft.com/office/drawing/2014/main" val="1667021993"/>
                    </a:ext>
                  </a:extLst>
                </a:gridCol>
              </a:tblGrid>
              <a:tr h="0">
                <a:tc>
                  <a:txBody>
                    <a:bodyPr/>
                    <a:lstStyle/>
                    <a:p>
                      <a:pPr algn="l" fontAlgn="t"/>
                      <a:r>
                        <a:rPr lang="en-US" b="1" dirty="0">
                          <a:solidFill>
                            <a:schemeClr val="tx1"/>
                          </a:solidFill>
                          <a:effectLst/>
                          <a:latin typeface="+mn-lt"/>
                        </a:rPr>
                        <a:t>Temperature</a:t>
                      </a:r>
                      <a:endParaRPr lang="en-US" dirty="0">
                        <a:solidFill>
                          <a:schemeClr val="tx1"/>
                        </a:solidFill>
                        <a:effectLst/>
                        <a:latin typeface="+mn-lt"/>
                      </a:endParaRPr>
                    </a:p>
                  </a:txBody>
                  <a:tcPr marL="114300" marR="114300" marT="114300" marB="114300">
                    <a:lnL w="9525" cap="flat" cmpd="sng" algn="ctr">
                      <a:solidFill>
                        <a:srgbClr val="E021AF"/>
                      </a:solidFill>
                      <a:prstDash val="solid"/>
                      <a:round/>
                      <a:headEnd type="none" w="med" len="med"/>
                      <a:tailEnd type="none" w="med" len="med"/>
                    </a:lnL>
                    <a:lnR w="9525" cap="flat" cmpd="sng" algn="ctr">
                      <a:solidFill>
                        <a:srgbClr val="E021AF"/>
                      </a:solidFill>
                      <a:prstDash val="solid"/>
                      <a:round/>
                      <a:headEnd type="none" w="med" len="med"/>
                      <a:tailEnd type="none" w="med" len="med"/>
                    </a:lnR>
                    <a:lnT w="9525" cap="flat" cmpd="sng" algn="ctr">
                      <a:solidFill>
                        <a:srgbClr val="E021A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chemeClr val="tx1"/>
                          </a:solidFill>
                          <a:effectLst/>
                          <a:latin typeface="+mn-lt"/>
                        </a:rPr>
                        <a:t>cool</a:t>
                      </a:r>
                    </a:p>
                  </a:txBody>
                  <a:tcPr marL="114300" marR="114300" marT="114300" marB="114300">
                    <a:lnL w="9525" cap="flat" cmpd="sng" algn="ctr">
                      <a:solidFill>
                        <a:srgbClr val="E021AF"/>
                      </a:solidFill>
                      <a:prstDash val="solid"/>
                      <a:round/>
                      <a:headEnd type="none" w="med" len="med"/>
                      <a:tailEnd type="none" w="med" len="med"/>
                    </a:lnL>
                    <a:lnR w="9525" cap="flat" cmpd="sng" algn="ctr">
                      <a:solidFill>
                        <a:srgbClr val="E021AF"/>
                      </a:solidFill>
                      <a:prstDash val="solid"/>
                      <a:round/>
                      <a:headEnd type="none" w="med" len="med"/>
                      <a:tailEnd type="none" w="med" len="med"/>
                    </a:lnR>
                    <a:lnT w="9525" cap="flat" cmpd="sng" algn="ctr">
                      <a:solidFill>
                        <a:srgbClr val="E021A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chemeClr val="tx1"/>
                          </a:solidFill>
                          <a:effectLst/>
                          <a:latin typeface="+mn-lt"/>
                        </a:rPr>
                        <a:t>mild</a:t>
                      </a:r>
                    </a:p>
                  </a:txBody>
                  <a:tcPr marL="114300" marR="114300" marT="114300" marB="114300">
                    <a:lnL w="9525" cap="flat" cmpd="sng" algn="ctr">
                      <a:solidFill>
                        <a:srgbClr val="E021AF"/>
                      </a:solidFill>
                      <a:prstDash val="solid"/>
                      <a:round/>
                      <a:headEnd type="none" w="med" len="med"/>
                      <a:tailEnd type="none" w="med" len="med"/>
                    </a:lnL>
                    <a:lnR w="9525" cap="flat" cmpd="sng" algn="ctr">
                      <a:solidFill>
                        <a:srgbClr val="E021AF"/>
                      </a:solidFill>
                      <a:prstDash val="solid"/>
                      <a:round/>
                      <a:headEnd type="none" w="med" len="med"/>
                      <a:tailEnd type="none" w="med" len="med"/>
                    </a:lnR>
                    <a:lnT w="9525" cap="flat" cmpd="sng" algn="ctr">
                      <a:solidFill>
                        <a:srgbClr val="E021A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chemeClr val="tx1"/>
                          </a:solidFill>
                          <a:effectLst/>
                          <a:latin typeface="+mn-lt"/>
                        </a:rPr>
                        <a:t>hot</a:t>
                      </a:r>
                    </a:p>
                  </a:txBody>
                  <a:tcPr marL="114300" marR="114300" marT="114300" marB="114300">
                    <a:lnL w="9525" cap="flat" cmpd="sng" algn="ctr">
                      <a:solidFill>
                        <a:srgbClr val="E021AF"/>
                      </a:solidFill>
                      <a:prstDash val="solid"/>
                      <a:round/>
                      <a:headEnd type="none" w="med" len="med"/>
                      <a:tailEnd type="none" w="med" len="med"/>
                    </a:lnL>
                    <a:lnR w="9525" cap="flat" cmpd="sng" algn="ctr">
                      <a:solidFill>
                        <a:srgbClr val="E021AF"/>
                      </a:solidFill>
                      <a:prstDash val="solid"/>
                      <a:round/>
                      <a:headEnd type="none" w="med" len="med"/>
                      <a:tailEnd type="none" w="med" len="med"/>
                    </a:lnR>
                    <a:lnT w="9525" cap="flat" cmpd="sng" algn="ctr">
                      <a:solidFill>
                        <a:srgbClr val="E021A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393847967"/>
                  </a:ext>
                </a:extLst>
              </a:tr>
              <a:tr h="0">
                <a:tc>
                  <a:txBody>
                    <a:bodyPr/>
                    <a:lstStyle/>
                    <a:p>
                      <a:pPr algn="just" fontAlgn="t"/>
                      <a:r>
                        <a:rPr lang="en-US" b="1">
                          <a:solidFill>
                            <a:schemeClr val="tx1"/>
                          </a:solidFill>
                          <a:effectLst/>
                          <a:latin typeface="+mn-lt"/>
                        </a:rPr>
                        <a:t>Week1</a:t>
                      </a:r>
                      <a:endParaRPr lang="en-US">
                        <a:solidFill>
                          <a:schemeClr val="tx1"/>
                        </a:solidFill>
                        <a:effectLst/>
                        <a:latin typeface="+mn-l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chemeClr val="tx1"/>
                          </a:solidFill>
                          <a:effectLst/>
                          <a:latin typeface="+mn-lt"/>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chemeClr val="tx1"/>
                          </a:solidFill>
                          <a:effectLst/>
                          <a:latin typeface="+mn-lt"/>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chemeClr val="tx1"/>
                          </a:solidFill>
                          <a:effectLst/>
                          <a:latin typeface="+mn-lt"/>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80378699"/>
                  </a:ext>
                </a:extLst>
              </a:tr>
              <a:tr h="0">
                <a:tc>
                  <a:txBody>
                    <a:bodyPr/>
                    <a:lstStyle/>
                    <a:p>
                      <a:pPr algn="just" fontAlgn="t"/>
                      <a:r>
                        <a:rPr lang="en-US" b="1">
                          <a:solidFill>
                            <a:schemeClr val="tx1"/>
                          </a:solidFill>
                          <a:effectLst/>
                          <a:latin typeface="+mn-lt"/>
                        </a:rPr>
                        <a:t>Week2</a:t>
                      </a:r>
                      <a:endParaRPr lang="en-US">
                        <a:solidFill>
                          <a:schemeClr val="tx1"/>
                        </a:solidFill>
                        <a:effectLst/>
                        <a:latin typeface="+mn-l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chemeClr val="tx1"/>
                          </a:solidFill>
                          <a:effectLst/>
                          <a:latin typeface="+mn-lt"/>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chemeClr val="tx1"/>
                          </a:solidFill>
                          <a:effectLst/>
                          <a:latin typeface="+mn-lt"/>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chemeClr val="tx1"/>
                          </a:solidFill>
                          <a:effectLst/>
                          <a:latin typeface="+mn-lt"/>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26933313"/>
                  </a:ext>
                </a:extLst>
              </a:tr>
            </a:tbl>
          </a:graphicData>
        </a:graphic>
      </p:graphicFrame>
      <p:sp>
        <p:nvSpPr>
          <p:cNvPr id="6" name="Content Placeholder 2">
            <a:extLst>
              <a:ext uri="{FF2B5EF4-FFF2-40B4-BE49-F238E27FC236}">
                <a16:creationId xmlns:a16="http://schemas.microsoft.com/office/drawing/2014/main" id="{D8F0B564-5C28-9577-0226-3E1CF9C195E9}"/>
              </a:ext>
            </a:extLst>
          </p:cNvPr>
          <p:cNvSpPr txBox="1">
            <a:spLocks/>
          </p:cNvSpPr>
          <p:nvPr/>
        </p:nvSpPr>
        <p:spPr>
          <a:xfrm>
            <a:off x="233363" y="4360936"/>
            <a:ext cx="11725275" cy="20952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effectLst/>
              </a:rPr>
              <a:t>Consider that we want to </a:t>
            </a:r>
            <a:r>
              <a:rPr lang="en-US" b="1" i="0" dirty="0">
                <a:solidFill>
                  <a:srgbClr val="0000CC"/>
                </a:solidFill>
                <a:effectLst/>
              </a:rPr>
              <a:t>set up levels (hot (80-85), mild (70-75), cool (64-69)) </a:t>
            </a:r>
            <a:r>
              <a:rPr lang="en-US" b="0" i="0" dirty="0">
                <a:effectLst/>
              </a:rPr>
              <a:t>in temperature from the above cubes.</a:t>
            </a:r>
          </a:p>
          <a:p>
            <a:pPr algn="just"/>
            <a:r>
              <a:rPr lang="en-US" b="0" i="0" dirty="0">
                <a:effectLst/>
              </a:rPr>
              <a:t>To do this, </a:t>
            </a:r>
            <a:r>
              <a:rPr lang="en-US" b="1" i="0" dirty="0">
                <a:solidFill>
                  <a:srgbClr val="0000CC"/>
                </a:solidFill>
                <a:effectLst/>
              </a:rPr>
              <a:t>we have to group column and add up the value according to the concept hierarchies. </a:t>
            </a:r>
          </a:p>
          <a:p>
            <a:pPr algn="just"/>
            <a:r>
              <a:rPr lang="en-US" b="0" i="0" dirty="0">
                <a:effectLst/>
              </a:rPr>
              <a:t>This </a:t>
            </a:r>
            <a:r>
              <a:rPr lang="en-US" b="1" i="0" dirty="0">
                <a:solidFill>
                  <a:srgbClr val="0000CC"/>
                </a:solidFill>
                <a:effectLst/>
              </a:rPr>
              <a:t>operation is known as a roll-up.</a:t>
            </a:r>
          </a:p>
        </p:txBody>
      </p:sp>
    </p:spTree>
    <p:extLst>
      <p:ext uri="{BB962C8B-B14F-4D97-AF65-F5344CB8AC3E}">
        <p14:creationId xmlns:p14="http://schemas.microsoft.com/office/powerpoint/2010/main" val="218033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0E17-BA0A-DE72-BF99-AB6C74AF245B}"/>
              </a:ext>
            </a:extLst>
          </p:cNvPr>
          <p:cNvSpPr>
            <a:spLocks noGrp="1"/>
          </p:cNvSpPr>
          <p:nvPr>
            <p:ph type="title"/>
          </p:nvPr>
        </p:nvSpPr>
        <p:spPr>
          <a:xfrm>
            <a:off x="256310" y="115744"/>
            <a:ext cx="10515600" cy="826366"/>
          </a:xfrm>
        </p:spPr>
        <p:txBody>
          <a:bodyPr>
            <a:normAutofit/>
          </a:bodyPr>
          <a:lstStyle/>
          <a:p>
            <a:r>
              <a:rPr lang="en-US" sz="4000" b="1" i="0" dirty="0">
                <a:solidFill>
                  <a:srgbClr val="222222"/>
                </a:solidFill>
                <a:effectLst/>
                <a:latin typeface="+mn-lt"/>
              </a:rPr>
              <a:t>Online Analytical Processing (OLAP)</a:t>
            </a:r>
            <a:endParaRPr lang="en-US" sz="4000" dirty="0">
              <a:latin typeface="+mn-lt"/>
            </a:endParaRPr>
          </a:p>
        </p:txBody>
      </p:sp>
      <p:sp>
        <p:nvSpPr>
          <p:cNvPr id="3" name="Content Placeholder 2">
            <a:extLst>
              <a:ext uri="{FF2B5EF4-FFF2-40B4-BE49-F238E27FC236}">
                <a16:creationId xmlns:a16="http://schemas.microsoft.com/office/drawing/2014/main" id="{11F406C0-3649-FCF3-73F9-1EFD6D07F0EF}"/>
              </a:ext>
            </a:extLst>
          </p:cNvPr>
          <p:cNvSpPr>
            <a:spLocks noGrp="1"/>
          </p:cNvSpPr>
          <p:nvPr>
            <p:ph idx="1"/>
          </p:nvPr>
        </p:nvSpPr>
        <p:spPr>
          <a:xfrm>
            <a:off x="256311" y="942110"/>
            <a:ext cx="5022271" cy="5694217"/>
          </a:xfrm>
        </p:spPr>
        <p:txBody>
          <a:bodyPr>
            <a:normAutofit/>
          </a:bodyPr>
          <a:lstStyle/>
          <a:p>
            <a:pPr algn="just"/>
            <a:r>
              <a:rPr lang="en-US" b="1" i="0" dirty="0">
                <a:effectLst/>
              </a:rPr>
              <a:t>Drill-down.</a:t>
            </a:r>
            <a:r>
              <a:rPr lang="en-US" i="0" dirty="0">
                <a:effectLst/>
              </a:rPr>
              <a:t> </a:t>
            </a:r>
            <a:r>
              <a:rPr lang="en-US" b="1" i="0" dirty="0">
                <a:solidFill>
                  <a:srgbClr val="0000CC"/>
                </a:solidFill>
                <a:effectLst/>
              </a:rPr>
              <a:t>This allows analysts to navigate deeper among the dimensions of data, </a:t>
            </a:r>
            <a:r>
              <a:rPr lang="en-US" i="0" dirty="0">
                <a:effectLst/>
              </a:rPr>
              <a:t>for example drilling down from "time period" to "years" and "months" to chart sales growth for a product.</a:t>
            </a:r>
          </a:p>
          <a:p>
            <a:pPr algn="just"/>
            <a:endParaRPr lang="en-US" i="0" dirty="0">
              <a:effectLst/>
            </a:endParaRPr>
          </a:p>
        </p:txBody>
      </p:sp>
      <p:graphicFrame>
        <p:nvGraphicFramePr>
          <p:cNvPr id="4" name="Table 3">
            <a:extLst>
              <a:ext uri="{FF2B5EF4-FFF2-40B4-BE49-F238E27FC236}">
                <a16:creationId xmlns:a16="http://schemas.microsoft.com/office/drawing/2014/main" id="{B5FD535E-9597-D7F3-A44C-00F99F57F0CE}"/>
              </a:ext>
            </a:extLst>
          </p:cNvPr>
          <p:cNvGraphicFramePr>
            <a:graphicFrameLocks noGrp="1"/>
          </p:cNvGraphicFramePr>
          <p:nvPr>
            <p:extLst>
              <p:ext uri="{D42A27DB-BD31-4B8C-83A1-F6EECF244321}">
                <p14:modId xmlns:p14="http://schemas.microsoft.com/office/powerpoint/2010/main" val="2326137415"/>
              </p:ext>
            </p:extLst>
          </p:nvPr>
        </p:nvGraphicFramePr>
        <p:xfrm>
          <a:off x="8111834" y="115744"/>
          <a:ext cx="3823855" cy="6128472"/>
        </p:xfrm>
        <a:graphic>
          <a:graphicData uri="http://schemas.openxmlformats.org/drawingml/2006/table">
            <a:tbl>
              <a:tblPr/>
              <a:tblGrid>
                <a:gridCol w="1454728">
                  <a:extLst>
                    <a:ext uri="{9D8B030D-6E8A-4147-A177-3AD203B41FA5}">
                      <a16:colId xmlns:a16="http://schemas.microsoft.com/office/drawing/2014/main" val="2587098191"/>
                    </a:ext>
                  </a:extLst>
                </a:gridCol>
                <a:gridCol w="789709">
                  <a:extLst>
                    <a:ext uri="{9D8B030D-6E8A-4147-A177-3AD203B41FA5}">
                      <a16:colId xmlns:a16="http://schemas.microsoft.com/office/drawing/2014/main" val="2393400864"/>
                    </a:ext>
                  </a:extLst>
                </a:gridCol>
                <a:gridCol w="665018">
                  <a:extLst>
                    <a:ext uri="{9D8B030D-6E8A-4147-A177-3AD203B41FA5}">
                      <a16:colId xmlns:a16="http://schemas.microsoft.com/office/drawing/2014/main" val="3466683062"/>
                    </a:ext>
                  </a:extLst>
                </a:gridCol>
                <a:gridCol w="914400">
                  <a:extLst>
                    <a:ext uri="{9D8B030D-6E8A-4147-A177-3AD203B41FA5}">
                      <a16:colId xmlns:a16="http://schemas.microsoft.com/office/drawing/2014/main" val="604348713"/>
                    </a:ext>
                  </a:extLst>
                </a:gridCol>
              </a:tblGrid>
              <a:tr h="420871">
                <a:tc>
                  <a:txBody>
                    <a:bodyPr/>
                    <a:lstStyle/>
                    <a:p>
                      <a:pPr algn="l" fontAlgn="t"/>
                      <a:r>
                        <a:rPr lang="en-US" sz="1800" b="1" dirty="0">
                          <a:solidFill>
                            <a:schemeClr val="tx1"/>
                          </a:solidFill>
                          <a:effectLst/>
                          <a:latin typeface="+mn-lt"/>
                        </a:rPr>
                        <a:t>Temperature</a:t>
                      </a:r>
                    </a:p>
                  </a:txBody>
                  <a:tcPr marL="76788" marR="76788" marT="76788" marB="76788">
                    <a:lnL w="9525" cap="flat" cmpd="sng" algn="ctr">
                      <a:solidFill>
                        <a:srgbClr val="605915"/>
                      </a:solidFill>
                      <a:prstDash val="solid"/>
                      <a:round/>
                      <a:headEnd type="none" w="med" len="med"/>
                      <a:tailEnd type="none" w="med" len="med"/>
                    </a:lnL>
                    <a:lnR w="9525" cap="flat" cmpd="sng" algn="ctr">
                      <a:solidFill>
                        <a:srgbClr val="605915"/>
                      </a:solidFill>
                      <a:prstDash val="solid"/>
                      <a:round/>
                      <a:headEnd type="none" w="med" len="med"/>
                      <a:tailEnd type="none" w="med" len="med"/>
                    </a:lnR>
                    <a:lnT w="9525" cap="flat" cmpd="sng" algn="ctr">
                      <a:solidFill>
                        <a:srgbClr val="60591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chemeClr val="tx1"/>
                          </a:solidFill>
                          <a:effectLst/>
                          <a:latin typeface="+mn-lt"/>
                        </a:rPr>
                        <a:t>cool</a:t>
                      </a:r>
                    </a:p>
                  </a:txBody>
                  <a:tcPr marL="76788" marR="76788" marT="76788" marB="76788">
                    <a:lnL w="9525" cap="flat" cmpd="sng" algn="ctr">
                      <a:solidFill>
                        <a:srgbClr val="605915"/>
                      </a:solidFill>
                      <a:prstDash val="solid"/>
                      <a:round/>
                      <a:headEnd type="none" w="med" len="med"/>
                      <a:tailEnd type="none" w="med" len="med"/>
                    </a:lnL>
                    <a:lnR w="9525" cap="flat" cmpd="sng" algn="ctr">
                      <a:solidFill>
                        <a:srgbClr val="605915"/>
                      </a:solidFill>
                      <a:prstDash val="solid"/>
                      <a:round/>
                      <a:headEnd type="none" w="med" len="med"/>
                      <a:tailEnd type="none" w="med" len="med"/>
                    </a:lnR>
                    <a:lnT w="9525" cap="flat" cmpd="sng" algn="ctr">
                      <a:solidFill>
                        <a:srgbClr val="60591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chemeClr val="tx1"/>
                          </a:solidFill>
                          <a:effectLst/>
                          <a:latin typeface="+mn-lt"/>
                        </a:rPr>
                        <a:t>mild</a:t>
                      </a:r>
                    </a:p>
                  </a:txBody>
                  <a:tcPr marL="76788" marR="76788" marT="76788" marB="76788">
                    <a:lnL w="9525" cap="flat" cmpd="sng" algn="ctr">
                      <a:solidFill>
                        <a:srgbClr val="605915"/>
                      </a:solidFill>
                      <a:prstDash val="solid"/>
                      <a:round/>
                      <a:headEnd type="none" w="med" len="med"/>
                      <a:tailEnd type="none" w="med" len="med"/>
                    </a:lnL>
                    <a:lnR w="9525" cap="flat" cmpd="sng" algn="ctr">
                      <a:solidFill>
                        <a:srgbClr val="605915"/>
                      </a:solidFill>
                      <a:prstDash val="solid"/>
                      <a:round/>
                      <a:headEnd type="none" w="med" len="med"/>
                      <a:tailEnd type="none" w="med" len="med"/>
                    </a:lnR>
                    <a:lnT w="9525" cap="flat" cmpd="sng" algn="ctr">
                      <a:solidFill>
                        <a:srgbClr val="60591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chemeClr val="tx1"/>
                          </a:solidFill>
                          <a:effectLst/>
                          <a:latin typeface="+mn-lt"/>
                        </a:rPr>
                        <a:t>hot</a:t>
                      </a:r>
                    </a:p>
                  </a:txBody>
                  <a:tcPr marL="76788" marR="76788" marT="76788" marB="76788">
                    <a:lnL w="9525" cap="flat" cmpd="sng" algn="ctr">
                      <a:solidFill>
                        <a:srgbClr val="605915"/>
                      </a:solidFill>
                      <a:prstDash val="solid"/>
                      <a:round/>
                      <a:headEnd type="none" w="med" len="med"/>
                      <a:tailEnd type="none" w="med" len="med"/>
                    </a:lnL>
                    <a:lnR w="9525" cap="flat" cmpd="sng" algn="ctr">
                      <a:solidFill>
                        <a:srgbClr val="605915"/>
                      </a:solidFill>
                      <a:prstDash val="solid"/>
                      <a:round/>
                      <a:headEnd type="none" w="med" len="med"/>
                      <a:tailEnd type="none" w="med" len="med"/>
                    </a:lnR>
                    <a:lnT w="9525" cap="flat" cmpd="sng" algn="ctr">
                      <a:solidFill>
                        <a:srgbClr val="60591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98286930"/>
                  </a:ext>
                </a:extLst>
              </a:tr>
              <a:tr h="357102">
                <a:tc>
                  <a:txBody>
                    <a:bodyPr/>
                    <a:lstStyle/>
                    <a:p>
                      <a:pPr algn="just" fontAlgn="t"/>
                      <a:r>
                        <a:rPr lang="en-US" sz="2000" dirty="0">
                          <a:solidFill>
                            <a:schemeClr val="tx1"/>
                          </a:solidFill>
                          <a:effectLst/>
                          <a:latin typeface="+mn-lt"/>
                        </a:rPr>
                        <a:t>Day 1</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58925901"/>
                  </a:ext>
                </a:extLst>
              </a:tr>
              <a:tr h="357102">
                <a:tc>
                  <a:txBody>
                    <a:bodyPr/>
                    <a:lstStyle/>
                    <a:p>
                      <a:pPr algn="just" fontAlgn="t"/>
                      <a:r>
                        <a:rPr lang="en-US" sz="2000" dirty="0">
                          <a:solidFill>
                            <a:schemeClr val="tx1"/>
                          </a:solidFill>
                          <a:effectLst/>
                          <a:latin typeface="+mn-lt"/>
                        </a:rPr>
                        <a:t>Day 2</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06429679"/>
                  </a:ext>
                </a:extLst>
              </a:tr>
              <a:tr h="357102">
                <a:tc>
                  <a:txBody>
                    <a:bodyPr/>
                    <a:lstStyle/>
                    <a:p>
                      <a:pPr algn="just" fontAlgn="t"/>
                      <a:r>
                        <a:rPr lang="en-US" sz="2000" dirty="0">
                          <a:solidFill>
                            <a:schemeClr val="tx1"/>
                          </a:solidFill>
                          <a:effectLst/>
                          <a:latin typeface="+mn-lt"/>
                        </a:rPr>
                        <a:t>Day 3</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chemeClr val="tx1"/>
                          </a:solidFill>
                          <a:effectLst/>
                          <a:latin typeface="+mn-lt"/>
                        </a:rPr>
                        <a:t>1</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45911916"/>
                  </a:ext>
                </a:extLst>
              </a:tr>
              <a:tr h="357102">
                <a:tc>
                  <a:txBody>
                    <a:bodyPr/>
                    <a:lstStyle/>
                    <a:p>
                      <a:pPr algn="just" fontAlgn="t"/>
                      <a:r>
                        <a:rPr lang="en-US" sz="2000">
                          <a:solidFill>
                            <a:schemeClr val="tx1"/>
                          </a:solidFill>
                          <a:effectLst/>
                          <a:latin typeface="+mn-lt"/>
                        </a:rPr>
                        <a:t>Day 4</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chemeClr val="tx1"/>
                          </a:solidFill>
                          <a:effectLst/>
                          <a:latin typeface="+mn-lt"/>
                        </a:rPr>
                        <a:t>1</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70755179"/>
                  </a:ext>
                </a:extLst>
              </a:tr>
              <a:tr h="357102">
                <a:tc>
                  <a:txBody>
                    <a:bodyPr/>
                    <a:lstStyle/>
                    <a:p>
                      <a:pPr algn="just" fontAlgn="t"/>
                      <a:r>
                        <a:rPr lang="en-US" sz="2000">
                          <a:solidFill>
                            <a:schemeClr val="tx1"/>
                          </a:solidFill>
                          <a:effectLst/>
                          <a:latin typeface="+mn-lt"/>
                        </a:rPr>
                        <a:t>Day 5</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chemeClr val="tx1"/>
                          </a:solidFill>
                          <a:effectLst/>
                          <a:latin typeface="+mn-lt"/>
                        </a:rPr>
                        <a:t>1</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47525530"/>
                  </a:ext>
                </a:extLst>
              </a:tr>
              <a:tr h="357102">
                <a:tc>
                  <a:txBody>
                    <a:bodyPr/>
                    <a:lstStyle/>
                    <a:p>
                      <a:pPr algn="just" fontAlgn="t"/>
                      <a:r>
                        <a:rPr lang="en-US" sz="2000">
                          <a:solidFill>
                            <a:schemeClr val="tx1"/>
                          </a:solidFill>
                          <a:effectLst/>
                          <a:latin typeface="+mn-lt"/>
                        </a:rPr>
                        <a:t>Day 6</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3349321"/>
                  </a:ext>
                </a:extLst>
              </a:tr>
              <a:tr h="357102">
                <a:tc>
                  <a:txBody>
                    <a:bodyPr/>
                    <a:lstStyle/>
                    <a:p>
                      <a:pPr algn="just" fontAlgn="t"/>
                      <a:r>
                        <a:rPr lang="en-US" sz="2000">
                          <a:solidFill>
                            <a:schemeClr val="tx1"/>
                          </a:solidFill>
                          <a:effectLst/>
                          <a:latin typeface="+mn-lt"/>
                        </a:rPr>
                        <a:t>Day 7</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chemeClr val="tx1"/>
                          </a:solidFill>
                          <a:effectLst/>
                          <a:latin typeface="+mn-lt"/>
                        </a:rPr>
                        <a:t>1</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38757320"/>
                  </a:ext>
                </a:extLst>
              </a:tr>
              <a:tr h="357102">
                <a:tc>
                  <a:txBody>
                    <a:bodyPr/>
                    <a:lstStyle/>
                    <a:p>
                      <a:pPr algn="just" fontAlgn="t"/>
                      <a:r>
                        <a:rPr lang="en-US" sz="2000">
                          <a:solidFill>
                            <a:schemeClr val="tx1"/>
                          </a:solidFill>
                          <a:effectLst/>
                          <a:latin typeface="+mn-lt"/>
                        </a:rPr>
                        <a:t>Day 8</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4308631"/>
                  </a:ext>
                </a:extLst>
              </a:tr>
              <a:tr h="357102">
                <a:tc>
                  <a:txBody>
                    <a:bodyPr/>
                    <a:lstStyle/>
                    <a:p>
                      <a:pPr algn="just" fontAlgn="t"/>
                      <a:r>
                        <a:rPr lang="en-US" sz="2000">
                          <a:solidFill>
                            <a:schemeClr val="tx1"/>
                          </a:solidFill>
                          <a:effectLst/>
                          <a:latin typeface="+mn-lt"/>
                        </a:rPr>
                        <a:t>Day 9</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chemeClr val="tx1"/>
                          </a:solidFill>
                          <a:effectLst/>
                          <a:latin typeface="+mn-lt"/>
                        </a:rPr>
                        <a:t>1</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32649097"/>
                  </a:ext>
                </a:extLst>
              </a:tr>
              <a:tr h="357102">
                <a:tc>
                  <a:txBody>
                    <a:bodyPr/>
                    <a:lstStyle/>
                    <a:p>
                      <a:pPr algn="just" fontAlgn="t"/>
                      <a:r>
                        <a:rPr lang="en-US" sz="2000">
                          <a:solidFill>
                            <a:schemeClr val="tx1"/>
                          </a:solidFill>
                          <a:effectLst/>
                          <a:latin typeface="+mn-lt"/>
                        </a:rPr>
                        <a:t>Day 10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1</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69746781"/>
                  </a:ext>
                </a:extLst>
              </a:tr>
              <a:tr h="357102">
                <a:tc>
                  <a:txBody>
                    <a:bodyPr/>
                    <a:lstStyle/>
                    <a:p>
                      <a:pPr algn="just" fontAlgn="t"/>
                      <a:r>
                        <a:rPr lang="en-US" sz="2000">
                          <a:solidFill>
                            <a:schemeClr val="tx1"/>
                          </a:solidFill>
                          <a:effectLst/>
                          <a:latin typeface="+mn-lt"/>
                        </a:rPr>
                        <a:t>Day 11</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chemeClr val="tx1"/>
                          </a:solidFill>
                          <a:effectLst/>
                          <a:latin typeface="+mn-lt"/>
                        </a:rPr>
                        <a:t>1</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18484015"/>
                  </a:ext>
                </a:extLst>
              </a:tr>
              <a:tr h="357102">
                <a:tc>
                  <a:txBody>
                    <a:bodyPr/>
                    <a:lstStyle/>
                    <a:p>
                      <a:pPr algn="just" fontAlgn="t"/>
                      <a:r>
                        <a:rPr lang="en-US" sz="2000">
                          <a:solidFill>
                            <a:schemeClr val="tx1"/>
                          </a:solidFill>
                          <a:effectLst/>
                          <a:latin typeface="+mn-lt"/>
                        </a:rPr>
                        <a:t>Day 12</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1</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08764942"/>
                  </a:ext>
                </a:extLst>
              </a:tr>
              <a:tr h="357102">
                <a:tc>
                  <a:txBody>
                    <a:bodyPr/>
                    <a:lstStyle/>
                    <a:p>
                      <a:pPr algn="just" fontAlgn="t"/>
                      <a:r>
                        <a:rPr lang="en-US" sz="2000">
                          <a:solidFill>
                            <a:schemeClr val="tx1"/>
                          </a:solidFill>
                          <a:effectLst/>
                          <a:latin typeface="+mn-lt"/>
                        </a:rPr>
                        <a:t>Day 13</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chemeClr val="tx1"/>
                          </a:solidFill>
                          <a:effectLst/>
                          <a:latin typeface="+mn-lt"/>
                        </a:rPr>
                        <a:t>1</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46733241"/>
                  </a:ext>
                </a:extLst>
              </a:tr>
              <a:tr h="357102">
                <a:tc>
                  <a:txBody>
                    <a:bodyPr/>
                    <a:lstStyle/>
                    <a:p>
                      <a:pPr algn="just" fontAlgn="t"/>
                      <a:r>
                        <a:rPr lang="en-US" sz="2000">
                          <a:solidFill>
                            <a:schemeClr val="tx1"/>
                          </a:solidFill>
                          <a:effectLst/>
                          <a:latin typeface="+mn-lt"/>
                        </a:rPr>
                        <a:t>Day 14</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0</a:t>
                      </a:r>
                    </a:p>
                  </a:txBody>
                  <a:tcPr marL="51192" marR="51192" marT="51192" marB="5119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53674701"/>
                  </a:ext>
                </a:extLst>
              </a:tr>
            </a:tbl>
          </a:graphicData>
        </a:graphic>
      </p:graphicFrame>
    </p:spTree>
    <p:extLst>
      <p:ext uri="{BB962C8B-B14F-4D97-AF65-F5344CB8AC3E}">
        <p14:creationId xmlns:p14="http://schemas.microsoft.com/office/powerpoint/2010/main" val="1661712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0E17-BA0A-DE72-BF99-AB6C74AF245B}"/>
              </a:ext>
            </a:extLst>
          </p:cNvPr>
          <p:cNvSpPr>
            <a:spLocks noGrp="1"/>
          </p:cNvSpPr>
          <p:nvPr>
            <p:ph type="title"/>
          </p:nvPr>
        </p:nvSpPr>
        <p:spPr>
          <a:xfrm>
            <a:off x="256310" y="115744"/>
            <a:ext cx="10515600" cy="826366"/>
          </a:xfrm>
        </p:spPr>
        <p:txBody>
          <a:bodyPr>
            <a:normAutofit/>
          </a:bodyPr>
          <a:lstStyle/>
          <a:p>
            <a:r>
              <a:rPr lang="en-US" sz="4000" b="1" i="0" dirty="0">
                <a:solidFill>
                  <a:srgbClr val="222222"/>
                </a:solidFill>
                <a:effectLst/>
                <a:latin typeface="+mn-lt"/>
              </a:rPr>
              <a:t>Online Analytical Processing (OLAP)</a:t>
            </a:r>
            <a:endParaRPr lang="en-US" sz="4000" dirty="0">
              <a:latin typeface="+mn-lt"/>
            </a:endParaRPr>
          </a:p>
        </p:txBody>
      </p:sp>
      <p:sp>
        <p:nvSpPr>
          <p:cNvPr id="3" name="Content Placeholder 2">
            <a:extLst>
              <a:ext uri="{FF2B5EF4-FFF2-40B4-BE49-F238E27FC236}">
                <a16:creationId xmlns:a16="http://schemas.microsoft.com/office/drawing/2014/main" id="{11F406C0-3649-FCF3-73F9-1EFD6D07F0EF}"/>
              </a:ext>
            </a:extLst>
          </p:cNvPr>
          <p:cNvSpPr>
            <a:spLocks noGrp="1"/>
          </p:cNvSpPr>
          <p:nvPr>
            <p:ph idx="1"/>
          </p:nvPr>
        </p:nvSpPr>
        <p:spPr>
          <a:xfrm>
            <a:off x="256311" y="942110"/>
            <a:ext cx="3900053" cy="5555671"/>
          </a:xfrm>
        </p:spPr>
        <p:txBody>
          <a:bodyPr>
            <a:normAutofit/>
          </a:bodyPr>
          <a:lstStyle/>
          <a:p>
            <a:pPr algn="just"/>
            <a:r>
              <a:rPr lang="en-US" b="1" i="0" dirty="0">
                <a:effectLst/>
              </a:rPr>
              <a:t>Slice.</a:t>
            </a:r>
            <a:r>
              <a:rPr lang="en-US" i="0" dirty="0">
                <a:effectLst/>
              </a:rPr>
              <a:t> </a:t>
            </a:r>
            <a:r>
              <a:rPr lang="en-US" b="1" i="0" dirty="0">
                <a:solidFill>
                  <a:srgbClr val="0000CC"/>
                </a:solidFill>
                <a:effectLst/>
              </a:rPr>
              <a:t>This enables an analyst to take one level of information for display, such as "sales in 2017.“</a:t>
            </a:r>
          </a:p>
          <a:p>
            <a:pPr algn="just"/>
            <a:r>
              <a:rPr lang="en-US" b="0" i="0" dirty="0">
                <a:effectLst/>
              </a:rPr>
              <a:t>For example, if we make the selection, temperature=cool we will obtain the following cube:</a:t>
            </a:r>
            <a:endParaRPr lang="en-US" b="1" i="0" dirty="0">
              <a:effectLst/>
            </a:endParaRPr>
          </a:p>
        </p:txBody>
      </p:sp>
      <p:graphicFrame>
        <p:nvGraphicFramePr>
          <p:cNvPr id="4" name="Table 3">
            <a:extLst>
              <a:ext uri="{FF2B5EF4-FFF2-40B4-BE49-F238E27FC236}">
                <a16:creationId xmlns:a16="http://schemas.microsoft.com/office/drawing/2014/main" id="{05A503AC-4F18-6256-2F18-AD41B9C9905C}"/>
              </a:ext>
            </a:extLst>
          </p:cNvPr>
          <p:cNvGraphicFramePr>
            <a:graphicFrameLocks noGrp="1"/>
          </p:cNvGraphicFramePr>
          <p:nvPr>
            <p:extLst>
              <p:ext uri="{D42A27DB-BD31-4B8C-83A1-F6EECF244321}">
                <p14:modId xmlns:p14="http://schemas.microsoft.com/office/powerpoint/2010/main" val="1173783146"/>
              </p:ext>
            </p:extLst>
          </p:nvPr>
        </p:nvGraphicFramePr>
        <p:xfrm>
          <a:off x="4232565" y="985524"/>
          <a:ext cx="2195944" cy="5826006"/>
        </p:xfrm>
        <a:graphic>
          <a:graphicData uri="http://schemas.openxmlformats.org/drawingml/2006/table">
            <a:tbl>
              <a:tblPr/>
              <a:tblGrid>
                <a:gridCol w="1565563">
                  <a:extLst>
                    <a:ext uri="{9D8B030D-6E8A-4147-A177-3AD203B41FA5}">
                      <a16:colId xmlns:a16="http://schemas.microsoft.com/office/drawing/2014/main" val="626055158"/>
                    </a:ext>
                  </a:extLst>
                </a:gridCol>
                <a:gridCol w="630381">
                  <a:extLst>
                    <a:ext uri="{9D8B030D-6E8A-4147-A177-3AD203B41FA5}">
                      <a16:colId xmlns:a16="http://schemas.microsoft.com/office/drawing/2014/main" val="2694872870"/>
                    </a:ext>
                  </a:extLst>
                </a:gridCol>
              </a:tblGrid>
              <a:tr h="361698">
                <a:tc>
                  <a:txBody>
                    <a:bodyPr/>
                    <a:lstStyle/>
                    <a:p>
                      <a:pPr algn="l" fontAlgn="t"/>
                      <a:r>
                        <a:rPr lang="en-US" sz="1800" b="1" dirty="0">
                          <a:solidFill>
                            <a:schemeClr val="tx1"/>
                          </a:solidFill>
                          <a:effectLst/>
                          <a:latin typeface="+mn-lt"/>
                        </a:rPr>
                        <a:t>Temperature</a:t>
                      </a:r>
                    </a:p>
                  </a:txBody>
                  <a:tcPr marL="82204" marR="82204" marT="82204" marB="82204">
                    <a:lnL w="9525" cap="flat" cmpd="sng" algn="ctr">
                      <a:solidFill>
                        <a:srgbClr val="B00BEB"/>
                      </a:solidFill>
                      <a:prstDash val="solid"/>
                      <a:round/>
                      <a:headEnd type="none" w="med" len="med"/>
                      <a:tailEnd type="none" w="med" len="med"/>
                    </a:lnL>
                    <a:lnR w="9525" cap="flat" cmpd="sng" algn="ctr">
                      <a:solidFill>
                        <a:srgbClr val="B00BEB"/>
                      </a:solidFill>
                      <a:prstDash val="solid"/>
                      <a:round/>
                      <a:headEnd type="none" w="med" len="med"/>
                      <a:tailEnd type="none" w="med" len="med"/>
                    </a:lnR>
                    <a:lnT w="9525" cap="flat" cmpd="sng" algn="ctr">
                      <a:solidFill>
                        <a:srgbClr val="B00BE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chemeClr val="tx1"/>
                          </a:solidFill>
                          <a:effectLst/>
                          <a:latin typeface="+mn-lt"/>
                        </a:rPr>
                        <a:t>cool</a:t>
                      </a:r>
                    </a:p>
                  </a:txBody>
                  <a:tcPr marL="82204" marR="82204" marT="82204" marB="82204">
                    <a:lnL w="9525" cap="flat" cmpd="sng" algn="ctr">
                      <a:solidFill>
                        <a:srgbClr val="B00BEB"/>
                      </a:solidFill>
                      <a:prstDash val="solid"/>
                      <a:round/>
                      <a:headEnd type="none" w="med" len="med"/>
                      <a:tailEnd type="none" w="med" len="med"/>
                    </a:lnL>
                    <a:lnR w="9525" cap="flat" cmpd="sng" algn="ctr">
                      <a:solidFill>
                        <a:srgbClr val="B00BEB"/>
                      </a:solidFill>
                      <a:prstDash val="solid"/>
                      <a:round/>
                      <a:headEnd type="none" w="med" len="med"/>
                      <a:tailEnd type="none" w="med" len="med"/>
                    </a:lnR>
                    <a:lnT w="9525" cap="flat" cmpd="sng" algn="ctr">
                      <a:solidFill>
                        <a:srgbClr val="B00BE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578083947"/>
                  </a:ext>
                </a:extLst>
              </a:tr>
              <a:tr h="306895">
                <a:tc>
                  <a:txBody>
                    <a:bodyPr/>
                    <a:lstStyle/>
                    <a:p>
                      <a:pPr algn="just" fontAlgn="t"/>
                      <a:r>
                        <a:rPr lang="en-US" sz="2000" dirty="0">
                          <a:solidFill>
                            <a:schemeClr val="tx1"/>
                          </a:solidFill>
                          <a:effectLst/>
                          <a:latin typeface="+mn-lt"/>
                        </a:rPr>
                        <a:t>Day 1</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chemeClr val="tx1"/>
                          </a:solidFill>
                          <a:effectLst/>
                          <a:latin typeface="+mn-lt"/>
                        </a:rPr>
                        <a:t>0</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45944153"/>
                  </a:ext>
                </a:extLst>
              </a:tr>
              <a:tr h="306895">
                <a:tc>
                  <a:txBody>
                    <a:bodyPr/>
                    <a:lstStyle/>
                    <a:p>
                      <a:pPr algn="just" fontAlgn="t"/>
                      <a:r>
                        <a:rPr lang="en-US" sz="2000">
                          <a:solidFill>
                            <a:schemeClr val="tx1"/>
                          </a:solidFill>
                          <a:effectLst/>
                          <a:latin typeface="+mn-lt"/>
                        </a:rPr>
                        <a:t>Day 2</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0</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53199678"/>
                  </a:ext>
                </a:extLst>
              </a:tr>
              <a:tr h="306895">
                <a:tc>
                  <a:txBody>
                    <a:bodyPr/>
                    <a:lstStyle/>
                    <a:p>
                      <a:pPr algn="just" fontAlgn="t"/>
                      <a:r>
                        <a:rPr lang="en-US" sz="2000" dirty="0">
                          <a:solidFill>
                            <a:schemeClr val="tx1"/>
                          </a:solidFill>
                          <a:effectLst/>
                          <a:latin typeface="+mn-lt"/>
                        </a:rPr>
                        <a:t>Day 3</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chemeClr val="tx1"/>
                          </a:solidFill>
                          <a:effectLst/>
                          <a:latin typeface="+mn-lt"/>
                        </a:rPr>
                        <a:t>0</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30375650"/>
                  </a:ext>
                </a:extLst>
              </a:tr>
              <a:tr h="306895">
                <a:tc>
                  <a:txBody>
                    <a:bodyPr/>
                    <a:lstStyle/>
                    <a:p>
                      <a:pPr algn="just" fontAlgn="t"/>
                      <a:r>
                        <a:rPr lang="en-US" sz="2000" dirty="0">
                          <a:solidFill>
                            <a:schemeClr val="tx1"/>
                          </a:solidFill>
                          <a:effectLst/>
                          <a:latin typeface="+mn-lt"/>
                        </a:rPr>
                        <a:t>Day 4</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0</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98489634"/>
                  </a:ext>
                </a:extLst>
              </a:tr>
              <a:tr h="306895">
                <a:tc>
                  <a:txBody>
                    <a:bodyPr/>
                    <a:lstStyle/>
                    <a:p>
                      <a:pPr algn="just" fontAlgn="t"/>
                      <a:r>
                        <a:rPr lang="en-US" sz="2000" dirty="0">
                          <a:solidFill>
                            <a:schemeClr val="tx1"/>
                          </a:solidFill>
                          <a:effectLst/>
                          <a:latin typeface="+mn-lt"/>
                        </a:rPr>
                        <a:t>Day 5</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chemeClr val="tx1"/>
                          </a:solidFill>
                          <a:effectLst/>
                          <a:latin typeface="+mn-lt"/>
                        </a:rPr>
                        <a:t>1</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27693937"/>
                  </a:ext>
                </a:extLst>
              </a:tr>
              <a:tr h="306895">
                <a:tc>
                  <a:txBody>
                    <a:bodyPr/>
                    <a:lstStyle/>
                    <a:p>
                      <a:pPr algn="just" fontAlgn="t"/>
                      <a:r>
                        <a:rPr lang="en-US" sz="2000" dirty="0">
                          <a:solidFill>
                            <a:schemeClr val="tx1"/>
                          </a:solidFill>
                          <a:effectLst/>
                          <a:latin typeface="+mn-lt"/>
                        </a:rPr>
                        <a:t>Day 6</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chemeClr val="tx1"/>
                          </a:solidFill>
                          <a:effectLst/>
                          <a:latin typeface="+mn-lt"/>
                        </a:rPr>
                        <a:t>1</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99936012"/>
                  </a:ext>
                </a:extLst>
              </a:tr>
              <a:tr h="306895">
                <a:tc>
                  <a:txBody>
                    <a:bodyPr/>
                    <a:lstStyle/>
                    <a:p>
                      <a:pPr algn="just" fontAlgn="t"/>
                      <a:r>
                        <a:rPr lang="en-US" sz="2000" dirty="0">
                          <a:solidFill>
                            <a:schemeClr val="tx1"/>
                          </a:solidFill>
                          <a:effectLst/>
                          <a:latin typeface="+mn-lt"/>
                        </a:rPr>
                        <a:t>Day 7</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chemeClr val="tx1"/>
                          </a:solidFill>
                          <a:effectLst/>
                          <a:latin typeface="+mn-lt"/>
                        </a:rPr>
                        <a:t>1</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32796984"/>
                  </a:ext>
                </a:extLst>
              </a:tr>
              <a:tr h="306895">
                <a:tc>
                  <a:txBody>
                    <a:bodyPr/>
                    <a:lstStyle/>
                    <a:p>
                      <a:pPr algn="just" fontAlgn="t"/>
                      <a:r>
                        <a:rPr lang="en-US" sz="2000">
                          <a:solidFill>
                            <a:schemeClr val="tx1"/>
                          </a:solidFill>
                          <a:effectLst/>
                          <a:latin typeface="+mn-lt"/>
                        </a:rPr>
                        <a:t>Day 8</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1</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71255571"/>
                  </a:ext>
                </a:extLst>
              </a:tr>
              <a:tr h="306895">
                <a:tc>
                  <a:txBody>
                    <a:bodyPr/>
                    <a:lstStyle/>
                    <a:p>
                      <a:pPr algn="just" fontAlgn="t"/>
                      <a:r>
                        <a:rPr lang="en-US" sz="2000">
                          <a:solidFill>
                            <a:schemeClr val="tx1"/>
                          </a:solidFill>
                          <a:effectLst/>
                          <a:latin typeface="+mn-lt"/>
                        </a:rPr>
                        <a:t>Day 9</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chemeClr val="tx1"/>
                          </a:solidFill>
                          <a:effectLst/>
                          <a:latin typeface="+mn-lt"/>
                        </a:rPr>
                        <a:t>1</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25394118"/>
                  </a:ext>
                </a:extLst>
              </a:tr>
              <a:tr h="306895">
                <a:tc>
                  <a:txBody>
                    <a:bodyPr/>
                    <a:lstStyle/>
                    <a:p>
                      <a:pPr algn="just" fontAlgn="t"/>
                      <a:r>
                        <a:rPr lang="en-US" sz="2000">
                          <a:solidFill>
                            <a:schemeClr val="tx1"/>
                          </a:solidFill>
                          <a:effectLst/>
                          <a:latin typeface="+mn-lt"/>
                        </a:rPr>
                        <a:t>Day 11</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0</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85728000"/>
                  </a:ext>
                </a:extLst>
              </a:tr>
              <a:tr h="306895">
                <a:tc>
                  <a:txBody>
                    <a:bodyPr/>
                    <a:lstStyle/>
                    <a:p>
                      <a:pPr algn="just" fontAlgn="t"/>
                      <a:r>
                        <a:rPr lang="en-US" sz="2000">
                          <a:solidFill>
                            <a:schemeClr val="tx1"/>
                          </a:solidFill>
                          <a:effectLst/>
                          <a:latin typeface="+mn-lt"/>
                        </a:rPr>
                        <a:t>Day 12</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chemeClr val="tx1"/>
                          </a:solidFill>
                          <a:effectLst/>
                          <a:latin typeface="+mn-lt"/>
                        </a:rPr>
                        <a:t>0</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3295832"/>
                  </a:ext>
                </a:extLst>
              </a:tr>
              <a:tr h="306895">
                <a:tc>
                  <a:txBody>
                    <a:bodyPr/>
                    <a:lstStyle/>
                    <a:p>
                      <a:pPr algn="just" fontAlgn="t"/>
                      <a:r>
                        <a:rPr lang="en-US" sz="2000">
                          <a:solidFill>
                            <a:schemeClr val="tx1"/>
                          </a:solidFill>
                          <a:effectLst/>
                          <a:latin typeface="+mn-lt"/>
                        </a:rPr>
                        <a:t>Day 13</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0</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63527374"/>
                  </a:ext>
                </a:extLst>
              </a:tr>
              <a:tr h="306895">
                <a:tc>
                  <a:txBody>
                    <a:bodyPr/>
                    <a:lstStyle/>
                    <a:p>
                      <a:pPr algn="just" fontAlgn="t"/>
                      <a:r>
                        <a:rPr lang="en-US" sz="2000">
                          <a:solidFill>
                            <a:schemeClr val="tx1"/>
                          </a:solidFill>
                          <a:effectLst/>
                          <a:latin typeface="+mn-lt"/>
                        </a:rPr>
                        <a:t>Day 14</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chemeClr val="tx1"/>
                          </a:solidFill>
                          <a:effectLst/>
                          <a:latin typeface="+mn-lt"/>
                        </a:rPr>
                        <a:t>0</a:t>
                      </a:r>
                    </a:p>
                  </a:txBody>
                  <a:tcPr marL="54803" marR="54803" marT="54803" marB="5480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49135616"/>
                  </a:ext>
                </a:extLst>
              </a:tr>
            </a:tbl>
          </a:graphicData>
        </a:graphic>
      </p:graphicFrame>
      <p:sp>
        <p:nvSpPr>
          <p:cNvPr id="5" name="Content Placeholder 2">
            <a:extLst>
              <a:ext uri="{FF2B5EF4-FFF2-40B4-BE49-F238E27FC236}">
                <a16:creationId xmlns:a16="http://schemas.microsoft.com/office/drawing/2014/main" id="{9636C0F2-EC03-C38E-EF59-B9E4908C1F72}"/>
              </a:ext>
            </a:extLst>
          </p:cNvPr>
          <p:cNvSpPr txBox="1">
            <a:spLocks/>
          </p:cNvSpPr>
          <p:nvPr/>
        </p:nvSpPr>
        <p:spPr>
          <a:xfrm>
            <a:off x="6871855" y="775856"/>
            <a:ext cx="5063835" cy="347749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effectLst/>
              </a:rPr>
              <a:t>Dice.</a:t>
            </a:r>
            <a:r>
              <a:rPr lang="en-US" i="0" dirty="0">
                <a:effectLst/>
              </a:rPr>
              <a:t> </a:t>
            </a:r>
            <a:r>
              <a:rPr lang="en-US" b="1" i="0" dirty="0">
                <a:solidFill>
                  <a:srgbClr val="0000CC"/>
                </a:solidFill>
                <a:effectLst/>
              </a:rPr>
              <a:t>This allows an analyst to select data from multiple dimensions to analyze.</a:t>
            </a:r>
          </a:p>
          <a:p>
            <a:pPr algn="just"/>
            <a:r>
              <a:rPr lang="en-US" b="0" i="0" dirty="0">
                <a:effectLst/>
              </a:rPr>
              <a:t>The dice operation </a:t>
            </a:r>
            <a:r>
              <a:rPr lang="en-US" b="1" i="0" dirty="0">
                <a:solidFill>
                  <a:srgbClr val="0000CC"/>
                </a:solidFill>
                <a:effectLst/>
              </a:rPr>
              <a:t>describes a </a:t>
            </a:r>
            <a:r>
              <a:rPr lang="en-US" b="1" i="0" dirty="0" err="1">
                <a:solidFill>
                  <a:srgbClr val="0000CC"/>
                </a:solidFill>
                <a:effectLst/>
              </a:rPr>
              <a:t>subcube</a:t>
            </a:r>
            <a:r>
              <a:rPr lang="en-US" b="1" i="0" dirty="0">
                <a:solidFill>
                  <a:srgbClr val="0000CC"/>
                </a:solidFill>
                <a:effectLst/>
              </a:rPr>
              <a:t> by operating a selection on two or more dimension.</a:t>
            </a:r>
          </a:p>
          <a:p>
            <a:pPr algn="just"/>
            <a:r>
              <a:rPr lang="en-US" b="1" i="0" dirty="0">
                <a:effectLst/>
              </a:rPr>
              <a:t>For example</a:t>
            </a:r>
            <a:r>
              <a:rPr lang="en-US" b="0" i="0" dirty="0">
                <a:effectLst/>
              </a:rPr>
              <a:t>, Implement the selection (time = day 3 OR time = day 4) AND (temperature = cool OR temperature = hot) to the original cubes we get the following </a:t>
            </a:r>
            <a:r>
              <a:rPr lang="en-US" b="0" i="0" dirty="0" err="1">
                <a:effectLst/>
              </a:rPr>
              <a:t>subcube</a:t>
            </a:r>
            <a:r>
              <a:rPr lang="en-US" b="0" i="0" dirty="0">
                <a:effectLst/>
              </a:rPr>
              <a:t> (still two-dimensional)</a:t>
            </a:r>
          </a:p>
          <a:p>
            <a:pPr algn="just"/>
            <a:endParaRPr lang="en-US" b="1" i="0" dirty="0">
              <a:solidFill>
                <a:srgbClr val="0000CC"/>
              </a:solidFill>
              <a:effectLst/>
            </a:endParaRPr>
          </a:p>
        </p:txBody>
      </p:sp>
      <p:graphicFrame>
        <p:nvGraphicFramePr>
          <p:cNvPr id="6" name="Table 5">
            <a:extLst>
              <a:ext uri="{FF2B5EF4-FFF2-40B4-BE49-F238E27FC236}">
                <a16:creationId xmlns:a16="http://schemas.microsoft.com/office/drawing/2014/main" id="{EB4E2612-E244-DE92-37B9-B696CB19AAA7}"/>
              </a:ext>
            </a:extLst>
          </p:cNvPr>
          <p:cNvGraphicFramePr>
            <a:graphicFrameLocks noGrp="1"/>
          </p:cNvGraphicFramePr>
          <p:nvPr>
            <p:extLst>
              <p:ext uri="{D42A27DB-BD31-4B8C-83A1-F6EECF244321}">
                <p14:modId xmlns:p14="http://schemas.microsoft.com/office/powerpoint/2010/main" val="701718438"/>
              </p:ext>
            </p:extLst>
          </p:nvPr>
        </p:nvGraphicFramePr>
        <p:xfrm>
          <a:off x="7712081" y="4253346"/>
          <a:ext cx="2955919" cy="1417320"/>
        </p:xfrm>
        <a:graphic>
          <a:graphicData uri="http://schemas.openxmlformats.org/drawingml/2006/table">
            <a:tbl>
              <a:tblPr/>
              <a:tblGrid>
                <a:gridCol w="1501191">
                  <a:extLst>
                    <a:ext uri="{9D8B030D-6E8A-4147-A177-3AD203B41FA5}">
                      <a16:colId xmlns:a16="http://schemas.microsoft.com/office/drawing/2014/main" val="3799346679"/>
                    </a:ext>
                  </a:extLst>
                </a:gridCol>
                <a:gridCol w="748146">
                  <a:extLst>
                    <a:ext uri="{9D8B030D-6E8A-4147-A177-3AD203B41FA5}">
                      <a16:colId xmlns:a16="http://schemas.microsoft.com/office/drawing/2014/main" val="2539725301"/>
                    </a:ext>
                  </a:extLst>
                </a:gridCol>
                <a:gridCol w="706582">
                  <a:extLst>
                    <a:ext uri="{9D8B030D-6E8A-4147-A177-3AD203B41FA5}">
                      <a16:colId xmlns:a16="http://schemas.microsoft.com/office/drawing/2014/main" val="2128258205"/>
                    </a:ext>
                  </a:extLst>
                </a:gridCol>
              </a:tblGrid>
              <a:tr h="0">
                <a:tc>
                  <a:txBody>
                    <a:bodyPr/>
                    <a:lstStyle/>
                    <a:p>
                      <a:pPr algn="l" fontAlgn="t"/>
                      <a:r>
                        <a:rPr lang="en-US" b="1" dirty="0">
                          <a:solidFill>
                            <a:schemeClr val="tx1"/>
                          </a:solidFill>
                          <a:effectLst/>
                          <a:latin typeface="+mn-lt"/>
                        </a:rPr>
                        <a:t>Temperature</a:t>
                      </a:r>
                    </a:p>
                  </a:txBody>
                  <a:tcPr marL="114300" marR="114300" marT="114300" marB="114300">
                    <a:lnL w="9525" cap="flat" cmpd="sng" algn="ctr">
                      <a:solidFill>
                        <a:srgbClr val="201D63"/>
                      </a:solidFill>
                      <a:prstDash val="solid"/>
                      <a:round/>
                      <a:headEnd type="none" w="med" len="med"/>
                      <a:tailEnd type="none" w="med" len="med"/>
                    </a:lnL>
                    <a:lnR w="9525" cap="flat" cmpd="sng" algn="ctr">
                      <a:solidFill>
                        <a:srgbClr val="201D63"/>
                      </a:solidFill>
                      <a:prstDash val="solid"/>
                      <a:round/>
                      <a:headEnd type="none" w="med" len="med"/>
                      <a:tailEnd type="none" w="med" len="med"/>
                    </a:lnR>
                    <a:lnT w="9525" cap="flat" cmpd="sng" algn="ctr">
                      <a:solidFill>
                        <a:srgbClr val="201D6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dirty="0">
                          <a:solidFill>
                            <a:schemeClr val="tx1"/>
                          </a:solidFill>
                          <a:effectLst/>
                          <a:latin typeface="+mn-lt"/>
                        </a:rPr>
                        <a:t>cool</a:t>
                      </a:r>
                    </a:p>
                  </a:txBody>
                  <a:tcPr marL="114300" marR="114300" marT="114300" marB="114300">
                    <a:lnL w="9525" cap="flat" cmpd="sng" algn="ctr">
                      <a:solidFill>
                        <a:srgbClr val="201D63"/>
                      </a:solidFill>
                      <a:prstDash val="solid"/>
                      <a:round/>
                      <a:headEnd type="none" w="med" len="med"/>
                      <a:tailEnd type="none" w="med" len="med"/>
                    </a:lnL>
                    <a:lnR w="9525" cap="flat" cmpd="sng" algn="ctr">
                      <a:solidFill>
                        <a:srgbClr val="201D63"/>
                      </a:solidFill>
                      <a:prstDash val="solid"/>
                      <a:round/>
                      <a:headEnd type="none" w="med" len="med"/>
                      <a:tailEnd type="none" w="med" len="med"/>
                    </a:lnR>
                    <a:lnT w="9525" cap="flat" cmpd="sng" algn="ctr">
                      <a:solidFill>
                        <a:srgbClr val="201D6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dirty="0">
                          <a:solidFill>
                            <a:schemeClr val="tx1"/>
                          </a:solidFill>
                          <a:effectLst/>
                          <a:latin typeface="+mn-lt"/>
                        </a:rPr>
                        <a:t>hot</a:t>
                      </a:r>
                    </a:p>
                  </a:txBody>
                  <a:tcPr marL="114300" marR="114300" marT="114300" marB="114300">
                    <a:lnL w="9525" cap="flat" cmpd="sng" algn="ctr">
                      <a:solidFill>
                        <a:srgbClr val="201D63"/>
                      </a:solidFill>
                      <a:prstDash val="solid"/>
                      <a:round/>
                      <a:headEnd type="none" w="med" len="med"/>
                      <a:tailEnd type="none" w="med" len="med"/>
                    </a:lnL>
                    <a:lnR w="9525" cap="flat" cmpd="sng" algn="ctr">
                      <a:solidFill>
                        <a:srgbClr val="201D63"/>
                      </a:solidFill>
                      <a:prstDash val="solid"/>
                      <a:round/>
                      <a:headEnd type="none" w="med" len="med"/>
                      <a:tailEnd type="none" w="med" len="med"/>
                    </a:lnR>
                    <a:lnT w="9525" cap="flat" cmpd="sng" algn="ctr">
                      <a:solidFill>
                        <a:srgbClr val="201D6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370281451"/>
                  </a:ext>
                </a:extLst>
              </a:tr>
              <a:tr h="0">
                <a:tc>
                  <a:txBody>
                    <a:bodyPr/>
                    <a:lstStyle/>
                    <a:p>
                      <a:pPr algn="just" fontAlgn="t"/>
                      <a:r>
                        <a:rPr lang="en-US" sz="2000" dirty="0">
                          <a:solidFill>
                            <a:schemeClr val="tx1"/>
                          </a:solidFill>
                          <a:effectLst/>
                          <a:latin typeface="+mn-lt"/>
                        </a:rPr>
                        <a:t>Day 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chemeClr val="tx1"/>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chemeClr val="tx1"/>
                          </a:solidFill>
                          <a:effectLst/>
                          <a:latin typeface="+mn-lt"/>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37985933"/>
                  </a:ext>
                </a:extLst>
              </a:tr>
              <a:tr h="0">
                <a:tc>
                  <a:txBody>
                    <a:bodyPr/>
                    <a:lstStyle/>
                    <a:p>
                      <a:pPr algn="just" fontAlgn="t"/>
                      <a:r>
                        <a:rPr lang="en-US" sz="2000" dirty="0">
                          <a:solidFill>
                            <a:schemeClr val="tx1"/>
                          </a:solidFill>
                          <a:effectLst/>
                          <a:latin typeface="+mn-lt"/>
                        </a:rPr>
                        <a:t>Day 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chemeClr val="tx1"/>
                          </a:solidFill>
                          <a:effectLst/>
                          <a:latin typeface="+mn-lt"/>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78871104"/>
                  </a:ext>
                </a:extLst>
              </a:tr>
            </a:tbl>
          </a:graphicData>
        </a:graphic>
      </p:graphicFrame>
    </p:spTree>
    <p:extLst>
      <p:ext uri="{BB962C8B-B14F-4D97-AF65-F5344CB8AC3E}">
        <p14:creationId xmlns:p14="http://schemas.microsoft.com/office/powerpoint/2010/main" val="2529776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0E17-BA0A-DE72-BF99-AB6C74AF245B}"/>
              </a:ext>
            </a:extLst>
          </p:cNvPr>
          <p:cNvSpPr>
            <a:spLocks noGrp="1"/>
          </p:cNvSpPr>
          <p:nvPr>
            <p:ph type="title"/>
          </p:nvPr>
        </p:nvSpPr>
        <p:spPr>
          <a:xfrm>
            <a:off x="256310" y="115744"/>
            <a:ext cx="10515600" cy="826366"/>
          </a:xfrm>
        </p:spPr>
        <p:txBody>
          <a:bodyPr>
            <a:normAutofit/>
          </a:bodyPr>
          <a:lstStyle/>
          <a:p>
            <a:r>
              <a:rPr lang="en-US" sz="4000" b="1" i="0" dirty="0">
                <a:solidFill>
                  <a:srgbClr val="222222"/>
                </a:solidFill>
                <a:effectLst/>
                <a:latin typeface="+mn-lt"/>
              </a:rPr>
              <a:t>Online Analytical Processing (OLAP)</a:t>
            </a:r>
            <a:endParaRPr lang="en-US" sz="4000" dirty="0">
              <a:latin typeface="+mn-lt"/>
            </a:endParaRPr>
          </a:p>
        </p:txBody>
      </p:sp>
      <p:sp>
        <p:nvSpPr>
          <p:cNvPr id="3" name="Content Placeholder 2">
            <a:extLst>
              <a:ext uri="{FF2B5EF4-FFF2-40B4-BE49-F238E27FC236}">
                <a16:creationId xmlns:a16="http://schemas.microsoft.com/office/drawing/2014/main" id="{11F406C0-3649-FCF3-73F9-1EFD6D07F0EF}"/>
              </a:ext>
            </a:extLst>
          </p:cNvPr>
          <p:cNvSpPr>
            <a:spLocks noGrp="1"/>
          </p:cNvSpPr>
          <p:nvPr>
            <p:ph idx="1"/>
          </p:nvPr>
        </p:nvSpPr>
        <p:spPr>
          <a:xfrm>
            <a:off x="256311" y="942110"/>
            <a:ext cx="11353798" cy="5694217"/>
          </a:xfrm>
        </p:spPr>
        <p:txBody>
          <a:bodyPr>
            <a:normAutofit/>
          </a:bodyPr>
          <a:lstStyle/>
          <a:p>
            <a:pPr algn="just"/>
            <a:r>
              <a:rPr lang="en-US" b="1" i="0" dirty="0">
                <a:effectLst/>
              </a:rPr>
              <a:t>Pivot.</a:t>
            </a:r>
            <a:r>
              <a:rPr lang="en-US" i="0" dirty="0">
                <a:effectLst/>
              </a:rPr>
              <a:t> </a:t>
            </a:r>
            <a:r>
              <a:rPr lang="en-US" b="1" i="0" dirty="0">
                <a:solidFill>
                  <a:srgbClr val="0000CC"/>
                </a:solidFill>
                <a:effectLst/>
              </a:rPr>
              <a:t>Analysts can gain a new view of data by rotating the data axes of the cube.</a:t>
            </a:r>
          </a:p>
          <a:p>
            <a:pPr algn="just"/>
            <a:r>
              <a:rPr lang="en-US" b="0" i="0" dirty="0">
                <a:effectLst/>
              </a:rPr>
              <a:t>It may contain swapping the rows and columns or moving one of the row-dimensions into the column dimensions.</a:t>
            </a:r>
          </a:p>
          <a:p>
            <a:pPr algn="just"/>
            <a:endParaRPr lang="en-US" b="1" dirty="0"/>
          </a:p>
        </p:txBody>
      </p:sp>
      <p:pic>
        <p:nvPicPr>
          <p:cNvPr id="5" name="Picture 4">
            <a:extLst>
              <a:ext uri="{FF2B5EF4-FFF2-40B4-BE49-F238E27FC236}">
                <a16:creationId xmlns:a16="http://schemas.microsoft.com/office/drawing/2014/main" id="{504506AA-864A-30A4-D726-5AA1092C2082}"/>
              </a:ext>
            </a:extLst>
          </p:cNvPr>
          <p:cNvPicPr>
            <a:picLocks noChangeAspect="1"/>
          </p:cNvPicPr>
          <p:nvPr/>
        </p:nvPicPr>
        <p:blipFill>
          <a:blip r:embed="rId2"/>
          <a:stretch>
            <a:fillRect/>
          </a:stretch>
        </p:blipFill>
        <p:spPr>
          <a:xfrm>
            <a:off x="6142759" y="3619932"/>
            <a:ext cx="5467350" cy="2638425"/>
          </a:xfrm>
          <a:prstGeom prst="rect">
            <a:avLst/>
          </a:prstGeom>
        </p:spPr>
      </p:pic>
      <p:pic>
        <p:nvPicPr>
          <p:cNvPr id="7" name="Picture 6">
            <a:extLst>
              <a:ext uri="{FF2B5EF4-FFF2-40B4-BE49-F238E27FC236}">
                <a16:creationId xmlns:a16="http://schemas.microsoft.com/office/drawing/2014/main" id="{56F961CA-F981-E750-CC70-9A62A9916ECA}"/>
              </a:ext>
            </a:extLst>
          </p:cNvPr>
          <p:cNvPicPr>
            <a:picLocks noChangeAspect="1"/>
          </p:cNvPicPr>
          <p:nvPr/>
        </p:nvPicPr>
        <p:blipFill>
          <a:blip r:embed="rId3"/>
          <a:stretch>
            <a:fillRect/>
          </a:stretch>
        </p:blipFill>
        <p:spPr>
          <a:xfrm>
            <a:off x="1518373" y="2778702"/>
            <a:ext cx="3362325" cy="3857625"/>
          </a:xfrm>
          <a:prstGeom prst="rect">
            <a:avLst/>
          </a:prstGeom>
        </p:spPr>
      </p:pic>
    </p:spTree>
    <p:extLst>
      <p:ext uri="{BB962C8B-B14F-4D97-AF65-F5344CB8AC3E}">
        <p14:creationId xmlns:p14="http://schemas.microsoft.com/office/powerpoint/2010/main" val="358736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F845F-B95D-CADF-0347-BA7FD10CF0CB}"/>
              </a:ext>
            </a:extLst>
          </p:cNvPr>
          <p:cNvSpPr>
            <a:spLocks noGrp="1"/>
          </p:cNvSpPr>
          <p:nvPr>
            <p:ph type="title"/>
          </p:nvPr>
        </p:nvSpPr>
        <p:spPr/>
        <p:txBody>
          <a:bodyPr>
            <a:normAutofit/>
          </a:bodyPr>
          <a:lstStyle/>
          <a:p>
            <a:r>
              <a:rPr lang="en-US" sz="4000" b="1" i="0" dirty="0">
                <a:effectLst/>
                <a:latin typeface="+mn-lt"/>
              </a:rPr>
              <a:t>Types of OLAP</a:t>
            </a:r>
            <a:br>
              <a:rPr lang="en-US" sz="4000" b="1" i="0" dirty="0">
                <a:effectLst/>
                <a:latin typeface="+mn-lt"/>
              </a:rPr>
            </a:br>
            <a:endParaRPr lang="en-US" sz="4000" b="1" dirty="0">
              <a:latin typeface="+mn-lt"/>
            </a:endParaRPr>
          </a:p>
        </p:txBody>
      </p:sp>
      <p:sp>
        <p:nvSpPr>
          <p:cNvPr id="3" name="Content Placeholder 2">
            <a:extLst>
              <a:ext uri="{FF2B5EF4-FFF2-40B4-BE49-F238E27FC236}">
                <a16:creationId xmlns:a16="http://schemas.microsoft.com/office/drawing/2014/main" id="{10DBA05E-1EAE-BF05-6D75-BCEFB38600EF}"/>
              </a:ext>
            </a:extLst>
          </p:cNvPr>
          <p:cNvSpPr>
            <a:spLocks noGrp="1"/>
          </p:cNvSpPr>
          <p:nvPr>
            <p:ph idx="1"/>
          </p:nvPr>
        </p:nvSpPr>
        <p:spPr>
          <a:xfrm>
            <a:off x="512617" y="1177636"/>
            <a:ext cx="11194473" cy="4999327"/>
          </a:xfrm>
        </p:spPr>
        <p:txBody>
          <a:bodyPr/>
          <a:lstStyle/>
          <a:p>
            <a:pPr algn="just"/>
            <a:r>
              <a:rPr lang="en-US" b="0" i="0" dirty="0">
                <a:effectLst/>
              </a:rPr>
              <a:t>There are three main types of OLAP servers are as following:</a:t>
            </a:r>
          </a:p>
          <a:p>
            <a:pPr algn="just"/>
            <a:r>
              <a:rPr lang="en-US" b="1" i="0" dirty="0">
                <a:effectLst/>
              </a:rPr>
              <a:t>ROLAP</a:t>
            </a:r>
            <a:r>
              <a:rPr lang="en-US" b="0" i="0" dirty="0">
                <a:effectLst/>
              </a:rPr>
              <a:t> stands for Relational OLAP, an application based on relational DBMSs.</a:t>
            </a:r>
          </a:p>
          <a:p>
            <a:pPr algn="just"/>
            <a:r>
              <a:rPr lang="en-US" b="1" i="0" dirty="0">
                <a:effectLst/>
              </a:rPr>
              <a:t>MOLAP</a:t>
            </a:r>
            <a:r>
              <a:rPr lang="en-US" b="0" i="0" dirty="0">
                <a:effectLst/>
              </a:rPr>
              <a:t> stands for Multidimensional OLAP, an application based on multidimensional DBMSs.</a:t>
            </a:r>
          </a:p>
          <a:p>
            <a:pPr algn="just"/>
            <a:r>
              <a:rPr lang="en-US" b="1" i="0" dirty="0">
                <a:effectLst/>
              </a:rPr>
              <a:t>HOLAP</a:t>
            </a:r>
            <a:r>
              <a:rPr lang="en-US" b="0" i="0" dirty="0">
                <a:effectLst/>
              </a:rPr>
              <a:t> stands for Hybrid OLAP, an application using both relational and multidimensional techniques.</a:t>
            </a:r>
          </a:p>
          <a:p>
            <a:endParaRPr lang="en-US" dirty="0"/>
          </a:p>
        </p:txBody>
      </p:sp>
    </p:spTree>
    <p:extLst>
      <p:ext uri="{BB962C8B-B14F-4D97-AF65-F5344CB8AC3E}">
        <p14:creationId xmlns:p14="http://schemas.microsoft.com/office/powerpoint/2010/main" val="2854903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5AB6-6C3F-4DB1-7F8F-0D9BAEE193FC}"/>
              </a:ext>
            </a:extLst>
          </p:cNvPr>
          <p:cNvSpPr>
            <a:spLocks noGrp="1"/>
          </p:cNvSpPr>
          <p:nvPr>
            <p:ph type="title"/>
          </p:nvPr>
        </p:nvSpPr>
        <p:spPr>
          <a:xfrm>
            <a:off x="117764" y="247072"/>
            <a:ext cx="10515600" cy="867930"/>
          </a:xfrm>
        </p:spPr>
        <p:txBody>
          <a:bodyPr>
            <a:normAutofit/>
          </a:bodyPr>
          <a:lstStyle/>
          <a:p>
            <a:r>
              <a:rPr lang="en-US" sz="4000" b="1" i="0" dirty="0">
                <a:effectLst/>
                <a:latin typeface="+mn-lt"/>
              </a:rPr>
              <a:t>NoSQL databases "not only SQL"</a:t>
            </a:r>
            <a:endParaRPr lang="en-US" sz="4000" b="1" dirty="0">
              <a:latin typeface="+mn-lt"/>
            </a:endParaRPr>
          </a:p>
        </p:txBody>
      </p:sp>
      <p:sp>
        <p:nvSpPr>
          <p:cNvPr id="3" name="Content Placeholder 2">
            <a:extLst>
              <a:ext uri="{FF2B5EF4-FFF2-40B4-BE49-F238E27FC236}">
                <a16:creationId xmlns:a16="http://schemas.microsoft.com/office/drawing/2014/main" id="{DA828996-4FEE-5BB2-4E7C-04ECDF474A02}"/>
              </a:ext>
            </a:extLst>
          </p:cNvPr>
          <p:cNvSpPr>
            <a:spLocks noGrp="1"/>
          </p:cNvSpPr>
          <p:nvPr>
            <p:ph idx="1"/>
          </p:nvPr>
        </p:nvSpPr>
        <p:spPr>
          <a:xfrm>
            <a:off x="332510" y="1115002"/>
            <a:ext cx="6567054" cy="5495926"/>
          </a:xfrm>
        </p:spPr>
        <p:txBody>
          <a:bodyPr>
            <a:normAutofit/>
          </a:bodyPr>
          <a:lstStyle/>
          <a:p>
            <a:pPr algn="just"/>
            <a:r>
              <a:rPr lang="en-US" b="0" i="0" dirty="0">
                <a:effectLst/>
              </a:rPr>
              <a:t>NoSQL databases (aka </a:t>
            </a:r>
            <a:r>
              <a:rPr lang="en-US" b="1" i="0" dirty="0">
                <a:solidFill>
                  <a:srgbClr val="C00000"/>
                </a:solidFill>
                <a:effectLst/>
              </a:rPr>
              <a:t>"not only SQL") </a:t>
            </a:r>
            <a:r>
              <a:rPr lang="en-US" b="1" i="0" dirty="0">
                <a:solidFill>
                  <a:srgbClr val="0000CC"/>
                </a:solidFill>
                <a:effectLst/>
              </a:rPr>
              <a:t>are non-tabular databases and store data differently than relational tables. </a:t>
            </a:r>
          </a:p>
          <a:p>
            <a:pPr algn="just"/>
            <a:r>
              <a:rPr lang="en-US" b="0" i="0" dirty="0">
                <a:effectLst/>
              </a:rPr>
              <a:t>NoSQL databases come in a variety of types based on their data model. The main types are </a:t>
            </a:r>
            <a:r>
              <a:rPr lang="en-US" b="1" i="0" dirty="0">
                <a:solidFill>
                  <a:srgbClr val="0000CC"/>
                </a:solidFill>
                <a:effectLst/>
              </a:rPr>
              <a:t>document, key-value, wide-column, and graph. </a:t>
            </a:r>
          </a:p>
          <a:p>
            <a:pPr algn="just"/>
            <a:r>
              <a:rPr lang="en-US" b="0" i="0" dirty="0">
                <a:effectLst/>
              </a:rPr>
              <a:t>Traditional RDBMS uses SQL syntax to store and retrieve data for further insights. Instead, a </a:t>
            </a:r>
            <a:r>
              <a:rPr lang="en-US" b="1" i="0" dirty="0">
                <a:solidFill>
                  <a:srgbClr val="0000CC"/>
                </a:solidFill>
                <a:effectLst/>
              </a:rPr>
              <a:t>NoSQL database system encompasses a wide range of database technologies that can store structured, semi-structured, unstructured data.</a:t>
            </a:r>
            <a:endParaRPr lang="en-US" b="1" dirty="0">
              <a:solidFill>
                <a:srgbClr val="0000CC"/>
              </a:solidFill>
            </a:endParaRPr>
          </a:p>
        </p:txBody>
      </p:sp>
      <p:pic>
        <p:nvPicPr>
          <p:cNvPr id="1026" name="Picture 2">
            <a:extLst>
              <a:ext uri="{FF2B5EF4-FFF2-40B4-BE49-F238E27FC236}">
                <a16:creationId xmlns:a16="http://schemas.microsoft.com/office/drawing/2014/main" id="{FBDBB738-022B-FDCB-2C2C-7479BCF7E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8945" y="673821"/>
            <a:ext cx="4911436" cy="5061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50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5AB6-6C3F-4DB1-7F8F-0D9BAEE193FC}"/>
              </a:ext>
            </a:extLst>
          </p:cNvPr>
          <p:cNvSpPr>
            <a:spLocks noGrp="1"/>
          </p:cNvSpPr>
          <p:nvPr>
            <p:ph type="title"/>
          </p:nvPr>
        </p:nvSpPr>
        <p:spPr>
          <a:xfrm>
            <a:off x="117764" y="247072"/>
            <a:ext cx="10515600" cy="867930"/>
          </a:xfrm>
        </p:spPr>
        <p:txBody>
          <a:bodyPr>
            <a:normAutofit/>
          </a:bodyPr>
          <a:lstStyle/>
          <a:p>
            <a:r>
              <a:rPr lang="en-US" sz="4000" b="1" i="0" dirty="0">
                <a:effectLst/>
                <a:latin typeface="+mn-lt"/>
              </a:rPr>
              <a:t>Types of NoSQL databases</a:t>
            </a:r>
            <a:endParaRPr lang="en-US" sz="4000" b="1" dirty="0">
              <a:latin typeface="+mn-lt"/>
            </a:endParaRPr>
          </a:p>
        </p:txBody>
      </p:sp>
      <p:sp>
        <p:nvSpPr>
          <p:cNvPr id="3" name="Content Placeholder 2">
            <a:extLst>
              <a:ext uri="{FF2B5EF4-FFF2-40B4-BE49-F238E27FC236}">
                <a16:creationId xmlns:a16="http://schemas.microsoft.com/office/drawing/2014/main" id="{DA828996-4FEE-5BB2-4E7C-04ECDF474A02}"/>
              </a:ext>
            </a:extLst>
          </p:cNvPr>
          <p:cNvSpPr>
            <a:spLocks noGrp="1"/>
          </p:cNvSpPr>
          <p:nvPr>
            <p:ph idx="1"/>
          </p:nvPr>
        </p:nvSpPr>
        <p:spPr>
          <a:xfrm>
            <a:off x="332509" y="1115002"/>
            <a:ext cx="11222181" cy="1780598"/>
          </a:xfrm>
        </p:spPr>
        <p:txBody>
          <a:bodyPr>
            <a:normAutofit/>
          </a:bodyPr>
          <a:lstStyle/>
          <a:p>
            <a:pPr algn="just"/>
            <a:r>
              <a:rPr lang="en-US" b="1" i="0" dirty="0">
                <a:effectLst/>
              </a:rPr>
              <a:t>NoSQL Databases</a:t>
            </a:r>
            <a:r>
              <a:rPr lang="en-US" b="0" i="0" dirty="0">
                <a:effectLst/>
              </a:rPr>
              <a:t> are mainly categorized into four types: </a:t>
            </a:r>
            <a:r>
              <a:rPr lang="en-US" b="1" i="0" dirty="0">
                <a:solidFill>
                  <a:srgbClr val="0000CC"/>
                </a:solidFill>
                <a:effectLst/>
              </a:rPr>
              <a:t>Key-value pair, Column-oriented(Wide-column), Graph-based and Document-oriented.</a:t>
            </a:r>
            <a:r>
              <a:rPr lang="en-US" b="0" i="0" dirty="0">
                <a:effectLst/>
              </a:rPr>
              <a:t> Every category has its unique attributes and limitations</a:t>
            </a:r>
            <a:endParaRPr lang="en-US" b="1" dirty="0"/>
          </a:p>
        </p:txBody>
      </p:sp>
      <p:pic>
        <p:nvPicPr>
          <p:cNvPr id="2050" name="Picture 2">
            <a:extLst>
              <a:ext uri="{FF2B5EF4-FFF2-40B4-BE49-F238E27FC236}">
                <a16:creationId xmlns:a16="http://schemas.microsoft.com/office/drawing/2014/main" id="{FA368C0D-E542-941C-89D7-FCA06937E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454" y="2578678"/>
            <a:ext cx="10931236" cy="340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774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5AB6-6C3F-4DB1-7F8F-0D9BAEE193FC}"/>
              </a:ext>
            </a:extLst>
          </p:cNvPr>
          <p:cNvSpPr>
            <a:spLocks noGrp="1"/>
          </p:cNvSpPr>
          <p:nvPr>
            <p:ph type="title"/>
          </p:nvPr>
        </p:nvSpPr>
        <p:spPr>
          <a:xfrm>
            <a:off x="117764" y="247072"/>
            <a:ext cx="10515600" cy="867930"/>
          </a:xfrm>
        </p:spPr>
        <p:txBody>
          <a:bodyPr>
            <a:normAutofit/>
          </a:bodyPr>
          <a:lstStyle/>
          <a:p>
            <a:r>
              <a:rPr lang="en-US" sz="4000" b="1" i="0" dirty="0">
                <a:effectLst/>
                <a:latin typeface="+mn-lt"/>
              </a:rPr>
              <a:t>Types of NoSQL databases</a:t>
            </a:r>
            <a:endParaRPr lang="en-US" sz="4000" b="1" dirty="0">
              <a:latin typeface="+mn-lt"/>
            </a:endParaRPr>
          </a:p>
        </p:txBody>
      </p:sp>
      <p:sp>
        <p:nvSpPr>
          <p:cNvPr id="3" name="Content Placeholder 2">
            <a:extLst>
              <a:ext uri="{FF2B5EF4-FFF2-40B4-BE49-F238E27FC236}">
                <a16:creationId xmlns:a16="http://schemas.microsoft.com/office/drawing/2014/main" id="{DA828996-4FEE-5BB2-4E7C-04ECDF474A02}"/>
              </a:ext>
            </a:extLst>
          </p:cNvPr>
          <p:cNvSpPr>
            <a:spLocks noGrp="1"/>
          </p:cNvSpPr>
          <p:nvPr>
            <p:ph idx="1"/>
          </p:nvPr>
        </p:nvSpPr>
        <p:spPr>
          <a:xfrm>
            <a:off x="332509" y="1115001"/>
            <a:ext cx="11222181" cy="5495927"/>
          </a:xfrm>
        </p:spPr>
        <p:txBody>
          <a:bodyPr>
            <a:normAutofit/>
          </a:bodyPr>
          <a:lstStyle/>
          <a:p>
            <a:pPr algn="just"/>
            <a:r>
              <a:rPr lang="en-US" b="1" i="0" dirty="0">
                <a:solidFill>
                  <a:srgbClr val="222222"/>
                </a:solidFill>
                <a:effectLst/>
              </a:rPr>
              <a:t>Key Value Pair Based</a:t>
            </a:r>
          </a:p>
          <a:p>
            <a:pPr algn="just"/>
            <a:r>
              <a:rPr lang="en-US" b="0" i="0" dirty="0">
                <a:solidFill>
                  <a:srgbClr val="222222"/>
                </a:solidFill>
                <a:effectLst/>
              </a:rPr>
              <a:t>Data is </a:t>
            </a:r>
            <a:r>
              <a:rPr lang="en-US" b="1" i="0" dirty="0">
                <a:solidFill>
                  <a:srgbClr val="0000CC"/>
                </a:solidFill>
                <a:effectLst/>
              </a:rPr>
              <a:t>stored in key/value pairs</a:t>
            </a:r>
            <a:r>
              <a:rPr lang="en-US" b="0" i="0" dirty="0">
                <a:solidFill>
                  <a:srgbClr val="222222"/>
                </a:solidFill>
                <a:effectLst/>
              </a:rPr>
              <a:t>. It is designed in such a way to handle lots of data and heavy load.</a:t>
            </a:r>
          </a:p>
          <a:p>
            <a:pPr algn="just"/>
            <a:r>
              <a:rPr lang="en-US" b="1" i="0" dirty="0">
                <a:solidFill>
                  <a:srgbClr val="0000CC"/>
                </a:solidFill>
                <a:effectLst/>
              </a:rPr>
              <a:t>Key-value pair storage databases store data as a hash table where each key is unique</a:t>
            </a:r>
            <a:r>
              <a:rPr lang="en-US" b="0" i="0" dirty="0">
                <a:solidFill>
                  <a:srgbClr val="222222"/>
                </a:solidFill>
                <a:effectLst/>
              </a:rPr>
              <a:t>, and the value can be a JSON, BLOB(Binary Large Objects), string, etc.</a:t>
            </a:r>
          </a:p>
          <a:p>
            <a:pPr algn="just"/>
            <a:r>
              <a:rPr lang="en-US" b="0" i="0" dirty="0">
                <a:solidFill>
                  <a:srgbClr val="222222"/>
                </a:solidFill>
                <a:effectLst/>
              </a:rPr>
              <a:t>This kind of NoSQL database is </a:t>
            </a:r>
            <a:r>
              <a:rPr lang="en-US" b="1" i="0" dirty="0">
                <a:solidFill>
                  <a:srgbClr val="0000CC"/>
                </a:solidFill>
                <a:effectLst/>
              </a:rPr>
              <a:t>used as a collection, dictionaries, associative arrays, etc. Key value stores help the developer to store schema-less data. They work best for shopping cart contents.</a:t>
            </a:r>
          </a:p>
          <a:p>
            <a:pPr algn="just"/>
            <a:r>
              <a:rPr lang="en-US" b="1" i="0" dirty="0">
                <a:solidFill>
                  <a:srgbClr val="C00000"/>
                </a:solidFill>
                <a:effectLst/>
              </a:rPr>
              <a:t>Redis, Dynamo, </a:t>
            </a:r>
            <a:r>
              <a:rPr lang="en-US" b="1" i="0" dirty="0" err="1">
                <a:solidFill>
                  <a:srgbClr val="C00000"/>
                </a:solidFill>
                <a:effectLst/>
              </a:rPr>
              <a:t>Riak</a:t>
            </a:r>
            <a:r>
              <a:rPr lang="en-US" b="1" i="0" dirty="0">
                <a:solidFill>
                  <a:srgbClr val="C00000"/>
                </a:solidFill>
                <a:effectLst/>
              </a:rPr>
              <a:t> </a:t>
            </a:r>
            <a:r>
              <a:rPr lang="en-US" b="0" i="0" dirty="0">
                <a:solidFill>
                  <a:srgbClr val="222222"/>
                </a:solidFill>
                <a:effectLst/>
              </a:rPr>
              <a:t>are some NoSQL examples of key-value store </a:t>
            </a:r>
            <a:r>
              <a:rPr lang="en-US" b="0" i="0" dirty="0" err="1">
                <a:solidFill>
                  <a:srgbClr val="222222"/>
                </a:solidFill>
                <a:effectLst/>
              </a:rPr>
              <a:t>DataBases</a:t>
            </a:r>
            <a:r>
              <a:rPr lang="en-US" b="0" i="0" dirty="0">
                <a:solidFill>
                  <a:srgbClr val="222222"/>
                </a:solidFill>
                <a:effectLst/>
              </a:rPr>
              <a:t>. </a:t>
            </a:r>
          </a:p>
        </p:txBody>
      </p:sp>
    </p:spTree>
    <p:extLst>
      <p:ext uri="{BB962C8B-B14F-4D97-AF65-F5344CB8AC3E}">
        <p14:creationId xmlns:p14="http://schemas.microsoft.com/office/powerpoint/2010/main" val="3446308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5AB6-6C3F-4DB1-7F8F-0D9BAEE193FC}"/>
              </a:ext>
            </a:extLst>
          </p:cNvPr>
          <p:cNvSpPr>
            <a:spLocks noGrp="1"/>
          </p:cNvSpPr>
          <p:nvPr>
            <p:ph type="title"/>
          </p:nvPr>
        </p:nvSpPr>
        <p:spPr>
          <a:xfrm>
            <a:off x="117764" y="247072"/>
            <a:ext cx="10515600" cy="867930"/>
          </a:xfrm>
        </p:spPr>
        <p:txBody>
          <a:bodyPr>
            <a:normAutofit/>
          </a:bodyPr>
          <a:lstStyle/>
          <a:p>
            <a:r>
              <a:rPr lang="en-US" sz="4000" b="1" i="0" dirty="0">
                <a:effectLst/>
                <a:latin typeface="+mn-lt"/>
              </a:rPr>
              <a:t>Types of NoSQL databases</a:t>
            </a:r>
            <a:endParaRPr lang="en-US" sz="4000" b="1" dirty="0">
              <a:latin typeface="+mn-lt"/>
            </a:endParaRPr>
          </a:p>
        </p:txBody>
      </p:sp>
      <p:sp>
        <p:nvSpPr>
          <p:cNvPr id="3" name="Content Placeholder 2">
            <a:extLst>
              <a:ext uri="{FF2B5EF4-FFF2-40B4-BE49-F238E27FC236}">
                <a16:creationId xmlns:a16="http://schemas.microsoft.com/office/drawing/2014/main" id="{DA828996-4FEE-5BB2-4E7C-04ECDF474A02}"/>
              </a:ext>
            </a:extLst>
          </p:cNvPr>
          <p:cNvSpPr>
            <a:spLocks noGrp="1"/>
          </p:cNvSpPr>
          <p:nvPr>
            <p:ph idx="1"/>
          </p:nvPr>
        </p:nvSpPr>
        <p:spPr>
          <a:xfrm>
            <a:off x="332510" y="1115001"/>
            <a:ext cx="5070764" cy="5495927"/>
          </a:xfrm>
        </p:spPr>
        <p:txBody>
          <a:bodyPr>
            <a:normAutofit lnSpcReduction="10000"/>
          </a:bodyPr>
          <a:lstStyle/>
          <a:p>
            <a:pPr algn="just"/>
            <a:r>
              <a:rPr lang="en-US" b="1" i="0" dirty="0">
                <a:effectLst/>
              </a:rPr>
              <a:t>Column-based</a:t>
            </a:r>
          </a:p>
          <a:p>
            <a:pPr algn="just"/>
            <a:r>
              <a:rPr lang="en-US" b="1" i="0" dirty="0">
                <a:solidFill>
                  <a:srgbClr val="0000CC"/>
                </a:solidFill>
                <a:effectLst/>
              </a:rPr>
              <a:t>Column-oriented databases work on columns </a:t>
            </a:r>
            <a:r>
              <a:rPr lang="en-US" b="0" i="0" dirty="0">
                <a:effectLst/>
              </a:rPr>
              <a:t>and are based on </a:t>
            </a:r>
            <a:r>
              <a:rPr lang="en-US" b="0" i="0" dirty="0" err="1">
                <a:effectLst/>
              </a:rPr>
              <a:t>BigTable</a:t>
            </a:r>
            <a:r>
              <a:rPr lang="en-US" b="0" i="0" dirty="0">
                <a:effectLst/>
              </a:rPr>
              <a:t> paper by Google. </a:t>
            </a:r>
            <a:r>
              <a:rPr lang="en-US" b="1" i="0" dirty="0">
                <a:solidFill>
                  <a:srgbClr val="0000CC"/>
                </a:solidFill>
                <a:effectLst/>
              </a:rPr>
              <a:t>Every column is treated separately. </a:t>
            </a:r>
          </a:p>
          <a:p>
            <a:pPr algn="just"/>
            <a:r>
              <a:rPr lang="en-US" b="0" i="0" dirty="0">
                <a:solidFill>
                  <a:srgbClr val="111111"/>
                </a:solidFill>
                <a:effectLst/>
              </a:rPr>
              <a:t>More specifically, column databases use the concept of </a:t>
            </a:r>
            <a:r>
              <a:rPr lang="en-US" b="1" i="1" dirty="0" err="1">
                <a:solidFill>
                  <a:srgbClr val="0000CC"/>
                </a:solidFill>
                <a:effectLst/>
              </a:rPr>
              <a:t>keyspace</a:t>
            </a:r>
            <a:r>
              <a:rPr lang="en-US" b="1" i="0" dirty="0">
                <a:solidFill>
                  <a:srgbClr val="0000CC"/>
                </a:solidFill>
                <a:effectLst/>
              </a:rPr>
              <a:t>,</a:t>
            </a:r>
            <a:r>
              <a:rPr lang="en-US" b="0" i="0" dirty="0">
                <a:solidFill>
                  <a:srgbClr val="111111"/>
                </a:solidFill>
                <a:effectLst/>
              </a:rPr>
              <a:t> which is sort of like a schema in relational models. This </a:t>
            </a:r>
            <a:r>
              <a:rPr lang="en-US" b="1" i="0" dirty="0" err="1">
                <a:solidFill>
                  <a:srgbClr val="0000CC"/>
                </a:solidFill>
                <a:effectLst/>
              </a:rPr>
              <a:t>keyspace</a:t>
            </a:r>
            <a:r>
              <a:rPr lang="en-US" b="1" i="0" dirty="0">
                <a:solidFill>
                  <a:srgbClr val="0000CC"/>
                </a:solidFill>
                <a:effectLst/>
              </a:rPr>
              <a:t> contains all the column families, which then contain rows, which then contain columns.</a:t>
            </a:r>
          </a:p>
          <a:p>
            <a:pPr algn="just"/>
            <a:endParaRPr lang="en-US" b="1" i="0" dirty="0">
              <a:solidFill>
                <a:srgbClr val="0000CC"/>
              </a:solidFill>
              <a:effectLst/>
            </a:endParaRPr>
          </a:p>
        </p:txBody>
      </p:sp>
      <p:pic>
        <p:nvPicPr>
          <p:cNvPr id="3074" name="Picture 2" descr="Image">
            <a:extLst>
              <a:ext uri="{FF2B5EF4-FFF2-40B4-BE49-F238E27FC236}">
                <a16:creationId xmlns:a16="http://schemas.microsoft.com/office/drawing/2014/main" id="{DE22899C-B331-2016-CF4A-066E6A349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8497" y="742227"/>
            <a:ext cx="5076825" cy="208049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a:extLst>
              <a:ext uri="{FF2B5EF4-FFF2-40B4-BE49-F238E27FC236}">
                <a16:creationId xmlns:a16="http://schemas.microsoft.com/office/drawing/2014/main" id="{71E9A896-8CC0-F20E-9F88-4D13D12FF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9018" y="3145705"/>
            <a:ext cx="5860472" cy="3352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211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5AB6-6C3F-4DB1-7F8F-0D9BAEE193FC}"/>
              </a:ext>
            </a:extLst>
          </p:cNvPr>
          <p:cNvSpPr>
            <a:spLocks noGrp="1"/>
          </p:cNvSpPr>
          <p:nvPr>
            <p:ph type="title"/>
          </p:nvPr>
        </p:nvSpPr>
        <p:spPr>
          <a:xfrm>
            <a:off x="117764" y="247072"/>
            <a:ext cx="10515600" cy="867930"/>
          </a:xfrm>
        </p:spPr>
        <p:txBody>
          <a:bodyPr>
            <a:normAutofit/>
          </a:bodyPr>
          <a:lstStyle/>
          <a:p>
            <a:r>
              <a:rPr lang="en-US" sz="4000" b="1" i="0" dirty="0">
                <a:effectLst/>
                <a:latin typeface="+mn-lt"/>
              </a:rPr>
              <a:t>Types of NoSQL databases</a:t>
            </a:r>
            <a:endParaRPr lang="en-US" sz="4000" b="1" dirty="0">
              <a:latin typeface="+mn-lt"/>
            </a:endParaRPr>
          </a:p>
        </p:txBody>
      </p:sp>
      <p:sp>
        <p:nvSpPr>
          <p:cNvPr id="3" name="Content Placeholder 2">
            <a:extLst>
              <a:ext uri="{FF2B5EF4-FFF2-40B4-BE49-F238E27FC236}">
                <a16:creationId xmlns:a16="http://schemas.microsoft.com/office/drawing/2014/main" id="{DA828996-4FEE-5BB2-4E7C-04ECDF474A02}"/>
              </a:ext>
            </a:extLst>
          </p:cNvPr>
          <p:cNvSpPr>
            <a:spLocks noGrp="1"/>
          </p:cNvSpPr>
          <p:nvPr>
            <p:ph idx="1"/>
          </p:nvPr>
        </p:nvSpPr>
        <p:spPr>
          <a:xfrm>
            <a:off x="332510" y="1115002"/>
            <a:ext cx="5070764" cy="1962580"/>
          </a:xfrm>
        </p:spPr>
        <p:txBody>
          <a:bodyPr>
            <a:normAutofit/>
          </a:bodyPr>
          <a:lstStyle/>
          <a:p>
            <a:pPr algn="just"/>
            <a:r>
              <a:rPr lang="en-US" b="0" i="0" dirty="0">
                <a:effectLst/>
              </a:rPr>
              <a:t>HBase, Cassandra, HBase, </a:t>
            </a:r>
            <a:r>
              <a:rPr lang="en-US" b="0" i="0" dirty="0" err="1">
                <a:effectLst/>
              </a:rPr>
              <a:t>Hypertable</a:t>
            </a:r>
            <a:r>
              <a:rPr lang="en-US" b="0" i="0" dirty="0">
                <a:effectLst/>
              </a:rPr>
              <a:t> are NoSQL query examples of column based database.</a:t>
            </a:r>
          </a:p>
        </p:txBody>
      </p:sp>
      <p:pic>
        <p:nvPicPr>
          <p:cNvPr id="3078" name="Picture 6" descr="Image">
            <a:extLst>
              <a:ext uri="{FF2B5EF4-FFF2-40B4-BE49-F238E27FC236}">
                <a16:creationId xmlns:a16="http://schemas.microsoft.com/office/drawing/2014/main" id="{42E550C8-B179-D2D1-3C97-E260796ED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8020" y="247072"/>
            <a:ext cx="6241470" cy="551641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a:extLst>
              <a:ext uri="{FF2B5EF4-FFF2-40B4-BE49-F238E27FC236}">
                <a16:creationId xmlns:a16="http://schemas.microsoft.com/office/drawing/2014/main" id="{33FCDDED-6F2C-7A45-63C4-75EA6407D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191311"/>
            <a:ext cx="5070764" cy="2114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640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5AB6-6C3F-4DB1-7F8F-0D9BAEE193FC}"/>
              </a:ext>
            </a:extLst>
          </p:cNvPr>
          <p:cNvSpPr>
            <a:spLocks noGrp="1"/>
          </p:cNvSpPr>
          <p:nvPr>
            <p:ph type="title"/>
          </p:nvPr>
        </p:nvSpPr>
        <p:spPr>
          <a:xfrm>
            <a:off x="117764" y="247072"/>
            <a:ext cx="10515600" cy="867930"/>
          </a:xfrm>
        </p:spPr>
        <p:txBody>
          <a:bodyPr>
            <a:normAutofit/>
          </a:bodyPr>
          <a:lstStyle/>
          <a:p>
            <a:r>
              <a:rPr lang="en-US" sz="4000" b="1" i="0" dirty="0">
                <a:effectLst/>
                <a:latin typeface="+mn-lt"/>
              </a:rPr>
              <a:t>Types of NoSQL databases</a:t>
            </a:r>
            <a:endParaRPr lang="en-US" sz="4000" b="1" dirty="0">
              <a:latin typeface="+mn-lt"/>
            </a:endParaRPr>
          </a:p>
        </p:txBody>
      </p:sp>
      <p:sp>
        <p:nvSpPr>
          <p:cNvPr id="3" name="Content Placeholder 2">
            <a:extLst>
              <a:ext uri="{FF2B5EF4-FFF2-40B4-BE49-F238E27FC236}">
                <a16:creationId xmlns:a16="http://schemas.microsoft.com/office/drawing/2014/main" id="{DA828996-4FEE-5BB2-4E7C-04ECDF474A02}"/>
              </a:ext>
            </a:extLst>
          </p:cNvPr>
          <p:cNvSpPr>
            <a:spLocks noGrp="1"/>
          </p:cNvSpPr>
          <p:nvPr>
            <p:ph idx="1"/>
          </p:nvPr>
        </p:nvSpPr>
        <p:spPr>
          <a:xfrm>
            <a:off x="432955" y="1987837"/>
            <a:ext cx="11177154" cy="4426817"/>
          </a:xfrm>
        </p:spPr>
        <p:txBody>
          <a:bodyPr>
            <a:normAutofit/>
          </a:bodyPr>
          <a:lstStyle/>
          <a:p>
            <a:pPr algn="l"/>
            <a:r>
              <a:rPr lang="en-US" b="1" i="0" dirty="0">
                <a:effectLst/>
              </a:rPr>
              <a:t>Document-Oriented:</a:t>
            </a:r>
          </a:p>
          <a:p>
            <a:pPr algn="l"/>
            <a:r>
              <a:rPr lang="en-US" b="0" i="0" dirty="0">
                <a:effectLst/>
              </a:rPr>
              <a:t>Document-Oriented NoSQL DB </a:t>
            </a:r>
            <a:r>
              <a:rPr lang="en-US" b="1" i="0" dirty="0">
                <a:solidFill>
                  <a:srgbClr val="0000CC"/>
                </a:solidFill>
                <a:effectLst/>
              </a:rPr>
              <a:t>stores and retrieves data as a key value pair but the value part is stored as a document. </a:t>
            </a:r>
            <a:r>
              <a:rPr lang="en-US" b="0" i="0" dirty="0">
                <a:effectLst/>
              </a:rPr>
              <a:t>The document is stored in JSON or XML formats. The value is understood by the DB and can be queried.</a:t>
            </a:r>
          </a:p>
          <a:p>
            <a:pPr algn="l"/>
            <a:r>
              <a:rPr lang="en-US" b="0" i="0" dirty="0">
                <a:effectLst/>
              </a:rPr>
              <a:t>The document type is </a:t>
            </a:r>
            <a:r>
              <a:rPr lang="en-US" b="1" i="0" dirty="0">
                <a:solidFill>
                  <a:srgbClr val="0000CC"/>
                </a:solidFill>
                <a:effectLst/>
              </a:rPr>
              <a:t>mostly used for CMS systems, blogging platforms, real-time analytics &amp; e-commerce applications. </a:t>
            </a:r>
          </a:p>
          <a:p>
            <a:pPr algn="l"/>
            <a:r>
              <a:rPr lang="en-US" b="0" i="0" dirty="0">
                <a:effectLst/>
              </a:rPr>
              <a:t>Amazon </a:t>
            </a:r>
            <a:r>
              <a:rPr lang="en-US" b="0" i="0" dirty="0" err="1">
                <a:effectLst/>
              </a:rPr>
              <a:t>SimpleDB</a:t>
            </a:r>
            <a:r>
              <a:rPr lang="en-US" b="0" i="0" dirty="0">
                <a:effectLst/>
              </a:rPr>
              <a:t>, CouchDB, MongoDB, </a:t>
            </a:r>
            <a:r>
              <a:rPr lang="en-US" b="0" i="0" dirty="0" err="1">
                <a:effectLst/>
              </a:rPr>
              <a:t>Riak</a:t>
            </a:r>
            <a:r>
              <a:rPr lang="en-US" b="0" i="0" dirty="0">
                <a:effectLst/>
              </a:rPr>
              <a:t>, Lotus Notes, MongoDB, are popular Document originated DBMS systems.</a:t>
            </a:r>
          </a:p>
          <a:p>
            <a:pPr algn="l"/>
            <a:endParaRPr lang="en-US" b="0" i="0" dirty="0">
              <a:solidFill>
                <a:srgbClr val="222222"/>
              </a:solidFill>
              <a:effectLst/>
              <a:latin typeface="Source Sans Pro" panose="020B0503030403020204" pitchFamily="34" charset="0"/>
            </a:endParaRPr>
          </a:p>
        </p:txBody>
      </p:sp>
      <p:pic>
        <p:nvPicPr>
          <p:cNvPr id="5122" name="Picture 2">
            <a:extLst>
              <a:ext uri="{FF2B5EF4-FFF2-40B4-BE49-F238E27FC236}">
                <a16:creationId xmlns:a16="http://schemas.microsoft.com/office/drawing/2014/main" id="{6BFB2989-6683-3699-72E6-8A6859A04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463" y="247072"/>
            <a:ext cx="6182592" cy="2333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51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5AB6-6C3F-4DB1-7F8F-0D9BAEE193FC}"/>
              </a:ext>
            </a:extLst>
          </p:cNvPr>
          <p:cNvSpPr>
            <a:spLocks noGrp="1"/>
          </p:cNvSpPr>
          <p:nvPr>
            <p:ph type="title"/>
          </p:nvPr>
        </p:nvSpPr>
        <p:spPr>
          <a:xfrm>
            <a:off x="117764" y="247072"/>
            <a:ext cx="10515600" cy="867930"/>
          </a:xfrm>
        </p:spPr>
        <p:txBody>
          <a:bodyPr>
            <a:normAutofit/>
          </a:bodyPr>
          <a:lstStyle/>
          <a:p>
            <a:r>
              <a:rPr lang="en-US" sz="4000" b="1" i="0" dirty="0">
                <a:effectLst/>
                <a:latin typeface="+mn-lt"/>
              </a:rPr>
              <a:t>Types of NoSQL databases</a:t>
            </a:r>
            <a:endParaRPr lang="en-US" sz="4000" b="1" dirty="0">
              <a:latin typeface="+mn-lt"/>
            </a:endParaRPr>
          </a:p>
        </p:txBody>
      </p:sp>
      <p:sp>
        <p:nvSpPr>
          <p:cNvPr id="3" name="Content Placeholder 2">
            <a:extLst>
              <a:ext uri="{FF2B5EF4-FFF2-40B4-BE49-F238E27FC236}">
                <a16:creationId xmlns:a16="http://schemas.microsoft.com/office/drawing/2014/main" id="{DA828996-4FEE-5BB2-4E7C-04ECDF474A02}"/>
              </a:ext>
            </a:extLst>
          </p:cNvPr>
          <p:cNvSpPr>
            <a:spLocks noGrp="1"/>
          </p:cNvSpPr>
          <p:nvPr>
            <p:ph idx="1"/>
          </p:nvPr>
        </p:nvSpPr>
        <p:spPr>
          <a:xfrm>
            <a:off x="507423" y="1215591"/>
            <a:ext cx="7181850" cy="5395337"/>
          </a:xfrm>
        </p:spPr>
        <p:txBody>
          <a:bodyPr>
            <a:normAutofit/>
          </a:bodyPr>
          <a:lstStyle/>
          <a:p>
            <a:pPr algn="just"/>
            <a:r>
              <a:rPr lang="en-US" b="1" i="0" dirty="0">
                <a:effectLst/>
              </a:rPr>
              <a:t>Graph-Based</a:t>
            </a:r>
          </a:p>
          <a:p>
            <a:pPr algn="just"/>
            <a:r>
              <a:rPr lang="en-US" b="0" i="0" dirty="0">
                <a:effectLst/>
              </a:rPr>
              <a:t>A graph type database stores entities as well the relations amongst those entities</a:t>
            </a:r>
            <a:r>
              <a:rPr lang="en-US" b="1" i="0" dirty="0">
                <a:solidFill>
                  <a:srgbClr val="0000CC"/>
                </a:solidFill>
                <a:effectLst/>
              </a:rPr>
              <a:t>. The entity is stored as a node with the relationship as edges. </a:t>
            </a:r>
          </a:p>
          <a:p>
            <a:pPr algn="just"/>
            <a:r>
              <a:rPr lang="en-US" b="0" i="0" dirty="0">
                <a:effectLst/>
              </a:rPr>
              <a:t>An </a:t>
            </a:r>
            <a:r>
              <a:rPr lang="en-US" b="1" i="0" dirty="0">
                <a:solidFill>
                  <a:srgbClr val="0000CC"/>
                </a:solidFill>
                <a:effectLst/>
              </a:rPr>
              <a:t>edge gives a relationship between nodes. </a:t>
            </a:r>
            <a:r>
              <a:rPr lang="en-US" b="0" i="0" dirty="0">
                <a:effectLst/>
              </a:rPr>
              <a:t>Every node and edge has a unique identifier.</a:t>
            </a:r>
          </a:p>
          <a:p>
            <a:pPr algn="just"/>
            <a:r>
              <a:rPr lang="en-US" b="0" i="0" dirty="0">
                <a:effectLst/>
              </a:rPr>
              <a:t>Graph base database </a:t>
            </a:r>
            <a:r>
              <a:rPr lang="en-US" b="1" i="0" dirty="0">
                <a:solidFill>
                  <a:srgbClr val="0000CC"/>
                </a:solidFill>
                <a:effectLst/>
              </a:rPr>
              <a:t>mostly used for social networks, logistics, spatial data.</a:t>
            </a:r>
          </a:p>
          <a:p>
            <a:pPr algn="just"/>
            <a:r>
              <a:rPr lang="en-US" b="0" i="0" dirty="0">
                <a:effectLst/>
              </a:rPr>
              <a:t>Neo4J, Infinite Graph, </a:t>
            </a:r>
            <a:r>
              <a:rPr lang="en-US" b="0" i="0" dirty="0" err="1">
                <a:effectLst/>
              </a:rPr>
              <a:t>OrientDB</a:t>
            </a:r>
            <a:r>
              <a:rPr lang="en-US" b="0" i="0" dirty="0">
                <a:effectLst/>
              </a:rPr>
              <a:t>, </a:t>
            </a:r>
            <a:r>
              <a:rPr lang="en-US" b="0" i="0" dirty="0" err="1">
                <a:effectLst/>
              </a:rPr>
              <a:t>FlockDB</a:t>
            </a:r>
            <a:r>
              <a:rPr lang="en-US" b="0" i="0" dirty="0">
                <a:effectLst/>
              </a:rPr>
              <a:t> are some popular graph-based databases.</a:t>
            </a:r>
          </a:p>
          <a:p>
            <a:pPr algn="just"/>
            <a:endParaRPr lang="en-US" b="0" i="0" dirty="0">
              <a:effectLst/>
            </a:endParaRPr>
          </a:p>
          <a:p>
            <a:pPr algn="l"/>
            <a:endParaRPr lang="en-US" b="0" i="0" dirty="0">
              <a:solidFill>
                <a:srgbClr val="222222"/>
              </a:solidFill>
              <a:effectLst/>
              <a:latin typeface="Source Sans Pro" panose="020B0503030403020204" pitchFamily="34" charset="0"/>
            </a:endParaRPr>
          </a:p>
        </p:txBody>
      </p:sp>
      <p:pic>
        <p:nvPicPr>
          <p:cNvPr id="6146" name="Picture 2">
            <a:extLst>
              <a:ext uri="{FF2B5EF4-FFF2-40B4-BE49-F238E27FC236}">
                <a16:creationId xmlns:a16="http://schemas.microsoft.com/office/drawing/2014/main" id="{2CBF09B6-A84D-230E-6A38-80231A6C6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0861" y="85724"/>
            <a:ext cx="414337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995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2761</Words>
  <Application>Microsoft Office PowerPoint</Application>
  <PresentationFormat>Widescreen</PresentationFormat>
  <Paragraphs>288</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inter-bold</vt:lpstr>
      <vt:lpstr>Lato</vt:lpstr>
      <vt:lpstr>Poppins</vt:lpstr>
      <vt:lpstr>Source Sans Pro</vt:lpstr>
      <vt:lpstr>Office Theme</vt:lpstr>
      <vt:lpstr>Unit 6 NOSQL Databases and Data Warehousing</vt:lpstr>
      <vt:lpstr>Contents</vt:lpstr>
      <vt:lpstr>NoSQL databases "not only SQL"</vt:lpstr>
      <vt:lpstr>Types of NoSQL databases</vt:lpstr>
      <vt:lpstr>Types of NoSQL databases</vt:lpstr>
      <vt:lpstr>Types of NoSQL databases</vt:lpstr>
      <vt:lpstr>Types of NoSQL databases</vt:lpstr>
      <vt:lpstr>Types of NoSQL databases</vt:lpstr>
      <vt:lpstr>Types of NoSQL databases</vt:lpstr>
      <vt:lpstr>What is the CAP Theorem? </vt:lpstr>
      <vt:lpstr>BASE: Basically Available, Soft state, Eventual consistency</vt:lpstr>
      <vt:lpstr>Data Warehousing</vt:lpstr>
      <vt:lpstr>Why You Need a Data Warehouse? </vt:lpstr>
      <vt:lpstr>Characteristics of data warehousing </vt:lpstr>
      <vt:lpstr>Characteristics of data warehousing </vt:lpstr>
      <vt:lpstr>Architecture &amp; Components of Data Warehouse </vt:lpstr>
      <vt:lpstr>Architecture &amp; Components of Data Warehouse </vt:lpstr>
      <vt:lpstr>Architecture &amp; Components of Data Warehouse </vt:lpstr>
      <vt:lpstr>Architecture &amp; Components of Data Warehouse </vt:lpstr>
      <vt:lpstr>Architecture &amp; Components of Data Warehouse </vt:lpstr>
      <vt:lpstr>Detail architecture</vt:lpstr>
      <vt:lpstr>Online Analytical Processing (OLAP)</vt:lpstr>
      <vt:lpstr>Online Analytical Processing (OLAP)</vt:lpstr>
      <vt:lpstr>Online Analytical Processing (OLAP)</vt:lpstr>
      <vt:lpstr>Online Analytical Processing (OLAP)</vt:lpstr>
      <vt:lpstr>Online Analytical Processing (OLAP)</vt:lpstr>
      <vt:lpstr>Online Analytical Processing (OLAP)</vt:lpstr>
      <vt:lpstr>Online Analytical Processing (OLAP)</vt:lpstr>
      <vt:lpstr>Types of OLAP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NOSQL Databases</dc:title>
  <dc:creator>Ranjeetsingh Suryawanshi</dc:creator>
  <cp:lastModifiedBy>Ranjeetsingh Suryawanshi</cp:lastModifiedBy>
  <cp:revision>21</cp:revision>
  <dcterms:created xsi:type="dcterms:W3CDTF">2022-11-17T16:35:50Z</dcterms:created>
  <dcterms:modified xsi:type="dcterms:W3CDTF">2022-11-18T05:34:16Z</dcterms:modified>
</cp:coreProperties>
</file>