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92" r:id="rId2"/>
    <p:sldId id="280" r:id="rId3"/>
    <p:sldId id="281" r:id="rId4"/>
    <p:sldId id="294" r:id="rId5"/>
    <p:sldId id="282" r:id="rId6"/>
    <p:sldId id="283" r:id="rId7"/>
    <p:sldId id="285" r:id="rId8"/>
    <p:sldId id="293" r:id="rId9"/>
    <p:sldId id="284" r:id="rId10"/>
    <p:sldId id="286" r:id="rId11"/>
    <p:sldId id="287" r:id="rId12"/>
    <p:sldId id="288" r:id="rId13"/>
    <p:sldId id="28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122" y="84"/>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83659-CFA8-49F1-9AF5-696B2589BC4D}" type="datetimeFigureOut">
              <a:rPr lang="en-US" smtClean="0"/>
              <a:pPr/>
              <a:t>3/2/2023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BBB141-3511-4CDC-B7DA-B0C523FE081A}" type="slidenum">
              <a:rPr lang="en-US" smtClean="0"/>
              <a:pPr/>
              <a:t>‹#›</a:t>
            </a:fld>
            <a:endParaRPr lang="en-US"/>
          </a:p>
        </p:txBody>
      </p:sp>
    </p:spTree>
    <p:extLst>
      <p:ext uri="{BB962C8B-B14F-4D97-AF65-F5344CB8AC3E}">
        <p14:creationId xmlns:p14="http://schemas.microsoft.com/office/powerpoint/2010/main" val="117699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DBA997-D7F0-4AFF-B7A1-7C8EE9735904}"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AFF66-C8BD-4DF5-8941-87A3AAD9C7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BA997-D7F0-4AFF-B7A1-7C8EE9735904}"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AFF66-C8BD-4DF5-8941-87A3AAD9C7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BA997-D7F0-4AFF-B7A1-7C8EE9735904}"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AFF66-C8BD-4DF5-8941-87A3AAD9C7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BA997-D7F0-4AFF-B7A1-7C8EE9735904}"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AFF66-C8BD-4DF5-8941-87A3AAD9C7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BA997-D7F0-4AFF-B7A1-7C8EE9735904}"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AFF66-C8BD-4DF5-8941-87A3AAD9C7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DBA997-D7F0-4AFF-B7A1-7C8EE9735904}"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AFF66-C8BD-4DF5-8941-87A3AAD9C7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DBA997-D7F0-4AFF-B7A1-7C8EE9735904}" type="datetimeFigureOut">
              <a:rPr lang="en-US" smtClean="0"/>
              <a:pPr/>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AFF66-C8BD-4DF5-8941-87A3AAD9C7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DBA997-D7F0-4AFF-B7A1-7C8EE9735904}" type="datetimeFigureOut">
              <a:rPr lang="en-US" smtClean="0"/>
              <a:pPr/>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AFF66-C8BD-4DF5-8941-87A3AAD9C7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BA997-D7F0-4AFF-B7A1-7C8EE9735904}" type="datetimeFigureOut">
              <a:rPr lang="en-US" smtClean="0"/>
              <a:pPr/>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AFF66-C8BD-4DF5-8941-87A3AAD9C7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DBA997-D7F0-4AFF-B7A1-7C8EE9735904}"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AFF66-C8BD-4DF5-8941-87A3AAD9C7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DDBA997-D7F0-4AFF-B7A1-7C8EE9735904}" type="datetimeFigureOut">
              <a:rPr lang="en-US" smtClean="0"/>
              <a:pPr/>
              <a:t>3/2/2023</a:t>
            </a:fld>
            <a:endParaRPr lang="en-US"/>
          </a:p>
        </p:txBody>
      </p:sp>
      <p:sp>
        <p:nvSpPr>
          <p:cNvPr id="9" name="Slide Number Placeholder 8"/>
          <p:cNvSpPr>
            <a:spLocks noGrp="1"/>
          </p:cNvSpPr>
          <p:nvPr>
            <p:ph type="sldNum" sz="quarter" idx="11"/>
          </p:nvPr>
        </p:nvSpPr>
        <p:spPr/>
        <p:txBody>
          <a:bodyPr/>
          <a:lstStyle/>
          <a:p>
            <a:fld id="{18AAFF66-C8BD-4DF5-8941-87A3AAD9C7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AAFF66-C8BD-4DF5-8941-87A3AAD9C7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DDBA997-D7F0-4AFF-B7A1-7C8EE9735904}" type="datetimeFigureOut">
              <a:rPr lang="en-US" smtClean="0"/>
              <a:pPr/>
              <a:t>3/2/2023</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7620000" cy="1143000"/>
          </a:xfrm>
        </p:spPr>
        <p:txBody>
          <a:bodyPr/>
          <a:lstStyle/>
          <a:p>
            <a:pPr algn="ctr"/>
            <a:r>
              <a:rPr lang="en-US" dirty="0"/>
              <a:t>Gradient Descent</a:t>
            </a:r>
          </a:p>
        </p:txBody>
      </p:sp>
    </p:spTree>
    <p:extLst>
      <p:ext uri="{BB962C8B-B14F-4D97-AF65-F5344CB8AC3E}">
        <p14:creationId xmlns:p14="http://schemas.microsoft.com/office/powerpoint/2010/main" val="2931407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lstStyle/>
          <a:p>
            <a:r>
              <a:rPr lang="en-US" dirty="0"/>
              <a:t>Example: Single Variable Case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371600"/>
                <a:ext cx="7620000" cy="5181600"/>
              </a:xfrm>
            </p:spPr>
            <p:txBody>
              <a:bodyPr>
                <a:noAutofit/>
              </a:bodyPr>
              <a:lstStyle/>
              <a:p>
                <a:pPr marL="114300" indent="0">
                  <a:buNone/>
                </a:pPr>
                <a:r>
                  <a:rPr lang="en-US" sz="1800" b="1" dirty="0"/>
                  <a:t>Minimize </a:t>
                </a:r>
                <a14:m>
                  <m:oMath xmlns:m="http://schemas.openxmlformats.org/officeDocument/2006/math">
                    <m:r>
                      <a:rPr lang="en-US" sz="1800" b="1" i="1">
                        <a:latin typeface="Cambria Math"/>
                      </a:rPr>
                      <m:t>𝒇</m:t>
                    </m:r>
                    <m:d>
                      <m:dPr>
                        <m:ctrlPr>
                          <a:rPr lang="en-US" sz="1800" b="1" i="1">
                            <a:latin typeface="Cambria Math" panose="02040503050406030204" pitchFamily="18" charset="0"/>
                          </a:rPr>
                        </m:ctrlPr>
                      </m:dPr>
                      <m:e>
                        <m:r>
                          <a:rPr lang="en-US" sz="1800" b="1" i="1">
                            <a:latin typeface="Cambria Math"/>
                          </a:rPr>
                          <m:t>𝒙</m:t>
                        </m:r>
                      </m:e>
                    </m:d>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𝒙</m:t>
                        </m:r>
                      </m:e>
                      <m:sup>
                        <m:r>
                          <a:rPr lang="en-US" sz="1800" b="1" i="1">
                            <a:latin typeface="Cambria Math"/>
                          </a:rPr>
                          <m:t>𝟐</m:t>
                        </m:r>
                      </m:sup>
                    </m:sSup>
                  </m:oMath>
                </a14:m>
                <a:endParaRPr lang="en-US" sz="1800" b="1" dirty="0"/>
              </a:p>
              <a:p>
                <a:pPr marL="114300" indent="0">
                  <a:buNone/>
                </a:pPr>
                <a:r>
                  <a:rPr lang="en-US" sz="1800" dirty="0"/>
                  <a:t>Solution:</a:t>
                </a:r>
              </a:p>
              <a:p>
                <a:pPr marL="114300" indent="0">
                  <a:buNone/>
                </a:pPr>
                <a:r>
                  <a:rPr lang="en-US" sz="1800" dirty="0"/>
                  <a:t>We are given a function of one variable. Here cost function </a:t>
                </a:r>
                <a14:m>
                  <m:oMath xmlns:m="http://schemas.openxmlformats.org/officeDocument/2006/math">
                    <m:r>
                      <a:rPr lang="en-US" sz="1800" i="1">
                        <a:latin typeface="Cambria Math"/>
                      </a:rPr>
                      <m:t>𝐽</m:t>
                    </m:r>
                    <m:d>
                      <m:dPr>
                        <m:ctrlPr>
                          <a:rPr lang="en-US" sz="1800" i="1">
                            <a:latin typeface="Cambria Math" panose="02040503050406030204" pitchFamily="18" charset="0"/>
                          </a:rPr>
                        </m:ctrlPr>
                      </m:dPr>
                      <m:e>
                        <m:r>
                          <a:rPr lang="en-US" sz="1800" i="1">
                            <a:latin typeface="Cambria Math"/>
                          </a:rPr>
                          <m:t>𝜃</m:t>
                        </m:r>
                      </m:e>
                    </m:d>
                    <m:r>
                      <a:rPr lang="en-US" sz="1800" i="1">
                        <a:latin typeface="Cambria Math"/>
                      </a:rPr>
                      <m:t>=</m:t>
                    </m:r>
                    <m:sSup>
                      <m:sSupPr>
                        <m:ctrlPr>
                          <a:rPr lang="en-US" sz="1800" i="1">
                            <a:latin typeface="Cambria Math" panose="02040503050406030204" pitchFamily="18" charset="0"/>
                          </a:rPr>
                        </m:ctrlPr>
                      </m:sSupPr>
                      <m:e>
                        <m:r>
                          <a:rPr lang="en-US" sz="1800" i="1">
                            <a:latin typeface="Cambria Math"/>
                          </a:rPr>
                          <m:t>𝜃</m:t>
                        </m:r>
                      </m:e>
                      <m:sup>
                        <m:r>
                          <a:rPr lang="en-US" sz="1800" i="1">
                            <a:latin typeface="Cambria Math"/>
                          </a:rPr>
                          <m:t>2</m:t>
                        </m:r>
                      </m:sup>
                    </m:sSup>
                  </m:oMath>
                </a14:m>
                <a:r>
                  <a:rPr lang="en-US" sz="1800" b="1" dirty="0"/>
                  <a:t> </a:t>
                </a:r>
                <a:r>
                  <a:rPr lang="en-US" sz="1800" dirty="0"/>
                  <a:t>and there is only one parameter so that </a:t>
                </a:r>
                <a14:m>
                  <m:oMath xmlns:m="http://schemas.openxmlformats.org/officeDocument/2006/math">
                    <m:r>
                      <a:rPr lang="en-US" sz="1800" i="1">
                        <a:latin typeface="Cambria Math"/>
                      </a:rPr>
                      <m:t>𝜃</m:t>
                    </m:r>
                    <m:r>
                      <a:rPr lang="en-US" sz="1800" i="1">
                        <a:latin typeface="Cambria Math"/>
                      </a:rPr>
                      <m:t>=</m:t>
                    </m:r>
                    <m:sSub>
                      <m:sSubPr>
                        <m:ctrlPr>
                          <a:rPr lang="en-US" sz="1800" i="1">
                            <a:latin typeface="Cambria Math" panose="02040503050406030204" pitchFamily="18" charset="0"/>
                          </a:rPr>
                        </m:ctrlPr>
                      </m:sSubPr>
                      <m:e>
                        <m:r>
                          <a:rPr lang="en-US" sz="1800" i="1">
                            <a:latin typeface="Cambria Math"/>
                          </a:rPr>
                          <m:t>[</m:t>
                        </m:r>
                        <m:r>
                          <a:rPr lang="en-US" sz="1800" i="1">
                            <a:latin typeface="Cambria Math"/>
                          </a:rPr>
                          <m:t>𝜃</m:t>
                        </m:r>
                      </m:e>
                      <m:sub>
                        <m:r>
                          <a:rPr lang="en-US" sz="1800" i="1">
                            <a:latin typeface="Cambria Math"/>
                          </a:rPr>
                          <m:t>1</m:t>
                        </m:r>
                      </m:sub>
                    </m:sSub>
                    <m:r>
                      <a:rPr lang="en-US" sz="1800" i="1">
                        <a:latin typeface="Cambria Math"/>
                      </a:rPr>
                      <m:t>]   </m:t>
                    </m:r>
                  </m:oMath>
                </a14:m>
                <a:endParaRPr lang="en-US" sz="1800" dirty="0"/>
              </a:p>
              <a:p>
                <a:pPr marL="114300" indent="0">
                  <a:buNone/>
                </a:pPr>
                <a:r>
                  <a:rPr lang="en-US" sz="1800" dirty="0"/>
                  <a:t> </a:t>
                </a:r>
              </a:p>
              <a:p>
                <a:pPr marL="114300" indent="0">
                  <a:buNone/>
                </a:pPr>
                <a:r>
                  <a:rPr lang="en-US" sz="1800" dirty="0"/>
                  <a:t>From our cost function </a:t>
                </a:r>
                <a14:m>
                  <m:oMath xmlns:m="http://schemas.openxmlformats.org/officeDocument/2006/math">
                    <m:r>
                      <a:rPr lang="en-US" sz="1800" i="1">
                        <a:latin typeface="Cambria Math"/>
                      </a:rPr>
                      <m:t>𝐽</m:t>
                    </m:r>
                    <m:d>
                      <m:dPr>
                        <m:ctrlPr>
                          <a:rPr lang="en-US" sz="1800" i="1">
                            <a:latin typeface="Cambria Math" panose="02040503050406030204" pitchFamily="18" charset="0"/>
                          </a:rPr>
                        </m:ctrlPr>
                      </m:dPr>
                      <m:e>
                        <m:r>
                          <a:rPr lang="en-US" sz="1800" i="1">
                            <a:latin typeface="Cambria Math"/>
                          </a:rPr>
                          <m:t>𝜃</m:t>
                        </m:r>
                      </m:e>
                    </m:d>
                  </m:oMath>
                </a14:m>
                <a:r>
                  <a:rPr lang="en-US" sz="1800" dirty="0"/>
                  <a:t>, we can clearly say that it will be minimum at </a:t>
                </a:r>
                <a14:m>
                  <m:oMath xmlns:m="http://schemas.openxmlformats.org/officeDocument/2006/math">
                    <m:r>
                      <a:rPr lang="en-US" sz="1800" i="1">
                        <a:latin typeface="Cambria Math"/>
                      </a:rPr>
                      <m:t>𝜃</m:t>
                    </m:r>
                    <m:r>
                      <a:rPr lang="en-US" sz="1800" i="1">
                        <a:latin typeface="Cambria Math"/>
                      </a:rPr>
                      <m:t>=0</m:t>
                    </m:r>
                  </m:oMath>
                </a14:m>
                <a:r>
                  <a:rPr lang="en-US" sz="1800" dirty="0"/>
                  <a:t>, but it won’t be so easy to derive such conclusions while working with some complex functions, so we will apply gradient descent here.</a:t>
                </a:r>
              </a:p>
              <a:p>
                <a:pPr marL="114300" indent="0">
                  <a:buNone/>
                </a:pPr>
                <a:r>
                  <a:rPr lang="en-US" sz="1800" dirty="0"/>
                  <a:t> Step 1: Initialize </a:t>
                </a:r>
                <a14:m>
                  <m:oMath xmlns:m="http://schemas.openxmlformats.org/officeDocument/2006/math">
                    <m:r>
                      <a:rPr lang="en-US" sz="1800" i="1">
                        <a:latin typeface="Cambria Math"/>
                      </a:rPr>
                      <m:t>𝜃</m:t>
                    </m:r>
                  </m:oMath>
                </a14:m>
                <a:r>
                  <a:rPr lang="en-US" sz="1800" dirty="0"/>
                  <a:t> by a random number say </a:t>
                </a:r>
                <a14:m>
                  <m:oMath xmlns:m="http://schemas.openxmlformats.org/officeDocument/2006/math">
                    <m:r>
                      <a:rPr lang="en-US" sz="1800" i="1">
                        <a:latin typeface="Cambria Math"/>
                      </a:rPr>
                      <m:t> </m:t>
                    </m:r>
                    <m:r>
                      <a:rPr lang="en-US" sz="1800" i="1">
                        <a:latin typeface="Cambria Math"/>
                      </a:rPr>
                      <m:t>𝜃</m:t>
                    </m:r>
                    <m:r>
                      <a:rPr lang="en-US" sz="1800" i="1">
                        <a:latin typeface="Cambria Math"/>
                      </a:rPr>
                      <m:t>=5</m:t>
                    </m:r>
                  </m:oMath>
                </a14:m>
                <a:r>
                  <a:rPr lang="en-US" sz="1800" dirty="0"/>
                  <a:t> and let the learning rate </a:t>
                </a:r>
                <a14:m>
                  <m:oMath xmlns:m="http://schemas.openxmlformats.org/officeDocument/2006/math">
                    <m:r>
                      <m:rPr>
                        <m:sty m:val="p"/>
                      </m:rPr>
                      <a:rPr lang="el-GR" sz="1800" i="1" smtClean="0">
                        <a:latin typeface="Cambria Math"/>
                        <a:ea typeface="Cambria Math"/>
                      </a:rPr>
                      <m:t>α</m:t>
                    </m:r>
                    <m:r>
                      <a:rPr lang="en-US" sz="1800" i="1">
                        <a:latin typeface="Cambria Math"/>
                      </a:rPr>
                      <m:t>=0.1</m:t>
                    </m:r>
                  </m:oMath>
                </a14:m>
                <a:endParaRPr lang="en-US" sz="1800" dirty="0"/>
              </a:p>
              <a:p>
                <a:pPr marL="114300" indent="0">
                  <a:buNone/>
                </a:pPr>
                <a:r>
                  <a:rPr lang="en-US" sz="1800" dirty="0"/>
                  <a:t> Step 2: Simplification of the iteration formula: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𝑗</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𝑗</m:t>
                        </m:r>
                      </m:sub>
                    </m:sSub>
                    <m:r>
                      <a:rPr lang="en-US" sz="1800" i="1">
                        <a:latin typeface="Cambria Math"/>
                      </a:rPr>
                      <m:t>−</m:t>
                    </m:r>
                    <m:r>
                      <a:rPr lang="en-US" sz="1800" i="1">
                        <a:latin typeface="Cambria Math"/>
                      </a:rPr>
                      <m:t>𝛼</m:t>
                    </m:r>
                    <m:f>
                      <m:fPr>
                        <m:ctrlPr>
                          <a:rPr lang="en-US" sz="1800" i="1">
                            <a:latin typeface="Cambria Math" panose="02040503050406030204" pitchFamily="18" charset="0"/>
                          </a:rPr>
                        </m:ctrlPr>
                      </m:fPr>
                      <m:num>
                        <m:r>
                          <a:rPr lang="en-US" sz="1800" i="1">
                            <a:latin typeface="Cambria Math"/>
                          </a:rPr>
                          <m:t>𝜕</m:t>
                        </m:r>
                        <m:r>
                          <a:rPr lang="en-US" sz="1800" i="1">
                            <a:latin typeface="Cambria Math"/>
                          </a:rPr>
                          <m:t>𝐽</m:t>
                        </m:r>
                      </m:num>
                      <m:den>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𝑗</m:t>
                            </m:r>
                          </m:sub>
                        </m:sSub>
                      </m:den>
                    </m:f>
                  </m:oMath>
                </a14:m>
                <a:endParaRPr lang="en-US" sz="1800" dirty="0"/>
              </a:p>
              <a:p>
                <a:pPr marL="114300" lvl="0" indent="0">
                  <a:buNone/>
                </a:pPr>
                <a:r>
                  <a:rPr lang="en-US" sz="1800" dirty="0"/>
                  <a:t> 			</a:t>
                </a:r>
                <a14:m>
                  <m:oMath xmlns:m="http://schemas.openxmlformats.org/officeDocument/2006/math">
                    <m:r>
                      <a:rPr lang="en-US" sz="1800" i="1">
                        <a:latin typeface="Cambria Math"/>
                      </a:rPr>
                      <m:t>𝜃</m:t>
                    </m:r>
                    <m:r>
                      <a:rPr lang="en-US" sz="1800" i="1">
                        <a:latin typeface="Cambria Math"/>
                      </a:rPr>
                      <m:t>:=</m:t>
                    </m:r>
                    <m:r>
                      <a:rPr lang="en-US" sz="1800" i="1">
                        <a:latin typeface="Cambria Math"/>
                      </a:rPr>
                      <m:t>𝜃</m:t>
                    </m:r>
                    <m:r>
                      <a:rPr lang="en-US" sz="1800" i="1">
                        <a:latin typeface="Cambria Math"/>
                      </a:rPr>
                      <m:t>−</m:t>
                    </m:r>
                    <m:r>
                      <a:rPr lang="en-US" sz="1800" i="1">
                        <a:latin typeface="Cambria Math"/>
                      </a:rPr>
                      <m:t>𝛼</m:t>
                    </m:r>
                    <m:f>
                      <m:fPr>
                        <m:ctrlPr>
                          <a:rPr lang="en-US" sz="1800" i="1">
                            <a:latin typeface="Cambria Math" panose="02040503050406030204" pitchFamily="18" charset="0"/>
                          </a:rPr>
                        </m:ctrlPr>
                      </m:fPr>
                      <m:num>
                        <m:r>
                          <a:rPr lang="en-US" sz="1800" i="1">
                            <a:latin typeface="Cambria Math"/>
                          </a:rPr>
                          <m:t>𝜕</m:t>
                        </m:r>
                        <m:r>
                          <a:rPr lang="en-US" sz="1800" i="1">
                            <a:latin typeface="Cambria Math"/>
                          </a:rPr>
                          <m:t>𝐽</m:t>
                        </m:r>
                      </m:num>
                      <m:den>
                        <m:r>
                          <a:rPr lang="en-US" sz="1800" i="1">
                            <a:latin typeface="Cambria Math"/>
                          </a:rPr>
                          <m:t>𝜕𝜃</m:t>
                        </m:r>
                      </m:den>
                    </m:f>
                  </m:oMath>
                </a14:m>
                <a:r>
                  <a:rPr lang="en-US" sz="1800" dirty="0"/>
                  <a:t>          </a:t>
                </a:r>
              </a:p>
              <a:p>
                <a:pPr marL="114300" lvl="0" indent="0">
                  <a:buNone/>
                </a:pPr>
                <a14:m>
                  <m:oMathPara xmlns:m="http://schemas.openxmlformats.org/officeDocument/2006/math">
                    <m:oMathParaPr>
                      <m:jc m:val="centerGroup"/>
                    </m:oMathParaPr>
                    <m:oMath xmlns:m="http://schemas.openxmlformats.org/officeDocument/2006/math">
                      <m:r>
                        <a:rPr lang="en-US" sz="1800" i="1">
                          <a:latin typeface="Cambria Math"/>
                        </a:rPr>
                        <m:t>𝜃</m:t>
                      </m:r>
                      <m:r>
                        <a:rPr lang="en-US" sz="1800" i="1">
                          <a:latin typeface="Cambria Math"/>
                        </a:rPr>
                        <m:t>≔</m:t>
                      </m:r>
                      <m:r>
                        <a:rPr lang="en-US" sz="1800" i="1">
                          <a:latin typeface="Cambria Math"/>
                        </a:rPr>
                        <m:t>𝜃</m:t>
                      </m:r>
                      <m:r>
                        <a:rPr lang="en-US" sz="1800" i="1">
                          <a:latin typeface="Cambria Math"/>
                        </a:rPr>
                        <m:t>−</m:t>
                      </m:r>
                      <m:d>
                        <m:dPr>
                          <m:ctrlPr>
                            <a:rPr lang="en-US" sz="1800" i="1">
                              <a:latin typeface="Cambria Math" panose="02040503050406030204" pitchFamily="18" charset="0"/>
                            </a:rPr>
                          </m:ctrlPr>
                        </m:dPr>
                        <m:e>
                          <m:r>
                            <a:rPr lang="en-US" sz="1800" i="1">
                              <a:latin typeface="Cambria Math"/>
                            </a:rPr>
                            <m:t>0.1</m:t>
                          </m:r>
                        </m:e>
                      </m:d>
                      <m:f>
                        <m:fPr>
                          <m:ctrlPr>
                            <a:rPr lang="en-US" sz="1800" i="1">
                              <a:latin typeface="Cambria Math" panose="02040503050406030204" pitchFamily="18" charset="0"/>
                            </a:rPr>
                          </m:ctrlPr>
                        </m:fPr>
                        <m:num>
                          <m:r>
                            <a:rPr lang="en-US" sz="1800" i="1">
                              <a:latin typeface="Cambria Math"/>
                            </a:rPr>
                            <m:t>𝜕</m:t>
                          </m:r>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a:rPr>
                                    <m:t>𝜃</m:t>
                                  </m:r>
                                </m:e>
                                <m:sup>
                                  <m:r>
                                    <a:rPr lang="en-US" sz="1800" i="1">
                                      <a:latin typeface="Cambria Math"/>
                                    </a:rPr>
                                    <m:t>2</m:t>
                                  </m:r>
                                </m:sup>
                              </m:sSup>
                            </m:e>
                          </m:d>
                        </m:num>
                        <m:den>
                          <m:r>
                            <a:rPr lang="en-US" sz="1800" i="1">
                              <a:latin typeface="Cambria Math"/>
                            </a:rPr>
                            <m:t>𝜕𝜃</m:t>
                          </m:r>
                        </m:den>
                      </m:f>
                    </m:oMath>
                  </m:oMathPara>
                </a14:m>
                <a:endParaRPr lang="en-US" sz="1800" dirty="0"/>
              </a:p>
              <a:p>
                <a:pPr marL="114300" lvl="0" indent="0">
                  <a:buNone/>
                </a:pPr>
                <a14:m>
                  <m:oMathPara xmlns:m="http://schemas.openxmlformats.org/officeDocument/2006/math">
                    <m:oMathParaPr>
                      <m:jc m:val="centerGroup"/>
                    </m:oMathParaPr>
                    <m:oMath xmlns:m="http://schemas.openxmlformats.org/officeDocument/2006/math">
                      <m:r>
                        <a:rPr lang="en-US" sz="1800" i="1">
                          <a:latin typeface="Cambria Math"/>
                        </a:rPr>
                        <m:t>𝜃</m:t>
                      </m:r>
                      <m:r>
                        <a:rPr lang="en-US" sz="1800" i="1">
                          <a:latin typeface="Cambria Math"/>
                        </a:rPr>
                        <m:t>:=</m:t>
                      </m:r>
                      <m:r>
                        <a:rPr lang="en-US" sz="1800" i="1">
                          <a:latin typeface="Cambria Math"/>
                        </a:rPr>
                        <m:t>𝜃</m:t>
                      </m:r>
                      <m:r>
                        <a:rPr lang="en-US" sz="1800" i="1">
                          <a:latin typeface="Cambria Math"/>
                        </a:rPr>
                        <m:t>−</m:t>
                      </m:r>
                      <m:d>
                        <m:dPr>
                          <m:ctrlPr>
                            <a:rPr lang="en-US" sz="1800" i="1">
                              <a:latin typeface="Cambria Math" panose="02040503050406030204" pitchFamily="18" charset="0"/>
                            </a:rPr>
                          </m:ctrlPr>
                        </m:dPr>
                        <m:e>
                          <m:r>
                            <a:rPr lang="en-US" sz="1800" i="1">
                              <a:latin typeface="Cambria Math"/>
                            </a:rPr>
                            <m:t>0.1</m:t>
                          </m:r>
                        </m:e>
                      </m:d>
                      <m:r>
                        <a:rPr lang="en-US" sz="1800" i="1">
                          <a:latin typeface="Cambria Math"/>
                        </a:rPr>
                        <m:t>∗(2</m:t>
                      </m:r>
                      <m:r>
                        <a:rPr lang="en-US" sz="1800" i="1">
                          <a:latin typeface="Cambria Math"/>
                        </a:rPr>
                        <m:t>𝜃</m:t>
                      </m:r>
                      <m:r>
                        <a:rPr lang="en-US" sz="1800" i="1">
                          <a:latin typeface="Cambria Math"/>
                        </a:rPr>
                        <m:t>)</m:t>
                      </m:r>
                    </m:oMath>
                  </m:oMathPara>
                </a14:m>
                <a:endParaRPr lang="en-US" sz="1800" dirty="0"/>
              </a:p>
              <a:p>
                <a:pPr marL="114300" lvl="0" indent="0">
                  <a:buNone/>
                </a:pPr>
                <a14:m>
                  <m:oMathPara xmlns:m="http://schemas.openxmlformats.org/officeDocument/2006/math">
                    <m:oMathParaPr>
                      <m:jc m:val="centerGroup"/>
                    </m:oMathParaPr>
                    <m:oMath xmlns:m="http://schemas.openxmlformats.org/officeDocument/2006/math">
                      <m:r>
                        <a:rPr lang="en-US" sz="1800" i="1">
                          <a:latin typeface="Cambria Math"/>
                        </a:rPr>
                        <m:t>𝜃</m:t>
                      </m:r>
                      <m:r>
                        <a:rPr lang="en-US" sz="1800" i="1">
                          <a:latin typeface="Cambria Math"/>
                        </a:rPr>
                        <m:t>:=0.8∗</m:t>
                      </m:r>
                      <m:r>
                        <a:rPr lang="en-US" sz="1800" i="1">
                          <a:latin typeface="Cambria Math"/>
                        </a:rPr>
                        <m:t>𝜃</m:t>
                      </m:r>
                    </m:oMath>
                  </m:oMathPara>
                </a14:m>
                <a:endParaRPr lang="en-US" sz="1800" dirty="0"/>
              </a:p>
              <a:p>
                <a:pPr marL="114300" indent="0">
                  <a:buNone/>
                </a:pPr>
                <a:r>
                  <a:rPr lang="en-US" sz="1800" dirty="0"/>
                  <a:t> </a:t>
                </a:r>
              </a:p>
              <a:p>
                <a:pPr marL="114300" indent="0">
                  <a:buNone/>
                </a:pPr>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371600"/>
                <a:ext cx="7620000" cy="5181600"/>
              </a:xfrm>
              <a:blipFill>
                <a:blip r:embed="rId2"/>
                <a:stretch>
                  <a:fillRect t="-471" b="-1059"/>
                </a:stretch>
              </a:blipFill>
            </p:spPr>
            <p:txBody>
              <a:bodyPr/>
              <a:lstStyle/>
              <a:p>
                <a:r>
                  <a:rPr lang="en-US">
                    <a:noFill/>
                  </a:rPr>
                  <a:t> </a:t>
                </a:r>
              </a:p>
            </p:txBody>
          </p:sp>
        </mc:Fallback>
      </mc:AlternateContent>
    </p:spTree>
    <p:extLst>
      <p:ext uri="{BB962C8B-B14F-4D97-AF65-F5344CB8AC3E}">
        <p14:creationId xmlns:p14="http://schemas.microsoft.com/office/powerpoint/2010/main" val="750313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46762" y="1066800"/>
                <a:ext cx="7620000" cy="5562600"/>
              </a:xfrm>
            </p:spPr>
            <p:txBody>
              <a:bodyPr>
                <a:normAutofit/>
              </a:bodyPr>
              <a:lstStyle/>
              <a:p>
                <a:pPr marL="114300" indent="0">
                  <a:buNone/>
                </a:pPr>
                <a:r>
                  <a:rPr lang="en-US" sz="1800" dirty="0"/>
                  <a:t>Table Generation:</a:t>
                </a:r>
              </a:p>
              <a:p>
                <a:r>
                  <a:rPr lang="en-US" sz="1800" dirty="0"/>
                  <a:t>Here we are stating with θ = 5.keep in mind that here θ = 0.8*θ, for our learning rate and cost function.</a:t>
                </a:r>
              </a:p>
              <a:p>
                <a:r>
                  <a:rPr lang="en-US" sz="1800" dirty="0"/>
                  <a:t>We can see that, as we increase our number of iterations, our cost value goes down and the algorithm converges to the optimum value </a:t>
                </a:r>
                <a14:m>
                  <m:oMath xmlns:m="http://schemas.openxmlformats.org/officeDocument/2006/math">
                    <m:r>
                      <a:rPr lang="en-US" sz="1800" b="0" i="1" smtClean="0">
                        <a:latin typeface="Cambria Math"/>
                      </a:rPr>
                      <m:t>0</m:t>
                    </m:r>
                  </m:oMath>
                </a14:m>
                <a:endParaRPr lang="en-US" sz="1800" dirty="0"/>
              </a:p>
              <a:p>
                <a:endParaRPr lang="en-US"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46762" y="1066800"/>
                <a:ext cx="7620000" cy="5562600"/>
              </a:xfrm>
              <a:blipFill>
                <a:blip r:embed="rId2"/>
                <a:stretch>
                  <a:fillRect t="-5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711545726"/>
                  </p:ext>
                </p:extLst>
              </p:nvPr>
            </p:nvGraphicFramePr>
            <p:xfrm>
              <a:off x="152400" y="3124200"/>
              <a:ext cx="5867398" cy="2971802"/>
            </p:xfrm>
            <a:graphic>
              <a:graphicData uri="http://schemas.openxmlformats.org/drawingml/2006/table">
                <a:tbl>
                  <a:tblPr firstRow="1" firstCol="1" bandRow="1">
                    <a:tableStyleId>{5C22544A-7EE6-4342-B048-85BDC9FD1C3A}</a:tableStyleId>
                  </a:tblPr>
                  <a:tblGrid>
                    <a:gridCol w="922962">
                      <a:extLst>
                        <a:ext uri="{9D8B030D-6E8A-4147-A177-3AD203B41FA5}">
                          <a16:colId xmlns:a16="http://schemas.microsoft.com/office/drawing/2014/main" val="20000"/>
                        </a:ext>
                      </a:extLst>
                    </a:gridCol>
                    <a:gridCol w="1236109">
                      <a:extLst>
                        <a:ext uri="{9D8B030D-6E8A-4147-A177-3AD203B41FA5}">
                          <a16:colId xmlns:a16="http://schemas.microsoft.com/office/drawing/2014/main" val="20001"/>
                        </a:ext>
                      </a:extLst>
                    </a:gridCol>
                    <a:gridCol w="1236109">
                      <a:extLst>
                        <a:ext uri="{9D8B030D-6E8A-4147-A177-3AD203B41FA5}">
                          <a16:colId xmlns:a16="http://schemas.microsoft.com/office/drawing/2014/main" val="20002"/>
                        </a:ext>
                      </a:extLst>
                    </a:gridCol>
                    <a:gridCol w="1236109">
                      <a:extLst>
                        <a:ext uri="{9D8B030D-6E8A-4147-A177-3AD203B41FA5}">
                          <a16:colId xmlns:a16="http://schemas.microsoft.com/office/drawing/2014/main" val="20003"/>
                        </a:ext>
                      </a:extLst>
                    </a:gridCol>
                    <a:gridCol w="1236109">
                      <a:extLst>
                        <a:ext uri="{9D8B030D-6E8A-4147-A177-3AD203B41FA5}">
                          <a16:colId xmlns:a16="http://schemas.microsoft.com/office/drawing/2014/main" val="20004"/>
                        </a:ext>
                      </a:extLst>
                    </a:gridCol>
                  </a:tblGrid>
                  <a:tr h="388561">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a:rPr>
                                  <m:t>𝜃</m:t>
                                </m:r>
                              </m:oMath>
                            </m:oMathPara>
                          </a14:m>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a:rPr>
                                  <m:t>𝐽</m:t>
                                </m:r>
                                <m:r>
                                  <a:rPr lang="en-US" sz="1600">
                                    <a:effectLst/>
                                    <a:latin typeface="Cambria Math"/>
                                  </a:rPr>
                                  <m:t>(</m:t>
                                </m:r>
                                <m:r>
                                  <a:rPr lang="en-US" sz="1600">
                                    <a:effectLst/>
                                    <a:latin typeface="Cambria Math"/>
                                  </a:rPr>
                                  <m:t>𝜃</m:t>
                                </m:r>
                                <m:r>
                                  <a:rPr lang="en-US" sz="1600">
                                    <a:effectLst/>
                                    <a:latin typeface="Cambria Math"/>
                                  </a:rPr>
                                  <m:t>)</m:t>
                                </m:r>
                              </m:oMath>
                            </m:oMathPara>
                          </a14:m>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solidFill>
                          <a:schemeClr val="bg1"/>
                        </a:solidFill>
                      </a:tcPr>
                    </a:tc>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a:rPr>
                                  <m:t>𝜃</m:t>
                                </m:r>
                              </m:oMath>
                            </m:oMathPara>
                          </a14:m>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a:rPr>
                                  <m:t>𝐽</m:t>
                                </m:r>
                                <m:r>
                                  <a:rPr lang="en-US" sz="1600">
                                    <a:effectLst/>
                                    <a:latin typeface="Cambria Math"/>
                                  </a:rPr>
                                  <m:t>(</m:t>
                                </m:r>
                                <m:r>
                                  <a:rPr lang="en-US" sz="1600">
                                    <a:effectLst/>
                                    <a:latin typeface="Cambria Math"/>
                                  </a:rPr>
                                  <m:t>𝜃</m:t>
                                </m:r>
                                <m:r>
                                  <a:rPr lang="en-US" sz="1600">
                                    <a:effectLst/>
                                    <a:latin typeface="Cambria Math"/>
                                  </a:rPr>
                                  <m:t>)</m:t>
                                </m:r>
                              </m:oMath>
                            </m:oMathPara>
                          </a14:m>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65780">
                    <a:tc>
                      <a:txBody>
                        <a:bodyPr/>
                        <a:lstStyle/>
                        <a:p>
                          <a:pPr marL="0" marR="0" algn="ctr">
                            <a:lnSpc>
                              <a:spcPct val="115000"/>
                            </a:lnSpc>
                            <a:spcBef>
                              <a:spcPts val="0"/>
                            </a:spcBef>
                            <a:spcAft>
                              <a:spcPts val="0"/>
                            </a:spcAft>
                          </a:pPr>
                          <a:r>
                            <a:rPr lang="en-US" sz="1600">
                              <a:effectLst/>
                            </a:rPr>
                            <a:t>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25</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600" dirty="0">
                              <a:effectLst/>
                            </a:rPr>
                            <a:t>-5</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25</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65780">
                    <a:tc>
                      <a:txBody>
                        <a:bodyPr/>
                        <a:lstStyle/>
                        <a:p>
                          <a:pPr marL="0" marR="0" algn="ctr">
                            <a:lnSpc>
                              <a:spcPct val="115000"/>
                            </a:lnSpc>
                            <a:spcBef>
                              <a:spcPts val="0"/>
                            </a:spcBef>
                            <a:spcAft>
                              <a:spcPts val="0"/>
                            </a:spcAft>
                          </a:pPr>
                          <a:r>
                            <a:rPr lang="en-US" sz="1600">
                              <a:effectLst/>
                            </a:rPr>
                            <a:t>4</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16</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600" dirty="0">
                              <a:effectLst/>
                            </a:rPr>
                            <a:t>-4</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16</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65780">
                    <a:tc>
                      <a:txBody>
                        <a:bodyPr/>
                        <a:lstStyle/>
                        <a:p>
                          <a:pPr marL="0" marR="0" algn="ctr">
                            <a:lnSpc>
                              <a:spcPct val="115000"/>
                            </a:lnSpc>
                            <a:spcBef>
                              <a:spcPts val="0"/>
                            </a:spcBef>
                            <a:spcAft>
                              <a:spcPts val="0"/>
                            </a:spcAft>
                          </a:pPr>
                          <a:r>
                            <a:rPr lang="en-US" sz="1600">
                              <a:effectLst/>
                            </a:rPr>
                            <a:t>3.2</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10.24</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600">
                              <a:effectLst/>
                            </a:rPr>
                            <a:t>-3.2</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10.24</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65780">
                    <a:tc>
                      <a:txBody>
                        <a:bodyPr/>
                        <a:lstStyle/>
                        <a:p>
                          <a:pPr marL="0" marR="0" algn="ctr">
                            <a:lnSpc>
                              <a:spcPct val="115000"/>
                            </a:lnSpc>
                            <a:spcBef>
                              <a:spcPts val="0"/>
                            </a:spcBef>
                            <a:spcAft>
                              <a:spcPts val="0"/>
                            </a:spcAft>
                          </a:pPr>
                          <a:r>
                            <a:rPr lang="en-US" sz="1600" dirty="0">
                              <a:effectLst/>
                            </a:rPr>
                            <a:t>2.56</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6.55</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600">
                              <a:effectLst/>
                            </a:rPr>
                            <a:t>-2.56</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6.55</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65780">
                    <a:tc>
                      <a:txBody>
                        <a:bodyPr/>
                        <a:lstStyle/>
                        <a:p>
                          <a:pPr marL="0" marR="0" algn="ctr">
                            <a:lnSpc>
                              <a:spcPct val="115000"/>
                            </a:lnSpc>
                            <a:spcBef>
                              <a:spcPts val="0"/>
                            </a:spcBef>
                            <a:spcAft>
                              <a:spcPts val="0"/>
                            </a:spcAft>
                          </a:pPr>
                          <a:r>
                            <a:rPr lang="en-US" sz="1600">
                              <a:effectLst/>
                            </a:rPr>
                            <a:t>2.04</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4.19</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600">
                              <a:effectLst/>
                            </a:rPr>
                            <a:t>-2.04</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4.19</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88561">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a:rPr>
                                  <m:t>⋮</m:t>
                                </m:r>
                              </m:oMath>
                            </m:oMathPara>
                          </a14:m>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a:rPr>
                                  <m:t>⋮</m:t>
                                </m:r>
                              </m:oMath>
                            </m:oMathPara>
                          </a14:m>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a:rPr>
                                  <m:t>⋮</m:t>
                                </m:r>
                              </m:oMath>
                            </m:oMathPara>
                          </a14:m>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a:rPr>
                                  <m:t>⋮</m:t>
                                </m:r>
                              </m:oMath>
                            </m:oMathPara>
                          </a14:m>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65780">
                    <a:tc>
                      <a:txBody>
                        <a:bodyPr/>
                        <a:lstStyle/>
                        <a:p>
                          <a:pPr marL="0" marR="0" algn="ctr">
                            <a:lnSpc>
                              <a:spcPct val="115000"/>
                            </a:lnSpc>
                            <a:spcBef>
                              <a:spcPts val="0"/>
                            </a:spcBef>
                            <a:spcAft>
                              <a:spcPts val="0"/>
                            </a:spcAft>
                          </a:pPr>
                          <a:r>
                            <a:rPr lang="en-US" sz="1600">
                              <a:effectLst/>
                            </a:rPr>
                            <a:t>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0</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600">
                              <a:effectLst/>
                            </a:rPr>
                            <a:t>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0</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711545726"/>
                  </p:ext>
                </p:extLst>
              </p:nvPr>
            </p:nvGraphicFramePr>
            <p:xfrm>
              <a:off x="152400" y="3124200"/>
              <a:ext cx="5867398" cy="2971802"/>
            </p:xfrm>
            <a:graphic>
              <a:graphicData uri="http://schemas.openxmlformats.org/drawingml/2006/table">
                <a:tbl>
                  <a:tblPr firstRow="1" firstCol="1" bandRow="1">
                    <a:tableStyleId>{5C22544A-7EE6-4342-B048-85BDC9FD1C3A}</a:tableStyleId>
                  </a:tblPr>
                  <a:tblGrid>
                    <a:gridCol w="922962">
                      <a:extLst>
                        <a:ext uri="{9D8B030D-6E8A-4147-A177-3AD203B41FA5}">
                          <a16:colId xmlns:a16="http://schemas.microsoft.com/office/drawing/2014/main" val="20000"/>
                        </a:ext>
                      </a:extLst>
                    </a:gridCol>
                    <a:gridCol w="1236109">
                      <a:extLst>
                        <a:ext uri="{9D8B030D-6E8A-4147-A177-3AD203B41FA5}">
                          <a16:colId xmlns:a16="http://schemas.microsoft.com/office/drawing/2014/main" val="20001"/>
                        </a:ext>
                      </a:extLst>
                    </a:gridCol>
                    <a:gridCol w="1236109">
                      <a:extLst>
                        <a:ext uri="{9D8B030D-6E8A-4147-A177-3AD203B41FA5}">
                          <a16:colId xmlns:a16="http://schemas.microsoft.com/office/drawing/2014/main" val="20002"/>
                        </a:ext>
                      </a:extLst>
                    </a:gridCol>
                    <a:gridCol w="1236109">
                      <a:extLst>
                        <a:ext uri="{9D8B030D-6E8A-4147-A177-3AD203B41FA5}">
                          <a16:colId xmlns:a16="http://schemas.microsoft.com/office/drawing/2014/main" val="20003"/>
                        </a:ext>
                      </a:extLst>
                    </a:gridCol>
                    <a:gridCol w="1236109">
                      <a:extLst>
                        <a:ext uri="{9D8B030D-6E8A-4147-A177-3AD203B41FA5}">
                          <a16:colId xmlns:a16="http://schemas.microsoft.com/office/drawing/2014/main" val="20004"/>
                        </a:ext>
                      </a:extLst>
                    </a:gridCol>
                  </a:tblGrid>
                  <a:tr h="388561">
                    <a:tc>
                      <a:txBody>
                        <a:bodyPr/>
                        <a:lstStyle/>
                        <a:p>
                          <a:endParaRPr lang="en-US"/>
                        </a:p>
                      </a:txBody>
                      <a:tcPr marL="68580" marR="68580" marT="0" marB="0">
                        <a:blipFill>
                          <a:blip r:embed="rId3"/>
                          <a:stretch>
                            <a:fillRect l="-1325" t="-1563" r="-540397" b="-668750"/>
                          </a:stretch>
                        </a:blipFill>
                      </a:tcPr>
                    </a:tc>
                    <a:tc>
                      <a:txBody>
                        <a:bodyPr/>
                        <a:lstStyle/>
                        <a:p>
                          <a:endParaRPr lang="en-US"/>
                        </a:p>
                      </a:txBody>
                      <a:tcPr marL="68580" marR="68580" marT="0" marB="0">
                        <a:blipFill>
                          <a:blip r:embed="rId3"/>
                          <a:stretch>
                            <a:fillRect l="-75369" t="-1563" r="-301970" b="-668750"/>
                          </a:stretch>
                        </a:blipFill>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solidFill>
                          <a:schemeClr val="bg1"/>
                        </a:solidFill>
                      </a:tcPr>
                    </a:tc>
                    <a:tc>
                      <a:txBody>
                        <a:bodyPr/>
                        <a:lstStyle/>
                        <a:p>
                          <a:endParaRPr lang="en-US"/>
                        </a:p>
                      </a:txBody>
                      <a:tcPr marL="68580" marR="68580" marT="0" marB="0">
                        <a:blipFill>
                          <a:blip r:embed="rId3"/>
                          <a:stretch>
                            <a:fillRect l="-275369" t="-1563" r="-101970" b="-668750"/>
                          </a:stretch>
                        </a:blipFill>
                      </a:tcPr>
                    </a:tc>
                    <a:tc>
                      <a:txBody>
                        <a:bodyPr/>
                        <a:lstStyle/>
                        <a:p>
                          <a:endParaRPr lang="en-US"/>
                        </a:p>
                      </a:txBody>
                      <a:tcPr marL="68580" marR="68580" marT="0" marB="0">
                        <a:blipFill>
                          <a:blip r:embed="rId3"/>
                          <a:stretch>
                            <a:fillRect l="-375369" t="-1563" r="-1970" b="-668750"/>
                          </a:stretch>
                        </a:blipFill>
                      </a:tcPr>
                    </a:tc>
                    <a:extLst>
                      <a:ext uri="{0D108BD9-81ED-4DB2-BD59-A6C34878D82A}">
                        <a16:rowId xmlns:a16="http://schemas.microsoft.com/office/drawing/2014/main" val="10000"/>
                      </a:ext>
                    </a:extLst>
                  </a:tr>
                  <a:tr h="365780">
                    <a:tc>
                      <a:txBody>
                        <a:bodyPr/>
                        <a:lstStyle/>
                        <a:p>
                          <a:pPr marL="0" marR="0" algn="ctr">
                            <a:lnSpc>
                              <a:spcPct val="115000"/>
                            </a:lnSpc>
                            <a:spcBef>
                              <a:spcPts val="0"/>
                            </a:spcBef>
                            <a:spcAft>
                              <a:spcPts val="0"/>
                            </a:spcAft>
                          </a:pPr>
                          <a:r>
                            <a:rPr lang="en-US" sz="1600">
                              <a:effectLst/>
                            </a:rPr>
                            <a:t>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25</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600" dirty="0">
                              <a:effectLst/>
                            </a:rPr>
                            <a:t>-5</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25</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65780">
                    <a:tc>
                      <a:txBody>
                        <a:bodyPr/>
                        <a:lstStyle/>
                        <a:p>
                          <a:pPr marL="0" marR="0" algn="ctr">
                            <a:lnSpc>
                              <a:spcPct val="115000"/>
                            </a:lnSpc>
                            <a:spcBef>
                              <a:spcPts val="0"/>
                            </a:spcBef>
                            <a:spcAft>
                              <a:spcPts val="0"/>
                            </a:spcAft>
                          </a:pPr>
                          <a:r>
                            <a:rPr lang="en-US" sz="1600">
                              <a:effectLst/>
                            </a:rPr>
                            <a:t>4</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16</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600" dirty="0">
                              <a:effectLst/>
                            </a:rPr>
                            <a:t>-4</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16</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65780">
                    <a:tc>
                      <a:txBody>
                        <a:bodyPr/>
                        <a:lstStyle/>
                        <a:p>
                          <a:pPr marL="0" marR="0" algn="ctr">
                            <a:lnSpc>
                              <a:spcPct val="115000"/>
                            </a:lnSpc>
                            <a:spcBef>
                              <a:spcPts val="0"/>
                            </a:spcBef>
                            <a:spcAft>
                              <a:spcPts val="0"/>
                            </a:spcAft>
                          </a:pPr>
                          <a:r>
                            <a:rPr lang="en-US" sz="1600">
                              <a:effectLst/>
                            </a:rPr>
                            <a:t>3.2</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10.24</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600">
                              <a:effectLst/>
                            </a:rPr>
                            <a:t>-3.2</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10.24</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65780">
                    <a:tc>
                      <a:txBody>
                        <a:bodyPr/>
                        <a:lstStyle/>
                        <a:p>
                          <a:pPr marL="0" marR="0" algn="ctr">
                            <a:lnSpc>
                              <a:spcPct val="115000"/>
                            </a:lnSpc>
                            <a:spcBef>
                              <a:spcPts val="0"/>
                            </a:spcBef>
                            <a:spcAft>
                              <a:spcPts val="0"/>
                            </a:spcAft>
                          </a:pPr>
                          <a:r>
                            <a:rPr lang="en-US" sz="1600" dirty="0">
                              <a:effectLst/>
                            </a:rPr>
                            <a:t>2.56</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6.55</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600">
                              <a:effectLst/>
                            </a:rPr>
                            <a:t>-2.56</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6.55</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65780">
                    <a:tc>
                      <a:txBody>
                        <a:bodyPr/>
                        <a:lstStyle/>
                        <a:p>
                          <a:pPr marL="0" marR="0" algn="ctr">
                            <a:lnSpc>
                              <a:spcPct val="115000"/>
                            </a:lnSpc>
                            <a:spcBef>
                              <a:spcPts val="0"/>
                            </a:spcBef>
                            <a:spcAft>
                              <a:spcPts val="0"/>
                            </a:spcAft>
                          </a:pPr>
                          <a:r>
                            <a:rPr lang="en-US" sz="1600">
                              <a:effectLst/>
                            </a:rPr>
                            <a:t>2.04</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4.19</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600">
                              <a:effectLst/>
                            </a:rPr>
                            <a:t>-2.04</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4.19</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88561">
                    <a:tc>
                      <a:txBody>
                        <a:bodyPr/>
                        <a:lstStyle/>
                        <a:p>
                          <a:endParaRPr lang="en-US"/>
                        </a:p>
                      </a:txBody>
                      <a:tcPr marL="68580" marR="68580" marT="0" marB="0">
                        <a:blipFill>
                          <a:blip r:embed="rId3"/>
                          <a:stretch>
                            <a:fillRect l="-1325" t="-571875" r="-540397" b="-98438"/>
                          </a:stretch>
                        </a:blipFill>
                      </a:tcPr>
                    </a:tc>
                    <a:tc>
                      <a:txBody>
                        <a:bodyPr/>
                        <a:lstStyle/>
                        <a:p>
                          <a:endParaRPr lang="en-US"/>
                        </a:p>
                      </a:txBody>
                      <a:tcPr marL="68580" marR="68580" marT="0" marB="0">
                        <a:blipFill>
                          <a:blip r:embed="rId3"/>
                          <a:stretch>
                            <a:fillRect l="-75369" t="-571875" r="-301970" b="-98438"/>
                          </a:stretch>
                        </a:blipFill>
                      </a:tcPr>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endParaRPr lang="en-US"/>
                        </a:p>
                      </a:txBody>
                      <a:tcPr marL="68580" marR="68580" marT="0" marB="0">
                        <a:blipFill>
                          <a:blip r:embed="rId3"/>
                          <a:stretch>
                            <a:fillRect l="-275369" t="-571875" r="-101970" b="-98438"/>
                          </a:stretch>
                        </a:blipFill>
                      </a:tcPr>
                    </a:tc>
                    <a:tc>
                      <a:txBody>
                        <a:bodyPr/>
                        <a:lstStyle/>
                        <a:p>
                          <a:endParaRPr lang="en-US"/>
                        </a:p>
                      </a:txBody>
                      <a:tcPr marL="68580" marR="68580" marT="0" marB="0">
                        <a:blipFill>
                          <a:blip r:embed="rId3"/>
                          <a:stretch>
                            <a:fillRect l="-375369" t="-571875" r="-1970" b="-98438"/>
                          </a:stretch>
                        </a:blipFill>
                      </a:tcPr>
                    </a:tc>
                    <a:extLst>
                      <a:ext uri="{0D108BD9-81ED-4DB2-BD59-A6C34878D82A}">
                        <a16:rowId xmlns:a16="http://schemas.microsoft.com/office/drawing/2014/main" val="10006"/>
                      </a:ext>
                    </a:extLst>
                  </a:tr>
                  <a:tr h="365780">
                    <a:tc>
                      <a:txBody>
                        <a:bodyPr/>
                        <a:lstStyle/>
                        <a:p>
                          <a:pPr marL="0" marR="0" algn="ctr">
                            <a:lnSpc>
                              <a:spcPct val="115000"/>
                            </a:lnSpc>
                            <a:spcBef>
                              <a:spcPts val="0"/>
                            </a:spcBef>
                            <a:spcAft>
                              <a:spcPts val="0"/>
                            </a:spcAft>
                          </a:pPr>
                          <a:r>
                            <a:rPr lang="en-US" sz="1600">
                              <a:effectLst/>
                            </a:rPr>
                            <a:t>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0</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600">
                              <a:effectLst/>
                            </a:rPr>
                            <a:t>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0</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mc:Fallback>
      </mc:AlternateContent>
      <p:sp>
        <p:nvSpPr>
          <p:cNvPr id="2" name="Title 1">
            <a:extLst>
              <a:ext uri="{FF2B5EF4-FFF2-40B4-BE49-F238E27FC236}">
                <a16:creationId xmlns:a16="http://schemas.microsoft.com/office/drawing/2014/main" id="{9C7A3630-6977-51AB-3582-B24F711D117C}"/>
              </a:ext>
            </a:extLst>
          </p:cNvPr>
          <p:cNvSpPr>
            <a:spLocks noGrp="1"/>
          </p:cNvSpPr>
          <p:nvPr>
            <p:ph type="title"/>
          </p:nvPr>
        </p:nvSpPr>
        <p:spPr>
          <a:xfrm>
            <a:off x="457200" y="0"/>
            <a:ext cx="7620000" cy="1143000"/>
          </a:xfrm>
        </p:spPr>
        <p:txBody>
          <a:bodyPr/>
          <a:lstStyle/>
          <a:p>
            <a:r>
              <a:rPr lang="en-US" dirty="0"/>
              <a:t>Example: Single Variable Case</a:t>
            </a:r>
          </a:p>
        </p:txBody>
      </p:sp>
      <p:pic>
        <p:nvPicPr>
          <p:cNvPr id="6" name="Picture 5">
            <a:extLst>
              <a:ext uri="{FF2B5EF4-FFF2-40B4-BE49-F238E27FC236}">
                <a16:creationId xmlns:a16="http://schemas.microsoft.com/office/drawing/2014/main" id="{BE8D3F30-B77B-9954-A275-91D4A8CE86EC}"/>
              </a:ext>
            </a:extLst>
          </p:cNvPr>
          <p:cNvPicPr>
            <a:picLocks noChangeAspect="1"/>
          </p:cNvPicPr>
          <p:nvPr/>
        </p:nvPicPr>
        <p:blipFill>
          <a:blip r:embed="rId4"/>
          <a:stretch>
            <a:fillRect/>
          </a:stretch>
        </p:blipFill>
        <p:spPr>
          <a:xfrm>
            <a:off x="5975131" y="4800600"/>
            <a:ext cx="3168869" cy="2057400"/>
          </a:xfrm>
          <a:prstGeom prst="rect">
            <a:avLst/>
          </a:prstGeom>
        </p:spPr>
      </p:pic>
    </p:spTree>
    <p:extLst>
      <p:ext uri="{BB962C8B-B14F-4D97-AF65-F5344CB8AC3E}">
        <p14:creationId xmlns:p14="http://schemas.microsoft.com/office/powerpoint/2010/main" val="4089400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Two Variable Case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114300" indent="0">
                  <a:buNone/>
                </a:pPr>
                <a:r>
                  <a:rPr lang="en-US" sz="1800" b="1" dirty="0"/>
                  <a:t>Minimize </a:t>
                </a:r>
                <a14:m>
                  <m:oMath xmlns:m="http://schemas.openxmlformats.org/officeDocument/2006/math">
                    <m:r>
                      <a:rPr lang="en-US" sz="1800" b="1" i="1">
                        <a:latin typeface="Cambria Math"/>
                      </a:rPr>
                      <m:t>𝒇</m:t>
                    </m:r>
                    <m:d>
                      <m:dPr>
                        <m:ctrlPr>
                          <a:rPr lang="en-US" sz="1800" b="1" i="1">
                            <a:latin typeface="Cambria Math" panose="02040503050406030204" pitchFamily="18" charset="0"/>
                          </a:rPr>
                        </m:ctrlPr>
                      </m:dPr>
                      <m:e>
                        <m:r>
                          <a:rPr lang="en-US" sz="1800" b="1" i="1">
                            <a:latin typeface="Cambria Math"/>
                          </a:rPr>
                          <m:t>𝒙</m:t>
                        </m:r>
                        <m:r>
                          <a:rPr lang="en-US" sz="1800" b="1" i="1">
                            <a:latin typeface="Cambria Math"/>
                          </a:rPr>
                          <m:t>,</m:t>
                        </m:r>
                        <m:r>
                          <a:rPr lang="en-US" sz="1800" b="1" i="1">
                            <a:latin typeface="Cambria Math"/>
                          </a:rPr>
                          <m:t>𝒚</m:t>
                        </m:r>
                      </m:e>
                    </m:d>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𝒙</m:t>
                        </m:r>
                      </m:e>
                      <m:sup>
                        <m:r>
                          <a:rPr lang="en-US" sz="1800" b="1" i="1">
                            <a:latin typeface="Cambria Math"/>
                          </a:rPr>
                          <m:t>𝟐</m:t>
                        </m:r>
                      </m:sup>
                    </m:sSup>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𝒚</m:t>
                        </m:r>
                      </m:e>
                      <m:sup>
                        <m:r>
                          <a:rPr lang="en-US" sz="1800" b="1" i="1">
                            <a:latin typeface="Cambria Math"/>
                          </a:rPr>
                          <m:t>𝟐</m:t>
                        </m:r>
                      </m:sup>
                    </m:sSup>
                  </m:oMath>
                </a14:m>
                <a:endParaRPr lang="en-US" sz="1800" b="1" dirty="0"/>
              </a:p>
              <a:p>
                <a:pPr marL="114300" indent="0">
                  <a:buNone/>
                </a:pPr>
                <a:r>
                  <a:rPr lang="en-US" sz="1800" dirty="0"/>
                  <a:t>Solution:</a:t>
                </a:r>
              </a:p>
              <a:p>
                <a:pPr marL="114300" indent="0">
                  <a:buNone/>
                </a:pPr>
                <a:r>
                  <a:rPr lang="en-US" sz="1800" dirty="0"/>
                  <a:t>Our cost function is : </a:t>
                </a:r>
                <a14:m>
                  <m:oMath xmlns:m="http://schemas.openxmlformats.org/officeDocument/2006/math">
                    <m:r>
                      <a:rPr lang="en-US" sz="1800" i="1">
                        <a:latin typeface="Cambria Math"/>
                      </a:rPr>
                      <m:t>𝐽</m:t>
                    </m:r>
                    <m:d>
                      <m:dPr>
                        <m:ctrlPr>
                          <a:rPr lang="en-US" sz="1800" i="1">
                            <a:latin typeface="Cambria Math" panose="02040503050406030204" pitchFamily="18" charset="0"/>
                          </a:rPr>
                        </m:ctrlPr>
                      </m:dPr>
                      <m:e>
                        <m:r>
                          <a:rPr lang="en-US" sz="1800" i="1">
                            <a:latin typeface="Cambria Math"/>
                          </a:rPr>
                          <m:t>𝜃</m:t>
                        </m:r>
                      </m:e>
                    </m:d>
                    <m:r>
                      <a:rPr lang="en-US" sz="1800" i="1">
                        <a:latin typeface="Cambria Math"/>
                      </a:rPr>
                      <m:t>=</m:t>
                    </m:r>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1</m:t>
                            </m:r>
                          </m:sub>
                        </m:sSub>
                      </m:e>
                      <m:sup>
                        <m:r>
                          <a:rPr lang="en-US" sz="1800" i="1">
                            <a:latin typeface="Cambria Math"/>
                          </a:rPr>
                          <m:t>2</m:t>
                        </m:r>
                      </m:sup>
                    </m:sSup>
                    <m:r>
                      <a:rPr lang="en-US" sz="1800" i="1">
                        <a:latin typeface="Cambria Math"/>
                      </a:rPr>
                      <m:t>+</m:t>
                    </m:r>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2</m:t>
                            </m:r>
                          </m:sub>
                        </m:sSub>
                      </m:e>
                      <m:sup>
                        <m:r>
                          <a:rPr lang="en-US" sz="1800" i="1">
                            <a:latin typeface="Cambria Math"/>
                          </a:rPr>
                          <m:t>2</m:t>
                        </m:r>
                      </m:sup>
                    </m:sSup>
                  </m:oMath>
                </a14:m>
                <a:r>
                  <a:rPr lang="en-US" sz="1800" dirty="0"/>
                  <a:t>  where </a:t>
                </a:r>
                <a14:m>
                  <m:oMath xmlns:m="http://schemas.openxmlformats.org/officeDocument/2006/math">
                    <m:r>
                      <a:rPr lang="en-US" sz="1800" i="1">
                        <a:latin typeface="Cambria Math"/>
                      </a:rPr>
                      <m:t>𝜃</m:t>
                    </m:r>
                    <m:r>
                      <a:rPr lang="en-US" sz="1800" i="1">
                        <a:latin typeface="Cambria Math"/>
                      </a:rPr>
                      <m:t>=</m:t>
                    </m:r>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1</m:t>
                                  </m:r>
                                </m:sub>
                              </m:sSub>
                            </m:e>
                          </m:mr>
                          <m:mr>
                            <m:e>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2</m:t>
                                  </m:r>
                                </m:sub>
                              </m:sSub>
                            </m:e>
                          </m:mr>
                        </m:m>
                      </m:e>
                    </m:d>
                  </m:oMath>
                </a14:m>
                <a:r>
                  <a:rPr lang="en-US" sz="1800" dirty="0"/>
                  <a:t>    &amp; let the learning rate </a:t>
                </a:r>
                <a14:m>
                  <m:oMath xmlns:m="http://schemas.openxmlformats.org/officeDocument/2006/math">
                    <m:r>
                      <a:rPr lang="en-US" sz="1800" i="1">
                        <a:latin typeface="Cambria Math"/>
                      </a:rPr>
                      <m:t>𝛼</m:t>
                    </m:r>
                    <m:r>
                      <a:rPr lang="en-US" sz="1800" i="1">
                        <a:latin typeface="Cambria Math"/>
                      </a:rPr>
                      <m:t>=0.1</m:t>
                    </m:r>
                  </m:oMath>
                </a14:m>
                <a:endParaRPr lang="en-US" sz="1800" dirty="0"/>
              </a:p>
              <a:p>
                <a:pPr marL="114300" indent="0">
                  <a:buNone/>
                </a:pPr>
                <a:r>
                  <a:rPr lang="en-US" sz="1800" dirty="0"/>
                  <a:t> </a:t>
                </a:r>
              </a:p>
              <a:p>
                <a:pPr marL="114300" indent="0">
                  <a:buNone/>
                </a:pPr>
                <a:r>
                  <a:rPr lang="en-US" sz="1800" dirty="0"/>
                  <a:t>Increment function: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1</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1</m:t>
                        </m:r>
                      </m:sub>
                    </m:sSub>
                    <m:r>
                      <a:rPr lang="en-US" sz="1800" i="1">
                        <a:latin typeface="Cambria Math"/>
                      </a:rPr>
                      <m:t>−</m:t>
                    </m:r>
                    <m:r>
                      <a:rPr lang="en-US" sz="1800" i="1">
                        <a:latin typeface="Cambria Math"/>
                      </a:rPr>
                      <m:t>𝛼</m:t>
                    </m:r>
                    <m:f>
                      <m:fPr>
                        <m:ctrlPr>
                          <a:rPr lang="en-US" sz="1800" i="1">
                            <a:latin typeface="Cambria Math" panose="02040503050406030204" pitchFamily="18" charset="0"/>
                          </a:rPr>
                        </m:ctrlPr>
                      </m:fPr>
                      <m:num>
                        <m:r>
                          <a:rPr lang="en-US" sz="1800" i="1">
                            <a:latin typeface="Cambria Math"/>
                          </a:rPr>
                          <m:t>𝜕</m:t>
                        </m:r>
                        <m:r>
                          <a:rPr lang="en-US" sz="1800" i="1">
                            <a:latin typeface="Cambria Math"/>
                          </a:rPr>
                          <m:t>𝐽</m:t>
                        </m:r>
                      </m:num>
                      <m:den>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1</m:t>
                            </m:r>
                          </m:sub>
                        </m:sSub>
                      </m:den>
                    </m:f>
                  </m:oMath>
                </a14:m>
                <a:r>
                  <a:rPr lang="en-US" sz="1800" dirty="0"/>
                  <a:t>               &amp;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2</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2</m:t>
                        </m:r>
                      </m:sub>
                    </m:sSub>
                    <m:r>
                      <a:rPr lang="en-US" sz="1800" i="1">
                        <a:latin typeface="Cambria Math"/>
                      </a:rPr>
                      <m:t>−</m:t>
                    </m:r>
                    <m:r>
                      <a:rPr lang="en-US" sz="1800" i="1">
                        <a:latin typeface="Cambria Math"/>
                      </a:rPr>
                      <m:t>𝛼</m:t>
                    </m:r>
                    <m:f>
                      <m:fPr>
                        <m:ctrlPr>
                          <a:rPr lang="en-US" sz="1800" i="1">
                            <a:latin typeface="Cambria Math" panose="02040503050406030204" pitchFamily="18" charset="0"/>
                          </a:rPr>
                        </m:ctrlPr>
                      </m:fPr>
                      <m:num>
                        <m:r>
                          <a:rPr lang="en-US" sz="1800" i="1">
                            <a:latin typeface="Cambria Math"/>
                          </a:rPr>
                          <m:t>𝜕</m:t>
                        </m:r>
                        <m:r>
                          <a:rPr lang="en-US" sz="1800" i="1">
                            <a:latin typeface="Cambria Math"/>
                          </a:rPr>
                          <m:t>𝐽</m:t>
                        </m:r>
                      </m:num>
                      <m:den>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2</m:t>
                            </m:r>
                          </m:sub>
                        </m:sSub>
                      </m:den>
                    </m:f>
                  </m:oMath>
                </a14:m>
                <a:endParaRPr lang="en-US" sz="1800" dirty="0"/>
              </a:p>
              <a:p>
                <a:pPr marL="114300" indent="0">
                  <a:buNone/>
                </a:pPr>
                <a:r>
                  <a:rPr lang="en-US" sz="1800" dirty="0"/>
                  <a:t> </a:t>
                </a:r>
              </a:p>
              <a:p>
                <a:pPr marL="114300" lvl="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1</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1</m:t>
                        </m:r>
                      </m:sub>
                    </m:sSub>
                    <m:r>
                      <a:rPr lang="en-US" sz="1800" i="1">
                        <a:latin typeface="Cambria Math"/>
                      </a:rPr>
                      <m:t>−</m:t>
                    </m:r>
                    <m:d>
                      <m:dPr>
                        <m:ctrlPr>
                          <a:rPr lang="en-US" sz="1800" i="1">
                            <a:latin typeface="Cambria Math" panose="02040503050406030204" pitchFamily="18" charset="0"/>
                          </a:rPr>
                        </m:ctrlPr>
                      </m:dPr>
                      <m:e>
                        <m:r>
                          <a:rPr lang="en-US" sz="1800" i="1">
                            <a:latin typeface="Cambria Math"/>
                          </a:rPr>
                          <m:t>0.1</m:t>
                        </m:r>
                      </m:e>
                    </m:d>
                    <m:r>
                      <a:rPr lang="en-US" sz="1800" i="1">
                        <a:latin typeface="Cambria Math"/>
                      </a:rPr>
                      <m:t>∗</m:t>
                    </m:r>
                    <m:f>
                      <m:fPr>
                        <m:ctrlPr>
                          <a:rPr lang="en-US" sz="1800" i="1">
                            <a:latin typeface="Cambria Math" panose="02040503050406030204" pitchFamily="18" charset="0"/>
                          </a:rPr>
                        </m:ctrlPr>
                      </m:fPr>
                      <m:num>
                        <m:r>
                          <a:rPr lang="en-US" sz="1800" i="1">
                            <a:latin typeface="Cambria Math"/>
                          </a:rPr>
                          <m:t>𝜕</m:t>
                        </m:r>
                        <m:r>
                          <a:rPr lang="en-US" sz="1800" i="1">
                            <a:latin typeface="Cambria Math"/>
                          </a:rPr>
                          <m:t>(</m:t>
                        </m:r>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1</m:t>
                                </m:r>
                              </m:sub>
                            </m:sSub>
                          </m:e>
                          <m:sup>
                            <m:r>
                              <a:rPr lang="en-US" sz="1800" i="1">
                                <a:latin typeface="Cambria Math"/>
                              </a:rPr>
                              <m:t>2</m:t>
                            </m:r>
                          </m:sup>
                        </m:sSup>
                        <m:r>
                          <a:rPr lang="en-US" sz="1800" i="1">
                            <a:latin typeface="Cambria Math"/>
                          </a:rPr>
                          <m:t>+</m:t>
                        </m:r>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2</m:t>
                                </m:r>
                              </m:sub>
                            </m:sSub>
                          </m:e>
                          <m:sup>
                            <m:r>
                              <a:rPr lang="en-US" sz="1800" i="1">
                                <a:latin typeface="Cambria Math"/>
                              </a:rPr>
                              <m:t>2</m:t>
                            </m:r>
                          </m:sup>
                        </m:sSup>
                        <m:r>
                          <a:rPr lang="en-US" sz="1800" i="1">
                            <a:latin typeface="Cambria Math"/>
                          </a:rPr>
                          <m:t>)</m:t>
                        </m:r>
                      </m:num>
                      <m:den>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1</m:t>
                            </m:r>
                          </m:sub>
                        </m:sSub>
                      </m:den>
                    </m:f>
                  </m:oMath>
                </a14:m>
                <a:r>
                  <a:rPr lang="en-US" sz="1800" dirty="0"/>
                  <a:t>                &amp;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2</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2</m:t>
                        </m:r>
                      </m:sub>
                    </m:sSub>
                    <m:r>
                      <a:rPr lang="en-US" sz="1800" i="1">
                        <a:latin typeface="Cambria Math"/>
                      </a:rPr>
                      <m:t>−</m:t>
                    </m:r>
                    <m:d>
                      <m:dPr>
                        <m:ctrlPr>
                          <a:rPr lang="en-US" sz="1800" i="1">
                            <a:latin typeface="Cambria Math" panose="02040503050406030204" pitchFamily="18" charset="0"/>
                          </a:rPr>
                        </m:ctrlPr>
                      </m:dPr>
                      <m:e>
                        <m:r>
                          <a:rPr lang="en-US" sz="1800" i="1">
                            <a:latin typeface="Cambria Math"/>
                          </a:rPr>
                          <m:t>0.1</m:t>
                        </m:r>
                      </m:e>
                    </m:d>
                    <m:r>
                      <a:rPr lang="en-US" sz="1800" i="1">
                        <a:latin typeface="Cambria Math"/>
                      </a:rPr>
                      <m:t>∗</m:t>
                    </m:r>
                    <m:f>
                      <m:fPr>
                        <m:ctrlPr>
                          <a:rPr lang="en-US" sz="1800" i="1">
                            <a:latin typeface="Cambria Math" panose="02040503050406030204" pitchFamily="18" charset="0"/>
                          </a:rPr>
                        </m:ctrlPr>
                      </m:fPr>
                      <m:num>
                        <m:r>
                          <a:rPr lang="en-US" sz="1800" i="1">
                            <a:latin typeface="Cambria Math"/>
                          </a:rPr>
                          <m:t>𝜕</m:t>
                        </m:r>
                        <m:r>
                          <a:rPr lang="en-US" sz="1800" i="1">
                            <a:latin typeface="Cambria Math"/>
                          </a:rPr>
                          <m:t>(</m:t>
                        </m:r>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1</m:t>
                                </m:r>
                              </m:sub>
                            </m:sSub>
                          </m:e>
                          <m:sup>
                            <m:r>
                              <a:rPr lang="en-US" sz="1800" i="1">
                                <a:latin typeface="Cambria Math"/>
                              </a:rPr>
                              <m:t>2</m:t>
                            </m:r>
                          </m:sup>
                        </m:sSup>
                        <m:r>
                          <a:rPr lang="en-US" sz="1800" i="1">
                            <a:latin typeface="Cambria Math"/>
                          </a:rPr>
                          <m:t>+</m:t>
                        </m:r>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2</m:t>
                                </m:r>
                              </m:sub>
                            </m:sSub>
                          </m:e>
                          <m:sup>
                            <m:r>
                              <a:rPr lang="en-US" sz="1800" i="1">
                                <a:latin typeface="Cambria Math"/>
                              </a:rPr>
                              <m:t>2</m:t>
                            </m:r>
                          </m:sup>
                        </m:sSup>
                        <m:r>
                          <a:rPr lang="en-US" sz="1800" i="1">
                            <a:latin typeface="Cambria Math"/>
                          </a:rPr>
                          <m:t>)</m:t>
                        </m:r>
                      </m:num>
                      <m:den>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2</m:t>
                            </m:r>
                          </m:sub>
                        </m:sSub>
                      </m:den>
                    </m:f>
                  </m:oMath>
                </a14:m>
                <a:endParaRPr lang="en-US" sz="1800" dirty="0"/>
              </a:p>
              <a:p>
                <a:pPr marL="114300" lvl="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1</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1</m:t>
                        </m:r>
                      </m:sub>
                    </m:sSub>
                    <m:r>
                      <a:rPr lang="en-US" sz="1800" i="1">
                        <a:latin typeface="Cambria Math"/>
                      </a:rPr>
                      <m:t>−</m:t>
                    </m:r>
                    <m:d>
                      <m:dPr>
                        <m:ctrlPr>
                          <a:rPr lang="en-US" sz="1800" i="1">
                            <a:latin typeface="Cambria Math" panose="02040503050406030204" pitchFamily="18" charset="0"/>
                          </a:rPr>
                        </m:ctrlPr>
                      </m:dPr>
                      <m:e>
                        <m:r>
                          <a:rPr lang="en-US" sz="1800" i="1">
                            <a:latin typeface="Cambria Math"/>
                          </a:rPr>
                          <m:t>0.1</m:t>
                        </m:r>
                      </m:e>
                    </m:d>
                    <m:r>
                      <a:rPr lang="en-US" sz="1800" i="1">
                        <a:latin typeface="Cambria Math"/>
                      </a:rPr>
                      <m:t>∗(2</m:t>
                    </m:r>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1</m:t>
                        </m:r>
                      </m:sub>
                    </m:sSub>
                    <m:r>
                      <a:rPr lang="en-US" sz="1800" i="1">
                        <a:latin typeface="Cambria Math"/>
                      </a:rPr>
                      <m:t>)</m:t>
                    </m:r>
                  </m:oMath>
                </a14:m>
                <a:r>
                  <a:rPr lang="en-US" sz="1800" dirty="0"/>
                  <a:t>                        &amp;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2</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2</m:t>
                        </m:r>
                      </m:sub>
                    </m:sSub>
                    <m:r>
                      <a:rPr lang="en-US" sz="1800" i="1">
                        <a:latin typeface="Cambria Math"/>
                      </a:rPr>
                      <m:t>−</m:t>
                    </m:r>
                    <m:d>
                      <m:dPr>
                        <m:ctrlPr>
                          <a:rPr lang="en-US" sz="1800" i="1">
                            <a:latin typeface="Cambria Math" panose="02040503050406030204" pitchFamily="18" charset="0"/>
                          </a:rPr>
                        </m:ctrlPr>
                      </m:dPr>
                      <m:e>
                        <m:r>
                          <a:rPr lang="en-US" sz="1800" i="1">
                            <a:latin typeface="Cambria Math"/>
                          </a:rPr>
                          <m:t>0.1</m:t>
                        </m:r>
                      </m:e>
                    </m:d>
                    <m:r>
                      <a:rPr lang="en-US" sz="1800" i="1">
                        <a:latin typeface="Cambria Math"/>
                      </a:rPr>
                      <m:t>∗(2</m:t>
                    </m:r>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2</m:t>
                        </m:r>
                      </m:sub>
                    </m:sSub>
                    <m:r>
                      <a:rPr lang="en-US" sz="1800" i="1">
                        <a:latin typeface="Cambria Math"/>
                      </a:rPr>
                      <m:t>)</m:t>
                    </m:r>
                  </m:oMath>
                </a14:m>
                <a:endParaRPr lang="en-US" sz="1800" dirty="0"/>
              </a:p>
              <a:p>
                <a:pPr marL="114300" lvl="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1</m:t>
                        </m:r>
                      </m:sub>
                    </m:sSub>
                    <m:r>
                      <a:rPr lang="en-US" sz="1800" i="1">
                        <a:latin typeface="Cambria Math"/>
                      </a:rPr>
                      <m:t>≔</m:t>
                    </m:r>
                    <m:d>
                      <m:dPr>
                        <m:ctrlPr>
                          <a:rPr lang="en-US" sz="1800" i="1">
                            <a:latin typeface="Cambria Math" panose="02040503050406030204" pitchFamily="18" charset="0"/>
                          </a:rPr>
                        </m:ctrlPr>
                      </m:dPr>
                      <m:e>
                        <m:r>
                          <a:rPr lang="en-US" sz="1800" i="1">
                            <a:latin typeface="Cambria Math"/>
                          </a:rPr>
                          <m:t>0.8</m:t>
                        </m:r>
                      </m:e>
                    </m:d>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1</m:t>
                        </m:r>
                      </m:sub>
                    </m:sSub>
                  </m:oMath>
                </a14:m>
                <a:r>
                  <a:rPr lang="en-US" sz="1800" dirty="0"/>
                  <a:t>                                      &amp;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2</m:t>
                        </m:r>
                      </m:sub>
                    </m:sSub>
                    <m:r>
                      <a:rPr lang="en-US" sz="1800" i="1">
                        <a:latin typeface="Cambria Math"/>
                      </a:rPr>
                      <m:t>≔</m:t>
                    </m:r>
                    <m:d>
                      <m:dPr>
                        <m:ctrlPr>
                          <a:rPr lang="en-US" sz="1800" i="1">
                            <a:latin typeface="Cambria Math" panose="02040503050406030204" pitchFamily="18" charset="0"/>
                          </a:rPr>
                        </m:ctrlPr>
                      </m:dPr>
                      <m:e>
                        <m:r>
                          <a:rPr lang="en-US" sz="1800" i="1">
                            <a:latin typeface="Cambria Math"/>
                          </a:rPr>
                          <m:t>0.8</m:t>
                        </m:r>
                      </m:e>
                    </m:d>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2</m:t>
                        </m:r>
                      </m:sub>
                    </m:sSub>
                  </m:oMath>
                </a14:m>
                <a:endParaRPr lang="en-US" sz="18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635"/>
                </a:stretch>
              </a:blipFill>
            </p:spPr>
            <p:txBody>
              <a:bodyPr/>
              <a:lstStyle/>
              <a:p>
                <a:r>
                  <a:rPr lang="en-US">
                    <a:noFill/>
                  </a:rPr>
                  <a:t> </a:t>
                </a:r>
              </a:p>
            </p:txBody>
          </p:sp>
        </mc:Fallback>
      </mc:AlternateContent>
    </p:spTree>
    <p:extLst>
      <p:ext uri="{BB962C8B-B14F-4D97-AF65-F5344CB8AC3E}">
        <p14:creationId xmlns:p14="http://schemas.microsoft.com/office/powerpoint/2010/main" val="1555446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Table Generation:</a:t>
                </a:r>
              </a:p>
              <a:p>
                <a:r>
                  <a:rPr lang="en-US" dirty="0"/>
                  <a:t>Initialize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r>
                      <a:rPr lang="en-US" i="1">
                        <a:latin typeface="Cambria Math"/>
                      </a:rPr>
                      <m:t>=1  &amp;    </m:t>
                    </m:r>
                    <m:sSub>
                      <m:sSubPr>
                        <m:ctrlPr>
                          <a:rPr lang="en-US" i="1">
                            <a:latin typeface="Cambria Math" panose="02040503050406030204" pitchFamily="18" charset="0"/>
                          </a:rPr>
                        </m:ctrlPr>
                      </m:sSubPr>
                      <m:e>
                        <m:r>
                          <a:rPr lang="en-US" i="1">
                            <a:latin typeface="Cambria Math"/>
                          </a:rPr>
                          <m:t>𝜃</m:t>
                        </m:r>
                      </m:e>
                      <m:sub>
                        <m:r>
                          <a:rPr lang="en-US" i="1">
                            <a:latin typeface="Cambria Math"/>
                          </a:rPr>
                          <m:t>2</m:t>
                        </m:r>
                      </m:sub>
                    </m:sSub>
                    <m:r>
                      <a:rPr lang="en-US" i="1">
                        <a:latin typeface="Cambria Math"/>
                      </a:rPr>
                      <m:t>=1</m:t>
                    </m:r>
                  </m:oMath>
                </a14:m>
                <a:r>
                  <a:rPr lang="en-US" dirty="0"/>
                  <a:t> and iterate</a:t>
                </a:r>
              </a:p>
              <a:p>
                <a:endParaRPr lang="en-US" dirty="0"/>
              </a:p>
              <a:p>
                <a:endParaRPr lang="en-US" dirty="0"/>
              </a:p>
              <a:p>
                <a:endParaRPr lang="en-US" dirty="0"/>
              </a:p>
              <a:p>
                <a:endParaRPr lang="en-US" dirty="0"/>
              </a:p>
              <a:p>
                <a:endParaRPr lang="en-US" dirty="0"/>
              </a:p>
              <a:p>
                <a:endParaRPr lang="en-US" dirty="0"/>
              </a:p>
              <a:p>
                <a:endParaRPr lang="en-US" dirty="0"/>
              </a:p>
              <a:p>
                <a:r>
                  <a:rPr lang="en-US" dirty="0"/>
                  <a:t>We can see that, as we increase our number of iterations, our cost value goes down and the algorithm slowly converges to the optimum value </a:t>
                </a:r>
                <a14:m>
                  <m:oMath xmlns:m="http://schemas.openxmlformats.org/officeDocument/2006/math">
                    <m:r>
                      <a:rPr lang="en-US" i="1">
                        <a:latin typeface="Cambria Math"/>
                      </a:rPr>
                      <m:t>(0,0)</m:t>
                    </m:r>
                  </m:oMath>
                </a14:m>
                <a:endParaRPr lang="en-US"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889" r="-320" b="-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2915076032"/>
                  </p:ext>
                </p:extLst>
              </p:nvPr>
            </p:nvGraphicFramePr>
            <p:xfrm>
              <a:off x="1524000" y="2438400"/>
              <a:ext cx="4267200" cy="2590800"/>
            </p:xfrm>
            <a:graphic>
              <a:graphicData uri="http://schemas.openxmlformats.org/drawingml/2006/table">
                <a:tbl>
                  <a:tblPr firstRow="1" firstCol="1" bandRow="1">
                    <a:tableStyleId>{5C22544A-7EE6-4342-B048-85BDC9FD1C3A}</a:tableStyleId>
                  </a:tblPr>
                  <a:tblGrid>
                    <a:gridCol w="1493520">
                      <a:extLst>
                        <a:ext uri="{9D8B030D-6E8A-4147-A177-3AD203B41FA5}">
                          <a16:colId xmlns:a16="http://schemas.microsoft.com/office/drawing/2014/main" val="20000"/>
                        </a:ext>
                      </a:extLst>
                    </a:gridCol>
                    <a:gridCol w="1386840">
                      <a:extLst>
                        <a:ext uri="{9D8B030D-6E8A-4147-A177-3AD203B41FA5}">
                          <a16:colId xmlns:a16="http://schemas.microsoft.com/office/drawing/2014/main" val="20001"/>
                        </a:ext>
                      </a:extLst>
                    </a:gridCol>
                    <a:gridCol w="1386840">
                      <a:extLst>
                        <a:ext uri="{9D8B030D-6E8A-4147-A177-3AD203B41FA5}">
                          <a16:colId xmlns:a16="http://schemas.microsoft.com/office/drawing/2014/main" val="20002"/>
                        </a:ext>
                      </a:extLst>
                    </a:gridCol>
                  </a:tblGrid>
                  <a:tr h="338745">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a:rPr>
                                      <m:t>𝜃</m:t>
                                    </m:r>
                                  </m:e>
                                  <m:sub>
                                    <m:r>
                                      <a:rPr lang="en-US" sz="1600">
                                        <a:effectLst/>
                                        <a:latin typeface="Cambria Math"/>
                                      </a:rPr>
                                      <m:t>1</m:t>
                                    </m:r>
                                  </m:sub>
                                </m:sSub>
                              </m:oMath>
                            </m:oMathPara>
                          </a14:m>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a:rPr>
                                      <m:t>𝜃</m:t>
                                    </m:r>
                                  </m:e>
                                  <m:sub>
                                    <m:r>
                                      <a:rPr lang="en-US" sz="1600">
                                        <a:effectLst/>
                                        <a:latin typeface="Cambria Math"/>
                                      </a:rPr>
                                      <m:t>1</m:t>
                                    </m:r>
                                  </m:sub>
                                </m:sSub>
                              </m:oMath>
                            </m:oMathPara>
                          </a14:m>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a:rPr>
                                  <m:t>𝐽</m:t>
                                </m:r>
                                <m:d>
                                  <m:dPr>
                                    <m:ctrlPr>
                                      <a:rPr lang="en-US" sz="1600" i="1">
                                        <a:effectLst/>
                                        <a:latin typeface="Cambria Math" panose="02040503050406030204" pitchFamily="18" charset="0"/>
                                      </a:rPr>
                                    </m:ctrlPr>
                                  </m:dPr>
                                  <m:e>
                                    <m:r>
                                      <a:rPr lang="en-US" sz="1600">
                                        <a:effectLst/>
                                        <a:latin typeface="Cambria Math"/>
                                      </a:rPr>
                                      <m:t>𝜃</m:t>
                                    </m:r>
                                  </m:e>
                                </m:d>
                              </m:oMath>
                            </m:oMathPara>
                          </a14:m>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18885">
                    <a:tc>
                      <a:txBody>
                        <a:bodyPr/>
                        <a:lstStyle/>
                        <a:p>
                          <a:pPr marL="0" marR="0" algn="ctr">
                            <a:lnSpc>
                              <a:spcPct val="115000"/>
                            </a:lnSpc>
                            <a:spcBef>
                              <a:spcPts val="0"/>
                            </a:spcBef>
                            <a:spcAft>
                              <a:spcPts val="0"/>
                            </a:spcAft>
                          </a:pPr>
                          <a:r>
                            <a:rPr lang="en-US" sz="1600">
                              <a:effectLst/>
                            </a:rPr>
                            <a:t>1</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2</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18885">
                    <a:tc>
                      <a:txBody>
                        <a:bodyPr/>
                        <a:lstStyle/>
                        <a:p>
                          <a:pPr marL="0" marR="0" algn="ctr">
                            <a:lnSpc>
                              <a:spcPct val="115000"/>
                            </a:lnSpc>
                            <a:spcBef>
                              <a:spcPts val="0"/>
                            </a:spcBef>
                            <a:spcAft>
                              <a:spcPts val="0"/>
                            </a:spcAft>
                          </a:pPr>
                          <a:r>
                            <a:rPr lang="en-US" sz="1600">
                              <a:effectLst/>
                            </a:rPr>
                            <a:t>0.8</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0.8</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1.28</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18885">
                    <a:tc>
                      <a:txBody>
                        <a:bodyPr/>
                        <a:lstStyle/>
                        <a:p>
                          <a:pPr marL="0" marR="0" algn="ctr">
                            <a:lnSpc>
                              <a:spcPct val="115000"/>
                            </a:lnSpc>
                            <a:spcBef>
                              <a:spcPts val="0"/>
                            </a:spcBef>
                            <a:spcAft>
                              <a:spcPts val="0"/>
                            </a:spcAft>
                          </a:pPr>
                          <a:r>
                            <a:rPr lang="en-US" sz="1600">
                              <a:effectLst/>
                            </a:rPr>
                            <a:t>0.64</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0.64</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0.4096</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18885">
                    <a:tc>
                      <a:txBody>
                        <a:bodyPr/>
                        <a:lstStyle/>
                        <a:p>
                          <a:pPr marL="0" marR="0" algn="ctr">
                            <a:lnSpc>
                              <a:spcPct val="115000"/>
                            </a:lnSpc>
                            <a:spcBef>
                              <a:spcPts val="0"/>
                            </a:spcBef>
                            <a:spcAft>
                              <a:spcPts val="0"/>
                            </a:spcAft>
                          </a:pPr>
                          <a:r>
                            <a:rPr lang="en-US" sz="1600">
                              <a:effectLst/>
                            </a:rPr>
                            <a:t>0.512</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0.512</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0.2621</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18885">
                    <a:tc>
                      <a:txBody>
                        <a:bodyPr/>
                        <a:lstStyle/>
                        <a:p>
                          <a:pPr marL="0" marR="0" algn="ctr">
                            <a:lnSpc>
                              <a:spcPct val="115000"/>
                            </a:lnSpc>
                            <a:spcBef>
                              <a:spcPts val="0"/>
                            </a:spcBef>
                            <a:spcAft>
                              <a:spcPts val="0"/>
                            </a:spcAft>
                          </a:pPr>
                          <a:r>
                            <a:rPr lang="en-US" sz="1600">
                              <a:effectLst/>
                            </a:rPr>
                            <a:t>0.4096</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0.4096</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0.1677</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38745">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a:rPr>
                                  <m:t>⋮</m:t>
                                </m:r>
                              </m:oMath>
                            </m:oMathPara>
                          </a14:m>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a:rPr>
                                  <m:t>⋮</m:t>
                                </m:r>
                              </m:oMath>
                            </m:oMathPara>
                          </a14:m>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a:rPr>
                                  <m:t>⋮</m:t>
                                </m:r>
                              </m:oMath>
                            </m:oMathPara>
                          </a14:m>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18885">
                    <a:tc>
                      <a:txBody>
                        <a:bodyPr/>
                        <a:lstStyle/>
                        <a:p>
                          <a:pPr marL="0" marR="0" algn="ctr">
                            <a:lnSpc>
                              <a:spcPct val="115000"/>
                            </a:lnSpc>
                            <a:spcBef>
                              <a:spcPts val="0"/>
                            </a:spcBef>
                            <a:spcAft>
                              <a:spcPts val="0"/>
                            </a:spcAft>
                          </a:pPr>
                          <a:r>
                            <a:rPr lang="en-US" sz="1600">
                              <a:effectLst/>
                            </a:rPr>
                            <a:t>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0</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2915076032"/>
                  </p:ext>
                </p:extLst>
              </p:nvPr>
            </p:nvGraphicFramePr>
            <p:xfrm>
              <a:off x="1524000" y="2438400"/>
              <a:ext cx="4267200" cy="2590800"/>
            </p:xfrm>
            <a:graphic>
              <a:graphicData uri="http://schemas.openxmlformats.org/drawingml/2006/table">
                <a:tbl>
                  <a:tblPr firstRow="1" firstCol="1" bandRow="1">
                    <a:tableStyleId>{5C22544A-7EE6-4342-B048-85BDC9FD1C3A}</a:tableStyleId>
                  </a:tblPr>
                  <a:tblGrid>
                    <a:gridCol w="1493520">
                      <a:extLst>
                        <a:ext uri="{9D8B030D-6E8A-4147-A177-3AD203B41FA5}">
                          <a16:colId xmlns:a16="http://schemas.microsoft.com/office/drawing/2014/main" val="20000"/>
                        </a:ext>
                      </a:extLst>
                    </a:gridCol>
                    <a:gridCol w="1386840">
                      <a:extLst>
                        <a:ext uri="{9D8B030D-6E8A-4147-A177-3AD203B41FA5}">
                          <a16:colId xmlns:a16="http://schemas.microsoft.com/office/drawing/2014/main" val="20001"/>
                        </a:ext>
                      </a:extLst>
                    </a:gridCol>
                    <a:gridCol w="1386840">
                      <a:extLst>
                        <a:ext uri="{9D8B030D-6E8A-4147-A177-3AD203B41FA5}">
                          <a16:colId xmlns:a16="http://schemas.microsoft.com/office/drawing/2014/main" val="20002"/>
                        </a:ext>
                      </a:extLst>
                    </a:gridCol>
                  </a:tblGrid>
                  <a:tr h="338745">
                    <a:tc>
                      <a:txBody>
                        <a:bodyPr/>
                        <a:lstStyle/>
                        <a:p>
                          <a:endParaRPr lang="en-US"/>
                        </a:p>
                      </a:txBody>
                      <a:tcPr marL="68580" marR="68580" marT="0" marB="0">
                        <a:blipFill>
                          <a:blip r:embed="rId3"/>
                          <a:stretch>
                            <a:fillRect l="-816" t="-3571" r="-187755" b="-680357"/>
                          </a:stretch>
                        </a:blipFill>
                      </a:tcPr>
                    </a:tc>
                    <a:tc>
                      <a:txBody>
                        <a:bodyPr/>
                        <a:lstStyle/>
                        <a:p>
                          <a:endParaRPr lang="en-US"/>
                        </a:p>
                      </a:txBody>
                      <a:tcPr marL="68580" marR="68580" marT="0" marB="0">
                        <a:blipFill>
                          <a:blip r:embed="rId3"/>
                          <a:stretch>
                            <a:fillRect l="-108333" t="-3571" r="-101754" b="-680357"/>
                          </a:stretch>
                        </a:blipFill>
                      </a:tcPr>
                    </a:tc>
                    <a:tc>
                      <a:txBody>
                        <a:bodyPr/>
                        <a:lstStyle/>
                        <a:p>
                          <a:endParaRPr lang="en-US"/>
                        </a:p>
                      </a:txBody>
                      <a:tcPr marL="68580" marR="68580" marT="0" marB="0">
                        <a:blipFill>
                          <a:blip r:embed="rId3"/>
                          <a:stretch>
                            <a:fillRect l="-209251" t="-3571" r="-2203" b="-680357"/>
                          </a:stretch>
                        </a:blipFill>
                      </a:tcPr>
                    </a:tc>
                    <a:extLst>
                      <a:ext uri="{0D108BD9-81ED-4DB2-BD59-A6C34878D82A}">
                        <a16:rowId xmlns:a16="http://schemas.microsoft.com/office/drawing/2014/main" val="10000"/>
                      </a:ext>
                    </a:extLst>
                  </a:tr>
                  <a:tr h="318885">
                    <a:tc>
                      <a:txBody>
                        <a:bodyPr/>
                        <a:lstStyle/>
                        <a:p>
                          <a:pPr marL="0" marR="0" algn="ctr">
                            <a:lnSpc>
                              <a:spcPct val="115000"/>
                            </a:lnSpc>
                            <a:spcBef>
                              <a:spcPts val="0"/>
                            </a:spcBef>
                            <a:spcAft>
                              <a:spcPts val="0"/>
                            </a:spcAft>
                          </a:pPr>
                          <a:r>
                            <a:rPr lang="en-US" sz="1600">
                              <a:effectLst/>
                            </a:rPr>
                            <a:t>1</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2</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18885">
                    <a:tc>
                      <a:txBody>
                        <a:bodyPr/>
                        <a:lstStyle/>
                        <a:p>
                          <a:pPr marL="0" marR="0" algn="ctr">
                            <a:lnSpc>
                              <a:spcPct val="115000"/>
                            </a:lnSpc>
                            <a:spcBef>
                              <a:spcPts val="0"/>
                            </a:spcBef>
                            <a:spcAft>
                              <a:spcPts val="0"/>
                            </a:spcAft>
                          </a:pPr>
                          <a:r>
                            <a:rPr lang="en-US" sz="1600">
                              <a:effectLst/>
                            </a:rPr>
                            <a:t>0.8</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0.8</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1.28</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18885">
                    <a:tc>
                      <a:txBody>
                        <a:bodyPr/>
                        <a:lstStyle/>
                        <a:p>
                          <a:pPr marL="0" marR="0" algn="ctr">
                            <a:lnSpc>
                              <a:spcPct val="115000"/>
                            </a:lnSpc>
                            <a:spcBef>
                              <a:spcPts val="0"/>
                            </a:spcBef>
                            <a:spcAft>
                              <a:spcPts val="0"/>
                            </a:spcAft>
                          </a:pPr>
                          <a:r>
                            <a:rPr lang="en-US" sz="1600">
                              <a:effectLst/>
                            </a:rPr>
                            <a:t>0.64</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0.64</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0.4096</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18885">
                    <a:tc>
                      <a:txBody>
                        <a:bodyPr/>
                        <a:lstStyle/>
                        <a:p>
                          <a:pPr marL="0" marR="0" algn="ctr">
                            <a:lnSpc>
                              <a:spcPct val="115000"/>
                            </a:lnSpc>
                            <a:spcBef>
                              <a:spcPts val="0"/>
                            </a:spcBef>
                            <a:spcAft>
                              <a:spcPts val="0"/>
                            </a:spcAft>
                          </a:pPr>
                          <a:r>
                            <a:rPr lang="en-US" sz="1600">
                              <a:effectLst/>
                            </a:rPr>
                            <a:t>0.512</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0.512</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0.2621</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18885">
                    <a:tc>
                      <a:txBody>
                        <a:bodyPr/>
                        <a:lstStyle/>
                        <a:p>
                          <a:pPr marL="0" marR="0" algn="ctr">
                            <a:lnSpc>
                              <a:spcPct val="115000"/>
                            </a:lnSpc>
                            <a:spcBef>
                              <a:spcPts val="0"/>
                            </a:spcBef>
                            <a:spcAft>
                              <a:spcPts val="0"/>
                            </a:spcAft>
                          </a:pPr>
                          <a:r>
                            <a:rPr lang="en-US" sz="1600">
                              <a:effectLst/>
                            </a:rPr>
                            <a:t>0.4096</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0.4096</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0.1677</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38745">
                    <a:tc>
                      <a:txBody>
                        <a:bodyPr/>
                        <a:lstStyle/>
                        <a:p>
                          <a:endParaRPr lang="en-US"/>
                        </a:p>
                      </a:txBody>
                      <a:tcPr marL="68580" marR="68580" marT="0" marB="0">
                        <a:blipFill>
                          <a:blip r:embed="rId3"/>
                          <a:stretch>
                            <a:fillRect l="-816" t="-569643" r="-187755" b="-114286"/>
                          </a:stretch>
                        </a:blipFill>
                      </a:tcPr>
                    </a:tc>
                    <a:tc>
                      <a:txBody>
                        <a:bodyPr/>
                        <a:lstStyle/>
                        <a:p>
                          <a:endParaRPr lang="en-US"/>
                        </a:p>
                      </a:txBody>
                      <a:tcPr marL="68580" marR="68580" marT="0" marB="0">
                        <a:blipFill>
                          <a:blip r:embed="rId3"/>
                          <a:stretch>
                            <a:fillRect l="-108333" t="-569643" r="-101754" b="-114286"/>
                          </a:stretch>
                        </a:blipFill>
                      </a:tcPr>
                    </a:tc>
                    <a:tc>
                      <a:txBody>
                        <a:bodyPr/>
                        <a:lstStyle/>
                        <a:p>
                          <a:endParaRPr lang="en-US"/>
                        </a:p>
                      </a:txBody>
                      <a:tcPr marL="68580" marR="68580" marT="0" marB="0">
                        <a:blipFill>
                          <a:blip r:embed="rId3"/>
                          <a:stretch>
                            <a:fillRect l="-209251" t="-569643" r="-2203" b="-114286"/>
                          </a:stretch>
                        </a:blipFill>
                      </a:tcPr>
                    </a:tc>
                    <a:extLst>
                      <a:ext uri="{0D108BD9-81ED-4DB2-BD59-A6C34878D82A}">
                        <a16:rowId xmlns:a16="http://schemas.microsoft.com/office/drawing/2014/main" val="10006"/>
                      </a:ext>
                    </a:extLst>
                  </a:tr>
                  <a:tr h="318885">
                    <a:tc>
                      <a:txBody>
                        <a:bodyPr/>
                        <a:lstStyle/>
                        <a:p>
                          <a:pPr marL="0" marR="0" algn="ctr">
                            <a:lnSpc>
                              <a:spcPct val="115000"/>
                            </a:lnSpc>
                            <a:spcBef>
                              <a:spcPts val="0"/>
                            </a:spcBef>
                            <a:spcAft>
                              <a:spcPts val="0"/>
                            </a:spcAft>
                          </a:pPr>
                          <a:r>
                            <a:rPr lang="en-US" sz="1600">
                              <a:effectLst/>
                            </a:rPr>
                            <a:t>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0</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mc:Fallback>
      </mc:AlternateContent>
      <p:sp>
        <p:nvSpPr>
          <p:cNvPr id="4" name="Title 1">
            <a:extLst>
              <a:ext uri="{FF2B5EF4-FFF2-40B4-BE49-F238E27FC236}">
                <a16:creationId xmlns:a16="http://schemas.microsoft.com/office/drawing/2014/main" id="{A0A519BB-8386-D281-7D85-2858647A5D4C}"/>
              </a:ext>
            </a:extLst>
          </p:cNvPr>
          <p:cNvSpPr>
            <a:spLocks noGrp="1"/>
          </p:cNvSpPr>
          <p:nvPr>
            <p:ph type="title"/>
          </p:nvPr>
        </p:nvSpPr>
        <p:spPr>
          <a:xfrm>
            <a:off x="457200" y="274638"/>
            <a:ext cx="7620000" cy="1143000"/>
          </a:xfrm>
        </p:spPr>
        <p:txBody>
          <a:bodyPr/>
          <a:lstStyle/>
          <a:p>
            <a:r>
              <a:rPr lang="en-US" dirty="0"/>
              <a:t>Example: Two Variable Case</a:t>
            </a:r>
          </a:p>
        </p:txBody>
      </p:sp>
    </p:spTree>
    <p:extLst>
      <p:ext uri="{BB962C8B-B14F-4D97-AF65-F5344CB8AC3E}">
        <p14:creationId xmlns:p14="http://schemas.microsoft.com/office/powerpoint/2010/main" val="126532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3" name="Content Placeholder 2"/>
          <p:cNvSpPr>
            <a:spLocks noGrp="1"/>
          </p:cNvSpPr>
          <p:nvPr>
            <p:ph idx="1"/>
          </p:nvPr>
        </p:nvSpPr>
        <p:spPr/>
        <p:txBody>
          <a:bodyPr>
            <a:normAutofit/>
          </a:bodyPr>
          <a:lstStyle/>
          <a:p>
            <a:r>
              <a:rPr lang="en-US" dirty="0"/>
              <a:t>Algorithmic method for finding a local minimum of a differentiable function. </a:t>
            </a:r>
          </a:p>
          <a:p>
            <a:r>
              <a:rPr lang="en-US" dirty="0"/>
              <a:t>The algorithm is initiated by choosing random values to the parameters </a:t>
            </a:r>
          </a:p>
          <a:p>
            <a:r>
              <a:rPr lang="en-US" dirty="0"/>
              <a:t>Improve the parameters gradually by taking steps proportional to the negative of the gradient (or approximate gradient) of the cost function at the current point. </a:t>
            </a:r>
          </a:p>
          <a:p>
            <a:r>
              <a:rPr lang="en-US" dirty="0"/>
              <a:t>Continue the process until the algorithm converges to a minimum </a:t>
            </a:r>
            <a:r>
              <a:rPr lang="en-US" dirty="0" err="1"/>
              <a:t>i.e</a:t>
            </a:r>
            <a:r>
              <a:rPr lang="en-US" dirty="0"/>
              <a:t> until the difference between the successive iterates becomes stable or reaches a threshold</a:t>
            </a:r>
          </a:p>
          <a:p>
            <a:pPr>
              <a:buFont typeface="Wingdings" panose="05000000000000000000" pitchFamily="2" charset="2"/>
              <a:buChar char="v"/>
            </a:pPr>
            <a:r>
              <a:rPr lang="en-US" u="sng" dirty="0"/>
              <a:t>Note</a:t>
            </a:r>
            <a:r>
              <a:rPr lang="en-US" dirty="0"/>
              <a:t>: If we instead take steps proportional to the </a:t>
            </a:r>
            <a:r>
              <a:rPr lang="en-US" i="1" dirty="0"/>
              <a:t>positive</a:t>
            </a:r>
            <a:r>
              <a:rPr lang="en-US" dirty="0"/>
              <a:t> of the gradient, we approach a local maximum of that function; the procedure is then known as </a:t>
            </a:r>
            <a:r>
              <a:rPr lang="en-US" b="1" dirty="0"/>
              <a:t>gradient ascent</a:t>
            </a:r>
            <a:r>
              <a:rPr lang="en-US" dirty="0"/>
              <a:t>. </a:t>
            </a:r>
          </a:p>
          <a:p>
            <a:endParaRPr lang="en-US" dirty="0"/>
          </a:p>
        </p:txBody>
      </p:sp>
    </p:spTree>
    <p:extLst>
      <p:ext uri="{BB962C8B-B14F-4D97-AF65-F5344CB8AC3E}">
        <p14:creationId xmlns:p14="http://schemas.microsoft.com/office/powerpoint/2010/main" val="394232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lstStyle/>
          <a:p>
            <a:r>
              <a:rPr lang="en-US" dirty="0"/>
              <a:t>Analogy</a:t>
            </a:r>
          </a:p>
        </p:txBody>
      </p:sp>
      <p:sp>
        <p:nvSpPr>
          <p:cNvPr id="3" name="Content Placeholder 2"/>
          <p:cNvSpPr>
            <a:spLocks noGrp="1"/>
          </p:cNvSpPr>
          <p:nvPr>
            <p:ph idx="1"/>
          </p:nvPr>
        </p:nvSpPr>
        <p:spPr>
          <a:xfrm>
            <a:off x="457200" y="990600"/>
            <a:ext cx="7620000" cy="4800600"/>
          </a:xfrm>
        </p:spPr>
        <p:txBody>
          <a:bodyPr/>
          <a:lstStyle/>
          <a:p>
            <a:r>
              <a:rPr lang="en-US" dirty="0"/>
              <a:t>To get an idea of how Gradient Descent works, let us take an example. Suppose you are at the top of a mountain and want to reach the base camp which is all the way down at the lowest point of the mountain. Also, due to the bad weather, the visibility is really low and you cannot see the path at all. How would you reach the base camp?</a:t>
            </a:r>
          </a:p>
          <a:p>
            <a:r>
              <a:rPr lang="en-US" dirty="0"/>
              <a:t>One of the ways is to use your feet to know where the land tends to descend. This will give an idea in what direction, the steep is low and you should take your first step. If you follow the descending path until you encounter a plain area or an ascending path, it is very likely you would reach the base camp.</a:t>
            </a:r>
          </a:p>
          <a:p>
            <a:pPr marL="114300" indent="0">
              <a:buNone/>
            </a:pP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4876800"/>
            <a:ext cx="3295650" cy="1678940"/>
          </a:xfrm>
          <a:prstGeom prst="rect">
            <a:avLst/>
          </a:prstGeom>
          <a:noFill/>
          <a:ln>
            <a:noFill/>
          </a:ln>
        </p:spPr>
      </p:pic>
    </p:spTree>
    <p:extLst>
      <p:ext uri="{BB962C8B-B14F-4D97-AF65-F5344CB8AC3E}">
        <p14:creationId xmlns:p14="http://schemas.microsoft.com/office/powerpoint/2010/main" val="938987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lstStyle/>
          <a:p>
            <a:r>
              <a:rPr lang="en-US" dirty="0"/>
              <a:t>Analogy</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779286"/>
            <a:ext cx="7467600" cy="4469113"/>
          </a:xfrm>
          <a:prstGeom prst="rect">
            <a:avLst/>
          </a:prstGeom>
          <a:noFill/>
          <a:ln>
            <a:noFill/>
          </a:ln>
        </p:spPr>
      </p:pic>
    </p:spTree>
    <p:extLst>
      <p:ext uri="{BB962C8B-B14F-4D97-AF65-F5344CB8AC3E}">
        <p14:creationId xmlns:p14="http://schemas.microsoft.com/office/powerpoint/2010/main" val="99691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a:t>
            </a:r>
          </a:p>
        </p:txBody>
      </p:sp>
      <p:sp>
        <p:nvSpPr>
          <p:cNvPr id="3" name="Content Placeholder 2"/>
          <p:cNvSpPr>
            <a:spLocks noGrp="1"/>
          </p:cNvSpPr>
          <p:nvPr>
            <p:ph idx="1"/>
          </p:nvPr>
        </p:nvSpPr>
        <p:spPr/>
        <p:txBody>
          <a:bodyPr/>
          <a:lstStyle/>
          <a:p>
            <a:r>
              <a:rPr lang="en-US" dirty="0"/>
              <a:t>If there is a slight rise in the ground when you are going downhill you would immediately stop assuming that you reached the base camp (global minima), but in reality, you are still stuck at the mountain at a local minima. </a:t>
            </a:r>
          </a:p>
          <a:p>
            <a:r>
              <a:rPr lang="en-US" dirty="0"/>
              <a:t> In other words , gradient descent does not guarantee finding global minima (maxima) of the function</a:t>
            </a:r>
          </a:p>
          <a:p>
            <a:r>
              <a:rPr lang="en-US" dirty="0"/>
              <a:t>However most of the objective functions used in machine learning such as cost function are convex functions which ensure that the local minimum is also a global minimum.</a:t>
            </a:r>
          </a:p>
          <a:p>
            <a:endParaRPr lang="en-US" dirty="0"/>
          </a:p>
        </p:txBody>
      </p:sp>
    </p:spTree>
    <p:extLst>
      <p:ext uri="{BB962C8B-B14F-4D97-AF65-F5344CB8AC3E}">
        <p14:creationId xmlns:p14="http://schemas.microsoft.com/office/powerpoint/2010/main" val="3936636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3200" b="1" dirty="0"/>
              <a:t>Mathematical formulation of the idea:</a:t>
            </a:r>
            <a:br>
              <a:rPr lang="en-US" sz="3200" dirty="0"/>
            </a:b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7924800" cy="5257800"/>
              </a:xfrm>
            </p:spPr>
            <p:txBody>
              <a:bodyPr>
                <a:noAutofit/>
              </a:bodyPr>
              <a:lstStyle/>
              <a:p>
                <a:r>
                  <a:rPr lang="en-US" sz="2400" dirty="0"/>
                  <a:t>The algorithm is based on the fact that at any given point </a:t>
                </a:r>
                <a14:m>
                  <m:oMath xmlns:m="http://schemas.openxmlformats.org/officeDocument/2006/math">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𝑘</m:t>
                        </m:r>
                      </m:sub>
                    </m:sSub>
                    <m:r>
                      <a:rPr lang="en-US" sz="2400" i="1">
                        <a:latin typeface="Cambria Math"/>
                      </a:rPr>
                      <m:t>′</m:t>
                    </m:r>
                  </m:oMath>
                </a14:m>
                <a:r>
                  <a:rPr lang="en-US" sz="2400" dirty="0"/>
                  <a:t> in the domain of the function </a:t>
                </a:r>
                <a14:m>
                  <m:oMath xmlns:m="http://schemas.openxmlformats.org/officeDocument/2006/math">
                    <m:r>
                      <a:rPr lang="en-US" sz="2400" i="1">
                        <a:latin typeface="Cambria Math"/>
                      </a:rPr>
                      <m:t>𝑓</m:t>
                    </m:r>
                    <m:r>
                      <a:rPr lang="en-US" sz="2400" i="1">
                        <a:latin typeface="Cambria Math"/>
                      </a:rPr>
                      <m:t>(</m:t>
                    </m:r>
                    <m:r>
                      <a:rPr lang="en-US" sz="2400" i="1">
                        <a:latin typeface="Cambria Math"/>
                      </a:rPr>
                      <m:t>𝑥</m:t>
                    </m:r>
                    <m:r>
                      <a:rPr lang="en-US" sz="2400" i="1">
                        <a:latin typeface="Cambria Math"/>
                      </a:rPr>
                      <m:t>)</m:t>
                    </m:r>
                  </m:oMath>
                </a14:m>
                <a:r>
                  <a:rPr lang="en-US" sz="2400" dirty="0"/>
                  <a:t>, the function decreases fast in the direction of negative gradient and increases in the opposite direction. </a:t>
                </a:r>
              </a:p>
              <a:p>
                <a:r>
                  <a:rPr lang="en-US" sz="2400" dirty="0"/>
                  <a:t>If one goes from position</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𝑎</m:t>
                        </m:r>
                      </m:e>
                      <m:sub>
                        <m:r>
                          <a:rPr lang="en-US" sz="2400" i="1">
                            <a:latin typeface="Cambria Math"/>
                          </a:rPr>
                          <m:t>𝑘</m:t>
                        </m:r>
                      </m:sub>
                    </m:sSub>
                  </m:oMath>
                </a14:m>
                <a:r>
                  <a:rPr lang="en-US" sz="2400" dirty="0"/>
                  <a:t> to position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𝑎</m:t>
                        </m:r>
                      </m:e>
                      <m:sub>
                        <m:r>
                          <a:rPr lang="en-US" sz="2400" i="1">
                            <a:latin typeface="Cambria Math"/>
                          </a:rPr>
                          <m:t>𝑘</m:t>
                        </m:r>
                        <m:r>
                          <a:rPr lang="en-US" sz="2400" i="1">
                            <a:latin typeface="Cambria Math"/>
                          </a:rPr>
                          <m:t>+1</m:t>
                        </m:r>
                      </m:sub>
                    </m:sSub>
                  </m:oMath>
                </a14:m>
                <a:r>
                  <a:rPr lang="en-US" sz="2400" dirty="0"/>
                  <a:t> by going in the direction of negative gradient with step size/length </a:t>
                </a:r>
                <a14:m>
                  <m:oMath xmlns:m="http://schemas.openxmlformats.org/officeDocument/2006/math">
                    <m:r>
                      <a:rPr lang="en-US" sz="2400" i="1">
                        <a:latin typeface="Cambria Math"/>
                      </a:rPr>
                      <m:t>𝛾</m:t>
                    </m:r>
                  </m:oMath>
                </a14:m>
                <a:r>
                  <a:rPr lang="en-US" sz="2400" dirty="0"/>
                  <a:t> i.e.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𝑘</m:t>
                        </m:r>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𝑘</m:t>
                        </m:r>
                      </m:sub>
                    </m:sSub>
                    <m:r>
                      <a:rPr lang="en-US" sz="2400" i="1">
                        <a:latin typeface="Cambria Math"/>
                      </a:rPr>
                      <m:t>−</m:t>
                    </m:r>
                    <m:r>
                      <a:rPr lang="en-US" sz="2400" i="1">
                        <a:latin typeface="Cambria Math"/>
                      </a:rPr>
                      <m:t>𝛾</m:t>
                    </m:r>
                    <m:r>
                      <a:rPr lang="en-US" sz="2400">
                        <a:latin typeface="Cambria Math"/>
                      </a:rPr>
                      <m:t>𝛻</m:t>
                    </m:r>
                    <m:r>
                      <a:rPr lang="en-US" sz="2400" i="1">
                        <a:latin typeface="Cambria Math"/>
                      </a:rPr>
                      <m:t>𝑓</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𝑘</m:t>
                        </m:r>
                      </m:sub>
                    </m:sSub>
                    <m:r>
                      <a:rPr lang="en-US" sz="2400" i="1">
                        <a:latin typeface="Cambria Math"/>
                      </a:rPr>
                      <m:t>)</m:t>
                    </m:r>
                  </m:oMath>
                </a14:m>
                <a:r>
                  <a:rPr lang="en-US" sz="2400" dirty="0"/>
                  <a:t> then he will be going towards the minimum. </a:t>
                </a:r>
              </a:p>
              <a:p>
                <a:r>
                  <a:rPr lang="en-US" sz="2400" dirty="0"/>
                  <a:t>It can be shown that if </a:t>
                </a:r>
                <a14:m>
                  <m:oMath xmlns:m="http://schemas.openxmlformats.org/officeDocument/2006/math">
                    <m:r>
                      <a:rPr lang="en-US" sz="2400" i="1">
                        <a:latin typeface="Cambria Math"/>
                      </a:rPr>
                      <m:t>𝛾</m:t>
                    </m:r>
                  </m:oMath>
                </a14:m>
                <a:r>
                  <a:rPr lang="en-US" sz="2400" dirty="0"/>
                  <a:t> is small then </a:t>
                </a:r>
                <a14:m>
                  <m:oMath xmlns:m="http://schemas.openxmlformats.org/officeDocument/2006/math">
                    <m:r>
                      <a:rPr lang="en-US" sz="2400" i="1">
                        <a:latin typeface="Cambria Math"/>
                      </a:rPr>
                      <m:t>𝑓</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𝑎</m:t>
                            </m:r>
                          </m:e>
                          <m:sub>
                            <m:r>
                              <a:rPr lang="en-US" sz="2400" i="1">
                                <a:latin typeface="Cambria Math"/>
                              </a:rPr>
                              <m:t>𝑘</m:t>
                            </m:r>
                          </m:sub>
                        </m:sSub>
                      </m:e>
                    </m:d>
                    <m:r>
                      <a:rPr lang="en-US" sz="2400" i="1">
                        <a:latin typeface="Cambria Math"/>
                      </a:rPr>
                      <m:t>≥</m:t>
                    </m:r>
                    <m:r>
                      <a:rPr lang="en-US" sz="2400" i="1">
                        <a:latin typeface="Cambria Math"/>
                      </a:rPr>
                      <m:t>𝑓</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𝑎</m:t>
                            </m:r>
                          </m:e>
                          <m:sub>
                            <m:r>
                              <a:rPr lang="en-US" sz="2400" i="1">
                                <a:latin typeface="Cambria Math"/>
                              </a:rPr>
                              <m:t>𝑘</m:t>
                            </m:r>
                            <m:r>
                              <a:rPr lang="en-US" sz="2400" i="1">
                                <a:latin typeface="Cambria Math"/>
                              </a:rPr>
                              <m:t>+1</m:t>
                            </m:r>
                          </m:sub>
                        </m:sSub>
                      </m:e>
                    </m:d>
                    <m:r>
                      <a:rPr lang="en-US" sz="2400" i="1">
                        <a:latin typeface="Cambria Math"/>
                      </a:rPr>
                      <m:t> .</m:t>
                    </m:r>
                  </m:oMath>
                </a14:m>
                <a:r>
                  <a:rPr lang="en-US" sz="2400" dirty="0"/>
                  <a:t>So 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𝑥</m:t>
                        </m:r>
                      </m:e>
                      <m:sub>
                        <m:r>
                          <a:rPr lang="en-US" sz="2400" i="1">
                            <a:latin typeface="Cambria Math"/>
                          </a:rPr>
                          <m:t>0</m:t>
                        </m:r>
                      </m:sub>
                    </m:sSub>
                  </m:oMath>
                </a14:m>
                <a:r>
                  <a:rPr lang="en-US" sz="2400" dirty="0"/>
                  <a:t> is the starting point of the algorithm followed by the sequence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𝑥</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𝑥</m:t>
                        </m:r>
                      </m:e>
                      <m:sub>
                        <m:r>
                          <a:rPr lang="en-US" sz="2400" i="1">
                            <a:latin typeface="Cambria Math"/>
                          </a:rPr>
                          <m:t>2</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𝑥</m:t>
                        </m:r>
                      </m:e>
                      <m:sub>
                        <m:r>
                          <a:rPr lang="en-US" sz="2400" i="1">
                            <a:latin typeface="Cambria Math"/>
                          </a:rPr>
                          <m:t>3</m:t>
                        </m:r>
                      </m:sub>
                    </m:sSub>
                    <m:r>
                      <a:rPr lang="en-US" sz="2400" i="1">
                        <a:latin typeface="Cambria Math"/>
                      </a:rPr>
                      <m:t>……</m:t>
                    </m:r>
                    <m:r>
                      <m:rPr>
                        <m:sty m:val="p"/>
                      </m:rPr>
                      <a:rPr lang="en-US" sz="2400" b="0" i="0" smtClean="0">
                        <a:latin typeface="Cambria Math"/>
                      </a:rPr>
                      <m:t>then</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𝑘</m:t>
                        </m:r>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𝑥</m:t>
                        </m:r>
                      </m:e>
                      <m:sub>
                        <m:r>
                          <a:rPr lang="en-US" sz="2400" i="1">
                            <a:latin typeface="Cambria Math"/>
                          </a:rPr>
                          <m:t>𝑘</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𝛾</m:t>
                        </m:r>
                      </m:e>
                      <m:sub>
                        <m:r>
                          <a:rPr lang="en-US" sz="2400" i="1">
                            <a:latin typeface="Cambria Math"/>
                          </a:rPr>
                          <m:t>𝑘</m:t>
                        </m:r>
                      </m:sub>
                    </m:sSub>
                    <m:r>
                      <a:rPr lang="en-US" sz="2400">
                        <a:latin typeface="Cambria Math"/>
                      </a:rPr>
                      <m:t>𝛻</m:t>
                    </m:r>
                    <m:r>
                      <a:rPr lang="en-US" sz="2400" i="1">
                        <a:latin typeface="Cambria Math"/>
                      </a:rPr>
                      <m:t>𝑓</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𝑥</m:t>
                            </m:r>
                          </m:e>
                          <m:sub>
                            <m:r>
                              <a:rPr lang="en-US" sz="2400" i="1">
                                <a:latin typeface="Cambria Math"/>
                              </a:rPr>
                              <m:t>𝑘</m:t>
                            </m:r>
                          </m:sub>
                        </m:sSub>
                      </m:e>
                    </m:d>
                    <m:r>
                      <a:rPr lang="en-US" sz="2400" i="1">
                        <a:latin typeface="Cambria Math"/>
                      </a:rPr>
                      <m:t>   </m:t>
                    </m:r>
                    <m:r>
                      <a:rPr lang="en-US" sz="2400" i="1">
                        <a:latin typeface="Cambria Math"/>
                      </a:rPr>
                      <m:t>𝑤h𝑒𝑟𝑒</m:t>
                    </m:r>
                    <m:r>
                      <a:rPr lang="en-US" sz="2400" i="1">
                        <a:latin typeface="Cambria Math"/>
                      </a:rPr>
                      <m:t>  </m:t>
                    </m:r>
                    <m:r>
                      <a:rPr lang="en-US" sz="2400" i="1">
                        <a:latin typeface="Cambria Math"/>
                      </a:rPr>
                      <m:t>𝑓</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𝑥</m:t>
                            </m:r>
                          </m:e>
                          <m:sub>
                            <m:r>
                              <a:rPr lang="en-US" sz="2400" i="1">
                                <a:latin typeface="Cambria Math"/>
                              </a:rPr>
                              <m:t>0</m:t>
                            </m:r>
                          </m:sub>
                        </m:sSub>
                      </m:e>
                    </m:d>
                    <m:r>
                      <a:rPr lang="en-US" sz="2400" i="1">
                        <a:latin typeface="Cambria Math"/>
                      </a:rPr>
                      <m:t>≥</m:t>
                    </m:r>
                    <m:r>
                      <a:rPr lang="en-US" sz="2400" i="1">
                        <a:latin typeface="Cambria Math"/>
                      </a:rPr>
                      <m:t>𝑓</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𝑥</m:t>
                            </m:r>
                          </m:e>
                          <m:sub>
                            <m:r>
                              <a:rPr lang="en-US" sz="2400" i="1">
                                <a:latin typeface="Cambria Math"/>
                              </a:rPr>
                              <m:t>1</m:t>
                            </m:r>
                          </m:sub>
                        </m:sSub>
                      </m:e>
                    </m:d>
                    <m:r>
                      <a:rPr lang="en-US" sz="2400" i="1">
                        <a:latin typeface="Cambria Math"/>
                      </a:rPr>
                      <m:t>≥</m:t>
                    </m:r>
                    <m:r>
                      <a:rPr lang="en-US" sz="2400" i="1">
                        <a:latin typeface="Cambria Math"/>
                      </a:rPr>
                      <m:t>𝑓</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𝑥</m:t>
                            </m:r>
                          </m:e>
                          <m:sub>
                            <m:r>
                              <a:rPr lang="en-US" sz="2400" i="1">
                                <a:latin typeface="Cambria Math"/>
                              </a:rPr>
                              <m:t>2</m:t>
                            </m:r>
                          </m:sub>
                        </m:sSub>
                      </m:e>
                    </m:d>
                    <m:r>
                      <a:rPr lang="en-US" sz="2400" i="1">
                        <a:latin typeface="Cambria Math"/>
                      </a:rPr>
                      <m:t>….</m:t>
                    </m:r>
                  </m:oMath>
                </a14:m>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7924800" cy="5257800"/>
              </a:xfrm>
              <a:blipFill rotWithShape="1">
                <a:blip r:embed="rId2" cstate="print"/>
                <a:stretch>
                  <a:fillRect t="-928"/>
                </a:stretch>
              </a:blipFill>
            </p:spPr>
            <p:txBody>
              <a:bodyPr/>
              <a:lstStyle/>
              <a:p>
                <a:r>
                  <a:rPr lang="en-US">
                    <a:noFill/>
                  </a:rPr>
                  <a:t> </a:t>
                </a:r>
              </a:p>
            </p:txBody>
          </p:sp>
        </mc:Fallback>
      </mc:AlternateContent>
    </p:spTree>
    <p:extLst>
      <p:ext uri="{BB962C8B-B14F-4D97-AF65-F5344CB8AC3E}">
        <p14:creationId xmlns:p14="http://schemas.microsoft.com/office/powerpoint/2010/main" val="143992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lstStyle/>
          <a:p>
            <a:r>
              <a:rPr lang="en-US" dirty="0"/>
              <a:t>Note on Step Size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7848600" cy="4800600"/>
              </a:xfrm>
            </p:spPr>
            <p:txBody>
              <a:bodyPr/>
              <a:lstStyle/>
              <a:p>
                <a:r>
                  <a:rPr lang="en-US" dirty="0"/>
                  <a:t>The value of step size </a:t>
                </a:r>
                <a14:m>
                  <m:oMath xmlns:m="http://schemas.openxmlformats.org/officeDocument/2006/math">
                    <m:r>
                      <a:rPr lang="en-US" i="1">
                        <a:latin typeface="Cambria Math"/>
                      </a:rPr>
                      <m:t>𝛾</m:t>
                    </m:r>
                  </m:oMath>
                </a14:m>
                <a:r>
                  <a:rPr lang="en-US" dirty="0"/>
                  <a:t> can be changed at every iteration.(Hence the notation </a:t>
                </a:r>
                <a14:m>
                  <m:oMath xmlns:m="http://schemas.openxmlformats.org/officeDocument/2006/math">
                    <m:sSub>
                      <m:sSubPr>
                        <m:ctrlPr>
                          <a:rPr lang="en-US" i="1">
                            <a:latin typeface="Cambria Math" panose="02040503050406030204" pitchFamily="18" charset="0"/>
                          </a:rPr>
                        </m:ctrlPr>
                      </m:sSubPr>
                      <m:e>
                        <m:r>
                          <a:rPr lang="en-US" i="1">
                            <a:latin typeface="Cambria Math"/>
                          </a:rPr>
                          <m:t>𝛾</m:t>
                        </m:r>
                      </m:e>
                      <m:sub>
                        <m:r>
                          <a:rPr lang="en-US" i="1">
                            <a:latin typeface="Cambria Math"/>
                          </a:rPr>
                          <m:t>𝑘</m:t>
                        </m:r>
                      </m:sub>
                    </m:sSub>
                    <m:r>
                      <a:rPr lang="en-US" i="1">
                        <a:latin typeface="Cambria Math"/>
                      </a:rPr>
                      <m:t>)</m:t>
                    </m:r>
                  </m:oMath>
                </a14:m>
                <a:r>
                  <a:rPr lang="en-US" dirty="0"/>
                  <a:t>. </a:t>
                </a:r>
              </a:p>
              <a:p>
                <a:r>
                  <a:rPr lang="en-US" dirty="0"/>
                  <a:t>In machine learning the value </a:t>
                </a:r>
                <a14:m>
                  <m:oMath xmlns:m="http://schemas.openxmlformats.org/officeDocument/2006/math">
                    <m:r>
                      <a:rPr lang="en-US" i="1">
                        <a:latin typeface="Cambria Math"/>
                      </a:rPr>
                      <m:t>𝛾</m:t>
                    </m:r>
                  </m:oMath>
                </a14:m>
                <a:r>
                  <a:rPr lang="en-US" dirty="0"/>
                  <a:t> is called the learning rate(which can be varied). </a:t>
                </a:r>
              </a:p>
              <a:p>
                <a:r>
                  <a:rPr lang="en-US" dirty="0"/>
                  <a:t>Usually, we take the value of the learning rate to be small such as 0.1, 0.01,0.001 etc.. </a:t>
                </a:r>
              </a:p>
              <a:p>
                <a:r>
                  <a:rPr lang="en-US" dirty="0"/>
                  <a:t>The value of the step should not be too big as it can skip the minimum point and thus the optimization can fail. It is a hyper-parameter and you need to experiment with its values.</a:t>
                </a:r>
              </a:p>
              <a:p>
                <a:pPr marL="11430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7848600" cy="4800600"/>
              </a:xfrm>
              <a:blipFill rotWithShape="1">
                <a:blip r:embed="rId2" cstate="print"/>
                <a:stretch>
                  <a:fillRect t="-762" r="-388"/>
                </a:stretch>
              </a:blipFill>
            </p:spPr>
            <p:txBody>
              <a:bodyPr/>
              <a:lstStyle/>
              <a:p>
                <a:r>
                  <a:rPr lang="en-US">
                    <a:noFill/>
                  </a:rPr>
                  <a:t> </a:t>
                </a:r>
              </a:p>
            </p:txBody>
          </p:sp>
        </mc:Fallback>
      </mc:AlternateContent>
    </p:spTree>
    <p:extLst>
      <p:ext uri="{BB962C8B-B14F-4D97-AF65-F5344CB8AC3E}">
        <p14:creationId xmlns:p14="http://schemas.microsoft.com/office/powerpoint/2010/main" val="1603977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lstStyle/>
          <a:p>
            <a:r>
              <a:rPr lang="en-US" dirty="0"/>
              <a:t>Note on Step Size</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04800" y="1600200"/>
            <a:ext cx="8001000" cy="4038600"/>
          </a:xfrm>
          <a:prstGeom prst="rect">
            <a:avLst/>
          </a:prstGeom>
        </p:spPr>
      </p:pic>
    </p:spTree>
    <p:extLst>
      <p:ext uri="{BB962C8B-B14F-4D97-AF65-F5344CB8AC3E}">
        <p14:creationId xmlns:p14="http://schemas.microsoft.com/office/powerpoint/2010/main" val="2096757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in Machine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machine learning code we normally use the following notations :</a:t>
                </a:r>
              </a:p>
              <a:p>
                <a:r>
                  <a:rPr lang="en-US" dirty="0"/>
                  <a:t>Cost function is denoted by </a:t>
                </a:r>
                <a14:m>
                  <m:oMath xmlns:m="http://schemas.openxmlformats.org/officeDocument/2006/math">
                    <m:r>
                      <a:rPr lang="en-US" i="1">
                        <a:latin typeface="Cambria Math"/>
                      </a:rPr>
                      <m:t>𝐽</m:t>
                    </m:r>
                    <m:d>
                      <m:dPr>
                        <m:ctrlPr>
                          <a:rPr lang="en-US" i="1">
                            <a:latin typeface="Cambria Math" panose="02040503050406030204" pitchFamily="18" charset="0"/>
                          </a:rPr>
                        </m:ctrlPr>
                      </m:dPr>
                      <m:e>
                        <m:r>
                          <a:rPr lang="en-US" i="1">
                            <a:latin typeface="Cambria Math"/>
                          </a:rPr>
                          <m:t>𝜃</m:t>
                        </m:r>
                      </m:e>
                    </m:d>
                  </m:oMath>
                </a14:m>
                <a:r>
                  <a:rPr lang="en-US" dirty="0"/>
                  <a:t> where </a:t>
                </a:r>
                <a14:m>
                  <m:oMath xmlns:m="http://schemas.openxmlformats.org/officeDocument/2006/math">
                    <m:r>
                      <m:rPr>
                        <m:sty m:val="p"/>
                      </m:rPr>
                      <a:rPr lang="el-GR" i="1" smtClean="0">
                        <a:latin typeface="Cambria Math"/>
                        <a:ea typeface="Cambria Math"/>
                      </a:rPr>
                      <m:t>θ</m:t>
                    </m:r>
                    <m:r>
                      <a:rPr lang="en-US" i="1">
                        <a:latin typeface="Cambria Math"/>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e>
                          </m:mr>
                          <m:mr>
                            <m:e>
                              <m:sSub>
                                <m:sSubPr>
                                  <m:ctrlPr>
                                    <a:rPr lang="en-US" i="1">
                                      <a:latin typeface="Cambria Math" panose="02040503050406030204" pitchFamily="18" charset="0"/>
                                    </a:rPr>
                                  </m:ctrlPr>
                                </m:sSubPr>
                                <m:e>
                                  <m:r>
                                    <a:rPr lang="en-US" i="1">
                                      <a:latin typeface="Cambria Math"/>
                                    </a:rPr>
                                    <m:t>𝜃</m:t>
                                  </m:r>
                                </m:e>
                                <m:sub>
                                  <m:r>
                                    <a:rPr lang="en-US" i="1">
                                      <a:latin typeface="Cambria Math"/>
                                    </a:rPr>
                                    <m:t>2</m:t>
                                  </m:r>
                                </m:sub>
                              </m:sSub>
                            </m:e>
                          </m:mr>
                          <m:mr>
                            <m:e>
                              <m:m>
                                <m:mPr>
                                  <m:mcs>
                                    <m:mc>
                                      <m:mcPr>
                                        <m:count m:val="1"/>
                                        <m:mcJc m:val="center"/>
                                      </m:mcPr>
                                    </m:mc>
                                  </m:mcs>
                                  <m:ctrlPr>
                                    <a:rPr lang="en-US" i="1">
                                      <a:latin typeface="Cambria Math" panose="02040503050406030204" pitchFamily="18" charset="0"/>
                                    </a:rPr>
                                  </m:ctrlPr>
                                </m:mPr>
                                <m:mr>
                                  <m:e>
                                    <m:r>
                                      <a:rPr lang="en-US" i="1">
                                        <a:latin typeface="Cambria Math"/>
                                      </a:rPr>
                                      <m:t>⋮</m:t>
                                    </m:r>
                                  </m:e>
                                </m:mr>
                                <m:mr>
                                  <m:e>
                                    <m:sSub>
                                      <m:sSubPr>
                                        <m:ctrlPr>
                                          <a:rPr lang="en-US" i="1">
                                            <a:latin typeface="Cambria Math" panose="02040503050406030204" pitchFamily="18" charset="0"/>
                                          </a:rPr>
                                        </m:ctrlPr>
                                      </m:sSubPr>
                                      <m:e>
                                        <m:r>
                                          <a:rPr lang="en-US" i="1">
                                            <a:latin typeface="Cambria Math"/>
                                          </a:rPr>
                                          <m:t>𝜃</m:t>
                                        </m:r>
                                      </m:e>
                                      <m:sub>
                                        <m:r>
                                          <a:rPr lang="en-US" i="1">
                                            <a:latin typeface="Cambria Math"/>
                                          </a:rPr>
                                          <m:t>𝑛</m:t>
                                        </m:r>
                                      </m:sub>
                                    </m:sSub>
                                  </m:e>
                                </m:mr>
                              </m:m>
                            </m:e>
                          </m:mr>
                        </m:m>
                      </m:e>
                    </m:d>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oMath>
                </a14:m>
                <a:r>
                  <a:rPr lang="en-US" dirty="0"/>
                  <a:t> is the </a:t>
                </a:r>
                <a14:m>
                  <m:oMath xmlns:m="http://schemas.openxmlformats.org/officeDocument/2006/math">
                    <m:sSup>
                      <m:sSupPr>
                        <m:ctrlPr>
                          <a:rPr lang="en-US" i="1">
                            <a:latin typeface="Cambria Math" panose="02040503050406030204" pitchFamily="18" charset="0"/>
                          </a:rPr>
                        </m:ctrlPr>
                      </m:sSupPr>
                      <m:e>
                        <m:r>
                          <a:rPr lang="en-US" i="1">
                            <a:latin typeface="Cambria Math"/>
                          </a:rPr>
                          <m:t>𝑖</m:t>
                        </m:r>
                      </m:e>
                      <m:sup>
                        <m:r>
                          <a:rPr lang="en-US" i="1">
                            <a:latin typeface="Cambria Math"/>
                          </a:rPr>
                          <m:t>𝑡h</m:t>
                        </m:r>
                      </m:sup>
                    </m:sSup>
                  </m:oMath>
                </a14:m>
                <a:r>
                  <a:rPr lang="en-US" dirty="0"/>
                  <a:t> parameter and learning rate is denoted by </a:t>
                </a:r>
                <a14:m>
                  <m:oMath xmlns:m="http://schemas.openxmlformats.org/officeDocument/2006/math">
                    <m:r>
                      <a:rPr lang="en-US" i="1">
                        <a:latin typeface="Cambria Math"/>
                      </a:rPr>
                      <m:t>𝛼</m:t>
                    </m:r>
                  </m:oMath>
                </a14:m>
                <a:endParaRPr lang="en-US" dirty="0"/>
              </a:p>
              <a:p>
                <a:r>
                  <a:rPr lang="en-US" dirty="0"/>
                  <a:t>so that the iterative formula becomes </a:t>
                </a:r>
                <a14:m>
                  <m:oMath xmlns:m="http://schemas.openxmlformats.org/officeDocument/2006/math">
                    <m:r>
                      <a:rPr lang="en-US" i="1">
                        <a:latin typeface="Cambria Math"/>
                      </a:rPr>
                      <m:t>𝜃</m:t>
                    </m:r>
                    <m:r>
                      <a:rPr lang="en-US" i="1">
                        <a:latin typeface="Cambria Math"/>
                      </a:rPr>
                      <m:t>≔</m:t>
                    </m:r>
                    <m:r>
                      <a:rPr lang="en-US" i="1">
                        <a:latin typeface="Cambria Math"/>
                      </a:rPr>
                      <m:t>𝜃</m:t>
                    </m:r>
                    <m:r>
                      <a:rPr lang="en-US" i="1">
                        <a:latin typeface="Cambria Math"/>
                      </a:rPr>
                      <m:t>−</m:t>
                    </m:r>
                    <m:r>
                      <a:rPr lang="en-US" i="1">
                        <a:latin typeface="Cambria Math"/>
                      </a:rPr>
                      <m:t>𝛼</m:t>
                    </m:r>
                    <m:r>
                      <a:rPr lang="en-US">
                        <a:latin typeface="Cambria Math"/>
                      </a:rPr>
                      <m:t>𝛻</m:t>
                    </m:r>
                    <m:r>
                      <a:rPr lang="en-US" i="1">
                        <a:latin typeface="Cambria Math"/>
                      </a:rPr>
                      <m:t>𝐽</m:t>
                    </m:r>
                    <m:r>
                      <a:rPr lang="en-US" i="1">
                        <a:latin typeface="Cambria Math"/>
                      </a:rPr>
                      <m:t>(</m:t>
                    </m:r>
                    <m:r>
                      <a:rPr lang="en-US" i="1">
                        <a:latin typeface="Cambria Math"/>
                      </a:rPr>
                      <m:t>𝜃</m:t>
                    </m:r>
                    <m:r>
                      <a:rPr lang="en-US" i="1">
                        <a:latin typeface="Cambria Math"/>
                      </a:rPr>
                      <m:t>)</m:t>
                    </m:r>
                  </m:oMath>
                </a14:m>
                <a:r>
                  <a:rPr lang="en-US" dirty="0"/>
                  <a:t>. If we apply this formula individually to the components of </a:t>
                </a:r>
                <a14:m>
                  <m:oMath xmlns:m="http://schemas.openxmlformats.org/officeDocument/2006/math">
                    <m:r>
                      <a:rPr lang="en-US" i="1">
                        <a:latin typeface="Cambria Math"/>
                      </a:rPr>
                      <m:t>𝜃</m:t>
                    </m:r>
                  </m:oMath>
                </a14:m>
                <a:r>
                  <a:rPr lang="en-US" dirty="0"/>
                  <a:t> then the formula for </a:t>
                </a:r>
                <a14:m>
                  <m:oMath xmlns:m="http://schemas.openxmlformats.org/officeDocument/2006/math">
                    <m:sSup>
                      <m:sSupPr>
                        <m:ctrlPr>
                          <a:rPr lang="en-US" i="1">
                            <a:latin typeface="Cambria Math" panose="02040503050406030204" pitchFamily="18" charset="0"/>
                          </a:rPr>
                        </m:ctrlPr>
                      </m:sSupPr>
                      <m:e>
                        <m:r>
                          <a:rPr lang="en-US" i="1">
                            <a:latin typeface="Cambria Math"/>
                          </a:rPr>
                          <m:t>𝑗</m:t>
                        </m:r>
                      </m:e>
                      <m:sup>
                        <m:r>
                          <a:rPr lang="en-US" i="1">
                            <a:latin typeface="Cambria Math"/>
                          </a:rPr>
                          <m:t>𝑡h</m:t>
                        </m:r>
                      </m:sup>
                    </m:sSup>
                  </m:oMath>
                </a14:m>
                <a:r>
                  <a:rPr lang="en-US" dirty="0"/>
                  <a:t> component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i="1">
                            <a:latin typeface="Cambria Math"/>
                          </a:rPr>
                          <m:t>𝑗</m:t>
                        </m:r>
                      </m:sub>
                    </m:sSub>
                  </m:oMath>
                </a14:m>
                <a:r>
                  <a:rPr lang="en-US" dirty="0"/>
                  <a:t> becomes</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i="1">
                            <a:latin typeface="Cambria Math"/>
                          </a:rPr>
                          <m:t>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𝜃</m:t>
                        </m:r>
                      </m:e>
                      <m:sub>
                        <m:r>
                          <a:rPr lang="en-US" i="1">
                            <a:latin typeface="Cambria Math"/>
                          </a:rPr>
                          <m:t>𝑗</m:t>
                        </m:r>
                      </m:sub>
                    </m:sSub>
                    <m:r>
                      <a:rPr lang="en-US" i="1">
                        <a:latin typeface="Cambria Math"/>
                      </a:rPr>
                      <m:t>−</m:t>
                    </m:r>
                    <m:r>
                      <a:rPr lang="en-US" i="1">
                        <a:latin typeface="Cambria Math"/>
                      </a:rPr>
                      <m:t>𝛼</m:t>
                    </m:r>
                    <m:f>
                      <m:fPr>
                        <m:ctrlPr>
                          <a:rPr lang="en-US" i="1">
                            <a:latin typeface="Cambria Math" panose="02040503050406030204" pitchFamily="18" charset="0"/>
                          </a:rPr>
                        </m:ctrlPr>
                      </m:fPr>
                      <m:num>
                        <m:r>
                          <a:rPr lang="en-US" i="1">
                            <a:latin typeface="Cambria Math"/>
                          </a:rPr>
                          <m:t>𝜕</m:t>
                        </m:r>
                        <m:r>
                          <a:rPr lang="en-US" i="1">
                            <a:latin typeface="Cambria Math"/>
                          </a:rPr>
                          <m:t>𝐽</m:t>
                        </m:r>
                      </m:num>
                      <m:den>
                        <m:r>
                          <a:rPr lang="en-US" i="1">
                            <a:latin typeface="Cambria Math"/>
                          </a:rPr>
                          <m:t>𝜕</m:t>
                        </m:r>
                        <m:sSub>
                          <m:sSubPr>
                            <m:ctrlPr>
                              <a:rPr lang="en-US" i="1">
                                <a:latin typeface="Cambria Math" panose="02040503050406030204" pitchFamily="18" charset="0"/>
                              </a:rPr>
                            </m:ctrlPr>
                          </m:sSubPr>
                          <m:e>
                            <m:r>
                              <a:rPr lang="en-US" i="1">
                                <a:latin typeface="Cambria Math"/>
                              </a:rPr>
                              <m:t>𝜃</m:t>
                            </m:r>
                          </m:e>
                          <m:sub>
                            <m:r>
                              <a:rPr lang="en-US" i="1">
                                <a:latin typeface="Cambria Math"/>
                              </a:rPr>
                              <m:t>𝑗</m:t>
                            </m:r>
                          </m:sub>
                        </m:sSub>
                      </m:den>
                    </m:f>
                  </m:oMath>
                </a14:m>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762"/>
                </a:stretch>
              </a:blipFill>
            </p:spPr>
            <p:txBody>
              <a:bodyPr/>
              <a:lstStyle/>
              <a:p>
                <a:r>
                  <a:rPr lang="en-US">
                    <a:noFill/>
                  </a:rPr>
                  <a:t> </a:t>
                </a:r>
              </a:p>
            </p:txBody>
          </p:sp>
        </mc:Fallback>
      </mc:AlternateContent>
    </p:spTree>
    <p:extLst>
      <p:ext uri="{BB962C8B-B14F-4D97-AF65-F5344CB8AC3E}">
        <p14:creationId xmlns:p14="http://schemas.microsoft.com/office/powerpoint/2010/main" val="1221110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5310</TotalTime>
  <Words>1127</Words>
  <Application>Microsoft Office PowerPoint</Application>
  <PresentationFormat>On-screen Show (4:3)</PresentationFormat>
  <Paragraphs>133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vt:lpstr>
      <vt:lpstr>Cambria Math</vt:lpstr>
      <vt:lpstr>Wingdings</vt:lpstr>
      <vt:lpstr>Adjacency</vt:lpstr>
      <vt:lpstr>Gradient Descent</vt:lpstr>
      <vt:lpstr>Gradient Descent</vt:lpstr>
      <vt:lpstr>Analogy</vt:lpstr>
      <vt:lpstr>Analogy</vt:lpstr>
      <vt:lpstr>Limitation</vt:lpstr>
      <vt:lpstr>Mathematical formulation of the idea: </vt:lpstr>
      <vt:lpstr>Note on Step Size</vt:lpstr>
      <vt:lpstr>Note on Step Size</vt:lpstr>
      <vt:lpstr>Algorithm in Machine Learning</vt:lpstr>
      <vt:lpstr>Example: Single Variable Case</vt:lpstr>
      <vt:lpstr>Example: Single Variable Case</vt:lpstr>
      <vt:lpstr>Example: Two Variable Case</vt:lpstr>
      <vt:lpstr>Example: Two Variable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dc:title>
  <dc:creator>Administrator</dc:creator>
  <cp:lastModifiedBy>Rajesh Dhake</cp:lastModifiedBy>
  <cp:revision>138</cp:revision>
  <dcterms:created xsi:type="dcterms:W3CDTF">2020-09-19T12:43:46Z</dcterms:created>
  <dcterms:modified xsi:type="dcterms:W3CDTF">2023-03-01T22:44:43Z</dcterms:modified>
</cp:coreProperties>
</file>