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sldIdLst>
    <p:sldId id="320" r:id="rId2"/>
    <p:sldId id="306" r:id="rId3"/>
    <p:sldId id="298" r:id="rId4"/>
    <p:sldId id="299" r:id="rId5"/>
    <p:sldId id="300" r:id="rId6"/>
    <p:sldId id="301" r:id="rId7"/>
    <p:sldId id="302" r:id="rId8"/>
    <p:sldId id="303" r:id="rId9"/>
    <p:sldId id="305" r:id="rId10"/>
    <p:sldId id="304" r:id="rId11"/>
    <p:sldId id="307" r:id="rId12"/>
    <p:sldId id="308" r:id="rId13"/>
    <p:sldId id="310" r:id="rId14"/>
    <p:sldId id="315" r:id="rId15"/>
    <p:sldId id="318" r:id="rId16"/>
    <p:sldId id="309" r:id="rId17"/>
    <p:sldId id="311" r:id="rId18"/>
    <p:sldId id="321" r:id="rId19"/>
    <p:sldId id="313" r:id="rId20"/>
    <p:sldId id="312" r:id="rId21"/>
    <p:sldId id="314" r:id="rId22"/>
    <p:sldId id="317" r:id="rId23"/>
    <p:sldId id="319" r:id="rId24"/>
    <p:sldId id="31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54" y="6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83659-CFA8-49F1-9AF5-696B2589BC4D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BB141-3511-4CDC-B7DA-B0C523FE0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9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1" dirty="0"/>
                  <a:t>RMS Value: </a:t>
                </a:r>
                <a:r>
                  <a:rPr lang="en-US" dirty="0"/>
                  <a:t>It is used for comparing lengths of two vectors  &amp; it is defined as </a:t>
                </a:r>
              </a:p>
              <a:p>
                <a:pPr marL="114300" indent="0">
                  <a:buNone/>
                </a:pPr>
                <a:r>
                  <a:rPr lang="en-US" b="1" dirty="0"/>
                  <a:t>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𝑹𝑴𝑺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den>
                    </m:f>
                    <m:r>
                      <a:rPr lang="en-US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+……..+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1" dirty="0"/>
                  <a:t>RMS Value: </a:t>
                </a:r>
                <a:r>
                  <a:rPr lang="en-US" dirty="0"/>
                  <a:t>It is used for comparing lengths of two vectors  &amp; it is defined as </a:t>
                </a:r>
              </a:p>
              <a:p>
                <a:pPr marL="114300" indent="0">
                  <a:buNone/>
                </a:pPr>
                <a:r>
                  <a:rPr lang="en-US" b="1" dirty="0"/>
                  <a:t>    </a:t>
                </a:r>
                <a:r>
                  <a:rPr lang="en-US" b="1" i="0">
                    <a:latin typeface="Cambria Math"/>
                  </a:rPr>
                  <a:t>𝑹𝑴𝑺</a:t>
                </a:r>
                <a:r>
                  <a:rPr lang="en-US" b="1" i="0">
                    <a:latin typeface="Cambria Math" panose="02040503050406030204" pitchFamily="18" charset="0"/>
                  </a:rPr>
                  <a:t>(</a:t>
                </a:r>
                <a:r>
                  <a:rPr lang="en-US" b="1" i="0">
                    <a:latin typeface="Cambria Math"/>
                  </a:rPr>
                  <a:t>𝒙</a:t>
                </a:r>
                <a:r>
                  <a:rPr lang="en-US" b="1" i="0">
                    <a:latin typeface="Cambria Math" panose="02040503050406030204" pitchFamily="18" charset="0"/>
                  </a:rPr>
                  <a:t>)</a:t>
                </a:r>
                <a:r>
                  <a:rPr lang="en-US" b="1" i="0">
                    <a:latin typeface="Cambria Math"/>
                  </a:rPr>
                  <a:t>=</a:t>
                </a:r>
                <a:r>
                  <a:rPr lang="en-US" b="1" i="0">
                    <a:latin typeface="Cambria Math" panose="02040503050406030204" pitchFamily="18" charset="0"/>
                  </a:rPr>
                  <a:t>‖</a:t>
                </a:r>
                <a:r>
                  <a:rPr lang="en-US" b="1" i="0">
                    <a:latin typeface="Cambria Math"/>
                  </a:rPr>
                  <a:t>𝒙</a:t>
                </a:r>
                <a:r>
                  <a:rPr lang="en-US" b="1" i="0">
                    <a:latin typeface="Cambria Math" panose="02040503050406030204" pitchFamily="18" charset="0"/>
                  </a:rPr>
                  <a:t>‖_</a:t>
                </a:r>
                <a:r>
                  <a:rPr lang="en-US" b="1" i="0">
                    <a:latin typeface="Cambria Math"/>
                  </a:rPr>
                  <a:t>𝟐</a:t>
                </a:r>
                <a:r>
                  <a:rPr lang="en-US" b="1" i="0">
                    <a:latin typeface="Cambria Math" panose="02040503050406030204" pitchFamily="18" charset="0"/>
                  </a:rPr>
                  <a:t>/√</a:t>
                </a:r>
                <a:r>
                  <a:rPr lang="en-US" b="1" i="0">
                    <a:latin typeface="Cambria Math"/>
                  </a:rPr>
                  <a:t>𝒏=</a:t>
                </a:r>
                <a:r>
                  <a:rPr lang="en-US" i="0">
                    <a:latin typeface="Cambria Math" panose="02040503050406030204" pitchFamily="18" charset="0"/>
                  </a:rPr>
                  <a:t>√(</a:t>
                </a:r>
                <a:r>
                  <a:rPr lang="en-US" i="0">
                    <a:latin typeface="Cambria Math"/>
                  </a:rPr>
                  <a:t>𝑥</a:t>
                </a:r>
                <a:r>
                  <a:rPr lang="en-US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/>
                  </a:rPr>
                  <a:t>1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2+𝑥</a:t>
                </a:r>
                <a:r>
                  <a:rPr lang="en-US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/>
                  </a:rPr>
                  <a:t>2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2+……..+𝑥</a:t>
                </a:r>
                <a:r>
                  <a:rPr lang="en-US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/>
                  </a:rPr>
                  <a:t>𝑛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/>
                  </a:rPr>
                  <a:t>2</a:t>
                </a:r>
                <a:r>
                  <a:rPr lang="en-US" i="0">
                    <a:latin typeface="Cambria Math" panose="02040503050406030204" pitchFamily="18" charset="0"/>
                  </a:rPr>
                  <a:t> )</a:t>
                </a:r>
                <a:r>
                  <a:rPr lang="en-US" b="1" i="0">
                    <a:latin typeface="Cambria Math" panose="02040503050406030204" pitchFamily="18" charset="0"/>
                  </a:rPr>
                  <a:t>/√</a:t>
                </a:r>
                <a:r>
                  <a:rPr lang="en-US" b="1" i="0">
                    <a:latin typeface="Cambria Math"/>
                  </a:rPr>
                  <a:t>𝒏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BB141-3511-4CDC-B7DA-B0C523FE081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21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BB141-3511-4CDC-B7DA-B0C523FE081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A997-D7F0-4AFF-B7A1-7C8EE973590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A997-D7F0-4AFF-B7A1-7C8EE973590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A997-D7F0-4AFF-B7A1-7C8EE973590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A997-D7F0-4AFF-B7A1-7C8EE973590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A997-D7F0-4AFF-B7A1-7C8EE973590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A997-D7F0-4AFF-B7A1-7C8EE973590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A997-D7F0-4AFF-B7A1-7C8EE973590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A997-D7F0-4AFF-B7A1-7C8EE973590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A997-D7F0-4AFF-B7A1-7C8EE973590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A997-D7F0-4AFF-B7A1-7C8EE973590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A997-D7F0-4AFF-B7A1-7C8EE973590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8AAFF66-C8BD-4DF5-8941-87A3AAD9C7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DDBA997-D7F0-4AFF-B7A1-7C8EE9735904}" type="datetimeFigureOut">
              <a:rPr lang="en-US" smtClean="0"/>
              <a:pPr/>
              <a:t>3/2/2023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MLl6jUlpqA&amp;list=PLYBoYVGZT8f2cg79VPVV6zHGzzk6UF0Jg&amp;index=2" TargetMode="External"/><Relationship Id="rId2" Type="http://schemas.openxmlformats.org/officeDocument/2006/relationships/hyperlink" Target="https://www.youtube.com/watch?v=SoOnvZq55ns&amp;list=PLYBoYVGZT8f2cg79VPVV6zHGzzk6UF0Jg&amp;index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mJB-XLV0QJc" TargetMode="External"/><Relationship Id="rId4" Type="http://schemas.openxmlformats.org/officeDocument/2006/relationships/hyperlink" Target="https://www.youtube.com/watch?v=NKuLYRui-NU&amp;list=PLYBoYVGZT8f2cg79VPVV6zHGzzk6UF0Jg&amp;index=3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625E0-BC4E-F8CC-8F29-BE013564B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Metric Spaces &amp; Normed Linear Spaces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A0544-F1F6-3520-5957-8F69E6086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2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09600" y="0"/>
            <a:ext cx="9753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norm on a vector space V denoted by ‖∙‖ is a function from 𝑉 to 𝑅 </a:t>
            </a:r>
          </a:p>
          <a:p>
            <a:r>
              <a:rPr lang="en-US" dirty="0"/>
              <a:t>which assigns each vector x its length ‖𝑥, such that the following properties hold : </a:t>
            </a:r>
          </a:p>
          <a:p>
            <a:r>
              <a:rPr lang="en-US" dirty="0" err="1"/>
              <a:t>i</a:t>
            </a:r>
            <a:r>
              <a:rPr lang="en-US" dirty="0"/>
              <a:t>. ‖𝜆𝑥‖ = |𝜆|‖𝑥‖ ∀ 𝜆𝜖𝑅 </a:t>
            </a:r>
          </a:p>
          <a:p>
            <a:r>
              <a:rPr lang="en-US" dirty="0"/>
              <a:t>ii. ‖𝑥 + 𝑦‖ ≤ ‖𝑥‖ + ‖𝑦‖…….</a:t>
            </a:r>
            <a:r>
              <a:rPr lang="en-US" b="1" dirty="0"/>
              <a:t>(Triangle Inequality) </a:t>
            </a:r>
          </a:p>
          <a:p>
            <a:r>
              <a:rPr lang="en-US" dirty="0"/>
              <a:t>iii. ‖𝑥‖ ≥ 0 &amp; ‖𝑥‖ = 0 ,⇔ 𝑥 = 0 …………..</a:t>
            </a:r>
            <a:r>
              <a:rPr lang="en-US" b="1" dirty="0"/>
              <a:t>(Positive definiteness) </a:t>
            </a:r>
          </a:p>
          <a:p>
            <a:endParaRPr lang="en-US" dirty="0"/>
          </a:p>
          <a:p>
            <a:r>
              <a:rPr lang="en-US" dirty="0"/>
              <a:t>Any function on 𝑉 satisfying the above properties defines a norm on that vector space. </a:t>
            </a:r>
          </a:p>
          <a:p>
            <a:r>
              <a:rPr lang="en-US" dirty="0"/>
              <a:t>Depending upon how the function is defined there are various types of norms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4DF9-3018-2EFB-B822-A05F8783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2294E5-94C6-6881-A8EC-56515A2143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176213" indent="-176213" algn="l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It is the magnitude/length/size of a vector (row or column vector of a data matrix.)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Definition: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 norm</a:t>
                </a:r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on a vector space V denoted by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∙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is a function from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which assigns each vector x its length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,such that the following properties hold :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𝜆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𝜆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    ∀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𝜆𝜖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…….</a:t>
                </a:r>
                <a:r>
                  <a:rPr lang="en-US" b="1" dirty="0">
                    <a:solidFill>
                      <a:schemeClr val="tx1"/>
                    </a:solidFill>
                  </a:rPr>
                  <a:t>(Triangle Inequality)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≥0  &amp;   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=0 , </m:t>
                    </m:r>
                    <m:box>
                      <m:box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⇔"/>
                            <m:pos m:val="top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/>
                        </m:groupChr>
                      </m:e>
                    </m:box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…………..</a:t>
                </a:r>
                <a:r>
                  <a:rPr lang="en-US" b="1" dirty="0">
                    <a:solidFill>
                      <a:schemeClr val="tx1"/>
                    </a:solidFill>
                  </a:rPr>
                  <a:t>(Positive definiteness)</a:t>
                </a:r>
              </a:p>
              <a:p>
                <a:r>
                  <a:rPr lang="en-US" sz="4000" b="1" dirty="0">
                    <a:solidFill>
                      <a:srgbClr val="002060"/>
                    </a:solidFill>
                    <a:latin typeface="+mj-lt"/>
                  </a:rPr>
                  <a:t>Distance: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It is defined as the norm of difference between two vectors.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 &amp;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are any two vectors then 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2294E5-94C6-6881-A8EC-56515A2143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0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618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 Spaces</a:t>
            </a:r>
          </a:p>
          <a:p>
            <a:pPr lvl="1"/>
            <a:r>
              <a:rPr lang="en-US" dirty="0">
                <a:hlinkClick r:id="rId2"/>
              </a:rPr>
              <a:t>https://www.youtube.com/watch?v=SoOnvZq55ns&amp;list=PLYBoYVGZT8f2cg79VPVV6zHGzzk6UF0Jg&amp;index=1</a:t>
            </a:r>
            <a:endParaRPr lang="en-US" dirty="0"/>
          </a:p>
          <a:p>
            <a:r>
              <a:rPr lang="en-US" dirty="0" err="1"/>
              <a:t>Normed</a:t>
            </a:r>
            <a:r>
              <a:rPr lang="en-US" dirty="0"/>
              <a:t> Linear Spaces (L1 &amp; L2 Norm)</a:t>
            </a:r>
          </a:p>
          <a:p>
            <a:pPr lvl="1"/>
            <a:r>
              <a:rPr lang="en-US" dirty="0">
                <a:hlinkClick r:id="rId3"/>
              </a:rPr>
              <a:t>https://www.youtube.com/watch?v=aMLl6jUlpqA&amp;list=PLYBoYVGZT8f2cg79VPVV6zHGzzk6UF0Jg&amp;index=2</a:t>
            </a:r>
            <a:endParaRPr lang="en-US" dirty="0"/>
          </a:p>
          <a:p>
            <a:r>
              <a:rPr lang="en-US" dirty="0" err="1"/>
              <a:t>Lp</a:t>
            </a:r>
            <a:r>
              <a:rPr lang="en-US" dirty="0"/>
              <a:t> Norm</a:t>
            </a:r>
          </a:p>
          <a:p>
            <a:pPr lvl="1"/>
            <a:r>
              <a:rPr lang="en-US" dirty="0">
                <a:hlinkClick r:id="rId4"/>
              </a:rPr>
              <a:t>https://www.youtube.com/watch?v=NKuLYRui-NU&amp;list=PLYBoYVGZT8f2cg79VPVV6zHGzzk6UF0Jg&amp;index=3</a:t>
            </a:r>
            <a:endParaRPr lang="en-US" dirty="0"/>
          </a:p>
          <a:p>
            <a:r>
              <a:rPr lang="en-US" dirty="0"/>
              <a:t>Hessian Matrix</a:t>
            </a:r>
          </a:p>
          <a:p>
            <a:pPr lvl="1"/>
            <a:r>
              <a:rPr lang="en-US" dirty="0">
                <a:hlinkClick r:id="rId5"/>
              </a:rPr>
              <a:t>https://www.youtube.com/watch?v=mJB-XLV0QJc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t="10000" b="8750"/>
          <a:stretch>
            <a:fillRect/>
          </a:stretch>
        </p:blipFill>
        <p:spPr bwMode="auto">
          <a:xfrm>
            <a:off x="-149" y="609601"/>
            <a:ext cx="914414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Manhattan Norm (L</a:t>
            </a:r>
            <a:r>
              <a:rPr lang="en-US" sz="3600" b="1" baseline="-25000" dirty="0"/>
              <a:t>1</a:t>
            </a:r>
            <a:r>
              <a:rPr lang="en-US" sz="3600" b="1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800" y="3810000"/>
            <a:ext cx="3200400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x=(1,2), y=(3,4)</a:t>
            </a:r>
          </a:p>
          <a:p>
            <a:r>
              <a:rPr lang="en-US" sz="2400" dirty="0"/>
              <a:t>d(</a:t>
            </a:r>
            <a:r>
              <a:rPr lang="en-US" sz="2400" dirty="0" err="1"/>
              <a:t>x,y</a:t>
            </a:r>
            <a:r>
              <a:rPr lang="en-US" sz="2400" dirty="0"/>
              <a:t>) = |3-1|+|4-2| = 4 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00601"/>
            <a:ext cx="9144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 t="8750" b="10000"/>
          <a:stretch>
            <a:fillRect/>
          </a:stretch>
        </p:blipFill>
        <p:spPr bwMode="auto">
          <a:xfrm>
            <a:off x="0" y="600075"/>
            <a:ext cx="91440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Euclidian Norm (L</a:t>
            </a:r>
            <a:r>
              <a:rPr lang="en-US" sz="3600" b="1" baseline="-25000" dirty="0"/>
              <a:t>2</a:t>
            </a:r>
            <a:r>
              <a:rPr lang="en-US" sz="3600" b="1" dirty="0"/>
              <a:t>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3657600"/>
            <a:ext cx="3124200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x=(1,2), y=(3,4)</a:t>
            </a:r>
          </a:p>
          <a:p>
            <a:r>
              <a:rPr lang="en-US" sz="2400" dirty="0"/>
              <a:t>d(</a:t>
            </a:r>
            <a:r>
              <a:rPr lang="en-US" sz="2400" dirty="0" err="1"/>
              <a:t>x,y</a:t>
            </a:r>
            <a:r>
              <a:rPr lang="en-US" sz="2400" dirty="0"/>
              <a:t>) = √[(3-1)</a:t>
            </a:r>
            <a:r>
              <a:rPr lang="en-US" sz="2400" baseline="30000" dirty="0"/>
              <a:t>2</a:t>
            </a:r>
            <a:r>
              <a:rPr lang="en-US" sz="2400" dirty="0"/>
              <a:t>+(4-2)</a:t>
            </a:r>
            <a:r>
              <a:rPr lang="en-US" sz="2400" baseline="30000" dirty="0"/>
              <a:t>2</a:t>
            </a:r>
            <a:r>
              <a:rPr lang="en-US" sz="2400" dirty="0"/>
              <a:t>] = 2.82 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876800"/>
            <a:ext cx="9144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7620000" cy="856694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1   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𝑣𝑠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Norm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7620000" cy="856694"/>
              </a:xfrm>
              <a:blipFill>
                <a:blip r:embed="rId3"/>
                <a:stretch>
                  <a:fillRect t="-12143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 hidden="1"/>
          <p:cNvSpPr>
            <a:spLocks noGrp="1"/>
          </p:cNvSpPr>
          <p:nvPr>
            <p:ph idx="1"/>
          </p:nvPr>
        </p:nvSpPr>
        <p:spPr>
          <a:ln w="38100">
            <a:solidFill>
              <a:schemeClr val="bg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72000" y="1295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flipV="1">
            <a:off x="3200400" y="2667000"/>
            <a:ext cx="152400" cy="152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648200" y="1447800"/>
            <a:ext cx="0" cy="1295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352800" y="2720884"/>
            <a:ext cx="1328878" cy="223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4" idx="3"/>
          </p:cNvCxnSpPr>
          <p:nvPr/>
        </p:nvCxnSpPr>
        <p:spPr>
          <a:xfrm flipV="1">
            <a:off x="3200400" y="1425482"/>
            <a:ext cx="1393918" cy="134003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62600" y="2286000"/>
            <a:ext cx="68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00800" y="2057400"/>
            <a:ext cx="1219200" cy="369332"/>
          </a:xfrm>
          <a:prstGeom prst="rect">
            <a:avLst/>
          </a:prstGeom>
          <a:blipFill rotWithShape="1">
            <a:blip r:embed="rId4" cstate="print"/>
            <a:stretch>
              <a:fillRect t="-8333" b="-25000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562600" y="2819400"/>
            <a:ext cx="6858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77000" y="2590800"/>
            <a:ext cx="1219200" cy="646331"/>
          </a:xfrm>
          <a:prstGeom prst="rect">
            <a:avLst/>
          </a:prstGeom>
          <a:blipFill rotWithShape="1">
            <a:blip r:embed="rId5" cstate="print"/>
            <a:stretch>
              <a:fillRect t="-4717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14600" y="2743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(1,2)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24400" y="99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200" y="3339405"/>
            <a:ext cx="746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</a:t>
            </a:r>
            <a:r>
              <a:rPr lang="en-US" sz="2800" b="1" baseline="-25000" dirty="0"/>
              <a:t>1</a:t>
            </a:r>
            <a:r>
              <a:rPr lang="en-US" sz="2800" b="1" dirty="0"/>
              <a:t> norm &gt;= L</a:t>
            </a:r>
            <a:r>
              <a:rPr lang="en-US" sz="2800" b="1" baseline="-25000" dirty="0"/>
              <a:t>2</a:t>
            </a:r>
            <a:r>
              <a:rPr lang="en-US" sz="2800" b="1" dirty="0"/>
              <a:t> norm</a:t>
            </a:r>
          </a:p>
          <a:p>
            <a:r>
              <a:rPr lang="en-US" sz="2800" b="1" dirty="0"/>
              <a:t>L</a:t>
            </a:r>
            <a:r>
              <a:rPr lang="en-US" sz="2800" b="1" baseline="-25000" dirty="0"/>
              <a:t>1</a:t>
            </a:r>
            <a:r>
              <a:rPr lang="en-US" sz="2800" b="1" dirty="0"/>
              <a:t> norm is more robust (to outliers) than L</a:t>
            </a:r>
            <a:r>
              <a:rPr lang="en-US" sz="2800" b="1" baseline="-25000" dirty="0"/>
              <a:t>2</a:t>
            </a:r>
            <a:r>
              <a:rPr lang="en-US" sz="2800" b="1" dirty="0"/>
              <a:t> norm</a:t>
            </a:r>
          </a:p>
          <a:p>
            <a:r>
              <a:rPr lang="en-US" sz="2800" b="1" dirty="0"/>
              <a:t>L</a:t>
            </a:r>
            <a:r>
              <a:rPr lang="en-US" sz="2800" b="1" baseline="-25000" dirty="0"/>
              <a:t>2</a:t>
            </a:r>
            <a:r>
              <a:rPr lang="en-US" sz="2800" b="1" dirty="0"/>
              <a:t> norm produces stable solutions than L</a:t>
            </a:r>
            <a:r>
              <a:rPr lang="en-US" sz="2800" b="1" baseline="-25000" dirty="0"/>
              <a:t>1</a:t>
            </a:r>
            <a:r>
              <a:rPr lang="en-US" sz="2800" b="1" dirty="0"/>
              <a:t> norm</a:t>
            </a:r>
          </a:p>
        </p:txBody>
      </p:sp>
    </p:spTree>
    <p:extLst>
      <p:ext uri="{BB962C8B-B14F-4D97-AF65-F5344CB8AC3E}">
        <p14:creationId xmlns:p14="http://schemas.microsoft.com/office/powerpoint/2010/main" val="1935296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l="10542" t="12500" r="10542" b="25000"/>
          <a:stretch>
            <a:fillRect/>
          </a:stretch>
        </p:blipFill>
        <p:spPr bwMode="auto">
          <a:xfrm>
            <a:off x="556464" y="76200"/>
            <a:ext cx="721593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70BD23-AB8E-6E3B-1BB1-CD471BC9782A}"/>
                  </a:ext>
                </a:extLst>
              </p:cNvPr>
              <p:cNvSpPr txBox="1"/>
              <p:nvPr/>
            </p:nvSpPr>
            <p:spPr>
              <a:xfrm>
                <a:off x="575514" y="3810000"/>
                <a:ext cx="7425486" cy="1927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‖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1/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deg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+…….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  <a:p>
                <a:pPr marL="114300" indent="0">
                  <a:buNone/>
                </a:pPr>
                <a:r>
                  <a:rPr lang="en-US" sz="2400" dirty="0"/>
                  <a:t> </a:t>
                </a:r>
              </a:p>
              <a:p>
                <a:pPr marL="11430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,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70BD23-AB8E-6E3B-1BB1-CD471BC97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14" y="3810000"/>
                <a:ext cx="7425486" cy="1927066"/>
              </a:xfrm>
              <a:prstGeom prst="rect">
                <a:avLst/>
              </a:prstGeom>
              <a:blipFill>
                <a:blip r:embed="rId3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Applications of Norms in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400" dirty="0"/>
              <a:t> To summarize or compress the information about a data vector       </a:t>
            </a:r>
          </a:p>
          <a:p>
            <a:pPr marL="114300" indent="0">
              <a:buNone/>
            </a:pPr>
            <a:r>
              <a:rPr lang="en-US" sz="2400" dirty="0"/>
              <a:t>   to a single number . </a:t>
            </a:r>
          </a:p>
          <a:p>
            <a:r>
              <a:rPr lang="en-US" sz="2400" b="1" dirty="0"/>
              <a:t>Classification Algorithms </a:t>
            </a:r>
            <a:r>
              <a:rPr lang="en-US" sz="2400" dirty="0"/>
              <a:t>(K Nearest Neighbor – Identify Nearest Points)</a:t>
            </a:r>
          </a:p>
          <a:p>
            <a:r>
              <a:rPr lang="en-US" sz="2400" b="1" dirty="0"/>
              <a:t>Clustering Algorithms </a:t>
            </a:r>
            <a:r>
              <a:rPr lang="en-US" sz="2400" dirty="0"/>
              <a:t>(K Means Clustering  - Cluster formation) To summarize or compress the information about a data vector to a single number . </a:t>
            </a:r>
          </a:p>
          <a:p>
            <a:r>
              <a:rPr lang="en-US" sz="2400" b="1" dirty="0"/>
              <a:t>Regularization of Models  </a:t>
            </a:r>
            <a:r>
              <a:rPr lang="en-US" sz="2400" dirty="0"/>
              <a:t>- Keep coefficients of model at minimum (To find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magnitude</a:t>
            </a:r>
            <a:r>
              <a:rPr lang="en-US" sz="2400" dirty="0"/>
              <a:t> of a data point(row vector)</a:t>
            </a:r>
          </a:p>
          <a:p>
            <a:r>
              <a:rPr lang="en-US" sz="2400" b="1" dirty="0"/>
              <a:t>Optimization &amp; Machine Learning Models </a:t>
            </a:r>
            <a:r>
              <a:rPr lang="en-US" sz="2400" dirty="0"/>
              <a:t>– To calculate cost / loss/ profit function</a:t>
            </a:r>
          </a:p>
          <a:p>
            <a:r>
              <a:rPr lang="en-US" sz="2400" b="1" dirty="0"/>
              <a:t>Predictive Models</a:t>
            </a:r>
            <a:r>
              <a:rPr lang="en-US" sz="2400" dirty="0"/>
              <a:t>  - To compute error  </a:t>
            </a:r>
          </a:p>
          <a:p>
            <a:r>
              <a:rPr lang="en-US" sz="2400" b="1" dirty="0"/>
              <a:t>Machine Learning Models </a:t>
            </a:r>
            <a:r>
              <a:rPr lang="en-US" sz="2400" dirty="0"/>
              <a:t>- To find 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loss</a:t>
            </a:r>
            <a:r>
              <a:rPr lang="en-US" sz="2400" dirty="0"/>
              <a:t> in machine learning model</a:t>
            </a:r>
            <a:endParaRPr lang="en-US" sz="2400" b="1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Metric Space &amp; </a:t>
            </a:r>
            <a:r>
              <a:rPr lang="en-US" dirty="0" err="1"/>
              <a:t>Normed</a:t>
            </a:r>
            <a:r>
              <a:rPr lang="en-US" dirty="0"/>
              <a:t> Linear Space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9136" t="11250" r="10542" b="5000"/>
          <a:stretch>
            <a:fillRect/>
          </a:stretch>
        </p:blipFill>
        <p:spPr bwMode="auto">
          <a:xfrm>
            <a:off x="914400" y="152400"/>
            <a:ext cx="647508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18975" t="11250" r="23895" b="10000"/>
          <a:stretch>
            <a:fillRect/>
          </a:stretch>
        </p:blipFill>
        <p:spPr bwMode="auto">
          <a:xfrm>
            <a:off x="1981200" y="3733800"/>
            <a:ext cx="4572000" cy="3058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5766</TotalTime>
  <Words>584</Words>
  <Application>Microsoft Office PowerPoint</Application>
  <PresentationFormat>On-screen Show (4:3)</PresentationFormat>
  <Paragraphs>62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</vt:lpstr>
      <vt:lpstr>Cambria Math</vt:lpstr>
      <vt:lpstr>Adjacency</vt:lpstr>
      <vt:lpstr>Metric Spaces &amp; Normed Linear Spaces </vt:lpstr>
      <vt:lpstr>Important Videos</vt:lpstr>
      <vt:lpstr>Metric Space &amp; Normed Linear 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</vt:lpstr>
      <vt:lpstr>PowerPoint Presentation</vt:lpstr>
      <vt:lpstr>PowerPoint Presentation</vt:lpstr>
      <vt:lpstr>PowerPoint Presentation</vt:lpstr>
      <vt:lpstr>Norm</vt:lpstr>
      <vt:lpstr>PowerPoint Presentation</vt:lpstr>
      <vt:lpstr>PowerPoint Presentation</vt:lpstr>
      <vt:lpstr>PowerPoint Presentation</vt:lpstr>
      <vt:lpstr>L_(1   ) vs  L_2  Norm</vt:lpstr>
      <vt:lpstr>PowerPoint Presentation</vt:lpstr>
      <vt:lpstr>Applications of Norms in Data Science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</dc:title>
  <dc:creator>Administrator</dc:creator>
  <cp:lastModifiedBy>Rajesh Dhake</cp:lastModifiedBy>
  <cp:revision>140</cp:revision>
  <dcterms:created xsi:type="dcterms:W3CDTF">2020-09-19T12:43:46Z</dcterms:created>
  <dcterms:modified xsi:type="dcterms:W3CDTF">2023-03-01T20:16:26Z</dcterms:modified>
</cp:coreProperties>
</file>