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95" r:id="rId4"/>
    <p:sldId id="258" r:id="rId5"/>
    <p:sldId id="260" r:id="rId6"/>
    <p:sldId id="294" r:id="rId7"/>
    <p:sldId id="261" r:id="rId8"/>
    <p:sldId id="262" r:id="rId9"/>
    <p:sldId id="263" r:id="rId10"/>
    <p:sldId id="277"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8" r:id="rId24"/>
    <p:sldId id="279" r:id="rId25"/>
    <p:sldId id="282" r:id="rId26"/>
    <p:sldId id="283" r:id="rId27"/>
    <p:sldId id="285" r:id="rId28"/>
    <p:sldId id="286" r:id="rId29"/>
    <p:sldId id="287" r:id="rId30"/>
    <p:sldId id="288" r:id="rId31"/>
    <p:sldId id="291" r:id="rId32"/>
    <p:sldId id="292" r:id="rId33"/>
    <p:sldId id="293"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33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2-22T06:08:31.914"/>
    </inkml:context>
    <inkml:brush xml:id="br0">
      <inkml:brushProperty name="width" value="0.05292" units="cm"/>
      <inkml:brushProperty name="height" value="0.05292" units="cm"/>
      <inkml:brushProperty name="color" value="#FF0000"/>
    </inkml:brush>
  </inkml:definitions>
  <inkml:trace contextRef="#ctx0" brushRef="#br0">17488 16297 0,'-25'0'0,"25"0"31,0 0-15,-25 0-1,25 0-15,-25 49 16,25 1-16,-25 0 16,1-26-1,24 51-15,0-50 16,0-1-1,0 1-15,0-25 16,0 25-16,0 0 16,24 0-1,1-25-15,25 24 16,-25 1-1,-1-25-15,1 0 16,0 0-16,0 0 16,0 0-1,-1 0 1,1 0-16,0-25 15,-25 1-15,25 24 16,-25-25 0,0 25-16,0-25 15,0 25 1,0-50-16,0 50 15,0-24-15,0-1 16,0 0 0,0 0-16,-25 0 15,25 25 1,-25-24-16,0 24 15,1 0 1,24 0-16,-25 0 16,25 0-16,-25 0 31,0 0-16,25-25 1</inkml:trace>
  <inkml:trace contextRef="#ctx0" brushRef="#br0" timeOffset="1054.06">18306 16495 0,'0'0'16,"0"0"-1,-25 0-15,25 0 16,-24 0 0,24 0-16,-50 0 15,50 25 1,-25 25-16,0-26 15,1 26-15,24-25 16,0 0 0,0 24-16,0-24 15,0 0 1,24-25-16,1 25 15,-25-25-15,50 0 16,-50 0 0,25 0-16,-1 0 15,1 0 1,25 0-16,-25 0 15,-1 0 1,1 0-16,0 0 16,-25-25-16,25 25 15,-25-25 1,25 0-16,-25 0 15,0 1 1,0-1-16,0 0 16,0-49-16,0 49 15,0-25 1,-25 1-16,0 24 15,0 0 1,0 25-16,25 0 16,-24 0-1</inkml:trace>
  <inkml:trace contextRef="#ctx0" brushRef="#br0" timeOffset="2111.12">19199 16495 0,'0'0'15,"0"0"1,0-25-1,-25 25 1,1 0-16,24 0 16,-25 25-16,0 0 15,0 25-15,-24-1 16,49 1-1,0-25 1,0-1-16,0 26 16,0-50-16,0 25 15,24 0 1,-24-25-16,25 0 15,0 0 1,0 0-16,0 0 16,-25 0-1,49 0-15,-24 0 16,25-25-16,-26 0 15,1 25 1,0 0-16,0-25 16,0 0-1,-25 1-15,0 24 16,24-50-16,-24 50 15,0-25 1,0 0-16,-24 1 16,-26 24-1,25-25-15,0 0 16,-24 25-1,24 0-15,0 0 16,0 0-16</inkml:trace>
  <inkml:trace contextRef="#ctx0" brushRef="#br0" timeOffset="3001.17">19919 16520 0,'0'0'62,"0"0"-46,-25 25-16,0 0 15,25-25-15,-25 49 16,25-49-1,0 25 1,0 0-16,0 0 16,0-25-16,0 24 15,0-24 1,0 25-16,0 0 15,25-25 1,0 0-16,24 0 16,1 0-16,-25 0 15,24 0 1,1 0-16,-25-25 15,24 0 1,-49 25-16,25-24 16,-25 24-1,0-25-15,25 25 16,-25-25-16,0 25 15,0-25 1,0 25-16,0-25 16,0 25-1,0-24-15,0 24 16,-25-25-16,0 25 15,1-25 1,-1 25-16,0-25 16,0 25-1,25 0-15</inkml:trace>
  <inkml:trace contextRef="#ctx0" brushRef="#br0" timeOffset="4070.23">21060 16594 0,'0'-24'15,"-25"-1"1,25 0-16,-25 0 15,0 0 1,-24 1-16,24-1 16,-25 25-16,0 0 15,26 0 1,-26 25-16,25 24 15,0-49 1,25 25-16,-24 25 16,24-26-16,0 1 15,0 0 1,0 0-16,0-25 15,24 25 1,-24-25-16,25 24 16,0-24-1,25 25-15,-50-25 16,24 0-16,26 0 15,-25 0 1,0 0-16,0 0 16,-25 0-1,49 0-15,-49-25 16,0 1-16,25 24 15,-25-25 1,0 0-16,0 0 16,0 25-1,0-49-15,0 49 16,-25-50-16,0 25 15,1 0 1,-1 25 0,0 0-16</inkml:trace>
  <inkml:trace contextRef="#ctx0" brushRef="#br0" timeOffset="4957.28">21630 16570 0,'0'-25'15,"-25"25"1,0-25-1,25 25-15,-24-25 16,24 25 0,-50 0-16,25 0 15,0 50 1,-24-25-16,24 24 15,25 1-15,0-25 16,0-1 0,0 26-1,0-50-15,0 25 16,0-25-16,25 25 15,0-1 1,-1-24-16,1 0 16,25 0-1,-50 0-15,25 0 16,24 0-1,-49 0-15,50 0 16,-50 0-16,25 0 16,-25-24-1,24-1-15,-24 25 16,0-25-1,0 25-15,0-25 16,0 0-16,0 1 16,0 24-1,0-25-15,0 0 16,-24 0-1,-1 0-15,0 1 16,0-1-16,25 25 16,-25 0-1</inkml:trace>
  <inkml:trace contextRef="#ctx0" brushRef="#br0" timeOffset="6060.34">22275 16545 0,'0'0'0,"0"0"31,-25 0-31,0 0 15,25 0-15,-24 0 16,24 0 0,-25 25-16,25-1 15,-25 1 1,25 0-16,0 0 15,0 0-15,0-1 16,0 1 0,0-25-1,25 25-15,-25-25 16,25 25-1,-25 0 1,0-25 0,24 0-1,-24 0 1,25 0 15,0 0 0,-25 0-31,25-25 31,-25 25-15,0-25 0,25 25-1,-25 0-15,24-25 16,-24 25-1,0-25 1,0 1-16,0-1 16,0 25-1,0-25-15,0 0 16,0 25-1,0-25-15,0 25 16,0-24-16,0 24 16,0 0-1,0-25-15,-24 25 16,24 0-1,-25 0-15,25 0 16,-25 0-16,0 0 16,25 0-1,-25 0 1</inkml:trace>
  <inkml:trace contextRef="#ctx0" brushRef="#br0" timeOffset="7301.41">23193 16644 0,'-25'0'16,"0"-25"-16,0 25 16,1-25-1,-1 1-15,-25 24 16,25 0-1,0 0-15,1 0 16,-1 0-16,0 0 16,25 0-1,-50 49-15,50-24 16,-24 25-1,24-1-15,-25-24 16,25 0-16,0 0 16,0-1-1,0-24-15,25 0 16,-1 25-1,1-25-15,0 0 16,0 0-16,24 0 16,-49 0-1,50 0 1,-50 0-16,25 0 15,0 0-15,0 0 16,-25-25 0,0 1-16,24 24 15,-24-25 1,25 25-16,-25-25 15,25 0-15,-25 0 16,0 25 0,0-49-16,0 49 15,0-25 1,0 0-16,0 0 15,-25 1 1,25 24-16,-25 0 16,-24 0-16,-1 0 15,25 0 1,0 0-16</inkml:trace>
  <inkml:trace contextRef="#ctx0" brushRef="#br0" timeOffset="11816.67">17512 16545 0,'25'0'16,"-25"-25"-1,0 0 1,0 25-16,25-25 16,-25 1-1,0-1-15,25-50 16,0 26-1,-1 24-15,-24-50 16,25 51 0,-25-26-16,25 25 15,-25-24 1,0 24-16,0 0 15,25 0-15,-25 0 16,25 25 0,-25-24-16,0 24 15,0-25 1,0 0-1,0 25 1,0-25 31</inkml:trace>
  <inkml:trace contextRef="#ctx0" brushRef="#br0" timeOffset="13216.75">19224 16570 0,'0'-25'16,"0"25"0,0-25 15,0 0-16,-25 25-15,25 0 32,0-25-17,0 25 1,-25 0-1,25-24-15,-24 24 32,24-25-17,-25 0 1,25 25-16,-25-25 15,25 25 1,0 0-16,-25-25 16,0 0-1,25 1-15,0 24 16,-24-25-16,-1 0 15,0 0 1,0 0-16,0 1 16,1-1-1,-1 0-15,25 0 16,-25 0-1,0 25-15,25-24 16,-25-1 0,25 25-16,0-25 15,-25 25 1,25-25 15</inkml:trace>
  <inkml:trace contextRef="#ctx0" brushRef="#br0" timeOffset="17243.98">20787 16570 0,'0'0'62,"0"-25"-30,0 25-1,0-25-16,0 0 1,0 25 0,0 0-1,-25 0-15,25-25 16,-25 25-1,0-24 1,25 24 0,-25-25-16,25 0 15,-24 25 1,-1-25-16,25 0 15,-25 0 1,25 25-16,-25-24 16,0 24-16,1-25 15,24 0 1,-25 25-16,0-25 15,0 25 1,25-25-16,-25 1 16,1 24-16,24 0 15,-25-25 1,25 25-16,-50-25 15,50 0 1,-25 25-16,1 0 16,-1-25-16,25 25 15,-25 0 1,25 0-16,-25-24 15,25 24 1,-25 0-16,1 0 16,24 0-16,-25-25 15,25 25 1,-25 0-16,0-25 15,0 25 1,25 0-16,-49 0 16,24 0-16,-25-25 15,1 25 1,-26-25-16,50 25 15,-24 0 1,-1-24-16,1 24 16,24 0-1,-25 0-15,1 0 16,24 0-1,0 0-15,-25-25 16,1 25-16,24 0 16,0 0-1,-24 0-15,24 0 16,0 0-1,0 0-15,25 0 16,-25 0-16,1 0 16,24 0-1,-25 0-15,25 0 16,-25 0-1,0 0-15,25 0 16,-25 0-16,25 0 16,-24 0-1,24 0 16,-25 0-15,0 0 0,25 0-1,-25 0 16,25 0-15,-25 0 0,1 0 15,24 0-31,-25 0 15,25 0 1,-25 0 0,25 0-1,-25 0 1,0 0 15,25 0-15,-25 0 30,25 0-14,-24 0-1,24 25-16,-25-25 1,25 0 0,-25 0 15,25 0 0,-25 0-15,25 0-16,0 0 15,-25 0 1,25 24-1,-24-24 1,-26 0 327,-24 0-327,24 0-1,0 0-15,1 0 16,-1 0 0,-24-24-16,49-1 15,0 25-15,-24-25 16,24 25-1,-25 0-15,50-25 16,-25 25 0,1 0-16,-1 0 15,0-25-15,0 25 16,0-24-1,25 24 1,-24 0 0,24 0-16,-25 0 15,0 0 1,25 0-16,-25 0 15,25-25 1,-25 25 15,25 0 16,-24 0-16,-1 0 0,25 0-15,-25 0 15,25 0-15,-25 0-16,0 0 31,25 0-15,-25 0 15,25 0 0,-24 0 16,24 25-16,0-25-31,-25 24 31,0-24-15,25 0-1,-25 0 1,25 0 0,-25 0-1,1 0-15,-1 0 16,25 0-1,-25 0-15,0-24 16,0 24 0,-24 0-16,24-25 15,-49 0-15,24 0 16,25 25-1,-24 0-15,24 0 16,0 0 0,-25-25-16,26 25 15,-1 0-15,-25-24 16,25 24-1,25 0-15,-49 0 16,49-25 0,-25 25-1,0 0-15,0 0 0,25 0 16,-24 0-1,24 0-15,-25 0 16,0 0 0,25 0-16,-25 0 15,0 0-15,0 0 16,25 0 15</inkml:trace>
  <inkml:trace contextRef="#ctx0" brushRef="#br0" timeOffset="19048.08">18381 16718 0,'0'-24'15,"0"-1"1,0 25-16,0-25 16,0 25-1,0-50-15,0 50 16,0-24-16,0-26 15,0 25 1,0-24-16,0-1 16,0 25-1,0 0-15,24-24 16,1-26-1,0 1-15,0-1 16,-25 1 0,49-75-16,26 25 15,-26-25-15,26 25 16,-1 50-1,-24-25-15,24 49 16,-49 0 0,25 1-16,-1 24 15,-24 0-15,25 0 16,-1 25-1,-24-49-15,50 24 16,-26 25 0,1-25-16,-1 0 15,1 1-15,-25 24 16,0 0-1,-25 0-15</inkml:trace>
  <inkml:trace contextRef="#ctx0" brushRef="#br0" timeOffset="20741.18">20067 16644 0,'-24'-50'156,"24"-24"-156,-25 0 15,-25-1 1,25-24-16,1 0 15,-1-25 1,0 24-16,0-24 16,0 50-1,0 0-15,1-1 16,24 1-1,-25-1-15,0 1 16,0 49-16,0-25 16,1 1-1,-1 24-15,0 0 16,0 0-1,25 1-15,-25-1 16,25 0-16,-24 25 16,-1-50-1,25 50-15,-25-24 16,25 24-16,-25 0 15,25-25 1,-25 25 15,25 0 78,0 0-62,25 0-31,-25 0 15</inkml:trace>
  <inkml:trace contextRef="#ctx0" brushRef="#br0" timeOffset="23364.33">21456 16694 0,'0'0'31,"0"-25"-16,0 0-15,0 25 16,0-25 0,0 0-1,0 25 1,0-24-16,0 24 31,0-50-31,0 25 16,0-24-16,0-26 15,0-24 1,0-25-16,-24-25 15,-26 0 1,0 25-16,1 0 16,-1 50-16,25-1 15,-49 26 1,49-1-16,-24 0 15,-26 26 1,26-26-16,24 25 16,-25 25-16,25-49 15,-24 24 1,-1 25-16,25-25 15,-24 0 1,24 25-16,-25-25 16,50 1-16,-25 24 15,1-25 1,-1 25-1,0-25-15,25 25 16,-25-25-16,0 25 16,1 0-1,24 0-15,-50 0 16,50 0-1,-25 0-15,0 0 16,1 0-16,-26 0 16,50 0-1,-50 0-15,26 25 16,-1-25-1,0 0-15,0 0 16,0 0-16,-24 25 16,49-25-1,-25 0-15,0 0 16,0 0-1,1 0-15,-1 0 16,0 0 0,25 0-16,-50 0 15,50 0-15,-25 0 16,1 0-1,-1 0-15,25 0 16,-25 0 0,25 0-16,-25 0 15,0 0-15,25 0 16,-24 0-1,24 0 1,-25 0 0,25 0-1,-25 0 1,0 0-1,25-25 1,-25 25 0,25 0-1,0 0 1,-24 0-1,24-25 1,-25 25-16,25 0 31,0 0-15,-25 0 15,25-25 16,0 1-16,0 24 0,0-25-15,0 25 15,0-25-31,0 25 16,0-50-16,25 26 15,-25-1 1,49 0-16,-49 0 15,25 0 1,-25 1-16,25-1 16,-25 0-16,25 25 15,-25-25 1,0 25-16,0-25 15,25 25 1,-25 0-16,0-24 31,0-1 110</inkml:trace>
  <inkml:trace contextRef="#ctx0" brushRef="#br0" timeOffset="24734.41">22275 16718 0,'0'0'0,"0"-24"15,0 24-15,0-25 31,0 0-31,0 25 32,0-25-32,0 0 15,0 1-15,0-1 16,0-25-1,0 1-15,25-51 16,0 26 0,-1-1-16,1 1 15,-25-25 1,50 0-16,-25-1 15,24 1-15,-24 25 16,0-1 0,24-24-16,-24 50 15,25 24 1,-50 0-16,25 25 15,-25-25 1,24 25 0,-24 0 15,0 0 16</inkml:trace>
  <inkml:trace contextRef="#ctx0" brushRef="#br0" timeOffset="26439.51">22969 16669 0,'0'0'47,"25"0"-32,-25 0 1,0-50 0,0 1-16,0-1 15,0 0 1,0 1-16,0 24 15,0-50-15,0 51 16,0-26 0,0 0-16,0-24 15,0 0 1,0 24-16,0 25 15,-25-24 1,25 24-16,0 0 16,-24 0-16,-1 25 15,25-25 1,0 1-16,-50-1 15,50 0 1,-25 25-16,1-25 16,-1 25-16,25-25 31,-25 25-31,25 0 15,-25-24 1,0-1 15,25 25-31,0 0 16,0-25-16,-24 25 31,24-25-15,0 0-1,0 25 1,0-24-16,0 24 31,0-25-31,0 25 31,0-25-31,0 0 16,0 25-1,0-25 1,0 25 0,0-24-1,0-1 1,0 25-16,0-25 31,0 0-15,0 0-16,0-24 15,0 24-15,24 0 16,-24-25-1,0 26-15,0-1 16,0 0 0,0 0-16,0 0 15,0 25 1,0-24-16,0 24 15,0-25 1,0 25 0,0-25-1,0 0 1,0 25-1,0-25-15,0 25 16,0-24 0,0-1-16,0 25 15,0-25 1,0 25-16,0-25 15,0 25-15,0-25 32</inkml:trace>
  <inkml:trace contextRef="#ctx0" brushRef="#br0" timeOffset="29360.67">17711 15825 0,'0'-24'15,"0"-1"1,0 25 0,0 0-1,25-25 1,-25 25 31,0 0-47</inkml:trace>
  <inkml:trace contextRef="#ctx0" brushRef="#br0" timeOffset="30728.75">16619 15354 0,'0'0'31,"0"0"16,0 0-16,0 0-31,-24 25 16,24 0-1,-25 24-15,0 1 16,0 49-16,25-49 15,0-25 1,0-1-16,0 26 16,0-50-1,0 25-15,0 0 16,25-25-16,0 24 15,-25-24 1,25 0 0,-1 0-16,1 0 15,0 0-15,-25 0 16,50 0-16,-50 0 15,25-24 1,-25 24 0,24-25-16,1 25 15,-25-25-15,0 25 16,0-25-1,0 0-15,25 1 16,-25 24 0,0-25-16,0 0 15,0 0 1,-50 0-16,26-24 15,-1 49-15,0-50 16,0 50 0,-25 0-16,50 0 15,-49 0 1,49 0-16,-25 0 15,25 0-15,-25 0 32</inkml:trace>
  <inkml:trace contextRef="#ctx0" brushRef="#br0" timeOffset="32871.87">19596 14312 0,'0'0'47,"-25"0"-32,0 25-15,1 0 16,-1-25-16,0 50 16,25-26-1,-25 1-15,25-25 16,0 25-1,0-25 1,0 0-16,25 0 16,-25 25-1,25-25-15,-25 0 16,25 0-1,-1 0-15,1 0 16,-25 0-16,25 0 16,0 0-1,0 0-15,-25 0 16,24 0-1,1 0-15,0 0 16,-25 0-16,25 0 16,-25 0-1,25 0 1,-1 0-1,-24 0 1,0 0 0,25 0-1,-25 0 1,0-25-1,0 25-15,0-25 32,0 25-32,0-49 15,0 49 1,0-25-16,-25 25 15,1-25 1,-1 25-16,0 0 16,-25-25-16,50 25 15,-24 0 1,24 0-16,-25 0 15,25 0 1,-25 0 0,0 0-1,25 0 16</inkml:trace>
  <inkml:trace contextRef="#ctx0" brushRef="#br0" timeOffset="34196.94">22697 14511 0,'-25'0'15,"25"0"1,-25 25-16,0-25 15,0 49 1,25-49-16,0 25 16,0 25-16,0-26 15,0 1 1,0 0-16,0 0 15,0 0 1,0-25-16,0 24 16,0-24-16,0 25 15,0-25 1,25 25-16,0-25 31,-25 0-31,25 0 16,-25 0-1,25 0 1,-25 0-16,0 0 15,24-25 1,-24 25-16,25-25 16,-25 25-1,0-24-15,25-1 16,-25 0-1,0 25-15,25-50 16,-25 50-16,0-24 16,0 24-1,0-25-15,0 0 16,0 0-1,0 0-15,-25 1 16,25-1-16,-25 25 16,25-25-1,-25 25-15,25 0 16,-24 0-1,24 0 1,-25 0 0,25 0-1,0 0-15,-25 0 16,0 0-1</inkml:trace>
  <inkml:trace contextRef="#ctx0" brushRef="#br0" timeOffset="36353.07">19670 14387 0,'0'0'32,"25"-25"-17,0 25 1,-25-50-16,50 25 15,-26-24 1,26-1-16,-25 25 16,25-49-16,-1 49 15,26-49 1,24-1-16,25-24 15,25 0 1,-1-25-16,-24 50 16,0-26-16,-24 26 15,-26-25 1,1 74-16,-51-50 15,1 75 1,-25-24-16,0 24 16,0-25-1,0 25-15,0 0 31,0 0-15,0 0-16,0 25 16,0-25-1,0 24-15,0 1 16,0-25-1,0 25-15,0-25 16,0 25-16,0-25 16,0 25-1,25 0-15,0-1 16,24 1-1,26 50-15,24-26 16,0 26-16,25-26 16,0 50-1,0-24-15,-49-1 16,49 1-1,-25-26-15,-49 26 16,24-26-16,-49 1 16,24-1-1,-24-24-15,25 50 16,-25-26-1,-1 1-15,1 0 16,-25-26 0,0 1-16,25 0 15,-25-25-15,0 25 16,25-25-1,-25 25 1,0-25 0,25 24-1,-25-24 1,0 0-1,24 25-15,-24 0 16,0-25 0,25 25-16,0 0 15,-25-1-15,0-24 16,25 25-1,-25-25 1,0 0 0,0 25-16,0 0 15,25-25 1,-25 0-1,24 0 1,-24 0 0</inkml:trace>
  <inkml:trace contextRef="#ctx0" brushRef="#br0" timeOffset="37437.14">21084 13122 0,'25'0'16,"-25"-25"-16,0 0 15,0 25 1,0-25-16,0 0 16,25 1-16,-25 24 15,0-25 1,0 0-16,0 0 15,0 25 1,0-25-16,0 25 16,0-24 15,0-1-16,0 25 17,0 0-17,25 0-15</inkml:trace>
  <inkml:trace contextRef="#ctx0" brushRef="#br0" timeOffset="38187.18">20886 12650 0,'-50'50'0,"50"-50"16,0 50-1,0-26-15,0 1 16,0-25-16,0 25 15,0-25 1,0 25-16,25-25 16,25 25-1,-1-25-15,-24 0 16,50 0-16,-51 0 15,1 0 1,25 0 0,-25 0-16,-1 0 15,1 0-15,-25-25 16,25 25-1,-25-25-15,25 0 16,-25 0 0,0 25-16,0-24 15,0-26-15,0 25 16,-25 0-1,0 1-15,0 24 16,-24-25 0,24 25-16,0 0 15,25 0 1,-25 0-16,25 0 15,-24 0-15,-1 0 16,25 25 0,-25-1-16,0 1 15,0-25 1,25 25-16,-24 0 15,24-25-15,-25 0 16,0 25 0,25-25 15,-25 0-16,25 0 1</inkml:trace>
  <inkml:trace contextRef="#ctx0" brushRef="#br0" timeOffset="44463.54">10046 5184 0,'0'0'0,"0"0"15,0 25 1,0-25-16,0 25 15,0-25 1,0 25 0,25-25-1,-25 24-15,0 1 16,0 0-16,25 0 15,-25 0 1,0-25-16,25 24 16,-25 1-1,0-25 1,0 25 46,24-25-15,1 0 15,-25 0-46,25-50 0,25 50-1,-26-74-15,76 24 16,-26-24-1,25 0-15,-49 24 16,49 0 0,-49 50-16,-25-24 15,-1 24-15,-24-25 16,0 25-1,0 0 95</inkml:trace>
  <inkml:trace contextRef="#ctx0" brushRef="#br0" timeOffset="198251.33">6177 13816 0,'0'0'250,"0"0"-219,25 0-31,-1 0 15,1 0-15,0 0 16,0 0 0,24 0-16,-24 25 15,25-25 1,-25 0-16,-25 0 15,49 0 1,-24 0-16,0 0 16,24 0-16,-24 0 15,0 0 1,25 0-16,-1 0 15,-24 0 1,25 0-16,-1 25 16,-24-25-1,25 25-15,-1-25 16,26 24-16,-26-24 15,1 0 1,0 25-16,24-25 16,-49 0-1,0 25-15,24-25 16,-49 0-16,25 0 15,-25 0 1,25 0 0,-25 0 46,25 0-31,-1 0 16,-24 0-16,25 0 0,-25 0-15,25 0 0,0 0-1,-25 0-15,25 0 16,-1 0-1,1 0-15,-25 0 16,25 0 0,-25 0-16,25 0 15,-25 0 1,25 0-1,-1 0 32</inkml:trace>
  <inkml:trace contextRef="#ctx0" brushRef="#br0" timeOffset="-196417.4">2406 14486 0,'0'0'125,"0"50"-110,25-1-15,-25 1 16,25-1-1,0 26-15,0-50 16,-25-1-16,24 1 16,-24-25-1,0 0 1,25 0-1,0 0 1,-25 25 15,0-25 63,0 0-63,25 0-15,-25-25-16,0 0 15,49 1-15,-24-51 16,50 26-1,-1-51-15,100-24 16,-25 25 0,-1 0-16,1 0 15,-25 24-15,-49 1 16,24 24-1,-50 25-15,1-24 16,-25 49 0,0-50-16,-25 50 15,24 0 1,-24-25-16,25 25 15,0 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2-22T06:13:16.603"/>
    </inkml:context>
    <inkml:brush xml:id="br0">
      <inkml:brushProperty name="width" value="0.05292" units="cm"/>
      <inkml:brushProperty name="height" value="0.05292" units="cm"/>
      <inkml:brushProperty name="color" value="#FF0000"/>
    </inkml:brush>
  </inkml:definitions>
  <inkml:trace contextRef="#ctx0" brushRef="#br0">2977 8979 0,'0'0'47,"0"0"-32,25 0 1,-25 0-16,25 0 16,-25 25-1,24-25-15,1 25 16,-25-25-16,25 0 15,-25 0 1,25 0 0,-25 0-1,25 0 1,-1 0-16,-24 0 15,25 0 1,-25 0-16,25 0 16,0-25-1,24-25-15,-49 26 16,50-1-1,-25 0-15,0 0 16,-1 0-16,1 25 16,0 0-1,0 0-15,-25 0 16,25 0-1,-25 0 1,0 0 109</inkml:trace>
  <inkml:trace contextRef="#ctx0" brushRef="#br0" timeOffset="1605.09">2952 13444 0,'0'25'93,"0"0"-77,0 0-1,0-25-15,0 24 16,25-24 0,-25 25-16,0-25 31,25 0 78,-25 0-93,25 0 15,-1 0-16,-24-49 1,25 24-16,0 0 16,49-49-1,-24 49-15,0-50 16,-26 51-16,1-26 15,25 50 1,-25-50-16,-1 50 16,1-25-1,-25 1-15,25 24 16,-25 0 15,0 0 31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2-22T06:15:19.614"/>
    </inkml:context>
    <inkml:brush xml:id="br0">
      <inkml:brushProperty name="width" value="0.05292" units="cm"/>
      <inkml:brushProperty name="height" value="0.05292" units="cm"/>
      <inkml:brushProperty name="color" value="#FF0000"/>
    </inkml:brush>
  </inkml:definitions>
  <inkml:trace contextRef="#ctx0" brushRef="#br0">9773 8111 0,'0'0'109,"0"-25"-109,0 25 47,0 0-32,25 0 16,0 0-15,-25 0 15,25 0-15,-25 0-1,25 0 1,-25 0 15,24 0-15,1 0-1,-25 0 1,25 0 0,-25 0-1,25 0-15,0 0 31,-25 0-31,24 0 16,-24 0 0,0 25-1,25-25-15,-25 0 16,25 0-1,0 0 1,-25 0 0,25 0 15,-25 0 16,24 0-16,-24 0 31</inkml:trace>
  <inkml:trace contextRef="#ctx0" brushRef="#br0" timeOffset="7083.4">8136 11361 0,'0'24'15,"25"-24"17,-25 25 14,25-25 1,-25 0 16,25 0-17,-25 0-30,25 0 0,-1 0 15,-24 0-16,25 0 1,-25 0 0,25 0-1,-25 0 1,25 0-16,0 0 15,-25 0 1,24 0-16,-24 0 16,25 0-1,0 0 1,-25 0-16,25 0 15,-25 0 1,0 0 0,25 0-1,-25 0 1,24 0-16,1 0 31,-25 0-31,25 0 16,-25 25-1,25-25 1,0 0-16,-25 0 15,24 0 1,-24 0-16,25 0 16,0 0-1,0 0-15,0 0 16,-1 25-1,-24-25-15,25 0 16,0 0-16,-25 0 16,25 0-1,0 0-15,-1 0 16,-24 0-1,25 0-15,0 0 16,-25 0 0,25 0-16,-25 25 15,25-25-15,-1 0 16,-24 0-1,0 24-15,25-24 16,-25 0 0,25 0-16,-25 0 15,25 0 1,-25 0-16,25 0 15,-25 0-15,24 0 16,-24 0 0,25 0-16,0 0 15,-25 0 1,25 0-16,-25 0 15,25 0-15,-25 0 16,24 0 0,1 0-16,0 0 15,-25 0 1,25 0-16,0 0 15,0 0 1,-25 0-16,24 0 16,1 0-16,-25 0 15,25 0 1,-25 0-16,25 0 15,0 0 1,-1 0-16,1 0 16,0 0-16,0 0 15,-25 0 1,49 0-16,-49 0 15,50 0 1,-25 0-16,-25 0 16,49 0-16,-49 0 15,25 0 1,-25 0-16,25 0 15,0 0 1,0 0-16,-25 0 16,49 0-1,-49 0-15,25 0 16,-25 0-16,50 0 15,-50 0 1,24 0-16,-24 0 16,25 0-1,0-24-15,-25 24 16,25 0-16,-25 0 15,25 0 1,-25 0 0,24 0-1,1 0 1,-25 0 15</inkml:trace>
  <inkml:trace contextRef="#ctx0" brushRef="#br0" timeOffset="13557.77">7987 14387 0,'0'0'31,"25"0"-31,0 0 31,-25 0-31,25 0 16,-25 0-1,25 0-15,-25 0 16,24 0-16,1 0 15,-25-25 1,25 25-16,0 0 16,0 0-1,0 0-15,-25 0 16,49 0-16,-24 0 15,0 0 1,0 0-16,-25 0 16,24 0-1,1 0-15,0 0 16,-25 0-1,25 0-15,0 0 16,-25 0-16,24 0 16,-24 0-1,25 0-15,-25 0 16,25 0-1,0 0-15,-25 0 16,25 0-16,-25 0 16,24 0-1,1 0-15,-25 0 16,25 0-1,-25 0-15,25 0 16,-25 0-16,25 0 16,-1 0-1,-24 0 1,25 0-1,-25 0-15,50 0 16,-50 0 0,25 0-1,-1 0-15,1 0 16,0 25-1,-25-25-15,50 0 16,-50 0 0,49 0-16,-24 0 15,-25 0 1,25 0-16,0 0 15,-1 0-15,1 0 16,0 0 0,-25 0-16,50 0 15,-26 25 1,1-25-16,0 0 15,0 0-15,0 0 16,0 0 0,-25 0-16,49 0 15,-49 0 1,25 0-16,-25 0 15,25 0-15,0 0 16,-1 0 0,-24 0-16,25 0 15,0 24 1,-25-24-16,25 0 15,-25 0 1,25 0-16,-25 0 31,24 0-31,1 0 16,-25 0-1,25 0 1,-25 0-16,25 0 16,0 0-1,-25 0-15,24 0 16,-24 0-16,25 0 15,-25 0 1,25 0 0,0 0-1,-25 0 1,25 0-1,-25 0-15,24 0 16,1 0 0,-25 0-1,25 0 1,-25 0-1,25 0-15,-25 0 16,25 0-16,-1 0 16,-24 0-1,0 0 1,25 0-1,-25 0 17,25 0 14,0 0-14,-25 0-1</inkml:trace>
  <inkml:trace contextRef="#ctx0" brushRef="#br0" timeOffset="19100.09">7020 17041 0,'25'0'15,"-25"0"1,25 0-16,-25 0 31,49 0-31,-49 0 16,25 0-16,25 0 15,-50 0 1,25 0-16,-1 0 16,26 0-1,-50 0-15,25 0 16,0 0-1,-25 0-15,24 0 16,1 0-16,-25 25 16,25-25-1,0 0-15,0 0 16,-1 0-1,1 0-15,0 24 16,0-24 0,0 25-16,-25-25 15,24 0-15,1 0 16,0 0-1,0 0-15,-25 0 16,49 25 0,-49-25-16,25 0 15,-25 0-15,25 0 16,0 0-1,0 0-15,-25 0 16,49 0 0,-49 0-16,25 0 15,0 0-15,0 25 16,-1-25-1,1 25-15,0-25 16,-25 0 0,50 0-16,-50 0 15,24 0-15,-24 0 16,25 0-1,0 0-15,0 0 16,-25 0 0,25 0-16,-25 0 15,49 0-15,-49 0 16,50 0-1,-25 0-15,0 0 16,24 0 0,-24 0-16,0 0 15,0 0 1,-1 0-16,1 0 15,25-25 1,-25 25-16,-1 0 16,1 0-16,0 0 15,25 0 1,-1-25-16,-24 25 15,25 0 1,-1-25-16,-24 25 16,25 0-16,-1 0 15,-24 0 1,0 0-16,0 0 15,24 0 1,-24 0-16,0 0 16,24-25-1,1 25-15,-25 0 16,25 0-16,-26 0 15,1 0 1,25 0-16,-1 0 16,-24 0-1,0 0-15,25 0 16,-26 0-16,1 0 15,0 0 1,0 0-16,0 0 16,-1 0-1,1 0-15,-25 0 16,25 0-1,0 0-15,0 0 16,-25 0-16,24 0 16,-24 25-1,25-25-15,0 0 16,0 0-1,-25 0-15,25 0 16,-25 0-16,49 25 16,-49-25-1,25 0-15,0 0 16,0 0-1,-25 0-15,24 0 16,-24 0 0,25 0-16,0 25 15,-25-25-15,25 0 16,0 0-1,-1 0-15,-24 25 16,25-25 312,50 0-328,-50 0 15,24-25 1,1 25-16,-1 0 15,1 0 1,0 0-16,-26 0 16,51 0-16,-50 0 15,-1 0 1,1-25-16,0 25 15,0 0 1,-25 0-16,25 0 16,-25 0-1,24 0-15,1 0 16,-25 0-16,25 0 15,-25 0 1,25 0 0,-25 0-1,25 0 1,-1 0 15,-24 0 0,25 0-15,-25 0-1,25 0 17,-25-25-17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SG"/>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SG"/>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6" name="Rectangle 5"/>
          <p:cNvSpPr>
            <a:spLocks noGrp="1" noChangeArrowheads="1"/>
          </p:cNvSpPr>
          <p:nvPr>
            <p:ph type="dt" sz="half" idx="10"/>
          </p:nvPr>
        </p:nvSpPr>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p:txBody>
          <a:bodyPr/>
          <a:lstStyle>
            <a:lvl1pPr>
              <a:defRPr/>
            </a:lvl1pPr>
          </a:lstStyle>
          <a:p>
            <a:pPr>
              <a:defRPr/>
            </a:pPr>
            <a:fld id="{CB1A87A1-82A0-46B8-B137-0F45F21D31C1}"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70D7BB70-8A8B-4078-B701-B0288C829A0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5CFCC7DD-830C-4A09-A49E-6CF2E6E32430}"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9BE821FA-BE67-4CC6-9598-02CC5E51F0A8}"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3559E44-C3E7-45F3-9007-73332D130F74}"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625079BD-B9A0-41A6-9F4D-D054DDE11641}"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44176F26-9FF5-4500-AF0E-338148DD8269}"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20D2BB00-DD18-4E58-8454-5C8B77BAC080}"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ECA421F3-DC02-4DC1-8867-A623682BC9A9}"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322684E3-7BDC-4B86-A7BA-F32122438D20}"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73769632-83EE-44E9-A691-6488307A40CC}"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C5B1467F-A036-4F94-9ED8-F086E4AEC902}"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4DF0F8AE-7D50-4407-80CA-0C4553E6BE8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93151F4-D4F4-4821-831B-81A9FBA3590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47"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09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409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409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3CE19675-3544-408E-8451-6D992DF1FC7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8"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vmlDrawing" Target="../drawings/vmlDrawing9.v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tatistical_classification" TargetMode="External"/><Relationship Id="rId7" Type="http://schemas.openxmlformats.org/officeDocument/2006/relationships/hyperlink" Target="http://en.wikipedia.org/wiki/Metric_(mathematic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en.wikipedia.org/wiki/Subset" TargetMode="External"/><Relationship Id="rId5" Type="http://schemas.openxmlformats.org/officeDocument/2006/relationships/hyperlink" Target="http://en.wikipedia.org/wiki/Data_set" TargetMode="External"/><Relationship Id="rId4" Type="http://schemas.openxmlformats.org/officeDocument/2006/relationships/hyperlink" Target="http://en.wikipedia.org/wiki/Partition_of_a_se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hyperlink" Target="http://people.revoledu.com/kardi/tutorial/Similarity/EuclideanDistance.html" TargetMode="Externa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file:///C:\Documents%20and%20Settings\Debashree\My%20Documents\SEMINAR\k-means%20clustering\K-Means%20Clustering%20Numerical%20Example_files\NumericalExample_clip_image032.gif" TargetMode="Externa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hyperlink" Target="http://en.wikipedia.org/wiki/Euclidean_distance" TargetMode="External"/><Relationship Id="rId7"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hyperlink" Target="http://en.wikipedia.org/wiki/Manhattan_dista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Data_clustering" TargetMode="External"/><Relationship Id="rId7" Type="http://schemas.openxmlformats.org/officeDocument/2006/relationships/hyperlink" Target="http://en.wikipedia.org/wiki/Vector_space"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tp://en.wikipedia.org/wiki/Gaussian_distribution" TargetMode="External"/><Relationship Id="rId5" Type="http://schemas.openxmlformats.org/officeDocument/2006/relationships/hyperlink" Target="http://en.wikipedia.org/wiki/Expectation-maximization_algorithm" TargetMode="External"/><Relationship Id="rId4" Type="http://schemas.openxmlformats.org/officeDocument/2006/relationships/hyperlink" Target="http://en.wikipedia.org/wiki/Partition_of_a_s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algn="ctr" eaLnBrk="1" hangingPunct="1"/>
            <a:r>
              <a:rPr lang="en-US" sz="7200">
                <a:latin typeface="Times New Roman" pitchFamily="18" charset="0"/>
              </a:rPr>
              <a:t>K-MEANS CLUSTERING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a:p>
        </p:txBody>
      </p:sp>
      <p:sp>
        <p:nvSpPr>
          <p:cNvPr id="15363" name="Rectangle 3"/>
          <p:cNvSpPr>
            <a:spLocks noGrp="1" noChangeArrowheads="1"/>
          </p:cNvSpPr>
          <p:nvPr>
            <p:ph type="body" idx="1"/>
          </p:nvPr>
        </p:nvSpPr>
        <p:spPr/>
        <p:txBody>
          <a:bodyPr/>
          <a:lstStyle/>
          <a:p>
            <a:pPr eaLnBrk="1" hangingPunct="1"/>
            <a:r>
              <a:rPr lang="en-US"/>
              <a:t>Simply speaking k-means clustering is an algorithm to classify or to group the objects based on attributes/features into K number of group. </a:t>
            </a:r>
          </a:p>
          <a:p>
            <a:pPr eaLnBrk="1" hangingPunct="1"/>
            <a:r>
              <a:rPr lang="en-US"/>
              <a:t>K is positive integer number. </a:t>
            </a:r>
          </a:p>
          <a:p>
            <a:pPr eaLnBrk="1" hangingPunct="1"/>
            <a:r>
              <a:rPr lang="en-US"/>
              <a:t>The grouping is done by minimizing the sum of squares of distances between data and the corresponding cluster centroid.</a:t>
            </a:r>
          </a:p>
          <a:p>
            <a:pPr eaLnBrk="1" hangingPunct="1">
              <a:buFont typeface="Wingdings" pitchFamily="2" charset="2"/>
              <a:buNone/>
            </a:pP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u="sng"/>
              <a:t>How the K-Mean Clustering algorithm works?</a:t>
            </a:r>
          </a:p>
        </p:txBody>
      </p:sp>
      <p:pic>
        <p:nvPicPr>
          <p:cNvPr id="16387" name="Picture 5" descr="K means clustering algorithm"/>
          <p:cNvPicPr>
            <a:picLocks noGrp="1" noChangeAspect="1" noChangeArrowheads="1"/>
          </p:cNvPicPr>
          <p:nvPr>
            <p:ph idx="1"/>
          </p:nvPr>
        </p:nvPicPr>
        <p:blipFill>
          <a:blip r:embed="rId2" cstate="print"/>
          <a:srcRect/>
          <a:stretch>
            <a:fillRect/>
          </a:stretch>
        </p:blipFill>
        <p:spPr>
          <a:xfrm>
            <a:off x="2209800" y="1676400"/>
            <a:ext cx="5029200" cy="5181600"/>
          </a:xfrm>
          <a:noFill/>
        </p:spPr>
      </p:pic>
      <mc:AlternateContent xmlns:mc="http://schemas.openxmlformats.org/markup-compatibility/2006">
        <mc:Choice xmlns:p14="http://schemas.microsoft.com/office/powerpoint/2010/main" xmlns="" Requires="p14">
          <p:contentPart p14:bwMode="auto" r:id="rId3">
            <p14:nvContentPartPr>
              <p14:cNvPr id="3" name="Ink 2">
                <a:extLst>
                  <a:ext uri="{FF2B5EF4-FFF2-40B4-BE49-F238E27FC236}">
                    <a16:creationId xmlns:a16="http://schemas.microsoft.com/office/drawing/2014/main" id="{0411641E-A3BC-4FDD-AD86-C6F9D84DAFA6}"/>
                  </a:ext>
                </a:extLst>
              </p14:cNvPr>
              <p14:cNvContentPartPr/>
              <p14:nvPr/>
            </p14:nvContentPartPr>
            <p14:xfrm>
              <a:off x="2527200" y="2910960"/>
              <a:ext cx="1464840" cy="3277800"/>
            </p14:xfrm>
          </p:contentPart>
        </mc:Choice>
        <mc:Fallback>
          <p:pic>
            <p:nvPicPr>
              <p:cNvPr id="3" name="Ink 2">
                <a:extLst>
                  <a:ext uri="{FF2B5EF4-FFF2-40B4-BE49-F238E27FC236}">
                    <a16:creationId xmlns:a16="http://schemas.microsoft.com/office/drawing/2014/main" xmlns="" id="{0411641E-A3BC-4FDD-AD86-C6F9D84DAFA6}"/>
                  </a:ext>
                </a:extLst>
              </p:cNvPr>
              <p:cNvPicPr/>
              <p:nvPr/>
            </p:nvPicPr>
            <p:blipFill>
              <a:blip r:embed="rId4" cstate="print"/>
              <a:stretch>
                <a:fillRect/>
              </a:stretch>
            </p:blipFill>
            <p:spPr>
              <a:xfrm>
                <a:off x="2517840" y="2901600"/>
                <a:ext cx="1483560" cy="329652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52400" y="3438525"/>
            <a:ext cx="8991600" cy="457200"/>
          </a:xfrm>
          <a:prstGeom prst="rect">
            <a:avLst/>
          </a:prstGeom>
          <a:noFill/>
          <a:ln w="9525">
            <a:noFill/>
            <a:miter lim="800000"/>
            <a:headEnd/>
            <a:tailEnd/>
          </a:ln>
        </p:spPr>
        <p:txBody>
          <a:bodyPr anchor="ctr">
            <a:spAutoFit/>
          </a:bodyPr>
          <a:lstStyle/>
          <a:p>
            <a:pPr marL="342900" indent="-342900" algn="just"/>
            <a:endParaRPr lang="en-US" sz="2400"/>
          </a:p>
        </p:txBody>
      </p:sp>
      <p:sp>
        <p:nvSpPr>
          <p:cNvPr id="17411" name="Rectangle 9"/>
          <p:cNvSpPr>
            <a:spLocks noGrp="1" noChangeArrowheads="1"/>
          </p:cNvSpPr>
          <p:nvPr>
            <p:ph type="title"/>
          </p:nvPr>
        </p:nvSpPr>
        <p:spPr/>
        <p:txBody>
          <a:bodyPr/>
          <a:lstStyle/>
          <a:p>
            <a:pPr eaLnBrk="1" hangingPunct="1"/>
            <a:endParaRPr lang="en-US"/>
          </a:p>
        </p:txBody>
      </p:sp>
      <p:sp>
        <p:nvSpPr>
          <p:cNvPr id="17412" name="Rectangle 10"/>
          <p:cNvSpPr>
            <a:spLocks noGrp="1" noChangeArrowheads="1"/>
          </p:cNvSpPr>
          <p:nvPr>
            <p:ph type="body" idx="1"/>
          </p:nvPr>
        </p:nvSpPr>
        <p:spPr/>
        <p:txBody>
          <a:bodyPr/>
          <a:lstStyle/>
          <a:p>
            <a:pPr eaLnBrk="1" hangingPunct="1">
              <a:lnSpc>
                <a:spcPct val="80000"/>
              </a:lnSpc>
            </a:pPr>
            <a:r>
              <a:rPr lang="en-US" sz="2600" b="1" u="sng" dirty="0"/>
              <a:t>Step 1:</a:t>
            </a:r>
            <a:r>
              <a:rPr lang="en-US" sz="2600" dirty="0"/>
              <a:t> Begin with a decision on the value of k = 	       number of clusters .</a:t>
            </a:r>
          </a:p>
          <a:p>
            <a:pPr eaLnBrk="1" hangingPunct="1">
              <a:lnSpc>
                <a:spcPct val="80000"/>
              </a:lnSpc>
            </a:pPr>
            <a:r>
              <a:rPr lang="en-US" sz="2600" b="1" u="sng" dirty="0"/>
              <a:t>Step 2</a:t>
            </a:r>
            <a:r>
              <a:rPr lang="en-US" sz="2600" dirty="0"/>
              <a:t>: Put any initial partition that classifies the 	       data into k  clusters. You may  assign the 	       training samples </a:t>
            </a:r>
            <a:r>
              <a:rPr lang="en-US" sz="2600" dirty="0" err="1"/>
              <a:t>randomly,or</a:t>
            </a:r>
            <a:r>
              <a:rPr lang="en-US" sz="2600" dirty="0"/>
              <a:t> systematically 	       as the following: </a:t>
            </a:r>
          </a:p>
          <a:p>
            <a:pPr eaLnBrk="1" hangingPunct="1">
              <a:lnSpc>
                <a:spcPct val="80000"/>
              </a:lnSpc>
              <a:buFont typeface="Wingdings" pitchFamily="2" charset="2"/>
              <a:buNone/>
            </a:pPr>
            <a:r>
              <a:rPr lang="en-US" sz="2600" dirty="0"/>
              <a:t>       1.Take the first k training sample as single-	element clusters      </a:t>
            </a:r>
          </a:p>
          <a:p>
            <a:pPr eaLnBrk="1" hangingPunct="1">
              <a:lnSpc>
                <a:spcPct val="80000"/>
              </a:lnSpc>
              <a:buFont typeface="Wingdings" pitchFamily="2" charset="2"/>
              <a:buNone/>
            </a:pPr>
            <a:r>
              <a:rPr lang="en-US" sz="2600" dirty="0"/>
              <a:t>       2. Assign each of the remaining (N-k) training 	sample to 	the 	cluster with the nearest 	</a:t>
            </a:r>
            <a:r>
              <a:rPr lang="en-US" sz="2600" dirty="0" err="1"/>
              <a:t>centroid</a:t>
            </a:r>
            <a:r>
              <a:rPr lang="en-US" sz="2600" dirty="0"/>
              <a:t>. After each  assignment, </a:t>
            </a:r>
            <a:r>
              <a:rPr lang="en-US" sz="2600" dirty="0" err="1"/>
              <a:t>recompute</a:t>
            </a:r>
            <a:r>
              <a:rPr lang="en-US" sz="2600" dirty="0"/>
              <a:t> 	the </a:t>
            </a:r>
            <a:r>
              <a:rPr lang="en-US" sz="2600" dirty="0" err="1"/>
              <a:t>centroid</a:t>
            </a:r>
            <a:r>
              <a:rPr lang="en-US" sz="2600" dirty="0"/>
              <a:t> of the gaining  cluster. </a:t>
            </a:r>
          </a:p>
          <a:p>
            <a:pPr eaLnBrk="1" hangingPunct="1">
              <a:lnSpc>
                <a:spcPct val="80000"/>
              </a:lnSpc>
              <a:buFont typeface="Wingdings" pitchFamily="2" charset="2"/>
              <a:buNone/>
            </a:pPr>
            <a:endParaRPr lang="en-US" sz="2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en-US"/>
          </a:p>
        </p:txBody>
      </p:sp>
      <p:sp>
        <p:nvSpPr>
          <p:cNvPr id="18435" name="Rectangle 3"/>
          <p:cNvSpPr>
            <a:spLocks noGrp="1" noChangeArrowheads="1"/>
          </p:cNvSpPr>
          <p:nvPr>
            <p:ph type="body" idx="1"/>
          </p:nvPr>
        </p:nvSpPr>
        <p:spPr>
          <a:xfrm>
            <a:off x="457200" y="1295400"/>
            <a:ext cx="8686800" cy="4835525"/>
          </a:xfrm>
        </p:spPr>
        <p:txBody>
          <a:bodyPr/>
          <a:lstStyle/>
          <a:p>
            <a:pPr eaLnBrk="1" hangingPunct="1"/>
            <a:r>
              <a:rPr lang="en-US" sz="2600" b="1" u="sng"/>
              <a:t>Step 3:</a:t>
            </a:r>
            <a:r>
              <a:rPr lang="en-US" sz="2600"/>
              <a:t> Take each sample in sequence and 		        	       compute its </a:t>
            </a:r>
            <a:r>
              <a:rPr lang="en-US" sz="2600">
                <a:hlinkClick r:id="rId2"/>
              </a:rPr>
              <a:t>distance</a:t>
            </a:r>
            <a:r>
              <a:rPr lang="en-US" sz="260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sz="2600" b="1" u="sng"/>
              <a:t>Step 4 .</a:t>
            </a:r>
            <a:r>
              <a:rPr lang="en-US" sz="2600"/>
              <a:t> Repeat step 3 until convergence is 	  	        	        achieved, that is until a pass through the 	        	        training sample causes no new assignments. </a:t>
            </a:r>
          </a:p>
          <a:p>
            <a:pPr eaLnBrk="1" hangingPunct="1"/>
            <a:endParaRPr lang="en-US" sz="2600"/>
          </a:p>
          <a:p>
            <a:pPr eaLnBrk="1" hangingPunct="1">
              <a:buFont typeface="Wingdings" pitchFamily="2" charset="2"/>
              <a:buNone/>
            </a:pPr>
            <a:endParaRPr lang="en-US" sz="26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22238"/>
            <a:ext cx="8686800" cy="1477962"/>
          </a:xfrm>
        </p:spPr>
        <p:txBody>
          <a:bodyPr/>
          <a:lstStyle/>
          <a:p>
            <a:pPr eaLnBrk="1" hangingPunct="1"/>
            <a:r>
              <a:rPr lang="en-US" sz="3500" u="sng" dirty="0"/>
              <a:t/>
            </a:r>
            <a:br>
              <a:rPr lang="en-US" sz="3500" u="sng" dirty="0"/>
            </a:br>
            <a:r>
              <a:rPr lang="en-US" sz="3500" u="sng" dirty="0"/>
              <a:t>A Simple example showing the implementation of k-means algorithm </a:t>
            </a:r>
            <a:r>
              <a:rPr lang="en-US" sz="3500" dirty="0"/>
              <a:t/>
            </a:r>
            <a:br>
              <a:rPr lang="en-US" sz="3500" dirty="0"/>
            </a:br>
            <a:r>
              <a:rPr lang="en-US" sz="3500" dirty="0"/>
              <a:t>(using K=2)</a:t>
            </a:r>
          </a:p>
        </p:txBody>
      </p:sp>
      <p:sp>
        <p:nvSpPr>
          <p:cNvPr id="19459" name="Rectangle 4"/>
          <p:cNvSpPr>
            <a:spLocks noGrp="1" noChangeArrowheads="1"/>
          </p:cNvSpPr>
          <p:nvPr>
            <p:ph idx="1"/>
          </p:nvPr>
        </p:nvSpPr>
        <p:spPr/>
        <p:txBody>
          <a:bodyPr/>
          <a:lstStyle/>
          <a:p>
            <a:pPr eaLnBrk="1" hangingPunct="1"/>
            <a:endParaRPr lang="en-US"/>
          </a:p>
        </p:txBody>
      </p:sp>
      <p:sp>
        <p:nvSpPr>
          <p:cNvPr id="1946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SG"/>
          </a:p>
        </p:txBody>
      </p:sp>
      <p:pic>
        <p:nvPicPr>
          <p:cNvPr id="19461" name="Picture 5"/>
          <p:cNvPicPr>
            <a:picLocks noChangeAspect="1" noChangeArrowheads="1"/>
          </p:cNvPicPr>
          <p:nvPr/>
        </p:nvPicPr>
        <p:blipFill>
          <a:blip r:embed="rId2" cstate="print"/>
          <a:srcRect/>
          <a:stretch>
            <a:fillRect/>
          </a:stretch>
        </p:blipFill>
        <p:spPr bwMode="auto">
          <a:xfrm>
            <a:off x="457200" y="1752600"/>
            <a:ext cx="8229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0" y="168275"/>
            <a:ext cx="8077200" cy="1917700"/>
          </a:xfrm>
          <a:prstGeom prst="rect">
            <a:avLst/>
          </a:prstGeom>
          <a:noFill/>
          <a:ln w="9525">
            <a:noFill/>
            <a:miter lim="800000"/>
            <a:headEnd/>
            <a:tailEnd/>
          </a:ln>
        </p:spPr>
        <p:txBody>
          <a:bodyPr anchor="ctr">
            <a:spAutoFit/>
          </a:bodyPr>
          <a:lstStyle/>
          <a:p>
            <a:r>
              <a:rPr lang="en-US" sz="2400" b="1" u="sng"/>
              <a:t>Step 1</a:t>
            </a:r>
            <a:r>
              <a:rPr lang="en-US" sz="2400" u="sng"/>
              <a:t>:</a:t>
            </a:r>
            <a:endParaRPr lang="en-US" sz="2400"/>
          </a:p>
          <a:p>
            <a:r>
              <a:rPr lang="en-US" sz="2400" u="sng"/>
              <a:t>Initialization</a:t>
            </a:r>
            <a:r>
              <a:rPr lang="en-US" sz="2400"/>
              <a:t>: Randomly we choose following two centroids (k=2) for two clusters.</a:t>
            </a:r>
          </a:p>
          <a:p>
            <a:r>
              <a:rPr lang="en-US" sz="2400"/>
              <a:t>In this case the 2 centroid are: m1=(1.0,1.0) and m2=(5.0,7.0).</a:t>
            </a:r>
          </a:p>
        </p:txBody>
      </p:sp>
      <p:pic>
        <p:nvPicPr>
          <p:cNvPr id="20483" name="Picture 7"/>
          <p:cNvPicPr>
            <a:picLocks noChangeAspect="1" noChangeArrowheads="1"/>
          </p:cNvPicPr>
          <p:nvPr/>
        </p:nvPicPr>
        <p:blipFill>
          <a:blip r:embed="rId2" cstate="print"/>
          <a:srcRect/>
          <a:stretch>
            <a:fillRect/>
          </a:stretch>
        </p:blipFill>
        <p:spPr bwMode="auto">
          <a:xfrm>
            <a:off x="1219200" y="2133600"/>
            <a:ext cx="5715000" cy="2971800"/>
          </a:xfrm>
          <a:prstGeom prst="rect">
            <a:avLst/>
          </a:prstGeom>
          <a:noFill/>
          <a:ln w="9525">
            <a:noFill/>
            <a:miter lim="800000"/>
            <a:headEnd/>
            <a:tailEnd/>
          </a:ln>
        </p:spPr>
      </p:pic>
      <p:pic>
        <p:nvPicPr>
          <p:cNvPr id="20484" name="Picture 8"/>
          <p:cNvPicPr>
            <a:picLocks noChangeAspect="1" noChangeArrowheads="1"/>
          </p:cNvPicPr>
          <p:nvPr/>
        </p:nvPicPr>
        <p:blipFill>
          <a:blip r:embed="rId3" cstate="print"/>
          <a:srcRect/>
          <a:stretch>
            <a:fillRect/>
          </a:stretch>
        </p:blipFill>
        <p:spPr bwMode="auto">
          <a:xfrm>
            <a:off x="1143000" y="5181600"/>
            <a:ext cx="5867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sz="2600"/>
          </a:p>
          <a:p>
            <a:pPr eaLnBrk="1" hangingPunct="1">
              <a:buFont typeface="Wingdings" pitchFamily="2" charset="2"/>
              <a:buNone/>
            </a:pPr>
            <a:r>
              <a:rPr lang="en-US" sz="2600" b="1" u="sng"/>
              <a:t>Step 2:</a:t>
            </a:r>
          </a:p>
          <a:p>
            <a:pPr eaLnBrk="1" hangingPunct="1"/>
            <a:r>
              <a:rPr lang="en-US" sz="2600"/>
              <a:t>Thus, we obtain two clusters containing:</a:t>
            </a:r>
          </a:p>
          <a:p>
            <a:pPr eaLnBrk="1" hangingPunct="1">
              <a:buFont typeface="Wingdings" pitchFamily="2" charset="2"/>
              <a:buNone/>
            </a:pPr>
            <a:r>
              <a:rPr lang="en-US" sz="2600"/>
              <a:t>	{1,2,3} and {4,5,6,7}.</a:t>
            </a:r>
          </a:p>
          <a:p>
            <a:pPr eaLnBrk="1" hangingPunct="1"/>
            <a:r>
              <a:rPr lang="en-US" sz="2600"/>
              <a:t>Their new centroids are:</a:t>
            </a:r>
          </a:p>
          <a:p>
            <a:pPr eaLnBrk="1" hangingPunct="1">
              <a:buFont typeface="Wingdings" pitchFamily="2" charset="2"/>
              <a:buNone/>
            </a:pPr>
            <a:r>
              <a:rPr lang="en-US" sz="2600"/>
              <a:t>                                                         </a:t>
            </a:r>
          </a:p>
        </p:txBody>
      </p:sp>
      <p:pic>
        <p:nvPicPr>
          <p:cNvPr id="21507" name="Picture 11"/>
          <p:cNvPicPr>
            <a:picLocks noGrp="1" noChangeAspect="1" noChangeArrowheads="1"/>
          </p:cNvPicPr>
          <p:nvPr>
            <p:ph sz="quarter" idx="2"/>
          </p:nvPr>
        </p:nvPicPr>
        <p:blipFill>
          <a:blip r:embed="rId3" cstate="print"/>
          <a:srcRect/>
          <a:stretch>
            <a:fillRect/>
          </a:stretch>
        </p:blipFill>
        <p:spPr>
          <a:xfrm>
            <a:off x="4876800" y="0"/>
            <a:ext cx="4267200" cy="4495800"/>
          </a:xfrm>
          <a:noFill/>
        </p:spPr>
      </p:pic>
      <p:pic>
        <p:nvPicPr>
          <p:cNvPr id="21508" name="Picture 12"/>
          <p:cNvPicPr>
            <a:picLocks noGrp="1" noChangeAspect="1" noChangeArrowheads="1"/>
          </p:cNvPicPr>
          <p:nvPr>
            <p:ph sz="quarter" idx="3"/>
          </p:nvPr>
        </p:nvPicPr>
        <p:blipFill>
          <a:blip r:embed="rId4" cstate="print"/>
          <a:srcRect/>
          <a:stretch>
            <a:fillRect/>
          </a:stretch>
        </p:blipFill>
        <p:spPr>
          <a:xfrm>
            <a:off x="4800600" y="4800600"/>
            <a:ext cx="4343400" cy="1295400"/>
          </a:xfrm>
          <a:noFill/>
        </p:spPr>
      </p:pic>
      <p:pic>
        <p:nvPicPr>
          <p:cNvPr id="21509" name="Picture 13"/>
          <p:cNvPicPr>
            <a:picLocks noChangeAspect="1" noChangeArrowheads="1"/>
          </p:cNvPicPr>
          <p:nvPr/>
        </p:nvPicPr>
        <p:blipFill>
          <a:blip r:embed="rId5" cstate="print"/>
          <a:srcRect/>
          <a:stretch>
            <a:fillRect/>
          </a:stretch>
        </p:blipFill>
        <p:spPr bwMode="auto">
          <a:xfrm>
            <a:off x="0" y="3200400"/>
            <a:ext cx="5029200" cy="685800"/>
          </a:xfrm>
          <a:prstGeom prst="rect">
            <a:avLst/>
          </a:prstGeom>
          <a:noFill/>
          <a:ln w="9525">
            <a:noFill/>
            <a:miter lim="800000"/>
            <a:headEnd/>
            <a:tailEnd/>
          </a:ln>
        </p:spPr>
      </p:pic>
      <p:pic>
        <p:nvPicPr>
          <p:cNvPr id="21510" name="Picture 14"/>
          <p:cNvPicPr>
            <a:picLocks noChangeAspect="1" noChangeArrowheads="1"/>
          </p:cNvPicPr>
          <p:nvPr/>
        </p:nvPicPr>
        <p:blipFill>
          <a:blip r:embed="rId6" cstate="print"/>
          <a:srcRect/>
          <a:stretch>
            <a:fillRect/>
          </a:stretch>
        </p:blipFill>
        <p:spPr bwMode="auto">
          <a:xfrm>
            <a:off x="0" y="3962400"/>
            <a:ext cx="5029200" cy="742950"/>
          </a:xfrm>
          <a:prstGeom prst="rect">
            <a:avLst/>
          </a:prstGeom>
          <a:noFill/>
          <a:ln w="9525">
            <a:noFill/>
            <a:miter lim="800000"/>
            <a:headEnd/>
            <a:tailEnd/>
          </a:ln>
        </p:spPr>
      </p:pic>
      <p:pic>
        <p:nvPicPr>
          <p:cNvPr id="21511" name="Picture 15"/>
          <p:cNvPicPr>
            <a:picLocks noChangeAspect="1" noChangeArrowheads="1"/>
          </p:cNvPicPr>
          <p:nvPr/>
        </p:nvPicPr>
        <p:blipFill>
          <a:blip r:embed="rId7" cstate="print"/>
          <a:srcRect/>
          <a:stretch>
            <a:fillRect/>
          </a:stretch>
        </p:blipFill>
        <p:spPr bwMode="auto">
          <a:xfrm>
            <a:off x="228600" y="4724400"/>
            <a:ext cx="1371600" cy="54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sz="2600" b="1" u="sng"/>
          </a:p>
          <a:p>
            <a:pPr eaLnBrk="1" hangingPunct="1">
              <a:lnSpc>
                <a:spcPct val="90000"/>
              </a:lnSpc>
              <a:buFont typeface="Wingdings" pitchFamily="2" charset="2"/>
              <a:buNone/>
            </a:pPr>
            <a:r>
              <a:rPr lang="en-US" sz="2600" b="1" u="sng"/>
              <a:t>Step 3:</a:t>
            </a:r>
          </a:p>
          <a:p>
            <a:pPr eaLnBrk="1" hangingPunct="1">
              <a:lnSpc>
                <a:spcPct val="90000"/>
              </a:lnSpc>
            </a:pPr>
            <a:r>
              <a:rPr lang="en-US" sz="2600"/>
              <a:t>Now using these centroids we compute the Euclidean distance of each object, as shown in table.</a:t>
            </a:r>
          </a:p>
          <a:p>
            <a:pPr eaLnBrk="1" hangingPunct="1">
              <a:lnSpc>
                <a:spcPct val="90000"/>
              </a:lnSpc>
            </a:pPr>
            <a:endParaRPr lang="en-US" sz="2600"/>
          </a:p>
          <a:p>
            <a:pPr eaLnBrk="1" hangingPunct="1">
              <a:lnSpc>
                <a:spcPct val="90000"/>
              </a:lnSpc>
            </a:pPr>
            <a:r>
              <a:rPr lang="en-US" sz="2600"/>
              <a:t>Therefore, the new clusters are:</a:t>
            </a:r>
          </a:p>
          <a:p>
            <a:pPr eaLnBrk="1" hangingPunct="1">
              <a:lnSpc>
                <a:spcPct val="90000"/>
              </a:lnSpc>
              <a:buFont typeface="Wingdings" pitchFamily="2" charset="2"/>
              <a:buNone/>
            </a:pPr>
            <a:r>
              <a:rPr lang="en-US" sz="2600"/>
              <a:t>	{1,2} and {</a:t>
            </a:r>
            <a:r>
              <a:rPr lang="en-US" sz="2600" b="1"/>
              <a:t>3</a:t>
            </a:r>
            <a:r>
              <a:rPr lang="en-US" sz="2600"/>
              <a:t>,4,5,6,7} </a:t>
            </a:r>
          </a:p>
          <a:p>
            <a:pPr eaLnBrk="1" hangingPunct="1">
              <a:lnSpc>
                <a:spcPct val="90000"/>
              </a:lnSpc>
            </a:pPr>
            <a:endParaRPr lang="en-US" sz="2600"/>
          </a:p>
          <a:p>
            <a:pPr eaLnBrk="1" hangingPunct="1">
              <a:lnSpc>
                <a:spcPct val="90000"/>
              </a:lnSpc>
            </a:pPr>
            <a:r>
              <a:rPr lang="en-US" sz="2600"/>
              <a:t>Next centroids are: m1=(1.25,1.5) and m2 = (3.9,5.1)</a:t>
            </a:r>
          </a:p>
        </p:txBody>
      </p:sp>
      <p:graphicFrame>
        <p:nvGraphicFramePr>
          <p:cNvPr id="1026" name="Object 6"/>
          <p:cNvGraphicFramePr>
            <a:graphicFrameLocks noGrp="1" noChangeAspect="1"/>
          </p:cNvGraphicFramePr>
          <p:nvPr>
            <p:ph sz="half" idx="2"/>
          </p:nvPr>
        </p:nvGraphicFramePr>
        <p:xfrm>
          <a:off x="4648200" y="1719263"/>
          <a:ext cx="4038600" cy="4410075"/>
        </p:xfrm>
        <a:graphic>
          <a:graphicData uri="http://schemas.openxmlformats.org/presentationml/2006/ole">
            <p:oleObj spid="_x0000_s1028" name="Chart" r:id="rId3" imgW="4038600" imgH="4410151" progId="MSGraph.Chart.8">
              <p:embed followColorScheme="full"/>
            </p:oleObj>
          </a:graphicData>
        </a:graphic>
      </p:graphicFrame>
      <p:pic>
        <p:nvPicPr>
          <p:cNvPr id="1028" name="Picture 7"/>
          <p:cNvPicPr>
            <a:picLocks noChangeAspect="1" noChangeArrowheads="1"/>
          </p:cNvPicPr>
          <p:nvPr/>
        </p:nvPicPr>
        <p:blipFill>
          <a:blip r:embed="rId4" cstate="print"/>
          <a:srcRect t="6557"/>
          <a:stretch>
            <a:fillRect/>
          </a:stretch>
        </p:blipFill>
        <p:spPr bwMode="auto">
          <a:xfrm>
            <a:off x="4876800" y="1676400"/>
            <a:ext cx="4038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body" sz="half" idx="1"/>
          </p:nvPr>
        </p:nvSpPr>
        <p:spPr>
          <a:xfrm>
            <a:off x="304800" y="304800"/>
            <a:ext cx="4495800" cy="5859463"/>
          </a:xfrm>
        </p:spPr>
        <p:txBody>
          <a:bodyPr/>
          <a:lstStyle/>
          <a:p>
            <a:pPr eaLnBrk="1" hangingPunct="1"/>
            <a:r>
              <a:rPr lang="en-US" sz="2600" u="sng"/>
              <a:t>Step 4 </a:t>
            </a:r>
            <a:r>
              <a:rPr lang="en-US" sz="2600"/>
              <a:t>:</a:t>
            </a:r>
          </a:p>
          <a:p>
            <a:pPr eaLnBrk="1" hangingPunct="1">
              <a:buFont typeface="Wingdings" pitchFamily="2" charset="2"/>
              <a:buNone/>
            </a:pPr>
            <a:r>
              <a:rPr lang="en-US" sz="2600"/>
              <a:t>	The clusters obtained are:</a:t>
            </a:r>
          </a:p>
          <a:p>
            <a:pPr eaLnBrk="1" hangingPunct="1">
              <a:buFont typeface="Wingdings" pitchFamily="2" charset="2"/>
              <a:buNone/>
            </a:pPr>
            <a:r>
              <a:rPr lang="en-US" sz="2600"/>
              <a:t>	{1,2} and {3,4,5,6,7}</a:t>
            </a:r>
          </a:p>
          <a:p>
            <a:pPr eaLnBrk="1" hangingPunct="1">
              <a:buFont typeface="Wingdings" pitchFamily="2" charset="2"/>
              <a:buNone/>
            </a:pPr>
            <a:endParaRPr lang="en-US" sz="2600"/>
          </a:p>
          <a:p>
            <a:pPr eaLnBrk="1" hangingPunct="1"/>
            <a:r>
              <a:rPr lang="en-US" sz="2600"/>
              <a:t>Therefore, there is no change in the cluster. </a:t>
            </a:r>
          </a:p>
          <a:p>
            <a:pPr eaLnBrk="1" hangingPunct="1"/>
            <a:r>
              <a:rPr lang="en-US" sz="2600"/>
              <a:t>Thus, the algorithm comes to a halt here and final result consist of 2 clusters {1,2} and {3,4,5,6,7}. </a:t>
            </a:r>
          </a:p>
        </p:txBody>
      </p:sp>
      <p:pic>
        <p:nvPicPr>
          <p:cNvPr id="22531" name="Picture 7"/>
          <p:cNvPicPr>
            <a:picLocks noGrp="1" noChangeAspect="1" noChangeArrowheads="1"/>
          </p:cNvPicPr>
          <p:nvPr>
            <p:ph sz="half" idx="2"/>
          </p:nvPr>
        </p:nvPicPr>
        <p:blipFill>
          <a:blip r:embed="rId3" cstate="print"/>
          <a:srcRect l="5357" t="4225" r="3572" b="8450"/>
          <a:stretch>
            <a:fillRect/>
          </a:stretch>
        </p:blipFill>
        <p:spPr>
          <a:xfrm>
            <a:off x="5105400" y="1752600"/>
            <a:ext cx="3886200" cy="47244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u="sng"/>
              <a:t>PLOT</a:t>
            </a:r>
          </a:p>
        </p:txBody>
      </p:sp>
      <p:pic>
        <p:nvPicPr>
          <p:cNvPr id="23555" name="Picture 6"/>
          <p:cNvPicPr>
            <a:picLocks noChangeAspect="1" noChangeArrowheads="1"/>
          </p:cNvPicPr>
          <p:nvPr/>
        </p:nvPicPr>
        <p:blipFill>
          <a:blip r:embed="rId2" cstate="print"/>
          <a:srcRect l="4672" t="1755" r="20561" b="5263"/>
          <a:stretch>
            <a:fillRect/>
          </a:stretch>
        </p:blipFill>
        <p:spPr bwMode="auto">
          <a:xfrm>
            <a:off x="1752600" y="1828800"/>
            <a:ext cx="60960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INTRODUCTION-</a:t>
            </a:r>
            <a:br>
              <a:rPr lang="en-US"/>
            </a:br>
            <a:r>
              <a:rPr lang="en-US"/>
              <a:t>What is clustering?</a:t>
            </a:r>
          </a:p>
        </p:txBody>
      </p:sp>
      <p:sp>
        <p:nvSpPr>
          <p:cNvPr id="9219" name="Rectangle 3"/>
          <p:cNvSpPr>
            <a:spLocks noGrp="1" noChangeArrowheads="1"/>
          </p:cNvSpPr>
          <p:nvPr>
            <p:ph type="body" idx="1"/>
          </p:nvPr>
        </p:nvSpPr>
        <p:spPr/>
        <p:txBody>
          <a:bodyPr/>
          <a:lstStyle/>
          <a:p>
            <a:pPr eaLnBrk="1" hangingPunct="1">
              <a:buFont typeface="Wingdings" pitchFamily="2" charset="2"/>
              <a:buNone/>
            </a:pPr>
            <a:endParaRPr lang="en-US" b="1"/>
          </a:p>
          <a:p>
            <a:pPr eaLnBrk="1" hangingPunct="1"/>
            <a:r>
              <a:rPr lang="en-US" b="1"/>
              <a:t>Clustering</a:t>
            </a:r>
            <a:r>
              <a:rPr lang="en-US"/>
              <a:t> is the </a:t>
            </a:r>
            <a:r>
              <a:rPr lang="en-US">
                <a:hlinkClick r:id="rId3" tooltip="Statistical classification"/>
              </a:rPr>
              <a:t>classification</a:t>
            </a:r>
            <a:r>
              <a:rPr lang="en-US"/>
              <a:t> of objects into different groups, or more precisely, the </a:t>
            </a:r>
            <a:r>
              <a:rPr lang="en-US">
                <a:hlinkClick r:id="rId4" tooltip="Partition of a set"/>
              </a:rPr>
              <a:t>partitioning</a:t>
            </a:r>
            <a:r>
              <a:rPr lang="en-US"/>
              <a:t> of a </a:t>
            </a:r>
            <a:r>
              <a:rPr lang="en-US">
                <a:hlinkClick r:id="rId5" tooltip="Data set"/>
              </a:rPr>
              <a:t>data set</a:t>
            </a:r>
            <a:r>
              <a:rPr lang="en-US"/>
              <a:t> into </a:t>
            </a:r>
            <a:r>
              <a:rPr lang="en-US">
                <a:hlinkClick r:id="rId6" tooltip="Subset"/>
              </a:rPr>
              <a:t>subsets</a:t>
            </a:r>
            <a:r>
              <a:rPr lang="en-US"/>
              <a:t> (clusters), so that the data in each subset (ideally) share some common trait - often according to some defined </a:t>
            </a:r>
            <a:r>
              <a:rPr lang="en-US">
                <a:hlinkClick r:id="rId7" tooltip="Metric (mathematics)"/>
              </a:rPr>
              <a:t>distance measure</a:t>
            </a:r>
            <a:r>
              <a:rPr lang="en-US"/>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(with K=3)</a:t>
            </a:r>
            <a:br>
              <a:rPr lang="en-US"/>
            </a:br>
            <a:endParaRPr lang="en-US"/>
          </a:p>
        </p:txBody>
      </p:sp>
      <p:pic>
        <p:nvPicPr>
          <p:cNvPr id="24579" name="Picture 6"/>
          <p:cNvPicPr>
            <a:picLocks noGrp="1" noChangeAspect="1" noChangeArrowheads="1"/>
          </p:cNvPicPr>
          <p:nvPr>
            <p:ph sz="half" idx="1"/>
          </p:nvPr>
        </p:nvPicPr>
        <p:blipFill>
          <a:blip r:embed="rId2" cstate="print"/>
          <a:srcRect l="5084" t="6061" r="1695" b="3030"/>
          <a:stretch>
            <a:fillRect/>
          </a:stretch>
        </p:blipFill>
        <p:spPr>
          <a:xfrm>
            <a:off x="228600" y="1447800"/>
            <a:ext cx="4191000" cy="4572000"/>
          </a:xfrm>
          <a:noFill/>
        </p:spPr>
      </p:pic>
      <p:pic>
        <p:nvPicPr>
          <p:cNvPr id="24580" name="Picture 7"/>
          <p:cNvPicPr>
            <a:picLocks noGrp="1" noChangeAspect="1" noChangeArrowheads="1"/>
          </p:cNvPicPr>
          <p:nvPr>
            <p:ph sz="half" idx="2"/>
          </p:nvPr>
        </p:nvPicPr>
        <p:blipFill>
          <a:blip r:embed="rId3" cstate="print"/>
          <a:srcRect l="1785" t="5455" r="1785" b="3636"/>
          <a:stretch>
            <a:fillRect/>
          </a:stretch>
        </p:blipFill>
        <p:spPr>
          <a:xfrm>
            <a:off x="4572000" y="1752600"/>
            <a:ext cx="4114800" cy="3810000"/>
          </a:xfrm>
          <a:noFill/>
        </p:spPr>
      </p:pic>
      <p:sp>
        <p:nvSpPr>
          <p:cNvPr id="24581" name="Text Box 8"/>
          <p:cNvSpPr txBox="1">
            <a:spLocks noChangeArrowheads="1"/>
          </p:cNvSpPr>
          <p:nvPr/>
        </p:nvSpPr>
        <p:spPr bwMode="auto">
          <a:xfrm>
            <a:off x="457200" y="6019800"/>
            <a:ext cx="32766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1</a:t>
            </a:r>
          </a:p>
        </p:txBody>
      </p:sp>
      <p:sp>
        <p:nvSpPr>
          <p:cNvPr id="24582" name="Text Box 9"/>
          <p:cNvSpPr txBox="1">
            <a:spLocks noChangeArrowheads="1"/>
          </p:cNvSpPr>
          <p:nvPr/>
        </p:nvSpPr>
        <p:spPr bwMode="auto">
          <a:xfrm>
            <a:off x="5562600" y="5943600"/>
            <a:ext cx="22098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4"/>
          <p:cNvSpPr>
            <a:spLocks noGrp="1" noChangeArrowheads="1"/>
          </p:cNvSpPr>
          <p:nvPr>
            <p:ph type="title"/>
          </p:nvPr>
        </p:nvSpPr>
        <p:spPr/>
        <p:txBody>
          <a:bodyPr/>
          <a:lstStyle/>
          <a:p>
            <a:pPr eaLnBrk="1" hangingPunct="1"/>
            <a:r>
              <a:rPr lang="en-US" u="sng"/>
              <a:t>PLOT</a:t>
            </a:r>
          </a:p>
        </p:txBody>
      </p:sp>
      <p:pic>
        <p:nvPicPr>
          <p:cNvPr id="2058" name="Picture 6"/>
          <p:cNvPicPr>
            <a:picLocks noGrp="1" noChangeAspect="1" noChangeArrowheads="1"/>
          </p:cNvPicPr>
          <p:nvPr>
            <p:ph idx="1"/>
          </p:nvPr>
        </p:nvPicPr>
        <p:blipFill>
          <a:blip r:embed="rId2" cstate="print"/>
          <a:srcRect l="4878" t="5661" r="3659" b="3773"/>
          <a:stretch>
            <a:fillRect/>
          </a:stretch>
        </p:blipFill>
        <p:spPr>
          <a:xfrm>
            <a:off x="1828800" y="2286000"/>
            <a:ext cx="5715000" cy="365760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idx="4294967295"/>
          </p:nvPr>
        </p:nvSpPr>
        <p:spPr>
          <a:xfrm>
            <a:off x="0" y="122238"/>
            <a:ext cx="7543800" cy="1295400"/>
          </a:xfrm>
        </p:spPr>
        <p:txBody>
          <a:bodyPr/>
          <a:lstStyle/>
          <a:p>
            <a:pPr eaLnBrk="1" hangingPunct="1"/>
            <a:r>
              <a:rPr lang="en-US" u="sng"/>
              <a:t>Real-Life Numerical Example of K-Means Clustering</a:t>
            </a:r>
          </a:p>
        </p:txBody>
      </p:sp>
      <p:sp>
        <p:nvSpPr>
          <p:cNvPr id="3077" name="Rectangle 4"/>
          <p:cNvSpPr>
            <a:spLocks noChangeArrowheads="1"/>
          </p:cNvSpPr>
          <p:nvPr/>
        </p:nvSpPr>
        <p:spPr bwMode="auto">
          <a:xfrm>
            <a:off x="304800" y="1752600"/>
            <a:ext cx="7848600" cy="2282825"/>
          </a:xfrm>
          <a:prstGeom prst="rect">
            <a:avLst/>
          </a:prstGeom>
          <a:noFill/>
          <a:ln w="9525">
            <a:noFill/>
            <a:miter lim="800000"/>
            <a:headEnd/>
            <a:tailEnd/>
          </a:ln>
        </p:spPr>
        <p:txBody>
          <a:bodyPr anchor="ctr">
            <a:spAutoFit/>
          </a:bodyPr>
          <a:lstStyle/>
          <a:p>
            <a:r>
              <a:rPr lang="en-US" sz="2400"/>
              <a:t>We have 4 medicines as our training data points object and each medicine has 2 attributes. Each attribute represents coordinate of the object. We have to determine which medicines belong to cluster 1 and which medicines belong to the other cluster. </a:t>
            </a:r>
          </a:p>
          <a:p>
            <a:pPr eaLnBrk="0" hangingPunct="0"/>
            <a:endParaRPr lang="en-US" sz="2400"/>
          </a:p>
        </p:txBody>
      </p:sp>
      <p:graphicFrame>
        <p:nvGraphicFramePr>
          <p:cNvPr id="72822" name="Group 118"/>
          <p:cNvGraphicFramePr>
            <a:graphicFrameLocks noGrp="1"/>
          </p:cNvGraphicFramePr>
          <p:nvPr/>
        </p:nvGraphicFramePr>
        <p:xfrm>
          <a:off x="1295400" y="3733800"/>
          <a:ext cx="5867400" cy="2534921"/>
        </p:xfrm>
        <a:graphic>
          <a:graphicData uri="http://schemas.openxmlformats.org/drawingml/2006/table">
            <a:tbl>
              <a:tblPr/>
              <a:tblGrid>
                <a:gridCol w="1792288">
                  <a:extLst>
                    <a:ext uri="{9D8B030D-6E8A-4147-A177-3AD203B41FA5}">
                      <a16:colId xmlns:a16="http://schemas.microsoft.com/office/drawing/2014/main" xmlns="" val="20000"/>
                    </a:ext>
                  </a:extLst>
                </a:gridCol>
                <a:gridCol w="2081212">
                  <a:extLst>
                    <a:ext uri="{9D8B030D-6E8A-4147-A177-3AD203B41FA5}">
                      <a16:colId xmlns:a16="http://schemas.microsoft.com/office/drawing/2014/main" xmlns="" val="20001"/>
                    </a:ext>
                  </a:extLst>
                </a:gridCol>
                <a:gridCol w="1993900">
                  <a:extLst>
                    <a:ext uri="{9D8B030D-6E8A-4147-A177-3AD203B41FA5}">
                      <a16:colId xmlns:a16="http://schemas.microsoft.com/office/drawing/2014/main" xmlns="" val="20002"/>
                    </a:ext>
                  </a:extLst>
                </a:gridCol>
              </a:tblGrid>
              <a:tr h="538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Object</a:t>
                      </a:r>
                      <a:endParaRPr kumimoji="0" lang="en-US" sz="1600" b="1"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Attribute1 (X): weight index</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Attribute 2 (Y): pH</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8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A</a:t>
                      </a:r>
                      <a:endParaRPr kumimoji="0" lang="en-US" sz="1600" b="1"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B</a:t>
                      </a:r>
                      <a:endParaRPr kumimoji="0" lang="en-US" sz="1600" b="1"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2</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C</a:t>
                      </a:r>
                      <a:endParaRPr kumimoji="0" lang="en-US" sz="1600" b="1"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3</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6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Medicine D</a:t>
                      </a:r>
                      <a:endParaRPr kumimoji="0" lang="en-US" sz="1600" b="1"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5</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4</a:t>
                      </a:r>
                      <a:endParaRPr kumimoji="0" lang="en-US" sz="1600" b="1" i="0" u="none" strike="noStrike" cap="none" normalizeH="0" baseline="0">
                        <a:ln>
                          <a:noFill/>
                        </a:ln>
                        <a:solidFill>
                          <a:schemeClr val="tx1"/>
                        </a:solidFill>
                        <a:effectLst/>
                        <a:latin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5"/>
          <p:cNvSpPr>
            <a:spLocks noGrp="1" noChangeArrowheads="1"/>
          </p:cNvSpPr>
          <p:nvPr>
            <p:ph type="body" sz="half" idx="1"/>
          </p:nvPr>
        </p:nvSpPr>
        <p:spPr>
          <a:xfrm>
            <a:off x="457200" y="838200"/>
            <a:ext cx="4038600" cy="5791200"/>
          </a:xfrm>
        </p:spPr>
        <p:txBody>
          <a:bodyPr/>
          <a:lstStyle/>
          <a:p>
            <a:pPr eaLnBrk="1" hangingPunct="1">
              <a:buFont typeface="Wingdings" pitchFamily="2" charset="2"/>
              <a:buNone/>
            </a:pPr>
            <a:r>
              <a:rPr lang="en-US" sz="2600" u="sng"/>
              <a:t>Step 1:</a:t>
            </a:r>
          </a:p>
          <a:p>
            <a:pPr eaLnBrk="1" hangingPunct="1"/>
            <a:r>
              <a:rPr lang="en-US" sz="2600"/>
              <a:t> </a:t>
            </a:r>
            <a:r>
              <a:rPr lang="en-US" sz="2600" b="1" u="sng"/>
              <a:t>Initial value of centroids</a:t>
            </a:r>
            <a:r>
              <a:rPr lang="en-US" sz="2600" i="1"/>
              <a:t> </a:t>
            </a:r>
            <a:r>
              <a:rPr lang="en-US" sz="2600"/>
              <a:t>: Suppose we use medicine A and medicine B as the first centroids. </a:t>
            </a:r>
          </a:p>
          <a:p>
            <a:pPr eaLnBrk="1" hangingPunct="1"/>
            <a:r>
              <a:rPr lang="en-US" sz="2600"/>
              <a:t>Let and c</a:t>
            </a:r>
            <a:r>
              <a:rPr lang="en-US" sz="2600" baseline="-25000"/>
              <a:t>1</a:t>
            </a:r>
            <a:r>
              <a:rPr lang="en-US" sz="2600"/>
              <a:t> and c</a:t>
            </a:r>
            <a:r>
              <a:rPr lang="en-US" sz="2600" baseline="-25000"/>
              <a:t>2 </a:t>
            </a:r>
            <a:r>
              <a:rPr lang="en-US" sz="2600"/>
              <a:t>denote the coordinate of the centroids, then c</a:t>
            </a:r>
            <a:r>
              <a:rPr lang="en-US" sz="2600" baseline="-25000"/>
              <a:t>1</a:t>
            </a:r>
            <a:r>
              <a:rPr lang="en-US" sz="2600"/>
              <a:t>=(1,1) and c</a:t>
            </a:r>
            <a:r>
              <a:rPr lang="en-US" sz="2600" baseline="-25000"/>
              <a:t>2</a:t>
            </a:r>
            <a:r>
              <a:rPr lang="en-US" sz="2600"/>
              <a:t>=(2,1) </a:t>
            </a:r>
          </a:p>
        </p:txBody>
      </p:sp>
      <p:pic>
        <p:nvPicPr>
          <p:cNvPr id="4101" name="Picture 7" descr="k means clustering iteration 0"/>
          <p:cNvPicPr>
            <a:picLocks noGrp="1" noChangeAspect="1" noChangeArrowheads="1"/>
          </p:cNvPicPr>
          <p:nvPr>
            <p:ph sz="half" idx="2"/>
          </p:nvPr>
        </p:nvPicPr>
        <p:blipFill>
          <a:blip r:embed="rId2" cstate="print"/>
          <a:srcRect/>
          <a:stretch>
            <a:fillRect/>
          </a:stretch>
        </p:blipFill>
        <p:spPr>
          <a:xfrm>
            <a:off x="4724400" y="838200"/>
            <a:ext cx="4419600" cy="5410200"/>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0" y="0"/>
            <a:ext cx="8915400" cy="6858000"/>
          </a:xfrm>
        </p:spPr>
        <p:txBody>
          <a:bodyPr/>
          <a:lstStyle/>
          <a:p>
            <a:pPr eaLnBrk="1" hangingPunct="1">
              <a:lnSpc>
                <a:spcPct val="90000"/>
              </a:lnSpc>
            </a:pPr>
            <a:r>
              <a:rPr lang="en-US" sz="2600" b="1" u="sng"/>
              <a:t>Objects-Centroids distance</a:t>
            </a:r>
            <a:r>
              <a:rPr lang="en-US" sz="2600" i="1"/>
              <a:t> </a:t>
            </a:r>
            <a:r>
              <a:rPr lang="en-US" sz="2600"/>
              <a:t>: we calculate the   distance between cluster centroid to each object.         Let us use </a:t>
            </a:r>
            <a:r>
              <a:rPr lang="en-US" sz="2600">
                <a:hlinkClick r:id="rId2"/>
              </a:rPr>
              <a:t>Euclidean distance</a:t>
            </a:r>
            <a:r>
              <a:rPr lang="en-US" sz="2600"/>
              <a:t>, then we have         distance matrix at iteration 0 is </a:t>
            </a:r>
          </a:p>
          <a:p>
            <a:pPr eaLnBrk="1" hangingPunct="1">
              <a:lnSpc>
                <a:spcPct val="90000"/>
              </a:lnSpc>
            </a:pPr>
            <a:endParaRPr lang="en-US" sz="2600"/>
          </a:p>
          <a:p>
            <a:pPr eaLnBrk="1" hangingPunct="1">
              <a:lnSpc>
                <a:spcPct val="90000"/>
              </a:lnSpc>
            </a:pPr>
            <a:endParaRPr lang="en-US" sz="2600"/>
          </a:p>
          <a:p>
            <a:pPr eaLnBrk="1" hangingPunct="1">
              <a:lnSpc>
                <a:spcPct val="90000"/>
              </a:lnSpc>
              <a:buFont typeface="Wingdings" pitchFamily="2" charset="2"/>
              <a:buNone/>
            </a:pPr>
            <a:endParaRPr lang="en-US" sz="2600"/>
          </a:p>
          <a:p>
            <a:pPr eaLnBrk="1" hangingPunct="1">
              <a:lnSpc>
                <a:spcPct val="90000"/>
              </a:lnSpc>
            </a:pPr>
            <a:endParaRPr lang="en-US" sz="2600"/>
          </a:p>
          <a:p>
            <a:pPr eaLnBrk="1" hangingPunct="1">
              <a:lnSpc>
                <a:spcPct val="90000"/>
              </a:lnSpc>
            </a:pPr>
            <a:r>
              <a:rPr lang="en-US" sz="2600"/>
              <a:t>Each column in the distance matrix symbolizes the object. </a:t>
            </a:r>
          </a:p>
          <a:p>
            <a:pPr eaLnBrk="1" hangingPunct="1">
              <a:lnSpc>
                <a:spcPct val="90000"/>
              </a:lnSpc>
            </a:pPr>
            <a:r>
              <a:rPr lang="en-US" sz="2600"/>
              <a:t>The first row of the distance matrix corresponds to the distance of each object to the first centroid and the second row is the distance of each object to the second centroid. </a:t>
            </a:r>
          </a:p>
          <a:p>
            <a:pPr eaLnBrk="1" hangingPunct="1">
              <a:lnSpc>
                <a:spcPct val="90000"/>
              </a:lnSpc>
            </a:pPr>
            <a:r>
              <a:rPr lang="en-US" sz="2600"/>
              <a:t>For example, distance from medicine C = (4, 3)  to the first centroid         is ,                  and its distance to the second centroid is ,          is                          etc. </a:t>
            </a:r>
          </a:p>
        </p:txBody>
      </p:sp>
      <p:pic>
        <p:nvPicPr>
          <p:cNvPr id="25603" name="Picture 5" descr="NumericalExample_clip_image012"/>
          <p:cNvPicPr>
            <a:picLocks noChangeAspect="1" noChangeArrowheads="1"/>
          </p:cNvPicPr>
          <p:nvPr/>
        </p:nvPicPr>
        <p:blipFill>
          <a:blip r:embed="rId3" cstate="print"/>
          <a:srcRect/>
          <a:stretch>
            <a:fillRect/>
          </a:stretch>
        </p:blipFill>
        <p:spPr bwMode="auto">
          <a:xfrm>
            <a:off x="2057400" y="1600200"/>
            <a:ext cx="3810000" cy="1524000"/>
          </a:xfrm>
          <a:prstGeom prst="rect">
            <a:avLst/>
          </a:prstGeom>
          <a:noFill/>
          <a:ln w="9525">
            <a:noFill/>
            <a:miter lim="800000"/>
            <a:headEnd/>
            <a:tailEnd/>
          </a:ln>
        </p:spPr>
      </p:pic>
      <p:pic>
        <p:nvPicPr>
          <p:cNvPr id="25604" name="Picture 7" descr="NumericalExample_clip_image008_0000"/>
          <p:cNvPicPr>
            <a:picLocks noChangeAspect="1" noChangeArrowheads="1"/>
          </p:cNvPicPr>
          <p:nvPr/>
        </p:nvPicPr>
        <p:blipFill>
          <a:blip r:embed="rId4" cstate="print"/>
          <a:srcRect/>
          <a:stretch>
            <a:fillRect/>
          </a:stretch>
        </p:blipFill>
        <p:spPr bwMode="auto">
          <a:xfrm>
            <a:off x="2362200" y="5943600"/>
            <a:ext cx="571500" cy="304800"/>
          </a:xfrm>
          <a:prstGeom prst="rect">
            <a:avLst/>
          </a:prstGeom>
          <a:noFill/>
          <a:ln w="9525">
            <a:noFill/>
            <a:miter lim="800000"/>
            <a:headEnd/>
            <a:tailEnd/>
          </a:ln>
        </p:spPr>
      </p:pic>
      <p:pic>
        <p:nvPicPr>
          <p:cNvPr id="25605" name="Picture 11" descr="NumericalExample_clip_image014"/>
          <p:cNvPicPr>
            <a:picLocks noChangeAspect="1" noChangeArrowheads="1"/>
          </p:cNvPicPr>
          <p:nvPr/>
        </p:nvPicPr>
        <p:blipFill>
          <a:blip r:embed="rId5" cstate="print"/>
          <a:srcRect/>
          <a:stretch>
            <a:fillRect/>
          </a:stretch>
        </p:blipFill>
        <p:spPr bwMode="auto">
          <a:xfrm>
            <a:off x="3505200" y="5943600"/>
            <a:ext cx="1552575" cy="352425"/>
          </a:xfrm>
          <a:prstGeom prst="rect">
            <a:avLst/>
          </a:prstGeom>
          <a:noFill/>
          <a:ln w="9525">
            <a:noFill/>
            <a:miter lim="800000"/>
            <a:headEnd/>
            <a:tailEnd/>
          </a:ln>
        </p:spPr>
      </p:pic>
      <p:pic>
        <p:nvPicPr>
          <p:cNvPr id="25606" name="Picture 12" descr="NumericalExample_clip_image010_0000"/>
          <p:cNvPicPr>
            <a:picLocks noChangeAspect="1" noChangeArrowheads="1"/>
          </p:cNvPicPr>
          <p:nvPr/>
        </p:nvPicPr>
        <p:blipFill>
          <a:blip r:embed="rId6" cstate="print"/>
          <a:srcRect/>
          <a:stretch>
            <a:fillRect/>
          </a:stretch>
        </p:blipFill>
        <p:spPr bwMode="auto">
          <a:xfrm>
            <a:off x="3352800" y="6324600"/>
            <a:ext cx="609600" cy="304800"/>
          </a:xfrm>
          <a:prstGeom prst="rect">
            <a:avLst/>
          </a:prstGeom>
          <a:noFill/>
          <a:ln w="9525">
            <a:noFill/>
            <a:miter lim="800000"/>
            <a:headEnd/>
            <a:tailEnd/>
          </a:ln>
        </p:spPr>
      </p:pic>
      <p:pic>
        <p:nvPicPr>
          <p:cNvPr id="25607" name="Picture 14" descr="NumericalExample_clip_image016"/>
          <p:cNvPicPr>
            <a:picLocks noChangeAspect="1" noChangeArrowheads="1"/>
          </p:cNvPicPr>
          <p:nvPr/>
        </p:nvPicPr>
        <p:blipFill>
          <a:blip r:embed="rId7" cstate="print"/>
          <a:srcRect/>
          <a:stretch>
            <a:fillRect/>
          </a:stretch>
        </p:blipFill>
        <p:spPr bwMode="auto">
          <a:xfrm>
            <a:off x="4648200" y="6324600"/>
            <a:ext cx="182880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body" sz="half" idx="1"/>
          </p:nvPr>
        </p:nvSpPr>
        <p:spPr>
          <a:xfrm>
            <a:off x="0" y="0"/>
            <a:ext cx="4495800" cy="6858000"/>
          </a:xfrm>
        </p:spPr>
        <p:txBody>
          <a:bodyPr/>
          <a:lstStyle/>
          <a:p>
            <a:pPr eaLnBrk="1" hangingPunct="1">
              <a:buFont typeface="Wingdings" pitchFamily="2" charset="2"/>
              <a:buNone/>
            </a:pPr>
            <a:r>
              <a:rPr lang="en-US" sz="2000" u="sng"/>
              <a:t>Step 2:</a:t>
            </a:r>
          </a:p>
          <a:p>
            <a:pPr eaLnBrk="1" hangingPunct="1"/>
            <a:r>
              <a:rPr lang="en-US" sz="2600" b="1" u="sng"/>
              <a:t>Objects clustering</a:t>
            </a:r>
            <a:r>
              <a:rPr lang="en-US" sz="2600" i="1"/>
              <a:t> </a:t>
            </a:r>
            <a:r>
              <a:rPr lang="en-US" sz="2600"/>
              <a:t>: We assign each object  based on the minimum distance. </a:t>
            </a:r>
          </a:p>
          <a:p>
            <a:pPr eaLnBrk="1" hangingPunct="1"/>
            <a:r>
              <a:rPr lang="en-US" sz="2600"/>
              <a:t>Medicine A is assigned to group 1, medicine B to group 2, medicine C to group 2 and medicine D to group 2. </a:t>
            </a:r>
          </a:p>
          <a:p>
            <a:pPr eaLnBrk="1" hangingPunct="1"/>
            <a:r>
              <a:rPr lang="en-US" sz="2600"/>
              <a:t>The elements of Group matrix below is 1 if and only if the object is assigned to that group. </a:t>
            </a:r>
          </a:p>
          <a:p>
            <a:pPr eaLnBrk="1" hangingPunct="1"/>
            <a:endParaRPr lang="en-US" sz="2600"/>
          </a:p>
        </p:txBody>
      </p:sp>
      <p:pic>
        <p:nvPicPr>
          <p:cNvPr id="26627" name="Picture 7" descr="NumericalExample_clip_image002_0002"/>
          <p:cNvPicPr>
            <a:picLocks noGrp="1" noChangeAspect="1" noChangeArrowheads="1"/>
          </p:cNvPicPr>
          <p:nvPr>
            <p:ph sz="half" idx="2"/>
          </p:nvPr>
        </p:nvPicPr>
        <p:blipFill>
          <a:blip r:embed="rId2" cstate="print"/>
          <a:srcRect/>
          <a:stretch>
            <a:fillRect/>
          </a:stretch>
        </p:blipFill>
        <p:spPr>
          <a:xfrm>
            <a:off x="4852988" y="1371600"/>
            <a:ext cx="4291012" cy="4648200"/>
          </a:xfrm>
          <a:noFill/>
        </p:spPr>
      </p:pic>
      <p:pic>
        <p:nvPicPr>
          <p:cNvPr id="26628" name="Picture 8" descr="NumericalExample_clip_image018"/>
          <p:cNvPicPr>
            <a:picLocks noChangeAspect="1" noChangeArrowheads="1"/>
          </p:cNvPicPr>
          <p:nvPr/>
        </p:nvPicPr>
        <p:blipFill>
          <a:blip r:embed="rId3" cstate="print"/>
          <a:srcRect/>
          <a:stretch>
            <a:fillRect/>
          </a:stretch>
        </p:blipFill>
        <p:spPr bwMode="auto">
          <a:xfrm>
            <a:off x="685800" y="5486400"/>
            <a:ext cx="33528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0" y="0"/>
            <a:ext cx="9144000" cy="6858000"/>
          </a:xfrm>
        </p:spPr>
        <p:txBody>
          <a:bodyPr/>
          <a:lstStyle/>
          <a:p>
            <a:pPr eaLnBrk="1" hangingPunct="1"/>
            <a:endParaRPr lang="en-US" b="1" u="sng"/>
          </a:p>
          <a:p>
            <a:pPr eaLnBrk="1" hangingPunct="1"/>
            <a:r>
              <a:rPr lang="en-US" b="1" u="sng"/>
              <a:t>Iteration-1, Objects-Centroids distances</a:t>
            </a:r>
            <a:r>
              <a:rPr lang="en-US" i="1"/>
              <a:t> </a:t>
            </a:r>
            <a:r>
              <a:rPr lang="en-US"/>
              <a:t>:     The next step is to compute the distance of          all objects to the new centroids. </a:t>
            </a:r>
          </a:p>
          <a:p>
            <a:pPr eaLnBrk="1" hangingPunct="1"/>
            <a:r>
              <a:rPr lang="en-US"/>
              <a:t>Similar to step 2, we have distance matrix at iteration 1 is </a:t>
            </a:r>
          </a:p>
        </p:txBody>
      </p:sp>
      <p:pic>
        <p:nvPicPr>
          <p:cNvPr id="27651" name="Picture 4" descr="NumericalExample_clip_image022"/>
          <p:cNvPicPr>
            <a:picLocks noChangeAspect="1" noChangeArrowheads="1"/>
          </p:cNvPicPr>
          <p:nvPr/>
        </p:nvPicPr>
        <p:blipFill>
          <a:blip r:embed="rId2" cstate="print"/>
          <a:srcRect/>
          <a:stretch>
            <a:fillRect/>
          </a:stretch>
        </p:blipFill>
        <p:spPr bwMode="auto">
          <a:xfrm>
            <a:off x="1828800" y="2971800"/>
            <a:ext cx="5867400"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body" sz="half" idx="1"/>
          </p:nvPr>
        </p:nvSpPr>
        <p:spPr>
          <a:xfrm>
            <a:off x="0" y="0"/>
            <a:ext cx="4495800" cy="6629400"/>
          </a:xfrm>
        </p:spPr>
        <p:txBody>
          <a:bodyPr/>
          <a:lstStyle/>
          <a:p>
            <a:pPr eaLnBrk="1" hangingPunct="1">
              <a:lnSpc>
                <a:spcPct val="80000"/>
              </a:lnSpc>
            </a:pPr>
            <a:r>
              <a:rPr lang="en-US" sz="2200" b="1" u="sng"/>
              <a:t>Iteration-1, Objects clustering:</a:t>
            </a:r>
            <a:r>
              <a:rPr lang="en-US" sz="2200"/>
              <a:t>Based on the new distance matrix, we move the medicine B to   Group 1 while all the other objects remain. The Group matrix is shown below </a:t>
            </a:r>
          </a:p>
          <a:p>
            <a:pPr eaLnBrk="1" hangingPunct="1">
              <a:lnSpc>
                <a:spcPct val="80000"/>
              </a:lnSpc>
            </a:pPr>
            <a:endParaRPr lang="en-US" sz="2200"/>
          </a:p>
          <a:p>
            <a:pPr eaLnBrk="1" hangingPunct="1">
              <a:lnSpc>
                <a:spcPct val="80000"/>
              </a:lnSpc>
            </a:pPr>
            <a:endParaRPr lang="en-US" sz="2200"/>
          </a:p>
          <a:p>
            <a:pPr eaLnBrk="1" hangingPunct="1">
              <a:lnSpc>
                <a:spcPct val="80000"/>
              </a:lnSpc>
            </a:pPr>
            <a:endParaRPr lang="en-US" sz="2200"/>
          </a:p>
          <a:p>
            <a:pPr eaLnBrk="1" hangingPunct="1">
              <a:lnSpc>
                <a:spcPct val="80000"/>
              </a:lnSpc>
            </a:pPr>
            <a:endParaRPr lang="en-US" sz="2200"/>
          </a:p>
          <a:p>
            <a:pPr eaLnBrk="1" hangingPunct="1">
              <a:lnSpc>
                <a:spcPct val="80000"/>
              </a:lnSpc>
            </a:pPr>
            <a:endParaRPr lang="en-US" sz="2200"/>
          </a:p>
          <a:p>
            <a:pPr eaLnBrk="1" hangingPunct="1">
              <a:lnSpc>
                <a:spcPct val="80000"/>
              </a:lnSpc>
            </a:pPr>
            <a:r>
              <a:rPr lang="en-US" sz="2200" b="1" u="sng"/>
              <a:t>Iteration 2, determine centroids:</a:t>
            </a:r>
            <a:r>
              <a:rPr lang="en-US" sz="2200" i="1"/>
              <a:t> </a:t>
            </a:r>
            <a:r>
              <a:rPr lang="en-US" sz="2200"/>
              <a:t>Now we repeat step 4 to calculate the new centroids coordinate based on the clustering of previous iteration. Group1 and group 2 both has two members, thus the new centroids are                   </a:t>
            </a:r>
          </a:p>
          <a:p>
            <a:pPr eaLnBrk="1" hangingPunct="1">
              <a:lnSpc>
                <a:spcPct val="80000"/>
              </a:lnSpc>
              <a:buFont typeface="Wingdings" pitchFamily="2" charset="2"/>
              <a:buNone/>
            </a:pPr>
            <a:r>
              <a:rPr lang="en-US" sz="2200"/>
              <a:t>	and</a:t>
            </a:r>
          </a:p>
        </p:txBody>
      </p:sp>
      <p:pic>
        <p:nvPicPr>
          <p:cNvPr id="28675" name="Picture 7" descr="k means clustering iteration 2"/>
          <p:cNvPicPr>
            <a:picLocks noGrp="1" noChangeAspect="1" noChangeArrowheads="1"/>
          </p:cNvPicPr>
          <p:nvPr>
            <p:ph sz="half" idx="2"/>
          </p:nvPr>
        </p:nvPicPr>
        <p:blipFill>
          <a:blip r:embed="rId2" cstate="print"/>
          <a:srcRect/>
          <a:stretch>
            <a:fillRect/>
          </a:stretch>
        </p:blipFill>
        <p:spPr>
          <a:xfrm>
            <a:off x="4852988" y="1295400"/>
            <a:ext cx="4291012" cy="5334000"/>
          </a:xfrm>
          <a:noFill/>
        </p:spPr>
      </p:pic>
      <p:pic>
        <p:nvPicPr>
          <p:cNvPr id="28676" name="Picture 8" descr="NumericalExample_clip_image024"/>
          <p:cNvPicPr>
            <a:picLocks noChangeAspect="1" noChangeArrowheads="1"/>
          </p:cNvPicPr>
          <p:nvPr/>
        </p:nvPicPr>
        <p:blipFill>
          <a:blip r:embed="rId3" cstate="print"/>
          <a:srcRect/>
          <a:stretch>
            <a:fillRect/>
          </a:stretch>
        </p:blipFill>
        <p:spPr bwMode="auto">
          <a:xfrm>
            <a:off x="381000" y="2362200"/>
            <a:ext cx="3962400" cy="1295400"/>
          </a:xfrm>
          <a:prstGeom prst="rect">
            <a:avLst/>
          </a:prstGeom>
          <a:noFill/>
          <a:ln w="9525">
            <a:noFill/>
            <a:miter lim="800000"/>
            <a:headEnd/>
            <a:tailEnd/>
          </a:ln>
        </p:spPr>
      </p:pic>
      <p:pic>
        <p:nvPicPr>
          <p:cNvPr id="28677" name="Picture 9" descr="NumericalExample_clip_image026"/>
          <p:cNvPicPr>
            <a:picLocks noChangeAspect="1" noChangeArrowheads="1"/>
          </p:cNvPicPr>
          <p:nvPr/>
        </p:nvPicPr>
        <p:blipFill>
          <a:blip r:embed="rId4" cstate="print"/>
          <a:srcRect/>
          <a:stretch>
            <a:fillRect/>
          </a:stretch>
        </p:blipFill>
        <p:spPr bwMode="auto">
          <a:xfrm>
            <a:off x="2057400" y="5486400"/>
            <a:ext cx="1552575" cy="390525"/>
          </a:xfrm>
          <a:prstGeom prst="rect">
            <a:avLst/>
          </a:prstGeom>
          <a:noFill/>
          <a:ln w="9525">
            <a:noFill/>
            <a:miter lim="800000"/>
            <a:headEnd/>
            <a:tailEnd/>
          </a:ln>
        </p:spPr>
      </p:pic>
      <p:pic>
        <p:nvPicPr>
          <p:cNvPr id="28678" name="Picture 10" descr="NumericalExample_clip_image102"/>
          <p:cNvPicPr>
            <a:picLocks noChangeAspect="1" noChangeArrowheads="1"/>
          </p:cNvPicPr>
          <p:nvPr/>
        </p:nvPicPr>
        <p:blipFill>
          <a:blip r:embed="rId5" cstate="print"/>
          <a:srcRect/>
          <a:stretch>
            <a:fillRect/>
          </a:stretch>
        </p:blipFill>
        <p:spPr bwMode="auto">
          <a:xfrm>
            <a:off x="990600" y="5867400"/>
            <a:ext cx="1781175" cy="39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en-US"/>
          </a:p>
        </p:txBody>
      </p:sp>
      <p:sp>
        <p:nvSpPr>
          <p:cNvPr id="29699" name="Rectangle 3"/>
          <p:cNvSpPr>
            <a:spLocks noGrp="1" noChangeArrowheads="1"/>
          </p:cNvSpPr>
          <p:nvPr>
            <p:ph type="body" idx="1"/>
          </p:nvPr>
        </p:nvSpPr>
        <p:spPr/>
        <p:txBody>
          <a:bodyPr/>
          <a:lstStyle/>
          <a:p>
            <a:pPr eaLnBrk="1" hangingPunct="1"/>
            <a:r>
              <a:rPr lang="en-US" b="1" u="sng"/>
              <a:t>Iteration-2, Objects-Centroids distances</a:t>
            </a:r>
            <a:r>
              <a:rPr lang="en-US" i="1"/>
              <a:t> </a:t>
            </a:r>
            <a:r>
              <a:rPr lang="en-US"/>
              <a:t>: Repeat step 2 again, we have new distance matrix at iteration 2 as </a:t>
            </a:r>
          </a:p>
        </p:txBody>
      </p:sp>
      <p:pic>
        <p:nvPicPr>
          <p:cNvPr id="29700" name="Picture 4" descr="NumericalExample_clip_image102_0000"/>
          <p:cNvPicPr>
            <a:picLocks noChangeAspect="1" noChangeArrowheads="1"/>
          </p:cNvPicPr>
          <p:nvPr/>
        </p:nvPicPr>
        <p:blipFill>
          <a:blip r:embed="rId2" cstate="print"/>
          <a:srcRect/>
          <a:stretch>
            <a:fillRect/>
          </a:stretch>
        </p:blipFill>
        <p:spPr bwMode="auto">
          <a:xfrm>
            <a:off x="1676400" y="3657600"/>
            <a:ext cx="54864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body" idx="1"/>
          </p:nvPr>
        </p:nvSpPr>
        <p:spPr>
          <a:xfrm>
            <a:off x="0" y="0"/>
            <a:ext cx="9144000" cy="6858000"/>
          </a:xfrm>
        </p:spPr>
        <p:txBody>
          <a:bodyPr/>
          <a:lstStyle/>
          <a:p>
            <a:pPr eaLnBrk="1" hangingPunct="1">
              <a:lnSpc>
                <a:spcPct val="90000"/>
              </a:lnSpc>
            </a:pPr>
            <a:r>
              <a:rPr lang="en-US" b="1" u="sng"/>
              <a:t>Iteration-2, Objects clustering:</a:t>
            </a:r>
            <a:r>
              <a:rPr lang="en-US" i="1"/>
              <a:t> </a:t>
            </a:r>
            <a:r>
              <a:rPr lang="en-US"/>
              <a:t>Again, we    assign each object based on the minimum distance. </a:t>
            </a:r>
          </a:p>
          <a:p>
            <a:pPr eaLnBrk="1" hangingPunct="1">
              <a:lnSpc>
                <a:spcPct val="90000"/>
              </a:lnSpc>
            </a:pPr>
            <a:endParaRPr lang="en-US"/>
          </a:p>
          <a:p>
            <a:pPr eaLnBrk="1" hangingPunct="1">
              <a:lnSpc>
                <a:spcPct val="90000"/>
              </a:lnSpc>
              <a:buFont typeface="Wingdings" pitchFamily="2" charset="2"/>
              <a:buNone/>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r>
              <a:rPr lang="en-US"/>
              <a:t>We obtain result that            . Comparing the grouping of last iteration and this iteration reveals that the objects does not move group anymore. </a:t>
            </a:r>
          </a:p>
          <a:p>
            <a:pPr eaLnBrk="1" hangingPunct="1">
              <a:lnSpc>
                <a:spcPct val="90000"/>
              </a:lnSpc>
            </a:pPr>
            <a:r>
              <a:rPr lang="en-US"/>
              <a:t>Thus, the computation of the k-mean clustering has reached its stability and no more iteration is needed..</a:t>
            </a:r>
          </a:p>
        </p:txBody>
      </p:sp>
      <p:pic>
        <p:nvPicPr>
          <p:cNvPr id="30723" name="Picture 8" descr="C:\Documents and Settings\Debashree\My Documents\SEMINAR\k-means clustering\K-Means Clustering Numerical Example_files\NumericalExample_clip_image032.gif"/>
          <p:cNvPicPr>
            <a:picLocks noChangeAspect="1" noChangeArrowheads="1"/>
          </p:cNvPicPr>
          <p:nvPr/>
        </p:nvPicPr>
        <p:blipFill>
          <a:blip r:embed="rId2" r:link="rId3" cstate="print"/>
          <a:srcRect/>
          <a:stretch>
            <a:fillRect/>
          </a:stretch>
        </p:blipFill>
        <p:spPr bwMode="auto">
          <a:xfrm>
            <a:off x="1828800" y="1219200"/>
            <a:ext cx="5410200" cy="2133600"/>
          </a:xfrm>
          <a:prstGeom prst="rect">
            <a:avLst/>
          </a:prstGeom>
          <a:noFill/>
          <a:ln w="9525">
            <a:noFill/>
            <a:miter lim="800000"/>
            <a:headEnd/>
            <a:tailEnd/>
          </a:ln>
        </p:spPr>
      </p:pic>
      <p:pic>
        <p:nvPicPr>
          <p:cNvPr id="30724" name="Picture 11" descr="NumericalExample_clip_image034"/>
          <p:cNvPicPr>
            <a:picLocks noChangeAspect="1" noChangeArrowheads="1"/>
          </p:cNvPicPr>
          <p:nvPr/>
        </p:nvPicPr>
        <p:blipFill>
          <a:blip r:embed="rId4" cstate="print"/>
          <a:srcRect/>
          <a:stretch>
            <a:fillRect/>
          </a:stretch>
        </p:blipFill>
        <p:spPr bwMode="auto">
          <a:xfrm>
            <a:off x="4038600" y="3794125"/>
            <a:ext cx="1000125" cy="36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l="11245" t="13750" r="36545" b="17500"/>
          <a:stretch>
            <a:fillRect/>
          </a:stretch>
        </p:blipFill>
        <p:spPr bwMode="auto">
          <a:xfrm>
            <a:off x="0" y="88364"/>
            <a:ext cx="9144000" cy="6769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2"/>
          <p:cNvSpPr>
            <a:spLocks noGrp="1" noChangeArrowheads="1"/>
          </p:cNvSpPr>
          <p:nvPr>
            <p:ph type="title"/>
          </p:nvPr>
        </p:nvSpPr>
        <p:spPr/>
        <p:txBody>
          <a:bodyPr/>
          <a:lstStyle/>
          <a:p>
            <a:pPr eaLnBrk="1" hangingPunct="1"/>
            <a:endParaRPr lang="en-US"/>
          </a:p>
        </p:txBody>
      </p:sp>
      <p:graphicFrame>
        <p:nvGraphicFramePr>
          <p:cNvPr id="93241" name="Group 57"/>
          <p:cNvGraphicFramePr>
            <a:graphicFrameLocks noGrp="1"/>
          </p:cNvGraphicFramePr>
          <p:nvPr>
            <p:ph idx="1"/>
          </p:nvPr>
        </p:nvGraphicFramePr>
        <p:xfrm>
          <a:off x="1676400" y="2667000"/>
          <a:ext cx="6400800" cy="2145032"/>
        </p:xfrm>
        <a:graphic>
          <a:graphicData uri="http://schemas.openxmlformats.org/drawingml/2006/table">
            <a:tbl>
              <a:tblPr/>
              <a:tblGrid>
                <a:gridCol w="1670050">
                  <a:extLst>
                    <a:ext uri="{9D8B030D-6E8A-4147-A177-3AD203B41FA5}">
                      <a16:colId xmlns:a16="http://schemas.microsoft.com/office/drawing/2014/main" xmlns="" val="20000"/>
                    </a:ext>
                  </a:extLst>
                </a:gridCol>
                <a:gridCol w="1911350">
                  <a:extLst>
                    <a:ext uri="{9D8B030D-6E8A-4147-A177-3AD203B41FA5}">
                      <a16:colId xmlns:a16="http://schemas.microsoft.com/office/drawing/2014/main" xmlns="" val="20001"/>
                    </a:ext>
                  </a:extLst>
                </a:gridCol>
                <a:gridCol w="1325563">
                  <a:extLst>
                    <a:ext uri="{9D8B030D-6E8A-4147-A177-3AD203B41FA5}">
                      <a16:colId xmlns:a16="http://schemas.microsoft.com/office/drawing/2014/main" xmlns="" val="20002"/>
                    </a:ext>
                  </a:extLst>
                </a:gridCol>
                <a:gridCol w="1493837">
                  <a:extLst>
                    <a:ext uri="{9D8B030D-6E8A-4147-A177-3AD203B41FA5}">
                      <a16:colId xmlns:a16="http://schemas.microsoft.com/office/drawing/2014/main" xmlns="" val="20003"/>
                    </a:ext>
                  </a:extLst>
                </a:gridCol>
              </a:tblGrid>
              <a:tr h="6286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Object </a:t>
                      </a:r>
                      <a:endParaRPr kumimoji="0" lang="en-US" sz="1800" b="1" i="0" u="sng" strike="noStrike" cap="none" normalizeH="0" baseline="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Feature1(X):</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weight index </a:t>
                      </a:r>
                      <a:endParaRPr kumimoji="0" lang="en-US" sz="1800" b="1" i="0" u="sng" strike="noStrike" cap="none" normalizeH="0" baseline="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Feature2</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(Y): pH </a:t>
                      </a:r>
                      <a:endParaRPr kumimoji="0" lang="en-US" sz="1800" b="1" i="0" u="sng" strike="noStrike" cap="none" normalizeH="0" baseline="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Group</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Times New Roman" pitchFamily="18" charset="0"/>
                          <a:cs typeface="Times New Roman" pitchFamily="18" charset="0"/>
                        </a:rPr>
                        <a:t>(result) </a:t>
                      </a:r>
                      <a:endParaRPr kumimoji="0" lang="en-US" sz="1800" b="1" i="0" u="sng" strike="noStrike" cap="none" normalizeH="0" baseline="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A </a:t>
                      </a:r>
                      <a:endParaRPr kumimoji="0" lang="en-US" sz="18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1"/>
                  </a:ext>
                </a:extLst>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B </a:t>
                      </a:r>
                      <a:endParaRPr kumimoji="0" lang="en-US" sz="18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1 </a:t>
                      </a:r>
                      <a:endParaRPr kumimoji="0" lang="en-US" sz="1800" b="1"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C </a:t>
                      </a:r>
                      <a:endParaRPr kumimoji="0" lang="en-US" sz="1800" b="1"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3 </a:t>
                      </a:r>
                      <a:endParaRPr kumimoji="0" lang="en-US" sz="1800" b="1"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3"/>
                  </a:ext>
                </a:extLst>
              </a:tr>
              <a:tr h="3762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Medicine D </a:t>
                      </a:r>
                      <a:endParaRPr kumimoji="0" lang="en-US" sz="1800" b="1"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5 </a:t>
                      </a:r>
                      <a:endParaRPr kumimoji="0" lang="en-US" sz="1800" b="1"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4 </a:t>
                      </a:r>
                      <a:endParaRPr kumimoji="0" lang="en-US" sz="1800" b="1"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2 </a:t>
                      </a:r>
                      <a:endParaRPr kumimoji="0" lang="en-US" sz="1800" b="1"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1768" name="Rectangle 59"/>
          <p:cNvSpPr>
            <a:spLocks noChangeArrowheads="1"/>
          </p:cNvSpPr>
          <p:nvPr/>
        </p:nvSpPr>
        <p:spPr bwMode="auto">
          <a:xfrm>
            <a:off x="457200" y="1905000"/>
            <a:ext cx="7315200" cy="396875"/>
          </a:xfrm>
          <a:prstGeom prst="rect">
            <a:avLst/>
          </a:prstGeom>
          <a:noFill/>
          <a:ln w="9525">
            <a:noFill/>
            <a:miter lim="800000"/>
            <a:headEnd/>
            <a:tailEnd/>
          </a:ln>
        </p:spPr>
        <p:txBody>
          <a:bodyPr>
            <a:spAutoFit/>
          </a:bodyPr>
          <a:lstStyle/>
          <a:p>
            <a:r>
              <a:rPr lang="en-US" sz="2000" b="1"/>
              <a:t>We get the final grouping as the results as: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500" u="sng"/>
              <a:t>Weaknesses of K-Mean Clustering</a:t>
            </a:r>
            <a:r>
              <a:rPr lang="en-US" sz="3500"/>
              <a:t/>
            </a:r>
            <a:br>
              <a:rPr lang="en-US" sz="3500"/>
            </a:br>
            <a:r>
              <a:rPr lang="en-US" sz="3500"/>
              <a:t> </a:t>
            </a:r>
          </a:p>
        </p:txBody>
      </p:sp>
      <p:sp>
        <p:nvSpPr>
          <p:cNvPr id="32771" name="Rectangle 3"/>
          <p:cNvSpPr>
            <a:spLocks noGrp="1" noChangeArrowheads="1"/>
          </p:cNvSpPr>
          <p:nvPr>
            <p:ph type="body" idx="1"/>
          </p:nvPr>
        </p:nvSpPr>
        <p:spPr>
          <a:xfrm>
            <a:off x="0" y="990600"/>
            <a:ext cx="9144000" cy="5867400"/>
          </a:xfrm>
        </p:spPr>
        <p:txBody>
          <a:bodyPr/>
          <a:lstStyle/>
          <a:p>
            <a:pPr marL="571500" indent="-571500" eaLnBrk="1" hangingPunct="1">
              <a:buFont typeface="Wingdings" pitchFamily="2" charset="2"/>
              <a:buAutoNum type="arabicPeriod"/>
            </a:pPr>
            <a:r>
              <a:rPr lang="en-US" sz="2600"/>
              <a:t>When the numbers of data are not so many, initial grouping will determine the cluster significantly. </a:t>
            </a:r>
          </a:p>
          <a:p>
            <a:pPr marL="571500" indent="-571500" eaLnBrk="1" hangingPunct="1">
              <a:buFont typeface="Wingdings" pitchFamily="2" charset="2"/>
              <a:buAutoNum type="arabicPeriod"/>
            </a:pPr>
            <a:r>
              <a:rPr lang="en-US" sz="260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itchFamily="2" charset="2"/>
              <a:buAutoNum type="arabicPeriod"/>
            </a:pPr>
            <a:r>
              <a:rPr lang="en-US" sz="2600"/>
              <a:t>We never know the real cluster, using the same data, because if it is inputted in a different order it may produce different cluster if the number of data is few. </a:t>
            </a:r>
          </a:p>
          <a:p>
            <a:pPr marL="571500" indent="-571500" eaLnBrk="1" hangingPunct="1">
              <a:buFont typeface="Wingdings" pitchFamily="2" charset="2"/>
              <a:buAutoNum type="arabicPeriod"/>
            </a:pPr>
            <a:r>
              <a:rPr lang="en-US" sz="2600"/>
              <a:t>It is sensitive to initial condition. Different initial condition may produce different result of cluster. The algorithm may be trapped in the </a:t>
            </a:r>
            <a:r>
              <a:rPr lang="en-US" sz="2600" i="1" u="sng"/>
              <a:t>local optimum</a:t>
            </a:r>
            <a:r>
              <a:rPr lang="en-US" sz="260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u="sng"/>
              <a:t>Applications of K-Mean Clustering</a:t>
            </a:r>
          </a:p>
        </p:txBody>
      </p:sp>
      <p:sp>
        <p:nvSpPr>
          <p:cNvPr id="5125" name="Rectangle 3"/>
          <p:cNvSpPr>
            <a:spLocks noGrp="1" noChangeArrowheads="1"/>
          </p:cNvSpPr>
          <p:nvPr>
            <p:ph type="body" idx="1"/>
          </p:nvPr>
        </p:nvSpPr>
        <p:spPr>
          <a:xfrm>
            <a:off x="0" y="1447800"/>
            <a:ext cx="9144000" cy="5410200"/>
          </a:xfrm>
        </p:spPr>
        <p:txBody>
          <a:bodyPr/>
          <a:lstStyle/>
          <a:p>
            <a:pPr eaLnBrk="1" hangingPunct="1"/>
            <a:r>
              <a:rPr lang="en-US"/>
              <a:t>It is relatively </a:t>
            </a:r>
            <a:r>
              <a:rPr lang="en-US" i="1"/>
              <a:t>efficient and fast.</a:t>
            </a:r>
            <a:r>
              <a:rPr lang="en-US"/>
              <a:t> It computes result at </a:t>
            </a:r>
            <a:r>
              <a:rPr lang="en-US" b="1"/>
              <a:t>O(tkn), </a:t>
            </a:r>
            <a:r>
              <a:rPr lang="en-US"/>
              <a:t>where n is number of objects or points, k is number of clusters and t is number of iterations. </a:t>
            </a:r>
          </a:p>
          <a:p>
            <a:pPr eaLnBrk="1" hangingPunct="1"/>
            <a:r>
              <a:rPr lang="en-US"/>
              <a:t>k-means clustering can be applied to </a:t>
            </a:r>
            <a:r>
              <a:rPr lang="en-US" i="1"/>
              <a:t>machine learning or data mining</a:t>
            </a:r>
          </a:p>
          <a:p>
            <a:pPr eaLnBrk="1" hangingPunct="1"/>
            <a:r>
              <a:rPr lang="en-US" i="1"/>
              <a:t>Used on acoustic data in speech understanding to convert waveforms into one of k categories (known as Vector Quantization or Image Segmentation).</a:t>
            </a:r>
          </a:p>
          <a:p>
            <a:pPr eaLnBrk="1" hangingPunct="1"/>
            <a:r>
              <a:rPr lang="en-US" i="1"/>
              <a:t>Also used for choosing color palettes on old fashioned graphical display devices and Image Quantization.</a:t>
            </a:r>
            <a:r>
              <a:rPr lang="en-US"/>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u="sng"/>
              <a:t>CONCLUSION</a:t>
            </a:r>
          </a:p>
        </p:txBody>
      </p:sp>
      <p:sp>
        <p:nvSpPr>
          <p:cNvPr id="33795" name="Rectangle 3"/>
          <p:cNvSpPr>
            <a:spLocks noGrp="1" noChangeArrowheads="1"/>
          </p:cNvSpPr>
          <p:nvPr>
            <p:ph type="body" idx="1"/>
          </p:nvPr>
        </p:nvSpPr>
        <p:spPr/>
        <p:txBody>
          <a:bodyPr/>
          <a:lstStyle/>
          <a:p>
            <a:pPr eaLnBrk="1" hangingPunct="1"/>
            <a:r>
              <a:rPr lang="en-US" i="1"/>
              <a:t>K-means algorithm is </a:t>
            </a:r>
            <a:r>
              <a:rPr lang="en-US"/>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u="sng"/>
              <a:t>Types of clustering</a:t>
            </a:r>
            <a:r>
              <a:rPr lang="en-US"/>
              <a:t>:</a:t>
            </a:r>
            <a:br>
              <a:rPr lang="en-US"/>
            </a:br>
            <a:endParaRPr lang="en-US"/>
          </a:p>
        </p:txBody>
      </p:sp>
      <p:sp>
        <p:nvSpPr>
          <p:cNvPr id="10243" name="Rectangle 3"/>
          <p:cNvSpPr>
            <a:spLocks noGrp="1" noChangeArrowheads="1"/>
          </p:cNvSpPr>
          <p:nvPr>
            <p:ph type="body" idx="1"/>
          </p:nvPr>
        </p:nvSpPr>
        <p:spPr>
          <a:xfrm>
            <a:off x="0" y="990600"/>
            <a:ext cx="9144000" cy="5638800"/>
          </a:xfrm>
        </p:spPr>
        <p:txBody>
          <a:bodyPr/>
          <a:lstStyle/>
          <a:p>
            <a:pPr marL="571500" indent="-571500" eaLnBrk="1" hangingPunct="1">
              <a:buFont typeface="Wingdings" pitchFamily="2" charset="2"/>
              <a:buAutoNum type="arabicPeriod"/>
            </a:pPr>
            <a:r>
              <a:rPr lang="en-US" sz="2400" b="1" u="sng"/>
              <a:t>Hierarchical algorithms</a:t>
            </a:r>
            <a:r>
              <a:rPr lang="en-US" sz="2400"/>
              <a:t>: these find successive clusters     </a:t>
            </a:r>
          </a:p>
          <a:p>
            <a:pPr marL="571500" indent="-571500" eaLnBrk="1" hangingPunct="1">
              <a:buFont typeface="Wingdings" pitchFamily="2" charset="2"/>
              <a:buNone/>
            </a:pPr>
            <a:r>
              <a:rPr lang="en-US" sz="2400"/>
              <a:t>	using previously established clusters.                                               </a:t>
            </a:r>
          </a:p>
          <a:p>
            <a:pPr marL="571500" indent="-571500" eaLnBrk="1" hangingPunct="1">
              <a:buFont typeface="Wingdings" pitchFamily="2" charset="2"/>
              <a:buNone/>
            </a:pPr>
            <a:r>
              <a:rPr lang="en-US" sz="2400"/>
              <a:t>	1. </a:t>
            </a:r>
            <a:r>
              <a:rPr lang="en-US" sz="2400" u="sng"/>
              <a:t>Agglomerative ("bottom-up")</a:t>
            </a:r>
            <a:r>
              <a:rPr lang="en-US" sz="2400"/>
              <a:t>: Agglomerative 	algorithms 	begin with each element as a separate cluster and 	merge them into successively larger clusters. </a:t>
            </a:r>
            <a:endParaRPr lang="en-US" sz="2400" i="1"/>
          </a:p>
          <a:p>
            <a:pPr marL="571500" indent="-571500" eaLnBrk="1" hangingPunct="1">
              <a:buFont typeface="Wingdings" pitchFamily="2" charset="2"/>
              <a:buNone/>
            </a:pPr>
            <a:r>
              <a:rPr lang="en-US" sz="2400" i="1"/>
              <a:t>	</a:t>
            </a:r>
            <a:r>
              <a:rPr lang="en-US" sz="2400"/>
              <a:t>2. </a:t>
            </a:r>
            <a:r>
              <a:rPr lang="en-US" sz="2400" u="sng"/>
              <a:t>Divisive ("top-down")</a:t>
            </a:r>
            <a:r>
              <a:rPr lang="en-US" sz="2400"/>
              <a:t>: Divisive algorithms 	begin with 	the whole set and proceed to divide it into successively 	smaller clusters.</a:t>
            </a:r>
          </a:p>
          <a:p>
            <a:pPr marL="571500" indent="-571500" eaLnBrk="1" hangingPunct="1">
              <a:buFont typeface="Wingdings" pitchFamily="2" charset="2"/>
              <a:buNone/>
            </a:pPr>
            <a:r>
              <a:rPr lang="en-US" sz="2400" b="1"/>
              <a:t>2. </a:t>
            </a:r>
            <a:r>
              <a:rPr lang="en-US" sz="2400" b="1" u="sng"/>
              <a:t>Partitional clustering</a:t>
            </a:r>
            <a:r>
              <a:rPr lang="en-US" sz="2400" b="1"/>
              <a:t>: </a:t>
            </a:r>
            <a:r>
              <a:rPr lang="en-US" sz="2400"/>
              <a:t>Partitional algorithms determine all clusters at once.  They include:</a:t>
            </a:r>
          </a:p>
          <a:p>
            <a:pPr marL="914400" lvl="1" indent="-569913" eaLnBrk="1" hangingPunct="1"/>
            <a:r>
              <a:rPr lang="en-US" sz="2800" b="1" i="1"/>
              <a:t>K</a:t>
            </a:r>
            <a:r>
              <a:rPr lang="en-US" sz="2800" b="1"/>
              <a:t>-means and derivatives</a:t>
            </a:r>
          </a:p>
          <a:p>
            <a:pPr marL="914400" lvl="1" indent="-569913" eaLnBrk="1" hangingPunct="1"/>
            <a:r>
              <a:rPr lang="en-US" sz="2400"/>
              <a:t>Fuzzy </a:t>
            </a:r>
            <a:r>
              <a:rPr lang="en-US" sz="2400" i="1"/>
              <a:t>c</a:t>
            </a:r>
            <a:r>
              <a:rPr lang="en-US" sz="2400"/>
              <a:t>-means clustering</a:t>
            </a:r>
          </a:p>
          <a:p>
            <a:pPr marL="914400" lvl="1" indent="-569913" eaLnBrk="1" hangingPunct="1"/>
            <a:r>
              <a:rPr lang="en-US" sz="2400"/>
              <a:t>QT clustering algorithm</a:t>
            </a:r>
          </a:p>
          <a:p>
            <a:pPr marL="571500" indent="-571500" eaLnBrk="1" hangingPunct="1">
              <a:buFont typeface="Symbol" pitchFamily="18" charset="2"/>
              <a:buNone/>
            </a:pPr>
            <a:endParaRPr lang="en-US" sz="2400"/>
          </a:p>
          <a:p>
            <a:pPr marL="571500" indent="-571500" eaLnBrk="1" hangingPunct="1">
              <a:buFont typeface="Wingdings" pitchFamily="2" charset="2"/>
              <a:buNone/>
            </a:pPr>
            <a:endParaRPr lang="en-US" sz="2400"/>
          </a:p>
        </p:txBody>
      </p:sp>
      <mc:AlternateContent xmlns:mc="http://schemas.openxmlformats.org/markup-compatibility/2006">
        <mc:Choice xmlns:p14="http://schemas.microsoft.com/office/powerpoint/2010/main" xmlns="" Requires="p14">
          <p:contentPart p14:bwMode="auto" r:id="rId3">
            <p14:nvContentPartPr>
              <p14:cNvPr id="3" name="Ink 2">
                <a:extLst>
                  <a:ext uri="{FF2B5EF4-FFF2-40B4-BE49-F238E27FC236}">
                    <a16:creationId xmlns:a16="http://schemas.microsoft.com/office/drawing/2014/main" id="{93711A8A-39BC-481A-82A6-26BE0BAC572A}"/>
                  </a:ext>
                </a:extLst>
              </p14:cNvPr>
              <p14:cNvContentPartPr/>
              <p14:nvPr/>
            </p14:nvContentPartPr>
            <p14:xfrm>
              <a:off x="866160" y="1794960"/>
              <a:ext cx="7483680" cy="4277520"/>
            </p14:xfrm>
          </p:contentPart>
        </mc:Choice>
        <mc:Fallback>
          <p:pic>
            <p:nvPicPr>
              <p:cNvPr id="3" name="Ink 2">
                <a:extLst>
                  <a:ext uri="{FF2B5EF4-FFF2-40B4-BE49-F238E27FC236}">
                    <a16:creationId xmlns:a16="http://schemas.microsoft.com/office/drawing/2014/main" xmlns="" id="{93711A8A-39BC-481A-82A6-26BE0BAC572A}"/>
                  </a:ext>
                </a:extLst>
              </p:cNvPr>
              <p:cNvPicPr/>
              <p:nvPr/>
            </p:nvPicPr>
            <p:blipFill>
              <a:blip r:embed="rId4" cstate="print"/>
              <a:stretch>
                <a:fillRect/>
              </a:stretch>
            </p:blipFill>
            <p:spPr>
              <a:xfrm>
                <a:off x="856800" y="1785600"/>
                <a:ext cx="7502400" cy="429624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u="sng"/>
              <a:t>Common Distance measures</a:t>
            </a:r>
            <a:r>
              <a:rPr lang="en-US"/>
              <a:t>:</a:t>
            </a:r>
            <a:br>
              <a:rPr lang="en-US"/>
            </a:br>
            <a:endParaRPr lang="en-US"/>
          </a:p>
        </p:txBody>
      </p:sp>
      <p:sp>
        <p:nvSpPr>
          <p:cNvPr id="11267" name="Rectangle 3"/>
          <p:cNvSpPr>
            <a:spLocks noGrp="1" noChangeArrowheads="1"/>
          </p:cNvSpPr>
          <p:nvPr>
            <p:ph type="body" idx="1"/>
          </p:nvPr>
        </p:nvSpPr>
        <p:spPr>
          <a:xfrm>
            <a:off x="0" y="1600200"/>
            <a:ext cx="9144000" cy="5257800"/>
          </a:xfrm>
        </p:spPr>
        <p:txBody>
          <a:bodyPr/>
          <a:lstStyle/>
          <a:p>
            <a:pPr eaLnBrk="1" hangingPunct="1">
              <a:lnSpc>
                <a:spcPct val="90000"/>
              </a:lnSpc>
            </a:pPr>
            <a:r>
              <a:rPr lang="en-US" sz="2600" i="1"/>
              <a:t>Distance measure</a:t>
            </a:r>
            <a:r>
              <a:rPr lang="en-US" sz="2600"/>
              <a:t> will determine how the </a:t>
            </a:r>
            <a:r>
              <a:rPr lang="en-US" sz="2600" i="1"/>
              <a:t>similarity</a:t>
            </a:r>
            <a:r>
              <a:rPr lang="en-US" sz="2600"/>
              <a:t> of two elements is calculated and it will influence the shape of the clusters.</a:t>
            </a:r>
          </a:p>
          <a:p>
            <a:pPr eaLnBrk="1" hangingPunct="1">
              <a:lnSpc>
                <a:spcPct val="90000"/>
              </a:lnSpc>
              <a:buFont typeface="Wingdings" pitchFamily="2" charset="2"/>
              <a:buNone/>
            </a:pPr>
            <a:r>
              <a:rPr lang="en-US" sz="2600"/>
              <a:t>	They include:</a:t>
            </a:r>
          </a:p>
          <a:p>
            <a:pPr eaLnBrk="1" hangingPunct="1">
              <a:lnSpc>
                <a:spcPct val="90000"/>
              </a:lnSpc>
              <a:buFont typeface="Wingdings" pitchFamily="2" charset="2"/>
              <a:buNone/>
            </a:pPr>
            <a:r>
              <a:rPr lang="en-US" sz="2600"/>
              <a:t>1. The </a:t>
            </a:r>
            <a:r>
              <a:rPr lang="en-US" sz="2600" u="sng">
                <a:hlinkClick r:id="rId3" tooltip="Euclidean distance"/>
              </a:rPr>
              <a:t>Euclidean distance</a:t>
            </a:r>
            <a:r>
              <a:rPr lang="en-US" sz="2600"/>
              <a:t> (also called 2-norm distance) is given by: </a:t>
            </a:r>
          </a:p>
          <a:p>
            <a:pPr eaLnBrk="1" hangingPunct="1">
              <a:lnSpc>
                <a:spcPct val="90000"/>
              </a:lnSpc>
              <a:buFont typeface="Wingdings" pitchFamily="2" charset="2"/>
              <a:buNone/>
            </a:pPr>
            <a:endParaRPr lang="en-US" sz="2600"/>
          </a:p>
          <a:p>
            <a:pPr eaLnBrk="1" hangingPunct="1">
              <a:lnSpc>
                <a:spcPct val="90000"/>
              </a:lnSpc>
              <a:buFont typeface="Wingdings" pitchFamily="2" charset="2"/>
              <a:buNone/>
            </a:pPr>
            <a:endParaRPr lang="en-US" sz="2600"/>
          </a:p>
          <a:p>
            <a:pPr eaLnBrk="1" hangingPunct="1">
              <a:lnSpc>
                <a:spcPct val="90000"/>
              </a:lnSpc>
              <a:buFont typeface="Wingdings" pitchFamily="2" charset="2"/>
              <a:buNone/>
            </a:pPr>
            <a:r>
              <a:rPr lang="en-US" sz="2600"/>
              <a:t>2. The </a:t>
            </a:r>
            <a:r>
              <a:rPr lang="en-US" sz="2600" u="sng">
                <a:hlinkClick r:id="rId4" tooltip="Manhattan distance"/>
              </a:rPr>
              <a:t>Manhattan distance</a:t>
            </a:r>
            <a:r>
              <a:rPr lang="en-US" sz="2600"/>
              <a:t> (also called taxicab norm or 1-norm) is given by:</a:t>
            </a:r>
          </a:p>
          <a:p>
            <a:pPr eaLnBrk="1" hangingPunct="1">
              <a:lnSpc>
                <a:spcPct val="90000"/>
              </a:lnSpc>
              <a:buFont typeface="Wingdings" pitchFamily="2" charset="2"/>
              <a:buNone/>
            </a:pPr>
            <a:endParaRPr lang="en-US" sz="2600"/>
          </a:p>
          <a:p>
            <a:pPr algn="just" eaLnBrk="1" hangingPunct="1">
              <a:lnSpc>
                <a:spcPct val="90000"/>
              </a:lnSpc>
              <a:buFont typeface="Wingdings" pitchFamily="2" charset="2"/>
              <a:buNone/>
            </a:pPr>
            <a:r>
              <a:rPr lang="en-US" sz="2600"/>
              <a:t> </a:t>
            </a:r>
          </a:p>
        </p:txBody>
      </p:sp>
      <p:pic>
        <p:nvPicPr>
          <p:cNvPr id="11268" name="Picture 4"/>
          <p:cNvPicPr>
            <a:picLocks noChangeAspect="1" noChangeArrowheads="1"/>
          </p:cNvPicPr>
          <p:nvPr/>
        </p:nvPicPr>
        <p:blipFill>
          <a:blip r:embed="rId5" cstate="print"/>
          <a:srcRect/>
          <a:stretch>
            <a:fillRect/>
          </a:stretch>
        </p:blipFill>
        <p:spPr bwMode="auto">
          <a:xfrm>
            <a:off x="1524000" y="5638800"/>
            <a:ext cx="3200400" cy="838200"/>
          </a:xfrm>
          <a:prstGeom prst="rect">
            <a:avLst/>
          </a:prstGeom>
          <a:noFill/>
          <a:ln w="9525">
            <a:noFill/>
            <a:miter lim="800000"/>
            <a:headEnd/>
            <a:tailEnd/>
          </a:ln>
        </p:spPr>
      </p:pic>
      <p:pic>
        <p:nvPicPr>
          <p:cNvPr id="11269" name="Picture 5"/>
          <p:cNvPicPr>
            <a:picLocks noChangeAspect="1" noChangeArrowheads="1"/>
          </p:cNvPicPr>
          <p:nvPr/>
        </p:nvPicPr>
        <p:blipFill>
          <a:blip r:embed="rId6" cstate="print"/>
          <a:srcRect/>
          <a:stretch>
            <a:fillRect/>
          </a:stretch>
        </p:blipFill>
        <p:spPr bwMode="auto">
          <a:xfrm>
            <a:off x="2133600" y="3733800"/>
            <a:ext cx="2590800" cy="990600"/>
          </a:xfrm>
          <a:prstGeom prst="rect">
            <a:avLst/>
          </a:prstGeom>
          <a:noFill/>
          <a:ln w="9525">
            <a:noFill/>
            <a:miter lim="800000"/>
            <a:headEnd/>
            <a:tailEnd/>
          </a:ln>
        </p:spPr>
      </p:pic>
      <mc:AlternateContent xmlns:mc="http://schemas.openxmlformats.org/markup-compatibility/2006">
        <mc:Choice xmlns:p14="http://schemas.microsoft.com/office/powerpoint/2010/main" xmlns="" Requires="p14">
          <p:contentPart p14:bwMode="auto" r:id="rId7">
            <p14:nvContentPartPr>
              <p14:cNvPr id="2" name="Ink 1">
                <a:extLst>
                  <a:ext uri="{FF2B5EF4-FFF2-40B4-BE49-F238E27FC236}">
                    <a16:creationId xmlns:a16="http://schemas.microsoft.com/office/drawing/2014/main" id="{BF27D73E-54C6-4476-BB67-AF1BC33BFAB0}"/>
                  </a:ext>
                </a:extLst>
              </p14:cNvPr>
              <p14:cNvContentPartPr/>
              <p14:nvPr/>
            </p14:nvContentPartPr>
            <p14:xfrm>
              <a:off x="1062720" y="3178800"/>
              <a:ext cx="205920" cy="1706040"/>
            </p14:xfrm>
          </p:contentPart>
        </mc:Choice>
        <mc:Fallback>
          <p:pic>
            <p:nvPicPr>
              <p:cNvPr id="2" name="Ink 1">
                <a:extLst>
                  <a:ext uri="{FF2B5EF4-FFF2-40B4-BE49-F238E27FC236}">
                    <a16:creationId xmlns:a16="http://schemas.microsoft.com/office/drawing/2014/main" xmlns="" id="{BF27D73E-54C6-4476-BB67-AF1BC33BFAB0}"/>
                  </a:ext>
                </a:extLst>
              </p:cNvPr>
              <p:cNvPicPr/>
              <p:nvPr/>
            </p:nvPicPr>
            <p:blipFill>
              <a:blip r:embed="rId8" cstate="print"/>
              <a:stretch>
                <a:fillRect/>
              </a:stretch>
            </p:blipFill>
            <p:spPr>
              <a:xfrm>
                <a:off x="1053360" y="3169440"/>
                <a:ext cx="224640" cy="172476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Application of Clustering in Data Science using Real-life Examp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Application of Clustering in Data Science using Real-life Examp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3" cstate="print"/>
          <a:srcRect l="30220" t="20000" r="14758" b="17500"/>
          <a:stretch>
            <a:fillRect/>
          </a:stretch>
        </p:blipFill>
        <p:spPr bwMode="auto">
          <a:xfrm>
            <a:off x="0" y="0"/>
            <a:ext cx="9067994"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28600" y="533400"/>
            <a:ext cx="8915400" cy="6324600"/>
          </a:xfrm>
        </p:spPr>
        <p:txBody>
          <a:bodyPr/>
          <a:lstStyle/>
          <a:p>
            <a:pPr algn="just" eaLnBrk="1" hangingPunct="1">
              <a:buSzTx/>
              <a:buFont typeface="Symbol" pitchFamily="18" charset="2"/>
              <a:buNone/>
            </a:pPr>
            <a:r>
              <a:rPr lang="en-US" dirty="0"/>
              <a:t>3.The</a:t>
            </a:r>
            <a:r>
              <a:rPr lang="en-US" u="sng" dirty="0"/>
              <a:t> </a:t>
            </a:r>
            <a:r>
              <a:rPr lang="en-US" u="sng" dirty="0">
                <a:hlinkClick r:id="rId2" tooltip="Maximum norm"/>
              </a:rPr>
              <a:t>maximum norm</a:t>
            </a:r>
            <a:r>
              <a:rPr lang="en-US" dirty="0"/>
              <a:t> is given by:</a:t>
            </a:r>
          </a:p>
          <a:p>
            <a:pPr eaLnBrk="1" hangingPunct="1">
              <a:buFont typeface="Wingdings" pitchFamily="2" charset="2"/>
              <a:buNone/>
            </a:pPr>
            <a:endParaRPr lang="en-US" dirty="0"/>
          </a:p>
          <a:p>
            <a:pPr eaLnBrk="1" hangingPunct="1">
              <a:buFont typeface="Wingdings" pitchFamily="2" charset="2"/>
              <a:buNone/>
            </a:pPr>
            <a:endParaRPr lang="en-US" dirty="0"/>
          </a:p>
          <a:p>
            <a:pPr eaLnBrk="1" hangingPunct="1">
              <a:buFont typeface="Wingdings" pitchFamily="2" charset="2"/>
              <a:buNone/>
            </a:pPr>
            <a:r>
              <a:rPr lang="en-US" dirty="0"/>
              <a:t>4. The</a:t>
            </a:r>
            <a:r>
              <a:rPr lang="en-US" u="sng" dirty="0"/>
              <a:t> </a:t>
            </a:r>
            <a:r>
              <a:rPr lang="en-US" u="sng" dirty="0" err="1">
                <a:hlinkClick r:id="rId3" tooltip="Mahalanobis distance"/>
              </a:rPr>
              <a:t>Mahalanobis</a:t>
            </a:r>
            <a:r>
              <a:rPr lang="en-US" u="sng" dirty="0">
                <a:hlinkClick r:id="rId3" tooltip="Mahalanobis distance"/>
              </a:rPr>
              <a:t> distance</a:t>
            </a:r>
            <a:r>
              <a:rPr lang="en-US" dirty="0"/>
              <a:t> corrects data for different scales and correlations in the variables. </a:t>
            </a:r>
          </a:p>
          <a:p>
            <a:pPr eaLnBrk="1" hangingPunct="1">
              <a:buFont typeface="Wingdings" pitchFamily="2" charset="2"/>
              <a:buNone/>
            </a:pPr>
            <a:r>
              <a:rPr lang="en-US" dirty="0"/>
              <a:t>5. </a:t>
            </a:r>
            <a:r>
              <a:rPr lang="en-US" u="sng" dirty="0">
                <a:hlinkClick r:id="rId4" tooltip="Inner product space"/>
              </a:rPr>
              <a:t>Inner product space</a:t>
            </a:r>
            <a:r>
              <a:rPr lang="en-US" dirty="0"/>
              <a:t>: The angle between two vectors can be used as a distance measure when clustering high dimensional data </a:t>
            </a:r>
          </a:p>
          <a:p>
            <a:pPr eaLnBrk="1" hangingPunct="1">
              <a:buFont typeface="Wingdings" pitchFamily="2" charset="2"/>
              <a:buNone/>
            </a:pPr>
            <a:r>
              <a:rPr lang="en-US" dirty="0"/>
              <a:t>6. </a:t>
            </a:r>
            <a:r>
              <a:rPr lang="en-US" u="sng" dirty="0">
                <a:hlinkClick r:id="rId5" tooltip="Hamming distance"/>
              </a:rPr>
              <a:t>Hamming distance</a:t>
            </a:r>
            <a:r>
              <a:rPr lang="en-US" dirty="0"/>
              <a:t> (sometimes edit distance) measures the minimum number of substitutions required to change one member into another. </a:t>
            </a:r>
          </a:p>
          <a:p>
            <a:pPr algn="just" eaLnBrk="1" hangingPunct="1">
              <a:buSzTx/>
              <a:buFont typeface="Symbol" pitchFamily="18" charset="2"/>
              <a:buChar char=""/>
            </a:pPr>
            <a:endParaRPr lang="en-US" dirty="0"/>
          </a:p>
        </p:txBody>
      </p:sp>
      <p:pic>
        <p:nvPicPr>
          <p:cNvPr id="12292" name="Picture 4"/>
          <p:cNvPicPr>
            <a:picLocks noChangeAspect="1" noChangeArrowheads="1"/>
          </p:cNvPicPr>
          <p:nvPr/>
        </p:nvPicPr>
        <p:blipFill>
          <a:blip r:embed="rId6" cstate="print"/>
          <a:srcRect/>
          <a:stretch>
            <a:fillRect/>
          </a:stretch>
        </p:blipFill>
        <p:spPr bwMode="auto">
          <a:xfrm>
            <a:off x="1295400" y="1295400"/>
            <a:ext cx="25908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800"/>
              <a:t>K-MEANS CLUSTERING</a:t>
            </a:r>
          </a:p>
        </p:txBody>
      </p:sp>
      <p:sp>
        <p:nvSpPr>
          <p:cNvPr id="13315" name="Rectangle 3"/>
          <p:cNvSpPr>
            <a:spLocks noGrp="1" noChangeArrowheads="1"/>
          </p:cNvSpPr>
          <p:nvPr>
            <p:ph type="body" idx="1"/>
          </p:nvPr>
        </p:nvSpPr>
        <p:spPr>
          <a:xfrm>
            <a:off x="0" y="1719263"/>
            <a:ext cx="9144000" cy="5138737"/>
          </a:xfrm>
        </p:spPr>
        <p:txBody>
          <a:bodyPr/>
          <a:lstStyle/>
          <a:p>
            <a:pPr eaLnBrk="1" hangingPunct="1"/>
            <a:r>
              <a:rPr lang="en-US"/>
              <a:t>The </a:t>
            </a:r>
            <a:r>
              <a:rPr lang="en-US" b="1"/>
              <a:t>k-means algorithm</a:t>
            </a:r>
            <a:r>
              <a:rPr lang="en-US"/>
              <a:t> is an algorithm to </a:t>
            </a:r>
            <a:r>
              <a:rPr lang="en-US">
                <a:hlinkClick r:id="rId3" tooltip="Data clustering"/>
              </a:rPr>
              <a:t>cluster</a:t>
            </a:r>
            <a:r>
              <a:rPr lang="en-US"/>
              <a:t> </a:t>
            </a:r>
            <a:r>
              <a:rPr lang="en-US" i="1"/>
              <a:t>n</a:t>
            </a:r>
            <a:r>
              <a:rPr lang="en-US"/>
              <a:t> objects based on attributes into </a:t>
            </a:r>
            <a:r>
              <a:rPr lang="en-US" i="1"/>
              <a:t>k</a:t>
            </a:r>
            <a:r>
              <a:rPr lang="en-US"/>
              <a:t> </a:t>
            </a:r>
            <a:r>
              <a:rPr lang="en-US">
                <a:hlinkClick r:id="rId4" tooltip="Partition of a set"/>
              </a:rPr>
              <a:t>partitions</a:t>
            </a:r>
            <a:r>
              <a:rPr lang="en-US"/>
              <a:t>, where </a:t>
            </a:r>
            <a:r>
              <a:rPr lang="en-US" i="1"/>
              <a:t>k</a:t>
            </a:r>
            <a:r>
              <a:rPr lang="en-US"/>
              <a:t> &lt; </a:t>
            </a:r>
            <a:r>
              <a:rPr lang="en-US" i="1"/>
              <a:t>n</a:t>
            </a:r>
            <a:r>
              <a:rPr lang="en-US"/>
              <a:t>. </a:t>
            </a:r>
          </a:p>
          <a:p>
            <a:pPr eaLnBrk="1" hangingPunct="1"/>
            <a:r>
              <a:rPr lang="en-US"/>
              <a:t>It is similar to the </a:t>
            </a:r>
            <a:r>
              <a:rPr lang="en-US">
                <a:hlinkClick r:id="rId5" tooltip="Expectation-maximization algorithm"/>
              </a:rPr>
              <a:t>expectation-maximization algorithm</a:t>
            </a:r>
            <a:r>
              <a:rPr lang="en-US"/>
              <a:t> for mixtures of </a:t>
            </a:r>
            <a:r>
              <a:rPr lang="en-US">
                <a:hlinkClick r:id="rId6" tooltip="Gaussian distribution"/>
              </a:rPr>
              <a:t>Gaussians</a:t>
            </a:r>
            <a:r>
              <a:rPr lang="en-US"/>
              <a:t> in that they both attempt to find the centers of natural clusters in the data. </a:t>
            </a:r>
          </a:p>
          <a:p>
            <a:pPr eaLnBrk="1" hangingPunct="1"/>
            <a:r>
              <a:rPr lang="en-US"/>
              <a:t>It assumes that the object attributes form a </a:t>
            </a:r>
            <a:r>
              <a:rPr lang="en-US">
                <a:hlinkClick r:id="rId7" tooltip="Vector space"/>
              </a:rPr>
              <a:t>vector space</a:t>
            </a:r>
            <a:r>
              <a:rPr lang="en-US"/>
              <a:t>. </a:t>
            </a:r>
          </a:p>
          <a:p>
            <a:pPr eaLnBrk="1" hangingPunct="1"/>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baseline="30000"/>
          </a:p>
        </p:txBody>
      </p:sp>
      <p:sp>
        <p:nvSpPr>
          <p:cNvPr id="14339" name="Rectangle 3"/>
          <p:cNvSpPr>
            <a:spLocks noGrp="1" noChangeArrowheads="1"/>
          </p:cNvSpPr>
          <p:nvPr>
            <p:ph type="body" idx="1"/>
          </p:nvPr>
        </p:nvSpPr>
        <p:spPr/>
        <p:txBody>
          <a:bodyPr/>
          <a:lstStyle/>
          <a:p>
            <a:pPr eaLnBrk="1" hangingPunct="1">
              <a:lnSpc>
                <a:spcPct val="90000"/>
              </a:lnSpc>
            </a:pPr>
            <a:r>
              <a:rPr lang="en-US"/>
              <a:t>An algorithm for partitioning (or clustering) N data points into K disjoint subsets S</a:t>
            </a:r>
            <a:r>
              <a:rPr lang="en-US" baseline="-25000"/>
              <a:t>j</a:t>
            </a:r>
            <a:r>
              <a:rPr lang="en-US"/>
              <a:t> containing data points so as to minimize the sum-of-squares criterion </a:t>
            </a:r>
          </a:p>
          <a:p>
            <a:pPr eaLnBrk="1" hangingPunct="1">
              <a:lnSpc>
                <a:spcPct val="90000"/>
              </a:lnSpc>
            </a:pPr>
            <a:endParaRPr lang="en-US"/>
          </a:p>
          <a:p>
            <a:pPr eaLnBrk="1" hangingPunct="1">
              <a:lnSpc>
                <a:spcPct val="90000"/>
              </a:lnSpc>
              <a:buFont typeface="Wingdings" pitchFamily="2" charset="2"/>
              <a:buNone/>
            </a:pPr>
            <a:endParaRPr lang="en-US"/>
          </a:p>
          <a:p>
            <a:pPr eaLnBrk="1" hangingPunct="1">
              <a:lnSpc>
                <a:spcPct val="90000"/>
              </a:lnSpc>
              <a:buFont typeface="Wingdings" pitchFamily="2" charset="2"/>
              <a:buNone/>
            </a:pPr>
            <a:r>
              <a:rPr lang="en-US"/>
              <a:t>	where x</a:t>
            </a:r>
            <a:r>
              <a:rPr lang="en-US" baseline="-25000"/>
              <a:t>n </a:t>
            </a:r>
            <a:r>
              <a:rPr lang="en-US"/>
              <a:t>is a vector representing the the n</a:t>
            </a:r>
            <a:r>
              <a:rPr lang="en-US" baseline="30000"/>
              <a:t>th</a:t>
            </a:r>
            <a:r>
              <a:rPr lang="en-US"/>
              <a:t> data point and u</a:t>
            </a:r>
            <a:r>
              <a:rPr lang="en-US" baseline="-25000"/>
              <a:t>j</a:t>
            </a:r>
            <a:r>
              <a:rPr lang="en-US"/>
              <a:t> is the </a:t>
            </a:r>
            <a:r>
              <a:rPr lang="en-US">
                <a:hlinkClick r:id="rId2"/>
              </a:rPr>
              <a:t>geometric centroid</a:t>
            </a:r>
            <a:r>
              <a:rPr lang="en-US"/>
              <a:t> of the data points in S</a:t>
            </a:r>
            <a:r>
              <a:rPr lang="en-US" baseline="-25000"/>
              <a:t>j</a:t>
            </a:r>
            <a:r>
              <a:rPr lang="en-US"/>
              <a:t>. </a:t>
            </a:r>
          </a:p>
        </p:txBody>
      </p:sp>
      <p:pic>
        <p:nvPicPr>
          <p:cNvPr id="14340" name="Picture 4" descr=" J=sum_(j=1)^Ksum_(n in S_j)|x_n-mu_j|^2, "/>
          <p:cNvPicPr>
            <a:picLocks noChangeAspect="1" noChangeArrowheads="1"/>
          </p:cNvPicPr>
          <p:nvPr/>
        </p:nvPicPr>
        <p:blipFill>
          <a:blip r:embed="rId3" cstate="print"/>
          <a:srcRect/>
          <a:stretch>
            <a:fillRect/>
          </a:stretch>
        </p:blipFill>
        <p:spPr bwMode="auto">
          <a:xfrm>
            <a:off x="3124200" y="3505200"/>
            <a:ext cx="24384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1405</TotalTime>
  <Words>1202</Words>
  <Application>Microsoft Office PowerPoint</Application>
  <PresentationFormat>On-screen Show (4:3)</PresentationFormat>
  <Paragraphs>163</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Network</vt:lpstr>
      <vt:lpstr>Chart</vt:lpstr>
      <vt:lpstr>K-MEANS CLUSTERING</vt:lpstr>
      <vt:lpstr>INTRODUCTION- What is clustering?</vt:lpstr>
      <vt:lpstr>Slide 3</vt:lpstr>
      <vt:lpstr>Types of clustering: </vt:lpstr>
      <vt:lpstr>Common Distance measures: </vt:lpstr>
      <vt:lpstr>Slide 6</vt:lpstr>
      <vt:lpstr>Slide 7</vt:lpstr>
      <vt:lpstr>K-MEANS CLUSTERING</vt:lpstr>
      <vt:lpstr>Slide 9</vt:lpstr>
      <vt:lpstr>Slide 10</vt:lpstr>
      <vt:lpstr>How the K-Mean Clustering algorithm works?</vt:lpstr>
      <vt:lpstr>Slide 12</vt:lpstr>
      <vt:lpstr>Slide 13</vt:lpstr>
      <vt:lpstr> A Simple example showing the implementation of k-means algorithm  (using K=2)</vt:lpstr>
      <vt:lpstr>Slide 15</vt:lpstr>
      <vt:lpstr>Slide 16</vt:lpstr>
      <vt:lpstr>Slide 17</vt:lpstr>
      <vt:lpstr>Slide 18</vt:lpstr>
      <vt:lpstr>PLOT</vt:lpstr>
      <vt:lpstr>(with K=3) </vt:lpstr>
      <vt:lpstr>PLOT</vt:lpstr>
      <vt:lpstr>Real-Life Numerical Example of K-Means Clustering</vt:lpstr>
      <vt:lpstr>Slide 23</vt:lpstr>
      <vt:lpstr>Slide 24</vt:lpstr>
      <vt:lpstr>Slide 25</vt:lpstr>
      <vt:lpstr>Slide 26</vt:lpstr>
      <vt:lpstr>Slide 27</vt:lpstr>
      <vt:lpstr>Slide 28</vt:lpstr>
      <vt:lpstr>Slide 29</vt:lpstr>
      <vt:lpstr>Slide 30</vt:lpstr>
      <vt:lpstr>Weaknesses of K-Mean Clustering  </vt:lpstr>
      <vt:lpstr>Applications of K-Mean Clustering</vt:lpstr>
      <vt:lpstr>CONCLUSION</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1321a-3</cp:lastModifiedBy>
  <cp:revision>20</cp:revision>
  <dcterms:created xsi:type="dcterms:W3CDTF">2008-04-11T19:10:11Z</dcterms:created>
  <dcterms:modified xsi:type="dcterms:W3CDTF">2022-11-15T06:12:43Z</dcterms:modified>
</cp:coreProperties>
</file>