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2" r:id="rId3"/>
    <p:sldId id="283" r:id="rId4"/>
    <p:sldId id="288" r:id="rId5"/>
    <p:sldId id="289" r:id="rId6"/>
    <p:sldId id="284" r:id="rId7"/>
    <p:sldId id="285" r:id="rId8"/>
    <p:sldId id="286" r:id="rId9"/>
    <p:sldId id="28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84" autoAdjust="0"/>
  </p:normalViewPr>
  <p:slideViewPr>
    <p:cSldViewPr>
      <p:cViewPr varScale="1">
        <p:scale>
          <a:sx n="25" d="100"/>
          <a:sy n="25" d="100"/>
        </p:scale>
        <p:origin x="103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A00A2-042D-43CB-8B2C-75B536B44AE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89CC1-5FC6-405B-B79B-B4D6CAF0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prior-probability-uniformative-conjugat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Posterior probability is the probability an event will happen after all evidence or background information has been taken into account. 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closely related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prior probability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probability an event will happen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taken any new evidence into account. 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think of posterior probability as an adjustment on prior probability: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Posterior probability = prior probability + new evidence (called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historical data suggests that around 90% of students who start college will graduate within 4 years. This is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probability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you think that figure is actually lower, so set out to collect new data. The evidence you collect suggests that the true figure is actually closer to 80%; This is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posterior probability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89CC1-5FC6-405B-B79B-B4D6CAF08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472C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472C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4472C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8015" y="1635251"/>
            <a:ext cx="10400030" cy="48895"/>
          </a:xfrm>
          <a:custGeom>
            <a:avLst/>
            <a:gdLst/>
            <a:ahLst/>
            <a:cxnLst/>
            <a:rect l="l" t="t" r="r" b="b"/>
            <a:pathLst>
              <a:path w="10400030" h="48894">
                <a:moveTo>
                  <a:pt x="0" y="48768"/>
                </a:moveTo>
                <a:lnTo>
                  <a:pt x="10399776" y="0"/>
                </a:lnTo>
              </a:path>
            </a:pathLst>
          </a:custGeom>
          <a:ln w="24384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6458" y="3362854"/>
            <a:ext cx="3260483" cy="748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4472C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169" y="2140688"/>
            <a:ext cx="9983061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63" Type="http://schemas.openxmlformats.org/officeDocument/2006/relationships/image" Target="../media/image67.png"/><Relationship Id="rId68" Type="http://schemas.openxmlformats.org/officeDocument/2006/relationships/image" Target="../media/image72.png"/><Relationship Id="rId76" Type="http://schemas.openxmlformats.org/officeDocument/2006/relationships/image" Target="../media/image80.png"/><Relationship Id="rId84" Type="http://schemas.openxmlformats.org/officeDocument/2006/relationships/image" Target="../media/image88.png"/><Relationship Id="rId89" Type="http://schemas.openxmlformats.org/officeDocument/2006/relationships/image" Target="../media/image93.png"/><Relationship Id="rId97" Type="http://schemas.openxmlformats.org/officeDocument/2006/relationships/image" Target="../media/image101.png"/><Relationship Id="rId7" Type="http://schemas.openxmlformats.org/officeDocument/2006/relationships/image" Target="../media/image11.png"/><Relationship Id="rId71" Type="http://schemas.openxmlformats.org/officeDocument/2006/relationships/image" Target="../media/image75.png"/><Relationship Id="rId92" Type="http://schemas.openxmlformats.org/officeDocument/2006/relationships/image" Target="../media/image96.png"/><Relationship Id="rId2" Type="http://schemas.openxmlformats.org/officeDocument/2006/relationships/image" Target="../media/image6.jpeg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png"/><Relationship Id="rId66" Type="http://schemas.openxmlformats.org/officeDocument/2006/relationships/image" Target="../media/image70.png"/><Relationship Id="rId74" Type="http://schemas.openxmlformats.org/officeDocument/2006/relationships/image" Target="../media/image78.png"/><Relationship Id="rId79" Type="http://schemas.openxmlformats.org/officeDocument/2006/relationships/image" Target="../media/image83.png"/><Relationship Id="rId87" Type="http://schemas.openxmlformats.org/officeDocument/2006/relationships/image" Target="../media/image91.pn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82" Type="http://schemas.openxmlformats.org/officeDocument/2006/relationships/image" Target="../media/image86.png"/><Relationship Id="rId90" Type="http://schemas.openxmlformats.org/officeDocument/2006/relationships/image" Target="../media/image94.png"/><Relationship Id="rId95" Type="http://schemas.openxmlformats.org/officeDocument/2006/relationships/image" Target="../media/image99.png"/><Relationship Id="rId19" Type="http://schemas.openxmlformats.org/officeDocument/2006/relationships/image" Target="../media/image2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64" Type="http://schemas.openxmlformats.org/officeDocument/2006/relationships/image" Target="../media/image68.png"/><Relationship Id="rId69" Type="http://schemas.openxmlformats.org/officeDocument/2006/relationships/image" Target="../media/image73.png"/><Relationship Id="rId77" Type="http://schemas.openxmlformats.org/officeDocument/2006/relationships/image" Target="../media/image81.png"/><Relationship Id="rId100" Type="http://schemas.openxmlformats.org/officeDocument/2006/relationships/image" Target="../media/image104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72" Type="http://schemas.openxmlformats.org/officeDocument/2006/relationships/image" Target="../media/image76.png"/><Relationship Id="rId80" Type="http://schemas.openxmlformats.org/officeDocument/2006/relationships/image" Target="../media/image84.png"/><Relationship Id="rId85" Type="http://schemas.openxmlformats.org/officeDocument/2006/relationships/image" Target="../media/image89.png"/><Relationship Id="rId93" Type="http://schemas.openxmlformats.org/officeDocument/2006/relationships/image" Target="../media/image97.png"/><Relationship Id="rId98" Type="http://schemas.openxmlformats.org/officeDocument/2006/relationships/image" Target="../media/image10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59" Type="http://schemas.openxmlformats.org/officeDocument/2006/relationships/image" Target="../media/image63.png"/><Relationship Id="rId67" Type="http://schemas.openxmlformats.org/officeDocument/2006/relationships/image" Target="../media/image71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62" Type="http://schemas.openxmlformats.org/officeDocument/2006/relationships/image" Target="../media/image66.png"/><Relationship Id="rId70" Type="http://schemas.openxmlformats.org/officeDocument/2006/relationships/image" Target="../media/image74.png"/><Relationship Id="rId75" Type="http://schemas.openxmlformats.org/officeDocument/2006/relationships/image" Target="../media/image79.png"/><Relationship Id="rId83" Type="http://schemas.openxmlformats.org/officeDocument/2006/relationships/image" Target="../media/image87.png"/><Relationship Id="rId88" Type="http://schemas.openxmlformats.org/officeDocument/2006/relationships/image" Target="../media/image92.png"/><Relationship Id="rId91" Type="http://schemas.openxmlformats.org/officeDocument/2006/relationships/image" Target="../media/image95.png"/><Relationship Id="rId96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image" Target="../media/image69.png"/><Relationship Id="rId73" Type="http://schemas.openxmlformats.org/officeDocument/2006/relationships/image" Target="../media/image77.png"/><Relationship Id="rId78" Type="http://schemas.openxmlformats.org/officeDocument/2006/relationships/image" Target="../media/image82.png"/><Relationship Id="rId81" Type="http://schemas.openxmlformats.org/officeDocument/2006/relationships/image" Target="../media/image85.png"/><Relationship Id="rId86" Type="http://schemas.openxmlformats.org/officeDocument/2006/relationships/image" Target="../media/image90.png"/><Relationship Id="rId94" Type="http://schemas.openxmlformats.org/officeDocument/2006/relationships/image" Target="../media/image98.png"/><Relationship Id="rId99" Type="http://schemas.openxmlformats.org/officeDocument/2006/relationships/image" Target="../media/image10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a%20posteriori" TargetMode="External"/><Relationship Id="rId2" Type="http://schemas.openxmlformats.org/officeDocument/2006/relationships/hyperlink" Target="http://www.merriam-webster.com/dictionary/a%20prior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403" y="3169919"/>
            <a:ext cx="6705600" cy="1266825"/>
          </a:xfrm>
          <a:custGeom>
            <a:avLst/>
            <a:gdLst/>
            <a:ahLst/>
            <a:cxnLst/>
            <a:rect l="l" t="t" r="r" b="b"/>
            <a:pathLst>
              <a:path w="6705600" h="1266825">
                <a:moveTo>
                  <a:pt x="6621780" y="85344"/>
                </a:moveTo>
                <a:lnTo>
                  <a:pt x="6537960" y="85344"/>
                </a:lnTo>
                <a:lnTo>
                  <a:pt x="6537960" y="0"/>
                </a:lnTo>
                <a:lnTo>
                  <a:pt x="6541174" y="16954"/>
                </a:lnTo>
                <a:lnTo>
                  <a:pt x="6549961" y="30480"/>
                </a:lnTo>
                <a:lnTo>
                  <a:pt x="6563034" y="39433"/>
                </a:lnTo>
                <a:lnTo>
                  <a:pt x="6579108" y="42672"/>
                </a:lnTo>
                <a:lnTo>
                  <a:pt x="6621780" y="42672"/>
                </a:lnTo>
                <a:lnTo>
                  <a:pt x="6621780" y="85344"/>
                </a:lnTo>
                <a:close/>
              </a:path>
              <a:path w="6705600" h="1266825">
                <a:moveTo>
                  <a:pt x="6621780" y="42672"/>
                </a:moveTo>
                <a:lnTo>
                  <a:pt x="6579108" y="42672"/>
                </a:lnTo>
                <a:lnTo>
                  <a:pt x="6596062" y="39433"/>
                </a:lnTo>
                <a:lnTo>
                  <a:pt x="6609588" y="30480"/>
                </a:lnTo>
                <a:lnTo>
                  <a:pt x="6618541" y="16954"/>
                </a:lnTo>
                <a:lnTo>
                  <a:pt x="6621780" y="0"/>
                </a:lnTo>
                <a:lnTo>
                  <a:pt x="6621780" y="42672"/>
                </a:lnTo>
                <a:close/>
              </a:path>
              <a:path w="6705600" h="1266825">
                <a:moveTo>
                  <a:pt x="85344" y="1266444"/>
                </a:moveTo>
                <a:lnTo>
                  <a:pt x="52078" y="1259990"/>
                </a:lnTo>
                <a:lnTo>
                  <a:pt x="24955" y="1242250"/>
                </a:lnTo>
                <a:lnTo>
                  <a:pt x="6691" y="1215651"/>
                </a:lnTo>
                <a:lnTo>
                  <a:pt x="0" y="1182624"/>
                </a:lnTo>
                <a:lnTo>
                  <a:pt x="0" y="169164"/>
                </a:lnTo>
                <a:lnTo>
                  <a:pt x="6691" y="136779"/>
                </a:lnTo>
                <a:lnTo>
                  <a:pt x="24955" y="110109"/>
                </a:lnTo>
                <a:lnTo>
                  <a:pt x="52078" y="92011"/>
                </a:lnTo>
                <a:lnTo>
                  <a:pt x="85344" y="85344"/>
                </a:lnTo>
                <a:lnTo>
                  <a:pt x="6621780" y="85344"/>
                </a:lnTo>
                <a:lnTo>
                  <a:pt x="6654808" y="78652"/>
                </a:lnTo>
                <a:lnTo>
                  <a:pt x="6681406" y="60388"/>
                </a:lnTo>
                <a:lnTo>
                  <a:pt x="6699147" y="33266"/>
                </a:lnTo>
                <a:lnTo>
                  <a:pt x="6705600" y="0"/>
                </a:lnTo>
                <a:lnTo>
                  <a:pt x="6705600" y="126492"/>
                </a:lnTo>
                <a:lnTo>
                  <a:pt x="128016" y="126492"/>
                </a:lnTo>
                <a:lnTo>
                  <a:pt x="88582" y="152852"/>
                </a:lnTo>
                <a:lnTo>
                  <a:pt x="85344" y="169164"/>
                </a:lnTo>
                <a:lnTo>
                  <a:pt x="85344" y="254507"/>
                </a:lnTo>
                <a:lnTo>
                  <a:pt x="6705600" y="254507"/>
                </a:lnTo>
                <a:lnTo>
                  <a:pt x="6705600" y="1013460"/>
                </a:lnTo>
                <a:lnTo>
                  <a:pt x="6699147" y="1046726"/>
                </a:lnTo>
                <a:lnTo>
                  <a:pt x="6681406" y="1073848"/>
                </a:lnTo>
                <a:lnTo>
                  <a:pt x="6654808" y="1092112"/>
                </a:lnTo>
                <a:lnTo>
                  <a:pt x="6621780" y="1098804"/>
                </a:lnTo>
                <a:lnTo>
                  <a:pt x="169164" y="1098804"/>
                </a:lnTo>
                <a:lnTo>
                  <a:pt x="169164" y="1182624"/>
                </a:lnTo>
                <a:lnTo>
                  <a:pt x="162496" y="1215651"/>
                </a:lnTo>
                <a:lnTo>
                  <a:pt x="144399" y="1242250"/>
                </a:lnTo>
                <a:lnTo>
                  <a:pt x="117729" y="1259990"/>
                </a:lnTo>
                <a:lnTo>
                  <a:pt x="85344" y="1266444"/>
                </a:lnTo>
                <a:close/>
              </a:path>
              <a:path w="6705600" h="1266825">
                <a:moveTo>
                  <a:pt x="6705600" y="254507"/>
                </a:moveTo>
                <a:lnTo>
                  <a:pt x="85344" y="254507"/>
                </a:lnTo>
                <a:lnTo>
                  <a:pt x="117729" y="247816"/>
                </a:lnTo>
                <a:lnTo>
                  <a:pt x="144399" y="229552"/>
                </a:lnTo>
                <a:lnTo>
                  <a:pt x="162496" y="202430"/>
                </a:lnTo>
                <a:lnTo>
                  <a:pt x="169164" y="169164"/>
                </a:lnTo>
                <a:lnTo>
                  <a:pt x="165949" y="152852"/>
                </a:lnTo>
                <a:lnTo>
                  <a:pt x="157162" y="139255"/>
                </a:lnTo>
                <a:lnTo>
                  <a:pt x="144089" y="129944"/>
                </a:lnTo>
                <a:lnTo>
                  <a:pt x="128016" y="126492"/>
                </a:lnTo>
                <a:lnTo>
                  <a:pt x="6705600" y="126492"/>
                </a:lnTo>
                <a:lnTo>
                  <a:pt x="6705600" y="254507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3748" y="3086099"/>
            <a:ext cx="6620509" cy="338455"/>
          </a:xfrm>
          <a:custGeom>
            <a:avLst/>
            <a:gdLst/>
            <a:ahLst/>
            <a:cxnLst/>
            <a:rect l="l" t="t" r="r" b="b"/>
            <a:pathLst>
              <a:path w="6620509" h="338454">
                <a:moveTo>
                  <a:pt x="0" y="338328"/>
                </a:moveTo>
                <a:lnTo>
                  <a:pt x="0" y="252984"/>
                </a:lnTo>
                <a:lnTo>
                  <a:pt x="3238" y="236672"/>
                </a:lnTo>
                <a:lnTo>
                  <a:pt x="12192" y="223075"/>
                </a:lnTo>
                <a:lnTo>
                  <a:pt x="25717" y="213764"/>
                </a:lnTo>
                <a:lnTo>
                  <a:pt x="42672" y="210312"/>
                </a:lnTo>
                <a:lnTo>
                  <a:pt x="58745" y="213764"/>
                </a:lnTo>
                <a:lnTo>
                  <a:pt x="71818" y="223075"/>
                </a:lnTo>
                <a:lnTo>
                  <a:pt x="80605" y="236672"/>
                </a:lnTo>
                <a:lnTo>
                  <a:pt x="83820" y="252984"/>
                </a:lnTo>
                <a:lnTo>
                  <a:pt x="77152" y="286250"/>
                </a:lnTo>
                <a:lnTo>
                  <a:pt x="59055" y="313372"/>
                </a:lnTo>
                <a:lnTo>
                  <a:pt x="32385" y="331636"/>
                </a:lnTo>
                <a:lnTo>
                  <a:pt x="0" y="338328"/>
                </a:lnTo>
                <a:close/>
              </a:path>
              <a:path w="6620509" h="338454">
                <a:moveTo>
                  <a:pt x="6493764" y="126492"/>
                </a:moveTo>
                <a:lnTo>
                  <a:pt x="6477690" y="123253"/>
                </a:lnTo>
                <a:lnTo>
                  <a:pt x="6464617" y="114300"/>
                </a:lnTo>
                <a:lnTo>
                  <a:pt x="6455830" y="100774"/>
                </a:lnTo>
                <a:lnTo>
                  <a:pt x="6452616" y="83820"/>
                </a:lnTo>
                <a:lnTo>
                  <a:pt x="6459069" y="51435"/>
                </a:lnTo>
                <a:lnTo>
                  <a:pt x="6476809" y="24765"/>
                </a:lnTo>
                <a:lnTo>
                  <a:pt x="6503408" y="6667"/>
                </a:lnTo>
                <a:lnTo>
                  <a:pt x="6536436" y="0"/>
                </a:lnTo>
                <a:lnTo>
                  <a:pt x="6569464" y="6667"/>
                </a:lnTo>
                <a:lnTo>
                  <a:pt x="6596062" y="24765"/>
                </a:lnTo>
                <a:lnTo>
                  <a:pt x="6613802" y="51435"/>
                </a:lnTo>
                <a:lnTo>
                  <a:pt x="6620255" y="83820"/>
                </a:lnTo>
                <a:lnTo>
                  <a:pt x="6536436" y="83820"/>
                </a:lnTo>
                <a:lnTo>
                  <a:pt x="6533197" y="100774"/>
                </a:lnTo>
                <a:lnTo>
                  <a:pt x="6524244" y="114300"/>
                </a:lnTo>
                <a:lnTo>
                  <a:pt x="6510718" y="123253"/>
                </a:lnTo>
                <a:lnTo>
                  <a:pt x="6493764" y="126492"/>
                </a:lnTo>
                <a:close/>
              </a:path>
              <a:path w="6620509" h="338454">
                <a:moveTo>
                  <a:pt x="6536436" y="169164"/>
                </a:moveTo>
                <a:lnTo>
                  <a:pt x="6536436" y="83820"/>
                </a:lnTo>
                <a:lnTo>
                  <a:pt x="6620255" y="83820"/>
                </a:lnTo>
                <a:lnTo>
                  <a:pt x="6613802" y="117086"/>
                </a:lnTo>
                <a:lnTo>
                  <a:pt x="6596062" y="144208"/>
                </a:lnTo>
                <a:lnTo>
                  <a:pt x="6569464" y="162472"/>
                </a:lnTo>
                <a:lnTo>
                  <a:pt x="6536436" y="169164"/>
                </a:lnTo>
                <a:close/>
              </a:path>
            </a:pathLst>
          </a:custGeom>
          <a:solidFill>
            <a:srgbClr val="005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8404" y="3086100"/>
            <a:ext cx="6705600" cy="1350645"/>
          </a:xfrm>
          <a:custGeom>
            <a:avLst/>
            <a:gdLst/>
            <a:ahLst/>
            <a:cxnLst/>
            <a:rect l="l" t="t" r="r" b="b"/>
            <a:pathLst>
              <a:path w="6705600" h="1350645">
                <a:moveTo>
                  <a:pt x="0" y="252983"/>
                </a:moveTo>
                <a:lnTo>
                  <a:pt x="6691" y="220598"/>
                </a:lnTo>
                <a:lnTo>
                  <a:pt x="24955" y="193928"/>
                </a:lnTo>
                <a:lnTo>
                  <a:pt x="52077" y="175831"/>
                </a:lnTo>
                <a:lnTo>
                  <a:pt x="85344" y="169163"/>
                </a:lnTo>
                <a:lnTo>
                  <a:pt x="6537960" y="169163"/>
                </a:lnTo>
                <a:lnTo>
                  <a:pt x="6537960" y="83819"/>
                </a:lnTo>
                <a:lnTo>
                  <a:pt x="6544413" y="51434"/>
                </a:lnTo>
                <a:lnTo>
                  <a:pt x="6562153" y="24764"/>
                </a:lnTo>
                <a:lnTo>
                  <a:pt x="6588752" y="6667"/>
                </a:lnTo>
                <a:lnTo>
                  <a:pt x="6621780" y="0"/>
                </a:lnTo>
                <a:lnTo>
                  <a:pt x="6654807" y="6667"/>
                </a:lnTo>
                <a:lnTo>
                  <a:pt x="6681406" y="24764"/>
                </a:lnTo>
                <a:lnTo>
                  <a:pt x="6699146" y="51434"/>
                </a:lnTo>
                <a:lnTo>
                  <a:pt x="6705600" y="83819"/>
                </a:lnTo>
                <a:lnTo>
                  <a:pt x="6705600" y="1097279"/>
                </a:lnTo>
                <a:lnTo>
                  <a:pt x="6699146" y="1130546"/>
                </a:lnTo>
                <a:lnTo>
                  <a:pt x="6681406" y="1157668"/>
                </a:lnTo>
                <a:lnTo>
                  <a:pt x="6654807" y="1175932"/>
                </a:lnTo>
                <a:lnTo>
                  <a:pt x="6621780" y="1182623"/>
                </a:lnTo>
                <a:lnTo>
                  <a:pt x="169164" y="1182623"/>
                </a:lnTo>
                <a:lnTo>
                  <a:pt x="169164" y="1266444"/>
                </a:lnTo>
                <a:lnTo>
                  <a:pt x="162496" y="1299471"/>
                </a:lnTo>
                <a:lnTo>
                  <a:pt x="144399" y="1326070"/>
                </a:lnTo>
                <a:lnTo>
                  <a:pt x="117729" y="1343810"/>
                </a:lnTo>
                <a:lnTo>
                  <a:pt x="85344" y="1350263"/>
                </a:lnTo>
                <a:lnTo>
                  <a:pt x="52077" y="1343810"/>
                </a:lnTo>
                <a:lnTo>
                  <a:pt x="24955" y="1326070"/>
                </a:lnTo>
                <a:lnTo>
                  <a:pt x="6691" y="1299471"/>
                </a:lnTo>
                <a:lnTo>
                  <a:pt x="0" y="1266444"/>
                </a:lnTo>
                <a:lnTo>
                  <a:pt x="0" y="252983"/>
                </a:lnTo>
                <a:close/>
              </a:path>
            </a:pathLst>
          </a:custGeom>
          <a:ln w="10668">
            <a:solidFill>
              <a:srgbClr val="2F52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1030" y="3164585"/>
            <a:ext cx="178307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3070" y="3291077"/>
            <a:ext cx="179831" cy="138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7567" y="3339084"/>
            <a:ext cx="0" cy="929640"/>
          </a:xfrm>
          <a:custGeom>
            <a:avLst/>
            <a:gdLst/>
            <a:ahLst/>
            <a:cxnLst/>
            <a:rect l="l" t="t" r="r" b="b"/>
            <a:pathLst>
              <a:path h="929639">
                <a:moveTo>
                  <a:pt x="0" y="0"/>
                </a:moveTo>
                <a:lnTo>
                  <a:pt x="0" y="929639"/>
                </a:lnTo>
              </a:path>
            </a:pathLst>
          </a:custGeom>
          <a:ln w="10668">
            <a:solidFill>
              <a:srgbClr val="2F52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09042" y="3452840"/>
            <a:ext cx="4195058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Naïve </a:t>
            </a:r>
            <a:r>
              <a:rPr sz="3500" b="1" spc="-20" dirty="0" err="1">
                <a:solidFill>
                  <a:srgbClr val="FFFFFF"/>
                </a:solidFill>
                <a:latin typeface="Calibri"/>
                <a:cs typeface="Calibri"/>
              </a:rPr>
              <a:t>Bay</a:t>
            </a:r>
            <a:r>
              <a:rPr lang="en-US" sz="3500" b="1" spc="-20" dirty="0" err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500" b="1" spc="-20" dirty="0" err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5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3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727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165" y="2140688"/>
            <a:ext cx="9917430" cy="459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sz="2100" b="1" dirty="0">
                <a:latin typeface="Arial"/>
                <a:cs typeface="Arial"/>
              </a:rPr>
              <a:t>Family </a:t>
            </a:r>
            <a:r>
              <a:rPr sz="2100" b="1" spc="-5" dirty="0">
                <a:latin typeface="Arial"/>
                <a:cs typeface="Arial"/>
              </a:rPr>
              <a:t>of </a:t>
            </a:r>
            <a:r>
              <a:rPr sz="2100" b="1" dirty="0">
                <a:latin typeface="Arial"/>
                <a:cs typeface="Arial"/>
              </a:rPr>
              <a:t>simple </a:t>
            </a:r>
            <a:r>
              <a:rPr sz="2100" b="1" spc="-5" dirty="0">
                <a:latin typeface="Arial"/>
                <a:cs typeface="Arial"/>
              </a:rPr>
              <a:t>"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probabilistic</a:t>
            </a:r>
            <a:r>
              <a:rPr sz="2100" b="1" spc="-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classifiers</a:t>
            </a:r>
            <a:r>
              <a:rPr sz="2100" b="1" spc="-5" dirty="0">
                <a:latin typeface="Arial"/>
                <a:cs typeface="Arial"/>
              </a:rPr>
              <a:t>”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sz="2100" b="1" spc="-10" dirty="0">
                <a:latin typeface="Arial"/>
                <a:cs typeface="Arial"/>
              </a:rPr>
              <a:t>Based </a:t>
            </a:r>
            <a:r>
              <a:rPr sz="2100" b="1" spc="-5" dirty="0">
                <a:latin typeface="Arial"/>
                <a:cs typeface="Arial"/>
              </a:rPr>
              <a:t>on </a:t>
            </a:r>
            <a:r>
              <a:rPr sz="2100" b="1" spc="-10" dirty="0">
                <a:latin typeface="Arial"/>
                <a:cs typeface="Arial"/>
              </a:rPr>
              <a:t>applying </a:t>
            </a: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Bayes</a:t>
            </a:r>
            <a:r>
              <a:rPr sz="2100" b="1" spc="-10" dirty="0">
                <a:latin typeface="Arial"/>
                <a:cs typeface="Arial"/>
              </a:rPr>
              <a:t>'</a:t>
            </a:r>
            <a:r>
              <a:rPr sz="2100" b="1" spc="13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theorem</a:t>
            </a:r>
            <a:endParaRPr sz="2100" dirty="0">
              <a:latin typeface="Arial"/>
              <a:cs typeface="Arial"/>
            </a:endParaRPr>
          </a:p>
          <a:p>
            <a:pPr marL="413384" marR="5080" indent="-401320">
              <a:lnSpc>
                <a:spcPct val="300500"/>
              </a:lnSpc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sz="2100" b="1" spc="-5" dirty="0">
                <a:latin typeface="Arial"/>
                <a:cs typeface="Arial"/>
              </a:rPr>
              <a:t>Prediction of membership probabilities </a:t>
            </a:r>
            <a:r>
              <a:rPr sz="2100" b="1" dirty="0">
                <a:latin typeface="Arial"/>
                <a:cs typeface="Arial"/>
              </a:rPr>
              <a:t>is </a:t>
            </a:r>
            <a:r>
              <a:rPr sz="2100" b="1" spc="-5" dirty="0">
                <a:latin typeface="Arial"/>
                <a:cs typeface="Arial"/>
              </a:rPr>
              <a:t>made for </a:t>
            </a:r>
            <a:r>
              <a:rPr sz="2100" b="1" spc="5" dirty="0">
                <a:latin typeface="Arial"/>
                <a:cs typeface="Arial"/>
              </a:rPr>
              <a:t>every </a:t>
            </a:r>
            <a:r>
              <a:rPr sz="2100" b="1" spc="-5" dirty="0">
                <a:latin typeface="Arial"/>
                <a:cs typeface="Arial"/>
              </a:rPr>
              <a:t>class such </a:t>
            </a:r>
            <a:r>
              <a:rPr sz="2100" b="1" dirty="0">
                <a:latin typeface="Arial"/>
                <a:cs typeface="Arial"/>
              </a:rPr>
              <a:t>as  </a:t>
            </a:r>
            <a:r>
              <a:rPr sz="2100" b="1" spc="-5" dirty="0">
                <a:latin typeface="Arial"/>
                <a:cs typeface="Arial"/>
              </a:rPr>
              <a:t>the probability of data points </a:t>
            </a:r>
            <a:r>
              <a:rPr sz="2100" b="1" spc="-10" dirty="0">
                <a:latin typeface="Arial"/>
                <a:cs typeface="Arial"/>
              </a:rPr>
              <a:t>associated </a:t>
            </a:r>
            <a:r>
              <a:rPr sz="2100" b="1" spc="-5" dirty="0">
                <a:latin typeface="Arial"/>
                <a:cs typeface="Arial"/>
              </a:rPr>
              <a:t>to </a:t>
            </a:r>
            <a:r>
              <a:rPr sz="2100" b="1" dirty="0">
                <a:latin typeface="Arial"/>
                <a:cs typeface="Arial"/>
              </a:rPr>
              <a:t>a </a:t>
            </a:r>
            <a:r>
              <a:rPr sz="2100" b="1" spc="-5" dirty="0">
                <a:latin typeface="Arial"/>
                <a:cs typeface="Arial"/>
              </a:rPr>
              <a:t>particular</a:t>
            </a:r>
            <a:r>
              <a:rPr sz="2100" b="1" spc="10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class.</a:t>
            </a:r>
            <a:endParaRPr sz="2100" dirty="0">
              <a:latin typeface="Arial"/>
              <a:cs typeface="Arial"/>
            </a:endParaRPr>
          </a:p>
          <a:p>
            <a:pPr marL="413384" marR="7620" indent="-401320">
              <a:lnSpc>
                <a:spcPct val="200500"/>
              </a:lnSpc>
              <a:spcBef>
                <a:spcPts val="62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sz="2100" b="1" spc="-5" dirty="0">
                <a:latin typeface="Arial"/>
                <a:cs typeface="Arial"/>
              </a:rPr>
              <a:t>The class having maximum probability </a:t>
            </a:r>
            <a:r>
              <a:rPr sz="2100" b="1" dirty="0">
                <a:latin typeface="Arial"/>
                <a:cs typeface="Arial"/>
              </a:rPr>
              <a:t>is </a:t>
            </a:r>
            <a:r>
              <a:rPr sz="2100" b="1" spc="-5" dirty="0">
                <a:latin typeface="Arial"/>
                <a:cs typeface="Arial"/>
              </a:rPr>
              <a:t>appraised </a:t>
            </a:r>
            <a:r>
              <a:rPr sz="2100" b="1" dirty="0">
                <a:latin typeface="Arial"/>
                <a:cs typeface="Arial"/>
              </a:rPr>
              <a:t>as </a:t>
            </a:r>
            <a:r>
              <a:rPr sz="2100" b="1" spc="-5" dirty="0">
                <a:latin typeface="Arial"/>
                <a:cs typeface="Arial"/>
              </a:rPr>
              <a:t>the </a:t>
            </a:r>
            <a:r>
              <a:rPr sz="2100" b="1" dirty="0">
                <a:latin typeface="Arial"/>
                <a:cs typeface="Arial"/>
              </a:rPr>
              <a:t>most </a:t>
            </a:r>
            <a:r>
              <a:rPr sz="2100" b="1" spc="-5" dirty="0">
                <a:latin typeface="Arial"/>
                <a:cs typeface="Arial"/>
              </a:rPr>
              <a:t>suitable  class.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727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165" y="2140688"/>
            <a:ext cx="9918700" cy="323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  <a:tab pos="1930400" algn="l"/>
                <a:tab pos="2167890" algn="l"/>
                <a:tab pos="3373120" algn="l"/>
                <a:tab pos="3671570" algn="l"/>
                <a:tab pos="4505960" algn="l"/>
                <a:tab pos="5634355" algn="l"/>
                <a:tab pos="6036945" algn="l"/>
                <a:tab pos="7167880" algn="l"/>
                <a:tab pos="7865109" algn="l"/>
                <a:tab pos="8268334" algn="l"/>
                <a:tab pos="9502775" algn="l"/>
              </a:tabLst>
            </a:pPr>
            <a:r>
              <a:rPr sz="2100" b="1" spc="-5" dirty="0">
                <a:latin typeface="Arial"/>
                <a:cs typeface="Arial"/>
              </a:rPr>
              <a:t>Ad</a:t>
            </a:r>
            <a:r>
              <a:rPr sz="2100" b="1" spc="5" dirty="0">
                <a:latin typeface="Arial"/>
                <a:cs typeface="Arial"/>
              </a:rPr>
              <a:t>va</a:t>
            </a:r>
            <a:r>
              <a:rPr sz="2100" b="1" spc="-5" dirty="0">
                <a:latin typeface="Arial"/>
                <a:cs typeface="Arial"/>
              </a:rPr>
              <a:t>n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spc="5" dirty="0">
                <a:latin typeface="Arial"/>
                <a:cs typeface="Arial"/>
              </a:rPr>
              <a:t>a</a:t>
            </a:r>
            <a:r>
              <a:rPr sz="2100" b="1" spc="15" dirty="0">
                <a:latin typeface="Arial"/>
                <a:cs typeface="Arial"/>
              </a:rPr>
              <a:t>g</a:t>
            </a:r>
            <a:r>
              <a:rPr sz="2100" b="1" dirty="0">
                <a:latin typeface="Arial"/>
                <a:cs typeface="Arial"/>
              </a:rPr>
              <a:t>e	-	r</a:t>
            </a:r>
            <a:r>
              <a:rPr sz="2100" b="1" spc="5" dirty="0">
                <a:latin typeface="Arial"/>
                <a:cs typeface="Arial"/>
              </a:rPr>
              <a:t>e</a:t>
            </a:r>
            <a:r>
              <a:rPr sz="2100" b="1" spc="-5" dirty="0">
                <a:latin typeface="Arial"/>
                <a:cs typeface="Arial"/>
              </a:rPr>
              <a:t>qu</a:t>
            </a:r>
            <a:r>
              <a:rPr sz="2100" b="1" dirty="0">
                <a:latin typeface="Arial"/>
                <a:cs typeface="Arial"/>
              </a:rPr>
              <a:t>ir</a:t>
            </a:r>
            <a:r>
              <a:rPr sz="2100" b="1" spc="5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s	a	</a:t>
            </a:r>
            <a:r>
              <a:rPr sz="2100" b="1" spc="-15" dirty="0">
                <a:solidFill>
                  <a:srgbClr val="BF0000"/>
                </a:solidFill>
                <a:latin typeface="Arial"/>
                <a:cs typeface="Arial"/>
              </a:rPr>
              <a:t>s</a:t>
            </a:r>
            <a:r>
              <a:rPr sz="2100" b="1" spc="20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ll	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nu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b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r	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f	</a:t>
            </a: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15" dirty="0">
                <a:solidFill>
                  <a:srgbClr val="BF0000"/>
                </a:solidFill>
                <a:latin typeface="Arial"/>
                <a:cs typeface="Arial"/>
              </a:rPr>
              <a:t>n</a:t>
            </a:r>
            <a:r>
              <a:rPr sz="2100" b="1" spc="-20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n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g	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d</a:t>
            </a:r>
            <a:r>
              <a:rPr sz="2100" b="1" spc="-1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100" b="1" spc="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a	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o	</a:t>
            </a:r>
            <a:r>
              <a:rPr sz="2100" b="1" spc="-15" dirty="0">
                <a:latin typeface="Arial"/>
                <a:cs typeface="Arial"/>
              </a:rPr>
              <a:t>e</a:t>
            </a:r>
            <a:r>
              <a:rPr sz="2100" b="1" spc="5" dirty="0">
                <a:latin typeface="Arial"/>
                <a:cs typeface="Arial"/>
              </a:rPr>
              <a:t>s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i</a:t>
            </a:r>
            <a:r>
              <a:rPr sz="2100" b="1" spc="20" dirty="0">
                <a:latin typeface="Arial"/>
                <a:cs typeface="Arial"/>
              </a:rPr>
              <a:t>m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spc="1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e	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spc="15" dirty="0">
                <a:latin typeface="Arial"/>
                <a:cs typeface="Arial"/>
              </a:rPr>
              <a:t>h</a:t>
            </a:r>
            <a:r>
              <a:rPr sz="2100" b="1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latin typeface="Arial"/>
                <a:cs typeface="Arial"/>
              </a:rPr>
              <a:t>parameters necessary </a:t>
            </a:r>
            <a:r>
              <a:rPr sz="2100" b="1" dirty="0">
                <a:latin typeface="Arial"/>
                <a:cs typeface="Arial"/>
              </a:rPr>
              <a:t>for</a:t>
            </a:r>
            <a:r>
              <a:rPr sz="2100" b="1" spc="9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classification</a:t>
            </a:r>
            <a:endParaRPr sz="2100">
              <a:latin typeface="Arial"/>
              <a:cs typeface="Arial"/>
            </a:endParaRPr>
          </a:p>
          <a:p>
            <a:pPr marL="413384" marR="5080" indent="-401320">
              <a:lnSpc>
                <a:spcPct val="300500"/>
              </a:lnSpc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sz="2100" b="1" spc="5" dirty="0">
                <a:latin typeface="Arial"/>
                <a:cs typeface="Arial"/>
              </a:rPr>
              <a:t>NB </a:t>
            </a:r>
            <a:r>
              <a:rPr sz="2100" b="1" spc="-5" dirty="0">
                <a:latin typeface="Arial"/>
                <a:cs typeface="Arial"/>
              </a:rPr>
              <a:t>classifiers conclude that all </a:t>
            </a:r>
            <a:r>
              <a:rPr sz="2100" b="1" dirty="0">
                <a:latin typeface="Arial"/>
                <a:cs typeface="Arial"/>
              </a:rPr>
              <a:t>the </a:t>
            </a:r>
            <a:r>
              <a:rPr sz="2100" b="1" spc="-5" dirty="0">
                <a:latin typeface="Arial"/>
                <a:cs typeface="Arial"/>
              </a:rPr>
              <a:t>variables or features </a:t>
            </a:r>
            <a:r>
              <a:rPr sz="2100" b="1" dirty="0">
                <a:latin typeface="Arial"/>
                <a:cs typeface="Arial"/>
              </a:rPr>
              <a:t>are </a:t>
            </a:r>
            <a:r>
              <a:rPr sz="2100" b="1" spc="-5" dirty="0">
                <a:latin typeface="Arial"/>
                <a:cs typeface="Arial"/>
              </a:rPr>
              <a:t>not related to  </a:t>
            </a:r>
            <a:r>
              <a:rPr sz="2100" b="1" spc="-10" dirty="0">
                <a:latin typeface="Arial"/>
                <a:cs typeface="Arial"/>
              </a:rPr>
              <a:t>each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spc="-25" dirty="0">
                <a:latin typeface="Arial"/>
                <a:cs typeface="Arial"/>
              </a:rPr>
              <a:t>other.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727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77520" algn="l"/>
                <a:tab pos="478790" algn="l"/>
                <a:tab pos="1995170" algn="l"/>
                <a:tab pos="2232660" algn="l"/>
                <a:tab pos="3437890" algn="l"/>
                <a:tab pos="3736340" algn="l"/>
                <a:tab pos="4570730" algn="l"/>
                <a:tab pos="5699125" algn="l"/>
                <a:tab pos="6101715" algn="l"/>
                <a:tab pos="7232650" algn="l"/>
                <a:tab pos="7929880" algn="l"/>
                <a:tab pos="8333105" algn="l"/>
                <a:tab pos="9567545" algn="l"/>
              </a:tabLst>
            </a:pPr>
            <a:r>
              <a:rPr spc="-5" dirty="0"/>
              <a:t>Ad</a:t>
            </a:r>
            <a:r>
              <a:rPr spc="5" dirty="0"/>
              <a:t>va</a:t>
            </a:r>
            <a:r>
              <a:rPr spc="-5" dirty="0"/>
              <a:t>n</a:t>
            </a:r>
            <a:r>
              <a:rPr spc="-10" dirty="0"/>
              <a:t>t</a:t>
            </a:r>
            <a:r>
              <a:rPr spc="5" dirty="0"/>
              <a:t>a</a:t>
            </a:r>
            <a:r>
              <a:rPr spc="15" dirty="0"/>
              <a:t>g</a:t>
            </a:r>
            <a:r>
              <a:rPr dirty="0"/>
              <a:t>e	-	r</a:t>
            </a:r>
            <a:r>
              <a:rPr spc="5" dirty="0"/>
              <a:t>e</a:t>
            </a:r>
            <a:r>
              <a:rPr spc="-5" dirty="0"/>
              <a:t>qu</a:t>
            </a:r>
            <a:r>
              <a:rPr dirty="0"/>
              <a:t>ir</a:t>
            </a:r>
            <a:r>
              <a:rPr spc="5" dirty="0"/>
              <a:t>e</a:t>
            </a:r>
            <a:r>
              <a:rPr dirty="0"/>
              <a:t>s	a	</a:t>
            </a:r>
            <a:r>
              <a:rPr spc="-15" dirty="0">
                <a:solidFill>
                  <a:srgbClr val="BF0000"/>
                </a:solidFill>
              </a:rPr>
              <a:t>s</a:t>
            </a:r>
            <a:r>
              <a:rPr spc="20" dirty="0">
                <a:solidFill>
                  <a:srgbClr val="BF0000"/>
                </a:solidFill>
              </a:rPr>
              <a:t>m</a:t>
            </a:r>
            <a:r>
              <a:rPr spc="5" dirty="0">
                <a:solidFill>
                  <a:srgbClr val="BF0000"/>
                </a:solidFill>
              </a:rPr>
              <a:t>a</a:t>
            </a:r>
            <a:r>
              <a:rPr dirty="0">
                <a:solidFill>
                  <a:srgbClr val="BF0000"/>
                </a:solidFill>
              </a:rPr>
              <a:t>ll	</a:t>
            </a:r>
            <a:r>
              <a:rPr spc="-5" dirty="0">
                <a:solidFill>
                  <a:srgbClr val="BF0000"/>
                </a:solidFill>
              </a:rPr>
              <a:t>nu</a:t>
            </a:r>
            <a:r>
              <a:rPr dirty="0">
                <a:solidFill>
                  <a:srgbClr val="BF0000"/>
                </a:solidFill>
              </a:rPr>
              <a:t>m</a:t>
            </a:r>
            <a:r>
              <a:rPr spc="-5" dirty="0">
                <a:solidFill>
                  <a:srgbClr val="BF0000"/>
                </a:solidFill>
              </a:rPr>
              <a:t>b</a:t>
            </a:r>
            <a:r>
              <a:rPr spc="5" dirty="0">
                <a:solidFill>
                  <a:srgbClr val="BF0000"/>
                </a:solidFill>
              </a:rPr>
              <a:t>e</a:t>
            </a:r>
            <a:r>
              <a:rPr dirty="0">
                <a:solidFill>
                  <a:srgbClr val="BF0000"/>
                </a:solidFill>
              </a:rPr>
              <a:t>r	</a:t>
            </a:r>
            <a:r>
              <a:rPr spc="-5" dirty="0">
                <a:solidFill>
                  <a:srgbClr val="BF0000"/>
                </a:solidFill>
              </a:rPr>
              <a:t>o</a:t>
            </a:r>
            <a:r>
              <a:rPr dirty="0">
                <a:solidFill>
                  <a:srgbClr val="BF0000"/>
                </a:solidFill>
              </a:rPr>
              <a:t>f	</a:t>
            </a:r>
            <a:r>
              <a:rPr spc="-10" dirty="0">
                <a:solidFill>
                  <a:srgbClr val="BF0000"/>
                </a:solidFill>
              </a:rPr>
              <a:t>t</a:t>
            </a:r>
            <a:r>
              <a:rPr dirty="0">
                <a:solidFill>
                  <a:srgbClr val="BF0000"/>
                </a:solidFill>
              </a:rPr>
              <a:t>r</a:t>
            </a:r>
            <a:r>
              <a:rPr spc="5" dirty="0">
                <a:solidFill>
                  <a:srgbClr val="BF0000"/>
                </a:solidFill>
              </a:rPr>
              <a:t>a</a:t>
            </a:r>
            <a:r>
              <a:rPr dirty="0">
                <a:solidFill>
                  <a:srgbClr val="BF0000"/>
                </a:solidFill>
              </a:rPr>
              <a:t>i</a:t>
            </a:r>
            <a:r>
              <a:rPr spc="15" dirty="0">
                <a:solidFill>
                  <a:srgbClr val="BF0000"/>
                </a:solidFill>
              </a:rPr>
              <a:t>n</a:t>
            </a:r>
            <a:r>
              <a:rPr spc="-20" dirty="0">
                <a:solidFill>
                  <a:srgbClr val="BF0000"/>
                </a:solidFill>
              </a:rPr>
              <a:t>i</a:t>
            </a:r>
            <a:r>
              <a:rPr spc="-5" dirty="0">
                <a:solidFill>
                  <a:srgbClr val="BF0000"/>
                </a:solidFill>
              </a:rPr>
              <a:t>n</a:t>
            </a:r>
            <a:r>
              <a:rPr dirty="0">
                <a:solidFill>
                  <a:srgbClr val="BF0000"/>
                </a:solidFill>
              </a:rPr>
              <a:t>g	</a:t>
            </a:r>
            <a:r>
              <a:rPr spc="-5" dirty="0">
                <a:solidFill>
                  <a:srgbClr val="BF0000"/>
                </a:solidFill>
              </a:rPr>
              <a:t>d</a:t>
            </a:r>
            <a:r>
              <a:rPr spc="-15" dirty="0">
                <a:solidFill>
                  <a:srgbClr val="BF0000"/>
                </a:solidFill>
              </a:rPr>
              <a:t>a</a:t>
            </a:r>
            <a:r>
              <a:rPr spc="10" dirty="0">
                <a:solidFill>
                  <a:srgbClr val="BF0000"/>
                </a:solidFill>
              </a:rPr>
              <a:t>t</a:t>
            </a:r>
            <a:r>
              <a:rPr dirty="0">
                <a:solidFill>
                  <a:srgbClr val="BF0000"/>
                </a:solidFill>
              </a:rPr>
              <a:t>a	</a:t>
            </a:r>
            <a:r>
              <a:rPr spc="-10" dirty="0"/>
              <a:t>t</a:t>
            </a:r>
            <a:r>
              <a:rPr dirty="0"/>
              <a:t>o	</a:t>
            </a:r>
            <a:r>
              <a:rPr spc="-15" dirty="0"/>
              <a:t>e</a:t>
            </a:r>
            <a:r>
              <a:rPr spc="5" dirty="0"/>
              <a:t>s</a:t>
            </a:r>
            <a:r>
              <a:rPr spc="-10" dirty="0"/>
              <a:t>t</a:t>
            </a:r>
            <a:r>
              <a:rPr dirty="0"/>
              <a:t>i</a:t>
            </a:r>
            <a:r>
              <a:rPr spc="20" dirty="0"/>
              <a:t>m</a:t>
            </a:r>
            <a:r>
              <a:rPr spc="-15" dirty="0"/>
              <a:t>a</a:t>
            </a:r>
            <a:r>
              <a:rPr spc="10" dirty="0"/>
              <a:t>t</a:t>
            </a:r>
            <a:r>
              <a:rPr dirty="0"/>
              <a:t>e	</a:t>
            </a:r>
            <a:r>
              <a:rPr spc="-10" dirty="0"/>
              <a:t>t</a:t>
            </a:r>
            <a:r>
              <a:rPr spc="15" dirty="0"/>
              <a:t>h</a:t>
            </a:r>
            <a:r>
              <a:rPr dirty="0"/>
              <a:t>e</a:t>
            </a:r>
          </a:p>
          <a:p>
            <a:pPr marL="64769"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buFont typeface="Arial"/>
              <a:buChar char="•"/>
            </a:pPr>
            <a:endParaRPr/>
          </a:p>
          <a:p>
            <a:pPr marL="47815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parameters necessary </a:t>
            </a:r>
            <a:r>
              <a:rPr dirty="0"/>
              <a:t>for</a:t>
            </a:r>
            <a:r>
              <a:rPr spc="90" dirty="0"/>
              <a:t> </a:t>
            </a:r>
            <a:r>
              <a:rPr spc="-5" dirty="0"/>
              <a:t>classification</a:t>
            </a:r>
          </a:p>
          <a:p>
            <a:pPr marL="478155" marR="5080" indent="-401320">
              <a:lnSpc>
                <a:spcPct val="300500"/>
              </a:lnSpc>
              <a:buFont typeface="Arial"/>
              <a:buChar char="•"/>
              <a:tabLst>
                <a:tab pos="477520" algn="l"/>
                <a:tab pos="478790" algn="l"/>
              </a:tabLst>
            </a:pPr>
            <a:r>
              <a:rPr spc="5" dirty="0"/>
              <a:t>NB </a:t>
            </a:r>
            <a:r>
              <a:rPr spc="-5" dirty="0"/>
              <a:t>classifiers conclude that </a:t>
            </a:r>
            <a:r>
              <a:rPr spc="-5" dirty="0">
                <a:solidFill>
                  <a:srgbClr val="BF0000"/>
                </a:solidFill>
              </a:rPr>
              <a:t>all </a:t>
            </a:r>
            <a:r>
              <a:rPr dirty="0">
                <a:solidFill>
                  <a:srgbClr val="BF0000"/>
                </a:solidFill>
              </a:rPr>
              <a:t>the </a:t>
            </a:r>
            <a:r>
              <a:rPr spc="-5" dirty="0">
                <a:solidFill>
                  <a:srgbClr val="BF0000"/>
                </a:solidFill>
              </a:rPr>
              <a:t>variables or features </a:t>
            </a:r>
            <a:r>
              <a:rPr dirty="0">
                <a:solidFill>
                  <a:srgbClr val="BF0000"/>
                </a:solidFill>
              </a:rPr>
              <a:t>are </a:t>
            </a:r>
            <a:r>
              <a:rPr spc="-5" dirty="0">
                <a:solidFill>
                  <a:srgbClr val="BF0000"/>
                </a:solidFill>
              </a:rPr>
              <a:t>not related to  </a:t>
            </a:r>
            <a:r>
              <a:rPr spc="-10" dirty="0">
                <a:solidFill>
                  <a:srgbClr val="BF0000"/>
                </a:solidFill>
              </a:rPr>
              <a:t>each</a:t>
            </a:r>
            <a:r>
              <a:rPr spc="15" dirty="0">
                <a:solidFill>
                  <a:srgbClr val="BF0000"/>
                </a:solidFill>
              </a:rPr>
              <a:t> </a:t>
            </a:r>
            <a:r>
              <a:rPr spc="-25" dirty="0">
                <a:solidFill>
                  <a:srgbClr val="BF0000"/>
                </a:solidFill>
              </a:rPr>
              <a:t>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65" y="1154630"/>
            <a:ext cx="9916795" cy="532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6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</a:t>
            </a:r>
            <a:endParaRPr sz="2100">
              <a:latin typeface="Arial"/>
              <a:cs typeface="Arial"/>
            </a:endParaRPr>
          </a:p>
          <a:p>
            <a:pPr marL="413384" marR="5715" indent="-401320" algn="just">
              <a:lnSpc>
                <a:spcPct val="150000"/>
              </a:lnSpc>
              <a:spcBef>
                <a:spcPts val="1305"/>
              </a:spcBef>
              <a:buFont typeface="Arial"/>
              <a:buChar char="•"/>
              <a:tabLst>
                <a:tab pos="414020" algn="l"/>
              </a:tabLst>
            </a:pPr>
            <a:r>
              <a:rPr sz="2100" b="1" spc="-5" dirty="0">
                <a:latin typeface="Arial"/>
                <a:cs typeface="Arial"/>
              </a:rPr>
              <a:t>The Existence or absence of </a:t>
            </a:r>
            <a:r>
              <a:rPr sz="2100" b="1" dirty="0">
                <a:latin typeface="Arial"/>
                <a:cs typeface="Arial"/>
              </a:rPr>
              <a:t>a </a:t>
            </a:r>
            <a:r>
              <a:rPr sz="2100" b="1" spc="-5" dirty="0">
                <a:latin typeface="Arial"/>
                <a:cs typeface="Arial"/>
              </a:rPr>
              <a:t>variable </a:t>
            </a:r>
            <a:r>
              <a:rPr sz="2100" b="1" spc="-10" dirty="0">
                <a:latin typeface="Arial"/>
                <a:cs typeface="Arial"/>
              </a:rPr>
              <a:t>does </a:t>
            </a:r>
            <a:r>
              <a:rPr sz="2100" b="1" spc="-5" dirty="0">
                <a:latin typeface="Arial"/>
                <a:cs typeface="Arial"/>
              </a:rPr>
              <a:t>not impact </a:t>
            </a:r>
            <a:r>
              <a:rPr sz="2100" b="1" dirty="0">
                <a:latin typeface="Arial"/>
                <a:cs typeface="Arial"/>
              </a:rPr>
              <a:t>the </a:t>
            </a:r>
            <a:r>
              <a:rPr sz="2100" b="1" spc="-5" dirty="0">
                <a:latin typeface="Arial"/>
                <a:cs typeface="Arial"/>
              </a:rPr>
              <a:t>existence or  absence of </a:t>
            </a:r>
            <a:r>
              <a:rPr sz="2100" b="1" spc="-10" dirty="0">
                <a:latin typeface="Arial"/>
                <a:cs typeface="Arial"/>
              </a:rPr>
              <a:t>any </a:t>
            </a:r>
            <a:r>
              <a:rPr sz="2100" b="1" spc="-5" dirty="0">
                <a:latin typeface="Arial"/>
                <a:cs typeface="Arial"/>
              </a:rPr>
              <a:t>other</a:t>
            </a:r>
            <a:r>
              <a:rPr sz="2100" b="1" spc="7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variable.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sz="2100" b="1" spc="-5" dirty="0">
                <a:latin typeface="Arial"/>
                <a:cs typeface="Arial"/>
              </a:rPr>
              <a:t>Example:</a:t>
            </a:r>
            <a:endParaRPr sz="2100">
              <a:latin typeface="Arial"/>
              <a:cs typeface="Arial"/>
            </a:endParaRPr>
          </a:p>
          <a:p>
            <a:pPr marL="814069" marR="5080" lvl="1" indent="-401320">
              <a:lnSpc>
                <a:spcPts val="3790"/>
              </a:lnSpc>
              <a:spcBef>
                <a:spcPts val="33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100" b="1" spc="-5" dirty="0">
                <a:latin typeface="Arial"/>
                <a:cs typeface="Arial"/>
              </a:rPr>
              <a:t>Fruit </a:t>
            </a:r>
            <a:r>
              <a:rPr sz="2100" b="1" spc="5" dirty="0">
                <a:latin typeface="Arial"/>
                <a:cs typeface="Arial"/>
              </a:rPr>
              <a:t>may </a:t>
            </a:r>
            <a:r>
              <a:rPr sz="2100" b="1" spc="-5" dirty="0">
                <a:latin typeface="Arial"/>
                <a:cs typeface="Arial"/>
              </a:rPr>
              <a:t>be observed to be </a:t>
            </a:r>
            <a:r>
              <a:rPr sz="2100" b="1" spc="-10" dirty="0">
                <a:latin typeface="Arial"/>
                <a:cs typeface="Arial"/>
              </a:rPr>
              <a:t>an </a:t>
            </a:r>
            <a:r>
              <a:rPr sz="2100" b="1" spc="-5" dirty="0">
                <a:latin typeface="Arial"/>
                <a:cs typeface="Arial"/>
              </a:rPr>
              <a:t>apple </a:t>
            </a:r>
            <a:r>
              <a:rPr sz="2100" b="1" dirty="0">
                <a:latin typeface="Arial"/>
                <a:cs typeface="Arial"/>
              </a:rPr>
              <a:t>if it is red, </a:t>
            </a:r>
            <a:r>
              <a:rPr sz="2100" b="1" spc="-10" dirty="0">
                <a:latin typeface="Arial"/>
                <a:cs typeface="Arial"/>
              </a:rPr>
              <a:t>round, and </a:t>
            </a:r>
            <a:r>
              <a:rPr sz="2100" b="1" spc="-5" dirty="0">
                <a:latin typeface="Arial"/>
                <a:cs typeface="Arial"/>
              </a:rPr>
              <a:t>about </a:t>
            </a:r>
            <a:r>
              <a:rPr sz="2100" b="1" dirty="0">
                <a:latin typeface="Arial"/>
                <a:cs typeface="Arial"/>
              </a:rPr>
              <a:t>4″ in  </a:t>
            </a:r>
            <a:r>
              <a:rPr sz="2100" b="1" spc="-20" dirty="0">
                <a:latin typeface="Arial"/>
                <a:cs typeface="Arial"/>
              </a:rPr>
              <a:t>diameter.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413384" marR="5715" indent="-401320" algn="just">
              <a:lnSpc>
                <a:spcPct val="150200"/>
              </a:lnSpc>
              <a:buFont typeface="Arial"/>
              <a:buChar char="•"/>
              <a:tabLst>
                <a:tab pos="414020" algn="l"/>
              </a:tabLst>
            </a:pPr>
            <a:r>
              <a:rPr sz="2100" b="1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this </a:t>
            </a:r>
            <a:r>
              <a:rPr sz="2100" b="1" spc="-10" dirty="0">
                <a:latin typeface="Arial"/>
                <a:cs typeface="Arial"/>
              </a:rPr>
              <a:t>case also even </a:t>
            </a:r>
            <a:r>
              <a:rPr sz="2100" b="1" dirty="0">
                <a:latin typeface="Arial"/>
                <a:cs typeface="Arial"/>
              </a:rPr>
              <a:t>if </a:t>
            </a:r>
            <a:r>
              <a:rPr sz="2100" b="1" spc="-5" dirty="0">
                <a:latin typeface="Arial"/>
                <a:cs typeface="Arial"/>
              </a:rPr>
              <a:t>all the features </a:t>
            </a:r>
            <a:r>
              <a:rPr sz="2100" b="1" dirty="0">
                <a:latin typeface="Arial"/>
                <a:cs typeface="Arial"/>
              </a:rPr>
              <a:t>are </a:t>
            </a:r>
            <a:r>
              <a:rPr sz="2100" b="1" spc="-5" dirty="0">
                <a:latin typeface="Arial"/>
                <a:cs typeface="Arial"/>
              </a:rPr>
              <a:t>interrelated to each </a:t>
            </a:r>
            <a:r>
              <a:rPr sz="2100" b="1" spc="-25" dirty="0">
                <a:latin typeface="Arial"/>
                <a:cs typeface="Arial"/>
              </a:rPr>
              <a:t>other, </a:t>
            </a:r>
            <a:r>
              <a:rPr sz="2100" b="1" dirty="0">
                <a:latin typeface="Arial"/>
                <a:cs typeface="Arial"/>
              </a:rPr>
              <a:t>and  </a:t>
            </a:r>
            <a:r>
              <a:rPr sz="2100" b="1" spc="5" dirty="0">
                <a:latin typeface="Arial"/>
                <a:cs typeface="Arial"/>
              </a:rPr>
              <a:t>NB </a:t>
            </a:r>
            <a:r>
              <a:rPr sz="2100" b="1" spc="-5" dirty="0">
                <a:latin typeface="Arial"/>
                <a:cs typeface="Arial"/>
              </a:rPr>
              <a:t>classifier </a:t>
            </a:r>
            <a:r>
              <a:rPr sz="2100" b="1" spc="5" dirty="0">
                <a:latin typeface="Arial"/>
                <a:cs typeface="Arial"/>
              </a:rPr>
              <a:t>will </a:t>
            </a:r>
            <a:r>
              <a:rPr sz="2100" b="1" spc="-5" dirty="0">
                <a:latin typeface="Arial"/>
                <a:cs typeface="Arial"/>
              </a:rPr>
              <a:t>observe all of these independently contributing to the </a:t>
            </a:r>
            <a:r>
              <a:rPr sz="2100" b="1" spc="57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probability that </a:t>
            </a:r>
            <a:r>
              <a:rPr sz="2100" b="1" dirty="0">
                <a:latin typeface="Arial"/>
                <a:cs typeface="Arial"/>
              </a:rPr>
              <a:t>the </a:t>
            </a:r>
            <a:r>
              <a:rPr sz="2100" b="1" spc="-5" dirty="0">
                <a:latin typeface="Arial"/>
                <a:cs typeface="Arial"/>
              </a:rPr>
              <a:t>fruit </a:t>
            </a:r>
            <a:r>
              <a:rPr sz="2100" b="1" dirty="0">
                <a:latin typeface="Arial"/>
                <a:cs typeface="Arial"/>
              </a:rPr>
              <a:t>is </a:t>
            </a:r>
            <a:r>
              <a:rPr sz="2100" b="1" spc="-10" dirty="0">
                <a:latin typeface="Arial"/>
                <a:cs typeface="Arial"/>
              </a:rPr>
              <a:t>an </a:t>
            </a:r>
            <a:r>
              <a:rPr sz="2100" b="1" spc="-5" dirty="0">
                <a:latin typeface="Arial"/>
                <a:cs typeface="Arial"/>
              </a:rPr>
              <a:t>apple.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65" y="1154630"/>
            <a:ext cx="9917430" cy="147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Applications of Naïve </a:t>
            </a:r>
            <a:r>
              <a:rPr sz="2100" b="1" spc="-15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10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</a:t>
            </a:r>
            <a:endParaRPr sz="2100">
              <a:latin typeface="Arial"/>
              <a:cs typeface="Arial"/>
            </a:endParaRPr>
          </a:p>
          <a:p>
            <a:pPr marL="413384" marR="5080" indent="-401320">
              <a:lnSpc>
                <a:spcPct val="150000"/>
              </a:lnSpc>
              <a:spcBef>
                <a:spcPts val="1305"/>
              </a:spcBef>
              <a:buClr>
                <a:srgbClr val="BF0000"/>
              </a:buClr>
              <a:buFont typeface="Arial"/>
              <a:buChar char="•"/>
              <a:tabLst>
                <a:tab pos="487680" algn="l"/>
                <a:tab pos="488315" algn="l"/>
                <a:tab pos="1831975" algn="l"/>
                <a:tab pos="3508375" algn="l"/>
                <a:tab pos="4391025" algn="l"/>
                <a:tab pos="4679315" algn="l"/>
                <a:tab pos="5295265" algn="l"/>
                <a:tab pos="6477000" algn="l"/>
                <a:tab pos="7833995" algn="l"/>
                <a:tab pos="8434070" algn="l"/>
                <a:tab pos="8887460" algn="l"/>
                <a:tab pos="9650095" algn="l"/>
              </a:tabLst>
            </a:pPr>
            <a:r>
              <a:rPr dirty="0"/>
              <a:t>	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100" b="1" spc="-1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2100" b="1" spc="10" dirty="0">
                <a:solidFill>
                  <a:srgbClr val="BF0000"/>
                </a:solidFill>
                <a:latin typeface="Arial"/>
                <a:cs typeface="Arial"/>
              </a:rPr>
              <a:t>-</a:t>
            </a: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ime	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P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r</a:t>
            </a:r>
            <a:r>
              <a:rPr sz="2100" b="1" spc="-15" dirty="0">
                <a:solidFill>
                  <a:srgbClr val="BF0000"/>
                </a:solidFill>
                <a:latin typeface="Arial"/>
                <a:cs typeface="Arial"/>
              </a:rPr>
              <a:t>e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d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on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:	</a:t>
            </a:r>
            <a:r>
              <a:rPr sz="2100" b="1" spc="-5" dirty="0">
                <a:latin typeface="Arial"/>
                <a:cs typeface="Arial"/>
              </a:rPr>
              <a:t>B</a:t>
            </a:r>
            <a:r>
              <a:rPr sz="2100" b="1" spc="-15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i</a:t>
            </a:r>
            <a:r>
              <a:rPr sz="2100" b="1" spc="15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g	a	</a:t>
            </a:r>
            <a:r>
              <a:rPr sz="2100" b="1" spc="10" dirty="0">
                <a:latin typeface="Arial"/>
                <a:cs typeface="Arial"/>
              </a:rPr>
              <a:t>f</a:t>
            </a:r>
            <a:r>
              <a:rPr sz="2100" b="1" spc="5" dirty="0">
                <a:latin typeface="Arial"/>
                <a:cs typeface="Arial"/>
              </a:rPr>
              <a:t>a</a:t>
            </a:r>
            <a:r>
              <a:rPr sz="2100" b="1" spc="-15" dirty="0">
                <a:latin typeface="Arial"/>
                <a:cs typeface="Arial"/>
              </a:rPr>
              <a:t>s</a:t>
            </a:r>
            <a:r>
              <a:rPr sz="2100" b="1" dirty="0">
                <a:latin typeface="Arial"/>
                <a:cs typeface="Arial"/>
              </a:rPr>
              <a:t>t	l</a:t>
            </a:r>
            <a:r>
              <a:rPr sz="2100" b="1" spc="5" dirty="0">
                <a:latin typeface="Arial"/>
                <a:cs typeface="Arial"/>
              </a:rPr>
              <a:t>ea</a:t>
            </a:r>
            <a:r>
              <a:rPr sz="2100" b="1" dirty="0">
                <a:latin typeface="Arial"/>
                <a:cs typeface="Arial"/>
              </a:rPr>
              <a:t>r</a:t>
            </a:r>
            <a:r>
              <a:rPr sz="2100" b="1" spc="-5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i</a:t>
            </a:r>
            <a:r>
              <a:rPr sz="2100" b="1" spc="-5" dirty="0">
                <a:latin typeface="Arial"/>
                <a:cs typeface="Arial"/>
              </a:rPr>
              <a:t>n</a:t>
            </a:r>
            <a:r>
              <a:rPr sz="2100" b="1" dirty="0">
                <a:latin typeface="Arial"/>
                <a:cs typeface="Arial"/>
              </a:rPr>
              <a:t>g	</a:t>
            </a:r>
            <a:r>
              <a:rPr sz="2100" b="1" spc="-15" dirty="0">
                <a:latin typeface="Arial"/>
                <a:cs typeface="Arial"/>
              </a:rPr>
              <a:t>a</a:t>
            </a:r>
            <a:r>
              <a:rPr sz="2100" b="1" dirty="0">
                <a:latin typeface="Arial"/>
                <a:cs typeface="Arial"/>
              </a:rPr>
              <a:t>l</a:t>
            </a:r>
            <a:r>
              <a:rPr sz="2100" b="1" spc="-5" dirty="0">
                <a:latin typeface="Arial"/>
                <a:cs typeface="Arial"/>
              </a:rPr>
              <a:t>go</a:t>
            </a:r>
            <a:r>
              <a:rPr sz="2100" b="1" dirty="0">
                <a:latin typeface="Arial"/>
                <a:cs typeface="Arial"/>
              </a:rPr>
              <a:t>ri</a:t>
            </a:r>
            <a:r>
              <a:rPr sz="2100" b="1" spc="-10" dirty="0">
                <a:latin typeface="Arial"/>
                <a:cs typeface="Arial"/>
              </a:rPr>
              <a:t>t</a:t>
            </a:r>
            <a:r>
              <a:rPr sz="2100" b="1" spc="-5" dirty="0">
                <a:latin typeface="Arial"/>
                <a:cs typeface="Arial"/>
              </a:rPr>
              <a:t>h</a:t>
            </a:r>
            <a:r>
              <a:rPr sz="2100" b="1" dirty="0">
                <a:latin typeface="Arial"/>
                <a:cs typeface="Arial"/>
              </a:rPr>
              <a:t>m	</a:t>
            </a:r>
            <a:r>
              <a:rPr sz="2100" b="1" spc="-15" dirty="0">
                <a:latin typeface="Arial"/>
                <a:cs typeface="Arial"/>
              </a:rPr>
              <a:t>c</a:t>
            </a:r>
            <a:r>
              <a:rPr sz="2100" b="1" spc="5" dirty="0">
                <a:latin typeface="Arial"/>
                <a:cs typeface="Arial"/>
              </a:rPr>
              <a:t>a</a:t>
            </a:r>
            <a:r>
              <a:rPr sz="2100" b="1" dirty="0">
                <a:latin typeface="Arial"/>
                <a:cs typeface="Arial"/>
              </a:rPr>
              <a:t>n	</a:t>
            </a:r>
            <a:r>
              <a:rPr sz="2100" b="1" spc="-5" dirty="0">
                <a:latin typeface="Arial"/>
                <a:cs typeface="Arial"/>
              </a:rPr>
              <a:t>b</a:t>
            </a:r>
            <a:r>
              <a:rPr sz="2100" b="1" dirty="0">
                <a:latin typeface="Arial"/>
                <a:cs typeface="Arial"/>
              </a:rPr>
              <a:t>e	</a:t>
            </a:r>
            <a:r>
              <a:rPr sz="2100" b="1" spc="-5" dirty="0">
                <a:latin typeface="Arial"/>
                <a:cs typeface="Arial"/>
              </a:rPr>
              <a:t>u</a:t>
            </a:r>
            <a:r>
              <a:rPr sz="2100" b="1" spc="-15" dirty="0">
                <a:latin typeface="Arial"/>
                <a:cs typeface="Arial"/>
              </a:rPr>
              <a:t>s</a:t>
            </a:r>
            <a:r>
              <a:rPr sz="2100" b="1" spc="5" dirty="0">
                <a:latin typeface="Arial"/>
                <a:cs typeface="Arial"/>
              </a:rPr>
              <a:t>e</a:t>
            </a:r>
            <a:r>
              <a:rPr sz="2100" b="1" dirty="0">
                <a:latin typeface="Arial"/>
                <a:cs typeface="Arial"/>
              </a:rPr>
              <a:t>d	</a:t>
            </a:r>
            <a:r>
              <a:rPr sz="2100" b="1" spc="10" dirty="0">
                <a:latin typeface="Arial"/>
                <a:cs typeface="Arial"/>
              </a:rPr>
              <a:t>t</a:t>
            </a:r>
            <a:r>
              <a:rPr sz="2100" b="1" dirty="0">
                <a:latin typeface="Arial"/>
                <a:cs typeface="Arial"/>
              </a:rPr>
              <a:t>o  </a:t>
            </a:r>
            <a:r>
              <a:rPr sz="2100" b="1" spc="-5" dirty="0">
                <a:latin typeface="Arial"/>
                <a:cs typeface="Arial"/>
              </a:rPr>
              <a:t>make predictions </a:t>
            </a:r>
            <a:r>
              <a:rPr sz="2100" b="1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real-time </a:t>
            </a:r>
            <a:r>
              <a:rPr sz="2100" b="1" spc="-10" dirty="0">
                <a:latin typeface="Arial"/>
                <a:cs typeface="Arial"/>
              </a:rPr>
              <a:t>as</a:t>
            </a:r>
            <a:r>
              <a:rPr sz="2100" b="1" spc="7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well.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3505" y="3244079"/>
            <a:ext cx="58242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610" algn="l"/>
                <a:tab pos="902969" algn="l"/>
                <a:tab pos="1345565" algn="l"/>
                <a:tab pos="2100580" algn="l"/>
                <a:tab pos="2591435" algn="l"/>
                <a:tab pos="4116704" algn="l"/>
              </a:tabLst>
            </a:pPr>
            <a:r>
              <a:rPr sz="2100" b="1" dirty="0">
                <a:latin typeface="Arial"/>
                <a:cs typeface="Arial"/>
              </a:rPr>
              <a:t>It	</a:t>
            </a:r>
            <a:r>
              <a:rPr sz="2100" b="1" spc="-5" dirty="0">
                <a:latin typeface="Arial"/>
                <a:cs typeface="Arial"/>
              </a:rPr>
              <a:t>can	be	used	</a:t>
            </a:r>
            <a:r>
              <a:rPr sz="2100" b="1" dirty="0">
                <a:latin typeface="Arial"/>
                <a:cs typeface="Arial"/>
              </a:rPr>
              <a:t>for	</a:t>
            </a:r>
            <a:r>
              <a:rPr sz="2100" b="1" spc="-5" dirty="0">
                <a:latin typeface="Arial"/>
                <a:cs typeface="Arial"/>
              </a:rPr>
              <a:t>multi-class	classification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65" y="3084111"/>
            <a:ext cx="38544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  <a:tab pos="1167765" algn="l"/>
                <a:tab pos="2016125" algn="l"/>
              </a:tabLst>
            </a:pP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M</a:t>
            </a:r>
            <a:r>
              <a:rPr sz="2100" b="1" spc="15" dirty="0">
                <a:solidFill>
                  <a:srgbClr val="BF0000"/>
                </a:solidFill>
                <a:latin typeface="Arial"/>
                <a:cs typeface="Arial"/>
              </a:rPr>
              <a:t>u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	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as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s	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l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100" b="1" spc="-15" dirty="0">
                <a:solidFill>
                  <a:srgbClr val="BF0000"/>
                </a:solidFill>
                <a:latin typeface="Arial"/>
                <a:cs typeface="Arial"/>
              </a:rPr>
              <a:t>ss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10" dirty="0">
                <a:solidFill>
                  <a:srgbClr val="BF0000"/>
                </a:solidFill>
                <a:latin typeface="Arial"/>
                <a:cs typeface="Arial"/>
              </a:rPr>
              <a:t>f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5" dirty="0">
                <a:solidFill>
                  <a:srgbClr val="BF0000"/>
                </a:solidFill>
                <a:latin typeface="Arial"/>
                <a:cs typeface="Arial"/>
              </a:rPr>
              <a:t>ca</a:t>
            </a: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on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:  </a:t>
            </a:r>
            <a:r>
              <a:rPr sz="2100" b="1" spc="-5" dirty="0">
                <a:latin typeface="Arial"/>
                <a:cs typeface="Arial"/>
              </a:rPr>
              <a:t>problems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also.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165" y="4524261"/>
            <a:ext cx="9916160" cy="195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3384" marR="5080" indent="-401320" algn="just">
              <a:lnSpc>
                <a:spcPct val="150300"/>
              </a:lnSpc>
              <a:spcBef>
                <a:spcPts val="105"/>
              </a:spcBef>
              <a:buFont typeface="Arial"/>
              <a:buChar char="•"/>
              <a:tabLst>
                <a:tab pos="414020" algn="l"/>
              </a:tabLst>
            </a:pPr>
            <a:r>
              <a:rPr sz="2100" b="1" spc="-40" dirty="0">
                <a:solidFill>
                  <a:srgbClr val="BF0000"/>
                </a:solidFill>
                <a:latin typeface="Arial"/>
                <a:cs typeface="Arial"/>
              </a:rPr>
              <a:t>Text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Classification: </a:t>
            </a:r>
            <a:r>
              <a:rPr sz="2100" b="1" spc="5" dirty="0">
                <a:latin typeface="Arial"/>
                <a:cs typeface="Arial"/>
              </a:rPr>
              <a:t>As </a:t>
            </a:r>
            <a:r>
              <a:rPr sz="2100" b="1" dirty="0">
                <a:latin typeface="Arial"/>
                <a:cs typeface="Arial"/>
              </a:rPr>
              <a:t>it </a:t>
            </a:r>
            <a:r>
              <a:rPr sz="2100" b="1" spc="-10" dirty="0">
                <a:latin typeface="Arial"/>
                <a:cs typeface="Arial"/>
              </a:rPr>
              <a:t>has </a:t>
            </a:r>
            <a:r>
              <a:rPr sz="2100" b="1" dirty="0">
                <a:latin typeface="Arial"/>
                <a:cs typeface="Arial"/>
              </a:rPr>
              <a:t>shown </a:t>
            </a:r>
            <a:r>
              <a:rPr sz="2100" b="1" spc="-5" dirty="0">
                <a:latin typeface="Arial"/>
                <a:cs typeface="Arial"/>
              </a:rPr>
              <a:t>good results </a:t>
            </a:r>
            <a:r>
              <a:rPr sz="2100" b="1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predicting multi-class  classification </a:t>
            </a:r>
            <a:r>
              <a:rPr sz="2100" b="1" spc="-10" dirty="0">
                <a:latin typeface="Arial"/>
                <a:cs typeface="Arial"/>
              </a:rPr>
              <a:t>so </a:t>
            </a:r>
            <a:r>
              <a:rPr sz="2100" b="1" dirty="0">
                <a:latin typeface="Arial"/>
                <a:cs typeface="Arial"/>
              </a:rPr>
              <a:t>it has </a:t>
            </a:r>
            <a:r>
              <a:rPr sz="2100" b="1" spc="-5" dirty="0">
                <a:latin typeface="Arial"/>
                <a:cs typeface="Arial"/>
              </a:rPr>
              <a:t>more </a:t>
            </a:r>
            <a:r>
              <a:rPr sz="2100" b="1" dirty="0">
                <a:latin typeface="Arial"/>
                <a:cs typeface="Arial"/>
              </a:rPr>
              <a:t>success rates compared </a:t>
            </a:r>
            <a:r>
              <a:rPr sz="2100" b="1" spc="5" dirty="0">
                <a:latin typeface="Arial"/>
                <a:cs typeface="Arial"/>
              </a:rPr>
              <a:t>to </a:t>
            </a:r>
            <a:r>
              <a:rPr sz="2100" b="1" spc="-5" dirty="0">
                <a:latin typeface="Arial"/>
                <a:cs typeface="Arial"/>
              </a:rPr>
              <a:t>all </a:t>
            </a:r>
            <a:r>
              <a:rPr sz="2100" b="1" spc="-10" dirty="0">
                <a:latin typeface="Arial"/>
                <a:cs typeface="Arial"/>
              </a:rPr>
              <a:t>other  </a:t>
            </a:r>
            <a:r>
              <a:rPr sz="2100" b="1" spc="-5" dirty="0">
                <a:latin typeface="Arial"/>
                <a:cs typeface="Arial"/>
              </a:rPr>
              <a:t>algorithms. As </a:t>
            </a:r>
            <a:r>
              <a:rPr sz="2100" b="1" dirty="0">
                <a:latin typeface="Arial"/>
                <a:cs typeface="Arial"/>
              </a:rPr>
              <a:t>a </a:t>
            </a:r>
            <a:r>
              <a:rPr sz="2100" b="1" spc="-5" dirty="0">
                <a:latin typeface="Arial"/>
                <a:cs typeface="Arial"/>
              </a:rPr>
              <a:t>result, </a:t>
            </a:r>
            <a:r>
              <a:rPr sz="2100" b="1" dirty="0">
                <a:latin typeface="Arial"/>
                <a:cs typeface="Arial"/>
              </a:rPr>
              <a:t>it is </a:t>
            </a:r>
            <a:r>
              <a:rPr sz="2100" b="1" spc="-5" dirty="0">
                <a:latin typeface="Arial"/>
                <a:cs typeface="Arial"/>
              </a:rPr>
              <a:t>majorly used </a:t>
            </a:r>
            <a:r>
              <a:rPr sz="2100" b="1" dirty="0">
                <a:latin typeface="Arial"/>
                <a:cs typeface="Arial"/>
              </a:rPr>
              <a:t>in </a:t>
            </a:r>
            <a:r>
              <a:rPr sz="2100" b="1" spc="-5" dirty="0">
                <a:latin typeface="Arial"/>
                <a:cs typeface="Arial"/>
              </a:rPr>
              <a:t>sentiment analysis </a:t>
            </a:r>
            <a:r>
              <a:rPr sz="2100" b="1" dirty="0">
                <a:latin typeface="Arial"/>
                <a:cs typeface="Arial"/>
              </a:rPr>
              <a:t>&amp; </a:t>
            </a:r>
            <a:r>
              <a:rPr sz="2100" b="1" spc="-5" dirty="0">
                <a:latin typeface="Arial"/>
                <a:cs typeface="Arial"/>
              </a:rPr>
              <a:t>spam </a:t>
            </a:r>
            <a:r>
              <a:rPr sz="2100" b="1" spc="57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detection.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940" y="1156192"/>
            <a:ext cx="2727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179" y="2014278"/>
            <a:ext cx="1327074" cy="1274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211" y="4583615"/>
            <a:ext cx="1331234" cy="1272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8148" y="1927860"/>
            <a:ext cx="673608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0544" y="1955292"/>
            <a:ext cx="673608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9588" y="2668524"/>
            <a:ext cx="67360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1984" y="2695956"/>
            <a:ext cx="67360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9588" y="4568952"/>
            <a:ext cx="67360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1984" y="4596384"/>
            <a:ext cx="67360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1027" y="5271515"/>
            <a:ext cx="67360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3423" y="5298948"/>
            <a:ext cx="67360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148" y="2279904"/>
            <a:ext cx="673608" cy="6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075" y="3334765"/>
            <a:ext cx="164337" cy="80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626" y="3415284"/>
            <a:ext cx="332171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868" y="3497580"/>
            <a:ext cx="501904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033" y="3579876"/>
            <a:ext cx="667664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655" y="3662172"/>
            <a:ext cx="835426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19" y="3744467"/>
            <a:ext cx="902207" cy="8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358" y="3826764"/>
            <a:ext cx="814831" cy="8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960" y="3909060"/>
            <a:ext cx="647801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192" y="3991356"/>
            <a:ext cx="480821" cy="822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642" y="4073652"/>
            <a:ext cx="312420" cy="82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026" y="4155948"/>
            <a:ext cx="146639" cy="716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6217" y="2583688"/>
            <a:ext cx="183184" cy="80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1495" y="2663952"/>
            <a:ext cx="368808" cy="822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688" y="2746248"/>
            <a:ext cx="552907" cy="822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4608" y="2828544"/>
            <a:ext cx="716279" cy="82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2227" y="2910840"/>
            <a:ext cx="759561" cy="822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4044" y="2993136"/>
            <a:ext cx="757427" cy="822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4336" y="3075432"/>
            <a:ext cx="757427" cy="822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6151" y="3157727"/>
            <a:ext cx="701040" cy="822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4919" y="3240024"/>
            <a:ext cx="518769" cy="822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6736" y="3322320"/>
            <a:ext cx="333451" cy="822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027" y="3404616"/>
            <a:ext cx="149047" cy="655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155" y="3976370"/>
            <a:ext cx="581008" cy="942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39" y="4070603"/>
            <a:ext cx="627888" cy="960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79" y="4166615"/>
            <a:ext cx="627887" cy="960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3043" y="4262627"/>
            <a:ext cx="627888" cy="9601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283" y="4358640"/>
            <a:ext cx="629412" cy="960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5048" y="4454652"/>
            <a:ext cx="627888" cy="960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812" y="4550664"/>
            <a:ext cx="626363" cy="9601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7051" y="4646676"/>
            <a:ext cx="564220" cy="929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" y="2883408"/>
            <a:ext cx="673608" cy="6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2120" y="4400041"/>
            <a:ext cx="164774" cy="8051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1741" y="4480560"/>
            <a:ext cx="332080" cy="8229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907" y="4562856"/>
            <a:ext cx="499363" cy="822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49" y="4645152"/>
            <a:ext cx="667573" cy="8229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258" y="4727448"/>
            <a:ext cx="834847" cy="8229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4809744"/>
            <a:ext cx="873252" cy="8229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362" y="4892039"/>
            <a:ext cx="813105" cy="8229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289" y="4974335"/>
            <a:ext cx="647496" cy="8229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740" y="5056632"/>
            <a:ext cx="479551" cy="822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292" y="5138928"/>
            <a:ext cx="311555" cy="8229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1543" y="5221223"/>
            <a:ext cx="144302" cy="7162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32025" y="3227070"/>
            <a:ext cx="182880" cy="8001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97456" y="3307080"/>
            <a:ext cx="366979" cy="8229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63649" y="3389376"/>
            <a:ext cx="551078" cy="822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50263" y="3471672"/>
            <a:ext cx="716280" cy="8229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57883" y="3553967"/>
            <a:ext cx="758952" cy="8229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08175" y="3636264"/>
            <a:ext cx="760475" cy="8229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59991" y="3718560"/>
            <a:ext cx="755903" cy="822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10283" y="3800856"/>
            <a:ext cx="705612" cy="8229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60575" y="3883152"/>
            <a:ext cx="519379" cy="822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10867" y="3965448"/>
            <a:ext cx="335584" cy="822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62074" y="4047744"/>
            <a:ext cx="150063" cy="6705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8779" y="4401057"/>
            <a:ext cx="591104" cy="9321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08759" y="4494276"/>
            <a:ext cx="626364" cy="9601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5524" y="4590288"/>
            <a:ext cx="626363" cy="9601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40763" y="4686300"/>
            <a:ext cx="627887" cy="9601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57527" y="4782311"/>
            <a:ext cx="626363" cy="9601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72767" y="4878323"/>
            <a:ext cx="627887" cy="9601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89532" y="4974335"/>
            <a:ext cx="626363" cy="9601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04772" y="5070348"/>
            <a:ext cx="565505" cy="9143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91511" y="2461513"/>
            <a:ext cx="580644" cy="9423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62555" y="2555748"/>
            <a:ext cx="626363" cy="9601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77795" y="2651760"/>
            <a:ext cx="627887" cy="9601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94560" y="2747772"/>
            <a:ext cx="626364" cy="9601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09800" y="2843783"/>
            <a:ext cx="627888" cy="9601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26563" y="2939796"/>
            <a:ext cx="626363" cy="9601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43327" y="3035808"/>
            <a:ext cx="624839" cy="9601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8567" y="3131819"/>
            <a:ext cx="573102" cy="9296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93541" y="1712213"/>
            <a:ext cx="180593" cy="8001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60090" y="1792224"/>
            <a:ext cx="364337" cy="8229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25774" y="1874520"/>
            <a:ext cx="548944" cy="8229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1780" y="1956816"/>
            <a:ext cx="714755" cy="8229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18485" y="2039111"/>
            <a:ext cx="758342" cy="8229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8167" y="2121408"/>
            <a:ext cx="759714" cy="8229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18460" y="2203704"/>
            <a:ext cx="758951" cy="8229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70275" y="2286000"/>
            <a:ext cx="707135" cy="8229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21482" y="2368295"/>
            <a:ext cx="519988" cy="8229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70860" y="2450592"/>
            <a:ext cx="337108" cy="8229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22675" y="2532888"/>
            <a:ext cx="150977" cy="670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98867" y="2885186"/>
            <a:ext cx="581008" cy="9423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68751" y="2979419"/>
            <a:ext cx="627888" cy="9601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83992" y="3075432"/>
            <a:ext cx="627888" cy="9601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00756" y="3171443"/>
            <a:ext cx="627887" cy="9601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15996" y="3267455"/>
            <a:ext cx="627887" cy="96011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32760" y="3363467"/>
            <a:ext cx="627888" cy="96011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49524" y="3459480"/>
            <a:ext cx="626363" cy="9601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64764" y="3555491"/>
            <a:ext cx="563880" cy="92964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95144" y="3611880"/>
            <a:ext cx="673607" cy="6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09213" y="3915664"/>
            <a:ext cx="182270" cy="8026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74492" y="3995928"/>
            <a:ext cx="368808" cy="82296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40685" y="4078224"/>
            <a:ext cx="552906" cy="8229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27603" y="4160520"/>
            <a:ext cx="716280" cy="8229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35224" y="4242816"/>
            <a:ext cx="759561" cy="8229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85516" y="4325111"/>
            <a:ext cx="758951" cy="8229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37332" y="4407408"/>
            <a:ext cx="755903" cy="82295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87624" y="4489703"/>
            <a:ext cx="701040" cy="82295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37916" y="4572000"/>
            <a:ext cx="517245" cy="8229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89122" y="4654296"/>
            <a:ext cx="332536" cy="8229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38500" y="4736592"/>
            <a:ext cx="149047" cy="6553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53995" y="4215384"/>
            <a:ext cx="673607" cy="60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091" y="5350195"/>
            <a:ext cx="13182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Machine</a:t>
            </a:r>
            <a:r>
              <a:rPr sz="2100" b="1" spc="-5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6859" y="4822918"/>
            <a:ext cx="12503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73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Defective  Solar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cell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064" y="1906103"/>
            <a:ext cx="39306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What's the probability that M2  produces defective solar cell</a:t>
            </a:r>
            <a:r>
              <a:rPr sz="2100" b="1" spc="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?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931" y="3223260"/>
            <a:ext cx="2296667" cy="1528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4058" y="3734561"/>
            <a:ext cx="180593" cy="80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9793" y="3814572"/>
            <a:ext cx="366674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6291" y="3896867"/>
            <a:ext cx="550468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2296" y="3979164"/>
            <a:ext cx="715365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8391" y="4061460"/>
            <a:ext cx="758951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8684" y="4143756"/>
            <a:ext cx="758951" cy="82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0500" y="4226052"/>
            <a:ext cx="757427" cy="82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50791" y="4308348"/>
            <a:ext cx="707135" cy="822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1998" y="4390644"/>
            <a:ext cx="519989" cy="822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1376" y="4472940"/>
            <a:ext cx="336499" cy="822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3191" y="4555235"/>
            <a:ext cx="150977" cy="670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704" y="2058387"/>
            <a:ext cx="19405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Bayes</a:t>
            </a:r>
            <a:r>
              <a:rPr sz="2100" b="1" spc="-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theorem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088" y="380771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608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5088" y="381533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E8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5088" y="382219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5E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5088" y="383209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5D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5088" y="384276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D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5088" y="385038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5D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5088" y="3854196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5"/>
                </a:moveTo>
                <a:lnTo>
                  <a:pt x="3518916" y="13715"/>
                </a:lnTo>
                <a:lnTo>
                  <a:pt x="351891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5B8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5088" y="386867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B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5088" y="3869435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B8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5088" y="388467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59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5088" y="389153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9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5088" y="3895344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97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5088" y="3908297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9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5088" y="3909060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77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5088" y="392582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9144">
            <a:solidFill>
              <a:srgbClr val="56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5088" y="393192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6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5088" y="393877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56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5088" y="394944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8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5088" y="395630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5088" y="396240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9144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5088" y="397306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52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5088" y="3982211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52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5088" y="398907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52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5088" y="399973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50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5088" y="401040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0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5088" y="401726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50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5088" y="402717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F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5088" y="403555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5088" y="404241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5088" y="405155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5088" y="405917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D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5088" y="4068317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5088" y="407517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5088" y="408355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5088" y="409346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49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5088" y="410032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9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5088" y="411099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9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5088" y="412165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8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5088" y="412851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48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5088" y="413766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46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5088" y="414604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4571">
            <a:solidFill>
              <a:srgbClr val="46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5088" y="415213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67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5088" y="416128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47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5088" y="417195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4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5088" y="418109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5088" y="418719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4572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5088" y="419557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85088" y="420471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41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5088" y="421157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1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5088" y="422224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5088" y="423291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5088" y="4239767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5088" y="4242816"/>
            <a:ext cx="3519170" cy="21590"/>
          </a:xfrm>
          <a:custGeom>
            <a:avLst/>
            <a:gdLst/>
            <a:ahLst/>
            <a:cxnLst/>
            <a:rect l="l" t="t" r="r" b="b"/>
            <a:pathLst>
              <a:path w="3519170" h="21589">
                <a:moveTo>
                  <a:pt x="0" y="21335"/>
                </a:moveTo>
                <a:lnTo>
                  <a:pt x="3518916" y="21335"/>
                </a:lnTo>
                <a:lnTo>
                  <a:pt x="351891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3D7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85088" y="426415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D6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85088" y="4291584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3B6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85088" y="4320540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B6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85088" y="434797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1"/>
                </a:moveTo>
                <a:lnTo>
                  <a:pt x="3518916" y="27431"/>
                </a:lnTo>
                <a:lnTo>
                  <a:pt x="3518916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3A6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85088" y="4375403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86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85088" y="4402835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38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85088" y="4431792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6"/>
                </a:moveTo>
                <a:lnTo>
                  <a:pt x="3518916" y="13716"/>
                </a:lnTo>
                <a:lnTo>
                  <a:pt x="35189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6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85088" y="4445508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6"/>
                </a:moveTo>
                <a:lnTo>
                  <a:pt x="3518916" y="13716"/>
                </a:lnTo>
                <a:lnTo>
                  <a:pt x="35189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6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85088" y="4459224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66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85088" y="4486656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46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85088" y="4514088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5"/>
                </a:moveTo>
                <a:lnTo>
                  <a:pt x="3518916" y="28955"/>
                </a:lnTo>
                <a:lnTo>
                  <a:pt x="351891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346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5088" y="4543044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36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5088" y="4570476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16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5088" y="4597908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1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85088" y="4625340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2F6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85088" y="4654296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1"/>
                </a:moveTo>
                <a:lnTo>
                  <a:pt x="3518916" y="27431"/>
                </a:lnTo>
                <a:lnTo>
                  <a:pt x="3518916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2F6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5088" y="4681728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2D6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088136" y="3824730"/>
            <a:ext cx="3512820" cy="827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lang="en-US" sz="1750" b="1" spc="-10" dirty="0">
                <a:latin typeface="Arial"/>
                <a:cs typeface="Arial"/>
              </a:rPr>
              <a:t>       </a:t>
            </a:r>
            <a:r>
              <a:rPr sz="1750" b="1" spc="-10" dirty="0">
                <a:latin typeface="Arial"/>
                <a:cs typeface="Arial"/>
              </a:rPr>
              <a:t>P(A|X) </a:t>
            </a:r>
            <a:r>
              <a:rPr sz="1750" b="1" dirty="0">
                <a:latin typeface="Arial"/>
                <a:cs typeface="Arial"/>
              </a:rPr>
              <a:t>= P ( X | </a:t>
            </a:r>
            <a:r>
              <a:rPr sz="1750" b="1" spc="-30" dirty="0">
                <a:latin typeface="Arial"/>
                <a:cs typeface="Arial"/>
              </a:rPr>
              <a:t>A) </a:t>
            </a:r>
            <a:r>
              <a:rPr sz="1750" b="1" dirty="0">
                <a:latin typeface="Arial"/>
                <a:cs typeface="Arial"/>
              </a:rPr>
              <a:t>* P</a:t>
            </a:r>
            <a:r>
              <a:rPr sz="1750" b="1" spc="-55" dirty="0">
                <a:latin typeface="Arial"/>
                <a:cs typeface="Arial"/>
              </a:rPr>
              <a:t> </a:t>
            </a:r>
            <a:r>
              <a:rPr sz="1750" b="1" spc="-25" dirty="0">
                <a:latin typeface="Arial"/>
                <a:cs typeface="Arial"/>
              </a:rPr>
              <a:t>(A)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50" b="1" spc="-5" dirty="0">
                <a:latin typeface="Arial"/>
                <a:cs typeface="Arial"/>
              </a:rPr>
              <a:t>P(X)</a:t>
            </a:r>
            <a:endParaRPr sz="1750" dirty="0">
              <a:latin typeface="Arial"/>
              <a:cs typeface="Arial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85087" y="3803903"/>
            <a:ext cx="3519170" cy="890269"/>
            <a:chOff x="1085087" y="3803903"/>
            <a:chExt cx="3519170" cy="890269"/>
          </a:xfrm>
        </p:grpSpPr>
        <p:sp>
          <p:nvSpPr>
            <p:cNvPr id="74" name="object 74"/>
            <p:cNvSpPr/>
            <p:nvPr/>
          </p:nvSpPr>
          <p:spPr>
            <a:xfrm>
              <a:off x="1085087" y="3803903"/>
              <a:ext cx="3519170" cy="890269"/>
            </a:xfrm>
            <a:custGeom>
              <a:avLst/>
              <a:gdLst/>
              <a:ahLst/>
              <a:cxnLst/>
              <a:rect l="l" t="t" r="r" b="b"/>
              <a:pathLst>
                <a:path w="3519170" h="890270">
                  <a:moveTo>
                    <a:pt x="0" y="0"/>
                  </a:moveTo>
                  <a:lnTo>
                    <a:pt x="3518915" y="0"/>
                  </a:lnTo>
                  <a:lnTo>
                    <a:pt x="3518915" y="890016"/>
                  </a:lnTo>
                  <a:lnTo>
                    <a:pt x="0" y="890016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447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77211" y="4183380"/>
              <a:ext cx="1784985" cy="0"/>
            </a:xfrm>
            <a:custGeom>
              <a:avLst/>
              <a:gdLst/>
              <a:ahLst/>
              <a:cxnLst/>
              <a:rect l="l" t="t" r="r" b="b"/>
              <a:pathLst>
                <a:path w="1784985">
                  <a:moveTo>
                    <a:pt x="0" y="0"/>
                  </a:moveTo>
                  <a:lnTo>
                    <a:pt x="1784603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269993" y="2774750"/>
            <a:ext cx="21755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1. </a:t>
            </a:r>
            <a:r>
              <a:rPr sz="2100" spc="-5" dirty="0">
                <a:latin typeface="Arial"/>
                <a:cs typeface="Arial"/>
              </a:rPr>
              <a:t>Prior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646932" y="3147060"/>
            <a:ext cx="528955" cy="536575"/>
          </a:xfrm>
          <a:custGeom>
            <a:avLst/>
            <a:gdLst/>
            <a:ahLst/>
            <a:cxnLst/>
            <a:rect l="l" t="t" r="r" b="b"/>
            <a:pathLst>
              <a:path w="528954" h="536575">
                <a:moveTo>
                  <a:pt x="81223" y="476449"/>
                </a:moveTo>
                <a:lnTo>
                  <a:pt x="57345" y="453078"/>
                </a:lnTo>
                <a:lnTo>
                  <a:pt x="505968" y="0"/>
                </a:lnTo>
                <a:lnTo>
                  <a:pt x="528828" y="24384"/>
                </a:lnTo>
                <a:lnTo>
                  <a:pt x="81223" y="476449"/>
                </a:lnTo>
                <a:close/>
              </a:path>
              <a:path w="528954" h="536575">
                <a:moveTo>
                  <a:pt x="0" y="536448"/>
                </a:moveTo>
                <a:lnTo>
                  <a:pt x="33528" y="429768"/>
                </a:lnTo>
                <a:lnTo>
                  <a:pt x="57345" y="453078"/>
                </a:lnTo>
                <a:lnTo>
                  <a:pt x="45719" y="464820"/>
                </a:lnTo>
                <a:lnTo>
                  <a:pt x="70104" y="487680"/>
                </a:lnTo>
                <a:lnTo>
                  <a:pt x="92698" y="487680"/>
                </a:lnTo>
                <a:lnTo>
                  <a:pt x="105155" y="499872"/>
                </a:lnTo>
                <a:lnTo>
                  <a:pt x="0" y="536448"/>
                </a:lnTo>
                <a:close/>
              </a:path>
              <a:path w="528954" h="536575">
                <a:moveTo>
                  <a:pt x="70104" y="487680"/>
                </a:moveTo>
                <a:lnTo>
                  <a:pt x="45719" y="464820"/>
                </a:lnTo>
                <a:lnTo>
                  <a:pt x="57345" y="453078"/>
                </a:lnTo>
                <a:lnTo>
                  <a:pt x="81223" y="476449"/>
                </a:lnTo>
                <a:lnTo>
                  <a:pt x="70104" y="487680"/>
                </a:lnTo>
                <a:close/>
              </a:path>
              <a:path w="528954" h="536575">
                <a:moveTo>
                  <a:pt x="92698" y="487680"/>
                </a:moveTo>
                <a:lnTo>
                  <a:pt x="70104" y="487680"/>
                </a:lnTo>
                <a:lnTo>
                  <a:pt x="81223" y="476449"/>
                </a:lnTo>
                <a:lnTo>
                  <a:pt x="92698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36292" y="3427476"/>
            <a:ext cx="508000" cy="376555"/>
          </a:xfrm>
          <a:custGeom>
            <a:avLst/>
            <a:gdLst/>
            <a:ahLst/>
            <a:cxnLst/>
            <a:rect l="l" t="t" r="r" b="b"/>
            <a:pathLst>
              <a:path w="508000" h="376554">
                <a:moveTo>
                  <a:pt x="417109" y="330649"/>
                </a:moveTo>
                <a:lnTo>
                  <a:pt x="0" y="27432"/>
                </a:lnTo>
                <a:lnTo>
                  <a:pt x="19812" y="0"/>
                </a:lnTo>
                <a:lnTo>
                  <a:pt x="435898" y="303949"/>
                </a:lnTo>
                <a:lnTo>
                  <a:pt x="417109" y="330649"/>
                </a:lnTo>
                <a:close/>
              </a:path>
              <a:path w="508000" h="376554">
                <a:moveTo>
                  <a:pt x="488649" y="339852"/>
                </a:moveTo>
                <a:lnTo>
                  <a:pt x="429768" y="339852"/>
                </a:lnTo>
                <a:lnTo>
                  <a:pt x="449580" y="313943"/>
                </a:lnTo>
                <a:lnTo>
                  <a:pt x="435898" y="303949"/>
                </a:lnTo>
                <a:lnTo>
                  <a:pt x="455675" y="275843"/>
                </a:lnTo>
                <a:lnTo>
                  <a:pt x="488649" y="339852"/>
                </a:lnTo>
                <a:close/>
              </a:path>
              <a:path w="508000" h="376554">
                <a:moveTo>
                  <a:pt x="429768" y="339852"/>
                </a:moveTo>
                <a:lnTo>
                  <a:pt x="417109" y="330649"/>
                </a:lnTo>
                <a:lnTo>
                  <a:pt x="435898" y="303949"/>
                </a:lnTo>
                <a:lnTo>
                  <a:pt x="449580" y="313943"/>
                </a:lnTo>
                <a:lnTo>
                  <a:pt x="429768" y="339852"/>
                </a:lnTo>
                <a:close/>
              </a:path>
              <a:path w="508000" h="376554">
                <a:moveTo>
                  <a:pt x="507492" y="376428"/>
                </a:moveTo>
                <a:lnTo>
                  <a:pt x="397764" y="358139"/>
                </a:lnTo>
                <a:lnTo>
                  <a:pt x="417109" y="330649"/>
                </a:lnTo>
                <a:lnTo>
                  <a:pt x="429768" y="339852"/>
                </a:lnTo>
                <a:lnTo>
                  <a:pt x="488649" y="339852"/>
                </a:lnTo>
                <a:lnTo>
                  <a:pt x="507492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075185" y="5178039"/>
            <a:ext cx="26225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2. </a:t>
            </a:r>
            <a:r>
              <a:rPr sz="2100" spc="-5" dirty="0">
                <a:latin typeface="Arial"/>
                <a:cs typeface="Arial"/>
              </a:rPr>
              <a:t>Marginal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64677" y="2541466"/>
            <a:ext cx="2794635" cy="8610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100" spc="-10" dirty="0">
                <a:latin typeface="Arial"/>
                <a:cs typeface="Arial"/>
              </a:rPr>
              <a:t>4. </a:t>
            </a:r>
            <a:r>
              <a:rPr sz="2100" spc="-5" dirty="0">
                <a:latin typeface="Arial"/>
                <a:cs typeface="Arial"/>
              </a:rPr>
              <a:t>Posterior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 dirty="0">
              <a:latin typeface="Arial"/>
              <a:cs typeface="Arial"/>
            </a:endParaRPr>
          </a:p>
          <a:p>
            <a:pPr marL="1283335">
              <a:lnSpc>
                <a:spcPct val="100000"/>
              </a:lnSpc>
              <a:spcBef>
                <a:spcPts val="770"/>
              </a:spcBef>
            </a:pPr>
            <a:r>
              <a:rPr sz="2100" spc="-10" dirty="0">
                <a:latin typeface="Arial"/>
                <a:cs typeface="Arial"/>
              </a:rPr>
              <a:t>3.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34639" y="4760975"/>
            <a:ext cx="151130" cy="335280"/>
          </a:xfrm>
          <a:custGeom>
            <a:avLst/>
            <a:gdLst/>
            <a:ahLst/>
            <a:cxnLst/>
            <a:rect l="l" t="t" r="r" b="b"/>
            <a:pathLst>
              <a:path w="151130" h="335279">
                <a:moveTo>
                  <a:pt x="0" y="112776"/>
                </a:moveTo>
                <a:lnTo>
                  <a:pt x="12192" y="0"/>
                </a:lnTo>
                <a:lnTo>
                  <a:pt x="89647" y="73152"/>
                </a:lnTo>
                <a:lnTo>
                  <a:pt x="57912" y="73152"/>
                </a:lnTo>
                <a:lnTo>
                  <a:pt x="25908" y="85344"/>
                </a:lnTo>
                <a:lnTo>
                  <a:pt x="31732" y="101004"/>
                </a:lnTo>
                <a:lnTo>
                  <a:pt x="0" y="112776"/>
                </a:lnTo>
                <a:close/>
              </a:path>
              <a:path w="151130" h="335279">
                <a:moveTo>
                  <a:pt x="31732" y="101004"/>
                </a:moveTo>
                <a:lnTo>
                  <a:pt x="25908" y="85344"/>
                </a:lnTo>
                <a:lnTo>
                  <a:pt x="57912" y="73152"/>
                </a:lnTo>
                <a:lnTo>
                  <a:pt x="63841" y="89092"/>
                </a:lnTo>
                <a:lnTo>
                  <a:pt x="31732" y="101004"/>
                </a:lnTo>
                <a:close/>
              </a:path>
              <a:path w="151130" h="335279">
                <a:moveTo>
                  <a:pt x="63841" y="89092"/>
                </a:moveTo>
                <a:lnTo>
                  <a:pt x="57912" y="73152"/>
                </a:lnTo>
                <a:lnTo>
                  <a:pt x="89647" y="73152"/>
                </a:lnTo>
                <a:lnTo>
                  <a:pt x="94488" y="77724"/>
                </a:lnTo>
                <a:lnTo>
                  <a:pt x="63841" y="89092"/>
                </a:lnTo>
                <a:close/>
              </a:path>
              <a:path w="151130" h="335279">
                <a:moveTo>
                  <a:pt x="118872" y="335280"/>
                </a:moveTo>
                <a:lnTo>
                  <a:pt x="31732" y="101004"/>
                </a:lnTo>
                <a:lnTo>
                  <a:pt x="63841" y="89092"/>
                </a:lnTo>
                <a:lnTo>
                  <a:pt x="150876" y="323088"/>
                </a:lnTo>
                <a:lnTo>
                  <a:pt x="118872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5819" y="2993135"/>
            <a:ext cx="312420" cy="692150"/>
          </a:xfrm>
          <a:custGeom>
            <a:avLst/>
            <a:gdLst/>
            <a:ahLst/>
            <a:cxnLst/>
            <a:rect l="l" t="t" r="r" b="b"/>
            <a:pathLst>
              <a:path w="312419" h="692150">
                <a:moveTo>
                  <a:pt x="251338" y="605588"/>
                </a:moveTo>
                <a:lnTo>
                  <a:pt x="0" y="12192"/>
                </a:lnTo>
                <a:lnTo>
                  <a:pt x="30480" y="0"/>
                </a:lnTo>
                <a:lnTo>
                  <a:pt x="281454" y="592538"/>
                </a:lnTo>
                <a:lnTo>
                  <a:pt x="251338" y="605588"/>
                </a:lnTo>
                <a:close/>
              </a:path>
              <a:path w="312419" h="692150">
                <a:moveTo>
                  <a:pt x="310195" y="620268"/>
                </a:moveTo>
                <a:lnTo>
                  <a:pt x="257556" y="620268"/>
                </a:lnTo>
                <a:lnTo>
                  <a:pt x="288036" y="608076"/>
                </a:lnTo>
                <a:lnTo>
                  <a:pt x="281454" y="592538"/>
                </a:lnTo>
                <a:lnTo>
                  <a:pt x="312420" y="579120"/>
                </a:lnTo>
                <a:lnTo>
                  <a:pt x="310195" y="620268"/>
                </a:lnTo>
                <a:close/>
              </a:path>
              <a:path w="312419" h="692150">
                <a:moveTo>
                  <a:pt x="257556" y="620268"/>
                </a:moveTo>
                <a:lnTo>
                  <a:pt x="251338" y="605588"/>
                </a:lnTo>
                <a:lnTo>
                  <a:pt x="281454" y="592538"/>
                </a:lnTo>
                <a:lnTo>
                  <a:pt x="288036" y="608076"/>
                </a:lnTo>
                <a:lnTo>
                  <a:pt x="257556" y="620268"/>
                </a:lnTo>
                <a:close/>
              </a:path>
              <a:path w="312419" h="692150">
                <a:moveTo>
                  <a:pt x="306323" y="691896"/>
                </a:moveTo>
                <a:lnTo>
                  <a:pt x="220980" y="618744"/>
                </a:lnTo>
                <a:lnTo>
                  <a:pt x="251338" y="605588"/>
                </a:lnTo>
                <a:lnTo>
                  <a:pt x="257556" y="620268"/>
                </a:lnTo>
                <a:lnTo>
                  <a:pt x="310195" y="620268"/>
                </a:lnTo>
                <a:lnTo>
                  <a:pt x="306323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6" name="Straight Connector 85"/>
          <p:cNvCxnSpPr/>
          <p:nvPr/>
        </p:nvCxnSpPr>
        <p:spPr>
          <a:xfrm>
            <a:off x="1460500" y="4238625"/>
            <a:ext cx="2743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35" y="1154630"/>
            <a:ext cx="439864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829944">
              <a:lnSpc>
                <a:spcPct val="100000"/>
              </a:lnSpc>
              <a:spcBef>
                <a:spcPts val="5"/>
              </a:spcBef>
              <a:tabLst>
                <a:tab pos="3177540" algn="l"/>
              </a:tabLst>
            </a:pPr>
            <a:r>
              <a:rPr sz="2100" spc="-5" dirty="0">
                <a:solidFill>
                  <a:srgbClr val="BF0000"/>
                </a:solidFill>
                <a:latin typeface="Arial"/>
                <a:cs typeface="Arial"/>
              </a:rPr>
              <a:t>Machine </a:t>
            </a:r>
            <a:r>
              <a:rPr sz="2100" dirty="0">
                <a:latin typeface="Arial"/>
                <a:cs typeface="Arial"/>
              </a:rPr>
              <a:t>1 : </a:t>
            </a:r>
            <a:r>
              <a:rPr sz="2100" spc="-10" dirty="0">
                <a:latin typeface="Arial"/>
                <a:cs typeface="Arial"/>
              </a:rPr>
              <a:t>30</a:t>
            </a:r>
            <a:r>
              <a:rPr sz="2100" spc="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solar cells	/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hr  </a:t>
            </a:r>
            <a:r>
              <a:rPr sz="2100" spc="-5" dirty="0">
                <a:solidFill>
                  <a:srgbClr val="BF0000"/>
                </a:solidFill>
                <a:latin typeface="Arial"/>
                <a:cs typeface="Arial"/>
              </a:rPr>
              <a:t>Machine </a:t>
            </a:r>
            <a:r>
              <a:rPr sz="2100" spc="-10" dirty="0">
                <a:latin typeface="Arial"/>
                <a:cs typeface="Arial"/>
              </a:rPr>
              <a:t>2: </a:t>
            </a:r>
            <a:r>
              <a:rPr sz="2100" dirty="0">
                <a:latin typeface="Arial"/>
                <a:cs typeface="Arial"/>
              </a:rPr>
              <a:t>20 </a:t>
            </a:r>
            <a:r>
              <a:rPr sz="2100" spc="-5" dirty="0">
                <a:latin typeface="Arial"/>
                <a:cs typeface="Arial"/>
              </a:rPr>
              <a:t>solar cells </a:t>
            </a:r>
            <a:r>
              <a:rPr sz="2100" dirty="0">
                <a:latin typeface="Arial"/>
                <a:cs typeface="Arial"/>
              </a:rPr>
              <a:t>/</a:t>
            </a:r>
            <a:r>
              <a:rPr sz="2100" spc="6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hr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238887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Out </a:t>
            </a:r>
            <a:r>
              <a:rPr sz="2100" dirty="0">
                <a:latin typeface="Arial"/>
                <a:cs typeface="Arial"/>
              </a:rPr>
              <a:t>of all </a:t>
            </a:r>
            <a:r>
              <a:rPr sz="2100" spc="-5" dirty="0">
                <a:latin typeface="Arial"/>
                <a:cs typeface="Arial"/>
              </a:rPr>
              <a:t>parts  </a:t>
            </a:r>
            <a:r>
              <a:rPr sz="2100" spc="-10" dirty="0">
                <a:solidFill>
                  <a:srgbClr val="BF0000"/>
                </a:solidFill>
                <a:latin typeface="Arial"/>
                <a:cs typeface="Arial"/>
              </a:rPr>
              <a:t>1% are</a:t>
            </a:r>
            <a:r>
              <a:rPr sz="2100" spc="-1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BF0000"/>
                </a:solidFill>
                <a:latin typeface="Arial"/>
                <a:cs typeface="Arial"/>
              </a:rPr>
              <a:t>defective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149987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Out </a:t>
            </a:r>
            <a:r>
              <a:rPr sz="2100" dirty="0">
                <a:latin typeface="Arial"/>
                <a:cs typeface="Arial"/>
              </a:rPr>
              <a:t>of all </a:t>
            </a:r>
            <a:r>
              <a:rPr sz="2100" spc="-5" dirty="0">
                <a:latin typeface="Arial"/>
                <a:cs typeface="Arial"/>
              </a:rPr>
              <a:t>defective parts  50% </a:t>
            </a:r>
            <a:r>
              <a:rPr sz="2100" spc="-10" dirty="0">
                <a:latin typeface="Arial"/>
                <a:cs typeface="Arial"/>
              </a:rPr>
              <a:t>from</a:t>
            </a:r>
            <a:r>
              <a:rPr sz="2100" spc="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M1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100" spc="-5" dirty="0">
                <a:latin typeface="Arial"/>
                <a:cs typeface="Arial"/>
              </a:rPr>
              <a:t>50% </a:t>
            </a:r>
            <a:r>
              <a:rPr sz="2100" spc="-10" dirty="0">
                <a:latin typeface="Arial"/>
                <a:cs typeface="Arial"/>
              </a:rPr>
              <a:t>from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M2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Question:</a:t>
            </a:r>
            <a:endParaRPr sz="21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What's the probability that 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a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solar  cell produced from M2 </a:t>
            </a:r>
            <a:r>
              <a:rPr sz="2100" b="1" dirty="0">
                <a:solidFill>
                  <a:srgbClr val="BF0000"/>
                </a:solidFill>
                <a:latin typeface="Arial"/>
                <a:cs typeface="Arial"/>
              </a:rPr>
              <a:t>is</a:t>
            </a:r>
            <a:r>
              <a:rPr sz="2100" b="1" spc="-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defective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/>
          </p:cNvSpPr>
          <p:nvPr/>
        </p:nvSpPr>
        <p:spPr>
          <a:xfrm>
            <a:off x="468078" y="962025"/>
            <a:ext cx="8630202" cy="5023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Principle</a:t>
            </a: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walks like a duck, quacks like a duck, then it is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B5E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probably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duck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34541"/>
            <a:ext cx="10348248" cy="48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24" y="1889225"/>
            <a:ext cx="3298190" cy="3872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2335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P(M1)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100" spc="-5" dirty="0">
                <a:latin typeface="Arial"/>
                <a:cs typeface="Arial"/>
              </a:rPr>
              <a:t>30/50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0.6  </a:t>
            </a:r>
            <a:r>
              <a:rPr sz="2100" spc="-5" dirty="0">
                <a:latin typeface="Arial"/>
                <a:cs typeface="Arial"/>
              </a:rPr>
              <a:t>P(M2)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100" spc="-5" dirty="0">
                <a:latin typeface="Arial"/>
                <a:cs typeface="Arial"/>
              </a:rPr>
              <a:t>20/50=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0.4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Arial"/>
                <a:cs typeface="Arial"/>
              </a:rPr>
              <a:t>P(defective)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2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1%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P(M1|Defect)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50%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00" spc="-5" dirty="0">
                <a:latin typeface="Arial"/>
                <a:cs typeface="Arial"/>
              </a:rPr>
              <a:t>P(M2|Defect)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50%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Arial"/>
                <a:cs typeface="Arial"/>
              </a:rPr>
              <a:t>Question: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latin typeface="Arial"/>
                <a:cs typeface="Arial"/>
              </a:rPr>
              <a:t>P( </a:t>
            </a:r>
            <a:r>
              <a:rPr sz="2100" b="1" spc="-5" dirty="0">
                <a:latin typeface="Arial"/>
                <a:cs typeface="Arial"/>
              </a:rPr>
              <a:t>defect </a:t>
            </a:r>
            <a:r>
              <a:rPr sz="2100" b="1" dirty="0">
                <a:latin typeface="Arial"/>
                <a:cs typeface="Arial"/>
              </a:rPr>
              <a:t>| </a:t>
            </a:r>
            <a:r>
              <a:rPr sz="2100" b="1" spc="-5" dirty="0">
                <a:latin typeface="Arial"/>
                <a:cs typeface="Arial"/>
              </a:rPr>
              <a:t>Machine </a:t>
            </a:r>
            <a:r>
              <a:rPr sz="2100" b="1" dirty="0">
                <a:latin typeface="Arial"/>
                <a:cs typeface="Arial"/>
              </a:rPr>
              <a:t>2 ) =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?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6" y="2115311"/>
            <a:ext cx="2856230" cy="0"/>
          </a:xfrm>
          <a:custGeom>
            <a:avLst/>
            <a:gdLst/>
            <a:ahLst/>
            <a:cxnLst/>
            <a:rect l="l" t="t" r="r" b="b"/>
            <a:pathLst>
              <a:path w="2856230">
                <a:moveTo>
                  <a:pt x="0" y="0"/>
                </a:moveTo>
                <a:lnTo>
                  <a:pt x="2855975" y="0"/>
                </a:lnTo>
              </a:path>
            </a:pathLst>
          </a:custGeom>
          <a:ln w="335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255" y="4344923"/>
            <a:ext cx="2856230" cy="0"/>
          </a:xfrm>
          <a:custGeom>
            <a:avLst/>
            <a:gdLst/>
            <a:ahLst/>
            <a:cxnLst/>
            <a:rect l="l" t="t" r="r" b="b"/>
            <a:pathLst>
              <a:path w="2856230">
                <a:moveTo>
                  <a:pt x="0" y="0"/>
                </a:moveTo>
                <a:lnTo>
                  <a:pt x="2855976" y="0"/>
                </a:lnTo>
              </a:path>
            </a:pathLst>
          </a:custGeom>
          <a:ln w="335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5"/>
          <p:cNvSpPr txBox="1"/>
          <p:nvPr/>
        </p:nvSpPr>
        <p:spPr>
          <a:xfrm>
            <a:off x="5422900" y="2486025"/>
            <a:ext cx="351282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750" b="1" spc="-10" dirty="0">
                <a:solidFill>
                  <a:srgbClr val="FFFFFF"/>
                </a:solidFill>
                <a:latin typeface="Arial"/>
                <a:cs typeface="Arial"/>
              </a:rPr>
              <a:t>P(A|X) 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= P ( X | </a:t>
            </a:r>
            <a:r>
              <a:rPr sz="1750" b="1" spc="-30" dirty="0">
                <a:solidFill>
                  <a:srgbClr val="FFFFFF"/>
                </a:solidFill>
                <a:latin typeface="Arial"/>
                <a:cs typeface="Arial"/>
              </a:rPr>
              <a:t>A) </a:t>
            </a:r>
            <a:r>
              <a:rPr sz="1750" b="1" dirty="0">
                <a:solidFill>
                  <a:srgbClr val="FFFFFF"/>
                </a:solidFill>
                <a:latin typeface="Arial"/>
                <a:cs typeface="Arial"/>
              </a:rPr>
              <a:t>* P</a:t>
            </a:r>
            <a:r>
              <a:rPr sz="17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50" b="1" spc="-25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50" b="1" spc="-5" dirty="0">
                <a:solidFill>
                  <a:srgbClr val="FFFFFF"/>
                </a:solidFill>
                <a:latin typeface="Arial"/>
                <a:cs typeface="Arial"/>
              </a:rPr>
              <a:t>P(X)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985" y="2165040"/>
            <a:ext cx="2431415" cy="291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P(M2)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100" spc="-5" dirty="0">
                <a:latin typeface="Arial"/>
                <a:cs typeface="Arial"/>
              </a:rPr>
              <a:t>20/50=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0.4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P(defective)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1%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ts val="5050"/>
              </a:lnSpc>
              <a:spcBef>
                <a:spcPts val="595"/>
              </a:spcBef>
            </a:pPr>
            <a:r>
              <a:rPr sz="2100" spc="-5" dirty="0">
                <a:latin typeface="Arial"/>
                <a:cs typeface="Arial"/>
              </a:rPr>
              <a:t>P(M2|Defect) </a:t>
            </a:r>
            <a:r>
              <a:rPr sz="2100" dirty="0">
                <a:latin typeface="Arial"/>
                <a:cs typeface="Arial"/>
              </a:rPr>
              <a:t>=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50% 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Question:  </a:t>
            </a:r>
            <a:r>
              <a:rPr sz="2100" b="1" spc="-5" dirty="0">
                <a:latin typeface="Arial"/>
                <a:cs typeface="Arial"/>
              </a:rPr>
              <a:t>P(defect|M2) </a:t>
            </a:r>
            <a:r>
              <a:rPr sz="2100" b="1" dirty="0">
                <a:latin typeface="Arial"/>
                <a:cs typeface="Arial"/>
              </a:rPr>
              <a:t>=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?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083" y="3476244"/>
            <a:ext cx="3865245" cy="0"/>
          </a:xfrm>
          <a:custGeom>
            <a:avLst/>
            <a:gdLst/>
            <a:ahLst/>
            <a:cxnLst/>
            <a:rect l="l" t="t" r="r" b="b"/>
            <a:pathLst>
              <a:path w="3865245">
                <a:moveTo>
                  <a:pt x="0" y="0"/>
                </a:moveTo>
                <a:lnTo>
                  <a:pt x="3864864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28" y="2070628"/>
            <a:ext cx="5955665" cy="25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  <a:tabLst>
                <a:tab pos="2112010" algn="l"/>
                <a:tab pos="5942330" algn="l"/>
              </a:tabLst>
            </a:pPr>
            <a:r>
              <a:rPr sz="2100" spc="-5" dirty="0">
                <a:latin typeface="Arial"/>
                <a:cs typeface="Arial"/>
              </a:rPr>
              <a:t>P(Defect </a:t>
            </a:r>
            <a:r>
              <a:rPr sz="2100" dirty="0">
                <a:latin typeface="Arial"/>
                <a:cs typeface="Arial"/>
              </a:rPr>
              <a:t>|</a:t>
            </a:r>
            <a:r>
              <a:rPr sz="2100" spc="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M2)</a:t>
            </a:r>
            <a:r>
              <a:rPr sz="2100" dirty="0">
                <a:latin typeface="Arial"/>
                <a:cs typeface="Arial"/>
              </a:rPr>
              <a:t> =	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P(M2 | </a:t>
            </a:r>
            <a:r>
              <a:rPr sz="21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defect)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*</a:t>
            </a:r>
            <a:r>
              <a:rPr sz="21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P(defect)	</a:t>
            </a:r>
            <a:endParaRPr sz="2100">
              <a:latin typeface="Arial"/>
              <a:cs typeface="Arial"/>
            </a:endParaRPr>
          </a:p>
          <a:p>
            <a:pPr marR="1110615" algn="r">
              <a:lnSpc>
                <a:spcPct val="100000"/>
              </a:lnSpc>
            </a:pPr>
            <a:r>
              <a:rPr sz="2100" spc="5" dirty="0">
                <a:latin typeface="Arial"/>
                <a:cs typeface="Arial"/>
              </a:rPr>
              <a:t>P</a:t>
            </a:r>
            <a:r>
              <a:rPr sz="2100" spc="-10" dirty="0">
                <a:latin typeface="Arial"/>
                <a:cs typeface="Arial"/>
              </a:rPr>
              <a:t>(M</a:t>
            </a:r>
            <a:r>
              <a:rPr sz="2100" spc="5" dirty="0">
                <a:latin typeface="Arial"/>
                <a:cs typeface="Arial"/>
              </a:rPr>
              <a:t>2</a:t>
            </a:r>
            <a:r>
              <a:rPr sz="210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  <a:tabLst>
                <a:tab pos="2402205" algn="l"/>
                <a:tab pos="3583304" algn="l"/>
                <a:tab pos="4572635" algn="l"/>
              </a:tabLst>
            </a:pPr>
            <a:r>
              <a:rPr sz="2100" spc="-5" dirty="0">
                <a:latin typeface="Arial"/>
                <a:cs typeface="Arial"/>
              </a:rPr>
              <a:t>P(Defect </a:t>
            </a:r>
            <a:r>
              <a:rPr sz="2100" dirty="0">
                <a:latin typeface="Arial"/>
                <a:cs typeface="Arial"/>
              </a:rPr>
              <a:t>|</a:t>
            </a:r>
            <a:r>
              <a:rPr sz="2100" spc="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M2)</a:t>
            </a:r>
            <a:r>
              <a:rPr sz="2100" dirty="0">
                <a:latin typeface="Arial"/>
                <a:cs typeface="Arial"/>
              </a:rPr>
              <a:t> =	</a:t>
            </a:r>
            <a:r>
              <a:rPr sz="2100" spc="-5" dirty="0">
                <a:latin typeface="Arial"/>
                <a:cs typeface="Arial"/>
              </a:rPr>
              <a:t>0.5	</a:t>
            </a:r>
            <a:r>
              <a:rPr sz="2100" dirty="0">
                <a:latin typeface="Arial"/>
                <a:cs typeface="Arial"/>
              </a:rPr>
              <a:t>*	</a:t>
            </a:r>
            <a:r>
              <a:rPr sz="2100" spc="-5" dirty="0">
                <a:latin typeface="Arial"/>
                <a:cs typeface="Arial"/>
              </a:rPr>
              <a:t>0.01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R="1104265" algn="r">
              <a:lnSpc>
                <a:spcPct val="100000"/>
              </a:lnSpc>
            </a:pPr>
            <a:r>
              <a:rPr sz="2100" spc="-15" dirty="0">
                <a:latin typeface="Arial"/>
                <a:cs typeface="Arial"/>
              </a:rPr>
              <a:t>0</a:t>
            </a:r>
            <a:r>
              <a:rPr sz="2100" dirty="0">
                <a:latin typeface="Arial"/>
                <a:cs typeface="Arial"/>
              </a:rPr>
              <a:t>.4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50190" algn="ctr">
              <a:lnSpc>
                <a:spcPct val="100000"/>
              </a:lnSpc>
              <a:spcBef>
                <a:spcPts val="5"/>
              </a:spcBef>
            </a:pPr>
            <a:r>
              <a:rPr sz="2450" spc="5" dirty="0">
                <a:latin typeface="Arial"/>
                <a:cs typeface="Arial"/>
              </a:rPr>
              <a:t>= </a:t>
            </a:r>
            <a:r>
              <a:rPr sz="2450" dirty="0">
                <a:latin typeface="Arial"/>
                <a:cs typeface="Arial"/>
              </a:rPr>
              <a:t>0.0125 </a:t>
            </a:r>
            <a:r>
              <a:rPr sz="2450" spc="5" dirty="0">
                <a:latin typeface="Arial"/>
                <a:cs typeface="Arial"/>
              </a:rPr>
              <a:t>=</a:t>
            </a:r>
            <a:r>
              <a:rPr sz="2450" spc="-3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1.25%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5938511" y="5418459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608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5938511" y="542608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E8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5938511" y="543293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5E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938511" y="544284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5D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5938511" y="545351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D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5938511" y="546113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5D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5938511" y="5464942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5"/>
                </a:moveTo>
                <a:lnTo>
                  <a:pt x="3518916" y="13715"/>
                </a:lnTo>
                <a:lnTo>
                  <a:pt x="351891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5B8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5938511" y="5479419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B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5938511" y="5480181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B8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5938511" y="549542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59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5938511" y="550228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9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5938511" y="5506090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97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5938511" y="551904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9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5938511" y="5519806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77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5938511" y="553657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9144">
            <a:solidFill>
              <a:srgbClr val="56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5938511" y="554266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6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5938511" y="554952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56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5938511" y="556019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8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5938511" y="556705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5938511" y="557314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9144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5938511" y="558381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52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5938511" y="5592957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52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5938511" y="559981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52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5938511" y="561048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50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5938511" y="562115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0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5938511" y="562801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50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5938511" y="563791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F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5938511" y="564629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5938511" y="565315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5938511" y="566230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5938511" y="566992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D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5938511" y="567906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5938511" y="568592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5938511" y="569430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5938511" y="570421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49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5938511" y="571106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9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5938511" y="572173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9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5938511" y="573240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8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5938511" y="573926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48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5938511" y="574840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46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5938511" y="575678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4571">
            <a:solidFill>
              <a:srgbClr val="46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5938511" y="576288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67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5938511" y="577202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47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5938511" y="578269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4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5938511" y="579184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5938511" y="579793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4572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5938511" y="580631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5938511" y="581546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41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5938511" y="582232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1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5938511" y="583298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5938511" y="584365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5938511" y="585051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5938511" y="5853562"/>
            <a:ext cx="3519170" cy="21590"/>
          </a:xfrm>
          <a:custGeom>
            <a:avLst/>
            <a:gdLst/>
            <a:ahLst/>
            <a:cxnLst/>
            <a:rect l="l" t="t" r="r" b="b"/>
            <a:pathLst>
              <a:path w="3519170" h="21589">
                <a:moveTo>
                  <a:pt x="0" y="21335"/>
                </a:moveTo>
                <a:lnTo>
                  <a:pt x="3518916" y="21335"/>
                </a:lnTo>
                <a:lnTo>
                  <a:pt x="351891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3D7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5938511" y="5874898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D6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5938511" y="5902330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3B6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5938511" y="5931286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B6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5938511" y="5958718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1"/>
                </a:moveTo>
                <a:lnTo>
                  <a:pt x="3518916" y="27431"/>
                </a:lnTo>
                <a:lnTo>
                  <a:pt x="3518916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3A6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5938511" y="5986149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86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5938511" y="6013581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38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5938511" y="6042538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6"/>
                </a:moveTo>
                <a:lnTo>
                  <a:pt x="3518916" y="13716"/>
                </a:lnTo>
                <a:lnTo>
                  <a:pt x="35189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6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5938511" y="6056254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6"/>
                </a:moveTo>
                <a:lnTo>
                  <a:pt x="3518916" y="13716"/>
                </a:lnTo>
                <a:lnTo>
                  <a:pt x="35189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6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5938511" y="6069970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66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5938511" y="609740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46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5938511" y="6124834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5"/>
                </a:moveTo>
                <a:lnTo>
                  <a:pt x="3518916" y="28955"/>
                </a:lnTo>
                <a:lnTo>
                  <a:pt x="351891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346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5938511" y="6153790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36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5938511" y="618122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16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5938511" y="6208654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1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5938511" y="6236086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2F6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5938511" y="626504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1"/>
                </a:moveTo>
                <a:lnTo>
                  <a:pt x="3518916" y="27431"/>
                </a:lnTo>
                <a:lnTo>
                  <a:pt x="3518916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2F6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5938511" y="6292474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2D6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41559" y="5435476"/>
            <a:ext cx="3512820" cy="827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750" b="1" spc="-10" dirty="0">
                <a:latin typeface="Arial"/>
                <a:cs typeface="Arial"/>
              </a:rPr>
              <a:t>P(A|X) </a:t>
            </a:r>
            <a:r>
              <a:rPr sz="1750" b="1" dirty="0">
                <a:latin typeface="Arial"/>
                <a:cs typeface="Arial"/>
              </a:rPr>
              <a:t>= P ( X | </a:t>
            </a:r>
            <a:r>
              <a:rPr sz="1750" b="1" spc="-30" dirty="0">
                <a:latin typeface="Arial"/>
                <a:cs typeface="Arial"/>
              </a:rPr>
              <a:t>A) </a:t>
            </a:r>
            <a:r>
              <a:rPr sz="1750" b="1" dirty="0">
                <a:latin typeface="Arial"/>
                <a:cs typeface="Arial"/>
              </a:rPr>
              <a:t>* P</a:t>
            </a:r>
            <a:r>
              <a:rPr sz="1750" b="1" spc="-55" dirty="0">
                <a:latin typeface="Arial"/>
                <a:cs typeface="Arial"/>
              </a:rPr>
              <a:t> </a:t>
            </a:r>
            <a:r>
              <a:rPr sz="1750" b="1" spc="-25" dirty="0">
                <a:latin typeface="Arial"/>
                <a:cs typeface="Arial"/>
              </a:rPr>
              <a:t>(A)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50" b="1" spc="-5" dirty="0">
                <a:latin typeface="Arial"/>
                <a:cs typeface="Arial"/>
              </a:rPr>
              <a:t>P(X)</a:t>
            </a:r>
            <a:endParaRPr sz="1750" dirty="0">
              <a:latin typeface="Arial"/>
              <a:cs typeface="Arial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938510" y="5414649"/>
            <a:ext cx="3519170" cy="890269"/>
            <a:chOff x="1085087" y="3803903"/>
            <a:chExt cx="3519170" cy="890269"/>
          </a:xfrm>
        </p:grpSpPr>
        <p:sp>
          <p:nvSpPr>
            <p:cNvPr id="77" name="object 74"/>
            <p:cNvSpPr/>
            <p:nvPr/>
          </p:nvSpPr>
          <p:spPr>
            <a:xfrm>
              <a:off x="1085087" y="3803903"/>
              <a:ext cx="3519170" cy="890269"/>
            </a:xfrm>
            <a:custGeom>
              <a:avLst/>
              <a:gdLst/>
              <a:ahLst/>
              <a:cxnLst/>
              <a:rect l="l" t="t" r="r" b="b"/>
              <a:pathLst>
                <a:path w="3519170" h="890270">
                  <a:moveTo>
                    <a:pt x="0" y="0"/>
                  </a:moveTo>
                  <a:lnTo>
                    <a:pt x="3518915" y="0"/>
                  </a:lnTo>
                  <a:lnTo>
                    <a:pt x="3518915" y="890016"/>
                  </a:lnTo>
                  <a:lnTo>
                    <a:pt x="0" y="890016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447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6"/>
            <p:cNvSpPr/>
            <p:nvPr/>
          </p:nvSpPr>
          <p:spPr>
            <a:xfrm>
              <a:off x="2077211" y="4183380"/>
              <a:ext cx="1784985" cy="0"/>
            </a:xfrm>
            <a:custGeom>
              <a:avLst/>
              <a:gdLst/>
              <a:ahLst/>
              <a:cxnLst/>
              <a:rect l="l" t="t" r="r" b="b"/>
              <a:pathLst>
                <a:path w="1784985">
                  <a:moveTo>
                    <a:pt x="0" y="0"/>
                  </a:moveTo>
                  <a:lnTo>
                    <a:pt x="1784603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7"/>
          <p:cNvSpPr txBox="1"/>
          <p:nvPr/>
        </p:nvSpPr>
        <p:spPr>
          <a:xfrm>
            <a:off x="8123416" y="4385496"/>
            <a:ext cx="21755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1. </a:t>
            </a:r>
            <a:r>
              <a:rPr sz="2100" spc="-5" dirty="0">
                <a:latin typeface="Arial"/>
                <a:cs typeface="Arial"/>
              </a:rPr>
              <a:t>Prior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80" name="object 78"/>
          <p:cNvSpPr/>
          <p:nvPr/>
        </p:nvSpPr>
        <p:spPr>
          <a:xfrm>
            <a:off x="8500355" y="4757806"/>
            <a:ext cx="528955" cy="536575"/>
          </a:xfrm>
          <a:custGeom>
            <a:avLst/>
            <a:gdLst/>
            <a:ahLst/>
            <a:cxnLst/>
            <a:rect l="l" t="t" r="r" b="b"/>
            <a:pathLst>
              <a:path w="528954" h="536575">
                <a:moveTo>
                  <a:pt x="81223" y="476449"/>
                </a:moveTo>
                <a:lnTo>
                  <a:pt x="57345" y="453078"/>
                </a:lnTo>
                <a:lnTo>
                  <a:pt x="505968" y="0"/>
                </a:lnTo>
                <a:lnTo>
                  <a:pt x="528828" y="24384"/>
                </a:lnTo>
                <a:lnTo>
                  <a:pt x="81223" y="476449"/>
                </a:lnTo>
                <a:close/>
              </a:path>
              <a:path w="528954" h="536575">
                <a:moveTo>
                  <a:pt x="0" y="536448"/>
                </a:moveTo>
                <a:lnTo>
                  <a:pt x="33528" y="429768"/>
                </a:lnTo>
                <a:lnTo>
                  <a:pt x="57345" y="453078"/>
                </a:lnTo>
                <a:lnTo>
                  <a:pt x="45719" y="464820"/>
                </a:lnTo>
                <a:lnTo>
                  <a:pt x="70104" y="487680"/>
                </a:lnTo>
                <a:lnTo>
                  <a:pt x="92698" y="487680"/>
                </a:lnTo>
                <a:lnTo>
                  <a:pt x="105155" y="499872"/>
                </a:lnTo>
                <a:lnTo>
                  <a:pt x="0" y="536448"/>
                </a:lnTo>
                <a:close/>
              </a:path>
              <a:path w="528954" h="536575">
                <a:moveTo>
                  <a:pt x="70104" y="487680"/>
                </a:moveTo>
                <a:lnTo>
                  <a:pt x="45719" y="464820"/>
                </a:lnTo>
                <a:lnTo>
                  <a:pt x="57345" y="453078"/>
                </a:lnTo>
                <a:lnTo>
                  <a:pt x="81223" y="476449"/>
                </a:lnTo>
                <a:lnTo>
                  <a:pt x="70104" y="487680"/>
                </a:lnTo>
                <a:close/>
              </a:path>
              <a:path w="528954" h="536575">
                <a:moveTo>
                  <a:pt x="92698" y="487680"/>
                </a:moveTo>
                <a:lnTo>
                  <a:pt x="70104" y="487680"/>
                </a:lnTo>
                <a:lnTo>
                  <a:pt x="81223" y="476449"/>
                </a:lnTo>
                <a:lnTo>
                  <a:pt x="92698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7189715" y="5038222"/>
            <a:ext cx="508000" cy="376555"/>
          </a:xfrm>
          <a:custGeom>
            <a:avLst/>
            <a:gdLst/>
            <a:ahLst/>
            <a:cxnLst/>
            <a:rect l="l" t="t" r="r" b="b"/>
            <a:pathLst>
              <a:path w="508000" h="376554">
                <a:moveTo>
                  <a:pt x="417109" y="330649"/>
                </a:moveTo>
                <a:lnTo>
                  <a:pt x="0" y="27432"/>
                </a:lnTo>
                <a:lnTo>
                  <a:pt x="19812" y="0"/>
                </a:lnTo>
                <a:lnTo>
                  <a:pt x="435898" y="303949"/>
                </a:lnTo>
                <a:lnTo>
                  <a:pt x="417109" y="330649"/>
                </a:lnTo>
                <a:close/>
              </a:path>
              <a:path w="508000" h="376554">
                <a:moveTo>
                  <a:pt x="488649" y="339852"/>
                </a:moveTo>
                <a:lnTo>
                  <a:pt x="429768" y="339852"/>
                </a:lnTo>
                <a:lnTo>
                  <a:pt x="449580" y="313943"/>
                </a:lnTo>
                <a:lnTo>
                  <a:pt x="435898" y="303949"/>
                </a:lnTo>
                <a:lnTo>
                  <a:pt x="455675" y="275843"/>
                </a:lnTo>
                <a:lnTo>
                  <a:pt x="488649" y="339852"/>
                </a:lnTo>
                <a:close/>
              </a:path>
              <a:path w="508000" h="376554">
                <a:moveTo>
                  <a:pt x="429768" y="339852"/>
                </a:moveTo>
                <a:lnTo>
                  <a:pt x="417109" y="330649"/>
                </a:lnTo>
                <a:lnTo>
                  <a:pt x="435898" y="303949"/>
                </a:lnTo>
                <a:lnTo>
                  <a:pt x="449580" y="313943"/>
                </a:lnTo>
                <a:lnTo>
                  <a:pt x="429768" y="339852"/>
                </a:lnTo>
                <a:close/>
              </a:path>
              <a:path w="508000" h="376554">
                <a:moveTo>
                  <a:pt x="507492" y="376428"/>
                </a:moveTo>
                <a:lnTo>
                  <a:pt x="397764" y="358139"/>
                </a:lnTo>
                <a:lnTo>
                  <a:pt x="417109" y="330649"/>
                </a:lnTo>
                <a:lnTo>
                  <a:pt x="429768" y="339852"/>
                </a:lnTo>
                <a:lnTo>
                  <a:pt x="488649" y="339852"/>
                </a:lnTo>
                <a:lnTo>
                  <a:pt x="507492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/>
          <p:cNvSpPr txBox="1"/>
          <p:nvPr/>
        </p:nvSpPr>
        <p:spPr>
          <a:xfrm>
            <a:off x="6928608" y="6788785"/>
            <a:ext cx="26225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2. </a:t>
            </a:r>
            <a:r>
              <a:rPr sz="2100" spc="-5" dirty="0">
                <a:latin typeface="Arial"/>
                <a:cs typeface="Arial"/>
              </a:rPr>
              <a:t>Marginal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3" name="object 81"/>
          <p:cNvSpPr txBox="1"/>
          <p:nvPr/>
        </p:nvSpPr>
        <p:spPr>
          <a:xfrm>
            <a:off x="5118100" y="4152212"/>
            <a:ext cx="2794635" cy="8610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100" spc="-10" dirty="0">
                <a:latin typeface="Arial"/>
                <a:cs typeface="Arial"/>
              </a:rPr>
              <a:t>4. </a:t>
            </a:r>
            <a:r>
              <a:rPr sz="2100" spc="-5" dirty="0">
                <a:latin typeface="Arial"/>
                <a:cs typeface="Arial"/>
              </a:rPr>
              <a:t>Posterior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>
              <a:latin typeface="Arial"/>
              <a:cs typeface="Arial"/>
            </a:endParaRPr>
          </a:p>
          <a:p>
            <a:pPr marL="1283335">
              <a:lnSpc>
                <a:spcPct val="100000"/>
              </a:lnSpc>
              <a:spcBef>
                <a:spcPts val="770"/>
              </a:spcBef>
            </a:pPr>
            <a:r>
              <a:rPr sz="2100" spc="-10" dirty="0">
                <a:latin typeface="Arial"/>
                <a:cs typeface="Arial"/>
              </a:rPr>
              <a:t>3.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4" name="object 82"/>
          <p:cNvSpPr/>
          <p:nvPr/>
        </p:nvSpPr>
        <p:spPr>
          <a:xfrm>
            <a:off x="7688062" y="6371721"/>
            <a:ext cx="151130" cy="335280"/>
          </a:xfrm>
          <a:custGeom>
            <a:avLst/>
            <a:gdLst/>
            <a:ahLst/>
            <a:cxnLst/>
            <a:rect l="l" t="t" r="r" b="b"/>
            <a:pathLst>
              <a:path w="151130" h="335279">
                <a:moveTo>
                  <a:pt x="0" y="112776"/>
                </a:moveTo>
                <a:lnTo>
                  <a:pt x="12192" y="0"/>
                </a:lnTo>
                <a:lnTo>
                  <a:pt x="89647" y="73152"/>
                </a:lnTo>
                <a:lnTo>
                  <a:pt x="57912" y="73152"/>
                </a:lnTo>
                <a:lnTo>
                  <a:pt x="25908" y="85344"/>
                </a:lnTo>
                <a:lnTo>
                  <a:pt x="31732" y="101004"/>
                </a:lnTo>
                <a:lnTo>
                  <a:pt x="0" y="112776"/>
                </a:lnTo>
                <a:close/>
              </a:path>
              <a:path w="151130" h="335279">
                <a:moveTo>
                  <a:pt x="31732" y="101004"/>
                </a:moveTo>
                <a:lnTo>
                  <a:pt x="25908" y="85344"/>
                </a:lnTo>
                <a:lnTo>
                  <a:pt x="57912" y="73152"/>
                </a:lnTo>
                <a:lnTo>
                  <a:pt x="63841" y="89092"/>
                </a:lnTo>
                <a:lnTo>
                  <a:pt x="31732" y="101004"/>
                </a:lnTo>
                <a:close/>
              </a:path>
              <a:path w="151130" h="335279">
                <a:moveTo>
                  <a:pt x="63841" y="89092"/>
                </a:moveTo>
                <a:lnTo>
                  <a:pt x="57912" y="73152"/>
                </a:lnTo>
                <a:lnTo>
                  <a:pt x="89647" y="73152"/>
                </a:lnTo>
                <a:lnTo>
                  <a:pt x="94488" y="77724"/>
                </a:lnTo>
                <a:lnTo>
                  <a:pt x="63841" y="89092"/>
                </a:lnTo>
                <a:close/>
              </a:path>
              <a:path w="151130" h="335279">
                <a:moveTo>
                  <a:pt x="118872" y="335280"/>
                </a:moveTo>
                <a:lnTo>
                  <a:pt x="31732" y="101004"/>
                </a:lnTo>
                <a:lnTo>
                  <a:pt x="63841" y="89092"/>
                </a:lnTo>
                <a:lnTo>
                  <a:pt x="150876" y="323088"/>
                </a:lnTo>
                <a:lnTo>
                  <a:pt x="118872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/>
          <p:cNvSpPr/>
          <p:nvPr/>
        </p:nvSpPr>
        <p:spPr>
          <a:xfrm>
            <a:off x="5699242" y="4603881"/>
            <a:ext cx="312420" cy="692150"/>
          </a:xfrm>
          <a:custGeom>
            <a:avLst/>
            <a:gdLst/>
            <a:ahLst/>
            <a:cxnLst/>
            <a:rect l="l" t="t" r="r" b="b"/>
            <a:pathLst>
              <a:path w="312419" h="692150">
                <a:moveTo>
                  <a:pt x="251338" y="605588"/>
                </a:moveTo>
                <a:lnTo>
                  <a:pt x="0" y="12192"/>
                </a:lnTo>
                <a:lnTo>
                  <a:pt x="30480" y="0"/>
                </a:lnTo>
                <a:lnTo>
                  <a:pt x="281454" y="592538"/>
                </a:lnTo>
                <a:lnTo>
                  <a:pt x="251338" y="605588"/>
                </a:lnTo>
                <a:close/>
              </a:path>
              <a:path w="312419" h="692150">
                <a:moveTo>
                  <a:pt x="310195" y="620268"/>
                </a:moveTo>
                <a:lnTo>
                  <a:pt x="257556" y="620268"/>
                </a:lnTo>
                <a:lnTo>
                  <a:pt x="288036" y="608076"/>
                </a:lnTo>
                <a:lnTo>
                  <a:pt x="281454" y="592538"/>
                </a:lnTo>
                <a:lnTo>
                  <a:pt x="312420" y="579120"/>
                </a:lnTo>
                <a:lnTo>
                  <a:pt x="310195" y="620268"/>
                </a:lnTo>
                <a:close/>
              </a:path>
              <a:path w="312419" h="692150">
                <a:moveTo>
                  <a:pt x="257556" y="620268"/>
                </a:moveTo>
                <a:lnTo>
                  <a:pt x="251338" y="605588"/>
                </a:lnTo>
                <a:lnTo>
                  <a:pt x="281454" y="592538"/>
                </a:lnTo>
                <a:lnTo>
                  <a:pt x="288036" y="608076"/>
                </a:lnTo>
                <a:lnTo>
                  <a:pt x="257556" y="620268"/>
                </a:lnTo>
                <a:close/>
              </a:path>
              <a:path w="312419" h="692150">
                <a:moveTo>
                  <a:pt x="306323" y="691896"/>
                </a:moveTo>
                <a:lnTo>
                  <a:pt x="220980" y="618744"/>
                </a:lnTo>
                <a:lnTo>
                  <a:pt x="251338" y="605588"/>
                </a:lnTo>
                <a:lnTo>
                  <a:pt x="257556" y="620268"/>
                </a:lnTo>
                <a:lnTo>
                  <a:pt x="310195" y="620268"/>
                </a:lnTo>
                <a:lnTo>
                  <a:pt x="306323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7" name="Straight Connector 86"/>
          <p:cNvCxnSpPr/>
          <p:nvPr/>
        </p:nvCxnSpPr>
        <p:spPr>
          <a:xfrm>
            <a:off x="6108700" y="5838825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047" y="1784026"/>
            <a:ext cx="4388485" cy="4890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dirty="0">
                <a:solidFill>
                  <a:srgbClr val="0070BF"/>
                </a:solidFill>
                <a:latin typeface="Arial"/>
                <a:cs typeface="Arial"/>
              </a:rPr>
              <a:t>Summary </a:t>
            </a:r>
            <a:r>
              <a:rPr sz="2450" b="1" spc="10" dirty="0">
                <a:solidFill>
                  <a:srgbClr val="0070BF"/>
                </a:solidFill>
                <a:latin typeface="Arial"/>
                <a:cs typeface="Arial"/>
              </a:rPr>
              <a:t>with</a:t>
            </a:r>
            <a:r>
              <a:rPr sz="2450" b="1" spc="-7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0070BF"/>
                </a:solidFill>
                <a:latin typeface="Arial"/>
                <a:cs typeface="Arial"/>
              </a:rPr>
              <a:t>Example</a:t>
            </a:r>
            <a:r>
              <a:rPr sz="2450" b="1" dirty="0">
                <a:latin typeface="Arial"/>
                <a:cs typeface="Arial"/>
              </a:rPr>
              <a:t>: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b="1" dirty="0">
                <a:latin typeface="Arial"/>
                <a:cs typeface="Arial"/>
              </a:rPr>
              <a:t>1000 solar</a:t>
            </a:r>
            <a:r>
              <a:rPr sz="2450" b="1" spc="-5" dirty="0">
                <a:latin typeface="Arial"/>
                <a:cs typeface="Arial"/>
              </a:rPr>
              <a:t> cells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b="1" dirty="0">
                <a:latin typeface="Arial"/>
                <a:cs typeface="Arial"/>
              </a:rPr>
              <a:t>400 from Machine </a:t>
            </a:r>
            <a:r>
              <a:rPr sz="2450" b="1" spc="5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b="1" dirty="0">
                <a:latin typeface="Arial"/>
                <a:cs typeface="Arial"/>
              </a:rPr>
              <a:t>Defective</a:t>
            </a:r>
            <a:r>
              <a:rPr sz="2450" b="1" spc="10" dirty="0">
                <a:latin typeface="Arial"/>
                <a:cs typeface="Arial"/>
              </a:rPr>
              <a:t> </a:t>
            </a:r>
            <a:r>
              <a:rPr sz="2450" b="1" spc="-5" dirty="0">
                <a:latin typeface="Arial"/>
                <a:cs typeface="Arial"/>
              </a:rPr>
              <a:t>10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b="1" spc="5" dirty="0">
                <a:latin typeface="Arial"/>
                <a:cs typeface="Arial"/>
              </a:rPr>
              <a:t>5 </a:t>
            </a:r>
            <a:r>
              <a:rPr sz="2450" b="1" dirty="0">
                <a:latin typeface="Arial"/>
                <a:cs typeface="Arial"/>
              </a:rPr>
              <a:t>defective from </a:t>
            </a:r>
            <a:r>
              <a:rPr sz="2450" b="1" spc="5" dirty="0">
                <a:latin typeface="Arial"/>
                <a:cs typeface="Arial"/>
              </a:rPr>
              <a:t>Machine</a:t>
            </a:r>
            <a:r>
              <a:rPr sz="2450" b="1" spc="-60" dirty="0"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200400"/>
              </a:lnSpc>
            </a:pPr>
            <a:r>
              <a:rPr sz="2450" b="1" spc="5" dirty="0">
                <a:latin typeface="Arial"/>
                <a:cs typeface="Arial"/>
              </a:rPr>
              <a:t>% </a:t>
            </a:r>
            <a:r>
              <a:rPr sz="2450" b="1" dirty="0">
                <a:latin typeface="Arial"/>
                <a:cs typeface="Arial"/>
              </a:rPr>
              <a:t>defective from </a:t>
            </a:r>
            <a:r>
              <a:rPr sz="2450" b="1" spc="5" dirty="0">
                <a:latin typeface="Arial"/>
                <a:cs typeface="Arial"/>
              </a:rPr>
              <a:t>Machine 2</a:t>
            </a:r>
            <a:r>
              <a:rPr sz="2450" b="1" spc="-114" dirty="0"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=  </a:t>
            </a:r>
            <a:r>
              <a:rPr sz="2450" b="1" dirty="0">
                <a:latin typeface="Arial"/>
                <a:cs typeface="Arial"/>
              </a:rPr>
              <a:t>5/400=0.0125=1.25%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779" y="1901466"/>
            <a:ext cx="422529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Another</a:t>
            </a:r>
            <a:r>
              <a:rPr sz="2100" b="1" spc="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Example: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100" b="1" i="1" dirty="0">
                <a:latin typeface="Arial"/>
                <a:cs typeface="Arial"/>
              </a:rPr>
              <a:t>A </a:t>
            </a:r>
            <a:r>
              <a:rPr sz="2100" b="1" i="1" spc="-5" dirty="0">
                <a:latin typeface="Arial"/>
                <a:cs typeface="Arial"/>
              </a:rPr>
              <a:t>doctor knows that Cold</a:t>
            </a:r>
            <a:r>
              <a:rPr sz="2100" b="1" i="1" spc="-105" dirty="0">
                <a:latin typeface="Arial"/>
                <a:cs typeface="Arial"/>
              </a:rPr>
              <a:t> </a:t>
            </a:r>
            <a:r>
              <a:rPr sz="2100" b="1" i="1" spc="-5" dirty="0">
                <a:latin typeface="Arial"/>
                <a:cs typeface="Arial"/>
              </a:rPr>
              <a:t>causes  </a:t>
            </a:r>
            <a:r>
              <a:rPr sz="2100" b="1" i="1" spc="-10" dirty="0">
                <a:latin typeface="Arial"/>
                <a:cs typeface="Arial"/>
              </a:rPr>
              <a:t>fever </a:t>
            </a:r>
            <a:r>
              <a:rPr sz="2100" b="1" i="1" spc="-5" dirty="0">
                <a:latin typeface="Arial"/>
                <a:cs typeface="Arial"/>
              </a:rPr>
              <a:t>50% of </a:t>
            </a:r>
            <a:r>
              <a:rPr sz="2100" b="1" i="1" dirty="0">
                <a:latin typeface="Arial"/>
                <a:cs typeface="Arial"/>
              </a:rPr>
              <a:t>the</a:t>
            </a:r>
            <a:r>
              <a:rPr sz="2100" b="1" i="1" spc="65" dirty="0">
                <a:latin typeface="Arial"/>
                <a:cs typeface="Arial"/>
              </a:rPr>
              <a:t> </a:t>
            </a:r>
            <a:r>
              <a:rPr sz="2100" b="1" i="1" spc="-5" dirty="0">
                <a:latin typeface="Arial"/>
                <a:cs typeface="Arial"/>
              </a:rPr>
              <a:t>time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86995" marR="39370">
              <a:lnSpc>
                <a:spcPct val="100000"/>
              </a:lnSpc>
              <a:tabLst>
                <a:tab pos="620395" algn="l"/>
              </a:tabLst>
            </a:pP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If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a	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patient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has </a:t>
            </a:r>
            <a:r>
              <a:rPr sz="2100" b="1" i="1" spc="-25" dirty="0">
                <a:solidFill>
                  <a:srgbClr val="0070BF"/>
                </a:solidFill>
                <a:latin typeface="Arial"/>
                <a:cs typeface="Arial"/>
              </a:rPr>
              <a:t>fever, </a:t>
            </a:r>
            <a:r>
              <a:rPr sz="2100" b="1" i="1" spc="-15" dirty="0">
                <a:solidFill>
                  <a:srgbClr val="0070BF"/>
                </a:solidFill>
                <a:latin typeface="Arial"/>
                <a:cs typeface="Arial"/>
              </a:rPr>
              <a:t>what’s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the 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probability he/she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has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cold?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779" y="1901466"/>
            <a:ext cx="3968115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Another</a:t>
            </a:r>
            <a:r>
              <a:rPr sz="2100" b="1" spc="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Example…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100" b="1" i="1" spc="-5" dirty="0">
                <a:latin typeface="Arial"/>
                <a:cs typeface="Arial"/>
              </a:rPr>
              <a:t>Assume</a:t>
            </a:r>
            <a:r>
              <a:rPr sz="2100" b="1" i="1" spc="25" dirty="0">
                <a:latin typeface="Arial"/>
                <a:cs typeface="Arial"/>
              </a:rPr>
              <a:t> </a:t>
            </a:r>
            <a:r>
              <a:rPr sz="2100" b="1" i="1" dirty="0">
                <a:latin typeface="Arial"/>
                <a:cs typeface="Arial"/>
              </a:rPr>
              <a:t>…</a:t>
            </a:r>
            <a:endParaRPr sz="2100">
              <a:latin typeface="Arial"/>
              <a:cs typeface="Arial"/>
            </a:endParaRPr>
          </a:p>
          <a:p>
            <a:pPr marL="12700" marR="79375">
              <a:lnSpc>
                <a:spcPts val="3790"/>
              </a:lnSpc>
              <a:spcBef>
                <a:spcPts val="325"/>
              </a:spcBef>
            </a:pPr>
            <a:r>
              <a:rPr sz="2100" b="1" i="1" dirty="0">
                <a:latin typeface="Arial"/>
                <a:cs typeface="Arial"/>
              </a:rPr>
              <a:t>Prior </a:t>
            </a:r>
            <a:r>
              <a:rPr sz="2100" b="1" i="1" spc="-5" dirty="0">
                <a:latin typeface="Arial"/>
                <a:cs typeface="Arial"/>
              </a:rPr>
              <a:t>probability of </a:t>
            </a:r>
            <a:r>
              <a:rPr sz="2100" b="1" i="1" spc="-10" dirty="0">
                <a:latin typeface="Arial"/>
                <a:cs typeface="Arial"/>
              </a:rPr>
              <a:t>any </a:t>
            </a:r>
            <a:r>
              <a:rPr sz="2100" b="1" i="1" spc="-5" dirty="0">
                <a:latin typeface="Arial"/>
                <a:cs typeface="Arial"/>
              </a:rPr>
              <a:t>patient  having </a:t>
            </a:r>
            <a:r>
              <a:rPr sz="2100" b="1" i="1" dirty="0">
                <a:latin typeface="Arial"/>
                <a:cs typeface="Arial"/>
              </a:rPr>
              <a:t>cold is</a:t>
            </a:r>
            <a:r>
              <a:rPr sz="2100" b="1" i="1" spc="-45" dirty="0">
                <a:latin typeface="Arial"/>
                <a:cs typeface="Arial"/>
              </a:rPr>
              <a:t> </a:t>
            </a:r>
            <a:r>
              <a:rPr sz="2100" b="1" i="1" spc="-5" dirty="0">
                <a:latin typeface="Arial"/>
                <a:cs typeface="Arial"/>
              </a:rPr>
              <a:t>1/30,000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86995" marR="5080">
              <a:lnSpc>
                <a:spcPct val="100000"/>
              </a:lnSpc>
            </a:pP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Prior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probability of </a:t>
            </a:r>
            <a:r>
              <a:rPr sz="2100" b="1" i="1" spc="-10" dirty="0">
                <a:solidFill>
                  <a:srgbClr val="0070BF"/>
                </a:solidFill>
                <a:latin typeface="Arial"/>
                <a:cs typeface="Arial"/>
              </a:rPr>
              <a:t>any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patient  having fever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is</a:t>
            </a:r>
            <a:r>
              <a:rPr sz="2100" b="1" i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1/60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014" y="1901466"/>
            <a:ext cx="4596130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Another</a:t>
            </a:r>
            <a:r>
              <a:rPr sz="2100" b="1" spc="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Example…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365"/>
              </a:spcBef>
            </a:pPr>
            <a:r>
              <a:rPr sz="2100" b="1" i="1" dirty="0">
                <a:latin typeface="Arial"/>
                <a:cs typeface="Arial"/>
              </a:rPr>
              <a:t>If a </a:t>
            </a:r>
            <a:r>
              <a:rPr sz="2100" b="1" i="1" spc="-5" dirty="0">
                <a:latin typeface="Arial"/>
                <a:cs typeface="Arial"/>
              </a:rPr>
              <a:t>patient </a:t>
            </a:r>
            <a:r>
              <a:rPr sz="2100" b="1" i="1" dirty="0">
                <a:latin typeface="Arial"/>
                <a:cs typeface="Arial"/>
              </a:rPr>
              <a:t>has </a:t>
            </a:r>
            <a:r>
              <a:rPr sz="2100" b="1" i="1" spc="-30" dirty="0">
                <a:latin typeface="Arial"/>
                <a:cs typeface="Arial"/>
              </a:rPr>
              <a:t>fever, </a:t>
            </a:r>
            <a:r>
              <a:rPr sz="2100" b="1" i="1" dirty="0">
                <a:latin typeface="Arial"/>
                <a:cs typeface="Arial"/>
              </a:rPr>
              <a:t>the </a:t>
            </a:r>
            <a:r>
              <a:rPr sz="2100" b="1" i="1" spc="-5" dirty="0">
                <a:latin typeface="Arial"/>
                <a:cs typeface="Arial"/>
              </a:rPr>
              <a:t>Probability  of having he/she </a:t>
            </a:r>
            <a:r>
              <a:rPr sz="2100" b="1" i="1" dirty="0">
                <a:latin typeface="Arial"/>
                <a:cs typeface="Arial"/>
              </a:rPr>
              <a:t>has </a:t>
            </a:r>
            <a:r>
              <a:rPr sz="2100" b="1" i="1" spc="-5" dirty="0">
                <a:latin typeface="Arial"/>
                <a:cs typeface="Arial"/>
              </a:rPr>
              <a:t>cold</a:t>
            </a:r>
            <a:r>
              <a:rPr sz="2100" b="1" i="1" spc="10" dirty="0">
                <a:latin typeface="Arial"/>
                <a:cs typeface="Arial"/>
              </a:rPr>
              <a:t> </a:t>
            </a:r>
            <a:r>
              <a:rPr sz="2100" b="1" i="1" dirty="0">
                <a:latin typeface="Arial"/>
                <a:cs typeface="Arial"/>
              </a:rPr>
              <a:t>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4516" y="4983480"/>
            <a:ext cx="2105025" cy="0"/>
          </a:xfrm>
          <a:custGeom>
            <a:avLst/>
            <a:gdLst/>
            <a:ahLst/>
            <a:cxnLst/>
            <a:rect l="l" t="t" r="r" b="b"/>
            <a:pathLst>
              <a:path w="2105025">
                <a:moveTo>
                  <a:pt x="0" y="0"/>
                </a:moveTo>
                <a:lnTo>
                  <a:pt x="2104643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7469" y="3621989"/>
            <a:ext cx="18789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Prior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5591" y="3994403"/>
            <a:ext cx="528955" cy="536575"/>
          </a:xfrm>
          <a:custGeom>
            <a:avLst/>
            <a:gdLst/>
            <a:ahLst/>
            <a:cxnLst/>
            <a:rect l="l" t="t" r="r" b="b"/>
            <a:pathLst>
              <a:path w="528954" h="536575">
                <a:moveTo>
                  <a:pt x="81970" y="477179"/>
                </a:moveTo>
                <a:lnTo>
                  <a:pt x="57345" y="453078"/>
                </a:lnTo>
                <a:lnTo>
                  <a:pt x="505968" y="0"/>
                </a:lnTo>
                <a:lnTo>
                  <a:pt x="528828" y="24384"/>
                </a:lnTo>
                <a:lnTo>
                  <a:pt x="81970" y="477179"/>
                </a:lnTo>
                <a:close/>
              </a:path>
              <a:path w="528954" h="536575">
                <a:moveTo>
                  <a:pt x="0" y="536448"/>
                </a:moveTo>
                <a:lnTo>
                  <a:pt x="33528" y="429768"/>
                </a:lnTo>
                <a:lnTo>
                  <a:pt x="57345" y="453078"/>
                </a:lnTo>
                <a:lnTo>
                  <a:pt x="45719" y="464820"/>
                </a:lnTo>
                <a:lnTo>
                  <a:pt x="70104" y="489204"/>
                </a:lnTo>
                <a:lnTo>
                  <a:pt x="94256" y="489204"/>
                </a:lnTo>
                <a:lnTo>
                  <a:pt x="105155" y="499872"/>
                </a:lnTo>
                <a:lnTo>
                  <a:pt x="0" y="536448"/>
                </a:lnTo>
                <a:close/>
              </a:path>
              <a:path w="528954" h="536575">
                <a:moveTo>
                  <a:pt x="70104" y="489204"/>
                </a:moveTo>
                <a:lnTo>
                  <a:pt x="45719" y="464820"/>
                </a:lnTo>
                <a:lnTo>
                  <a:pt x="57345" y="453078"/>
                </a:lnTo>
                <a:lnTo>
                  <a:pt x="81970" y="477179"/>
                </a:lnTo>
                <a:lnTo>
                  <a:pt x="70104" y="489204"/>
                </a:lnTo>
                <a:close/>
              </a:path>
              <a:path w="528954" h="536575">
                <a:moveTo>
                  <a:pt x="94256" y="489204"/>
                </a:moveTo>
                <a:lnTo>
                  <a:pt x="70104" y="489204"/>
                </a:lnTo>
                <a:lnTo>
                  <a:pt x="81970" y="477179"/>
                </a:lnTo>
                <a:lnTo>
                  <a:pt x="94256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8287" y="3757683"/>
            <a:ext cx="12249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latin typeface="Arial"/>
                <a:cs typeface="Arial"/>
              </a:rPr>
              <a:t>L</a:t>
            </a:r>
            <a:r>
              <a:rPr sz="2100" spc="1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k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100" spc="15" dirty="0">
                <a:latin typeface="Arial"/>
                <a:cs typeface="Arial"/>
              </a:rPr>
              <a:t>l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5" dirty="0">
                <a:latin typeface="Arial"/>
                <a:cs typeface="Arial"/>
              </a:rPr>
              <a:t>h</a:t>
            </a:r>
            <a:r>
              <a:rPr sz="2100" spc="5" dirty="0">
                <a:latin typeface="Arial"/>
                <a:cs typeface="Arial"/>
              </a:rPr>
              <a:t>o</a:t>
            </a:r>
            <a:r>
              <a:rPr sz="2100" spc="-1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5035" y="4133088"/>
            <a:ext cx="269875" cy="372110"/>
          </a:xfrm>
          <a:custGeom>
            <a:avLst/>
            <a:gdLst/>
            <a:ahLst/>
            <a:cxnLst/>
            <a:rect l="l" t="t" r="r" b="b"/>
            <a:pathLst>
              <a:path w="269875" h="372110">
                <a:moveTo>
                  <a:pt x="197292" y="299793"/>
                </a:moveTo>
                <a:lnTo>
                  <a:pt x="0" y="19812"/>
                </a:lnTo>
                <a:lnTo>
                  <a:pt x="27432" y="0"/>
                </a:lnTo>
                <a:lnTo>
                  <a:pt x="224964" y="280321"/>
                </a:lnTo>
                <a:lnTo>
                  <a:pt x="197292" y="299793"/>
                </a:lnTo>
                <a:close/>
              </a:path>
              <a:path w="269875" h="372110">
                <a:moveTo>
                  <a:pt x="261021" y="313943"/>
                </a:moveTo>
                <a:lnTo>
                  <a:pt x="207263" y="313943"/>
                </a:lnTo>
                <a:lnTo>
                  <a:pt x="234696" y="294131"/>
                </a:lnTo>
                <a:lnTo>
                  <a:pt x="224964" y="280321"/>
                </a:lnTo>
                <a:lnTo>
                  <a:pt x="252984" y="260604"/>
                </a:lnTo>
                <a:lnTo>
                  <a:pt x="261021" y="313943"/>
                </a:lnTo>
                <a:close/>
              </a:path>
              <a:path w="269875" h="372110">
                <a:moveTo>
                  <a:pt x="207263" y="313943"/>
                </a:moveTo>
                <a:lnTo>
                  <a:pt x="197292" y="299793"/>
                </a:lnTo>
                <a:lnTo>
                  <a:pt x="224964" y="280321"/>
                </a:lnTo>
                <a:lnTo>
                  <a:pt x="234696" y="294131"/>
                </a:lnTo>
                <a:lnTo>
                  <a:pt x="207263" y="313943"/>
                </a:lnTo>
                <a:close/>
              </a:path>
              <a:path w="269875" h="372110">
                <a:moveTo>
                  <a:pt x="269748" y="371856"/>
                </a:moveTo>
                <a:lnTo>
                  <a:pt x="170688" y="318515"/>
                </a:lnTo>
                <a:lnTo>
                  <a:pt x="197292" y="299793"/>
                </a:lnTo>
                <a:lnTo>
                  <a:pt x="207263" y="313943"/>
                </a:lnTo>
                <a:lnTo>
                  <a:pt x="261021" y="313943"/>
                </a:lnTo>
                <a:lnTo>
                  <a:pt x="269748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5553" y="4452560"/>
            <a:ext cx="4348480" cy="177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1285" algn="l"/>
                <a:tab pos="1842135" algn="l"/>
              </a:tabLst>
            </a:pP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P( C | F )	=	P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(F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|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C)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P</a:t>
            </a:r>
            <a:r>
              <a:rPr sz="2100" b="1" i="1" spc="-17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(C)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511425">
              <a:lnSpc>
                <a:spcPct val="100000"/>
              </a:lnSpc>
            </a:pPr>
            <a:r>
              <a:rPr sz="2100" b="1" i="1" spc="-5" dirty="0">
                <a:solidFill>
                  <a:srgbClr val="0070BF"/>
                </a:solidFill>
                <a:latin typeface="Arial"/>
                <a:cs typeface="Arial"/>
              </a:rPr>
              <a:t>P(F)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034539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Marginal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7308" y="5463540"/>
            <a:ext cx="151130" cy="334010"/>
          </a:xfrm>
          <a:custGeom>
            <a:avLst/>
            <a:gdLst/>
            <a:ahLst/>
            <a:cxnLst/>
            <a:rect l="l" t="t" r="r" b="b"/>
            <a:pathLst>
              <a:path w="151129" h="334010">
                <a:moveTo>
                  <a:pt x="0" y="111252"/>
                </a:moveTo>
                <a:lnTo>
                  <a:pt x="12192" y="0"/>
                </a:lnTo>
                <a:lnTo>
                  <a:pt x="89550" y="71628"/>
                </a:lnTo>
                <a:lnTo>
                  <a:pt x="57912" y="71628"/>
                </a:lnTo>
                <a:lnTo>
                  <a:pt x="25908" y="83820"/>
                </a:lnTo>
                <a:lnTo>
                  <a:pt x="31732" y="99480"/>
                </a:lnTo>
                <a:lnTo>
                  <a:pt x="0" y="111252"/>
                </a:lnTo>
                <a:close/>
              </a:path>
              <a:path w="151129" h="334010">
                <a:moveTo>
                  <a:pt x="31732" y="99480"/>
                </a:moveTo>
                <a:lnTo>
                  <a:pt x="25908" y="83820"/>
                </a:lnTo>
                <a:lnTo>
                  <a:pt x="57912" y="71628"/>
                </a:lnTo>
                <a:lnTo>
                  <a:pt x="63809" y="87580"/>
                </a:lnTo>
                <a:lnTo>
                  <a:pt x="31732" y="99480"/>
                </a:lnTo>
                <a:close/>
              </a:path>
              <a:path w="151129" h="334010">
                <a:moveTo>
                  <a:pt x="63809" y="87580"/>
                </a:moveTo>
                <a:lnTo>
                  <a:pt x="57912" y="71628"/>
                </a:lnTo>
                <a:lnTo>
                  <a:pt x="89550" y="71628"/>
                </a:lnTo>
                <a:lnTo>
                  <a:pt x="94488" y="76200"/>
                </a:lnTo>
                <a:lnTo>
                  <a:pt x="63809" y="87580"/>
                </a:lnTo>
                <a:close/>
              </a:path>
              <a:path w="151129" h="334010">
                <a:moveTo>
                  <a:pt x="118872" y="333756"/>
                </a:moveTo>
                <a:lnTo>
                  <a:pt x="31732" y="99480"/>
                </a:lnTo>
                <a:lnTo>
                  <a:pt x="63809" y="87580"/>
                </a:lnTo>
                <a:lnTo>
                  <a:pt x="150876" y="323088"/>
                </a:lnTo>
                <a:lnTo>
                  <a:pt x="118872" y="3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2994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</a:t>
            </a:r>
            <a:r>
              <a:rPr sz="2100" b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Classifier…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014" y="1901466"/>
            <a:ext cx="4596130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Another</a:t>
            </a:r>
            <a:r>
              <a:rPr sz="2100" b="1" spc="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Example…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365"/>
              </a:spcBef>
            </a:pPr>
            <a:r>
              <a:rPr sz="2100" b="1" i="1" dirty="0">
                <a:latin typeface="Arial"/>
                <a:cs typeface="Arial"/>
              </a:rPr>
              <a:t>If a </a:t>
            </a:r>
            <a:r>
              <a:rPr sz="2100" b="1" i="1" spc="-5" dirty="0">
                <a:latin typeface="Arial"/>
                <a:cs typeface="Arial"/>
              </a:rPr>
              <a:t>patient </a:t>
            </a:r>
            <a:r>
              <a:rPr sz="2100" b="1" i="1" dirty="0">
                <a:latin typeface="Arial"/>
                <a:cs typeface="Arial"/>
              </a:rPr>
              <a:t>has </a:t>
            </a:r>
            <a:r>
              <a:rPr sz="2100" b="1" i="1" spc="-30" dirty="0">
                <a:latin typeface="Arial"/>
                <a:cs typeface="Arial"/>
              </a:rPr>
              <a:t>fever, </a:t>
            </a:r>
            <a:r>
              <a:rPr sz="2100" b="1" i="1" dirty="0">
                <a:latin typeface="Arial"/>
                <a:cs typeface="Arial"/>
              </a:rPr>
              <a:t>the </a:t>
            </a:r>
            <a:r>
              <a:rPr sz="2100" b="1" i="1" spc="-5" dirty="0">
                <a:latin typeface="Arial"/>
                <a:cs typeface="Arial"/>
              </a:rPr>
              <a:t>Probability  of having he/she </a:t>
            </a:r>
            <a:r>
              <a:rPr sz="2100" b="1" i="1" dirty="0">
                <a:latin typeface="Arial"/>
                <a:cs typeface="Arial"/>
              </a:rPr>
              <a:t>has </a:t>
            </a:r>
            <a:r>
              <a:rPr sz="2100" b="1" i="1" spc="-5" dirty="0">
                <a:latin typeface="Arial"/>
                <a:cs typeface="Arial"/>
              </a:rPr>
              <a:t>cold</a:t>
            </a:r>
            <a:r>
              <a:rPr sz="2100" b="1" i="1" spc="10" dirty="0">
                <a:latin typeface="Arial"/>
                <a:cs typeface="Arial"/>
              </a:rPr>
              <a:t> </a:t>
            </a:r>
            <a:r>
              <a:rPr sz="2100" b="1" i="1" dirty="0">
                <a:latin typeface="Arial"/>
                <a:cs typeface="Arial"/>
              </a:rPr>
              <a:t>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84" y="4452560"/>
            <a:ext cx="11093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P( C | F</a:t>
            </a:r>
            <a:r>
              <a:rPr sz="2100" b="1" i="1" spc="-9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1089" y="4452560"/>
            <a:ext cx="16376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</a:tabLst>
            </a:pP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X	</a:t>
            </a:r>
            <a:r>
              <a:rPr sz="2100" b="1" i="1" spc="-10" dirty="0">
                <a:solidFill>
                  <a:srgbClr val="0070BF"/>
                </a:solidFill>
                <a:latin typeface="Arial"/>
                <a:cs typeface="Arial"/>
              </a:rPr>
              <a:t>(1/30,000)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4516" y="4983480"/>
            <a:ext cx="2105025" cy="0"/>
          </a:xfrm>
          <a:custGeom>
            <a:avLst/>
            <a:gdLst/>
            <a:ahLst/>
            <a:cxnLst/>
            <a:rect l="l" t="t" r="r" b="b"/>
            <a:pathLst>
              <a:path w="2105025">
                <a:moveTo>
                  <a:pt x="0" y="0"/>
                </a:moveTo>
                <a:lnTo>
                  <a:pt x="2104643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7469" y="3621989"/>
            <a:ext cx="18789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Prior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5591" y="3994403"/>
            <a:ext cx="528955" cy="536575"/>
          </a:xfrm>
          <a:custGeom>
            <a:avLst/>
            <a:gdLst/>
            <a:ahLst/>
            <a:cxnLst/>
            <a:rect l="l" t="t" r="r" b="b"/>
            <a:pathLst>
              <a:path w="528954" h="536575">
                <a:moveTo>
                  <a:pt x="81970" y="477179"/>
                </a:moveTo>
                <a:lnTo>
                  <a:pt x="57345" y="453078"/>
                </a:lnTo>
                <a:lnTo>
                  <a:pt x="505968" y="0"/>
                </a:lnTo>
                <a:lnTo>
                  <a:pt x="528828" y="24384"/>
                </a:lnTo>
                <a:lnTo>
                  <a:pt x="81970" y="477179"/>
                </a:lnTo>
                <a:close/>
              </a:path>
              <a:path w="528954" h="536575">
                <a:moveTo>
                  <a:pt x="0" y="536448"/>
                </a:moveTo>
                <a:lnTo>
                  <a:pt x="33528" y="429768"/>
                </a:lnTo>
                <a:lnTo>
                  <a:pt x="57345" y="453078"/>
                </a:lnTo>
                <a:lnTo>
                  <a:pt x="45719" y="464820"/>
                </a:lnTo>
                <a:lnTo>
                  <a:pt x="70104" y="489204"/>
                </a:lnTo>
                <a:lnTo>
                  <a:pt x="94256" y="489204"/>
                </a:lnTo>
                <a:lnTo>
                  <a:pt x="105155" y="499872"/>
                </a:lnTo>
                <a:lnTo>
                  <a:pt x="0" y="536448"/>
                </a:lnTo>
                <a:close/>
              </a:path>
              <a:path w="528954" h="536575">
                <a:moveTo>
                  <a:pt x="70104" y="489204"/>
                </a:moveTo>
                <a:lnTo>
                  <a:pt x="45719" y="464820"/>
                </a:lnTo>
                <a:lnTo>
                  <a:pt x="57345" y="453078"/>
                </a:lnTo>
                <a:lnTo>
                  <a:pt x="81970" y="477179"/>
                </a:lnTo>
                <a:lnTo>
                  <a:pt x="70104" y="489204"/>
                </a:lnTo>
                <a:close/>
              </a:path>
              <a:path w="528954" h="536575">
                <a:moveTo>
                  <a:pt x="94256" y="489204"/>
                </a:moveTo>
                <a:lnTo>
                  <a:pt x="70104" y="489204"/>
                </a:lnTo>
                <a:lnTo>
                  <a:pt x="81970" y="477179"/>
                </a:lnTo>
                <a:lnTo>
                  <a:pt x="94256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6405" y="3721090"/>
            <a:ext cx="122491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latin typeface="Arial"/>
                <a:cs typeface="Arial"/>
              </a:rPr>
              <a:t>L</a:t>
            </a:r>
            <a:r>
              <a:rPr sz="2100" spc="1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k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100" spc="15" dirty="0">
                <a:latin typeface="Arial"/>
                <a:cs typeface="Arial"/>
              </a:rPr>
              <a:t>l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15" dirty="0">
                <a:latin typeface="Arial"/>
                <a:cs typeface="Arial"/>
              </a:rPr>
              <a:t>h</a:t>
            </a:r>
            <a:r>
              <a:rPr sz="2100" spc="5" dirty="0">
                <a:latin typeface="Arial"/>
                <a:cs typeface="Arial"/>
              </a:rPr>
              <a:t>o</a:t>
            </a:r>
            <a:r>
              <a:rPr sz="2100" spc="-15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  <a:tabLst>
                <a:tab pos="720090" algn="l"/>
              </a:tabLst>
            </a:pP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=	0.5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63139" y="4094988"/>
            <a:ext cx="269875" cy="372110"/>
          </a:xfrm>
          <a:custGeom>
            <a:avLst/>
            <a:gdLst/>
            <a:ahLst/>
            <a:cxnLst/>
            <a:rect l="l" t="t" r="r" b="b"/>
            <a:pathLst>
              <a:path w="269875" h="372110">
                <a:moveTo>
                  <a:pt x="198981" y="300129"/>
                </a:moveTo>
                <a:lnTo>
                  <a:pt x="0" y="19812"/>
                </a:lnTo>
                <a:lnTo>
                  <a:pt x="27432" y="0"/>
                </a:lnTo>
                <a:lnTo>
                  <a:pt x="226654" y="280656"/>
                </a:lnTo>
                <a:lnTo>
                  <a:pt x="198981" y="300129"/>
                </a:lnTo>
                <a:close/>
              </a:path>
              <a:path w="269875" h="372110">
                <a:moveTo>
                  <a:pt x="260900" y="313943"/>
                </a:moveTo>
                <a:lnTo>
                  <a:pt x="208788" y="313943"/>
                </a:lnTo>
                <a:lnTo>
                  <a:pt x="236220" y="294131"/>
                </a:lnTo>
                <a:lnTo>
                  <a:pt x="226654" y="280656"/>
                </a:lnTo>
                <a:lnTo>
                  <a:pt x="252984" y="262128"/>
                </a:lnTo>
                <a:lnTo>
                  <a:pt x="260900" y="313943"/>
                </a:lnTo>
                <a:close/>
              </a:path>
              <a:path w="269875" h="372110">
                <a:moveTo>
                  <a:pt x="208788" y="313943"/>
                </a:moveTo>
                <a:lnTo>
                  <a:pt x="198981" y="300129"/>
                </a:lnTo>
                <a:lnTo>
                  <a:pt x="226654" y="280656"/>
                </a:lnTo>
                <a:lnTo>
                  <a:pt x="236220" y="294131"/>
                </a:lnTo>
                <a:lnTo>
                  <a:pt x="208788" y="313943"/>
                </a:lnTo>
                <a:close/>
              </a:path>
              <a:path w="269875" h="372110">
                <a:moveTo>
                  <a:pt x="269748" y="371856"/>
                </a:moveTo>
                <a:lnTo>
                  <a:pt x="170688" y="320039"/>
                </a:lnTo>
                <a:lnTo>
                  <a:pt x="198981" y="300129"/>
                </a:lnTo>
                <a:lnTo>
                  <a:pt x="208788" y="313943"/>
                </a:lnTo>
                <a:lnTo>
                  <a:pt x="260900" y="313943"/>
                </a:lnTo>
                <a:lnTo>
                  <a:pt x="269748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7308" y="5463540"/>
            <a:ext cx="151130" cy="334010"/>
          </a:xfrm>
          <a:custGeom>
            <a:avLst/>
            <a:gdLst/>
            <a:ahLst/>
            <a:cxnLst/>
            <a:rect l="l" t="t" r="r" b="b"/>
            <a:pathLst>
              <a:path w="151129" h="334010">
                <a:moveTo>
                  <a:pt x="0" y="111252"/>
                </a:moveTo>
                <a:lnTo>
                  <a:pt x="12192" y="0"/>
                </a:lnTo>
                <a:lnTo>
                  <a:pt x="89550" y="71628"/>
                </a:lnTo>
                <a:lnTo>
                  <a:pt x="57912" y="71628"/>
                </a:lnTo>
                <a:lnTo>
                  <a:pt x="25908" y="83820"/>
                </a:lnTo>
                <a:lnTo>
                  <a:pt x="31732" y="99480"/>
                </a:lnTo>
                <a:lnTo>
                  <a:pt x="0" y="111252"/>
                </a:lnTo>
                <a:close/>
              </a:path>
              <a:path w="151129" h="334010">
                <a:moveTo>
                  <a:pt x="31732" y="99480"/>
                </a:moveTo>
                <a:lnTo>
                  <a:pt x="25908" y="83820"/>
                </a:lnTo>
                <a:lnTo>
                  <a:pt x="57912" y="71628"/>
                </a:lnTo>
                <a:lnTo>
                  <a:pt x="63809" y="87580"/>
                </a:lnTo>
                <a:lnTo>
                  <a:pt x="31732" y="99480"/>
                </a:lnTo>
                <a:close/>
              </a:path>
              <a:path w="151129" h="334010">
                <a:moveTo>
                  <a:pt x="63809" y="87580"/>
                </a:moveTo>
                <a:lnTo>
                  <a:pt x="57912" y="71628"/>
                </a:lnTo>
                <a:lnTo>
                  <a:pt x="89550" y="71628"/>
                </a:lnTo>
                <a:lnTo>
                  <a:pt x="94488" y="76200"/>
                </a:lnTo>
                <a:lnTo>
                  <a:pt x="63809" y="87580"/>
                </a:lnTo>
                <a:close/>
              </a:path>
              <a:path w="151129" h="334010">
                <a:moveTo>
                  <a:pt x="118872" y="333756"/>
                </a:moveTo>
                <a:lnTo>
                  <a:pt x="31732" y="99480"/>
                </a:lnTo>
                <a:lnTo>
                  <a:pt x="63809" y="87580"/>
                </a:lnTo>
                <a:lnTo>
                  <a:pt x="150876" y="323088"/>
                </a:lnTo>
                <a:lnTo>
                  <a:pt x="118872" y="33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47806" y="4801561"/>
            <a:ext cx="310896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735">
              <a:lnSpc>
                <a:spcPts val="2405"/>
              </a:lnSpc>
              <a:spcBef>
                <a:spcPts val="100"/>
              </a:spcBef>
            </a:pPr>
            <a:r>
              <a:rPr sz="2100" b="1" i="1" dirty="0">
                <a:latin typeface="Arial"/>
                <a:cs typeface="Arial"/>
              </a:rPr>
              <a:t>=</a:t>
            </a:r>
            <a:r>
              <a:rPr sz="2100" b="1" i="1" spc="-75" dirty="0">
                <a:latin typeface="Arial"/>
                <a:cs typeface="Arial"/>
              </a:rPr>
              <a:t> </a:t>
            </a:r>
            <a:r>
              <a:rPr sz="2100" b="1" i="1" spc="-5" dirty="0">
                <a:latin typeface="Arial"/>
                <a:cs typeface="Arial"/>
              </a:rPr>
              <a:t>0.001</a:t>
            </a:r>
            <a:endParaRPr sz="2100">
              <a:latin typeface="Arial"/>
              <a:cs typeface="Arial"/>
            </a:endParaRPr>
          </a:p>
          <a:p>
            <a:pPr marL="454659">
              <a:lnSpc>
                <a:spcPts val="2405"/>
              </a:lnSpc>
            </a:pP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1 /</a:t>
            </a:r>
            <a:r>
              <a:rPr sz="2100" b="1" i="1" spc="-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0070BF"/>
                </a:solidFill>
                <a:latin typeface="Arial"/>
                <a:cs typeface="Arial"/>
              </a:rPr>
              <a:t>60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Arial"/>
                <a:cs typeface="Arial"/>
              </a:rPr>
              <a:t>Marginal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5" y="1226820"/>
            <a:ext cx="10400030" cy="48895"/>
          </a:xfrm>
          <a:custGeom>
            <a:avLst/>
            <a:gdLst/>
            <a:ahLst/>
            <a:cxnLst/>
            <a:rect l="l" t="t" r="r" b="b"/>
            <a:pathLst>
              <a:path w="10400030" h="48894">
                <a:moveTo>
                  <a:pt x="0" y="48767"/>
                </a:moveTo>
                <a:lnTo>
                  <a:pt x="10399776" y="0"/>
                </a:lnTo>
              </a:path>
            </a:pathLst>
          </a:custGeom>
          <a:ln w="24383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27" y="823991"/>
            <a:ext cx="4449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Python</a:t>
            </a:r>
            <a:r>
              <a:rPr sz="2100" b="1" spc="9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74" y="1264439"/>
            <a:ext cx="6980555" cy="531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32985">
              <a:lnSpc>
                <a:spcPct val="101699"/>
              </a:lnSpc>
              <a:spcBef>
                <a:spcPts val="100"/>
              </a:spcBef>
            </a:pPr>
            <a:r>
              <a:rPr sz="1550" spc="10" dirty="0">
                <a:latin typeface="Calibri"/>
                <a:cs typeface="Calibri"/>
              </a:rPr>
              <a:t>import numpy as np  import pandas as pd  import </a:t>
            </a:r>
            <a:r>
              <a:rPr sz="1550" spc="15" dirty="0">
                <a:latin typeface="Calibri"/>
                <a:cs typeface="Calibri"/>
              </a:rPr>
              <a:t>seaborn </a:t>
            </a:r>
            <a:r>
              <a:rPr sz="1550" spc="10" dirty="0">
                <a:latin typeface="Calibri"/>
                <a:cs typeface="Calibri"/>
              </a:rPr>
              <a:t>as sns  </a:t>
            </a:r>
            <a:r>
              <a:rPr sz="1550" spc="5" dirty="0">
                <a:latin typeface="Calibri"/>
                <a:cs typeface="Calibri"/>
              </a:rPr>
              <a:t>s</a:t>
            </a:r>
            <a:r>
              <a:rPr sz="1550" spc="20" dirty="0">
                <a:latin typeface="Calibri"/>
                <a:cs typeface="Calibri"/>
              </a:rPr>
              <a:t>n</a:t>
            </a:r>
            <a:r>
              <a:rPr sz="1550" spc="5" dirty="0">
                <a:latin typeface="Calibri"/>
                <a:cs typeface="Calibri"/>
              </a:rPr>
              <a:t>s.s</a:t>
            </a:r>
            <a:r>
              <a:rPr sz="1550" spc="15" dirty="0">
                <a:latin typeface="Calibri"/>
                <a:cs typeface="Calibri"/>
              </a:rPr>
              <a:t>e</a:t>
            </a:r>
            <a:r>
              <a:rPr sz="1550" dirty="0">
                <a:latin typeface="Calibri"/>
                <a:cs typeface="Calibri"/>
              </a:rPr>
              <a:t>t(</a:t>
            </a:r>
            <a:r>
              <a:rPr sz="1550" spc="5" dirty="0">
                <a:latin typeface="Calibri"/>
                <a:cs typeface="Calibri"/>
              </a:rPr>
              <a:t>c</a:t>
            </a:r>
            <a:r>
              <a:rPr sz="1550" spc="10" dirty="0">
                <a:latin typeface="Calibri"/>
                <a:cs typeface="Calibri"/>
              </a:rPr>
              <a:t>ol</a:t>
            </a:r>
            <a:r>
              <a:rPr sz="1550" dirty="0">
                <a:latin typeface="Calibri"/>
                <a:cs typeface="Calibri"/>
              </a:rPr>
              <a:t>o</a:t>
            </a:r>
            <a:r>
              <a:rPr sz="1550" spc="10" dirty="0">
                <a:latin typeface="Calibri"/>
                <a:cs typeface="Calibri"/>
              </a:rPr>
              <a:t>r_</a:t>
            </a:r>
            <a:r>
              <a:rPr sz="1550" spc="-15" dirty="0">
                <a:latin typeface="Calibri"/>
                <a:cs typeface="Calibri"/>
              </a:rPr>
              <a:t>c</a:t>
            </a:r>
            <a:r>
              <a:rPr sz="1550" spc="15" dirty="0">
                <a:latin typeface="Calibri"/>
                <a:cs typeface="Calibri"/>
              </a:rPr>
              <a:t>o</a:t>
            </a:r>
            <a:r>
              <a:rPr sz="1550" spc="5" dirty="0">
                <a:latin typeface="Calibri"/>
                <a:cs typeface="Calibri"/>
              </a:rPr>
              <a:t>d</a:t>
            </a:r>
            <a:r>
              <a:rPr sz="1550" spc="15" dirty="0">
                <a:latin typeface="Calibri"/>
                <a:cs typeface="Calibri"/>
              </a:rPr>
              <a:t>e</a:t>
            </a:r>
            <a:r>
              <a:rPr sz="1550" spc="5" dirty="0">
                <a:latin typeface="Calibri"/>
                <a:cs typeface="Calibri"/>
              </a:rPr>
              <a:t>s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95" dirty="0">
                <a:latin typeface="Calibri"/>
                <a:cs typeface="Calibri"/>
              </a:rPr>
              <a:t>T</a:t>
            </a:r>
            <a:r>
              <a:rPr sz="1550" spc="-5" dirty="0">
                <a:latin typeface="Calibri"/>
                <a:cs typeface="Calibri"/>
              </a:rPr>
              <a:t>r</a:t>
            </a:r>
            <a:r>
              <a:rPr sz="1550" spc="20" dirty="0">
                <a:latin typeface="Calibri"/>
                <a:cs typeface="Calibri"/>
              </a:rPr>
              <a:t>u</a:t>
            </a:r>
            <a:r>
              <a:rPr sz="1550" spc="10" dirty="0">
                <a:latin typeface="Calibri"/>
                <a:cs typeface="Calibri"/>
              </a:rPr>
              <a:t>e)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10" dirty="0">
                <a:latin typeface="Calibri"/>
                <a:cs typeface="Calibri"/>
              </a:rPr>
              <a:t>import </a:t>
            </a:r>
            <a:r>
              <a:rPr sz="1550" spc="5" dirty="0">
                <a:latin typeface="Calibri"/>
                <a:cs typeface="Calibri"/>
              </a:rPr>
              <a:t>matplotlib.pyplot </a:t>
            </a:r>
            <a:r>
              <a:rPr sz="1550" spc="10" dirty="0">
                <a:latin typeface="Calibri"/>
                <a:cs typeface="Calibri"/>
              </a:rPr>
              <a:t>as</a:t>
            </a:r>
            <a:r>
              <a:rPr sz="1550" spc="5" dirty="0">
                <a:latin typeface="Calibri"/>
                <a:cs typeface="Calibri"/>
              </a:rPr>
              <a:t> plt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50" spc="10" dirty="0">
                <a:latin typeface="Calibri"/>
                <a:cs typeface="Calibri"/>
              </a:rPr>
              <a:t>%matplotlib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inline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10" dirty="0">
                <a:latin typeface="Calibri"/>
                <a:cs typeface="Calibri"/>
              </a:rPr>
              <a:t>from </a:t>
            </a:r>
            <a:r>
              <a:rPr sz="1550" spc="5" dirty="0">
                <a:latin typeface="Calibri"/>
                <a:cs typeface="Calibri"/>
              </a:rPr>
              <a:t>sklearn.preprocessing </a:t>
            </a: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-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StandardScaler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2651760">
              <a:lnSpc>
                <a:spcPct val="101899"/>
              </a:lnSpc>
            </a:pPr>
            <a:r>
              <a:rPr sz="1550" spc="10" dirty="0">
                <a:latin typeface="Calibri"/>
                <a:cs typeface="Calibri"/>
              </a:rPr>
              <a:t>from sklearn.model_selection import </a:t>
            </a:r>
            <a:r>
              <a:rPr sz="1550" spc="5" dirty="0">
                <a:latin typeface="Calibri"/>
                <a:cs typeface="Calibri"/>
              </a:rPr>
              <a:t>train_test_split  </a:t>
            </a:r>
            <a:r>
              <a:rPr sz="1550" spc="10" dirty="0">
                <a:latin typeface="Calibri"/>
                <a:cs typeface="Calibri"/>
              </a:rPr>
              <a:t>from </a:t>
            </a:r>
            <a:r>
              <a:rPr sz="1550" spc="5" dirty="0">
                <a:latin typeface="Calibri"/>
                <a:cs typeface="Calibri"/>
              </a:rPr>
              <a:t>sklearn.naive_bayes </a:t>
            </a: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GaussianNB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10" dirty="0">
                <a:latin typeface="Calibri"/>
                <a:cs typeface="Calibri"/>
              </a:rPr>
              <a:t>from sklearn import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metrics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049020">
              <a:lnSpc>
                <a:spcPct val="101299"/>
              </a:lnSpc>
            </a:pPr>
            <a:r>
              <a:rPr sz="1550" spc="10" dirty="0">
                <a:latin typeface="Calibri"/>
                <a:cs typeface="Calibri"/>
              </a:rPr>
              <a:t>colnames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5" dirty="0">
                <a:latin typeface="Calibri"/>
                <a:cs typeface="Calibri"/>
              </a:rPr>
              <a:t>['preg', 'plas', 'pres', 'skin', </a:t>
            </a:r>
            <a:r>
              <a:rPr sz="1550" dirty="0">
                <a:latin typeface="Calibri"/>
                <a:cs typeface="Calibri"/>
              </a:rPr>
              <a:t>'test', </a:t>
            </a:r>
            <a:r>
              <a:rPr sz="1550" spc="10" dirty="0">
                <a:latin typeface="Calibri"/>
                <a:cs typeface="Calibri"/>
              </a:rPr>
              <a:t>'mass', </a:t>
            </a:r>
            <a:r>
              <a:rPr sz="1550" spc="5" dirty="0">
                <a:latin typeface="Calibri"/>
                <a:cs typeface="Calibri"/>
              </a:rPr>
              <a:t>'pedi', 'age', 'class']  </a:t>
            </a:r>
            <a:r>
              <a:rPr sz="1550" spc="10" dirty="0">
                <a:latin typeface="Calibri"/>
                <a:cs typeface="Calibri"/>
              </a:rPr>
              <a:t>pima_df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5" dirty="0">
                <a:latin typeface="Calibri"/>
                <a:cs typeface="Calibri"/>
              </a:rPr>
              <a:t>pd.read_csv("pima-indians-diabetes.data", </a:t>
            </a:r>
            <a:r>
              <a:rPr sz="1550" spc="15" dirty="0">
                <a:latin typeface="Calibri"/>
                <a:cs typeface="Calibri"/>
              </a:rPr>
              <a:t>names=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colnames)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 marR="4237355">
              <a:lnSpc>
                <a:spcPct val="101899"/>
              </a:lnSpc>
            </a:pPr>
            <a:r>
              <a:rPr sz="1550" spc="15" dirty="0">
                <a:latin typeface="Calibri"/>
                <a:cs typeface="Calibri"/>
              </a:rPr>
              <a:t>X = </a:t>
            </a:r>
            <a:r>
              <a:rPr sz="1550" spc="-5" dirty="0">
                <a:latin typeface="Calibri"/>
                <a:cs typeface="Calibri"/>
              </a:rPr>
              <a:t>data.drop(Outcome”, </a:t>
            </a:r>
            <a:r>
              <a:rPr sz="1550" spc="5" dirty="0">
                <a:latin typeface="Calibri"/>
                <a:cs typeface="Calibri"/>
              </a:rPr>
              <a:t>axis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5" dirty="0">
                <a:latin typeface="Calibri"/>
                <a:cs typeface="Calibri"/>
              </a:rPr>
              <a:t>1)  </a:t>
            </a:r>
            <a:r>
              <a:rPr sz="1550" spc="15" dirty="0">
                <a:latin typeface="Calibri"/>
                <a:cs typeface="Calibri"/>
              </a:rPr>
              <a:t>Y = </a:t>
            </a:r>
            <a:r>
              <a:rPr sz="1550" dirty="0">
                <a:latin typeface="Calibri"/>
                <a:cs typeface="Calibri"/>
              </a:rPr>
              <a:t>data[ [“outcome”]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]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5" dirty="0">
                <a:latin typeface="Calibri"/>
                <a:cs typeface="Calibri"/>
              </a:rPr>
              <a:t>X_train, X_test, </a:t>
            </a:r>
            <a:r>
              <a:rPr sz="1550" dirty="0">
                <a:latin typeface="Calibri"/>
                <a:cs typeface="Calibri"/>
              </a:rPr>
              <a:t>Y_train, </a:t>
            </a:r>
            <a:r>
              <a:rPr sz="1550" spc="5" dirty="0">
                <a:latin typeface="Calibri"/>
                <a:cs typeface="Calibri"/>
              </a:rPr>
              <a:t>Y_test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-10" dirty="0">
                <a:latin typeface="Calibri"/>
                <a:cs typeface="Calibri"/>
              </a:rPr>
              <a:t>train_test_split(X,Y, </a:t>
            </a:r>
            <a:r>
              <a:rPr sz="1550" spc="5" dirty="0">
                <a:latin typeface="Calibri"/>
                <a:cs typeface="Calibri"/>
              </a:rPr>
              <a:t>test_size= 0.2, random_state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1)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408170">
              <a:lnSpc>
                <a:spcPct val="101899"/>
              </a:lnSpc>
            </a:pPr>
            <a:r>
              <a:rPr sz="1550" spc="15" dirty="0">
                <a:latin typeface="Calibri"/>
                <a:cs typeface="Calibri"/>
              </a:rPr>
              <a:t>model = </a:t>
            </a:r>
            <a:r>
              <a:rPr sz="1550" spc="10" dirty="0">
                <a:latin typeface="Calibri"/>
                <a:cs typeface="Calibri"/>
              </a:rPr>
              <a:t>GaussianNB()  </a:t>
            </a:r>
            <a:r>
              <a:rPr sz="1550" spc="5" dirty="0">
                <a:latin typeface="Calibri"/>
                <a:cs typeface="Calibri"/>
              </a:rPr>
              <a:t>model.fit(X_train, Y_train)  Y_pred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model.predict(X_test)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4449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Python</a:t>
            </a:r>
            <a:r>
              <a:rPr sz="2100" b="1" spc="9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386" y="1977661"/>
            <a:ext cx="9777730" cy="4234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STEPS</a:t>
            </a:r>
            <a:r>
              <a:rPr sz="1550" b="1" spc="15" dirty="0">
                <a:latin typeface="Arial"/>
                <a:cs typeface="Arial"/>
              </a:rPr>
              <a:t>-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83185" indent="-71120">
              <a:lnSpc>
                <a:spcPct val="100000"/>
              </a:lnSpc>
              <a:spcBef>
                <a:spcPts val="5"/>
              </a:spcBef>
              <a:buSzPct val="93548"/>
              <a:buChar char="•"/>
              <a:tabLst>
                <a:tab pos="83820" algn="l"/>
              </a:tabLst>
            </a:pPr>
            <a:r>
              <a:rPr sz="1550" spc="-10" dirty="0">
                <a:latin typeface="Arial"/>
                <a:cs typeface="Arial"/>
              </a:rPr>
              <a:t>Initially,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5" dirty="0">
                <a:latin typeface="Arial"/>
                <a:cs typeface="Arial"/>
              </a:rPr>
              <a:t>the necessary </a:t>
            </a:r>
            <a:r>
              <a:rPr sz="1550" spc="10" dirty="0">
                <a:latin typeface="Arial"/>
                <a:cs typeface="Arial"/>
              </a:rPr>
              <a:t>libraries are imported like </a:t>
            </a:r>
            <a:r>
              <a:rPr sz="1550" spc="-10" dirty="0">
                <a:latin typeface="Arial"/>
                <a:cs typeface="Arial"/>
              </a:rPr>
              <a:t>numpy, </a:t>
            </a:r>
            <a:r>
              <a:rPr sz="1550" spc="10" dirty="0">
                <a:latin typeface="Arial"/>
                <a:cs typeface="Arial"/>
              </a:rPr>
              <a:t>pandas, train-test_split, </a:t>
            </a:r>
            <a:r>
              <a:rPr sz="1550" spc="15" dirty="0">
                <a:latin typeface="Arial"/>
                <a:cs typeface="Arial"/>
              </a:rPr>
              <a:t>GaussianNB,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metrics.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10"/>
              </a:spcBef>
              <a:buSzPct val="93548"/>
              <a:buChar char="•"/>
              <a:tabLst>
                <a:tab pos="83820" algn="l"/>
              </a:tabLst>
            </a:pPr>
            <a:r>
              <a:rPr sz="1550" spc="10" dirty="0">
                <a:latin typeface="Arial"/>
                <a:cs typeface="Arial"/>
              </a:rPr>
              <a:t>Since </a:t>
            </a:r>
            <a:r>
              <a:rPr sz="1550" spc="5" dirty="0">
                <a:latin typeface="Arial"/>
                <a:cs typeface="Arial"/>
              </a:rPr>
              <a:t>it is </a:t>
            </a: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5" dirty="0">
                <a:latin typeface="Arial"/>
                <a:cs typeface="Arial"/>
              </a:rPr>
              <a:t>data file </a:t>
            </a:r>
            <a:r>
              <a:rPr sz="1550" spc="10" dirty="0">
                <a:latin typeface="Arial"/>
                <a:cs typeface="Arial"/>
              </a:rPr>
              <a:t>with no </a:t>
            </a:r>
            <a:r>
              <a:rPr sz="1550" spc="-5" dirty="0">
                <a:latin typeface="Arial"/>
                <a:cs typeface="Arial"/>
              </a:rPr>
              <a:t>header, </a:t>
            </a:r>
            <a:r>
              <a:rPr sz="1550" spc="15" dirty="0">
                <a:latin typeface="Arial"/>
                <a:cs typeface="Arial"/>
              </a:rPr>
              <a:t>we </a:t>
            </a:r>
            <a:r>
              <a:rPr sz="1550" spc="5" dirty="0">
                <a:latin typeface="Arial"/>
                <a:cs typeface="Arial"/>
              </a:rPr>
              <a:t>will </a:t>
            </a:r>
            <a:r>
              <a:rPr sz="1550" spc="10" dirty="0">
                <a:latin typeface="Arial"/>
                <a:cs typeface="Arial"/>
              </a:rPr>
              <a:t>supply the </a:t>
            </a:r>
            <a:r>
              <a:rPr sz="1550" spc="15" dirty="0">
                <a:latin typeface="Arial"/>
                <a:cs typeface="Arial"/>
              </a:rPr>
              <a:t>column </a:t>
            </a:r>
            <a:r>
              <a:rPr sz="1550" spc="10" dirty="0">
                <a:latin typeface="Arial"/>
                <a:cs typeface="Arial"/>
              </a:rPr>
              <a:t>names that have </a:t>
            </a:r>
            <a:r>
              <a:rPr sz="1550" spc="15" dirty="0">
                <a:latin typeface="Arial"/>
                <a:cs typeface="Arial"/>
              </a:rPr>
              <a:t>been </a:t>
            </a:r>
            <a:r>
              <a:rPr sz="1550" spc="10" dirty="0">
                <a:latin typeface="Arial"/>
                <a:cs typeface="Arial"/>
              </a:rPr>
              <a:t>obtained from the  </a:t>
            </a:r>
            <a:r>
              <a:rPr sz="1550" spc="15" dirty="0">
                <a:latin typeface="Arial"/>
                <a:cs typeface="Arial"/>
              </a:rPr>
              <a:t>above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URL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985"/>
              </a:spcBef>
              <a:buSzPct val="93548"/>
              <a:buChar char="•"/>
              <a:tabLst>
                <a:tab pos="83820" algn="l"/>
              </a:tabLst>
            </a:pPr>
            <a:r>
              <a:rPr sz="1550" spc="10" dirty="0">
                <a:latin typeface="Arial"/>
                <a:cs typeface="Arial"/>
              </a:rPr>
              <a:t>Created </a:t>
            </a: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5" dirty="0">
                <a:latin typeface="Arial"/>
                <a:cs typeface="Arial"/>
              </a:rPr>
              <a:t>python </a:t>
            </a:r>
            <a:r>
              <a:rPr sz="1550" dirty="0">
                <a:latin typeface="Arial"/>
                <a:cs typeface="Arial"/>
              </a:rPr>
              <a:t>list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5" dirty="0">
                <a:latin typeface="Arial"/>
                <a:cs typeface="Arial"/>
              </a:rPr>
              <a:t>column names </a:t>
            </a:r>
            <a:r>
              <a:rPr sz="1550" spc="10" dirty="0">
                <a:latin typeface="Arial"/>
                <a:cs typeface="Arial"/>
              </a:rPr>
              <a:t>called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"names".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985"/>
              </a:spcBef>
              <a:buSzPct val="93548"/>
              <a:buChar char="•"/>
              <a:tabLst>
                <a:tab pos="83820" algn="l"/>
              </a:tabLst>
            </a:pPr>
            <a:r>
              <a:rPr sz="1550" spc="5" dirty="0">
                <a:latin typeface="Arial"/>
                <a:cs typeface="Arial"/>
              </a:rPr>
              <a:t>Initialized </a:t>
            </a:r>
            <a:r>
              <a:rPr sz="1550" spc="10" dirty="0">
                <a:latin typeface="Arial"/>
                <a:cs typeface="Arial"/>
              </a:rPr>
              <a:t>predictor variables </a:t>
            </a:r>
            <a:r>
              <a:rPr sz="1550" spc="15" dirty="0">
                <a:latin typeface="Arial"/>
                <a:cs typeface="Arial"/>
              </a:rPr>
              <a:t>and </a:t>
            </a:r>
            <a:r>
              <a:rPr sz="1550" spc="10" dirty="0">
                <a:latin typeface="Arial"/>
                <a:cs typeface="Arial"/>
              </a:rPr>
              <a:t>the target </a:t>
            </a:r>
            <a:r>
              <a:rPr sz="1550" spc="5" dirty="0">
                <a:latin typeface="Arial"/>
                <a:cs typeface="Arial"/>
              </a:rPr>
              <a:t>that is </a:t>
            </a:r>
            <a:r>
              <a:rPr sz="1550" spc="20" dirty="0">
                <a:latin typeface="Arial"/>
                <a:cs typeface="Arial"/>
              </a:rPr>
              <a:t>X </a:t>
            </a:r>
            <a:r>
              <a:rPr sz="1550" spc="15" dirty="0">
                <a:latin typeface="Arial"/>
                <a:cs typeface="Arial"/>
              </a:rPr>
              <a:t>and </a:t>
            </a:r>
            <a:r>
              <a:rPr sz="1550" spc="20" dirty="0">
                <a:latin typeface="Arial"/>
                <a:cs typeface="Arial"/>
              </a:rPr>
              <a:t>Y</a:t>
            </a:r>
            <a:r>
              <a:rPr sz="1550" spc="-1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respectively.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969"/>
              </a:spcBef>
              <a:buSzPct val="93548"/>
              <a:buChar char="•"/>
              <a:tabLst>
                <a:tab pos="83820" algn="l"/>
              </a:tabLst>
            </a:pPr>
            <a:r>
              <a:rPr sz="1550" spc="10" dirty="0">
                <a:latin typeface="Arial"/>
                <a:cs typeface="Arial"/>
              </a:rPr>
              <a:t>Transformed </a:t>
            </a:r>
            <a:r>
              <a:rPr sz="1550" spc="15" dirty="0">
                <a:latin typeface="Arial"/>
                <a:cs typeface="Arial"/>
              </a:rPr>
              <a:t>the data </a:t>
            </a:r>
            <a:r>
              <a:rPr sz="1550" spc="10" dirty="0">
                <a:latin typeface="Arial"/>
                <a:cs typeface="Arial"/>
              </a:rPr>
              <a:t>using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StandardScaler.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985"/>
              </a:spcBef>
              <a:buSzPct val="93548"/>
              <a:buChar char="•"/>
              <a:tabLst>
                <a:tab pos="83820" algn="l"/>
              </a:tabLst>
            </a:pPr>
            <a:r>
              <a:rPr sz="1550" spc="5" dirty="0">
                <a:latin typeface="Arial"/>
                <a:cs typeface="Arial"/>
              </a:rPr>
              <a:t>Split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5" dirty="0">
                <a:latin typeface="Arial"/>
                <a:cs typeface="Arial"/>
              </a:rPr>
              <a:t>data </a:t>
            </a:r>
            <a:r>
              <a:rPr sz="1550" spc="10" dirty="0">
                <a:latin typeface="Arial"/>
                <a:cs typeface="Arial"/>
              </a:rPr>
              <a:t>into training </a:t>
            </a:r>
            <a:r>
              <a:rPr sz="1550" spc="15" dirty="0">
                <a:latin typeface="Arial"/>
                <a:cs typeface="Arial"/>
              </a:rPr>
              <a:t>and </a:t>
            </a:r>
            <a:r>
              <a:rPr sz="1550" spc="10" dirty="0">
                <a:latin typeface="Arial"/>
                <a:cs typeface="Arial"/>
              </a:rPr>
              <a:t>test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sets.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985"/>
              </a:spcBef>
              <a:buSzPct val="93548"/>
              <a:buChar char="•"/>
              <a:tabLst>
                <a:tab pos="83820" algn="l"/>
              </a:tabLst>
            </a:pPr>
            <a:r>
              <a:rPr sz="1550" spc="10" dirty="0">
                <a:latin typeface="Arial"/>
                <a:cs typeface="Arial"/>
              </a:rPr>
              <a:t>Created an object for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GaussianNB.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985"/>
              </a:spcBef>
              <a:buSzPct val="93548"/>
              <a:buChar char="•"/>
              <a:tabLst>
                <a:tab pos="83820" algn="l"/>
              </a:tabLst>
            </a:pPr>
            <a:r>
              <a:rPr sz="1550" spc="10" dirty="0">
                <a:latin typeface="Arial"/>
                <a:cs typeface="Arial"/>
              </a:rPr>
              <a:t>Fitted </a:t>
            </a:r>
            <a:r>
              <a:rPr sz="1550" spc="15" dirty="0">
                <a:latin typeface="Arial"/>
                <a:cs typeface="Arial"/>
              </a:rPr>
              <a:t>the data </a:t>
            </a:r>
            <a:r>
              <a:rPr sz="1550" spc="10" dirty="0">
                <a:latin typeface="Arial"/>
                <a:cs typeface="Arial"/>
              </a:rPr>
              <a:t>in the </a:t>
            </a:r>
            <a:r>
              <a:rPr sz="1550" spc="15" dirty="0">
                <a:latin typeface="Arial"/>
                <a:cs typeface="Arial"/>
              </a:rPr>
              <a:t>model </a:t>
            </a:r>
            <a:r>
              <a:rPr sz="1550" spc="10" dirty="0">
                <a:latin typeface="Arial"/>
                <a:cs typeface="Arial"/>
              </a:rPr>
              <a:t>to </a:t>
            </a:r>
            <a:r>
              <a:rPr sz="1550" spc="5" dirty="0">
                <a:latin typeface="Arial"/>
                <a:cs typeface="Arial"/>
              </a:rPr>
              <a:t>train</a:t>
            </a:r>
            <a:r>
              <a:rPr sz="1550" spc="-14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it.</a:t>
            </a:r>
            <a:endParaRPr sz="1550">
              <a:latin typeface="Arial"/>
              <a:cs typeface="Arial"/>
            </a:endParaRPr>
          </a:p>
          <a:p>
            <a:pPr marL="83185" indent="-71120">
              <a:lnSpc>
                <a:spcPct val="100000"/>
              </a:lnSpc>
              <a:spcBef>
                <a:spcPts val="969"/>
              </a:spcBef>
              <a:buSzPct val="93548"/>
              <a:buChar char="•"/>
              <a:tabLst>
                <a:tab pos="83820" algn="l"/>
              </a:tabLst>
            </a:pPr>
            <a:r>
              <a:rPr sz="1550" spc="15" dirty="0">
                <a:latin typeface="Arial"/>
                <a:cs typeface="Arial"/>
              </a:rPr>
              <a:t>Made </a:t>
            </a:r>
            <a:r>
              <a:rPr sz="1550" spc="10" dirty="0">
                <a:latin typeface="Arial"/>
                <a:cs typeface="Arial"/>
              </a:rPr>
              <a:t>predictions </a:t>
            </a:r>
            <a:r>
              <a:rPr sz="1550" spc="20" dirty="0">
                <a:latin typeface="Arial"/>
                <a:cs typeface="Arial"/>
              </a:rPr>
              <a:t>on </a:t>
            </a:r>
            <a:r>
              <a:rPr sz="1550" spc="10" dirty="0">
                <a:latin typeface="Arial"/>
                <a:cs typeface="Arial"/>
              </a:rPr>
              <a:t>the test set </a:t>
            </a:r>
            <a:r>
              <a:rPr sz="1550" spc="15" dirty="0">
                <a:latin typeface="Arial"/>
                <a:cs typeface="Arial"/>
              </a:rPr>
              <a:t>and </a:t>
            </a:r>
            <a:r>
              <a:rPr sz="1550" spc="10" dirty="0">
                <a:latin typeface="Arial"/>
                <a:cs typeface="Arial"/>
              </a:rPr>
              <a:t>stored </a:t>
            </a:r>
            <a:r>
              <a:rPr sz="1550" spc="5" dirty="0">
                <a:latin typeface="Arial"/>
                <a:cs typeface="Arial"/>
              </a:rPr>
              <a:t>it </a:t>
            </a:r>
            <a:r>
              <a:rPr sz="1550" spc="10" dirty="0">
                <a:latin typeface="Arial"/>
                <a:cs typeface="Arial"/>
              </a:rPr>
              <a:t>in </a:t>
            </a:r>
            <a:r>
              <a:rPr sz="1550" spc="15" dirty="0">
                <a:latin typeface="Arial"/>
                <a:cs typeface="Arial"/>
              </a:rPr>
              <a:t>a ‘predictor’</a:t>
            </a:r>
            <a:r>
              <a:rPr sz="1550" spc="-21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variable.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323339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 err="1">
                <a:solidFill>
                  <a:srgbClr val="0070BF"/>
                </a:solidFill>
                <a:latin typeface="Arial"/>
                <a:cs typeface="Arial"/>
              </a:rPr>
              <a:t>Bay</a:t>
            </a:r>
            <a:r>
              <a:rPr lang="en-US" sz="2100" b="1" spc="-10" dirty="0" err="1">
                <a:solidFill>
                  <a:srgbClr val="0070BF"/>
                </a:solidFill>
                <a:latin typeface="Arial"/>
                <a:cs typeface="Arial"/>
              </a:rPr>
              <a:t>e</a:t>
            </a:r>
            <a:r>
              <a:rPr sz="2100" b="1" spc="-10" dirty="0" err="1">
                <a:solidFill>
                  <a:srgbClr val="0070BF"/>
                </a:solidFill>
                <a:latin typeface="Arial"/>
                <a:cs typeface="Arial"/>
              </a:rPr>
              <a:t>s</a:t>
            </a:r>
            <a:r>
              <a:rPr sz="210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20165" y="2140688"/>
            <a:ext cx="991743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lang="en-US" sz="2100" dirty="0">
                <a:latin typeface="Arial"/>
                <a:cs typeface="Arial"/>
              </a:rPr>
              <a:t>Supervised learning algorithm used for classification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lang="en-US" sz="2100" dirty="0">
                <a:latin typeface="Arial"/>
                <a:cs typeface="Arial"/>
              </a:rPr>
              <a:t>Based on </a:t>
            </a:r>
            <a:r>
              <a:rPr lang="en-US" sz="2100" dirty="0" err="1">
                <a:latin typeface="Arial"/>
                <a:cs typeface="Arial"/>
              </a:rPr>
              <a:t>Bayes</a:t>
            </a:r>
            <a:r>
              <a:rPr lang="en-US" sz="2100" dirty="0">
                <a:latin typeface="Arial"/>
                <a:cs typeface="Arial"/>
              </a:rPr>
              <a:t> algorithm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43501" y="3211933"/>
            <a:ext cx="19405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BF0000"/>
                </a:solidFill>
                <a:latin typeface="Arial"/>
                <a:cs typeface="Arial"/>
              </a:rPr>
              <a:t>Bayes</a:t>
            </a:r>
            <a:r>
              <a:rPr sz="2100" b="1" spc="-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BF0000"/>
                </a:solidFill>
                <a:latin typeface="Arial"/>
                <a:cs typeface="Arial"/>
              </a:rPr>
              <a:t>theorem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976885" y="4961259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608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976885" y="496888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E83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1976885" y="497573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5E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976885" y="498564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5D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976885" y="499631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D8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976885" y="500393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5D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1976885" y="5007742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5"/>
                </a:moveTo>
                <a:lnTo>
                  <a:pt x="3518916" y="13715"/>
                </a:lnTo>
                <a:lnTo>
                  <a:pt x="351891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5B8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1976885" y="5022219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B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976885" y="5022981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B8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1976885" y="503822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598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976885" y="504508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9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1976885" y="5048890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97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1976885" y="506184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9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1976885" y="5062606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577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1976885" y="507937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9144">
            <a:solidFill>
              <a:srgbClr val="567E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1976885" y="508546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6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1976885" y="509232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56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1976885" y="510299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8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1976885" y="510985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1976885" y="511594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9144">
            <a:solidFill>
              <a:srgbClr val="54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1976885" y="512661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52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1976885" y="5135757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527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1976885" y="514261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52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1976885" y="515328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50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1976885" y="516395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507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1976885" y="517081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50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1976885" y="518071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F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1976885" y="518909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1976885" y="519595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1976885" y="520510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D7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1976885" y="521272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D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1976885" y="522186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1976885" y="522872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3175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1976885" y="523710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B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1976885" y="524701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5">
            <a:solidFill>
              <a:srgbClr val="4977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1976885" y="525386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9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1976885" y="526453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49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1976885" y="527520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8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1976885" y="528206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48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1976885" y="529120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46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1976885" y="529958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4571">
            <a:solidFill>
              <a:srgbClr val="467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1976885" y="5305684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20">
            <a:solidFill>
              <a:srgbClr val="467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1976885" y="531482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47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1976885" y="532549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0667">
            <a:solidFill>
              <a:srgbClr val="44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1976885" y="533464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1976885" y="534073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4572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1976885" y="534911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2191">
            <a:solidFill>
              <a:srgbClr val="42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1976885" y="5358262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4172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1976885" y="5365120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41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1976885" y="5375788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13716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/>
          <p:cNvSpPr/>
          <p:nvPr/>
        </p:nvSpPr>
        <p:spPr>
          <a:xfrm>
            <a:off x="1976885" y="5386456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7619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/>
          <p:cNvSpPr/>
          <p:nvPr/>
        </p:nvSpPr>
        <p:spPr>
          <a:xfrm>
            <a:off x="1976885" y="5393313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916" y="0"/>
                </a:lnTo>
              </a:path>
            </a:pathLst>
          </a:custGeom>
          <a:ln w="6096">
            <a:solidFill>
              <a:srgbClr val="3F7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1976885" y="5396362"/>
            <a:ext cx="3519170" cy="21590"/>
          </a:xfrm>
          <a:custGeom>
            <a:avLst/>
            <a:gdLst/>
            <a:ahLst/>
            <a:cxnLst/>
            <a:rect l="l" t="t" r="r" b="b"/>
            <a:pathLst>
              <a:path w="3519170" h="21589">
                <a:moveTo>
                  <a:pt x="0" y="21335"/>
                </a:moveTo>
                <a:lnTo>
                  <a:pt x="3518916" y="21335"/>
                </a:lnTo>
                <a:lnTo>
                  <a:pt x="351891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3D7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1976885" y="5417698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D6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1976885" y="5445130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3B6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1976885" y="5474086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B6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/>
          <p:nvPr/>
        </p:nvSpPr>
        <p:spPr>
          <a:xfrm>
            <a:off x="1976885" y="5501518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1"/>
                </a:moveTo>
                <a:lnTo>
                  <a:pt x="3518916" y="27431"/>
                </a:lnTo>
                <a:lnTo>
                  <a:pt x="3518916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3A6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/>
          <p:cNvSpPr/>
          <p:nvPr/>
        </p:nvSpPr>
        <p:spPr>
          <a:xfrm>
            <a:off x="1976885" y="5528949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86B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/>
          <p:cNvSpPr/>
          <p:nvPr/>
        </p:nvSpPr>
        <p:spPr>
          <a:xfrm>
            <a:off x="1976885" y="5556381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38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/>
          <p:cNvSpPr/>
          <p:nvPr/>
        </p:nvSpPr>
        <p:spPr>
          <a:xfrm>
            <a:off x="1976885" y="5585338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6"/>
                </a:moveTo>
                <a:lnTo>
                  <a:pt x="3518916" y="13716"/>
                </a:lnTo>
                <a:lnTo>
                  <a:pt x="35189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6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/>
          <p:cNvSpPr/>
          <p:nvPr/>
        </p:nvSpPr>
        <p:spPr>
          <a:xfrm>
            <a:off x="1976885" y="5599054"/>
            <a:ext cx="3519170" cy="13970"/>
          </a:xfrm>
          <a:custGeom>
            <a:avLst/>
            <a:gdLst/>
            <a:ahLst/>
            <a:cxnLst/>
            <a:rect l="l" t="t" r="r" b="b"/>
            <a:pathLst>
              <a:path w="3519170" h="13970">
                <a:moveTo>
                  <a:pt x="0" y="13716"/>
                </a:moveTo>
                <a:lnTo>
                  <a:pt x="3518916" y="13716"/>
                </a:lnTo>
                <a:lnTo>
                  <a:pt x="35189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66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/>
          <p:cNvSpPr/>
          <p:nvPr/>
        </p:nvSpPr>
        <p:spPr>
          <a:xfrm>
            <a:off x="1976885" y="5612770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66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/>
          <p:cNvSpPr/>
          <p:nvPr/>
        </p:nvSpPr>
        <p:spPr>
          <a:xfrm>
            <a:off x="1976885" y="564020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46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/>
          <p:cNvSpPr/>
          <p:nvPr/>
        </p:nvSpPr>
        <p:spPr>
          <a:xfrm>
            <a:off x="1976885" y="5667634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5"/>
                </a:moveTo>
                <a:lnTo>
                  <a:pt x="3518916" y="28955"/>
                </a:lnTo>
                <a:lnTo>
                  <a:pt x="3518916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346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/>
          <p:cNvSpPr/>
          <p:nvPr/>
        </p:nvSpPr>
        <p:spPr>
          <a:xfrm>
            <a:off x="1976885" y="5696590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366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/>
          <p:cNvSpPr/>
          <p:nvPr/>
        </p:nvSpPr>
        <p:spPr>
          <a:xfrm>
            <a:off x="1976885" y="572402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16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/>
          <p:cNvSpPr/>
          <p:nvPr/>
        </p:nvSpPr>
        <p:spPr>
          <a:xfrm>
            <a:off x="1976885" y="5751454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2"/>
                </a:moveTo>
                <a:lnTo>
                  <a:pt x="3518916" y="27432"/>
                </a:lnTo>
                <a:lnTo>
                  <a:pt x="3518916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31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/>
          <p:cNvSpPr/>
          <p:nvPr/>
        </p:nvSpPr>
        <p:spPr>
          <a:xfrm>
            <a:off x="1976885" y="5778886"/>
            <a:ext cx="3519170" cy="29209"/>
          </a:xfrm>
          <a:custGeom>
            <a:avLst/>
            <a:gdLst/>
            <a:ahLst/>
            <a:cxnLst/>
            <a:rect l="l" t="t" r="r" b="b"/>
            <a:pathLst>
              <a:path w="3519170" h="29210">
                <a:moveTo>
                  <a:pt x="0" y="28956"/>
                </a:moveTo>
                <a:lnTo>
                  <a:pt x="3518916" y="28956"/>
                </a:lnTo>
                <a:lnTo>
                  <a:pt x="3518916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2F6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/>
          <p:cNvSpPr/>
          <p:nvPr/>
        </p:nvSpPr>
        <p:spPr>
          <a:xfrm>
            <a:off x="1976885" y="5807842"/>
            <a:ext cx="3519170" cy="27940"/>
          </a:xfrm>
          <a:custGeom>
            <a:avLst/>
            <a:gdLst/>
            <a:ahLst/>
            <a:cxnLst/>
            <a:rect l="l" t="t" r="r" b="b"/>
            <a:pathLst>
              <a:path w="3519170" h="27939">
                <a:moveTo>
                  <a:pt x="0" y="27431"/>
                </a:moveTo>
                <a:lnTo>
                  <a:pt x="3518916" y="27431"/>
                </a:lnTo>
                <a:lnTo>
                  <a:pt x="3518916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2F6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/>
          <p:cNvSpPr/>
          <p:nvPr/>
        </p:nvSpPr>
        <p:spPr>
          <a:xfrm>
            <a:off x="1976885" y="5835274"/>
            <a:ext cx="3519170" cy="12700"/>
          </a:xfrm>
          <a:custGeom>
            <a:avLst/>
            <a:gdLst/>
            <a:ahLst/>
            <a:cxnLst/>
            <a:rect l="l" t="t" r="r" b="b"/>
            <a:pathLst>
              <a:path w="3519170" h="12700">
                <a:moveTo>
                  <a:pt x="0" y="12191"/>
                </a:moveTo>
                <a:lnTo>
                  <a:pt x="3518916" y="12191"/>
                </a:lnTo>
                <a:lnTo>
                  <a:pt x="35189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2D6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/>
          <p:cNvSpPr txBox="1"/>
          <p:nvPr/>
        </p:nvSpPr>
        <p:spPr>
          <a:xfrm>
            <a:off x="1979933" y="4978276"/>
            <a:ext cx="3512820" cy="8274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lang="en-US" sz="1750" b="1" spc="-10" dirty="0">
                <a:latin typeface="Arial"/>
                <a:cs typeface="Arial"/>
              </a:rPr>
              <a:t>       </a:t>
            </a:r>
            <a:r>
              <a:rPr sz="1750" b="1" spc="-10" dirty="0">
                <a:latin typeface="Arial"/>
                <a:cs typeface="Arial"/>
              </a:rPr>
              <a:t>P(A|</a:t>
            </a:r>
            <a:r>
              <a:rPr lang="en-US" sz="1750" b="1" spc="-10" dirty="0">
                <a:latin typeface="Arial"/>
                <a:cs typeface="Arial"/>
              </a:rPr>
              <a:t>B</a:t>
            </a:r>
            <a:r>
              <a:rPr sz="1750" b="1" spc="-10" dirty="0">
                <a:latin typeface="Arial"/>
                <a:cs typeface="Arial"/>
              </a:rPr>
              <a:t>) </a:t>
            </a:r>
            <a:r>
              <a:rPr sz="1750" b="1" dirty="0">
                <a:latin typeface="Arial"/>
                <a:cs typeface="Arial"/>
              </a:rPr>
              <a:t>= P ( </a:t>
            </a:r>
            <a:r>
              <a:rPr lang="en-US" sz="1750" b="1" dirty="0">
                <a:latin typeface="Arial"/>
                <a:cs typeface="Arial"/>
              </a:rPr>
              <a:t>B</a:t>
            </a:r>
            <a:r>
              <a:rPr sz="1750" b="1" dirty="0">
                <a:latin typeface="Arial"/>
                <a:cs typeface="Arial"/>
              </a:rPr>
              <a:t> | </a:t>
            </a:r>
            <a:r>
              <a:rPr sz="1750" b="1" spc="-30" dirty="0">
                <a:latin typeface="Arial"/>
                <a:cs typeface="Arial"/>
              </a:rPr>
              <a:t>A) </a:t>
            </a:r>
            <a:r>
              <a:rPr sz="1750" b="1" dirty="0">
                <a:latin typeface="Arial"/>
                <a:cs typeface="Arial"/>
              </a:rPr>
              <a:t>* P</a:t>
            </a:r>
            <a:r>
              <a:rPr sz="1750" b="1" spc="-55" dirty="0">
                <a:latin typeface="Arial"/>
                <a:cs typeface="Arial"/>
              </a:rPr>
              <a:t> </a:t>
            </a:r>
            <a:r>
              <a:rPr sz="1750" b="1" spc="-25" dirty="0">
                <a:latin typeface="Arial"/>
                <a:cs typeface="Arial"/>
              </a:rPr>
              <a:t>(A)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50" b="1" spc="-5" dirty="0">
                <a:latin typeface="Arial"/>
                <a:cs typeface="Arial"/>
              </a:rPr>
              <a:t>P(</a:t>
            </a:r>
            <a:r>
              <a:rPr lang="en-US" sz="1750" b="1" spc="-5" dirty="0">
                <a:latin typeface="Arial"/>
                <a:cs typeface="Arial"/>
              </a:rPr>
              <a:t>B</a:t>
            </a:r>
            <a:r>
              <a:rPr sz="1750" b="1" spc="-5" dirty="0">
                <a:latin typeface="Arial"/>
                <a:cs typeface="Arial"/>
              </a:rPr>
              <a:t>)</a:t>
            </a:r>
            <a:endParaRPr sz="1750" dirty="0">
              <a:latin typeface="Arial"/>
              <a:cs typeface="Arial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76884" y="4957449"/>
            <a:ext cx="3519170" cy="890269"/>
            <a:chOff x="1085087" y="3803903"/>
            <a:chExt cx="3519170" cy="890269"/>
          </a:xfrm>
        </p:grpSpPr>
        <p:sp>
          <p:nvSpPr>
            <p:cNvPr id="78" name="object 74"/>
            <p:cNvSpPr/>
            <p:nvPr/>
          </p:nvSpPr>
          <p:spPr>
            <a:xfrm>
              <a:off x="1085087" y="3803903"/>
              <a:ext cx="3519170" cy="890269"/>
            </a:xfrm>
            <a:custGeom>
              <a:avLst/>
              <a:gdLst/>
              <a:ahLst/>
              <a:cxnLst/>
              <a:rect l="l" t="t" r="r" b="b"/>
              <a:pathLst>
                <a:path w="3519170" h="890270">
                  <a:moveTo>
                    <a:pt x="0" y="0"/>
                  </a:moveTo>
                  <a:lnTo>
                    <a:pt x="3518915" y="0"/>
                  </a:lnTo>
                  <a:lnTo>
                    <a:pt x="3518915" y="890016"/>
                  </a:lnTo>
                  <a:lnTo>
                    <a:pt x="0" y="890016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4472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6"/>
            <p:cNvSpPr/>
            <p:nvPr/>
          </p:nvSpPr>
          <p:spPr>
            <a:xfrm>
              <a:off x="2077211" y="4183380"/>
              <a:ext cx="1784985" cy="0"/>
            </a:xfrm>
            <a:custGeom>
              <a:avLst/>
              <a:gdLst/>
              <a:ahLst/>
              <a:cxnLst/>
              <a:rect l="l" t="t" r="r" b="b"/>
              <a:pathLst>
                <a:path w="1784985">
                  <a:moveTo>
                    <a:pt x="0" y="0"/>
                  </a:moveTo>
                  <a:lnTo>
                    <a:pt x="1784603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77"/>
          <p:cNvSpPr txBox="1"/>
          <p:nvPr/>
        </p:nvSpPr>
        <p:spPr>
          <a:xfrm>
            <a:off x="4161790" y="3928296"/>
            <a:ext cx="21755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1. </a:t>
            </a:r>
            <a:r>
              <a:rPr sz="2100" spc="-5" dirty="0">
                <a:latin typeface="Arial"/>
                <a:cs typeface="Arial"/>
              </a:rPr>
              <a:t>Prior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81" name="object 78"/>
          <p:cNvSpPr/>
          <p:nvPr/>
        </p:nvSpPr>
        <p:spPr>
          <a:xfrm>
            <a:off x="4538729" y="4300606"/>
            <a:ext cx="528955" cy="536575"/>
          </a:xfrm>
          <a:custGeom>
            <a:avLst/>
            <a:gdLst/>
            <a:ahLst/>
            <a:cxnLst/>
            <a:rect l="l" t="t" r="r" b="b"/>
            <a:pathLst>
              <a:path w="528954" h="536575">
                <a:moveTo>
                  <a:pt x="81223" y="476449"/>
                </a:moveTo>
                <a:lnTo>
                  <a:pt x="57345" y="453078"/>
                </a:lnTo>
                <a:lnTo>
                  <a:pt x="505968" y="0"/>
                </a:lnTo>
                <a:lnTo>
                  <a:pt x="528828" y="24384"/>
                </a:lnTo>
                <a:lnTo>
                  <a:pt x="81223" y="476449"/>
                </a:lnTo>
                <a:close/>
              </a:path>
              <a:path w="528954" h="536575">
                <a:moveTo>
                  <a:pt x="0" y="536448"/>
                </a:moveTo>
                <a:lnTo>
                  <a:pt x="33528" y="429768"/>
                </a:lnTo>
                <a:lnTo>
                  <a:pt x="57345" y="453078"/>
                </a:lnTo>
                <a:lnTo>
                  <a:pt x="45719" y="464820"/>
                </a:lnTo>
                <a:lnTo>
                  <a:pt x="70104" y="487680"/>
                </a:lnTo>
                <a:lnTo>
                  <a:pt x="92698" y="487680"/>
                </a:lnTo>
                <a:lnTo>
                  <a:pt x="105155" y="499872"/>
                </a:lnTo>
                <a:lnTo>
                  <a:pt x="0" y="536448"/>
                </a:lnTo>
                <a:close/>
              </a:path>
              <a:path w="528954" h="536575">
                <a:moveTo>
                  <a:pt x="70104" y="487680"/>
                </a:moveTo>
                <a:lnTo>
                  <a:pt x="45719" y="464820"/>
                </a:lnTo>
                <a:lnTo>
                  <a:pt x="57345" y="453078"/>
                </a:lnTo>
                <a:lnTo>
                  <a:pt x="81223" y="476449"/>
                </a:lnTo>
                <a:lnTo>
                  <a:pt x="70104" y="487680"/>
                </a:lnTo>
                <a:close/>
              </a:path>
              <a:path w="528954" h="536575">
                <a:moveTo>
                  <a:pt x="92698" y="487680"/>
                </a:moveTo>
                <a:lnTo>
                  <a:pt x="70104" y="487680"/>
                </a:lnTo>
                <a:lnTo>
                  <a:pt x="81223" y="476449"/>
                </a:lnTo>
                <a:lnTo>
                  <a:pt x="92698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3228089" y="4581022"/>
            <a:ext cx="508000" cy="376555"/>
          </a:xfrm>
          <a:custGeom>
            <a:avLst/>
            <a:gdLst/>
            <a:ahLst/>
            <a:cxnLst/>
            <a:rect l="l" t="t" r="r" b="b"/>
            <a:pathLst>
              <a:path w="508000" h="376554">
                <a:moveTo>
                  <a:pt x="417109" y="330649"/>
                </a:moveTo>
                <a:lnTo>
                  <a:pt x="0" y="27432"/>
                </a:lnTo>
                <a:lnTo>
                  <a:pt x="19812" y="0"/>
                </a:lnTo>
                <a:lnTo>
                  <a:pt x="435898" y="303949"/>
                </a:lnTo>
                <a:lnTo>
                  <a:pt x="417109" y="330649"/>
                </a:lnTo>
                <a:close/>
              </a:path>
              <a:path w="508000" h="376554">
                <a:moveTo>
                  <a:pt x="488649" y="339852"/>
                </a:moveTo>
                <a:lnTo>
                  <a:pt x="429768" y="339852"/>
                </a:lnTo>
                <a:lnTo>
                  <a:pt x="449580" y="313943"/>
                </a:lnTo>
                <a:lnTo>
                  <a:pt x="435898" y="303949"/>
                </a:lnTo>
                <a:lnTo>
                  <a:pt x="455675" y="275843"/>
                </a:lnTo>
                <a:lnTo>
                  <a:pt x="488649" y="339852"/>
                </a:lnTo>
                <a:close/>
              </a:path>
              <a:path w="508000" h="376554">
                <a:moveTo>
                  <a:pt x="429768" y="339852"/>
                </a:moveTo>
                <a:lnTo>
                  <a:pt x="417109" y="330649"/>
                </a:lnTo>
                <a:lnTo>
                  <a:pt x="435898" y="303949"/>
                </a:lnTo>
                <a:lnTo>
                  <a:pt x="449580" y="313943"/>
                </a:lnTo>
                <a:lnTo>
                  <a:pt x="429768" y="339852"/>
                </a:lnTo>
                <a:close/>
              </a:path>
              <a:path w="508000" h="376554">
                <a:moveTo>
                  <a:pt x="507492" y="376428"/>
                </a:moveTo>
                <a:lnTo>
                  <a:pt x="397764" y="358139"/>
                </a:lnTo>
                <a:lnTo>
                  <a:pt x="417109" y="330649"/>
                </a:lnTo>
                <a:lnTo>
                  <a:pt x="429768" y="339852"/>
                </a:lnTo>
                <a:lnTo>
                  <a:pt x="488649" y="339852"/>
                </a:lnTo>
                <a:lnTo>
                  <a:pt x="507492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/>
          <p:cNvSpPr txBox="1"/>
          <p:nvPr/>
        </p:nvSpPr>
        <p:spPr>
          <a:xfrm>
            <a:off x="2966982" y="6331585"/>
            <a:ext cx="26225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2. </a:t>
            </a:r>
            <a:r>
              <a:rPr sz="2100" spc="-5" dirty="0">
                <a:latin typeface="Arial"/>
                <a:cs typeface="Arial"/>
              </a:rPr>
              <a:t>Marginal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84" name="object 81"/>
          <p:cNvSpPr txBox="1"/>
          <p:nvPr/>
        </p:nvSpPr>
        <p:spPr>
          <a:xfrm>
            <a:off x="1156474" y="3695012"/>
            <a:ext cx="2794635" cy="8610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100" spc="-10" dirty="0">
                <a:latin typeface="Arial"/>
                <a:cs typeface="Arial"/>
              </a:rPr>
              <a:t>4. </a:t>
            </a:r>
            <a:r>
              <a:rPr sz="2100" spc="-5" dirty="0">
                <a:latin typeface="Arial"/>
                <a:cs typeface="Arial"/>
              </a:rPr>
              <a:t>Posterior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probability</a:t>
            </a:r>
            <a:endParaRPr sz="2100" dirty="0">
              <a:latin typeface="Arial"/>
              <a:cs typeface="Arial"/>
            </a:endParaRPr>
          </a:p>
          <a:p>
            <a:pPr marL="1283335">
              <a:lnSpc>
                <a:spcPct val="100000"/>
              </a:lnSpc>
              <a:spcBef>
                <a:spcPts val="770"/>
              </a:spcBef>
            </a:pPr>
            <a:r>
              <a:rPr sz="2100" spc="-10" dirty="0">
                <a:latin typeface="Arial"/>
                <a:cs typeface="Arial"/>
              </a:rPr>
              <a:t>3.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Likelihood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85" name="object 82"/>
          <p:cNvSpPr/>
          <p:nvPr/>
        </p:nvSpPr>
        <p:spPr>
          <a:xfrm>
            <a:off x="3726436" y="5914521"/>
            <a:ext cx="151130" cy="335280"/>
          </a:xfrm>
          <a:custGeom>
            <a:avLst/>
            <a:gdLst/>
            <a:ahLst/>
            <a:cxnLst/>
            <a:rect l="l" t="t" r="r" b="b"/>
            <a:pathLst>
              <a:path w="151130" h="335279">
                <a:moveTo>
                  <a:pt x="0" y="112776"/>
                </a:moveTo>
                <a:lnTo>
                  <a:pt x="12192" y="0"/>
                </a:lnTo>
                <a:lnTo>
                  <a:pt x="89647" y="73152"/>
                </a:lnTo>
                <a:lnTo>
                  <a:pt x="57912" y="73152"/>
                </a:lnTo>
                <a:lnTo>
                  <a:pt x="25908" y="85344"/>
                </a:lnTo>
                <a:lnTo>
                  <a:pt x="31732" y="101004"/>
                </a:lnTo>
                <a:lnTo>
                  <a:pt x="0" y="112776"/>
                </a:lnTo>
                <a:close/>
              </a:path>
              <a:path w="151130" h="335279">
                <a:moveTo>
                  <a:pt x="31732" y="101004"/>
                </a:moveTo>
                <a:lnTo>
                  <a:pt x="25908" y="85344"/>
                </a:lnTo>
                <a:lnTo>
                  <a:pt x="57912" y="73152"/>
                </a:lnTo>
                <a:lnTo>
                  <a:pt x="63841" y="89092"/>
                </a:lnTo>
                <a:lnTo>
                  <a:pt x="31732" y="101004"/>
                </a:lnTo>
                <a:close/>
              </a:path>
              <a:path w="151130" h="335279">
                <a:moveTo>
                  <a:pt x="63841" y="89092"/>
                </a:moveTo>
                <a:lnTo>
                  <a:pt x="57912" y="73152"/>
                </a:lnTo>
                <a:lnTo>
                  <a:pt x="89647" y="73152"/>
                </a:lnTo>
                <a:lnTo>
                  <a:pt x="94488" y="77724"/>
                </a:lnTo>
                <a:lnTo>
                  <a:pt x="63841" y="89092"/>
                </a:lnTo>
                <a:close/>
              </a:path>
              <a:path w="151130" h="335279">
                <a:moveTo>
                  <a:pt x="118872" y="335280"/>
                </a:moveTo>
                <a:lnTo>
                  <a:pt x="31732" y="101004"/>
                </a:lnTo>
                <a:lnTo>
                  <a:pt x="63841" y="89092"/>
                </a:lnTo>
                <a:lnTo>
                  <a:pt x="150876" y="323088"/>
                </a:lnTo>
                <a:lnTo>
                  <a:pt x="118872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1737616" y="4146681"/>
            <a:ext cx="312420" cy="692150"/>
          </a:xfrm>
          <a:custGeom>
            <a:avLst/>
            <a:gdLst/>
            <a:ahLst/>
            <a:cxnLst/>
            <a:rect l="l" t="t" r="r" b="b"/>
            <a:pathLst>
              <a:path w="312419" h="692150">
                <a:moveTo>
                  <a:pt x="251338" y="605588"/>
                </a:moveTo>
                <a:lnTo>
                  <a:pt x="0" y="12192"/>
                </a:lnTo>
                <a:lnTo>
                  <a:pt x="30480" y="0"/>
                </a:lnTo>
                <a:lnTo>
                  <a:pt x="281454" y="592538"/>
                </a:lnTo>
                <a:lnTo>
                  <a:pt x="251338" y="605588"/>
                </a:lnTo>
                <a:close/>
              </a:path>
              <a:path w="312419" h="692150">
                <a:moveTo>
                  <a:pt x="310195" y="620268"/>
                </a:moveTo>
                <a:lnTo>
                  <a:pt x="257556" y="620268"/>
                </a:lnTo>
                <a:lnTo>
                  <a:pt x="288036" y="608076"/>
                </a:lnTo>
                <a:lnTo>
                  <a:pt x="281454" y="592538"/>
                </a:lnTo>
                <a:lnTo>
                  <a:pt x="312420" y="579120"/>
                </a:lnTo>
                <a:lnTo>
                  <a:pt x="310195" y="620268"/>
                </a:lnTo>
                <a:close/>
              </a:path>
              <a:path w="312419" h="692150">
                <a:moveTo>
                  <a:pt x="257556" y="620268"/>
                </a:moveTo>
                <a:lnTo>
                  <a:pt x="251338" y="605588"/>
                </a:lnTo>
                <a:lnTo>
                  <a:pt x="281454" y="592538"/>
                </a:lnTo>
                <a:lnTo>
                  <a:pt x="288036" y="608076"/>
                </a:lnTo>
                <a:lnTo>
                  <a:pt x="257556" y="620268"/>
                </a:lnTo>
                <a:close/>
              </a:path>
              <a:path w="312419" h="692150">
                <a:moveTo>
                  <a:pt x="306323" y="691896"/>
                </a:moveTo>
                <a:lnTo>
                  <a:pt x="220980" y="618744"/>
                </a:lnTo>
                <a:lnTo>
                  <a:pt x="251338" y="605588"/>
                </a:lnTo>
                <a:lnTo>
                  <a:pt x="257556" y="620268"/>
                </a:lnTo>
                <a:lnTo>
                  <a:pt x="310195" y="620268"/>
                </a:lnTo>
                <a:lnTo>
                  <a:pt x="306323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7" name="Straight Connector 86"/>
          <p:cNvCxnSpPr/>
          <p:nvPr/>
        </p:nvCxnSpPr>
        <p:spPr>
          <a:xfrm>
            <a:off x="3365500" y="5381625"/>
            <a:ext cx="1729997" cy="10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object 77"/>
          <p:cNvSpPr txBox="1"/>
          <p:nvPr/>
        </p:nvSpPr>
        <p:spPr>
          <a:xfrm>
            <a:off x="5880100" y="4731385"/>
            <a:ext cx="441960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5" dirty="0">
                <a:latin typeface="Arial"/>
                <a:cs typeface="Arial"/>
              </a:rPr>
              <a:t>P(A) </a:t>
            </a:r>
            <a:r>
              <a:rPr sz="2100" spc="-5" dirty="0">
                <a:latin typeface="Arial"/>
                <a:cs typeface="Arial"/>
              </a:rPr>
              <a:t>Prior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lang="en-US" sz="2100" spc="-5" dirty="0">
                <a:latin typeface="Arial"/>
                <a:cs typeface="Arial"/>
              </a:rPr>
              <a:t>P</a:t>
            </a:r>
            <a:r>
              <a:rPr sz="2100" spc="-5" dirty="0">
                <a:latin typeface="Arial"/>
                <a:cs typeface="Arial"/>
              </a:rPr>
              <a:t>robability</a:t>
            </a:r>
            <a:r>
              <a:rPr lang="en-US" sz="2100" spc="-5" dirty="0">
                <a:latin typeface="Arial"/>
                <a:cs typeface="Arial"/>
              </a:rPr>
              <a:t> : Probability of event A before event B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1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5" dirty="0">
                <a:latin typeface="Arial"/>
                <a:cs typeface="Arial"/>
              </a:rPr>
              <a:t>P(A|B) Posterior Probability : Probability of event A  after event B is true  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4449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Python</a:t>
            </a:r>
            <a:r>
              <a:rPr sz="2100" b="1" spc="9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959" y="1956346"/>
            <a:ext cx="5111750" cy="1469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latin typeface="Calibri"/>
                <a:cs typeface="Calibri"/>
              </a:rPr>
              <a:t>from sklearn import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metrics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spc="15" dirty="0">
                <a:latin typeface="Calibri"/>
                <a:cs typeface="Calibri"/>
              </a:rPr>
              <a:t># </a:t>
            </a:r>
            <a:r>
              <a:rPr sz="1550" dirty="0">
                <a:latin typeface="Calibri"/>
                <a:cs typeface="Calibri"/>
              </a:rPr>
              <a:t>make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predictions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50" spc="5" dirty="0">
                <a:latin typeface="Calibri"/>
                <a:cs typeface="Calibri"/>
              </a:rPr>
              <a:t>predicted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model.predict(X_test)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</a:pPr>
            <a:r>
              <a:rPr sz="1550" spc="10" dirty="0">
                <a:latin typeface="Calibri"/>
                <a:cs typeface="Calibri"/>
              </a:rPr>
              <a:t>from sklearn.metrics import </a:t>
            </a:r>
            <a:r>
              <a:rPr sz="1550" spc="5" dirty="0">
                <a:latin typeface="Calibri"/>
                <a:cs typeface="Calibri"/>
              </a:rPr>
              <a:t>accuracy_score,</a:t>
            </a:r>
            <a:r>
              <a:rPr sz="1550" spc="-1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confusion_matrix  </a:t>
            </a:r>
            <a:r>
              <a:rPr sz="1550" spc="5" dirty="0">
                <a:latin typeface="Calibri"/>
                <a:cs typeface="Calibri"/>
              </a:rPr>
              <a:t>metrics.confusion_matrix(predicted,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y_test)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4449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Python</a:t>
            </a:r>
            <a:r>
              <a:rPr sz="2100" b="1" spc="9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060" y="1927369"/>
            <a:ext cx="9039225" cy="146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i="1" spc="15" dirty="0">
                <a:latin typeface="Calibri"/>
                <a:cs typeface="Calibri"/>
              </a:rPr>
              <a:t>## </a:t>
            </a:r>
            <a:r>
              <a:rPr sz="1550" i="1" spc="5" dirty="0">
                <a:latin typeface="Calibri"/>
                <a:cs typeface="Calibri"/>
              </a:rPr>
              <a:t>Calculate </a:t>
            </a:r>
            <a:r>
              <a:rPr sz="1550" i="1" spc="10" dirty="0">
                <a:latin typeface="Calibri"/>
                <a:cs typeface="Calibri"/>
              </a:rPr>
              <a:t>the model_score </a:t>
            </a:r>
            <a:r>
              <a:rPr sz="1550" i="1" spc="15" dirty="0">
                <a:latin typeface="Calibri"/>
                <a:cs typeface="Calibri"/>
              </a:rPr>
              <a:t>of </a:t>
            </a:r>
            <a:r>
              <a:rPr sz="1550" i="1" spc="5" dirty="0">
                <a:latin typeface="Calibri"/>
                <a:cs typeface="Calibri"/>
              </a:rPr>
              <a:t>the testing data </a:t>
            </a:r>
            <a:r>
              <a:rPr sz="1550" i="1" dirty="0">
                <a:latin typeface="Calibri"/>
                <a:cs typeface="Calibri"/>
              </a:rPr>
              <a:t>to </a:t>
            </a:r>
            <a:r>
              <a:rPr sz="1550" i="1" spc="15" dirty="0">
                <a:latin typeface="Calibri"/>
                <a:cs typeface="Calibri"/>
              </a:rPr>
              <a:t>know </a:t>
            </a:r>
            <a:r>
              <a:rPr sz="1550" i="1" spc="10" dirty="0">
                <a:latin typeface="Calibri"/>
                <a:cs typeface="Calibri"/>
              </a:rPr>
              <a:t>how </a:t>
            </a:r>
            <a:r>
              <a:rPr sz="1550" i="1" spc="15" dirty="0">
                <a:latin typeface="Calibri"/>
                <a:cs typeface="Calibri"/>
              </a:rPr>
              <a:t>good </a:t>
            </a:r>
            <a:r>
              <a:rPr sz="1550" i="1" spc="10" dirty="0">
                <a:latin typeface="Calibri"/>
                <a:cs typeface="Calibri"/>
              </a:rPr>
              <a:t>is the model </a:t>
            </a:r>
            <a:r>
              <a:rPr sz="1550" i="1" spc="5" dirty="0">
                <a:latin typeface="Calibri"/>
                <a:cs typeface="Calibri"/>
              </a:rPr>
              <a:t>performing </a:t>
            </a:r>
            <a:r>
              <a:rPr sz="1550" i="1" spc="10" dirty="0">
                <a:latin typeface="Calibri"/>
                <a:cs typeface="Calibri"/>
              </a:rPr>
              <a:t>in generalizing the  </a:t>
            </a:r>
            <a:r>
              <a:rPr sz="1550" i="1" spc="15" dirty="0">
                <a:latin typeface="Calibri"/>
                <a:cs typeface="Calibri"/>
              </a:rPr>
              <a:t>two</a:t>
            </a:r>
            <a:r>
              <a:rPr sz="1550" i="1" dirty="0">
                <a:latin typeface="Calibri"/>
                <a:cs typeface="Calibri"/>
              </a:rPr>
              <a:t> </a:t>
            </a:r>
            <a:r>
              <a:rPr sz="1550" i="1" spc="10" dirty="0">
                <a:latin typeface="Calibri"/>
                <a:cs typeface="Calibri"/>
              </a:rPr>
              <a:t>classes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539740">
              <a:lnSpc>
                <a:spcPct val="101899"/>
              </a:lnSpc>
            </a:pPr>
            <a:r>
              <a:rPr sz="1550" spc="10" dirty="0">
                <a:latin typeface="Calibri"/>
                <a:cs typeface="Calibri"/>
              </a:rPr>
              <a:t>model_score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5" dirty="0">
                <a:latin typeface="Calibri"/>
                <a:cs typeface="Calibri"/>
              </a:rPr>
              <a:t>model.score(X_test, y_test)  </a:t>
            </a:r>
            <a:r>
              <a:rPr sz="1550" spc="10" dirty="0">
                <a:latin typeface="Calibri"/>
                <a:cs typeface="Calibri"/>
              </a:rPr>
              <a:t>model_score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27" y="1154630"/>
            <a:ext cx="44494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Naïve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Bays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Classifier </a:t>
            </a:r>
            <a:r>
              <a:rPr sz="2100" b="1" spc="-10" dirty="0">
                <a:solidFill>
                  <a:srgbClr val="0070BF"/>
                </a:solidFill>
                <a:latin typeface="Arial"/>
                <a:cs typeface="Arial"/>
              </a:rPr>
              <a:t>Python</a:t>
            </a:r>
            <a:r>
              <a:rPr sz="2100" b="1" spc="9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70BF"/>
                </a:solidFill>
                <a:latin typeface="Arial"/>
                <a:cs typeface="Arial"/>
              </a:rPr>
              <a:t>Code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431" y="2012727"/>
            <a:ext cx="6482080" cy="3424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10" dirty="0">
                <a:latin typeface="Calibri"/>
                <a:cs typeface="Calibri"/>
              </a:rPr>
              <a:t>##Evaluation of the</a:t>
            </a:r>
            <a:r>
              <a:rPr sz="1550" i="1" spc="-45" dirty="0">
                <a:latin typeface="Calibri"/>
                <a:cs typeface="Calibri"/>
              </a:rPr>
              <a:t> </a:t>
            </a:r>
            <a:r>
              <a:rPr sz="1550" i="1" spc="10" dirty="0">
                <a:latin typeface="Calibri"/>
                <a:cs typeface="Calibri"/>
              </a:rPr>
              <a:t>model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756535">
              <a:lnSpc>
                <a:spcPct val="101299"/>
              </a:lnSpc>
            </a:pPr>
            <a:r>
              <a:rPr sz="1550" spc="5" dirty="0">
                <a:latin typeface="Calibri"/>
                <a:cs typeface="Calibri"/>
              </a:rPr>
              <a:t>y_predictProb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10" dirty="0">
                <a:latin typeface="Calibri"/>
                <a:cs typeface="Calibri"/>
              </a:rPr>
              <a:t>model.predict_proba(X_test)  from sklearn.metrics import auc,</a:t>
            </a:r>
            <a:r>
              <a:rPr sz="1550" spc="-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roc_curve</a:t>
            </a:r>
            <a:endParaRPr sz="1550">
              <a:latin typeface="Calibri"/>
              <a:cs typeface="Calibri"/>
            </a:endParaRPr>
          </a:p>
          <a:p>
            <a:pPr marL="12700" marR="1718945">
              <a:lnSpc>
                <a:spcPct val="101899"/>
              </a:lnSpc>
              <a:spcBef>
                <a:spcPts val="5"/>
              </a:spcBef>
            </a:pPr>
            <a:r>
              <a:rPr sz="1550" spc="-30" dirty="0">
                <a:latin typeface="Calibri"/>
                <a:cs typeface="Calibri"/>
              </a:rPr>
              <a:t>fpr, </a:t>
            </a:r>
            <a:r>
              <a:rPr sz="1550" spc="-25" dirty="0">
                <a:latin typeface="Calibri"/>
                <a:cs typeface="Calibri"/>
              </a:rPr>
              <a:t>tpr, </a:t>
            </a:r>
            <a:r>
              <a:rPr sz="1550" spc="5" dirty="0">
                <a:latin typeface="Calibri"/>
                <a:cs typeface="Calibri"/>
              </a:rPr>
              <a:t>thresholds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5" dirty="0">
                <a:latin typeface="Calibri"/>
                <a:cs typeface="Calibri"/>
              </a:rPr>
              <a:t>roc_curve(y_test, y_predictProb[::,1])  </a:t>
            </a:r>
            <a:r>
              <a:rPr sz="1550" spc="10" dirty="0">
                <a:latin typeface="Calibri"/>
                <a:cs typeface="Calibri"/>
              </a:rPr>
              <a:t>roc_auc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-10" dirty="0">
                <a:latin typeface="Calibri"/>
                <a:cs typeface="Calibri"/>
              </a:rPr>
              <a:t>auc(fpr,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tpr)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10" dirty="0">
                <a:latin typeface="Calibri"/>
                <a:cs typeface="Calibri"/>
              </a:rPr>
              <a:t>roc_auc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</a:pPr>
            <a:r>
              <a:rPr sz="1550" spc="-5" dirty="0">
                <a:latin typeface="Calibri"/>
                <a:cs typeface="Calibri"/>
              </a:rPr>
              <a:t>plt.plot(fpr, </a:t>
            </a:r>
            <a:r>
              <a:rPr sz="1550" spc="-25" dirty="0">
                <a:latin typeface="Calibri"/>
                <a:cs typeface="Calibri"/>
              </a:rPr>
              <a:t>tpr, </a:t>
            </a:r>
            <a:r>
              <a:rPr sz="1550" dirty="0">
                <a:latin typeface="Calibri"/>
                <a:cs typeface="Calibri"/>
              </a:rPr>
              <a:t>color='darkorange', </a:t>
            </a:r>
            <a:r>
              <a:rPr sz="1550" spc="10" dirty="0">
                <a:latin typeface="Calibri"/>
                <a:cs typeface="Calibri"/>
              </a:rPr>
              <a:t>label='ROC curve </a:t>
            </a:r>
            <a:r>
              <a:rPr sz="1550" spc="5" dirty="0">
                <a:latin typeface="Calibri"/>
                <a:cs typeface="Calibri"/>
              </a:rPr>
              <a:t>(area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10" dirty="0">
                <a:latin typeface="Calibri"/>
                <a:cs typeface="Calibri"/>
              </a:rPr>
              <a:t>%0.2f)' </a:t>
            </a:r>
            <a:r>
              <a:rPr sz="1550" spc="20" dirty="0">
                <a:latin typeface="Calibri"/>
                <a:cs typeface="Calibri"/>
              </a:rPr>
              <a:t>% </a:t>
            </a:r>
            <a:r>
              <a:rPr sz="1550" spc="10" dirty="0">
                <a:latin typeface="Calibri"/>
                <a:cs typeface="Calibri"/>
              </a:rPr>
              <a:t>roc_auc)  </a:t>
            </a:r>
            <a:r>
              <a:rPr sz="1550" spc="5" dirty="0">
                <a:latin typeface="Calibri"/>
                <a:cs typeface="Calibri"/>
              </a:rPr>
              <a:t>plt.plot([0, 1], [0, 1], </a:t>
            </a:r>
            <a:r>
              <a:rPr sz="1550" spc="10" dirty="0">
                <a:latin typeface="Calibri"/>
                <a:cs typeface="Calibri"/>
              </a:rPr>
              <a:t>color='navy',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linestyle='--')</a:t>
            </a:r>
            <a:endParaRPr sz="1550">
              <a:latin typeface="Calibri"/>
              <a:cs typeface="Calibri"/>
            </a:endParaRPr>
          </a:p>
          <a:p>
            <a:pPr marL="12700" marR="2997835">
              <a:lnSpc>
                <a:spcPct val="101699"/>
              </a:lnSpc>
              <a:spcBef>
                <a:spcPts val="5"/>
              </a:spcBef>
            </a:pPr>
            <a:r>
              <a:rPr sz="1550" spc="5" dirty="0">
                <a:latin typeface="Calibri"/>
                <a:cs typeface="Calibri"/>
              </a:rPr>
              <a:t>plt.xlabel('False Positive Rate')  </a:t>
            </a:r>
            <a:r>
              <a:rPr sz="1550" spc="-5" dirty="0">
                <a:latin typeface="Calibri"/>
                <a:cs typeface="Calibri"/>
              </a:rPr>
              <a:t>plt.ylabel('True </a:t>
            </a:r>
            <a:r>
              <a:rPr sz="1550" spc="5" dirty="0">
                <a:latin typeface="Calibri"/>
                <a:cs typeface="Calibri"/>
              </a:rPr>
              <a:t>Positive Rate')  plt.title('Receiver operating characteristic')  plt.legend(loc="lower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right")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458" y="3362854"/>
            <a:ext cx="3255645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Thank </a:t>
            </a:r>
            <a:r>
              <a:rPr spc="-100" dirty="0"/>
              <a:t>You</a:t>
            </a:r>
            <a:r>
              <a:rPr spc="-70" dirty="0"/>
              <a:t> </a:t>
            </a:r>
            <a:r>
              <a:rPr spc="5" dirty="0"/>
              <a:t>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243886"/>
            <a:ext cx="10210800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philosopher"/>
              </a:rPr>
              <a:t>Origin of the Terms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pt sans"/>
              </a:rPr>
              <a:t>The words posterior and prior come from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77777"/>
                </a:solidFill>
                <a:effectLst/>
                <a:latin typeface="pt sans"/>
              </a:rPr>
              <a:t>latin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inherit"/>
              </a:rPr>
              <a:t> a priori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pt sans"/>
              </a:rPr>
              <a:t>. The definition of “a priori” is: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“…relating to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what can be known through an understanding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of how certain things work [i.e. a hypothesis] rather than by observation” ~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5A9C5"/>
                </a:solidFill>
                <a:effectLst/>
                <a:latin typeface="inherit"/>
                <a:hlinkClick r:id="rId2"/>
              </a:rPr>
              <a:t>Miriam Webster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r>
              <a:rPr lang="en-US" altLang="en-US" sz="2400" dirty="0">
                <a:latin typeface="inherit"/>
              </a:rPr>
              <a:t/>
            </a:r>
            <a:br>
              <a:rPr lang="en-US" altLang="en-US" sz="2400" dirty="0">
                <a:latin typeface="inherit"/>
              </a:rPr>
            </a:br>
            <a:r>
              <a:rPr lang="en-US" altLang="en-US" sz="2400" dirty="0" smtClean="0">
                <a:latin typeface="inherit"/>
              </a:rPr>
              <a:t/>
            </a:r>
            <a:br>
              <a:rPr lang="en-US" altLang="en-US" sz="2400" dirty="0" smtClean="0">
                <a:latin typeface="inherit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pt sans"/>
              </a:rPr>
              <a:t>The opposite of “a priori” is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inherit"/>
              </a:rPr>
              <a:t>a posteriori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pt sans"/>
              </a:rPr>
              <a:t>, which is defined as: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“… relating to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what can be known by observation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rather than through an understanding of how certain things work” ~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5A9C5"/>
                </a:solidFill>
                <a:effectLst/>
                <a:latin typeface="inherit"/>
                <a:hlinkClick r:id="rId3"/>
              </a:rPr>
              <a:t>Miriam Webster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724025"/>
            <a:ext cx="10287000" cy="5539978"/>
          </a:xfrm>
        </p:spPr>
        <p:txBody>
          <a:bodyPr/>
          <a:lstStyle/>
          <a:p>
            <a:pPr fontAlgn="base"/>
            <a:r>
              <a:rPr lang="en-US" sz="2400" dirty="0"/>
              <a:t>Two terms that students often confuse in </a:t>
            </a:r>
            <a:r>
              <a:rPr lang="en-US" sz="2400" dirty="0" smtClean="0"/>
              <a:t>statistics are</a:t>
            </a:r>
            <a:r>
              <a:rPr lang="en-US" sz="2400" dirty="0"/>
              <a:t> </a:t>
            </a:r>
            <a:r>
              <a:rPr lang="en-US" sz="2400" b="1" dirty="0"/>
              <a:t>likelihood</a:t>
            </a:r>
            <a:r>
              <a:rPr lang="en-US" sz="2400" dirty="0"/>
              <a:t> and </a:t>
            </a:r>
            <a:r>
              <a:rPr lang="en-US" sz="2400" b="1" dirty="0"/>
              <a:t>probability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Here’s </a:t>
            </a:r>
            <a:r>
              <a:rPr lang="en-US" sz="2400" dirty="0"/>
              <a:t>the difference in a nutshell:</a:t>
            </a:r>
            <a:br>
              <a:rPr lang="en-US" sz="2400" dirty="0"/>
            </a:br>
            <a:r>
              <a:rPr lang="en-US" sz="2400" b="1" dirty="0"/>
              <a:t>Probability</a:t>
            </a:r>
            <a:r>
              <a:rPr lang="en-US" sz="2400" dirty="0"/>
              <a:t> refers to the chance that a particular outcome occurs based on the values of parameters in a model.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Likelihood</a:t>
            </a:r>
            <a:r>
              <a:rPr lang="en-US" sz="2400" dirty="0"/>
              <a:t> refers to how well a sample provides support for particular values of a parameter in a model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When calculating the probability of some outcome, we assume the parameters in a model are trustworthy.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However</a:t>
            </a:r>
            <a:r>
              <a:rPr lang="en-US" sz="2400" dirty="0"/>
              <a:t>, when we calculate likelihood we’re trying to determine if we can trust the parameters in a model based on the sample data that we’ve observed.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3639" y="504825"/>
            <a:ext cx="5633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likelihood</a:t>
            </a:r>
            <a:r>
              <a:rPr lang="en-US" sz="4000" dirty="0"/>
              <a:t> and </a:t>
            </a:r>
            <a:r>
              <a:rPr lang="en-US" sz="4000" b="1" dirty="0"/>
              <a:t>probability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30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323339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b="1" spc="-5" dirty="0">
                <a:solidFill>
                  <a:srgbClr val="0070BF"/>
                </a:solidFill>
                <a:latin typeface="Arial"/>
                <a:cs typeface="Arial"/>
              </a:rPr>
              <a:t>Example 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20165" y="2140688"/>
            <a:ext cx="9917430" cy="4031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r>
              <a:rPr lang="en-US" sz="2100" dirty="0">
                <a:latin typeface="Arial"/>
                <a:cs typeface="Arial"/>
              </a:rPr>
              <a:t>Dataset : [Document]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sz="2100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sz="2100" dirty="0">
                <a:latin typeface="Arial"/>
                <a:cs typeface="Arial"/>
              </a:rPr>
              <a:t>&gt;&gt; Classify : “ A very close game”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700" y="3095625"/>
          <a:ext cx="4831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 great game”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“The Election was over”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“Very clean Match”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 A clean but forgettable game”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“It was a close election”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18300" y="3447097"/>
            <a:ext cx="2959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words in Sports : 11</a:t>
            </a:r>
          </a:p>
          <a:p>
            <a:endParaRPr lang="en-US" dirty="0"/>
          </a:p>
          <a:p>
            <a:r>
              <a:rPr lang="en-US" dirty="0"/>
              <a:t>Total words in non Sports : 09</a:t>
            </a:r>
          </a:p>
          <a:p>
            <a:endParaRPr lang="en-US" dirty="0"/>
          </a:p>
          <a:p>
            <a:r>
              <a:rPr lang="en-US" dirty="0"/>
              <a:t>Total unique words :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2105025"/>
            <a:ext cx="10695749" cy="4716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 (Sports | “ A very close game”) = ?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 (Non Sports | “ A very close game”) = ?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How find a probability?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“ A very close game”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 (“ A very close game”) = P(A) * P(very) * P(close) * P(game)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 (“ A very close game”|Sports) = P(A | Sports) * P(very | Sports) * P(close | Sports) * P(game | Sports)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 (“ A very close game”|Non Sports) = P(A | Non Sports) * P(very | Non Sports) * P(close | Non Sports) 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							    * P(game | Non Sports)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7480300" y="2486025"/>
            <a:ext cx="2971800" cy="2362200"/>
          </a:xfrm>
          <a:prstGeom prst="cloudCallout">
            <a:avLst>
              <a:gd name="adj1" fmla="val -26669"/>
              <a:gd name="adj2" fmla="val 67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08" y="1154630"/>
            <a:ext cx="323339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b="1" spc="-5" dirty="0">
                <a:solidFill>
                  <a:srgbClr val="0070BF"/>
                </a:solidFill>
                <a:latin typeface="Arial"/>
                <a:cs typeface="Arial"/>
              </a:rPr>
              <a:t>Calculating Probabilities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100" y="2105025"/>
            <a:ext cx="7583551" cy="5006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“ A very close game”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P(A | Sports) = 2/11  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P(very | Sports) = 1/11 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P(close | Sports) = 0/11 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P(game | Sports) = 2/11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P(A | Sports) * P(very | Sports) * P(close | Sports) * P(game | Sports) = 0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Solution : Laplace Smoothing 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                                    word count + 1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P(word) =    ----------------------------------------------------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				       total no of words + no of unique words	</a:t>
            </a: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876425"/>
            <a:ext cx="876300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                                    0+1       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P(close | Sports) =    --------    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                                   11+14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endParaRPr lang="en-US" dirty="0">
              <a:latin typeface="Arial"/>
              <a:cs typeface="Arial"/>
            </a:endParaRP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					    2+1	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P(A | Sports) =      -----------</a:t>
            </a:r>
          </a:p>
          <a:p>
            <a:pPr marL="413384" indent="-401320">
              <a:spcBef>
                <a:spcPts val="100"/>
              </a:spcBef>
              <a:tabLst>
                <a:tab pos="412750" algn="l"/>
                <a:tab pos="414020" algn="l"/>
              </a:tabLst>
            </a:pPr>
            <a:r>
              <a:rPr lang="en-US" dirty="0">
                <a:latin typeface="Arial"/>
                <a:cs typeface="Arial"/>
              </a:rPr>
              <a:t>                                11+14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65300" y="4543425"/>
          <a:ext cx="712893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(word | Sports)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 (word | Non Sports)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2+1  / 11+14 = 0.12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+1 / 9+14 = 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 /</a:t>
                      </a:r>
                      <a:r>
                        <a:rPr lang="en-US" baseline="0" dirty="0"/>
                        <a:t> 11+14 = 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0+1 / 9+14 =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+1 / 11+14 = 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 / 9+14 = 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2+1 / 11+14 = 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0+1 / 9+14 =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0.12*0.08*0.04*0.12 =</a:t>
                      </a:r>
                    </a:p>
                    <a:p>
                      <a:r>
                        <a:rPr lang="en-US" dirty="0"/>
                        <a:t>4.608</a:t>
                      </a:r>
                      <a:r>
                        <a:rPr lang="en-US" baseline="0" dirty="0"/>
                        <a:t> *10^-5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0.08*0.04*0.08*0.04 =</a:t>
                      </a:r>
                    </a:p>
                    <a:p>
                      <a:r>
                        <a:rPr lang="en-US" dirty="0"/>
                        <a:t>1.024*10^-5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08500" y="504825"/>
          <a:ext cx="4831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 great game”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“The Election was over”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“Very clean Match”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 A clean but forgettable game”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“It was a close election”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9100" y="2943225"/>
            <a:ext cx="2959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words in Sports : 11</a:t>
            </a:r>
          </a:p>
          <a:p>
            <a:endParaRPr lang="en-US" dirty="0"/>
          </a:p>
          <a:p>
            <a:r>
              <a:rPr lang="en-US" dirty="0"/>
              <a:t>Total words in non Sports : 09</a:t>
            </a:r>
          </a:p>
          <a:p>
            <a:endParaRPr lang="en-US" dirty="0"/>
          </a:p>
          <a:p>
            <a:r>
              <a:rPr lang="en-US" dirty="0"/>
              <a:t>Total unique words :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1478</Words>
  <Application>Microsoft Office PowerPoint</Application>
  <PresentationFormat>Custom</PresentationFormat>
  <Paragraphs>330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philosopher</vt:lpstr>
      <vt:lpstr>pt sans</vt:lpstr>
      <vt:lpstr>Times New Roman</vt:lpstr>
      <vt:lpstr>Office Theme</vt:lpstr>
      <vt:lpstr>Naïve Bayes Classifier</vt:lpstr>
      <vt:lpstr>PowerPoint Presentation</vt:lpstr>
      <vt:lpstr>Naïve Bayes Classifier</vt:lpstr>
      <vt:lpstr>Origin of the Terms The words posterior and prior come from the latin a priori. The definition of “a priori” is: “…relating to what can be known through an understanding of how certain things work [i.e. a hypothesis] rather than by observation” ~ Miriam Webster.    The opposite of “a priori” is a posteriori, which is defined as: “… relating to what can be known by observation rather than through an understanding of how certain things work” ~ Miriam Webster.</vt:lpstr>
      <vt:lpstr>Two terms that students often confuse in statistics are likelihood and probability.  Here’s the difference in a nutshell: Probability refers to the chance that a particular outcome occurs based on the values of parameters in a model.  Likelihood refers to how well a sample provides support for particular values of a parameter in a model.  When calculating the probability of some outcome, we assume the parameters in a model are trustworthy.  However, when we calculate likelihood we’re trying to determine if we can trust the parameters in a model based on the sample data that we’ve observed. </vt:lpstr>
      <vt:lpstr>Example </vt:lpstr>
      <vt:lpstr>PowerPoint Presentation</vt:lpstr>
      <vt:lpstr>Calculating Probabilities</vt:lpstr>
      <vt:lpstr>PowerPoint Presentation</vt:lpstr>
      <vt:lpstr>Naïve Bays Classifier</vt:lpstr>
      <vt:lpstr>Naïve Bays Classifier</vt:lpstr>
      <vt:lpstr>Naïve Bays Classifier</vt:lpstr>
      <vt:lpstr>PowerPoint Presentation</vt:lpstr>
      <vt:lpstr>PowerPoint Presentation</vt:lpstr>
      <vt:lpstr>Naïve Bays Classifier</vt:lpstr>
      <vt:lpstr>Naïve Bays Classifier…</vt:lpstr>
      <vt:lpstr>Naïve Bays Classifier…</vt:lpstr>
      <vt:lpstr>Naïve Bays Classifier…</vt:lpstr>
      <vt:lpstr>PowerPoint Presentation</vt:lpstr>
      <vt:lpstr>Naïve Bays Classifier…</vt:lpstr>
      <vt:lpstr>Naïve Bays Classifier…</vt:lpstr>
      <vt:lpstr>Naïve Bays Classifier…</vt:lpstr>
      <vt:lpstr>Naïve Bays Classifier…</vt:lpstr>
      <vt:lpstr>Naïve Bays Classifier…</vt:lpstr>
      <vt:lpstr>Naïve Bays Classifier…</vt:lpstr>
      <vt:lpstr>Naïve Bays Classifier…</vt:lpstr>
      <vt:lpstr>Naïve Bays Classifier…</vt:lpstr>
      <vt:lpstr>Naïve Bays Classifier Python Code</vt:lpstr>
      <vt:lpstr>Naïve Bays Classifier Python Code</vt:lpstr>
      <vt:lpstr>Naïve Bays Classifier Python Code</vt:lpstr>
      <vt:lpstr>Naïve Bays Classifier Python Code</vt:lpstr>
      <vt:lpstr>Naïve Bays Classifier Python Code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4</dc:title>
  <dc:creator>Dr. Vijay Gaikwad</dc:creator>
  <cp:lastModifiedBy>Mukund Kulkarni</cp:lastModifiedBy>
  <cp:revision>12</cp:revision>
  <dcterms:created xsi:type="dcterms:W3CDTF">2020-12-10T06:15:45Z</dcterms:created>
  <dcterms:modified xsi:type="dcterms:W3CDTF">2022-05-10T11:59:31Z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2020-11-28T00:00:00Z</vt:filetime>
  </property>
  <property fmtid="{D5CDD505-2E9C-101B-9397-08002B2CF9AE}" pid="3" name="LastSaved">
    <vt:filetime>2020-12-10T00:00:00Z</vt:filetime>
  </property>
</Properties>
</file>