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9" r:id="rId2"/>
    <p:sldId id="274" r:id="rId3"/>
    <p:sldId id="461" r:id="rId4"/>
    <p:sldId id="331" r:id="rId5"/>
    <p:sldId id="339" r:id="rId6"/>
    <p:sldId id="276" r:id="rId7"/>
    <p:sldId id="275" r:id="rId8"/>
    <p:sldId id="333" r:id="rId9"/>
    <p:sldId id="332" r:id="rId10"/>
    <p:sldId id="462" r:id="rId11"/>
    <p:sldId id="277" r:id="rId12"/>
    <p:sldId id="334" r:id="rId13"/>
    <p:sldId id="464" r:id="rId14"/>
    <p:sldId id="463" r:id="rId1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Vijay Gaikwad" initials="DVG" lastIdx="1" clrIdx="0">
    <p:extLst>
      <p:ext uri="{19B8F6BF-5375-455C-9EA6-DF929625EA0E}">
        <p15:presenceInfo xmlns="" xmlns:p15="http://schemas.microsoft.com/office/powerpoint/2012/main" userId="c44a69b4a375f1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54" autoAdjust="0"/>
  </p:normalViewPr>
  <p:slideViewPr>
    <p:cSldViewPr snapToGrid="0">
      <p:cViewPr>
        <p:scale>
          <a:sx n="50" d="100"/>
          <a:sy n="50" d="100"/>
        </p:scale>
        <p:origin x="-1476" y="-27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327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E:\SY%20Department\Sem%20II\DS\Lung%20capacit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plotArea>
      <c:layout/>
      <c:scatterChart>
        <c:scatterStyle val="lineMarker"/>
        <c:ser>
          <c:idx val="0"/>
          <c:order val="0"/>
          <c:tx>
            <c:strRef>
              <c:f>Sheet2!$B$1</c:f>
              <c:strCache>
                <c:ptCount val="1"/>
                <c:pt idx="0">
                  <c:v>LungCap</c:v>
                </c:pt>
              </c:strCache>
            </c:strRef>
          </c:tx>
          <c:spPr>
            <a:ln w="28575">
              <a:noFill/>
            </a:ln>
          </c:spPr>
          <c:trendline>
            <c:trendlineType val="linear"/>
            <c:dispRSqr val="1"/>
            <c:dispEq val="1"/>
            <c:trendlineLbl>
              <c:layout>
                <c:manualLayout>
                  <c:x val="-0.41397695394837236"/>
                  <c:y val="-0.11815104384036802"/>
                </c:manualLayout>
              </c:layout>
              <c:tx>
                <c:rich>
                  <a:bodyPr/>
                  <a:lstStyle/>
                  <a:p>
                    <a:pPr>
                      <a:defRPr/>
                    </a:pPr>
                    <a:r>
                      <a:rPr lang="en-US" sz="1200" baseline="0"/>
                      <a:t>y = 0.4473x + 2.6233
R² = 0.7528</a:t>
                    </a:r>
                    <a:endParaRPr lang="en-US" sz="1200"/>
                  </a:p>
                </c:rich>
              </c:tx>
              <c:numFmt formatCode="General" sourceLinked="0"/>
            </c:trendlineLbl>
          </c:trendline>
          <c:xVal>
            <c:numRef>
              <c:f>Sheet2!$A$2:$A$8</c:f>
              <c:numCache>
                <c:formatCode>General</c:formatCode>
                <c:ptCount val="7"/>
                <c:pt idx="0">
                  <c:v>6</c:v>
                </c:pt>
                <c:pt idx="1">
                  <c:v>18</c:v>
                </c:pt>
                <c:pt idx="2">
                  <c:v>16</c:v>
                </c:pt>
                <c:pt idx="3">
                  <c:v>14</c:v>
                </c:pt>
                <c:pt idx="4">
                  <c:v>5</c:v>
                </c:pt>
                <c:pt idx="5">
                  <c:v>11</c:v>
                </c:pt>
                <c:pt idx="6">
                  <c:v>8</c:v>
                </c:pt>
              </c:numCache>
            </c:numRef>
          </c:xVal>
          <c:yVal>
            <c:numRef>
              <c:f>Sheet2!$B$2:$B$8</c:f>
              <c:numCache>
                <c:formatCode>0.000</c:formatCode>
                <c:ptCount val="7"/>
                <c:pt idx="0">
                  <c:v>6.4749999999999996</c:v>
                </c:pt>
                <c:pt idx="1">
                  <c:v>10.125</c:v>
                </c:pt>
                <c:pt idx="2">
                  <c:v>9.5500000000000007</c:v>
                </c:pt>
                <c:pt idx="3">
                  <c:v>11.125</c:v>
                </c:pt>
                <c:pt idx="4">
                  <c:v>4.8</c:v>
                </c:pt>
                <c:pt idx="5">
                  <c:v>6.2249999999999996</c:v>
                </c:pt>
                <c:pt idx="6">
                  <c:v>4.95</c:v>
                </c:pt>
              </c:numCache>
            </c:numRef>
          </c:yVal>
        </c:ser>
        <c:axId val="52400128"/>
        <c:axId val="52402048"/>
      </c:scatterChart>
      <c:valAx>
        <c:axId val="52400128"/>
        <c:scaling>
          <c:orientation val="minMax"/>
        </c:scaling>
        <c:axPos val="b"/>
        <c:title>
          <c:layout/>
        </c:title>
        <c:numFmt formatCode="General" sourceLinked="1"/>
        <c:tickLblPos val="nextTo"/>
        <c:crossAx val="52402048"/>
        <c:crosses val="autoZero"/>
        <c:crossBetween val="midCat"/>
      </c:valAx>
      <c:valAx>
        <c:axId val="52402048"/>
        <c:scaling>
          <c:orientation val="minMax"/>
        </c:scaling>
        <c:axPos val="l"/>
        <c:title>
          <c:layout/>
        </c:title>
        <c:numFmt formatCode="0.000" sourceLinked="1"/>
        <c:tickLblPos val="nextTo"/>
        <c:crossAx val="52400128"/>
        <c:crosses val="autoZero"/>
        <c:crossBetween val="midCat"/>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IN"/>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DFC76AC6-FF8C-4D34-B904-A2C952240F6F}" type="datetimeFigureOut">
              <a:rPr lang="en-IN" smtClean="0"/>
              <a:pPr/>
              <a:t>19-04-2021</a:t>
            </a:fld>
            <a:endParaRPr lang="en-IN"/>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IN"/>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IN"/>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106AD79-872D-4FFA-91F9-A041E10B4429}" type="slidenum">
              <a:rPr lang="en-IN" smtClean="0"/>
              <a:pPr/>
              <a:t>‹#›</a:t>
            </a:fld>
            <a:endParaRPr lang="en-IN"/>
          </a:p>
        </p:txBody>
      </p:sp>
    </p:spTree>
    <p:extLst>
      <p:ext uri="{BB962C8B-B14F-4D97-AF65-F5344CB8AC3E}">
        <p14:creationId xmlns="" xmlns:p14="http://schemas.microsoft.com/office/powerpoint/2010/main" val="248132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IN" sz="1300" b="1" dirty="0"/>
              <a:t>Backward elimination</a:t>
            </a:r>
            <a:r>
              <a:rPr lang="en-IN" sz="1300" dirty="0"/>
              <a:t>, which involves starting with all candidate variables, testing the deletion of each variable using a chosen model fit criterion, deleting the variable (if any) whose loss gives the most statistically insignificant deterioration of the model fit, and repeating this process until no further variables can be deleted without a statistically significant loss of fit.</a:t>
            </a:r>
          </a:p>
          <a:p>
            <a:endParaRPr lang="en-IN" dirty="0"/>
          </a:p>
          <a:p>
            <a:endParaRPr lang="en-IN" dirty="0"/>
          </a:p>
        </p:txBody>
      </p:sp>
      <p:sp>
        <p:nvSpPr>
          <p:cNvPr id="4" name="Slide Number Placeholder 3"/>
          <p:cNvSpPr>
            <a:spLocks noGrp="1"/>
          </p:cNvSpPr>
          <p:nvPr>
            <p:ph type="sldNum" sz="quarter" idx="5"/>
          </p:nvPr>
        </p:nvSpPr>
        <p:spPr/>
        <p:txBody>
          <a:bodyPr/>
          <a:lstStyle/>
          <a:p>
            <a:fld id="{640F578B-0897-44B6-9454-749E1C30D24C}" type="slidenum">
              <a:rPr lang="en-IN" smtClean="0"/>
              <a:pPr/>
              <a:t>12</a:t>
            </a:fld>
            <a:endParaRPr lang="en-IN"/>
          </a:p>
        </p:txBody>
      </p:sp>
    </p:spTree>
    <p:extLst>
      <p:ext uri="{BB962C8B-B14F-4D97-AF65-F5344CB8AC3E}">
        <p14:creationId xmlns="" xmlns:p14="http://schemas.microsoft.com/office/powerpoint/2010/main" val="180411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2A6A7E-4ABE-4CC7-AC5D-9676DE2B3A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60CA87B-A479-4D64-8AD7-35223B99E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72AF3D-3C0A-4A48-A760-745C54FD6114}"/>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5" name="Footer Placeholder 4">
            <a:extLst>
              <a:ext uri="{FF2B5EF4-FFF2-40B4-BE49-F238E27FC236}">
                <a16:creationId xmlns="" xmlns:a16="http://schemas.microsoft.com/office/drawing/2014/main" id="{47924B08-08DE-4810-B697-8B8C2CEFB9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B54274E-22D1-42A3-B34F-258E5F2AF2FF}"/>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194484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12C36A-8A15-4BB8-BCD2-2B0E5A57E5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39E24C4-3BBD-42A8-A0B0-CC75F9B43C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5EAF29E-C6E6-4DB1-BB52-AC0B933887F3}"/>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5" name="Footer Placeholder 4">
            <a:extLst>
              <a:ext uri="{FF2B5EF4-FFF2-40B4-BE49-F238E27FC236}">
                <a16:creationId xmlns="" xmlns:a16="http://schemas.microsoft.com/office/drawing/2014/main" id="{F1D1601C-5C0E-4A0F-A00F-B35F5303D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4ECF7DE-502A-49C6-ACD2-FF586BFF0708}"/>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407083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E3D6E8F-0051-4074-86C4-8E0674D217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7E70C9A-F20D-4FE1-8E7C-214F23C70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6101F07-DFF0-4DAA-ADE8-5B96E1EDC5E7}"/>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5" name="Footer Placeholder 4">
            <a:extLst>
              <a:ext uri="{FF2B5EF4-FFF2-40B4-BE49-F238E27FC236}">
                <a16:creationId xmlns="" xmlns:a16="http://schemas.microsoft.com/office/drawing/2014/main" id="{040FA65F-4940-4B0E-ADF1-5058A57A1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6746324-69E8-44C0-908E-DD416B7B9A59}"/>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8374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47EA3-0E0D-46C5-B5AD-92285434C818}"/>
              </a:ext>
            </a:extLst>
          </p:cNvPr>
          <p:cNvSpPr>
            <a:spLocks noGrp="1"/>
          </p:cNvSpPr>
          <p:nvPr>
            <p:ph type="title"/>
          </p:nvPr>
        </p:nvSpPr>
        <p:spPr>
          <a:xfrm>
            <a:off x="838200" y="0"/>
            <a:ext cx="10515600" cy="780281"/>
          </a:xfrm>
        </p:spPr>
        <p:txBody>
          <a:bodyPr/>
          <a:lstStyle/>
          <a:p>
            <a:r>
              <a:rPr lang="en-US" dirty="0"/>
              <a:t>Click to edit Master title style</a:t>
            </a:r>
            <a:endParaRPr lang="en-IN" dirty="0"/>
          </a:p>
        </p:txBody>
      </p:sp>
      <p:sp>
        <p:nvSpPr>
          <p:cNvPr id="3" name="Content Placeholder 2">
            <a:extLst>
              <a:ext uri="{FF2B5EF4-FFF2-40B4-BE49-F238E27FC236}">
                <a16:creationId xmlns="" xmlns:a16="http://schemas.microsoft.com/office/drawing/2014/main" id="{EEFED1D4-2839-493F-B78A-198219F76FC0}"/>
              </a:ext>
            </a:extLst>
          </p:cNvPr>
          <p:cNvSpPr>
            <a:spLocks noGrp="1"/>
          </p:cNvSpPr>
          <p:nvPr>
            <p:ph idx="1"/>
          </p:nvPr>
        </p:nvSpPr>
        <p:spPr>
          <a:xfrm>
            <a:off x="838200" y="1270535"/>
            <a:ext cx="10515600" cy="4906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5584EF8-A972-4FB3-9677-06C29FBF58B0}"/>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5" name="Footer Placeholder 4">
            <a:extLst>
              <a:ext uri="{FF2B5EF4-FFF2-40B4-BE49-F238E27FC236}">
                <a16:creationId xmlns="" xmlns:a16="http://schemas.microsoft.com/office/drawing/2014/main" id="{95C939C0-8DB1-411B-865A-61708301D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95348D7-3B2A-4688-879B-D3F2398EAF89}"/>
              </a:ext>
            </a:extLst>
          </p:cNvPr>
          <p:cNvSpPr>
            <a:spLocks noGrp="1"/>
          </p:cNvSpPr>
          <p:nvPr>
            <p:ph type="sldNum" sz="quarter" idx="12"/>
          </p:nvPr>
        </p:nvSpPr>
        <p:spPr/>
        <p:txBody>
          <a:bodyPr/>
          <a:lstStyle/>
          <a:p>
            <a:fld id="{98DF205A-F6FE-4D57-94DA-5410DD1BF792}" type="slidenum">
              <a:rPr lang="en-IN" smtClean="0"/>
              <a:pPr/>
              <a:t>‹#›</a:t>
            </a:fld>
            <a:endParaRPr lang="en-IN"/>
          </a:p>
        </p:txBody>
      </p:sp>
      <p:cxnSp>
        <p:nvCxnSpPr>
          <p:cNvPr id="8" name="Straight Connector 7">
            <a:extLst>
              <a:ext uri="{FF2B5EF4-FFF2-40B4-BE49-F238E27FC236}">
                <a16:creationId xmlns="" xmlns:a16="http://schemas.microsoft.com/office/drawing/2014/main" id="{FF851F1A-6ECC-4FC1-870F-D972721AF3A2}"/>
              </a:ext>
            </a:extLst>
          </p:cNvPr>
          <p:cNvCxnSpPr>
            <a:cxnSpLocks/>
          </p:cNvCxnSpPr>
          <p:nvPr userDrawn="1"/>
        </p:nvCxnSpPr>
        <p:spPr>
          <a:xfrm flipV="1">
            <a:off x="0" y="1087655"/>
            <a:ext cx="12192000" cy="1"/>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43632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A90101-BF47-4230-BC5C-D34FA8C53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AC7E87C-DBD3-4B3C-99B9-9114A7CE3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80F41904-4D75-4004-B0E5-02FAF3CD1BE6}"/>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5" name="Footer Placeholder 4">
            <a:extLst>
              <a:ext uri="{FF2B5EF4-FFF2-40B4-BE49-F238E27FC236}">
                <a16:creationId xmlns="" xmlns:a16="http://schemas.microsoft.com/office/drawing/2014/main" id="{B1AA5107-2774-4ECA-ACE7-FC9E4089B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B121AE7-1C83-4329-A804-06261C1F4260}"/>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1149158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1B09E6-B2CC-4857-ADFA-CBE9056448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6AD7B74-AB94-4901-B950-8DA9362F7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2234726-D252-41EF-AF23-891755C28F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6E2C9A4-7147-42BD-BAC9-73435F16364E}"/>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6" name="Footer Placeholder 5">
            <a:extLst>
              <a:ext uri="{FF2B5EF4-FFF2-40B4-BE49-F238E27FC236}">
                <a16:creationId xmlns="" xmlns:a16="http://schemas.microsoft.com/office/drawing/2014/main" id="{B6BBBAF5-C058-47E5-A324-50593C27C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8833BA9-D639-47F7-A954-36E246142BBA}"/>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171231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EBC8C6-B194-4136-B635-AB342FF18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584E828-1004-4DA0-BFDC-8E04E2AD0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92CC7E97-4F91-4BC6-98E2-FE7E31351B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5002F96-97AB-4B85-86AC-C982B71DC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EECA502-D2F4-4193-95BB-CC2E4CF293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A8B5B99-F023-4A0B-A641-EE4988E2FB3F}"/>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8" name="Footer Placeholder 7">
            <a:extLst>
              <a:ext uri="{FF2B5EF4-FFF2-40B4-BE49-F238E27FC236}">
                <a16:creationId xmlns="" xmlns:a16="http://schemas.microsoft.com/office/drawing/2014/main" id="{614BD14D-7A42-471E-BCBB-62D33F7B6F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6AF7EB7-356B-46E9-B79C-79D20D27359F}"/>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184740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B41FF0-4E3A-4C37-8E31-F6D378B601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F833D25-9809-42B3-90C3-3F5B9D429FCC}"/>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4" name="Footer Placeholder 3">
            <a:extLst>
              <a:ext uri="{FF2B5EF4-FFF2-40B4-BE49-F238E27FC236}">
                <a16:creationId xmlns="" xmlns:a16="http://schemas.microsoft.com/office/drawing/2014/main" id="{61AFBFA0-9FBB-4B16-AA17-3FED936DB2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44F52F51-6759-4AEA-8452-F2E987623A80}"/>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407142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AC8906D-A9F6-43CA-A3F9-45FA18523A2B}"/>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3" name="Footer Placeholder 2">
            <a:extLst>
              <a:ext uri="{FF2B5EF4-FFF2-40B4-BE49-F238E27FC236}">
                <a16:creationId xmlns="" xmlns:a16="http://schemas.microsoft.com/office/drawing/2014/main" id="{1D79D4E2-6233-4FC3-AEB5-26CDA91236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B8AA923-CD74-4CB7-8F24-7355D2C67B8D}"/>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218543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863921-1043-411F-901C-DBBE27EAA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0461045-F855-4BFC-B79E-9AF46548D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B2C1C67-9931-4837-959D-6F1C017BB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CB905BB-F0E0-49D1-9093-CF5395A0B448}"/>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6" name="Footer Placeholder 5">
            <a:extLst>
              <a:ext uri="{FF2B5EF4-FFF2-40B4-BE49-F238E27FC236}">
                <a16:creationId xmlns="" xmlns:a16="http://schemas.microsoft.com/office/drawing/2014/main" id="{FF61474B-2C3F-48C8-B8D4-BA687527F4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D704ABA-A503-4292-877A-AFDE5EEABD80}"/>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363300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6781CC-1CFC-45D8-A65B-EB317923D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F508B4C-6CAF-4519-BDA6-CC2A5B9E2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11A988D2-766F-4C7C-912D-3E436AEA7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6449B14C-3D11-4A27-B536-110B19B45E86}"/>
              </a:ext>
            </a:extLst>
          </p:cNvPr>
          <p:cNvSpPr>
            <a:spLocks noGrp="1"/>
          </p:cNvSpPr>
          <p:nvPr>
            <p:ph type="dt" sz="half" idx="10"/>
          </p:nvPr>
        </p:nvSpPr>
        <p:spPr/>
        <p:txBody>
          <a:bodyPr/>
          <a:lstStyle/>
          <a:p>
            <a:fld id="{743B42FC-E0D3-4113-8D55-AC5AD46313B9}" type="datetimeFigureOut">
              <a:rPr lang="en-IN" smtClean="0"/>
              <a:pPr/>
              <a:t>19-04-2021</a:t>
            </a:fld>
            <a:endParaRPr lang="en-IN"/>
          </a:p>
        </p:txBody>
      </p:sp>
      <p:sp>
        <p:nvSpPr>
          <p:cNvPr id="6" name="Footer Placeholder 5">
            <a:extLst>
              <a:ext uri="{FF2B5EF4-FFF2-40B4-BE49-F238E27FC236}">
                <a16:creationId xmlns="" xmlns:a16="http://schemas.microsoft.com/office/drawing/2014/main" id="{67470C29-BD24-4ED2-BE95-154874771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B1B13C9-DC6C-4C23-B48B-E4170FDDD273}"/>
              </a:ext>
            </a:extLst>
          </p:cNvPr>
          <p:cNvSpPr>
            <a:spLocks noGrp="1"/>
          </p:cNvSpPr>
          <p:nvPr>
            <p:ph type="sldNum" sz="quarter" idx="12"/>
          </p:nvPr>
        </p:nvSpPr>
        <p:spPr/>
        <p:txBody>
          <a:body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180504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C28F0E0-5E04-4C07-A36B-9F138F37C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11D1520-3D36-4326-A0CA-3B3B407CA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84C4BC1-AF50-4A5D-BDEA-FF567A02F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B42FC-E0D3-4113-8D55-AC5AD46313B9}" type="datetimeFigureOut">
              <a:rPr lang="en-IN" smtClean="0"/>
              <a:pPr/>
              <a:t>19-04-2021</a:t>
            </a:fld>
            <a:endParaRPr lang="en-IN"/>
          </a:p>
        </p:txBody>
      </p:sp>
      <p:sp>
        <p:nvSpPr>
          <p:cNvPr id="5" name="Footer Placeholder 4">
            <a:extLst>
              <a:ext uri="{FF2B5EF4-FFF2-40B4-BE49-F238E27FC236}">
                <a16:creationId xmlns="" xmlns:a16="http://schemas.microsoft.com/office/drawing/2014/main" id="{EFF3B124-19E6-47DD-B8CB-24483F381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D3CF833E-95DF-4B21-A300-300BF5ED69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F205A-F6FE-4D57-94DA-5410DD1BF792}" type="slidenum">
              <a:rPr lang="en-IN" smtClean="0"/>
              <a:pPr/>
              <a:t>‹#›</a:t>
            </a:fld>
            <a:endParaRPr lang="en-IN"/>
          </a:p>
        </p:txBody>
      </p:sp>
    </p:spTree>
    <p:extLst>
      <p:ext uri="{BB962C8B-B14F-4D97-AF65-F5344CB8AC3E}">
        <p14:creationId xmlns="" xmlns:p14="http://schemas.microsoft.com/office/powerpoint/2010/main" val="3392985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 xmlns:a16="http://schemas.microsoft.com/office/drawing/2014/main" id="{184F708F-2C03-4C03-9420-D873F1F99E5D}"/>
              </a:ext>
            </a:extLst>
          </p:cNvPr>
          <p:cNvSpPr/>
          <p:nvPr/>
        </p:nvSpPr>
        <p:spPr>
          <a:xfrm>
            <a:off x="1948070" y="2519131"/>
            <a:ext cx="7646504" cy="1540565"/>
          </a:xfrm>
          <a:prstGeom prst="horizontalScroll">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Multiple Linear Regression</a:t>
            </a:r>
          </a:p>
        </p:txBody>
      </p:sp>
    </p:spTree>
    <p:extLst>
      <p:ext uri="{BB962C8B-B14F-4D97-AF65-F5344CB8AC3E}">
        <p14:creationId xmlns="" xmlns:p14="http://schemas.microsoft.com/office/powerpoint/2010/main" val="1729934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8" name="TextBox 7"/>
          <p:cNvSpPr txBox="1"/>
          <p:nvPr/>
        </p:nvSpPr>
        <p:spPr>
          <a:xfrm>
            <a:off x="171450" y="1238250"/>
            <a:ext cx="11696700" cy="954107"/>
          </a:xfrm>
          <a:prstGeom prst="rect">
            <a:avLst/>
          </a:prstGeom>
          <a:noFill/>
        </p:spPr>
        <p:txBody>
          <a:bodyPr wrap="square" rtlCol="0">
            <a:spAutoFit/>
          </a:bodyPr>
          <a:lstStyle/>
          <a:p>
            <a:r>
              <a:rPr lang="en-US" sz="2800" b="1" dirty="0" smtClean="0"/>
              <a:t>For Multiple regression you adjust the R</a:t>
            </a:r>
            <a:r>
              <a:rPr lang="en-US" sz="2800" b="1" baseline="30000" dirty="0" smtClean="0"/>
              <a:t>2 </a:t>
            </a:r>
            <a:r>
              <a:rPr lang="en-US" sz="2800" b="1" dirty="0" smtClean="0"/>
              <a:t>to compensate for the additional parameter s in the equation</a:t>
            </a:r>
            <a:endParaRPr lang="en-US" sz="2800" b="1" dirty="0"/>
          </a:p>
        </p:txBody>
      </p:sp>
    </p:spTree>
    <p:extLst>
      <p:ext uri="{BB962C8B-B14F-4D97-AF65-F5344CB8AC3E}">
        <p14:creationId xmlns="" xmlns:p14="http://schemas.microsoft.com/office/powerpoint/2010/main" val="2076551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 xmlns:a16="http://schemas.microsoft.com/office/drawing/2014/main" id="{A384FF41-0139-4BDC-9E1D-C6D3E57BDB3C}"/>
              </a:ext>
            </a:extLst>
          </p:cNvPr>
          <p:cNvSpPr txBox="1"/>
          <p:nvPr/>
        </p:nvSpPr>
        <p:spPr>
          <a:xfrm>
            <a:off x="143769" y="550500"/>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Algorithm for Multiple Linear Regression (MLR)</a:t>
            </a:r>
          </a:p>
        </p:txBody>
      </p:sp>
      <p:sp>
        <p:nvSpPr>
          <p:cNvPr id="5" name="TextBox 4">
            <a:extLst>
              <a:ext uri="{FF2B5EF4-FFF2-40B4-BE49-F238E27FC236}">
                <a16:creationId xmlns="" xmlns:a16="http://schemas.microsoft.com/office/drawing/2014/main" id="{9B568945-671A-4978-A1B4-7E6E54D963A3}"/>
              </a:ext>
            </a:extLst>
          </p:cNvPr>
          <p:cNvSpPr txBox="1"/>
          <p:nvPr/>
        </p:nvSpPr>
        <p:spPr>
          <a:xfrm>
            <a:off x="426012" y="824301"/>
            <a:ext cx="9881204" cy="4317336"/>
          </a:xfrm>
          <a:prstGeom prst="rect">
            <a:avLst/>
          </a:prstGeom>
          <a:noFill/>
        </p:spPr>
        <p:txBody>
          <a:bodyPr wrap="square" rtlCol="0">
            <a:spAutoFit/>
          </a:bodyPr>
          <a:lstStyle/>
          <a:p>
            <a:pPr marL="342900" indent="-342900" algn="just">
              <a:lnSpc>
                <a:spcPct val="300000"/>
              </a:lnSpc>
              <a:buClr>
                <a:srgbClr val="C00000"/>
              </a:buClr>
              <a:buFont typeface="+mj-lt"/>
              <a:buAutoNum type="arabicPeriod"/>
            </a:pPr>
            <a:r>
              <a:rPr lang="en-IN" sz="2400" dirty="0">
                <a:latin typeface="Arial" panose="020B0604020202020204" pitchFamily="34" charset="0"/>
                <a:cs typeface="Arial" panose="020B0604020202020204" pitchFamily="34" charset="0"/>
              </a:rPr>
              <a:t> Import the libraries </a:t>
            </a:r>
          </a:p>
          <a:p>
            <a:pPr marL="342900" indent="-342900" algn="just">
              <a:lnSpc>
                <a:spcPct val="300000"/>
              </a:lnSpc>
              <a:buClr>
                <a:srgbClr val="C00000"/>
              </a:buClr>
              <a:buFont typeface="+mj-lt"/>
              <a:buAutoNum type="arabicPeriod"/>
            </a:pPr>
            <a:r>
              <a:rPr lang="en-IN" sz="2400" dirty="0">
                <a:latin typeface="Arial" panose="020B0604020202020204" pitchFamily="34" charset="0"/>
                <a:cs typeface="Arial" panose="020B0604020202020204" pitchFamily="34" charset="0"/>
              </a:rPr>
              <a:t>Import the dataset</a:t>
            </a:r>
          </a:p>
          <a:p>
            <a:pPr marL="342900" indent="-342900" algn="just">
              <a:lnSpc>
                <a:spcPct val="300000"/>
              </a:lnSpc>
              <a:buClr>
                <a:srgbClr val="C00000"/>
              </a:buClr>
              <a:buFont typeface="+mj-lt"/>
              <a:buAutoNum type="arabicPeriod"/>
            </a:pPr>
            <a:r>
              <a:rPr lang="en-IN" sz="2400" dirty="0">
                <a:latin typeface="Arial" panose="020B0604020202020204" pitchFamily="34" charset="0"/>
                <a:cs typeface="Arial" panose="020B0604020202020204" pitchFamily="34" charset="0"/>
              </a:rPr>
              <a:t>Encoding the categorical data</a:t>
            </a:r>
          </a:p>
          <a:p>
            <a:pPr marL="342900" indent="-342900" algn="just">
              <a:lnSpc>
                <a:spcPct val="300000"/>
              </a:lnSpc>
              <a:buClr>
                <a:srgbClr val="C00000"/>
              </a:buClr>
              <a:buFont typeface="+mj-lt"/>
              <a:buAutoNum type="arabicPeriod"/>
            </a:pPr>
            <a:r>
              <a:rPr lang="en-IN" sz="2400" dirty="0">
                <a:latin typeface="Arial" panose="020B0604020202020204" pitchFamily="34" charset="0"/>
                <a:cs typeface="Arial" panose="020B0604020202020204" pitchFamily="34" charset="0"/>
              </a:rPr>
              <a:t>Splitting the dataset into the Training set and Test set</a:t>
            </a:r>
            <a:endParaRPr lang="en-IN" sz="2000" i="1" dirty="0">
              <a:solidFill>
                <a:srgbClr val="0070C0"/>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 xmlns:p14="http://schemas.microsoft.com/office/powerpoint/2010/main" val="198362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 xmlns:a16="http://schemas.microsoft.com/office/drawing/2014/main" id="{A384FF41-0139-4BDC-9E1D-C6D3E57BDB3C}"/>
              </a:ext>
            </a:extLst>
          </p:cNvPr>
          <p:cNvSpPr txBox="1"/>
          <p:nvPr/>
        </p:nvSpPr>
        <p:spPr>
          <a:xfrm>
            <a:off x="143769" y="586596"/>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Algorithm for Multiple Linear Regression (MLR)…</a:t>
            </a:r>
          </a:p>
        </p:txBody>
      </p:sp>
      <p:sp>
        <p:nvSpPr>
          <p:cNvPr id="5" name="TextBox 4">
            <a:extLst>
              <a:ext uri="{FF2B5EF4-FFF2-40B4-BE49-F238E27FC236}">
                <a16:creationId xmlns="" xmlns:a16="http://schemas.microsoft.com/office/drawing/2014/main" id="{9B568945-671A-4978-A1B4-7E6E54D963A3}"/>
              </a:ext>
            </a:extLst>
          </p:cNvPr>
          <p:cNvSpPr txBox="1"/>
          <p:nvPr/>
        </p:nvSpPr>
        <p:spPr>
          <a:xfrm>
            <a:off x="449460" y="1129103"/>
            <a:ext cx="10815699" cy="3624838"/>
          </a:xfrm>
          <a:prstGeom prst="rect">
            <a:avLst/>
          </a:prstGeom>
          <a:noFill/>
        </p:spPr>
        <p:txBody>
          <a:bodyPr wrap="square" rtlCol="0">
            <a:spAutoFit/>
          </a:bodyPr>
          <a:lstStyle/>
          <a:p>
            <a:pPr marL="457200" indent="-457200" algn="just">
              <a:lnSpc>
                <a:spcPct val="250000"/>
              </a:lnSpc>
              <a:buClr>
                <a:srgbClr val="C00000"/>
              </a:buClr>
              <a:buFont typeface="+mj-lt"/>
              <a:buAutoNum type="arabicPeriod" startAt="5"/>
            </a:pPr>
            <a:r>
              <a:rPr lang="en-IN" sz="2400" dirty="0">
                <a:latin typeface="Arial" panose="020B0604020202020204" pitchFamily="34" charset="0"/>
                <a:cs typeface="Arial" panose="020B0604020202020204" pitchFamily="34" charset="0"/>
              </a:rPr>
              <a:t>Fitting Multiple Linear Regression to the Training set</a:t>
            </a:r>
          </a:p>
          <a:p>
            <a:pPr marL="342900" indent="-342900" algn="just">
              <a:lnSpc>
                <a:spcPct val="250000"/>
              </a:lnSpc>
              <a:buClr>
                <a:srgbClr val="C00000"/>
              </a:buClr>
              <a:buFont typeface="+mj-lt"/>
              <a:buAutoNum type="arabicPeriod" startAt="5"/>
            </a:pPr>
            <a:r>
              <a:rPr lang="en-IN" sz="2400" dirty="0">
                <a:latin typeface="Arial" panose="020B0604020202020204" pitchFamily="34" charset="0"/>
                <a:cs typeface="Arial" panose="020B0604020202020204" pitchFamily="34" charset="0"/>
              </a:rPr>
              <a:t>Predicting the Test set results</a:t>
            </a:r>
          </a:p>
          <a:p>
            <a:pPr marL="342900" indent="-342900" algn="just">
              <a:lnSpc>
                <a:spcPct val="250000"/>
              </a:lnSpc>
              <a:buClr>
                <a:srgbClr val="C00000"/>
              </a:buClr>
              <a:buFont typeface="+mj-lt"/>
              <a:buAutoNum type="arabicPeriod" startAt="5"/>
            </a:pPr>
            <a:r>
              <a:rPr lang="en-IN" sz="2400" dirty="0">
                <a:latin typeface="Arial" panose="020B0604020202020204" pitchFamily="34" charset="0"/>
                <a:cs typeface="Arial" panose="020B0604020202020204" pitchFamily="34" charset="0"/>
              </a:rPr>
              <a:t>Building the optimal model using backword elimination</a:t>
            </a:r>
          </a:p>
          <a:p>
            <a:pPr marL="342900" indent="-342900" algn="just">
              <a:lnSpc>
                <a:spcPct val="250000"/>
              </a:lnSpc>
              <a:buClr>
                <a:srgbClr val="C00000"/>
              </a:buClr>
              <a:buFont typeface="+mj-lt"/>
              <a:buAutoNum type="arabicPeriod" startAt="5"/>
            </a:pPr>
            <a:r>
              <a:rPr lang="en-IN" sz="2400" dirty="0">
                <a:latin typeface="Arial" panose="020B0604020202020204" pitchFamily="34" charset="0"/>
                <a:cs typeface="Arial" panose="020B0604020202020204" pitchFamily="34" charset="0"/>
              </a:rPr>
              <a:t>End</a:t>
            </a:r>
            <a:endParaRPr lang="en-IN" sz="2000" i="1" dirty="0">
              <a:solidFill>
                <a:srgbClr val="0070C0"/>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 xmlns:p14="http://schemas.microsoft.com/office/powerpoint/2010/main" val="40116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471612" y="671512"/>
          <a:ext cx="8967788" cy="51387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 xmlns:a16="http://schemas.microsoft.com/office/drawing/2014/main" id="{A384FF41-0139-4BDC-9E1D-C6D3E57BDB3C}"/>
              </a:ext>
            </a:extLst>
          </p:cNvPr>
          <p:cNvSpPr txBox="1"/>
          <p:nvPr/>
        </p:nvSpPr>
        <p:spPr>
          <a:xfrm>
            <a:off x="143769" y="453738"/>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Multiple Linear Regression (MLR)</a:t>
            </a:r>
          </a:p>
        </p:txBody>
      </p:sp>
      <p:sp>
        <p:nvSpPr>
          <p:cNvPr id="5" name="TextBox 4">
            <a:extLst>
              <a:ext uri="{FF2B5EF4-FFF2-40B4-BE49-F238E27FC236}">
                <a16:creationId xmlns="" xmlns:a16="http://schemas.microsoft.com/office/drawing/2014/main" id="{9B568945-671A-4978-A1B4-7E6E54D963A3}"/>
              </a:ext>
            </a:extLst>
          </p:cNvPr>
          <p:cNvSpPr txBox="1"/>
          <p:nvPr/>
        </p:nvSpPr>
        <p:spPr>
          <a:xfrm>
            <a:off x="402566" y="1035322"/>
            <a:ext cx="11266920" cy="4317336"/>
          </a:xfrm>
          <a:prstGeom prst="rect">
            <a:avLst/>
          </a:prstGeom>
          <a:noFill/>
        </p:spPr>
        <p:txBody>
          <a:bodyPr wrap="square" rtlCol="0">
            <a:spAutoFit/>
          </a:bodyPr>
          <a:lstStyle/>
          <a:p>
            <a:pPr marL="342900" indent="-342900" algn="just">
              <a:lnSpc>
                <a:spcPct val="300000"/>
              </a:lnSpc>
              <a:buFont typeface="+mj-lt"/>
              <a:buAutoNum type="arabicPeriod"/>
            </a:pPr>
            <a:r>
              <a:rPr lang="en-IN" sz="2400" dirty="0">
                <a:latin typeface="Arial" panose="020B0604020202020204" pitchFamily="34" charset="0"/>
                <a:cs typeface="Arial" panose="020B0604020202020204" pitchFamily="34" charset="0"/>
              </a:rPr>
              <a:t>Most </a:t>
            </a:r>
            <a:r>
              <a:rPr lang="en-IN" sz="2400" dirty="0">
                <a:solidFill>
                  <a:srgbClr val="0070C0"/>
                </a:solidFill>
                <a:latin typeface="Arial" panose="020B0604020202020204" pitchFamily="34" charset="0"/>
                <a:cs typeface="Arial" panose="020B0604020202020204" pitchFamily="34" charset="0"/>
              </a:rPr>
              <a:t>common form </a:t>
            </a:r>
            <a:r>
              <a:rPr lang="en-IN" sz="2400" dirty="0">
                <a:latin typeface="Arial" panose="020B0604020202020204" pitchFamily="34" charset="0"/>
                <a:cs typeface="Arial" panose="020B0604020202020204" pitchFamily="34" charset="0"/>
              </a:rPr>
              <a:t>of linear </a:t>
            </a:r>
            <a:r>
              <a:rPr lang="en-IN" sz="2400" dirty="0">
                <a:solidFill>
                  <a:srgbClr val="0070C0"/>
                </a:solidFill>
                <a:latin typeface="Arial" panose="020B0604020202020204" pitchFamily="34" charset="0"/>
                <a:cs typeface="Arial" panose="020B0604020202020204" pitchFamily="34" charset="0"/>
              </a:rPr>
              <a:t>regression analysis</a:t>
            </a:r>
          </a:p>
          <a:p>
            <a:pPr marL="342900" indent="-342900" algn="just">
              <a:lnSpc>
                <a:spcPct val="300000"/>
              </a:lnSpc>
              <a:buFont typeface="+mj-lt"/>
              <a:buAutoNum type="arabicPeriod"/>
            </a:pPr>
            <a:endParaRPr lang="en-IN" sz="2400" dirty="0">
              <a:solidFill>
                <a:srgbClr val="0070C0"/>
              </a:solidFill>
              <a:latin typeface="Arial" panose="020B0604020202020204" pitchFamily="34" charset="0"/>
              <a:cs typeface="Arial" panose="020B0604020202020204" pitchFamily="34" charset="0"/>
            </a:endParaRPr>
          </a:p>
          <a:p>
            <a:pPr marL="342900" indent="-342900" algn="just">
              <a:lnSpc>
                <a:spcPct val="300000"/>
              </a:lnSpc>
              <a:buFont typeface="+mj-lt"/>
              <a:buAutoNum type="arabicPeriod"/>
            </a:pPr>
            <a:r>
              <a:rPr lang="en-IN" sz="2400" dirty="0">
                <a:latin typeface="Arial" panose="020B0604020202020204" pitchFamily="34" charset="0"/>
                <a:cs typeface="Arial" panose="020B0604020202020204" pitchFamily="34" charset="0"/>
              </a:rPr>
              <a:t>Relationship between </a:t>
            </a:r>
            <a:r>
              <a:rPr lang="en-IN" sz="2400" dirty="0">
                <a:solidFill>
                  <a:srgbClr val="0070C0"/>
                </a:solidFill>
                <a:latin typeface="Arial" panose="020B0604020202020204" pitchFamily="34" charset="0"/>
                <a:cs typeface="Arial" panose="020B0604020202020204" pitchFamily="34" charset="0"/>
              </a:rPr>
              <a:t>one continuous dependent variable </a:t>
            </a:r>
            <a:r>
              <a:rPr lang="en-IN" sz="2400" dirty="0">
                <a:latin typeface="Arial" panose="020B0604020202020204" pitchFamily="34" charset="0"/>
                <a:cs typeface="Arial" panose="020B0604020202020204" pitchFamily="34" charset="0"/>
              </a:rPr>
              <a:t>and </a:t>
            </a:r>
            <a:r>
              <a:rPr lang="en-IN" sz="2400" dirty="0">
                <a:solidFill>
                  <a:srgbClr val="0070C0"/>
                </a:solidFill>
                <a:latin typeface="Arial" panose="020B0604020202020204" pitchFamily="34" charset="0"/>
                <a:cs typeface="Arial" panose="020B0604020202020204" pitchFamily="34" charset="0"/>
              </a:rPr>
              <a:t>two or more independent variables</a:t>
            </a:r>
          </a:p>
        </p:txBody>
      </p:sp>
      <p:cxnSp>
        <p:nvCxnSpPr>
          <p:cNvPr id="6" name="Straight Arrow Connector 5">
            <a:extLst>
              <a:ext uri="{FF2B5EF4-FFF2-40B4-BE49-F238E27FC236}">
                <a16:creationId xmlns=""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 xmlns:p14="http://schemas.microsoft.com/office/powerpoint/2010/main" val="424287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cstate="print"/>
          <a:srcRect l="7321" t="24740" r="75842" b="41666"/>
          <a:stretch>
            <a:fillRect/>
          </a:stretch>
        </p:blipFill>
        <p:spPr bwMode="auto">
          <a:xfrm>
            <a:off x="666750" y="876299"/>
            <a:ext cx="4267200" cy="4786685"/>
          </a:xfrm>
          <a:prstGeom prst="rect">
            <a:avLst/>
          </a:prstGeom>
          <a:noFill/>
          <a:ln w="9525">
            <a:noFill/>
            <a:miter lim="800000"/>
            <a:headEnd/>
            <a:tailEnd/>
          </a:ln>
        </p:spPr>
      </p:pic>
      <p:pic>
        <p:nvPicPr>
          <p:cNvPr id="54275" name="Picture 3"/>
          <p:cNvPicPr>
            <a:picLocks noChangeAspect="1" noChangeArrowheads="1"/>
          </p:cNvPicPr>
          <p:nvPr/>
        </p:nvPicPr>
        <p:blipFill>
          <a:blip r:embed="rId4" cstate="print"/>
          <a:srcRect l="41508" t="25781" r="40044" b="42448"/>
          <a:stretch>
            <a:fillRect/>
          </a:stretch>
        </p:blipFill>
        <p:spPr bwMode="auto">
          <a:xfrm>
            <a:off x="6477000" y="1066799"/>
            <a:ext cx="4591050" cy="4445303"/>
          </a:xfrm>
          <a:prstGeom prst="rect">
            <a:avLst/>
          </a:prstGeom>
          <a:noFill/>
          <a:ln w="9525">
            <a:noFill/>
            <a:miter lim="800000"/>
            <a:headEnd/>
            <a:tailEnd/>
          </a:ln>
        </p:spPr>
      </p:pic>
      <p:sp>
        <p:nvSpPr>
          <p:cNvPr id="4" name="TextBox 3"/>
          <p:cNvSpPr txBox="1"/>
          <p:nvPr/>
        </p:nvSpPr>
        <p:spPr>
          <a:xfrm>
            <a:off x="1714500" y="5619750"/>
            <a:ext cx="9393084" cy="523220"/>
          </a:xfrm>
          <a:prstGeom prst="rect">
            <a:avLst/>
          </a:prstGeom>
          <a:noFill/>
        </p:spPr>
        <p:txBody>
          <a:bodyPr wrap="none" rtlCol="0">
            <a:spAutoFit/>
          </a:bodyPr>
          <a:lstStyle/>
          <a:p>
            <a:r>
              <a:rPr lang="en-US" sz="2800" b="1" dirty="0" smtClean="0"/>
              <a:t>Calculating R</a:t>
            </a:r>
            <a:r>
              <a:rPr lang="en-US" sz="2800" b="1" baseline="30000" dirty="0" smtClean="0"/>
              <a:t>2 </a:t>
            </a:r>
            <a:r>
              <a:rPr lang="en-US" sz="2800" b="1" dirty="0" smtClean="0"/>
              <a:t>is same for both Simple and Multiple regression</a:t>
            </a:r>
            <a:endParaRPr lang="en-US"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 xmlns:a16="http://schemas.microsoft.com/office/drawing/2014/main" id="{A384FF41-0139-4BDC-9E1D-C6D3E57BDB3C}"/>
              </a:ext>
            </a:extLst>
          </p:cNvPr>
          <p:cNvSpPr txBox="1"/>
          <p:nvPr/>
        </p:nvSpPr>
        <p:spPr>
          <a:xfrm>
            <a:off x="143769" y="453738"/>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Multiple Linear Regression (MLR)</a:t>
            </a:r>
          </a:p>
        </p:txBody>
      </p:sp>
      <p:sp>
        <p:nvSpPr>
          <p:cNvPr id="5" name="TextBox 4">
            <a:extLst>
              <a:ext uri="{FF2B5EF4-FFF2-40B4-BE49-F238E27FC236}">
                <a16:creationId xmlns="" xmlns:a16="http://schemas.microsoft.com/office/drawing/2014/main" id="{9B568945-671A-4978-A1B4-7E6E54D963A3}"/>
              </a:ext>
            </a:extLst>
          </p:cNvPr>
          <p:cNvSpPr txBox="1"/>
          <p:nvPr/>
        </p:nvSpPr>
        <p:spPr>
          <a:xfrm>
            <a:off x="433827" y="1011874"/>
            <a:ext cx="11316524" cy="2701509"/>
          </a:xfrm>
          <a:prstGeom prst="rect">
            <a:avLst/>
          </a:prstGeom>
          <a:noFill/>
        </p:spPr>
        <p:txBody>
          <a:bodyPr wrap="square" rtlCol="0">
            <a:spAutoFit/>
          </a:bodyPr>
          <a:lstStyle/>
          <a:p>
            <a:pPr marL="457200" indent="-457200" algn="just">
              <a:lnSpc>
                <a:spcPct val="250000"/>
              </a:lnSpc>
              <a:buFont typeface="+mj-lt"/>
              <a:buAutoNum type="arabicPeriod" startAt="3"/>
            </a:pPr>
            <a:r>
              <a:rPr lang="en-IN" sz="2400" dirty="0">
                <a:latin typeface="Arial" panose="020B0604020202020204" pitchFamily="34" charset="0"/>
                <a:cs typeface="Arial" panose="020B0604020202020204" pitchFamily="34" charset="0"/>
              </a:rPr>
              <a:t>Adding </a:t>
            </a:r>
            <a:r>
              <a:rPr lang="en-IN" sz="2400" dirty="0">
                <a:solidFill>
                  <a:srgbClr val="0070C0"/>
                </a:solidFill>
                <a:latin typeface="Arial" panose="020B0604020202020204" pitchFamily="34" charset="0"/>
                <a:cs typeface="Arial" panose="020B0604020202020204" pitchFamily="34" charset="0"/>
              </a:rPr>
              <a:t>multiple independent variables </a:t>
            </a:r>
            <a:r>
              <a:rPr lang="en-IN" sz="2400" dirty="0">
                <a:latin typeface="Arial" panose="020B0604020202020204" pitchFamily="34" charset="0"/>
                <a:cs typeface="Arial" panose="020B0604020202020204" pitchFamily="34" charset="0"/>
              </a:rPr>
              <a:t>to a MLR model will always </a:t>
            </a:r>
            <a:r>
              <a:rPr lang="en-IN" sz="2400" dirty="0">
                <a:solidFill>
                  <a:srgbClr val="0070C0"/>
                </a:solidFill>
                <a:latin typeface="Arial" panose="020B0604020202020204" pitchFamily="34" charset="0"/>
                <a:cs typeface="Arial" panose="020B0604020202020204" pitchFamily="34" charset="0"/>
              </a:rPr>
              <a:t>increase the amount of explained variance </a:t>
            </a:r>
            <a:r>
              <a:rPr lang="en-IN" sz="2400" dirty="0">
                <a:latin typeface="Arial" panose="020B0604020202020204" pitchFamily="34" charset="0"/>
                <a:cs typeface="Arial" panose="020B0604020202020204" pitchFamily="34" charset="0"/>
              </a:rPr>
              <a:t>in the dependent variable (typically expressed as </a:t>
            </a:r>
            <a:r>
              <a:rPr lang="en-IN" sz="2400" dirty="0">
                <a:solidFill>
                  <a:srgbClr val="0070C0"/>
                </a:solidFill>
                <a:latin typeface="Arial" panose="020B0604020202020204" pitchFamily="34" charset="0"/>
                <a:cs typeface="Arial" panose="020B0604020202020204" pitchFamily="34" charset="0"/>
              </a:rPr>
              <a:t>R²</a:t>
            </a:r>
            <a:r>
              <a:rPr lang="en-IN" sz="2400" dirty="0">
                <a:latin typeface="Arial" panose="020B0604020202020204" pitchFamily="34" charset="0"/>
                <a:cs typeface="Arial" panose="020B0604020202020204" pitchFamily="34" charset="0"/>
              </a:rPr>
              <a:t>)</a:t>
            </a:r>
          </a:p>
        </p:txBody>
      </p:sp>
      <p:cxnSp>
        <p:nvCxnSpPr>
          <p:cNvPr id="6" name="Straight Arrow Connector 5">
            <a:extLst>
              <a:ext uri="{FF2B5EF4-FFF2-40B4-BE49-F238E27FC236}">
                <a16:creationId xmlns=""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 xmlns:p14="http://schemas.microsoft.com/office/powerpoint/2010/main" val="297542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 xmlns:a16="http://schemas.microsoft.com/office/drawing/2014/main" id="{A384FF41-0139-4BDC-9E1D-C6D3E57BDB3C}"/>
              </a:ext>
            </a:extLst>
          </p:cNvPr>
          <p:cNvSpPr txBox="1"/>
          <p:nvPr/>
        </p:nvSpPr>
        <p:spPr>
          <a:xfrm>
            <a:off x="143769" y="453738"/>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Multiple Linear Regression (MLR)</a:t>
            </a:r>
          </a:p>
        </p:txBody>
      </p:sp>
      <p:sp>
        <p:nvSpPr>
          <p:cNvPr id="5" name="TextBox 4">
            <a:extLst>
              <a:ext uri="{FF2B5EF4-FFF2-40B4-BE49-F238E27FC236}">
                <a16:creationId xmlns="" xmlns:a16="http://schemas.microsoft.com/office/drawing/2014/main" id="{9B568945-671A-4978-A1B4-7E6E54D963A3}"/>
              </a:ext>
            </a:extLst>
          </p:cNvPr>
          <p:cNvSpPr txBox="1"/>
          <p:nvPr/>
        </p:nvSpPr>
        <p:spPr>
          <a:xfrm>
            <a:off x="410381" y="1043133"/>
            <a:ext cx="6458309" cy="1778179"/>
          </a:xfrm>
          <a:prstGeom prst="rect">
            <a:avLst/>
          </a:prstGeom>
          <a:noFill/>
        </p:spPr>
        <p:txBody>
          <a:bodyPr wrap="square" rtlCol="0">
            <a:spAutoFit/>
          </a:bodyPr>
          <a:lstStyle/>
          <a:p>
            <a:pPr algn="just">
              <a:lnSpc>
                <a:spcPct val="250000"/>
              </a:lnSpc>
            </a:pPr>
            <a:r>
              <a:rPr lang="en-IN" sz="2400" dirty="0">
                <a:latin typeface="Arial" panose="020B0604020202020204" pitchFamily="34" charset="0"/>
                <a:cs typeface="Arial" panose="020B0604020202020204" pitchFamily="34" charset="0"/>
              </a:rPr>
              <a:t>Equation of MLR model </a:t>
            </a:r>
          </a:p>
          <a:p>
            <a:pPr marL="342900" indent="-342900" algn="just">
              <a:lnSpc>
                <a:spcPct val="250000"/>
              </a:lnSpc>
              <a:buFont typeface="+mj-lt"/>
              <a:buAutoNum type="arabicPeriod" startAt="4"/>
            </a:pPr>
            <a:endParaRPr lang="en-IN" sz="2400" i="1"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 xmlns:a14="http://schemas.microsoft.com/office/drawing/2010/main" Requires="a14">
          <p:sp>
            <p:nvSpPr>
              <p:cNvPr id="7" name="TextBox 6">
                <a:extLst>
                  <a:ext uri="{FF2B5EF4-FFF2-40B4-BE49-F238E27FC236}">
                    <a16:creationId xmlns:a16="http://schemas.microsoft.com/office/drawing/2014/main" id="{32882932-8435-4D0F-8047-F21ADDC16394}"/>
                  </a:ext>
                </a:extLst>
              </p:cNvPr>
              <p:cNvSpPr txBox="1"/>
              <p:nvPr/>
            </p:nvSpPr>
            <p:spPr>
              <a:xfrm>
                <a:off x="640786" y="2217393"/>
                <a:ext cx="774432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1" smtClean="0">
                          <a:solidFill>
                            <a:srgbClr val="C00000"/>
                          </a:solidFill>
                          <a:latin typeface="Cambria Math" panose="02040503050406030204" pitchFamily="18" charset="0"/>
                        </a:rPr>
                        <m:t>𝒚</m:t>
                      </m:r>
                      <m:r>
                        <a:rPr lang="en-IN" sz="2800" b="1" i="0">
                          <a:solidFill>
                            <a:srgbClr val="C00000"/>
                          </a:solidFill>
                          <a:latin typeface="Cambria Math" panose="02040503050406030204" pitchFamily="18" charset="0"/>
                        </a:rPr>
                        <m:t>=</m:t>
                      </m:r>
                      <m:sSub>
                        <m:sSubPr>
                          <m:ctrlPr>
                            <a:rPr lang="en-IN" sz="2800" b="1" i="1">
                              <a:solidFill>
                                <a:srgbClr val="C00000"/>
                              </a:solidFill>
                              <a:latin typeface="Cambria Math" panose="02040503050406030204" pitchFamily="18" charset="0"/>
                            </a:rPr>
                          </m:ctrlPr>
                        </m:sSubPr>
                        <m:e>
                          <m:r>
                            <a:rPr lang="az-Cyrl-AZ" sz="2800" b="1" i="1" smtClean="0">
                              <a:solidFill>
                                <a:srgbClr val="C00000"/>
                              </a:solidFill>
                              <a:latin typeface="Cambria Math" panose="02040503050406030204" pitchFamily="18" charset="0"/>
                            </a:rPr>
                            <m:t>Ѳ</m:t>
                          </m:r>
                        </m:e>
                        <m:sub>
                          <m:r>
                            <a:rPr lang="en-IN" sz="2800" b="1" i="0">
                              <a:solidFill>
                                <a:srgbClr val="C00000"/>
                              </a:solidFill>
                              <a:latin typeface="Cambria Math" panose="02040503050406030204" pitchFamily="18" charset="0"/>
                            </a:rPr>
                            <m:t>𝟎</m:t>
                          </m:r>
                        </m:sub>
                      </m:sSub>
                      <m:r>
                        <a:rPr lang="en-IN" sz="2800" b="1" i="0">
                          <a:solidFill>
                            <a:srgbClr val="C00000"/>
                          </a:solidFill>
                          <a:latin typeface="Cambria Math" panose="02040503050406030204" pitchFamily="18" charset="0"/>
                        </a:rPr>
                        <m:t>+</m:t>
                      </m:r>
                      <m:r>
                        <a:rPr lang="az-Cyrl-AZ" sz="2800" b="1" i="1">
                          <a:solidFill>
                            <a:srgbClr val="C00000"/>
                          </a:solidFill>
                          <a:latin typeface="Cambria Math" panose="02040503050406030204" pitchFamily="18" charset="0"/>
                        </a:rPr>
                        <m:t>Ѳ</m:t>
                      </m:r>
                      <m:r>
                        <a:rPr lang="en-IN" sz="2800" b="1" baseline="-25000">
                          <a:solidFill>
                            <a:srgbClr val="C00000"/>
                          </a:solidFill>
                          <a:latin typeface="Cambria Math" panose="02040503050406030204" pitchFamily="18" charset="0"/>
                        </a:rPr>
                        <m:t>𝟏</m:t>
                      </m:r>
                      <m:sSub>
                        <m:sSubPr>
                          <m:ctrlPr>
                            <a:rPr lang="en-IN" sz="2800" b="1" i="1">
                              <a:solidFill>
                                <a:srgbClr val="C00000"/>
                              </a:solidFill>
                              <a:latin typeface="Cambria Math" panose="02040503050406030204" pitchFamily="18" charset="0"/>
                            </a:rPr>
                          </m:ctrlPr>
                        </m:sSubPr>
                        <m:e>
                          <m:r>
                            <a:rPr lang="en-IN" sz="2800" b="1" i="1">
                              <a:solidFill>
                                <a:srgbClr val="C00000"/>
                              </a:solidFill>
                              <a:latin typeface="Cambria Math" panose="02040503050406030204" pitchFamily="18" charset="0"/>
                            </a:rPr>
                            <m:t>𝒙</m:t>
                          </m:r>
                        </m:e>
                        <m:sub>
                          <m:r>
                            <a:rPr lang="en-IN" sz="2800" b="1">
                              <a:solidFill>
                                <a:srgbClr val="C00000"/>
                              </a:solidFill>
                              <a:latin typeface="Cambria Math" panose="02040503050406030204" pitchFamily="18" charset="0"/>
                            </a:rPr>
                            <m:t>𝟏</m:t>
                          </m:r>
                        </m:sub>
                      </m:sSub>
                      <m:r>
                        <a:rPr lang="en-IN" sz="2800" b="1" i="0">
                          <a:solidFill>
                            <a:srgbClr val="C00000"/>
                          </a:solidFill>
                          <a:latin typeface="Cambria Math" panose="02040503050406030204" pitchFamily="18" charset="0"/>
                        </a:rPr>
                        <m:t>+</m:t>
                      </m:r>
                      <m:sSub>
                        <m:sSubPr>
                          <m:ctrlPr>
                            <a:rPr lang="en-IN" sz="2800" b="1"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b="1" i="0">
                              <a:solidFill>
                                <a:srgbClr val="C00000"/>
                              </a:solidFill>
                              <a:latin typeface="Cambria Math" panose="02040503050406030204" pitchFamily="18" charset="0"/>
                            </a:rPr>
                            <m:t>𝟐</m:t>
                          </m:r>
                        </m:sub>
                      </m:sSub>
                      <m:sSub>
                        <m:sSubPr>
                          <m:ctrlPr>
                            <a:rPr lang="en-IN" sz="2800" b="1" i="1">
                              <a:solidFill>
                                <a:srgbClr val="C00000"/>
                              </a:solidFill>
                              <a:latin typeface="Cambria Math" panose="02040503050406030204" pitchFamily="18" charset="0"/>
                            </a:rPr>
                          </m:ctrlPr>
                        </m:sSubPr>
                        <m:e>
                          <m:r>
                            <a:rPr lang="en-IN" sz="2800" b="1" i="1">
                              <a:solidFill>
                                <a:srgbClr val="C00000"/>
                              </a:solidFill>
                              <a:latin typeface="Cambria Math" panose="02040503050406030204" pitchFamily="18" charset="0"/>
                            </a:rPr>
                            <m:t>𝒙</m:t>
                          </m:r>
                        </m:e>
                        <m:sub>
                          <m:r>
                            <a:rPr lang="en-IN" sz="2800" b="1" i="0">
                              <a:solidFill>
                                <a:srgbClr val="C00000"/>
                              </a:solidFill>
                              <a:latin typeface="Cambria Math" panose="02040503050406030204" pitchFamily="18" charset="0"/>
                            </a:rPr>
                            <m:t>𝟐</m:t>
                          </m:r>
                        </m:sub>
                      </m:sSub>
                      <m:r>
                        <a:rPr lang="en-IN" sz="2800" b="1" i="0">
                          <a:solidFill>
                            <a:srgbClr val="C00000"/>
                          </a:solidFill>
                          <a:latin typeface="Cambria Math" panose="02040503050406030204" pitchFamily="18" charset="0"/>
                        </a:rPr>
                        <m:t>+…+</m:t>
                      </m:r>
                      <m:sSub>
                        <m:sSubPr>
                          <m:ctrlPr>
                            <a:rPr lang="en-IN" sz="2800" b="1" i="1">
                              <a:solidFill>
                                <a:srgbClr val="C00000"/>
                              </a:solidFill>
                              <a:latin typeface="Cambria Math" panose="02040503050406030204" pitchFamily="18" charset="0"/>
                            </a:rPr>
                          </m:ctrlPr>
                        </m:sSubPr>
                        <m:e>
                          <m:r>
                            <a:rPr lang="az-Cyrl-AZ" sz="2800" b="1" i="1">
                              <a:solidFill>
                                <a:srgbClr val="C00000"/>
                              </a:solidFill>
                              <a:latin typeface="Cambria Math" panose="02040503050406030204" pitchFamily="18" charset="0"/>
                            </a:rPr>
                            <m:t>Ѳ</m:t>
                          </m:r>
                        </m:e>
                        <m:sub>
                          <m:r>
                            <a:rPr lang="en-IN" sz="2800" b="1" i="1" smtClean="0">
                              <a:solidFill>
                                <a:srgbClr val="C00000"/>
                              </a:solidFill>
                              <a:latin typeface="Cambria Math" panose="02040503050406030204" pitchFamily="18" charset="0"/>
                            </a:rPr>
                            <m:t>𝒏</m:t>
                          </m:r>
                        </m:sub>
                      </m:sSub>
                      <m:sSub>
                        <m:sSubPr>
                          <m:ctrlPr>
                            <a:rPr lang="en-IN" sz="2800" b="1" i="1">
                              <a:solidFill>
                                <a:srgbClr val="C00000"/>
                              </a:solidFill>
                              <a:latin typeface="Cambria Math" panose="02040503050406030204" pitchFamily="18" charset="0"/>
                            </a:rPr>
                          </m:ctrlPr>
                        </m:sSubPr>
                        <m:e>
                          <m:r>
                            <a:rPr lang="en-IN" sz="2800" b="1" i="1">
                              <a:solidFill>
                                <a:srgbClr val="C00000"/>
                              </a:solidFill>
                              <a:latin typeface="Cambria Math" panose="02040503050406030204" pitchFamily="18" charset="0"/>
                            </a:rPr>
                            <m:t>𝒙</m:t>
                          </m:r>
                        </m:e>
                        <m:sub>
                          <m:r>
                            <a:rPr lang="en-IN" sz="2800" b="1" i="1" smtClean="0">
                              <a:solidFill>
                                <a:srgbClr val="C00000"/>
                              </a:solidFill>
                              <a:latin typeface="Cambria Math" panose="02040503050406030204" pitchFamily="18" charset="0"/>
                            </a:rPr>
                            <m:t>𝒏</m:t>
                          </m:r>
                        </m:sub>
                      </m:sSub>
                    </m:oMath>
                  </m:oMathPara>
                </a14:m>
                <a:endParaRPr lang="en-IN" sz="2800" b="1" dirty="0">
                  <a:solidFill>
                    <a:srgbClr val="C00000"/>
                  </a:solidFill>
                  <a:latin typeface="Arial" panose="020B0604020202020204" pitchFamily="34" charset="0"/>
                  <a:cs typeface="Arial" panose="020B0604020202020204" pitchFamily="34" charset="0"/>
                </a:endParaRPr>
              </a:p>
            </p:txBody>
          </p:sp>
        </mc:Choice>
        <mc:Fallback>
          <p:sp>
            <p:nvSpPr>
              <p:cNvPr id="7" name="TextBox 6">
                <a:extLst>
                  <a:ext uri="{FF2B5EF4-FFF2-40B4-BE49-F238E27FC236}">
                    <a16:creationId xmlns="" xmlns:a16="http://schemas.microsoft.com/office/drawing/2014/main" id="{32882932-8435-4D0F-8047-F21ADDC16394}"/>
                  </a:ext>
                </a:extLst>
              </p:cNvPr>
              <p:cNvSpPr txBox="1">
                <a:spLocks noRot="1" noChangeAspect="1" noMove="1" noResize="1" noEditPoints="1" noAdjustHandles="1" noChangeArrowheads="1" noChangeShapeType="1" noTextEdit="1"/>
              </p:cNvSpPr>
              <p:nvPr/>
            </p:nvSpPr>
            <p:spPr>
              <a:xfrm>
                <a:off x="640786" y="2217393"/>
                <a:ext cx="7744324" cy="430887"/>
              </a:xfrm>
              <a:prstGeom prst="rect">
                <a:avLst/>
              </a:prstGeom>
              <a:blipFill>
                <a:blip r:embed="rId3" cstate="print"/>
                <a:stretch>
                  <a:fillRect b="-1429"/>
                </a:stretch>
              </a:blipFill>
            </p:spPr>
            <p:txBody>
              <a:bodyPr/>
              <a:lstStyle/>
              <a:p>
                <a:r>
                  <a:rPr lang="en-IN">
                    <a:noFill/>
                  </a:rPr>
                  <a:t> </a:t>
                </a:r>
              </a:p>
            </p:txBody>
          </p:sp>
        </mc:Fallback>
      </mc:AlternateContent>
    </p:spTree>
    <p:extLst>
      <p:ext uri="{BB962C8B-B14F-4D97-AF65-F5344CB8AC3E}">
        <p14:creationId xmlns="" xmlns:p14="http://schemas.microsoft.com/office/powerpoint/2010/main" val="687599313"/>
      </p:ext>
    </p:extLst>
  </p:cSld>
  <p:clrMapOvr>
    <a:masterClrMapping/>
  </p:clrMapOvr>
  <mc:AlternateContent xmlns:mc="http://schemas.openxmlformats.org/markup-compatibility/2006">
    <mc:Choice xmlns=""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accel="20000" fill="hold" grpId="0" nodeType="clickEffect" p14:presetBounceEnd="10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100000">
                                          <p:cBhvr additive="base">
                                            <p:cTn id="11" dur="500" fill="hold"/>
                                            <p:tgtEl>
                                              <p:spTgt spid="7"/>
                                            </p:tgtEl>
                                            <p:attrNameLst>
                                              <p:attrName>ppt_x</p:attrName>
                                            </p:attrNameLst>
                                          </p:cBhvr>
                                          <p:tavLst>
                                            <p:tav tm="0">
                                              <p:val>
                                                <p:strVal val="0-#ppt_w/2"/>
                                              </p:val>
                                            </p:tav>
                                            <p:tav tm="100000">
                                              <p:val>
                                                <p:strVal val="#ppt_x"/>
                                              </p:val>
                                            </p:tav>
                                          </p:tavLst>
                                        </p:anim>
                                        <p:anim calcmode="lin" valueType="num" p14:bounceEnd="100000">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accel="2000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 xmlns:a16="http://schemas.microsoft.com/office/drawing/2014/main" id="{A384FF41-0139-4BDC-9E1D-C6D3E57BDB3C}"/>
              </a:ext>
            </a:extLst>
          </p:cNvPr>
          <p:cNvSpPr txBox="1"/>
          <p:nvPr/>
        </p:nvSpPr>
        <p:spPr>
          <a:xfrm>
            <a:off x="143769" y="86412"/>
            <a:ext cx="8741434" cy="716350"/>
          </a:xfrm>
          <a:prstGeom prst="rect">
            <a:avLst/>
          </a:prstGeom>
          <a:noFill/>
        </p:spPr>
        <p:txBody>
          <a:bodyPr wrap="square" rtlCol="0">
            <a:spAutoFit/>
          </a:bodyPr>
          <a:lstStyle/>
          <a:p>
            <a:pPr>
              <a:lnSpc>
                <a:spcPct val="200000"/>
              </a:lnSpc>
            </a:pPr>
            <a:r>
              <a:rPr lang="en-IN" sz="2400" b="1" dirty="0">
                <a:solidFill>
                  <a:srgbClr val="0070C0"/>
                </a:solidFill>
                <a:latin typeface="Arial" panose="020B0604020202020204" pitchFamily="34" charset="0"/>
                <a:cs typeface="Arial" panose="020B0604020202020204" pitchFamily="34" charset="0"/>
              </a:rPr>
              <a:t>How Multiple Linear Regression (MLR) is useful ?</a:t>
            </a:r>
          </a:p>
        </p:txBody>
      </p:sp>
      <p:sp>
        <p:nvSpPr>
          <p:cNvPr id="5" name="TextBox 4">
            <a:extLst>
              <a:ext uri="{FF2B5EF4-FFF2-40B4-BE49-F238E27FC236}">
                <a16:creationId xmlns="" xmlns:a16="http://schemas.microsoft.com/office/drawing/2014/main" id="{9B568945-671A-4978-A1B4-7E6E54D963A3}"/>
              </a:ext>
            </a:extLst>
          </p:cNvPr>
          <p:cNvSpPr txBox="1"/>
          <p:nvPr/>
        </p:nvSpPr>
        <p:spPr>
          <a:xfrm>
            <a:off x="402567" y="1230702"/>
            <a:ext cx="11229596" cy="3624838"/>
          </a:xfrm>
          <a:prstGeom prst="rect">
            <a:avLst/>
          </a:prstGeom>
          <a:noFill/>
        </p:spPr>
        <p:txBody>
          <a:bodyPr wrap="square" rtlCol="0">
            <a:spAutoFit/>
          </a:bodyPr>
          <a:lstStyle/>
          <a:p>
            <a:pPr marL="342900" indent="-342900" algn="just">
              <a:lnSpc>
                <a:spcPct val="250000"/>
              </a:lnSpc>
              <a:buFont typeface="+mj-lt"/>
              <a:buAutoNum type="arabicPeriod"/>
            </a:pPr>
            <a:r>
              <a:rPr lang="en-IN" sz="2400" dirty="0">
                <a:latin typeface="Arial" panose="020B0604020202020204" pitchFamily="34" charset="0"/>
                <a:cs typeface="Arial" panose="020B0604020202020204" pitchFamily="34" charset="0"/>
              </a:rPr>
              <a:t>To identify the strength of the effect that the </a:t>
            </a:r>
            <a:r>
              <a:rPr lang="en-IN" sz="2400" dirty="0">
                <a:solidFill>
                  <a:srgbClr val="0070C0"/>
                </a:solidFill>
                <a:latin typeface="Arial" panose="020B0604020202020204" pitchFamily="34" charset="0"/>
                <a:cs typeface="Arial" panose="020B0604020202020204" pitchFamily="34" charset="0"/>
              </a:rPr>
              <a:t>independent</a:t>
            </a:r>
            <a:r>
              <a:rPr lang="en-IN" sz="2400" dirty="0">
                <a:latin typeface="Arial" panose="020B0604020202020204" pitchFamily="34" charset="0"/>
                <a:cs typeface="Arial" panose="020B0604020202020204" pitchFamily="34" charset="0"/>
              </a:rPr>
              <a:t> variables have on a </a:t>
            </a:r>
            <a:r>
              <a:rPr lang="en-IN" sz="2400" dirty="0">
                <a:solidFill>
                  <a:srgbClr val="0070C0"/>
                </a:solidFill>
                <a:latin typeface="Arial" panose="020B0604020202020204" pitchFamily="34" charset="0"/>
                <a:cs typeface="Arial" panose="020B0604020202020204" pitchFamily="34" charset="0"/>
              </a:rPr>
              <a:t>dependent</a:t>
            </a:r>
            <a:r>
              <a:rPr lang="en-IN" sz="2400" dirty="0">
                <a:latin typeface="Arial" panose="020B0604020202020204" pitchFamily="34" charset="0"/>
                <a:cs typeface="Arial" panose="020B0604020202020204" pitchFamily="34" charset="0"/>
              </a:rPr>
              <a:t> variable</a:t>
            </a:r>
          </a:p>
          <a:p>
            <a:pPr marL="342900" indent="-342900" algn="just">
              <a:lnSpc>
                <a:spcPct val="250000"/>
              </a:lnSpc>
              <a:buFont typeface="+mj-lt"/>
              <a:buAutoNum type="arabicPeriod"/>
            </a:pPr>
            <a:r>
              <a:rPr lang="en-IN" sz="2400" dirty="0">
                <a:latin typeface="Arial" panose="020B0604020202020204" pitchFamily="34" charset="0"/>
                <a:cs typeface="Arial" panose="020B0604020202020204" pitchFamily="34" charset="0"/>
              </a:rPr>
              <a:t>To forecast effects or impacts of changes (</a:t>
            </a:r>
            <a:r>
              <a:rPr lang="en-IN" sz="2400" i="1" dirty="0">
                <a:solidFill>
                  <a:srgbClr val="C00000"/>
                </a:solidFill>
                <a:latin typeface="Arial" panose="020B0604020202020204" pitchFamily="34" charset="0"/>
                <a:cs typeface="Arial" panose="020B0604020202020204" pitchFamily="34" charset="0"/>
              </a:rPr>
              <a:t>GPA change w.r.t. IQ</a:t>
            </a:r>
            <a:r>
              <a:rPr lang="en-IN" sz="2400" dirty="0">
                <a:latin typeface="Arial" panose="020B0604020202020204" pitchFamily="34" charset="0"/>
                <a:cs typeface="Arial" panose="020B0604020202020204" pitchFamily="34" charset="0"/>
              </a:rPr>
              <a:t>)</a:t>
            </a:r>
          </a:p>
          <a:p>
            <a:pPr marL="342900" indent="-342900" algn="just">
              <a:lnSpc>
                <a:spcPct val="250000"/>
              </a:lnSpc>
              <a:buFont typeface="+mj-lt"/>
              <a:buAutoNum type="arabicPeriod"/>
            </a:pPr>
            <a:r>
              <a:rPr lang="en-IN" sz="2400" dirty="0">
                <a:latin typeface="Arial" panose="020B0604020202020204" pitchFamily="34" charset="0"/>
                <a:cs typeface="Arial" panose="020B0604020202020204" pitchFamily="34" charset="0"/>
              </a:rPr>
              <a:t>To guess the precise values / trends (</a:t>
            </a:r>
            <a:r>
              <a:rPr lang="en-IN" sz="2400" i="1" dirty="0">
                <a:solidFill>
                  <a:srgbClr val="C00000"/>
                </a:solidFill>
                <a:latin typeface="Arial" panose="020B0604020202020204" pitchFamily="34" charset="0"/>
                <a:cs typeface="Arial" panose="020B0604020202020204" pitchFamily="34" charset="0"/>
              </a:rPr>
              <a:t>price of gold after 6 months from now</a:t>
            </a:r>
            <a:r>
              <a:rPr lang="en-IN" sz="2400" dirty="0">
                <a:latin typeface="Arial" panose="020B0604020202020204" pitchFamily="34" charset="0"/>
                <a:cs typeface="Arial" panose="020B0604020202020204" pitchFamily="34" charset="0"/>
              </a:rPr>
              <a:t>)</a:t>
            </a:r>
            <a:endParaRPr lang="en-IN" sz="2400" i="1" dirty="0">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 xmlns:p14="http://schemas.microsoft.com/office/powerpoint/2010/main" val="32316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3" name="TextBox 2">
            <a:extLst>
              <a:ext uri="{FF2B5EF4-FFF2-40B4-BE49-F238E27FC236}">
                <a16:creationId xmlns="" xmlns:a16="http://schemas.microsoft.com/office/drawing/2014/main" id="{A384FF41-0139-4BDC-9E1D-C6D3E57BDB3C}"/>
              </a:ext>
            </a:extLst>
          </p:cNvPr>
          <p:cNvSpPr txBox="1"/>
          <p:nvPr/>
        </p:nvSpPr>
        <p:spPr>
          <a:xfrm>
            <a:off x="143769" y="524076"/>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Significance of ‘Backword Elimination’ and  ‘p-value’ </a:t>
            </a:r>
          </a:p>
        </p:txBody>
      </p:sp>
      <p:sp>
        <p:nvSpPr>
          <p:cNvPr id="5" name="TextBox 4">
            <a:extLst>
              <a:ext uri="{FF2B5EF4-FFF2-40B4-BE49-F238E27FC236}">
                <a16:creationId xmlns="" xmlns:a16="http://schemas.microsoft.com/office/drawing/2014/main" id="{9B568945-671A-4978-A1B4-7E6E54D963A3}"/>
              </a:ext>
            </a:extLst>
          </p:cNvPr>
          <p:cNvSpPr txBox="1"/>
          <p:nvPr/>
        </p:nvSpPr>
        <p:spPr>
          <a:xfrm>
            <a:off x="433827" y="949350"/>
            <a:ext cx="10980622" cy="4317336"/>
          </a:xfrm>
          <a:prstGeom prst="rect">
            <a:avLst/>
          </a:prstGeom>
          <a:noFill/>
        </p:spPr>
        <p:txBody>
          <a:bodyPr wrap="square" rtlCol="0">
            <a:spAutoFit/>
          </a:bodyPr>
          <a:lstStyle/>
          <a:p>
            <a:pPr marL="342900" indent="-342900" algn="just">
              <a:lnSpc>
                <a:spcPct val="300000"/>
              </a:lnSpc>
              <a:buClr>
                <a:srgbClr val="C00000"/>
              </a:buClr>
              <a:buFont typeface="+mj-lt"/>
              <a:buAutoNum type="arabicPeriod"/>
            </a:pPr>
            <a:r>
              <a:rPr lang="en-IN" sz="2400" dirty="0">
                <a:latin typeface="Arial" panose="020B0604020202020204" pitchFamily="34" charset="0"/>
                <a:cs typeface="Arial" panose="020B0604020202020204" pitchFamily="34" charset="0"/>
              </a:rPr>
              <a:t>P value informs about </a:t>
            </a:r>
            <a:r>
              <a:rPr lang="en-IN" sz="2400" dirty="0">
                <a:solidFill>
                  <a:srgbClr val="C00000"/>
                </a:solidFill>
                <a:latin typeface="Arial" panose="020B0604020202020204" pitchFamily="34" charset="0"/>
                <a:cs typeface="Arial" panose="020B0604020202020204" pitchFamily="34" charset="0"/>
              </a:rPr>
              <a:t>significance </a:t>
            </a:r>
            <a:r>
              <a:rPr lang="en-IN" sz="2400" dirty="0">
                <a:latin typeface="Arial" panose="020B0604020202020204" pitchFamily="34" charset="0"/>
                <a:cs typeface="Arial" panose="020B0604020202020204" pitchFamily="34" charset="0"/>
              </a:rPr>
              <a:t>of your results</a:t>
            </a:r>
          </a:p>
          <a:p>
            <a:pPr marL="342900" indent="-342900" algn="just">
              <a:lnSpc>
                <a:spcPct val="300000"/>
              </a:lnSpc>
              <a:buClr>
                <a:srgbClr val="C00000"/>
              </a:buClr>
              <a:buFont typeface="+mj-lt"/>
              <a:buAutoNum type="arabicPeriod"/>
            </a:pPr>
            <a:endParaRPr lang="en-IN" sz="2400" dirty="0">
              <a:latin typeface="Arial" panose="020B0604020202020204" pitchFamily="34" charset="0"/>
              <a:cs typeface="Arial" panose="020B0604020202020204" pitchFamily="34" charset="0"/>
            </a:endParaRPr>
          </a:p>
          <a:p>
            <a:pPr marL="342900" indent="-342900" algn="just">
              <a:lnSpc>
                <a:spcPct val="300000"/>
              </a:lnSpc>
              <a:buClr>
                <a:srgbClr val="C00000"/>
              </a:buClr>
              <a:buFont typeface="+mj-lt"/>
              <a:buAutoNum type="arabicPeriod"/>
            </a:pPr>
            <a:r>
              <a:rPr lang="en-IN" sz="2400" dirty="0">
                <a:latin typeface="Arial" panose="020B0604020202020204" pitchFamily="34" charset="0"/>
                <a:cs typeface="Arial" panose="020B0604020202020204" pitchFamily="34" charset="0"/>
              </a:rPr>
              <a:t>P value tells us </a:t>
            </a:r>
            <a:r>
              <a:rPr lang="en-IN" sz="2400" dirty="0">
                <a:solidFill>
                  <a:srgbClr val="C00000"/>
                </a:solidFill>
                <a:latin typeface="Arial" panose="020B0604020202020204" pitchFamily="34" charset="0"/>
                <a:cs typeface="Arial" panose="020B0604020202020204" pitchFamily="34" charset="0"/>
              </a:rPr>
              <a:t>how likely </a:t>
            </a:r>
            <a:r>
              <a:rPr lang="en-IN" sz="2400" dirty="0">
                <a:latin typeface="Arial" panose="020B0604020202020204" pitchFamily="34" charset="0"/>
                <a:cs typeface="Arial" panose="020B0604020202020204" pitchFamily="34" charset="0"/>
              </a:rPr>
              <a:t>it is to get a result like this </a:t>
            </a:r>
            <a:r>
              <a:rPr lang="en-IN" sz="2400" dirty="0">
                <a:solidFill>
                  <a:srgbClr val="C00000"/>
                </a:solidFill>
                <a:latin typeface="Arial" panose="020B0604020202020204" pitchFamily="34" charset="0"/>
                <a:cs typeface="Arial" panose="020B0604020202020204" pitchFamily="34" charset="0"/>
              </a:rPr>
              <a:t>if the null hypothesis is true</a:t>
            </a:r>
          </a:p>
        </p:txBody>
      </p:sp>
      <p:cxnSp>
        <p:nvCxnSpPr>
          <p:cNvPr id="6" name="Straight Arrow Connector 5">
            <a:extLst>
              <a:ext uri="{FF2B5EF4-FFF2-40B4-BE49-F238E27FC236}">
                <a16:creationId xmlns=""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 xmlns:p14="http://schemas.microsoft.com/office/powerpoint/2010/main" val="213677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5" name="TextBox 4">
            <a:extLst>
              <a:ext uri="{FF2B5EF4-FFF2-40B4-BE49-F238E27FC236}">
                <a16:creationId xmlns="" xmlns:a16="http://schemas.microsoft.com/office/drawing/2014/main" id="{9B568945-671A-4978-A1B4-7E6E54D963A3}"/>
              </a:ext>
            </a:extLst>
          </p:cNvPr>
          <p:cNvSpPr txBox="1"/>
          <p:nvPr/>
        </p:nvSpPr>
        <p:spPr>
          <a:xfrm>
            <a:off x="402567" y="1230702"/>
            <a:ext cx="11409988" cy="3036152"/>
          </a:xfrm>
          <a:prstGeom prst="rect">
            <a:avLst/>
          </a:prstGeom>
          <a:noFill/>
        </p:spPr>
        <p:txBody>
          <a:bodyPr wrap="square" rtlCol="0">
            <a:spAutoFit/>
          </a:bodyPr>
          <a:lstStyle/>
          <a:p>
            <a:pPr algn="just">
              <a:lnSpc>
                <a:spcPct val="250000"/>
              </a:lnSpc>
            </a:pPr>
            <a:r>
              <a:rPr lang="en-IN" sz="2000" b="1" i="1" dirty="0">
                <a:solidFill>
                  <a:srgbClr val="C00000"/>
                </a:solidFill>
                <a:latin typeface="Arial" panose="020B0604020202020204" pitchFamily="34" charset="0"/>
                <a:cs typeface="Arial" panose="020B0604020202020204" pitchFamily="34" charset="0"/>
              </a:rPr>
              <a:t>Note</a:t>
            </a:r>
            <a:r>
              <a:rPr lang="en-IN" sz="2000" i="1" dirty="0">
                <a:solidFill>
                  <a:srgbClr val="0070C0"/>
                </a:solidFill>
                <a:latin typeface="Arial" panose="020B0604020202020204" pitchFamily="34" charset="0"/>
                <a:cs typeface="Arial" panose="020B0604020202020204" pitchFamily="34" charset="0"/>
              </a:rPr>
              <a:t>: </a:t>
            </a:r>
          </a:p>
          <a:p>
            <a:pPr algn="just">
              <a:lnSpc>
                <a:spcPct val="250000"/>
              </a:lnSpc>
            </a:pPr>
            <a:r>
              <a:rPr lang="en-IN" sz="2000" dirty="0">
                <a:solidFill>
                  <a:srgbClr val="0070C0"/>
                </a:solidFill>
                <a:latin typeface="Arial" panose="020B0604020202020204" pitchFamily="34" charset="0"/>
                <a:cs typeface="Arial" panose="020B0604020202020204" pitchFamily="34" charset="0"/>
              </a:rPr>
              <a:t>A </a:t>
            </a:r>
            <a:r>
              <a:rPr lang="en-IN" sz="2000" b="1" dirty="0">
                <a:solidFill>
                  <a:srgbClr val="0070C0"/>
                </a:solidFill>
                <a:latin typeface="Arial" panose="020B0604020202020204" pitchFamily="34" charset="0"/>
                <a:cs typeface="Arial" panose="020B0604020202020204" pitchFamily="34" charset="0"/>
              </a:rPr>
              <a:t>null hypothesis</a:t>
            </a:r>
            <a:r>
              <a:rPr lang="en-IN" sz="2000" dirty="0">
                <a:solidFill>
                  <a:srgbClr val="0070C0"/>
                </a:solidFill>
                <a:latin typeface="Arial" panose="020B0604020202020204" pitchFamily="34" charset="0"/>
                <a:cs typeface="Arial" panose="020B0604020202020204" pitchFamily="34" charset="0"/>
              </a:rPr>
              <a:t> is a type of </a:t>
            </a:r>
            <a:r>
              <a:rPr lang="en-IN" sz="2000" b="1" dirty="0">
                <a:solidFill>
                  <a:srgbClr val="0070C0"/>
                </a:solidFill>
                <a:latin typeface="Arial" panose="020B0604020202020204" pitchFamily="34" charset="0"/>
                <a:cs typeface="Arial" panose="020B0604020202020204" pitchFamily="34" charset="0"/>
              </a:rPr>
              <a:t>hypothesis</a:t>
            </a:r>
            <a:r>
              <a:rPr lang="en-IN" sz="2000" dirty="0">
                <a:solidFill>
                  <a:srgbClr val="0070C0"/>
                </a:solidFill>
                <a:latin typeface="Arial" panose="020B0604020202020204" pitchFamily="34" charset="0"/>
                <a:cs typeface="Arial" panose="020B0604020202020204" pitchFamily="34" charset="0"/>
              </a:rPr>
              <a:t> used in statistics that proposes that no statistical significance exists in a set of given observations. The </a:t>
            </a:r>
            <a:r>
              <a:rPr lang="en-IN" sz="2000" b="1" dirty="0">
                <a:solidFill>
                  <a:srgbClr val="0070C0"/>
                </a:solidFill>
                <a:latin typeface="Arial" panose="020B0604020202020204" pitchFamily="34" charset="0"/>
                <a:cs typeface="Arial" panose="020B0604020202020204" pitchFamily="34" charset="0"/>
              </a:rPr>
              <a:t>null hypothesis</a:t>
            </a:r>
            <a:r>
              <a:rPr lang="en-IN" sz="2000" dirty="0">
                <a:solidFill>
                  <a:srgbClr val="0070C0"/>
                </a:solidFill>
                <a:latin typeface="Arial" panose="020B0604020202020204" pitchFamily="34" charset="0"/>
                <a:cs typeface="Arial" panose="020B0604020202020204" pitchFamily="34" charset="0"/>
              </a:rPr>
              <a:t> attempts to show that no variation exists between variables or that a single variable is no different than its mean.</a:t>
            </a:r>
            <a:endParaRPr lang="en-IN" sz="2000" i="1" dirty="0">
              <a:solidFill>
                <a:srgbClr val="0070C0"/>
              </a:solidFill>
              <a:latin typeface="Arial" panose="020B0604020202020204" pitchFamily="34" charset="0"/>
              <a:cs typeface="Arial" panose="020B0604020202020204" pitchFamily="34" charset="0"/>
            </a:endParaRPr>
          </a:p>
        </p:txBody>
      </p:sp>
      <p:cxnSp>
        <p:nvCxnSpPr>
          <p:cNvPr id="6" name="Straight Arrow Connector 5">
            <a:extLst>
              <a:ext uri="{FF2B5EF4-FFF2-40B4-BE49-F238E27FC236}">
                <a16:creationId xmlns=""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 xmlns:a16="http://schemas.microsoft.com/office/drawing/2014/main" id="{48B35539-ABDD-4B8D-833D-5506706DDF39}"/>
              </a:ext>
            </a:extLst>
          </p:cNvPr>
          <p:cNvSpPr txBox="1"/>
          <p:nvPr/>
        </p:nvSpPr>
        <p:spPr>
          <a:xfrm>
            <a:off x="143769" y="524076"/>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Significance of p-value …</a:t>
            </a:r>
          </a:p>
        </p:txBody>
      </p:sp>
    </p:spTree>
    <p:extLst>
      <p:ext uri="{BB962C8B-B14F-4D97-AF65-F5344CB8AC3E}">
        <p14:creationId xmlns="" xmlns:p14="http://schemas.microsoft.com/office/powerpoint/2010/main" val="31256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 xmlns:a16="http://schemas.microsoft.com/office/drawing/2014/main" id="{E9B526C4-4F74-471B-8417-BB34B4D81E0F}"/>
              </a:ext>
            </a:extLst>
          </p:cNvPr>
          <p:cNvCxnSpPr/>
          <p:nvPr/>
        </p:nvCxnSpPr>
        <p:spPr>
          <a:xfrm flipV="1">
            <a:off x="84501" y="986191"/>
            <a:ext cx="11859490" cy="55418"/>
          </a:xfrm>
          <a:prstGeom prst="straightConnector1">
            <a:avLst/>
          </a:prstGeom>
        </p:spPr>
        <p:style>
          <a:lnRef idx="1">
            <a:schemeClr val="accent6"/>
          </a:lnRef>
          <a:fillRef idx="0">
            <a:schemeClr val="accent6"/>
          </a:fillRef>
          <a:effectRef idx="0">
            <a:schemeClr val="accent6"/>
          </a:effectRef>
          <a:fontRef idx="minor">
            <a:schemeClr val="tx1"/>
          </a:fontRef>
        </p:style>
      </p:cxnSp>
      <p:sp>
        <p:nvSpPr>
          <p:cNvPr id="5" name="TextBox 4">
            <a:extLst>
              <a:ext uri="{FF2B5EF4-FFF2-40B4-BE49-F238E27FC236}">
                <a16:creationId xmlns="" xmlns:a16="http://schemas.microsoft.com/office/drawing/2014/main" id="{9B568945-671A-4978-A1B4-7E6E54D963A3}"/>
              </a:ext>
            </a:extLst>
          </p:cNvPr>
          <p:cNvSpPr txBox="1"/>
          <p:nvPr/>
        </p:nvSpPr>
        <p:spPr>
          <a:xfrm>
            <a:off x="426011" y="879013"/>
            <a:ext cx="11106625" cy="4317336"/>
          </a:xfrm>
          <a:prstGeom prst="rect">
            <a:avLst/>
          </a:prstGeom>
          <a:noFill/>
        </p:spPr>
        <p:txBody>
          <a:bodyPr wrap="square" rtlCol="0">
            <a:spAutoFit/>
          </a:bodyPr>
          <a:lstStyle/>
          <a:p>
            <a:pPr marL="457200" indent="-457200" algn="just">
              <a:lnSpc>
                <a:spcPct val="300000"/>
              </a:lnSpc>
              <a:buClr>
                <a:srgbClr val="C00000"/>
              </a:buClr>
              <a:buFont typeface="+mj-lt"/>
              <a:buAutoNum type="arabicPeriod" startAt="3"/>
            </a:pPr>
            <a:r>
              <a:rPr lang="en-IN" sz="2400" dirty="0">
                <a:latin typeface="Arial" panose="020B0604020202020204" pitchFamily="34" charset="0"/>
                <a:cs typeface="Arial" panose="020B0604020202020204" pitchFamily="34" charset="0"/>
              </a:rPr>
              <a:t>The </a:t>
            </a:r>
            <a:r>
              <a:rPr lang="en-IN" sz="2400" b="1" dirty="0">
                <a:latin typeface="Arial" panose="020B0604020202020204" pitchFamily="34" charset="0"/>
                <a:cs typeface="Arial" panose="020B0604020202020204" pitchFamily="34" charset="0"/>
              </a:rPr>
              <a:t>p</a:t>
            </a:r>
            <a:r>
              <a:rPr lang="en-IN" sz="2400" dirty="0">
                <a:latin typeface="Arial" panose="020B0604020202020204" pitchFamily="34" charset="0"/>
                <a:cs typeface="Arial" panose="020B0604020202020204" pitchFamily="34" charset="0"/>
              </a:rPr>
              <a:t>-</a:t>
            </a:r>
            <a:r>
              <a:rPr lang="en-IN" sz="2400" b="1" dirty="0">
                <a:latin typeface="Arial" panose="020B0604020202020204" pitchFamily="34" charset="0"/>
                <a:cs typeface="Arial" panose="020B0604020202020204" pitchFamily="34" charset="0"/>
              </a:rPr>
              <a:t>value</a:t>
            </a:r>
            <a:r>
              <a:rPr lang="en-IN" sz="2400" dirty="0">
                <a:latin typeface="Arial" panose="020B0604020202020204" pitchFamily="34" charset="0"/>
                <a:cs typeface="Arial" panose="020B0604020202020204" pitchFamily="34" charset="0"/>
              </a:rPr>
              <a:t> is a number between 0 and 1</a:t>
            </a:r>
          </a:p>
          <a:p>
            <a:pPr marL="457200" indent="-457200" algn="just">
              <a:lnSpc>
                <a:spcPct val="300000"/>
              </a:lnSpc>
              <a:buClr>
                <a:srgbClr val="C00000"/>
              </a:buClr>
              <a:buFont typeface="+mj-lt"/>
              <a:buAutoNum type="arabicPeriod" startAt="3"/>
            </a:pPr>
            <a:r>
              <a:rPr lang="en-IN" sz="2400" dirty="0">
                <a:latin typeface="Arial" panose="020B0604020202020204" pitchFamily="34" charset="0"/>
                <a:cs typeface="Arial" panose="020B0604020202020204" pitchFamily="34" charset="0"/>
              </a:rPr>
              <a:t>A </a:t>
            </a:r>
            <a:r>
              <a:rPr lang="en-IN" sz="2400" b="1" dirty="0">
                <a:latin typeface="Arial" panose="020B0604020202020204" pitchFamily="34" charset="0"/>
                <a:cs typeface="Arial" panose="020B0604020202020204" pitchFamily="34" charset="0"/>
              </a:rPr>
              <a:t>low P value </a:t>
            </a:r>
            <a:r>
              <a:rPr lang="en-IN" sz="2400" dirty="0">
                <a:latin typeface="Arial" panose="020B0604020202020204" pitchFamily="34" charset="0"/>
                <a:cs typeface="Arial" panose="020B0604020202020204" pitchFamily="34" charset="0"/>
              </a:rPr>
              <a:t>suggests that your sample provides enough evidence that </a:t>
            </a:r>
            <a:r>
              <a:rPr lang="en-IN" sz="2400" b="1" dirty="0">
                <a:latin typeface="Arial" panose="020B0604020202020204" pitchFamily="34" charset="0"/>
                <a:cs typeface="Arial" panose="020B0604020202020204" pitchFamily="34" charset="0"/>
              </a:rPr>
              <a:t>you can reject the null hypothesis</a:t>
            </a:r>
            <a:r>
              <a:rPr lang="en-IN" sz="2400" dirty="0">
                <a:latin typeface="Arial" panose="020B0604020202020204" pitchFamily="34" charset="0"/>
                <a:cs typeface="Arial" panose="020B0604020202020204" pitchFamily="34" charset="0"/>
              </a:rPr>
              <a:t> for the entire population.</a:t>
            </a:r>
          </a:p>
          <a:p>
            <a:pPr marL="457200" indent="-457200" algn="just">
              <a:lnSpc>
                <a:spcPct val="300000"/>
              </a:lnSpc>
              <a:buClr>
                <a:srgbClr val="C00000"/>
              </a:buClr>
              <a:buFont typeface="+mj-lt"/>
              <a:buAutoNum type="arabicPeriod" startAt="3"/>
            </a:pPr>
            <a:r>
              <a:rPr lang="en-IN" sz="2400" dirty="0">
                <a:latin typeface="Arial" panose="020B0604020202020204" pitchFamily="34" charset="0"/>
                <a:cs typeface="Arial" panose="020B0604020202020204" pitchFamily="34" charset="0"/>
              </a:rPr>
              <a:t>The </a:t>
            </a:r>
            <a:r>
              <a:rPr lang="en-IN" sz="2400" b="1" dirty="0">
                <a:latin typeface="Arial" panose="020B0604020202020204" pitchFamily="34" charset="0"/>
                <a:cs typeface="Arial" panose="020B0604020202020204" pitchFamily="34" charset="0"/>
              </a:rPr>
              <a:t>smaller the p-value</a:t>
            </a:r>
            <a:r>
              <a:rPr lang="en-IN" sz="2400" dirty="0">
                <a:latin typeface="Arial" panose="020B0604020202020204" pitchFamily="34" charset="0"/>
                <a:cs typeface="Arial" panose="020B0604020202020204" pitchFamily="34" charset="0"/>
              </a:rPr>
              <a:t>, the </a:t>
            </a:r>
            <a:r>
              <a:rPr lang="en-IN" sz="2400" b="1" dirty="0">
                <a:latin typeface="Arial" panose="020B0604020202020204" pitchFamily="34" charset="0"/>
                <a:cs typeface="Arial" panose="020B0604020202020204" pitchFamily="34" charset="0"/>
              </a:rPr>
              <a:t>higher the significance</a:t>
            </a:r>
          </a:p>
        </p:txBody>
      </p:sp>
      <p:cxnSp>
        <p:nvCxnSpPr>
          <p:cNvPr id="6" name="Straight Arrow Connector 5">
            <a:extLst>
              <a:ext uri="{FF2B5EF4-FFF2-40B4-BE49-F238E27FC236}">
                <a16:creationId xmlns="" xmlns:a16="http://schemas.microsoft.com/office/drawing/2014/main" id="{DA1D2A9C-93E8-413C-94E1-13A3D70AC8A2}"/>
              </a:ext>
            </a:extLst>
          </p:cNvPr>
          <p:cNvCxnSpPr/>
          <p:nvPr/>
        </p:nvCxnSpPr>
        <p:spPr>
          <a:xfrm flipV="1">
            <a:off x="87375" y="977563"/>
            <a:ext cx="11859490" cy="55418"/>
          </a:xfrm>
          <a:prstGeom prst="straightConnector1">
            <a:avLst/>
          </a:prstGeom>
          <a:ln w="28575">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 xmlns:a16="http://schemas.microsoft.com/office/drawing/2014/main" id="{48B35539-ABDD-4B8D-833D-5506706DDF39}"/>
              </a:ext>
            </a:extLst>
          </p:cNvPr>
          <p:cNvSpPr txBox="1"/>
          <p:nvPr/>
        </p:nvSpPr>
        <p:spPr>
          <a:xfrm>
            <a:off x="143769" y="524076"/>
            <a:ext cx="8741434" cy="461665"/>
          </a:xfrm>
          <a:prstGeom prst="rect">
            <a:avLst/>
          </a:prstGeom>
          <a:noFill/>
        </p:spPr>
        <p:txBody>
          <a:bodyPr wrap="square" rtlCol="0">
            <a:spAutoFit/>
          </a:bodyPr>
          <a:lstStyle/>
          <a:p>
            <a:r>
              <a:rPr lang="en-IN" sz="2400" b="1" dirty="0">
                <a:solidFill>
                  <a:srgbClr val="0070C0"/>
                </a:solidFill>
                <a:latin typeface="Arial" panose="020B0604020202020204" pitchFamily="34" charset="0"/>
                <a:cs typeface="Arial" panose="020B0604020202020204" pitchFamily="34" charset="0"/>
              </a:rPr>
              <a:t>Significance of p-value …</a:t>
            </a:r>
          </a:p>
        </p:txBody>
      </p:sp>
    </p:spTree>
    <p:extLst>
      <p:ext uri="{BB962C8B-B14F-4D97-AF65-F5344CB8AC3E}">
        <p14:creationId xmlns="" xmlns:p14="http://schemas.microsoft.com/office/powerpoint/2010/main" val="207655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4563</TotalTime>
  <Words>331</Words>
  <Application>Microsoft Office PowerPoint</Application>
  <PresentationFormat>Custom</PresentationFormat>
  <Paragraphs>42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Vijay Gaikwad</dc:creator>
  <cp:lastModifiedBy>Administrator</cp:lastModifiedBy>
  <cp:revision>52</cp:revision>
  <cp:lastPrinted>2020-11-03T09:51:28Z</cp:lastPrinted>
  <dcterms:created xsi:type="dcterms:W3CDTF">2020-01-14T08:29:05Z</dcterms:created>
  <dcterms:modified xsi:type="dcterms:W3CDTF">2021-04-19T08:52:18Z</dcterms:modified>
</cp:coreProperties>
</file>