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1525" r:id="rId2"/>
    <p:sldId id="1531" r:id="rId3"/>
    <p:sldId id="1535" r:id="rId4"/>
    <p:sldId id="1536" r:id="rId5"/>
    <p:sldId id="1537" r:id="rId6"/>
    <p:sldId id="1539" r:id="rId7"/>
    <p:sldId id="1540" r:id="rId8"/>
    <p:sldId id="1541" r:id="rId9"/>
    <p:sldId id="1547" r:id="rId10"/>
    <p:sldId id="1538" r:id="rId11"/>
    <p:sldId id="1543" r:id="rId12"/>
    <p:sldId id="1544" r:id="rId13"/>
    <p:sldId id="1532" r:id="rId14"/>
    <p:sldId id="1545" r:id="rId15"/>
    <p:sldId id="1533" r:id="rId16"/>
    <p:sldId id="1546" r:id="rId17"/>
    <p:sldId id="1549" r:id="rId18"/>
    <p:sldId id="1550" r:id="rId19"/>
    <p:sldId id="1551" r:id="rId20"/>
    <p:sldId id="1552" r:id="rId21"/>
    <p:sldId id="1553" r:id="rId22"/>
    <p:sldId id="1554" r:id="rId23"/>
    <p:sldId id="1555" r:id="rId24"/>
    <p:sldId id="1556" r:id="rId25"/>
    <p:sldId id="1557" r:id="rId26"/>
    <p:sldId id="1558" r:id="rId27"/>
    <p:sldId id="1559" r:id="rId28"/>
    <p:sldId id="1560" r:id="rId29"/>
    <p:sldId id="1561" r:id="rId30"/>
    <p:sldId id="1562" r:id="rId31"/>
    <p:sldId id="1563" r:id="rId32"/>
    <p:sldId id="1564" r:id="rId33"/>
    <p:sldId id="15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6797" autoAdjust="0"/>
  </p:normalViewPr>
  <p:slideViewPr>
    <p:cSldViewPr>
      <p:cViewPr>
        <p:scale>
          <a:sx n="70" d="100"/>
          <a:sy n="70" d="100"/>
        </p:scale>
        <p:origin x="-114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Input and </a:t>
            </a:r>
            <a:r>
              <a:rPr lang="en-IN" dirty="0" smtClean="0"/>
              <a:t>Output in Java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7/19/2023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What is Stream: </a:t>
            </a:r>
          </a:p>
          <a:p>
            <a:pPr algn="just">
              <a:buNone/>
            </a:pPr>
            <a:r>
              <a:rPr lang="en-US" dirty="0"/>
              <a:t>   continuous flow of data/sequence of </a:t>
            </a:r>
            <a:r>
              <a:rPr lang="en-US" dirty="0" smtClean="0"/>
              <a:t>data.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			OR</a:t>
            </a:r>
          </a:p>
          <a:p>
            <a:pPr algn="just"/>
            <a:r>
              <a:rPr lang="en-US" dirty="0" smtClean="0"/>
              <a:t>Stream </a:t>
            </a:r>
            <a:r>
              <a:rPr lang="en-US" dirty="0"/>
              <a:t>is a logical connection between a java application and source-destination, through which we read data from a source and can store data into a destination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Streams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Modern version of Java define two types of streams: byte and character</a:t>
            </a:r>
          </a:p>
          <a:p>
            <a:pPr algn="just"/>
            <a:r>
              <a:rPr lang="en-US" b="1" u="sng" dirty="0"/>
              <a:t>Byte Stream</a:t>
            </a:r>
            <a:r>
              <a:rPr lang="en-US" dirty="0"/>
              <a:t>: P</a:t>
            </a:r>
            <a:r>
              <a:rPr lang="en-US" dirty="0" smtClean="0"/>
              <a:t>rovide </a:t>
            </a:r>
            <a:r>
              <a:rPr lang="en-US" dirty="0"/>
              <a:t>convenient means for handling input and output of bytes</a:t>
            </a:r>
          </a:p>
          <a:p>
            <a:pPr algn="just"/>
            <a:r>
              <a:rPr lang="en-US" b="1" u="sng" dirty="0"/>
              <a:t>Character </a:t>
            </a:r>
            <a:r>
              <a:rPr lang="en-US" b="1" u="sng" dirty="0" smtClean="0"/>
              <a:t>Stream</a:t>
            </a:r>
            <a:r>
              <a:rPr lang="en-US" dirty="0" smtClean="0"/>
              <a:t>: Designed </a:t>
            </a:r>
            <a:r>
              <a:rPr lang="en-US" dirty="0"/>
              <a:t>for handling input and output of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11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Streams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12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 Stream vs Character </a:t>
            </a:r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13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230400"/>
              </p:ext>
            </p:extLst>
          </p:nvPr>
        </p:nvGraphicFramePr>
        <p:xfrm>
          <a:off x="685800" y="1295400"/>
          <a:ext cx="8153400" cy="3854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58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Byte 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</a:rPr>
                        <a:t>Stream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Char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</a:rPr>
                        <a:t> Stream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114">
                <a:tc>
                  <a:txBody>
                    <a:bodyPr/>
                    <a:lstStyle/>
                    <a:p>
                      <a:r>
                        <a:rPr lang="en-US" sz="2800" dirty="0"/>
                        <a:t>Reads</a:t>
                      </a:r>
                      <a:r>
                        <a:rPr lang="en-US" sz="2800" baseline="0" dirty="0"/>
                        <a:t> data byte by byte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data character</a:t>
                      </a:r>
                      <a:r>
                        <a:rPr lang="en-US" sz="2800" baseline="0" dirty="0"/>
                        <a:t> by character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18230">
                <a:tc>
                  <a:txBody>
                    <a:bodyPr/>
                    <a:lstStyle/>
                    <a:p>
                      <a:r>
                        <a:rPr lang="en-US" sz="2800" dirty="0"/>
                        <a:t>Used for inputting and outputting the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Used for inputting and outputting the char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2055">
                <a:tc>
                  <a:txBody>
                    <a:bodyPr/>
                    <a:lstStyle/>
                    <a:p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classes :</a:t>
                      </a:r>
                      <a:r>
                        <a:rPr kumimoji="0" lang="en-US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n-US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classes :Reader and 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5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14</a:t>
            </a:fld>
            <a:r>
              <a:rPr lang="en-US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7558" y="762000"/>
            <a:ext cx="8231641" cy="5791200"/>
            <a:chOff x="304800" y="1676400"/>
            <a:chExt cx="8534400" cy="48768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1733550"/>
              <a:ext cx="1676400" cy="10096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1752600"/>
              <a:ext cx="1524000" cy="106680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381000" y="1676400"/>
              <a:ext cx="8458200" cy="4876800"/>
              <a:chOff x="381000" y="1676400"/>
              <a:chExt cx="8458200" cy="4876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1000" y="1676400"/>
                <a:ext cx="8458200" cy="4876800"/>
                <a:chOff x="381000" y="1752600"/>
                <a:chExt cx="8458200" cy="48768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81000" y="1752600"/>
                  <a:ext cx="8458200" cy="4876800"/>
                  <a:chOff x="381000" y="1752600"/>
                  <a:chExt cx="8458200" cy="4876800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429000" y="17526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/>
                      <a:t>Stream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47800" y="28956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/>
                      <a:t>Byte Stream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019800" y="29718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Char Stream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81000" y="3962400"/>
                    <a:ext cx="2438400" cy="49244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InputStream</a:t>
                    </a:r>
                    <a:endParaRPr lang="en-US" sz="3200" b="1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47999" y="3962400"/>
                    <a:ext cx="2819400" cy="49244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OutputStream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67200" y="4953000"/>
                    <a:ext cx="2209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Reader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629400" y="4977825"/>
                    <a:ext cx="2209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Writer</a:t>
                    </a:r>
                  </a:p>
                </p:txBody>
              </p: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905000" y="5943600"/>
                    <a:ext cx="1752600" cy="685800"/>
                    <a:chOff x="1905000" y="5943600"/>
                    <a:chExt cx="1752600" cy="685800"/>
                  </a:xfrm>
                </p:grpSpPr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1905000" y="5943600"/>
                      <a:ext cx="1752600" cy="6858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133600" y="6029980"/>
                      <a:ext cx="1371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Read ()</a:t>
                      </a:r>
                    </a:p>
                  </p:txBody>
                </p:sp>
              </p:grpSp>
            </p:grpSp>
            <p:cxnSp>
              <p:nvCxnSpPr>
                <p:cNvPr id="15" name="Straight Arrow Connector 14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2743200" y="2337375"/>
                  <a:ext cx="1981200" cy="5582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27" idx="2"/>
                  <a:endCxn id="29" idx="0"/>
                </p:cNvCxnSpPr>
                <p:nvPr/>
              </p:nvCxnSpPr>
              <p:spPr>
                <a:xfrm flipH="1">
                  <a:off x="1600200" y="3480375"/>
                  <a:ext cx="1143000" cy="4820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28" idx="2"/>
                  <a:endCxn id="31" idx="0"/>
                </p:cNvCxnSpPr>
                <p:nvPr/>
              </p:nvCxnSpPr>
              <p:spPr>
                <a:xfrm flipH="1">
                  <a:off x="5372100" y="3556575"/>
                  <a:ext cx="1943100" cy="1396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4724400" y="2337375"/>
                  <a:ext cx="2590800" cy="634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27" idx="2"/>
                  <a:endCxn id="30" idx="0"/>
                </p:cNvCxnSpPr>
                <p:nvPr/>
              </p:nvCxnSpPr>
              <p:spPr>
                <a:xfrm>
                  <a:off x="2743200" y="3480375"/>
                  <a:ext cx="1714499" cy="4820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32" idx="0"/>
                </p:cNvCxnSpPr>
                <p:nvPr/>
              </p:nvCxnSpPr>
              <p:spPr>
                <a:xfrm>
                  <a:off x="7277100" y="3581400"/>
                  <a:ext cx="457200" cy="1396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29" idx="2"/>
                  <a:endCxn id="34" idx="0"/>
                </p:cNvCxnSpPr>
                <p:nvPr/>
              </p:nvCxnSpPr>
              <p:spPr>
                <a:xfrm>
                  <a:off x="1600200" y="4454843"/>
                  <a:ext cx="1181100" cy="1488758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34" idx="0"/>
                </p:cNvCxnSpPr>
                <p:nvPr/>
              </p:nvCxnSpPr>
              <p:spPr>
                <a:xfrm flipH="1">
                  <a:off x="2781300" y="5562600"/>
                  <a:ext cx="2476500" cy="3810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6858000" y="5562600"/>
                  <a:ext cx="1104900" cy="3048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2" idx="2"/>
                </p:cNvCxnSpPr>
                <p:nvPr/>
              </p:nvCxnSpPr>
              <p:spPr>
                <a:xfrm flipV="1">
                  <a:off x="4038600" y="6210300"/>
                  <a:ext cx="1600200" cy="381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038600" y="4572000"/>
                  <a:ext cx="0" cy="167640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638800" y="5791200"/>
                <a:ext cx="1752600" cy="685800"/>
                <a:chOff x="5638800" y="5791200"/>
                <a:chExt cx="1752600" cy="6858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5638800" y="5791200"/>
                  <a:ext cx="1752600" cy="685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867400" y="5867400"/>
                  <a:ext cx="1371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Write ()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954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</a:t>
            </a:r>
            <a:r>
              <a:rPr lang="en-US" dirty="0"/>
              <a:t>an argument </a:t>
            </a:r>
            <a:r>
              <a:rPr lang="en-US" dirty="0" smtClean="0"/>
              <a:t>passed </a:t>
            </a:r>
            <a:r>
              <a:rPr lang="en-US" dirty="0"/>
              <a:t>at the time of running the java </a:t>
            </a:r>
            <a:r>
              <a:rPr lang="en-US" dirty="0" smtClean="0"/>
              <a:t>application.</a:t>
            </a:r>
          </a:p>
          <a:p>
            <a:r>
              <a:rPr lang="en-US" dirty="0"/>
              <a:t>The arguments passed from the console can be received in the java program and it can be used as an </a:t>
            </a:r>
            <a:r>
              <a:rPr lang="en-US" dirty="0" smtClean="0"/>
              <a:t>input.</a:t>
            </a:r>
          </a:p>
          <a:p>
            <a:r>
              <a:rPr lang="en-US" dirty="0"/>
              <a:t>A Java application can accept any number of arguments from the command line. </a:t>
            </a:r>
            <a:endParaRPr lang="en-US" dirty="0" smtClean="0"/>
          </a:p>
          <a:p>
            <a:r>
              <a:rPr lang="en-US" dirty="0"/>
              <a:t>The user enters command-line arguments when invoking the application and specifies them after the name of the class to be run</a:t>
            </a:r>
            <a:r>
              <a:rPr lang="en-US" dirty="0" smtClean="0"/>
              <a:t>.</a:t>
            </a:r>
          </a:p>
          <a:p>
            <a:r>
              <a:rPr lang="en-US" dirty="0"/>
              <a:t>For example, suppose a Java application called 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Sort</a:t>
            </a:r>
            <a:r>
              <a:rPr lang="en-US" dirty="0"/>
              <a:t> sorts lines in a file. To sort the data in a file named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friends.txt</a:t>
            </a:r>
            <a:r>
              <a:rPr lang="en-US" dirty="0"/>
              <a:t>, a user would enter: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java Sort friends.txt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arguments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When an application is launched, the runtime system passes the command-line arguments to the application's main method via an array of Strings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t="44962" r="59302" b="36194"/>
          <a:stretch/>
        </p:blipFill>
        <p:spPr bwMode="auto">
          <a:xfrm>
            <a:off x="1143000" y="2895600"/>
            <a:ext cx="533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8" t="44170" r="68985" b="46129"/>
          <a:stretch/>
        </p:blipFill>
        <p:spPr bwMode="auto">
          <a:xfrm>
            <a:off x="1371600" y="5181600"/>
            <a:ext cx="441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Scanner vs </a:t>
            </a:r>
            <a:r>
              <a:rPr lang="en-US" dirty="0" err="1" smtClean="0"/>
              <a:t>BufferedReader</a:t>
            </a:r>
            <a:r>
              <a:rPr lang="en-US" dirty="0" smtClean="0"/>
              <a:t> Class</a:t>
            </a:r>
          </a:p>
          <a:p>
            <a:r>
              <a:rPr lang="en-US" dirty="0"/>
              <a:t>Formatted </a:t>
            </a:r>
            <a:r>
              <a:rPr lang="en-US" dirty="0" smtClean="0"/>
              <a:t>output</a:t>
            </a:r>
          </a:p>
          <a:p>
            <a:r>
              <a:rPr lang="en-US" dirty="0"/>
              <a:t>Reading input from console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0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18</a:t>
            </a:fld>
            <a:r>
              <a:rPr lang="en-US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7558" y="762000"/>
            <a:ext cx="8231641" cy="5791200"/>
            <a:chOff x="304800" y="1676400"/>
            <a:chExt cx="8534400" cy="48768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1733550"/>
              <a:ext cx="1676400" cy="10096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1752600"/>
              <a:ext cx="1524000" cy="106680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381000" y="1676400"/>
              <a:ext cx="8458200" cy="4876800"/>
              <a:chOff x="381000" y="1676400"/>
              <a:chExt cx="8458200" cy="4876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1000" y="1676400"/>
                <a:ext cx="8458200" cy="4876800"/>
                <a:chOff x="381000" y="1752600"/>
                <a:chExt cx="8458200" cy="48768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81000" y="1752600"/>
                  <a:ext cx="8458200" cy="4876800"/>
                  <a:chOff x="381000" y="1752600"/>
                  <a:chExt cx="8458200" cy="4876800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429000" y="17526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/>
                      <a:t>Stream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47800" y="28956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/>
                      <a:t>Byte Stream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019800" y="29718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Char Stream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81000" y="3962400"/>
                    <a:ext cx="2438400" cy="49244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InputStream</a:t>
                    </a:r>
                    <a:endParaRPr lang="en-US" sz="3200" b="1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47999" y="3962400"/>
                    <a:ext cx="2819400" cy="49244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OutputStream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67200" y="4953000"/>
                    <a:ext cx="2209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Reader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629400" y="4977825"/>
                    <a:ext cx="2209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Writer</a:t>
                    </a:r>
                  </a:p>
                </p:txBody>
              </p: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905000" y="5943600"/>
                    <a:ext cx="1752600" cy="685800"/>
                    <a:chOff x="1905000" y="5943600"/>
                    <a:chExt cx="1752600" cy="685800"/>
                  </a:xfrm>
                </p:grpSpPr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1905000" y="5943600"/>
                      <a:ext cx="1752600" cy="6858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133600" y="6029980"/>
                      <a:ext cx="1371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Read ()</a:t>
                      </a:r>
                    </a:p>
                  </p:txBody>
                </p:sp>
              </p:grpSp>
            </p:grpSp>
            <p:cxnSp>
              <p:nvCxnSpPr>
                <p:cNvPr id="15" name="Straight Arrow Connector 14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2743200" y="2337375"/>
                  <a:ext cx="1981200" cy="5582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27" idx="2"/>
                  <a:endCxn id="29" idx="0"/>
                </p:cNvCxnSpPr>
                <p:nvPr/>
              </p:nvCxnSpPr>
              <p:spPr>
                <a:xfrm flipH="1">
                  <a:off x="1600200" y="3480375"/>
                  <a:ext cx="1143000" cy="4820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28" idx="2"/>
                  <a:endCxn id="31" idx="0"/>
                </p:cNvCxnSpPr>
                <p:nvPr/>
              </p:nvCxnSpPr>
              <p:spPr>
                <a:xfrm flipH="1">
                  <a:off x="5372100" y="3556575"/>
                  <a:ext cx="1943100" cy="1396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4724400" y="2337375"/>
                  <a:ext cx="2590800" cy="634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27" idx="2"/>
                  <a:endCxn id="30" idx="0"/>
                </p:cNvCxnSpPr>
                <p:nvPr/>
              </p:nvCxnSpPr>
              <p:spPr>
                <a:xfrm>
                  <a:off x="2743200" y="3480375"/>
                  <a:ext cx="1714499" cy="4820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32" idx="0"/>
                </p:cNvCxnSpPr>
                <p:nvPr/>
              </p:nvCxnSpPr>
              <p:spPr>
                <a:xfrm>
                  <a:off x="7277100" y="3581400"/>
                  <a:ext cx="457200" cy="1396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29" idx="2"/>
                  <a:endCxn id="34" idx="0"/>
                </p:cNvCxnSpPr>
                <p:nvPr/>
              </p:nvCxnSpPr>
              <p:spPr>
                <a:xfrm>
                  <a:off x="1600200" y="4454843"/>
                  <a:ext cx="1181100" cy="1488758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34" idx="0"/>
                </p:cNvCxnSpPr>
                <p:nvPr/>
              </p:nvCxnSpPr>
              <p:spPr>
                <a:xfrm flipH="1">
                  <a:off x="2781300" y="5562600"/>
                  <a:ext cx="2476500" cy="3810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6858000" y="5562600"/>
                  <a:ext cx="1104900" cy="3048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2" idx="2"/>
                </p:cNvCxnSpPr>
                <p:nvPr/>
              </p:nvCxnSpPr>
              <p:spPr>
                <a:xfrm flipV="1">
                  <a:off x="4038600" y="6210300"/>
                  <a:ext cx="1600200" cy="381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038600" y="4572000"/>
                  <a:ext cx="0" cy="167640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638800" y="5791200"/>
                <a:ext cx="1752600" cy="685800"/>
                <a:chOff x="5638800" y="5791200"/>
                <a:chExt cx="1752600" cy="6858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5638800" y="5791200"/>
                  <a:ext cx="1752600" cy="685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867400" y="5867400"/>
                  <a:ext cx="1371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Write ()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4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</a:t>
            </a:r>
            <a:r>
              <a:rPr lang="en-US" dirty="0" smtClean="0"/>
              <a:t>Hierarchy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Two major hierarchies in Java:</a:t>
            </a:r>
          </a:p>
          <a:p>
            <a:pPr algn="just"/>
            <a:r>
              <a:rPr lang="en-US" b="1" dirty="0" err="1"/>
              <a:t>InputStream</a:t>
            </a:r>
            <a:r>
              <a:rPr lang="en-US" dirty="0"/>
              <a:t> and  </a:t>
            </a:r>
            <a:r>
              <a:rPr lang="en-US" b="1" dirty="0" err="1"/>
              <a:t>OutputStream</a:t>
            </a:r>
            <a:r>
              <a:rPr lang="en-US" dirty="0"/>
              <a:t> class hierarchy</a:t>
            </a:r>
          </a:p>
          <a:p>
            <a:pPr lvl="1" algn="just"/>
            <a:r>
              <a:rPr lang="en-US" dirty="0"/>
              <a:t>This hierarchy enables  data input-output in binary mode. </a:t>
            </a:r>
          </a:p>
          <a:p>
            <a:pPr algn="just"/>
            <a:r>
              <a:rPr lang="en-US" b="1" dirty="0"/>
              <a:t>Reader</a:t>
            </a:r>
            <a:r>
              <a:rPr lang="en-US" dirty="0"/>
              <a:t>  and </a:t>
            </a:r>
            <a:r>
              <a:rPr lang="en-US" b="1" dirty="0"/>
              <a:t>Writer</a:t>
            </a:r>
            <a:r>
              <a:rPr lang="en-US" dirty="0"/>
              <a:t> class hierarchy</a:t>
            </a:r>
            <a:endParaRPr lang="en-US" sz="2900" dirty="0"/>
          </a:p>
          <a:p>
            <a:pPr lvl="1" algn="just"/>
            <a:r>
              <a:rPr lang="en-US" dirty="0"/>
              <a:t>This hierarchy enables  data input-output in text mode.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19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Streams</a:t>
            </a:r>
          </a:p>
          <a:p>
            <a:r>
              <a:rPr lang="en-US" dirty="0" smtClean="0"/>
              <a:t>Scanner Class</a:t>
            </a:r>
          </a:p>
          <a:p>
            <a:r>
              <a:rPr lang="en-US" dirty="0" smtClean="0"/>
              <a:t>Types of Streams</a:t>
            </a:r>
            <a:endParaRPr lang="en-US" dirty="0"/>
          </a:p>
          <a:p>
            <a:r>
              <a:rPr lang="en-US" dirty="0" smtClean="0"/>
              <a:t>Byte </a:t>
            </a:r>
            <a:r>
              <a:rPr lang="en-US" dirty="0"/>
              <a:t>Stream vs Character </a:t>
            </a:r>
            <a:r>
              <a:rPr lang="en-US" dirty="0" smtClean="0"/>
              <a:t>Stream</a:t>
            </a:r>
          </a:p>
          <a:p>
            <a:r>
              <a:rPr lang="en-US" dirty="0"/>
              <a:t>Command Line </a:t>
            </a:r>
            <a:r>
              <a:rPr lang="en-US" dirty="0" smtClean="0"/>
              <a:t>arguments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70" y="2"/>
            <a:ext cx="6810530" cy="609598"/>
          </a:xfrm>
        </p:spPr>
        <p:txBody>
          <a:bodyPr>
            <a:normAutofit/>
          </a:bodyPr>
          <a:lstStyle/>
          <a:p>
            <a:r>
              <a:rPr lang="en-US" dirty="0" smtClean="0"/>
              <a:t>Input and output stream subclasses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20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914400"/>
            <a:ext cx="81153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43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and Writer subclasses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21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8048625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920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This class provides a method : 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read() and String </a:t>
            </a:r>
            <a:r>
              <a:rPr lang="en-US" dirty="0" err="1"/>
              <a:t>readLine</a:t>
            </a:r>
            <a:r>
              <a:rPr lang="en-US" dirty="0"/>
              <a:t>() </a:t>
            </a:r>
          </a:p>
          <a:p>
            <a:pPr algn="just"/>
            <a:r>
              <a:rPr lang="en-US" dirty="0"/>
              <a:t>Read text from a </a:t>
            </a:r>
            <a:r>
              <a:rPr lang="en-US" dirty="0" smtClean="0"/>
              <a:t>character-input </a:t>
            </a:r>
            <a:r>
              <a:rPr lang="en-US" dirty="0"/>
              <a:t>stream ,buffering characters so as to provide fast and efficient reading of characters.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BufferedReader</a:t>
            </a:r>
            <a:r>
              <a:rPr lang="en-US" dirty="0"/>
              <a:t> reads characters from stream without causing device access every time.</a:t>
            </a:r>
          </a:p>
          <a:p>
            <a:r>
              <a:rPr lang="en-US" dirty="0" smtClean="0"/>
              <a:t>Significant </a:t>
            </a:r>
            <a:r>
              <a:rPr lang="en-US" dirty="0"/>
              <a:t>performance improvement</a:t>
            </a:r>
          </a:p>
          <a:p>
            <a:r>
              <a:rPr lang="en-US" dirty="0"/>
              <a:t>Read() operations are </a:t>
            </a:r>
            <a:r>
              <a:rPr lang="en-US" dirty="0" smtClean="0"/>
              <a:t>reduced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r>
              <a:rPr lang="en-US" dirty="0" smtClean="0"/>
              <a:t>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23</a:t>
            </a:fld>
            <a:r>
              <a:rPr lang="en-US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6649" y="1066800"/>
            <a:ext cx="8110151" cy="3320534"/>
            <a:chOff x="426270" y="2831068"/>
            <a:chExt cx="8489130" cy="3417332"/>
          </a:xfrm>
        </p:grpSpPr>
        <p:sp>
          <p:nvSpPr>
            <p:cNvPr id="7" name="TextBox 6"/>
            <p:cNvSpPr txBox="1"/>
            <p:nvPr/>
          </p:nvSpPr>
          <p:spPr>
            <a:xfrm>
              <a:off x="7391400" y="3429000"/>
              <a:ext cx="1447800" cy="131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Buffered Reader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6270" y="2831068"/>
              <a:ext cx="8489130" cy="3417332"/>
              <a:chOff x="426270" y="2831068"/>
              <a:chExt cx="8489130" cy="3417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391400" y="2831068"/>
                <a:ext cx="1447800" cy="369332"/>
              </a:xfrm>
              <a:prstGeom prst="rect">
                <a:avLst/>
              </a:prstGeom>
              <a:noFill/>
              <a:ln w="25400">
                <a:solidFill>
                  <a:srgbClr val="C00000">
                    <a:alpha val="95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1010110010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26270" y="2831068"/>
                <a:ext cx="8489130" cy="3417332"/>
                <a:chOff x="426270" y="2831068"/>
                <a:chExt cx="8489130" cy="341733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7890264" y="3200400"/>
                  <a:ext cx="495300" cy="205740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/>
                <p:cNvGrpSpPr/>
                <p:nvPr/>
              </p:nvGrpSpPr>
              <p:grpSpPr>
                <a:xfrm>
                  <a:off x="426270" y="2831068"/>
                  <a:ext cx="8489130" cy="3417332"/>
                  <a:chOff x="426270" y="2831068"/>
                  <a:chExt cx="8489130" cy="3417332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524000" y="2831068"/>
                    <a:ext cx="7391400" cy="3417332"/>
                    <a:chOff x="1524000" y="2831068"/>
                    <a:chExt cx="7391400" cy="3417332"/>
                  </a:xfrm>
                </p:grpSpPr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286000" y="3429000"/>
                      <a:ext cx="1143000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b="1" dirty="0" err="1"/>
                        <a:t>DeviceBuffer</a:t>
                      </a:r>
                      <a:endParaRPr lang="en-US" sz="2400" b="1" dirty="0"/>
                    </a:p>
                  </p:txBody>
                </p: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524000" y="2831068"/>
                      <a:ext cx="7391400" cy="3417332"/>
                      <a:chOff x="1524000" y="2831068"/>
                      <a:chExt cx="7391400" cy="3417332"/>
                    </a:xfrm>
                  </p:grpSpPr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1981200" y="2831068"/>
                        <a:ext cx="1447800" cy="36933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00000">
                            <a:alpha val="95000"/>
                          </a:srgb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1010110010</a:t>
                        </a:r>
                      </a:p>
                    </p:txBody>
                  </p:sp>
                  <p:cxnSp>
                    <p:nvCxnSpPr>
                      <p:cNvPr id="18" name="Straight Arrow Connector 17"/>
                      <p:cNvCxnSpPr>
                        <a:endCxn id="17" idx="1"/>
                      </p:cNvCxnSpPr>
                      <p:nvPr/>
                    </p:nvCxnSpPr>
                    <p:spPr>
                      <a:xfrm>
                        <a:off x="1524000" y="3009900"/>
                        <a:ext cx="457200" cy="5834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7030A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Arrow Connector 18"/>
                      <p:cNvCxnSpPr/>
                      <p:nvPr/>
                    </p:nvCxnSpPr>
                    <p:spPr>
                      <a:xfrm>
                        <a:off x="3429000" y="3048000"/>
                        <a:ext cx="304800" cy="0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7030A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" name="Group 19"/>
                      <p:cNvGrpSpPr/>
                      <p:nvPr/>
                    </p:nvGrpSpPr>
                    <p:grpSpPr>
                      <a:xfrm>
                        <a:off x="3657600" y="2831068"/>
                        <a:ext cx="5257800" cy="3417332"/>
                        <a:chOff x="3657600" y="2831068"/>
                        <a:chExt cx="5257800" cy="3417332"/>
                      </a:xfrm>
                    </p:grpSpPr>
                    <p:cxnSp>
                      <p:nvCxnSpPr>
                        <p:cNvPr id="21" name="Straight Arrow Connector 20"/>
                        <p:cNvCxnSpPr/>
                        <p:nvPr/>
                      </p:nvCxnSpPr>
                      <p:spPr>
                        <a:xfrm>
                          <a:off x="5181600" y="3048000"/>
                          <a:ext cx="457200" cy="5834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7030A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Arrow Connector 21"/>
                        <p:cNvCxnSpPr/>
                        <p:nvPr/>
                      </p:nvCxnSpPr>
                      <p:spPr>
                        <a:xfrm>
                          <a:off x="7086600" y="3048000"/>
                          <a:ext cx="304800" cy="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7030A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3657600" y="2831068"/>
                          <a:ext cx="5257800" cy="3417332"/>
                          <a:chOff x="3657600" y="2831068"/>
                          <a:chExt cx="5257800" cy="3417332"/>
                        </a:xfrm>
                      </p:grpSpPr>
                      <p:sp>
                        <p:nvSpPr>
                          <p:cNvPr id="24" name="TextBox 23"/>
                          <p:cNvSpPr txBox="1"/>
                          <p:nvPr/>
                        </p:nvSpPr>
                        <p:spPr>
                          <a:xfrm>
                            <a:off x="3733800" y="2831068"/>
                            <a:ext cx="1447800" cy="369332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rgbClr val="C00000">
                                <a:alpha val="95000"/>
                              </a:srgbClr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1010110010</a:t>
                            </a:r>
                          </a:p>
                        </p:txBody>
                      </p:sp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3657600" y="3429000"/>
                            <a:ext cx="16764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400" b="1" dirty="0" err="1"/>
                              <a:t>System.in</a:t>
                            </a:r>
                            <a:endParaRPr lang="en-US" sz="2400" b="1" dirty="0"/>
                          </a:p>
                        </p:txBody>
                      </p:sp>
                      <p:grpSp>
                        <p:nvGrpSpPr>
                          <p:cNvPr id="26" name="Group 25"/>
                          <p:cNvGrpSpPr/>
                          <p:nvPr/>
                        </p:nvGrpSpPr>
                        <p:grpSpPr>
                          <a:xfrm>
                            <a:off x="5410200" y="2831068"/>
                            <a:ext cx="3505200" cy="3417332"/>
                            <a:chOff x="5410200" y="2831068"/>
                            <a:chExt cx="3505200" cy="3417332"/>
                          </a:xfrm>
                        </p:grpSpPr>
                        <p:sp>
                          <p:nvSpPr>
                            <p:cNvPr id="27" name="TextBox 26"/>
                            <p:cNvSpPr txBox="1"/>
                            <p:nvPr/>
                          </p:nvSpPr>
                          <p:spPr>
                            <a:xfrm>
                              <a:off x="5638800" y="2831068"/>
                              <a:ext cx="1447800" cy="369332"/>
                            </a:xfrm>
                            <a:prstGeom prst="rect">
                              <a:avLst/>
                            </a:prstGeom>
                            <a:noFill/>
                            <a:ln w="25400">
                              <a:solidFill>
                                <a:srgbClr val="C00000">
                                  <a:alpha val="95000"/>
                                </a:srgbClr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1010110010</a:t>
                              </a:r>
                            </a:p>
                          </p:txBody>
                        </p:sp>
                        <p:sp>
                          <p:nvSpPr>
                            <p:cNvPr id="28" name="Oval 27"/>
                            <p:cNvSpPr/>
                            <p:nvPr/>
                          </p:nvSpPr>
                          <p:spPr>
                            <a:xfrm>
                              <a:off x="6324600" y="5257800"/>
                              <a:ext cx="2590800" cy="990600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8488C4"/>
                                </a:gs>
                                <a:gs pos="53000">
                                  <a:srgbClr val="D4DEFF"/>
                                </a:gs>
                                <a:gs pos="83000">
                                  <a:srgbClr val="D4DEFF"/>
                                </a:gs>
                                <a:gs pos="100000">
                                  <a:srgbClr val="96AB94"/>
                                </a:gs>
                              </a:gsLst>
                              <a:lin ang="2700000" scaled="0"/>
                            </a:gradFill>
                            <a:ln w="254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a:t>Java Application</a:t>
                              </a:r>
                            </a:p>
                          </p:txBody>
                        </p:sp>
                        <p:sp>
                          <p:nvSpPr>
                            <p:cNvPr id="29" name="TextBox 28"/>
                            <p:cNvSpPr txBox="1"/>
                            <p:nvPr/>
                          </p:nvSpPr>
                          <p:spPr>
                            <a:xfrm>
                              <a:off x="5410200" y="3429000"/>
                              <a:ext cx="1981201" cy="91237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2400" b="1" dirty="0" err="1"/>
                                <a:t>InputStream</a:t>
                              </a:r>
                              <a:r>
                                <a:rPr lang="en-US" sz="2400" b="1" dirty="0"/>
                                <a:t> Reader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26270" y="3890665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dirty="0"/>
                      <a:t>KB</a:t>
                    </a:r>
                  </a:p>
                </p:txBody>
              </p:sp>
            </p:grpSp>
          </p:grpSp>
        </p:grpSp>
      </p:grpSp>
      <p:pic>
        <p:nvPicPr>
          <p:cNvPr id="30" name="Picture 2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91" y="954017"/>
            <a:ext cx="1219200" cy="11430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5815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</a:t>
            </a:r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to read a character using read() </a:t>
            </a:r>
            <a:r>
              <a:rPr lang="en-US" dirty="0" smtClean="0"/>
              <a:t>method of </a:t>
            </a:r>
            <a:r>
              <a:rPr lang="en-US" dirty="0" err="1" smtClean="0"/>
              <a:t>BufferedReader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24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15517" r="15061" b="43535"/>
          <a:stretch/>
        </p:blipFill>
        <p:spPr bwMode="auto">
          <a:xfrm>
            <a:off x="977462" y="1752600"/>
            <a:ext cx="78617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9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</a:t>
            </a:r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to take String input from Keyboard using </a:t>
            </a:r>
            <a:r>
              <a:rPr lang="en-US" dirty="0" err="1"/>
              <a:t>readLine</a:t>
            </a:r>
            <a:r>
              <a:rPr lang="en-US" dirty="0"/>
              <a:t>() </a:t>
            </a:r>
            <a:r>
              <a:rPr lang="en-US" dirty="0" smtClean="0"/>
              <a:t>method of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25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2" t="18103" r="31055" b="43535"/>
          <a:stretch/>
        </p:blipFill>
        <p:spPr bwMode="auto">
          <a:xfrm>
            <a:off x="1143000" y="1828800"/>
            <a:ext cx="762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84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vs </a:t>
            </a:r>
            <a:r>
              <a:rPr lang="en-US" dirty="0" err="1"/>
              <a:t>BufferedReader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Scanner class is a simple text scanner which can parse primitive types and strings.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class reads text from </a:t>
            </a:r>
            <a:r>
              <a:rPr lang="en-US" dirty="0"/>
              <a:t>a character-input </a:t>
            </a:r>
            <a:r>
              <a:rPr lang="en-US" dirty="0" smtClean="0"/>
              <a:t>stream.</a:t>
            </a:r>
          </a:p>
          <a:p>
            <a:r>
              <a:rPr lang="en-US" dirty="0" smtClean="0"/>
              <a:t>It buffers the </a:t>
            </a:r>
            <a:r>
              <a:rPr lang="en-US" dirty="0"/>
              <a:t>characters so as to provide </a:t>
            </a:r>
            <a:r>
              <a:rPr lang="en-US" dirty="0" smtClean="0"/>
              <a:t>the </a:t>
            </a:r>
            <a:r>
              <a:rPr lang="en-US" dirty="0"/>
              <a:t>efficient reading of sequence of </a:t>
            </a:r>
            <a:r>
              <a:rPr lang="en-US" dirty="0" smtClean="0"/>
              <a:t>characters.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26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vs </a:t>
            </a:r>
            <a:r>
              <a:rPr lang="en-US" dirty="0" err="1"/>
              <a:t>BufferedReader</a:t>
            </a:r>
            <a:r>
              <a:rPr lang="en-US" dirty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27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9" t="27124" r="49735" b="33601"/>
          <a:stretch/>
        </p:blipFill>
        <p:spPr bwMode="auto">
          <a:xfrm>
            <a:off x="838200" y="990600"/>
            <a:ext cx="784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vs </a:t>
            </a:r>
            <a:r>
              <a:rPr lang="en-US" dirty="0" err="1"/>
              <a:t>BufferedReader</a:t>
            </a:r>
            <a:r>
              <a:rPr lang="en-US" dirty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28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5" t="26293" r="55652" b="30388"/>
          <a:stretch/>
        </p:blipFill>
        <p:spPr bwMode="auto">
          <a:xfrm>
            <a:off x="990600" y="8382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6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vs </a:t>
            </a:r>
            <a:r>
              <a:rPr lang="en-US" dirty="0" err="1"/>
              <a:t>BufferedReader</a:t>
            </a:r>
            <a:r>
              <a:rPr lang="en-US" dirty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29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fontAlgn="base"/>
            <a:r>
              <a:rPr lang="en-US" dirty="0" err="1"/>
              <a:t>BufferedReader</a:t>
            </a:r>
            <a:r>
              <a:rPr lang="en-US" dirty="0"/>
              <a:t> is synchronous while Scanner is </a:t>
            </a:r>
            <a:r>
              <a:rPr lang="en-US" dirty="0" smtClean="0"/>
              <a:t>not.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/>
              <a:t>should be used if we are working with multiple threads.</a:t>
            </a:r>
          </a:p>
          <a:p>
            <a:pPr fontAlgn="base"/>
            <a:r>
              <a:rPr lang="en-US" dirty="0" err="1"/>
              <a:t>BufferedReader</a:t>
            </a:r>
            <a:r>
              <a:rPr lang="en-US" dirty="0"/>
              <a:t> has significantly larger buffer memory than Scanner.</a:t>
            </a:r>
          </a:p>
          <a:p>
            <a:pPr fontAlgn="base"/>
            <a:r>
              <a:rPr lang="en-US" dirty="0"/>
              <a:t>The Scanner has a little buffer (1KB char buffer) as </a:t>
            </a:r>
            <a:r>
              <a:rPr lang="en-US" dirty="0" smtClean="0"/>
              <a:t>opposed to </a:t>
            </a:r>
            <a:r>
              <a:rPr lang="en-US" dirty="0"/>
              <a:t>the </a:t>
            </a:r>
            <a:r>
              <a:rPr lang="en-US" dirty="0" err="1"/>
              <a:t>BufferedReader</a:t>
            </a:r>
            <a:r>
              <a:rPr lang="en-US" dirty="0"/>
              <a:t> (8KB byte </a:t>
            </a:r>
            <a:r>
              <a:rPr lang="en-US" dirty="0" smtClean="0"/>
              <a:t>buffer).</a:t>
            </a:r>
          </a:p>
          <a:p>
            <a:pPr fontAlgn="base"/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/>
              <a:t>is a bit faster as compared to scanner because scanner does parsing of input data and </a:t>
            </a:r>
            <a:r>
              <a:rPr lang="en-US" dirty="0" err="1"/>
              <a:t>BufferedReader</a:t>
            </a:r>
            <a:r>
              <a:rPr lang="en-US" dirty="0"/>
              <a:t> simply reads sequence of characters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Standard </a:t>
            </a:r>
            <a:r>
              <a:rPr lang="en-US" sz="2500" dirty="0" smtClean="0"/>
              <a:t>Streams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System.in </a:t>
            </a:r>
            <a:r>
              <a:rPr lang="en-US" dirty="0"/>
              <a:t>–read from </a:t>
            </a:r>
            <a:r>
              <a:rPr lang="en-US" dirty="0" err="1" smtClean="0"/>
              <a:t>KeyBoard</a:t>
            </a:r>
            <a:endParaRPr lang="en-US" dirty="0"/>
          </a:p>
          <a:p>
            <a:r>
              <a:rPr lang="en-US" dirty="0" err="1"/>
              <a:t>System.out</a:t>
            </a:r>
            <a:r>
              <a:rPr lang="en-US" dirty="0"/>
              <a:t>-display data on console</a:t>
            </a:r>
          </a:p>
          <a:p>
            <a:r>
              <a:rPr lang="en-US" dirty="0" err="1"/>
              <a:t>System.err</a:t>
            </a:r>
            <a:r>
              <a:rPr lang="en-US" dirty="0"/>
              <a:t>-display error messages</a:t>
            </a:r>
          </a:p>
          <a:p>
            <a:pPr>
              <a:buNone/>
            </a:pPr>
            <a:r>
              <a:rPr lang="en-US" dirty="0"/>
              <a:t>		import </a:t>
            </a:r>
            <a:r>
              <a:rPr lang="en-US" dirty="0" err="1"/>
              <a:t>java.lang</a:t>
            </a:r>
            <a:r>
              <a:rPr lang="en-US" dirty="0"/>
              <a:t>.*;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715000" y="762000"/>
            <a:ext cx="5334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126239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java.lang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4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b="1" dirty="0"/>
              <a:t>Formatting output using </a:t>
            </a:r>
            <a:r>
              <a:rPr lang="en-US" b="1" dirty="0" err="1"/>
              <a:t>System.out.printf</a:t>
            </a:r>
            <a:r>
              <a:rPr lang="en-US" b="1" dirty="0" smtClean="0"/>
              <a:t>() and format()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30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2" t="19611" r="34690" b="24569"/>
          <a:stretch/>
        </p:blipFill>
        <p:spPr bwMode="auto">
          <a:xfrm>
            <a:off x="914400" y="16764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7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b="1" dirty="0"/>
              <a:t>Formatting output using </a:t>
            </a:r>
            <a:r>
              <a:rPr lang="en-US" b="1" dirty="0" err="1"/>
              <a:t>DecimalFormat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31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4440" r="42081" b="24354"/>
          <a:stretch/>
        </p:blipFill>
        <p:spPr bwMode="auto">
          <a:xfrm>
            <a:off x="838200" y="1179786"/>
            <a:ext cx="8077200" cy="529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1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input from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For reading input from the console one can use scanner class as well as </a:t>
            </a:r>
            <a:r>
              <a:rPr lang="en-US" dirty="0" err="1" smtClean="0"/>
              <a:t>BufferefReader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Example: Reading </a:t>
            </a:r>
            <a:r>
              <a:rPr lang="en-US" dirty="0"/>
              <a:t>data from console until user writes </a:t>
            </a:r>
            <a:r>
              <a:rPr lang="en-US" dirty="0" smtClean="0"/>
              <a:t>stop.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32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29957" r="48018" b="13146"/>
          <a:stretch/>
        </p:blipFill>
        <p:spPr bwMode="auto">
          <a:xfrm>
            <a:off x="990600" y="2154621"/>
            <a:ext cx="7772400" cy="416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628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0CD3-1E71-496C-A8CF-5C5DCF0B515D}" type="datetime1">
              <a:rPr lang="en-US" smtClean="0"/>
              <a:t>7/19/2023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C2EB113-E535-4F3F-BF96-7EA2672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45207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 err="1"/>
              <a:t>System.out</a:t>
            </a:r>
            <a:r>
              <a:rPr lang="en-US" dirty="0"/>
              <a:t> is a </a:t>
            </a:r>
            <a:r>
              <a:rPr lang="en-US" b="1" dirty="0" err="1" smtClean="0"/>
              <a:t>PrintStream</a:t>
            </a:r>
            <a:r>
              <a:rPr lang="en-US" dirty="0" smtClean="0"/>
              <a:t> to </a:t>
            </a:r>
            <a:r>
              <a:rPr lang="en-US" dirty="0"/>
              <a:t>which you can write characters.</a:t>
            </a:r>
          </a:p>
          <a:p>
            <a:pPr algn="just"/>
            <a:r>
              <a:rPr lang="en-US" dirty="0"/>
              <a:t>It outputs the data you write to the console. </a:t>
            </a:r>
          </a:p>
          <a:p>
            <a:pPr algn="just"/>
            <a:r>
              <a:rPr lang="en-US" dirty="0" err="1"/>
              <a:t>System.out.print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System.out.println</a:t>
            </a:r>
            <a:r>
              <a:rPr lang="en-US" dirty="0"/>
              <a:t>() </a:t>
            </a:r>
          </a:p>
          <a:p>
            <a:pPr algn="just"/>
            <a:r>
              <a:rPr lang="en-US" dirty="0" err="1"/>
              <a:t>System.out.printf</a:t>
            </a:r>
            <a:r>
              <a:rPr lang="en-US" dirty="0"/>
              <a:t> 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System.in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System.in is an </a:t>
            </a:r>
            <a:r>
              <a:rPr lang="en-US" b="1" dirty="0" err="1" smtClean="0"/>
              <a:t>InputStream</a:t>
            </a:r>
            <a:r>
              <a:rPr lang="en-US" b="1" dirty="0"/>
              <a:t> </a:t>
            </a:r>
            <a:r>
              <a:rPr lang="en-US" dirty="0" smtClean="0"/>
              <a:t>which </a:t>
            </a:r>
            <a:r>
              <a:rPr lang="en-US" dirty="0"/>
              <a:t>is connected to keyboard</a:t>
            </a:r>
          </a:p>
          <a:p>
            <a:pPr algn="just"/>
            <a:r>
              <a:rPr lang="en-US" dirty="0"/>
              <a:t>Java application read input through keyboard using </a:t>
            </a:r>
            <a:r>
              <a:rPr lang="en-US" dirty="0" smtClean="0"/>
              <a:t>System.in</a:t>
            </a:r>
          </a:p>
          <a:p>
            <a:pPr lvl="1" algn="just"/>
            <a:r>
              <a:rPr lang="en-US" dirty="0" smtClean="0"/>
              <a:t>Scanner </a:t>
            </a:r>
            <a:r>
              <a:rPr lang="en-US" dirty="0"/>
              <a:t>class</a:t>
            </a:r>
          </a:p>
          <a:p>
            <a:pPr lvl="1" algn="just"/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We can read java input from System.in using Scanner class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available in the </a:t>
            </a:r>
            <a:r>
              <a:rPr lang="en-US" dirty="0" err="1"/>
              <a:t>java.util</a:t>
            </a:r>
            <a:r>
              <a:rPr lang="en-US" dirty="0"/>
              <a:t> package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 in Scanner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6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to accept name as an input from User and display onto console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15298" r="34337" b="47202"/>
          <a:stretch/>
        </p:blipFill>
        <p:spPr bwMode="auto">
          <a:xfrm>
            <a:off x="914400" y="2286000"/>
            <a:ext cx="780652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8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to accept name ,age and salary as an input from User and display onto console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18284" r="47554" b="38992"/>
          <a:stretch/>
        </p:blipFill>
        <p:spPr bwMode="auto">
          <a:xfrm>
            <a:off x="914400" y="2361062"/>
            <a:ext cx="7733732" cy="36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4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743</Words>
  <Application>Microsoft Office PowerPoint</Application>
  <PresentationFormat>On-screen Show (4:3)</PresentationFormat>
  <Paragraphs>208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Input and Output in Java Lecture - 7</vt:lpstr>
      <vt:lpstr>Contents</vt:lpstr>
      <vt:lpstr>Standard Streams</vt:lpstr>
      <vt:lpstr>System.out</vt:lpstr>
      <vt:lpstr>System.in</vt:lpstr>
      <vt:lpstr>Scanner Class</vt:lpstr>
      <vt:lpstr>Input Types in Scanner Class</vt:lpstr>
      <vt:lpstr>Example using Scanner Class</vt:lpstr>
      <vt:lpstr>Example using Scanner Class</vt:lpstr>
      <vt:lpstr>Types of Streams</vt:lpstr>
      <vt:lpstr>Types of Streams contd..</vt:lpstr>
      <vt:lpstr>Types of Streams contd..</vt:lpstr>
      <vt:lpstr>Byte Stream vs Character Stream</vt:lpstr>
      <vt:lpstr>IO Hierarchy</vt:lpstr>
      <vt:lpstr>Command Line arguments</vt:lpstr>
      <vt:lpstr>Command Line arguments contd..</vt:lpstr>
      <vt:lpstr>Contents</vt:lpstr>
      <vt:lpstr>IO Hierarchy</vt:lpstr>
      <vt:lpstr>IO Hierarchy contd..</vt:lpstr>
      <vt:lpstr>Input and output stream subclasses</vt:lpstr>
      <vt:lpstr>Reader and Writer subclasses</vt:lpstr>
      <vt:lpstr>BufferedReader</vt:lpstr>
      <vt:lpstr>BufferedReader contd..</vt:lpstr>
      <vt:lpstr>Example using BufferedReader</vt:lpstr>
      <vt:lpstr>Example using BufferedReader</vt:lpstr>
      <vt:lpstr>Scanner vs BufferedReader Class</vt:lpstr>
      <vt:lpstr>Scanner vs BufferedReader Class</vt:lpstr>
      <vt:lpstr>Scanner vs BufferedReader Class</vt:lpstr>
      <vt:lpstr>Scanner vs BufferedReader Class</vt:lpstr>
      <vt:lpstr>Formatted output</vt:lpstr>
      <vt:lpstr>Formatted output</vt:lpstr>
      <vt:lpstr>Reading input from console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96</cp:revision>
  <dcterms:created xsi:type="dcterms:W3CDTF">2006-08-16T00:00:00Z</dcterms:created>
  <dcterms:modified xsi:type="dcterms:W3CDTF">2023-07-19T16:26:12Z</dcterms:modified>
</cp:coreProperties>
</file>