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nva Sans" panose="020B0604020202020204" charset="0"/>
      <p:regular r:id="rId25"/>
    </p:embeddedFont>
    <p:embeddedFont>
      <p:font typeface="Canva Sans Bold" panose="020B0604020202020204" charset="0"/>
      <p:regular r:id="rId26"/>
    </p:embeddedFont>
    <p:embeddedFont>
      <p:font typeface="Poppins" panose="00000500000000000000" pitchFamily="2" charset="0"/>
      <p:regular r:id="rId27"/>
    </p:embeddedFont>
    <p:embeddedFont>
      <p:font typeface="Poppins Bold" panose="00000800000000000000" charset="0"/>
      <p:regular r:id="rId28"/>
    </p:embeddedFont>
    <p:embeddedFont>
      <p:font typeface="Poppins Bold Italics" panose="020B0604020202020204" charset="0"/>
      <p:regular r:id="rId29"/>
    </p:embeddedFont>
    <p:embeddedFont>
      <p:font typeface="Poppins Italics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65" b="786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>
                <a:alpha val="80000"/>
              </a:srgbClr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028700" y="811855"/>
            <a:ext cx="453117" cy="433691"/>
          </a:xfrm>
          <a:custGeom>
            <a:avLst/>
            <a:gdLst/>
            <a:ahLst/>
            <a:cxnLst/>
            <a:rect l="l" t="t" r="r" b="b"/>
            <a:pathLst>
              <a:path w="453117" h="433691">
                <a:moveTo>
                  <a:pt x="0" y="0"/>
                </a:moveTo>
                <a:lnTo>
                  <a:pt x="453117" y="0"/>
                </a:lnTo>
                <a:lnTo>
                  <a:pt x="453117" y="433690"/>
                </a:lnTo>
                <a:lnTo>
                  <a:pt x="0" y="4336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593349" y="2672744"/>
            <a:ext cx="4177570" cy="417757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684811" y="3921131"/>
            <a:ext cx="16230600" cy="2137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93"/>
              </a:lnSpc>
              <a:spcBef>
                <a:spcPct val="0"/>
              </a:spcBef>
            </a:pPr>
            <a:r>
              <a:rPr lang="en-US" sz="11852">
                <a:solidFill>
                  <a:srgbClr val="FFFFFF"/>
                </a:solidFill>
                <a:latin typeface="Poppins"/>
              </a:rPr>
              <a:t>PL/SQL</a:t>
            </a:r>
          </a:p>
        </p:txBody>
      </p:sp>
      <p:sp>
        <p:nvSpPr>
          <p:cNvPr id="11" name="Freeform 11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883623" y="5963219"/>
            <a:ext cx="1623060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-Triggers &amp; Procedures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28700" y="811855"/>
            <a:ext cx="453117" cy="433691"/>
          </a:xfrm>
          <a:custGeom>
            <a:avLst/>
            <a:gdLst/>
            <a:ahLst/>
            <a:cxnLst/>
            <a:rect l="l" t="t" r="r" b="b"/>
            <a:pathLst>
              <a:path w="453117" h="433691">
                <a:moveTo>
                  <a:pt x="0" y="0"/>
                </a:moveTo>
                <a:lnTo>
                  <a:pt x="453117" y="0"/>
                </a:lnTo>
                <a:lnTo>
                  <a:pt x="453117" y="433690"/>
                </a:lnTo>
                <a:lnTo>
                  <a:pt x="0" y="433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718241" y="146988"/>
            <a:ext cx="1080030" cy="108003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598906" y="2161738"/>
            <a:ext cx="11318701" cy="7895816"/>
          </a:xfrm>
          <a:custGeom>
            <a:avLst/>
            <a:gdLst/>
            <a:ahLst/>
            <a:cxnLst/>
            <a:rect l="l" t="t" r="r" b="b"/>
            <a:pathLst>
              <a:path w="11318701" h="7895816">
                <a:moveTo>
                  <a:pt x="0" y="0"/>
                </a:moveTo>
                <a:lnTo>
                  <a:pt x="11318700" y="0"/>
                </a:lnTo>
                <a:lnTo>
                  <a:pt x="11318700" y="7895817"/>
                </a:lnTo>
                <a:lnTo>
                  <a:pt x="0" y="78958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258256" y="195831"/>
            <a:ext cx="457152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"/>
              </a:rPr>
              <a:t>~Prerequisites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446174" y="1131768"/>
            <a:ext cx="387727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Example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944183" y="8877090"/>
            <a:ext cx="336423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All prices in US$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Source : Oracle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28700" y="811855"/>
            <a:ext cx="453117" cy="433691"/>
          </a:xfrm>
          <a:custGeom>
            <a:avLst/>
            <a:gdLst/>
            <a:ahLst/>
            <a:cxnLst/>
            <a:rect l="l" t="t" r="r" b="b"/>
            <a:pathLst>
              <a:path w="453117" h="433691">
                <a:moveTo>
                  <a:pt x="0" y="0"/>
                </a:moveTo>
                <a:lnTo>
                  <a:pt x="453117" y="0"/>
                </a:lnTo>
                <a:lnTo>
                  <a:pt x="453117" y="433690"/>
                </a:lnTo>
                <a:lnTo>
                  <a:pt x="0" y="433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934010" y="542911"/>
            <a:ext cx="1080030" cy="108003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7152225" y="591753"/>
            <a:ext cx="457152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"/>
              </a:rPr>
              <a:t>~Prerequisites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1205988" y="2726231"/>
            <a:ext cx="16255788" cy="1909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5167"/>
              </a:lnSpc>
              <a:buFont typeface="Arial"/>
              <a:buChar char="•"/>
            </a:pPr>
            <a:r>
              <a:rPr lang="en-US" sz="3399" spc="210">
                <a:solidFill>
                  <a:srgbClr val="FFFFFF"/>
                </a:solidFill>
                <a:latin typeface="Canva Sans"/>
              </a:rPr>
              <a:t>SQL or Standard Querry Language, is a standard language for storing, manipulating and retrieving data in databases.</a:t>
            </a:r>
          </a:p>
          <a:p>
            <a:pPr marL="734059" lvl="1" indent="-367030">
              <a:lnSpc>
                <a:spcPts val="5167"/>
              </a:lnSpc>
              <a:buFont typeface="Arial"/>
              <a:buChar char="•"/>
            </a:pPr>
            <a:r>
              <a:rPr lang="en-US" sz="3399" spc="210">
                <a:solidFill>
                  <a:srgbClr val="FFFFFF"/>
                </a:solidFill>
                <a:latin typeface="Canva Sans"/>
              </a:rPr>
              <a:t>It's a Non-Procedural, Domain Specific Language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84811" y="1855760"/>
            <a:ext cx="1149025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</a:rPr>
              <a:t>What's SQL 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3911" y="5055235"/>
            <a:ext cx="1149025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</a:rPr>
              <a:t>What makes it Non-Procedural 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3512" y="6337935"/>
            <a:ext cx="16255788" cy="1261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5167"/>
              </a:lnSpc>
              <a:buFont typeface="Arial"/>
              <a:buChar char="•"/>
            </a:pPr>
            <a:r>
              <a:rPr lang="en-US" sz="3399" spc="210">
                <a:solidFill>
                  <a:srgbClr val="FFFFFF"/>
                </a:solidFill>
                <a:latin typeface="Canva Sans"/>
              </a:rPr>
              <a:t>Here's an example code....</a:t>
            </a:r>
          </a:p>
          <a:p>
            <a:pPr>
              <a:lnSpc>
                <a:spcPts val="5167"/>
              </a:lnSpc>
            </a:pPr>
            <a:endParaRPr lang="en-US" sz="3399" spc="210">
              <a:solidFill>
                <a:srgbClr val="FFFFFF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643740" y="1606909"/>
            <a:ext cx="15405660" cy="8501385"/>
          </a:xfrm>
          <a:custGeom>
            <a:avLst/>
            <a:gdLst/>
            <a:ahLst/>
            <a:cxnLst/>
            <a:rect l="l" t="t" r="r" b="b"/>
            <a:pathLst>
              <a:path w="15405660" h="8501385">
                <a:moveTo>
                  <a:pt x="0" y="0"/>
                </a:moveTo>
                <a:lnTo>
                  <a:pt x="15405660" y="0"/>
                </a:lnTo>
                <a:lnTo>
                  <a:pt x="15405660" y="8501385"/>
                </a:lnTo>
                <a:lnTo>
                  <a:pt x="0" y="85013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643740" y="402743"/>
            <a:ext cx="16037563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</a:rPr>
              <a:t>What does SELECT * FROM Customers do here 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811855"/>
            <a:ext cx="453117" cy="433691"/>
          </a:xfrm>
          <a:custGeom>
            <a:avLst/>
            <a:gdLst/>
            <a:ahLst/>
            <a:cxnLst/>
            <a:rect l="l" t="t" r="r" b="b"/>
            <a:pathLst>
              <a:path w="453117" h="433691">
                <a:moveTo>
                  <a:pt x="0" y="0"/>
                </a:moveTo>
                <a:lnTo>
                  <a:pt x="453117" y="0"/>
                </a:lnTo>
                <a:lnTo>
                  <a:pt x="453117" y="433690"/>
                </a:lnTo>
                <a:lnTo>
                  <a:pt x="0" y="433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115079" y="1478848"/>
            <a:ext cx="1080030" cy="108003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837393" y="1535311"/>
            <a:ext cx="8025808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>
                <a:solidFill>
                  <a:srgbClr val="FFFFFF"/>
                </a:solidFill>
                <a:latin typeface="Poppins"/>
              </a:rPr>
              <a:t>INTRO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31763" y="2901778"/>
            <a:ext cx="521481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What's PL/SQL 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1481817" y="3731723"/>
            <a:ext cx="15979960" cy="2223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-64">
                <a:solidFill>
                  <a:srgbClr val="FFFFFF"/>
                </a:solidFill>
                <a:latin typeface="Canva Sans"/>
              </a:rPr>
              <a:t>Procedural Language </a:t>
            </a:r>
            <a:r>
              <a:rPr lang="en-US" sz="3200" u="sng" spc="-64">
                <a:solidFill>
                  <a:srgbClr val="FFFFFF"/>
                </a:solidFill>
                <a:latin typeface="Canva Sans"/>
              </a:rPr>
              <a:t>Extension</a:t>
            </a:r>
            <a:r>
              <a:rPr lang="en-US" sz="3200" spc="-64">
                <a:solidFill>
                  <a:srgbClr val="FFFFFF"/>
                </a:solidFill>
                <a:latin typeface="Canva Sans"/>
              </a:rPr>
              <a:t> to Structured Query Language or in short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anva Sans"/>
              </a:rPr>
              <a:t>PL/SQL is a block-structured language that enables developers to combine the power of SQL with procedural statements.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FFFFFF"/>
              </a:solidFill>
              <a:latin typeface="Canva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200840" y="7208432"/>
            <a:ext cx="5454253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-Much More Readable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-Makes it Reusable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-Improves Modularity 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-Improves Maintainability.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55258" y="5869768"/>
            <a:ext cx="16944413" cy="73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20"/>
              </a:lnSpc>
            </a:pPr>
            <a:r>
              <a:rPr lang="en-US" sz="4300">
                <a:solidFill>
                  <a:srgbClr val="FFFFFF"/>
                </a:solidFill>
                <a:latin typeface="Canva Sans Bold"/>
              </a:rPr>
              <a:t>Advantages of Procedual Language Extension to SQL 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0" y="6694717"/>
            <a:ext cx="602468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Makes Code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28700" y="811855"/>
            <a:ext cx="453117" cy="433691"/>
          </a:xfrm>
          <a:custGeom>
            <a:avLst/>
            <a:gdLst/>
            <a:ahLst/>
            <a:cxnLst/>
            <a:rect l="l" t="t" r="r" b="b"/>
            <a:pathLst>
              <a:path w="453117" h="433691">
                <a:moveTo>
                  <a:pt x="0" y="0"/>
                </a:moveTo>
                <a:lnTo>
                  <a:pt x="453117" y="0"/>
                </a:lnTo>
                <a:lnTo>
                  <a:pt x="453117" y="433690"/>
                </a:lnTo>
                <a:lnTo>
                  <a:pt x="0" y="433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115079" y="503385"/>
            <a:ext cx="1080030" cy="108003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028700" y="3084125"/>
            <a:ext cx="15823817" cy="6024968"/>
          </a:xfrm>
          <a:custGeom>
            <a:avLst/>
            <a:gdLst/>
            <a:ahLst/>
            <a:cxnLst/>
            <a:rect l="l" t="t" r="r" b="b"/>
            <a:pathLst>
              <a:path w="15823817" h="6024968">
                <a:moveTo>
                  <a:pt x="0" y="0"/>
                </a:moveTo>
                <a:lnTo>
                  <a:pt x="15823817" y="0"/>
                </a:lnTo>
                <a:lnTo>
                  <a:pt x="15823817" y="6024968"/>
                </a:lnTo>
                <a:lnTo>
                  <a:pt x="0" y="60249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655094" y="559848"/>
            <a:ext cx="8025808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>
                <a:solidFill>
                  <a:srgbClr val="FFFFFF"/>
                </a:solidFill>
                <a:latin typeface="Poppins"/>
              </a:rPr>
              <a:t>INTRO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844605"/>
            <a:ext cx="327695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PL VS SQL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28700" y="811855"/>
            <a:ext cx="453117" cy="433691"/>
          </a:xfrm>
          <a:custGeom>
            <a:avLst/>
            <a:gdLst/>
            <a:ahLst/>
            <a:cxnLst/>
            <a:rect l="l" t="t" r="r" b="b"/>
            <a:pathLst>
              <a:path w="453117" h="433691">
                <a:moveTo>
                  <a:pt x="0" y="0"/>
                </a:moveTo>
                <a:lnTo>
                  <a:pt x="453117" y="0"/>
                </a:lnTo>
                <a:lnTo>
                  <a:pt x="453117" y="433690"/>
                </a:lnTo>
                <a:lnTo>
                  <a:pt x="0" y="433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-967636" y="7292641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9806943" y="6034242"/>
            <a:ext cx="8101436" cy="8101436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4930813" y="938834"/>
            <a:ext cx="1080030" cy="108003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5470828" y="1057017"/>
            <a:ext cx="8224483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>
                <a:solidFill>
                  <a:srgbClr val="FFFFFF"/>
                </a:solidFill>
                <a:latin typeface="Poppins"/>
              </a:rPr>
              <a:t>TRIGGERS IN PL/SQL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81817" y="2675721"/>
            <a:ext cx="9296339" cy="2691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0458" lvl="1" indent="-445229">
              <a:lnSpc>
                <a:spcPts val="5279"/>
              </a:lnSpc>
              <a:buFont typeface="Arial"/>
              <a:buChar char="•"/>
            </a:pPr>
            <a:r>
              <a:rPr lang="en-US" sz="4124">
                <a:solidFill>
                  <a:srgbClr val="FFFFFF"/>
                </a:solidFill>
                <a:latin typeface="Poppins Bold Italics"/>
              </a:rPr>
              <a:t>Triggers are stored programs, which are automatically executed or fired when some events occur.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28700" y="811855"/>
            <a:ext cx="453117" cy="433691"/>
          </a:xfrm>
          <a:custGeom>
            <a:avLst/>
            <a:gdLst/>
            <a:ahLst/>
            <a:cxnLst/>
            <a:rect l="l" t="t" r="r" b="b"/>
            <a:pathLst>
              <a:path w="453117" h="433691">
                <a:moveTo>
                  <a:pt x="0" y="0"/>
                </a:moveTo>
                <a:lnTo>
                  <a:pt x="453117" y="0"/>
                </a:lnTo>
                <a:lnTo>
                  <a:pt x="453117" y="433690"/>
                </a:lnTo>
                <a:lnTo>
                  <a:pt x="0" y="433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-967636" y="7292641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9527242" y="6903723"/>
            <a:ext cx="8101436" cy="8101436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5408477" y="705530"/>
            <a:ext cx="1080030" cy="108003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5948492" y="761993"/>
            <a:ext cx="8849099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>
                <a:solidFill>
                  <a:srgbClr val="FFFFFF"/>
                </a:solidFill>
                <a:latin typeface="Poppins"/>
              </a:rPr>
              <a:t>TRIGGERS : USE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81817" y="2304527"/>
            <a:ext cx="14809105" cy="1358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0458" lvl="1" indent="-445229">
              <a:lnSpc>
                <a:spcPts val="5279"/>
              </a:lnSpc>
              <a:buFont typeface="Arial"/>
              <a:buChar char="•"/>
            </a:pPr>
            <a:r>
              <a:rPr lang="en-US" sz="4124">
                <a:solidFill>
                  <a:srgbClr val="FFFFFF"/>
                </a:solidFill>
                <a:latin typeface="Poppins Italics"/>
              </a:rPr>
              <a:t>Database Manipulation: </a:t>
            </a:r>
          </a:p>
          <a:p>
            <a:pPr algn="r">
              <a:lnSpc>
                <a:spcPts val="5279"/>
              </a:lnSpc>
            </a:pPr>
            <a:r>
              <a:rPr lang="en-US" sz="4124">
                <a:solidFill>
                  <a:srgbClr val="FFFFFF"/>
                </a:solidFill>
                <a:latin typeface="Poppins Italics"/>
              </a:rPr>
              <a:t>-When something is deleted, updated or inserted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81817" y="4177148"/>
            <a:ext cx="14809105" cy="1358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0458" lvl="1" indent="-445229">
              <a:lnSpc>
                <a:spcPts val="5279"/>
              </a:lnSpc>
              <a:buFont typeface="Arial"/>
              <a:buChar char="•"/>
            </a:pPr>
            <a:r>
              <a:rPr lang="en-US" sz="4124">
                <a:solidFill>
                  <a:srgbClr val="FFFFFF"/>
                </a:solidFill>
                <a:latin typeface="Poppins Italics"/>
              </a:rPr>
              <a:t>Database Defined: </a:t>
            </a:r>
          </a:p>
          <a:p>
            <a:pPr algn="r">
              <a:lnSpc>
                <a:spcPts val="5279"/>
              </a:lnSpc>
            </a:pPr>
            <a:r>
              <a:rPr lang="en-US" sz="4124">
                <a:solidFill>
                  <a:srgbClr val="FFFFFF"/>
                </a:solidFill>
                <a:latin typeface="Poppins Italics"/>
              </a:rPr>
              <a:t>-When database is created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81817" y="5545452"/>
            <a:ext cx="14977413" cy="1358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0458" lvl="1" indent="-445229" algn="just">
              <a:lnSpc>
                <a:spcPts val="5279"/>
              </a:lnSpc>
              <a:buFont typeface="Arial"/>
              <a:buChar char="•"/>
            </a:pPr>
            <a:r>
              <a:rPr lang="en-US" sz="4124">
                <a:solidFill>
                  <a:srgbClr val="FFFFFF"/>
                </a:solidFill>
                <a:latin typeface="Poppins Italics"/>
              </a:rPr>
              <a:t>Database Operation</a:t>
            </a:r>
          </a:p>
          <a:p>
            <a:pPr algn="r">
              <a:lnSpc>
                <a:spcPts val="5279"/>
              </a:lnSpc>
            </a:pPr>
            <a:r>
              <a:rPr lang="en-US" sz="4124">
                <a:solidFill>
                  <a:srgbClr val="FFFFFF"/>
                </a:solidFill>
                <a:latin typeface="Poppins Italics"/>
              </a:rPr>
              <a:t>-When Logon, Logoff shutdown or startup happens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28700" y="811855"/>
            <a:ext cx="453117" cy="433691"/>
          </a:xfrm>
          <a:custGeom>
            <a:avLst/>
            <a:gdLst/>
            <a:ahLst/>
            <a:cxnLst/>
            <a:rect l="l" t="t" r="r" b="b"/>
            <a:pathLst>
              <a:path w="453117" h="433691">
                <a:moveTo>
                  <a:pt x="0" y="0"/>
                </a:moveTo>
                <a:lnTo>
                  <a:pt x="453117" y="0"/>
                </a:lnTo>
                <a:lnTo>
                  <a:pt x="453117" y="433690"/>
                </a:lnTo>
                <a:lnTo>
                  <a:pt x="0" y="433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236546" y="503385"/>
            <a:ext cx="1080030" cy="108003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5776561" y="578418"/>
            <a:ext cx="9586819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>
                <a:solidFill>
                  <a:srgbClr val="FFFFFF"/>
                </a:solidFill>
                <a:latin typeface="Poppins"/>
              </a:rPr>
              <a:t>USES OF TRIGGERS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2119630"/>
            <a:ext cx="15480070" cy="59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endParaRPr/>
          </a:p>
          <a:p>
            <a:pPr>
              <a:lnSpc>
                <a:spcPts val="4759"/>
              </a:lnSpc>
            </a:pPr>
            <a:endParaRPr/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Generating some derived column values automatically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Enforcing referential integrity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Event logging and storing information on table access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Auditing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Synchronous replication of tables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Imposing security authorizations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Preventing invalid transactions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28700" y="811855"/>
            <a:ext cx="453117" cy="433691"/>
          </a:xfrm>
          <a:custGeom>
            <a:avLst/>
            <a:gdLst/>
            <a:ahLst/>
            <a:cxnLst/>
            <a:rect l="l" t="t" r="r" b="b"/>
            <a:pathLst>
              <a:path w="453117" h="433691">
                <a:moveTo>
                  <a:pt x="0" y="0"/>
                </a:moveTo>
                <a:lnTo>
                  <a:pt x="453117" y="0"/>
                </a:lnTo>
                <a:lnTo>
                  <a:pt x="453117" y="433690"/>
                </a:lnTo>
                <a:lnTo>
                  <a:pt x="0" y="433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236546" y="503385"/>
            <a:ext cx="1080030" cy="108003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5776561" y="578418"/>
            <a:ext cx="9586819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>
                <a:solidFill>
                  <a:srgbClr val="FFFFFF"/>
                </a:solidFill>
                <a:latin typeface="Poppins"/>
              </a:rPr>
              <a:t>PROCEDURES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84811" y="6124299"/>
            <a:ext cx="1548007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Procedures are a subprogram, just like Functions, however unlike Functions in PL/SQL, procedures lack any return value.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4811" y="3165224"/>
            <a:ext cx="17548538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Canva Sans"/>
              </a:rPr>
              <a:t> A subprogram is a program unit/module that performs a particular task. These subprograms are combined to form larger programs.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84811" y="2132926"/>
            <a:ext cx="9054413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9"/>
              </a:lnSpc>
            </a:pPr>
            <a:r>
              <a:rPr lang="en-US" sz="3799">
                <a:solidFill>
                  <a:srgbClr val="FFFFFF"/>
                </a:solidFill>
                <a:latin typeface="Canva Sans"/>
              </a:rPr>
              <a:t>Prequisite: What is a SubProgram?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84811" y="5267074"/>
            <a:ext cx="9054413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9"/>
              </a:lnSpc>
            </a:pPr>
            <a:r>
              <a:rPr lang="en-US" sz="3799">
                <a:solidFill>
                  <a:srgbClr val="FFFFFF"/>
                </a:solidFill>
                <a:latin typeface="Canva Sans"/>
              </a:rPr>
              <a:t>What are Procedures 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547" b="754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>
                <a:alpha val="80000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028700" y="811855"/>
            <a:ext cx="453117" cy="433691"/>
          </a:xfrm>
          <a:custGeom>
            <a:avLst/>
            <a:gdLst/>
            <a:ahLst/>
            <a:cxnLst/>
            <a:rect l="l" t="t" r="r" b="b"/>
            <a:pathLst>
              <a:path w="453117" h="433691">
                <a:moveTo>
                  <a:pt x="0" y="0"/>
                </a:moveTo>
                <a:lnTo>
                  <a:pt x="453117" y="0"/>
                </a:lnTo>
                <a:lnTo>
                  <a:pt x="453117" y="433690"/>
                </a:lnTo>
                <a:lnTo>
                  <a:pt x="0" y="43369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334006" y="2270492"/>
            <a:ext cx="4809425" cy="4809425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028700" y="3027700"/>
            <a:ext cx="16230600" cy="292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10"/>
              </a:lnSpc>
              <a:spcBef>
                <a:spcPct val="0"/>
              </a:spcBef>
            </a:pPr>
            <a:r>
              <a:rPr lang="en-US" sz="16150">
                <a:solidFill>
                  <a:srgbClr val="FFFFFF"/>
                </a:solidFill>
                <a:latin typeface="Poppin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28700" y="811855"/>
            <a:ext cx="453117" cy="433691"/>
          </a:xfrm>
          <a:custGeom>
            <a:avLst/>
            <a:gdLst/>
            <a:ahLst/>
            <a:cxnLst/>
            <a:rect l="l" t="t" r="r" b="b"/>
            <a:pathLst>
              <a:path w="453117" h="433691">
                <a:moveTo>
                  <a:pt x="0" y="0"/>
                </a:moveTo>
                <a:lnTo>
                  <a:pt x="453117" y="0"/>
                </a:lnTo>
                <a:lnTo>
                  <a:pt x="453117" y="433690"/>
                </a:lnTo>
                <a:lnTo>
                  <a:pt x="0" y="433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481817" y="3409617"/>
            <a:ext cx="5286788" cy="677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18" lvl="1" indent="-399409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Poppins Bold"/>
              </a:rPr>
              <a:t>Aditya Dighe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81817" y="4249088"/>
            <a:ext cx="5051256" cy="677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18" lvl="1" indent="-399409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Poppins Bold"/>
              </a:rPr>
              <a:t>Vinit Dhoot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81817" y="5088559"/>
            <a:ext cx="5402232" cy="67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Poppins Bold"/>
              </a:rPr>
              <a:t>Srushti Bhuyar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228590" y="1752134"/>
            <a:ext cx="1080030" cy="108003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3377278" y="1808596"/>
            <a:ext cx="10348501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09"/>
              </a:lnSpc>
            </a:pPr>
            <a:r>
              <a:rPr lang="en-US" sz="5499">
                <a:solidFill>
                  <a:srgbClr val="FFFFFF"/>
                </a:solidFill>
                <a:latin typeface="Poppins"/>
              </a:rPr>
              <a:t>OUR TEAM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81817" y="5928029"/>
            <a:ext cx="5612722" cy="67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Poppins Bold"/>
              </a:rPr>
              <a:t>Vedant Dhamane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81817" y="6767499"/>
            <a:ext cx="5386163" cy="67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Poppins Bold"/>
              </a:rPr>
              <a:t>Gargi Dandare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89283" y="4274503"/>
            <a:ext cx="1070943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Before We Begin....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73962" y="3460115"/>
            <a:ext cx="15785338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Let's Have Some Prerequisites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92518" y="2801680"/>
            <a:ext cx="8962430" cy="4315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186" lvl="1" indent="-442593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FFFFFF"/>
                </a:solidFill>
                <a:latin typeface="Canva Sans"/>
              </a:rPr>
              <a:t>Domain Specific Languages</a:t>
            </a:r>
          </a:p>
          <a:p>
            <a:pPr marL="885186" lvl="1" indent="-442593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FFFFFF"/>
                </a:solidFill>
                <a:latin typeface="Canva Sans"/>
              </a:rPr>
              <a:t>Procedural Languages</a:t>
            </a:r>
          </a:p>
          <a:p>
            <a:pPr marL="885186" lvl="1" indent="-442593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FFFFFF"/>
                </a:solidFill>
                <a:latin typeface="Canva Sans"/>
              </a:rPr>
              <a:t>Relational Databases</a:t>
            </a:r>
          </a:p>
          <a:p>
            <a:pPr marL="885186" lvl="1" indent="-442593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FFFFFF"/>
                </a:solidFill>
                <a:latin typeface="Canva Sans"/>
              </a:rPr>
              <a:t>Programming in SQL</a:t>
            </a:r>
          </a:p>
          <a:p>
            <a:pPr marL="885186" lvl="1" indent="-442593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FFFFFF"/>
                </a:solidFill>
                <a:latin typeface="Canva Sans"/>
              </a:rPr>
              <a:t>PL/SQL Basic Syntax &amp; Variables</a:t>
            </a:r>
          </a:p>
          <a:p>
            <a:pPr>
              <a:lnSpc>
                <a:spcPts val="5739"/>
              </a:lnSpc>
            </a:pPr>
            <a:endParaRPr lang="en-US" sz="4099">
              <a:solidFill>
                <a:srgbClr val="FFFFFF"/>
              </a:solidFill>
              <a:latin typeface="Canva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92518" y="857250"/>
            <a:ext cx="16415368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"/>
              </a:rPr>
              <a:t>Prerequisites Required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28700" y="811855"/>
            <a:ext cx="453117" cy="433691"/>
          </a:xfrm>
          <a:custGeom>
            <a:avLst/>
            <a:gdLst/>
            <a:ahLst/>
            <a:cxnLst/>
            <a:rect l="l" t="t" r="r" b="b"/>
            <a:pathLst>
              <a:path w="453117" h="433691">
                <a:moveTo>
                  <a:pt x="0" y="0"/>
                </a:moveTo>
                <a:lnTo>
                  <a:pt x="453117" y="0"/>
                </a:lnTo>
                <a:lnTo>
                  <a:pt x="453117" y="433690"/>
                </a:lnTo>
                <a:lnTo>
                  <a:pt x="0" y="433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934010" y="319767"/>
            <a:ext cx="1080030" cy="108003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4029376" y="7778035"/>
            <a:ext cx="3444648" cy="1607503"/>
          </a:xfrm>
          <a:custGeom>
            <a:avLst/>
            <a:gdLst/>
            <a:ahLst/>
            <a:cxnLst/>
            <a:rect l="l" t="t" r="r" b="b"/>
            <a:pathLst>
              <a:path w="3444648" h="1607503">
                <a:moveTo>
                  <a:pt x="0" y="0"/>
                </a:moveTo>
                <a:lnTo>
                  <a:pt x="3444649" y="0"/>
                </a:lnTo>
                <a:lnTo>
                  <a:pt x="3444649" y="1607502"/>
                </a:lnTo>
                <a:lnTo>
                  <a:pt x="0" y="16075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84811" y="7385057"/>
            <a:ext cx="2138983" cy="2138983"/>
          </a:xfrm>
          <a:custGeom>
            <a:avLst/>
            <a:gdLst/>
            <a:ahLst/>
            <a:cxnLst/>
            <a:rect l="l" t="t" r="r" b="b"/>
            <a:pathLst>
              <a:path w="2138983" h="2138983">
                <a:moveTo>
                  <a:pt x="0" y="0"/>
                </a:moveTo>
                <a:lnTo>
                  <a:pt x="2138984" y="0"/>
                </a:lnTo>
                <a:lnTo>
                  <a:pt x="2138984" y="2138983"/>
                </a:lnTo>
                <a:lnTo>
                  <a:pt x="0" y="21389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290139" y="320682"/>
            <a:ext cx="457152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"/>
              </a:rPr>
              <a:t>~Prerequisites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1310093" y="4082775"/>
            <a:ext cx="16255788" cy="2557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5167"/>
              </a:lnSpc>
              <a:buFont typeface="Arial"/>
              <a:buChar char="•"/>
            </a:pPr>
            <a:r>
              <a:rPr lang="en-US" sz="3399" spc="210">
                <a:solidFill>
                  <a:srgbClr val="FFFFFF"/>
                </a:solidFill>
                <a:latin typeface="Canva Sans"/>
              </a:rPr>
              <a:t>A language speciaised to a particular application domain....</a:t>
            </a:r>
          </a:p>
          <a:p>
            <a:pPr marL="734059" lvl="1" indent="-367030">
              <a:lnSpc>
                <a:spcPts val="5167"/>
              </a:lnSpc>
              <a:buFont typeface="Arial"/>
              <a:buChar char="•"/>
            </a:pPr>
            <a:r>
              <a:rPr lang="en-US" sz="3399" spc="210">
                <a:solidFill>
                  <a:srgbClr val="FFFFFF"/>
                </a:solidFill>
                <a:latin typeface="Canva Sans"/>
              </a:rPr>
              <a:t>Optimized for specific class of problems. </a:t>
            </a:r>
          </a:p>
          <a:p>
            <a:pPr marL="734059" lvl="1" indent="-367030">
              <a:lnSpc>
                <a:spcPts val="5167"/>
              </a:lnSpc>
              <a:buFont typeface="Arial"/>
              <a:buChar char="•"/>
            </a:pPr>
            <a:r>
              <a:rPr lang="en-US" sz="3399" spc="210">
                <a:solidFill>
                  <a:srgbClr val="FFFFFF"/>
                </a:solidFill>
                <a:latin typeface="Canva Sans"/>
              </a:rPr>
              <a:t>Is usually not useable in other domains</a:t>
            </a:r>
          </a:p>
          <a:p>
            <a:pPr>
              <a:lnSpc>
                <a:spcPts val="5167"/>
              </a:lnSpc>
            </a:pPr>
            <a:endParaRPr lang="en-US" sz="3399" spc="210">
              <a:solidFill>
                <a:srgbClr val="FFFFFF"/>
              </a:solidFill>
              <a:latin typeface="Canva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84811" y="2040926"/>
            <a:ext cx="12377652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"/>
              </a:rPr>
              <a:t>Domain Specific Programming Language  : Salient Features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84811" y="6387148"/>
            <a:ext cx="1149025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</a:rPr>
              <a:t>Examples....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59979" y="9619290"/>
            <a:ext cx="1110615" cy="396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Canva Sans"/>
              </a:rPr>
              <a:t>HTML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28700" y="811855"/>
            <a:ext cx="453117" cy="433691"/>
          </a:xfrm>
          <a:custGeom>
            <a:avLst/>
            <a:gdLst/>
            <a:ahLst/>
            <a:cxnLst/>
            <a:rect l="l" t="t" r="r" b="b"/>
            <a:pathLst>
              <a:path w="453117" h="433691">
                <a:moveTo>
                  <a:pt x="0" y="0"/>
                </a:moveTo>
                <a:lnTo>
                  <a:pt x="453117" y="0"/>
                </a:lnTo>
                <a:lnTo>
                  <a:pt x="453117" y="433690"/>
                </a:lnTo>
                <a:lnTo>
                  <a:pt x="0" y="433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934010" y="319767"/>
            <a:ext cx="1080030" cy="108003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028700" y="7494574"/>
            <a:ext cx="1845817" cy="2039628"/>
          </a:xfrm>
          <a:custGeom>
            <a:avLst/>
            <a:gdLst/>
            <a:ahLst/>
            <a:cxnLst/>
            <a:rect l="l" t="t" r="r" b="b"/>
            <a:pathLst>
              <a:path w="1845817" h="2039628">
                <a:moveTo>
                  <a:pt x="0" y="0"/>
                </a:moveTo>
                <a:lnTo>
                  <a:pt x="1845817" y="0"/>
                </a:lnTo>
                <a:lnTo>
                  <a:pt x="1845817" y="2039628"/>
                </a:lnTo>
                <a:lnTo>
                  <a:pt x="0" y="20396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183439" y="7494574"/>
            <a:ext cx="2039628" cy="2039628"/>
          </a:xfrm>
          <a:custGeom>
            <a:avLst/>
            <a:gdLst/>
            <a:ahLst/>
            <a:cxnLst/>
            <a:rect l="l" t="t" r="r" b="b"/>
            <a:pathLst>
              <a:path w="2039628" h="2039628">
                <a:moveTo>
                  <a:pt x="0" y="0"/>
                </a:moveTo>
                <a:lnTo>
                  <a:pt x="2039628" y="0"/>
                </a:lnTo>
                <a:lnTo>
                  <a:pt x="2039628" y="2039628"/>
                </a:lnTo>
                <a:lnTo>
                  <a:pt x="0" y="20396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290139" y="320682"/>
            <a:ext cx="457152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"/>
              </a:rPr>
              <a:t>~Prerequisites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1310093" y="4082775"/>
            <a:ext cx="16255788" cy="2557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5167"/>
              </a:lnSpc>
              <a:buFont typeface="Arial"/>
              <a:buChar char="•"/>
            </a:pPr>
            <a:r>
              <a:rPr lang="en-US" sz="3399" spc="210">
                <a:solidFill>
                  <a:srgbClr val="FFFFFF"/>
                </a:solidFill>
                <a:latin typeface="Canva Sans"/>
              </a:rPr>
              <a:t>Code Written in the form of sequence of instructions.</a:t>
            </a:r>
          </a:p>
          <a:p>
            <a:pPr marL="734059" lvl="1" indent="-367030">
              <a:lnSpc>
                <a:spcPts val="5167"/>
              </a:lnSpc>
              <a:buFont typeface="Arial"/>
              <a:buChar char="•"/>
            </a:pPr>
            <a:r>
              <a:rPr lang="en-US" sz="3399" spc="210">
                <a:solidFill>
                  <a:srgbClr val="FFFFFF"/>
                </a:solidFill>
                <a:latin typeface="Canva Sans"/>
              </a:rPr>
              <a:t>Programmer / User Specifying “what to &amp; how to do" step by step. </a:t>
            </a:r>
          </a:p>
          <a:p>
            <a:pPr marL="734059" lvl="1" indent="-367030">
              <a:lnSpc>
                <a:spcPts val="5167"/>
              </a:lnSpc>
              <a:buFont typeface="Arial"/>
              <a:buChar char="•"/>
            </a:pPr>
            <a:r>
              <a:rPr lang="en-US" sz="3399" spc="210">
                <a:solidFill>
                  <a:srgbClr val="FFFFFF"/>
                </a:solidFill>
                <a:latin typeface="Canva Sans"/>
              </a:rPr>
              <a:t>Sequential Execution of Instructions</a:t>
            </a:r>
          </a:p>
          <a:p>
            <a:pPr>
              <a:lnSpc>
                <a:spcPts val="5167"/>
              </a:lnSpc>
            </a:pPr>
            <a:endParaRPr lang="en-US" sz="3399" spc="210">
              <a:solidFill>
                <a:srgbClr val="FFFFFF"/>
              </a:solidFill>
              <a:latin typeface="Canva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84811" y="2040926"/>
            <a:ext cx="11995939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"/>
              </a:rPr>
              <a:t>When is a Programming Language classifed as a Procedural Language 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84811" y="6387148"/>
            <a:ext cx="1149025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</a:rPr>
              <a:t>Examples....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28700" y="811855"/>
            <a:ext cx="453117" cy="433691"/>
          </a:xfrm>
          <a:custGeom>
            <a:avLst/>
            <a:gdLst/>
            <a:ahLst/>
            <a:cxnLst/>
            <a:rect l="l" t="t" r="r" b="b"/>
            <a:pathLst>
              <a:path w="453117" h="433691">
                <a:moveTo>
                  <a:pt x="0" y="0"/>
                </a:moveTo>
                <a:lnTo>
                  <a:pt x="453117" y="0"/>
                </a:lnTo>
                <a:lnTo>
                  <a:pt x="453117" y="433690"/>
                </a:lnTo>
                <a:lnTo>
                  <a:pt x="0" y="433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934010" y="542911"/>
            <a:ext cx="1080030" cy="108003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3257038" y="3654965"/>
            <a:ext cx="3768914" cy="3768914"/>
          </a:xfrm>
          <a:custGeom>
            <a:avLst/>
            <a:gdLst/>
            <a:ahLst/>
            <a:cxnLst/>
            <a:rect l="l" t="t" r="r" b="b"/>
            <a:pathLst>
              <a:path w="3768914" h="3768914">
                <a:moveTo>
                  <a:pt x="0" y="0"/>
                </a:moveTo>
                <a:lnTo>
                  <a:pt x="3768915" y="0"/>
                </a:lnTo>
                <a:lnTo>
                  <a:pt x="3768915" y="3768915"/>
                </a:lnTo>
                <a:lnTo>
                  <a:pt x="0" y="37689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909072" y="3654965"/>
            <a:ext cx="3353009" cy="3768914"/>
          </a:xfrm>
          <a:custGeom>
            <a:avLst/>
            <a:gdLst/>
            <a:ahLst/>
            <a:cxnLst/>
            <a:rect l="l" t="t" r="r" b="b"/>
            <a:pathLst>
              <a:path w="3353009" h="3768914">
                <a:moveTo>
                  <a:pt x="0" y="0"/>
                </a:moveTo>
                <a:lnTo>
                  <a:pt x="3353009" y="0"/>
                </a:lnTo>
                <a:lnTo>
                  <a:pt x="3353009" y="3768915"/>
                </a:lnTo>
                <a:lnTo>
                  <a:pt x="0" y="37689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152225" y="591753"/>
            <a:ext cx="457152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"/>
              </a:rPr>
              <a:t>~Prerequisites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684811" y="2258159"/>
            <a:ext cx="1284641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 Bold"/>
              </a:rPr>
              <a:t>Are the Below 2 Languages Procedural 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949944" y="8985980"/>
            <a:ext cx="8356856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They are Object Oriented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4811" y="607952"/>
            <a:ext cx="2993353" cy="870896"/>
            <a:chOff x="0" y="0"/>
            <a:chExt cx="226985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9857" cy="660400"/>
            </a:xfrm>
            <a:custGeom>
              <a:avLst/>
              <a:gdLst/>
              <a:ahLst/>
              <a:cxnLst/>
              <a:rect l="l" t="t" r="r" b="b"/>
              <a:pathLst>
                <a:path w="2269857" h="660400">
                  <a:moveTo>
                    <a:pt x="214539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5397" y="0"/>
                  </a:lnTo>
                  <a:cubicBezTo>
                    <a:pt x="2213977" y="0"/>
                    <a:pt x="2269857" y="55880"/>
                    <a:pt x="2269857" y="124460"/>
                  </a:cubicBezTo>
                  <a:lnTo>
                    <a:pt x="2269857" y="535940"/>
                  </a:lnTo>
                  <a:cubicBezTo>
                    <a:pt x="2269857" y="604520"/>
                    <a:pt x="2213977" y="660400"/>
                    <a:pt x="2145397" y="660400"/>
                  </a:cubicBezTo>
                  <a:close/>
                </a:path>
              </a:pathLst>
            </a:custGeom>
            <a:solidFill>
              <a:srgbClr val="191B1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28700" y="811855"/>
            <a:ext cx="453117" cy="433691"/>
          </a:xfrm>
          <a:custGeom>
            <a:avLst/>
            <a:gdLst/>
            <a:ahLst/>
            <a:cxnLst/>
            <a:rect l="l" t="t" r="r" b="b"/>
            <a:pathLst>
              <a:path w="453117" h="433691">
                <a:moveTo>
                  <a:pt x="0" y="0"/>
                </a:moveTo>
                <a:lnTo>
                  <a:pt x="453117" y="0"/>
                </a:lnTo>
                <a:lnTo>
                  <a:pt x="453117" y="433690"/>
                </a:lnTo>
                <a:lnTo>
                  <a:pt x="0" y="433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461777" y="7605853"/>
            <a:ext cx="1652447" cy="165244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934010" y="542911"/>
            <a:ext cx="1080030" cy="108003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7152225" y="591753"/>
            <a:ext cx="457152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"/>
              </a:rPr>
              <a:t>~Prerequisites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684811" y="1963550"/>
            <a:ext cx="12650189" cy="10286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FFFFFF"/>
                </a:solidFill>
                <a:latin typeface="Canva Sans Bold"/>
              </a:rPr>
              <a:t>What's a Relational Database 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6274" y="3488563"/>
            <a:ext cx="16255788" cy="3205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5167"/>
              </a:lnSpc>
              <a:buFont typeface="Arial"/>
              <a:buChar char="•"/>
            </a:pPr>
            <a:r>
              <a:rPr lang="en-US" sz="3399" spc="210" dirty="0">
                <a:solidFill>
                  <a:srgbClr val="FFFFFF"/>
                </a:solidFill>
                <a:latin typeface="Canva Sans"/>
              </a:rPr>
              <a:t>A relational database is a type of database that stores and provides access to data points that are related to one another.</a:t>
            </a:r>
          </a:p>
          <a:p>
            <a:pPr>
              <a:lnSpc>
                <a:spcPts val="5167"/>
              </a:lnSpc>
            </a:pPr>
            <a:endParaRPr lang="en-US" sz="3399" spc="210" dirty="0">
              <a:solidFill>
                <a:srgbClr val="FFFFFF"/>
              </a:solidFill>
              <a:latin typeface="Canva Sans"/>
            </a:endParaRPr>
          </a:p>
          <a:p>
            <a:pPr marL="734059" lvl="1" indent="-367030">
              <a:lnSpc>
                <a:spcPts val="5167"/>
              </a:lnSpc>
              <a:buFont typeface="Arial"/>
              <a:buChar char="•"/>
            </a:pPr>
            <a:r>
              <a:rPr lang="en-US" sz="3399" spc="210" dirty="0">
                <a:solidFill>
                  <a:srgbClr val="FFFFFF"/>
                </a:solidFill>
                <a:latin typeface="Canva Sans"/>
              </a:rPr>
              <a:t>In a relational database, each row in the table is a record with a unique ID called the key.  A crude example :- Roll Nos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473</Words>
  <Application>Microsoft Office PowerPoint</Application>
  <PresentationFormat>Custom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Poppins Bold Italics</vt:lpstr>
      <vt:lpstr>Canva Sans</vt:lpstr>
      <vt:lpstr>Poppins Italics</vt:lpstr>
      <vt:lpstr>Calibri</vt:lpstr>
      <vt:lpstr>Poppins Bold</vt:lpstr>
      <vt:lpstr>Poppins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Technology Business Presentation</dc:title>
  <cp:lastModifiedBy>Aditya Dighe</cp:lastModifiedBy>
  <cp:revision>2</cp:revision>
  <dcterms:created xsi:type="dcterms:W3CDTF">2006-08-16T00:00:00Z</dcterms:created>
  <dcterms:modified xsi:type="dcterms:W3CDTF">2023-07-12T04:32:19Z</dcterms:modified>
  <dc:identifier>DAFoV4qABgk</dc:identifier>
</cp:coreProperties>
</file>