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300" r:id="rId7"/>
    <p:sldId id="271" r:id="rId8"/>
    <p:sldId id="272" r:id="rId9"/>
    <p:sldId id="301" r:id="rId10"/>
    <p:sldId id="302" r:id="rId11"/>
    <p:sldId id="303" r:id="rId12"/>
    <p:sldId id="274" r:id="rId13"/>
    <p:sldId id="275"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273" r:id="rId38"/>
    <p:sldId id="279" r:id="rId39"/>
    <p:sldId id="338" r:id="rId40"/>
    <p:sldId id="278" r:id="rId41"/>
    <p:sldId id="327" r:id="rId42"/>
    <p:sldId id="329" r:id="rId43"/>
    <p:sldId id="330" r:id="rId44"/>
    <p:sldId id="328" r:id="rId45"/>
    <p:sldId id="331" r:id="rId46"/>
    <p:sldId id="332" r:id="rId47"/>
    <p:sldId id="333" r:id="rId48"/>
    <p:sldId id="334" r:id="rId49"/>
    <p:sldId id="335" r:id="rId50"/>
    <p:sldId id="336" r:id="rId51"/>
    <p:sldId id="339" r:id="rId52"/>
    <p:sldId id="337" r:id="rId53"/>
    <p:sldId id="340" r:id="rId54"/>
    <p:sldId id="341" r:id="rId55"/>
    <p:sldId id="342" r:id="rId56"/>
    <p:sldId id="343" r:id="rId57"/>
    <p:sldId id="344" r:id="rId58"/>
    <p:sldId id="27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66" d="100"/>
          <a:sy n="66" d="100"/>
        </p:scale>
        <p:origin x="6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1B11-D2A4-4497-BD6A-B682ED4C7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2D24E-4DB0-42ED-BD28-78E0E886A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FC941-0EC0-4381-BB81-7AC86A3016BC}"/>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8411AF0A-2054-4BBA-B057-5E3EE8AAB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0EC2E-4CD2-400C-B2EC-3F76AEAC4368}"/>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286161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83EA-7B0B-4AAB-8F63-6B71641E8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3257E-FADD-4033-B787-DAB715900A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C5619-332B-4188-A64B-CD3066C62CA6}"/>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F17200D2-4C9E-4BA7-8E7A-5015A4A9E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E5502-F090-4EE0-9FC7-E08E89C272A8}"/>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181130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5F70B-D609-45A1-B59E-9F32D117D3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BB8E92-AC4A-4124-B8D5-6ED0E15973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1A36E-616B-417D-A94D-0922381EBD53}"/>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85FC09E1-1975-48CC-AB61-7DC0CF278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9F6A2-BCF8-434C-85DE-E02D880D5B00}"/>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307902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FE6D-397E-4E66-8FCD-D37497591E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4781A6-50C9-4393-A8F3-42262D081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7165D-00FA-4B9D-984C-AAC4BE7CE5DE}"/>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CAA9D972-E1D0-4083-A29E-18A3CBF05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1C29D-EAFD-443E-9F0E-E7310F2E1E9F}"/>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57006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FF60-F0D6-424A-9E20-462285404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3BA299-EEF2-44DF-B656-168D918E2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CC9F2-6EAB-4C4E-93C0-E94BDF1ADE10}"/>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E5BC7525-1C55-4911-92C7-E5A69F42F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CBE7F-6C3B-45D5-BE3E-F218F3F83923}"/>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342740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54A7-2352-4F9A-8F7A-86ED4767F8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209CF-787F-4B07-94A6-35EDAB92B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7E576-2656-4161-9BD4-6366303A3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EDB8D4-5ED4-4559-BF6F-1587468ACFB6}"/>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6" name="Footer Placeholder 5">
            <a:extLst>
              <a:ext uri="{FF2B5EF4-FFF2-40B4-BE49-F238E27FC236}">
                <a16:creationId xmlns:a16="http://schemas.microsoft.com/office/drawing/2014/main" id="{C21AB03B-CF7D-4CE2-ADE5-15E258D5B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EBC62-37D6-4E49-B731-EB65D5A79A26}"/>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282688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61F4-2A2D-4C9B-BB2E-FFE7394F6C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AD53A-15A8-470A-9C99-4F1DE8972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8E9E1-DBF7-4660-906D-79F43597D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BBBB1B-69BA-48AE-B2B3-567228E5C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1A150-8FDE-4F1B-B4ED-EE57FB794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1C9648-8094-4446-831F-5C122BC1291A}"/>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8" name="Footer Placeholder 7">
            <a:extLst>
              <a:ext uri="{FF2B5EF4-FFF2-40B4-BE49-F238E27FC236}">
                <a16:creationId xmlns:a16="http://schemas.microsoft.com/office/drawing/2014/main" id="{36A6C66F-C534-4CFB-8FE4-26FF8E0C98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22D90B-EE94-4193-BDC3-C9997C1E4607}"/>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417634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8D07-3E71-4EEA-85E0-78654EB6CB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E50619-07B7-4DEB-9557-73E12B15559B}"/>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4" name="Footer Placeholder 3">
            <a:extLst>
              <a:ext uri="{FF2B5EF4-FFF2-40B4-BE49-F238E27FC236}">
                <a16:creationId xmlns:a16="http://schemas.microsoft.com/office/drawing/2014/main" id="{1C3FEB58-20E1-422B-AEC9-FE35139AD3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B79B92-CDFB-4279-BD5B-1BF5FAFF431F}"/>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313557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3C4EE-62B6-47DD-8C5E-EA402918E8D5}"/>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3" name="Footer Placeholder 2">
            <a:extLst>
              <a:ext uri="{FF2B5EF4-FFF2-40B4-BE49-F238E27FC236}">
                <a16:creationId xmlns:a16="http://schemas.microsoft.com/office/drawing/2014/main" id="{304ADED3-234F-474D-A21B-251FD55146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83FDA-C190-4800-A615-E67797F35B42}"/>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165704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1DC9-81BD-40D0-8B67-F9EF6DC90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C3E7DD-3F11-40C8-A2BE-64B1C97BE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333947-1CF0-48B6-8E92-0EDCA536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4D615-2E49-4C91-BA5C-A74C695133E6}"/>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6" name="Footer Placeholder 5">
            <a:extLst>
              <a:ext uri="{FF2B5EF4-FFF2-40B4-BE49-F238E27FC236}">
                <a16:creationId xmlns:a16="http://schemas.microsoft.com/office/drawing/2014/main" id="{04FA3AC2-6F4A-4783-B4FF-ADC528E58A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BF758-EE81-479A-B614-1F1B7BB8C2EF}"/>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24554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488A-E157-444E-B096-4EA0DBF40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E6C0D3-DBDC-4E7F-8904-F14A74E9B3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55BC2-B820-4CFE-9D33-DC45A5841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75E1-24F2-448D-9438-17B80FAC1FFC}"/>
              </a:ext>
            </a:extLst>
          </p:cNvPr>
          <p:cNvSpPr>
            <a:spLocks noGrp="1"/>
          </p:cNvSpPr>
          <p:nvPr>
            <p:ph type="dt" sz="half" idx="10"/>
          </p:nvPr>
        </p:nvSpPr>
        <p:spPr/>
        <p:txBody>
          <a:bodyPr/>
          <a:lstStyle/>
          <a:p>
            <a:fld id="{54434BC5-8B4E-4B86-8B28-97A083283274}" type="datetimeFigureOut">
              <a:rPr lang="en-IN" smtClean="0"/>
              <a:t>01-08-2023</a:t>
            </a:fld>
            <a:endParaRPr lang="en-IN"/>
          </a:p>
        </p:txBody>
      </p:sp>
      <p:sp>
        <p:nvSpPr>
          <p:cNvPr id="6" name="Footer Placeholder 5">
            <a:extLst>
              <a:ext uri="{FF2B5EF4-FFF2-40B4-BE49-F238E27FC236}">
                <a16:creationId xmlns:a16="http://schemas.microsoft.com/office/drawing/2014/main" id="{BFF87531-4DBD-4FE2-83A8-9F3E2652F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D7471-8484-49D6-AF66-18D1AC902E85}"/>
              </a:ext>
            </a:extLst>
          </p:cNvPr>
          <p:cNvSpPr>
            <a:spLocks noGrp="1"/>
          </p:cNvSpPr>
          <p:nvPr>
            <p:ph type="sldNum" sz="quarter" idx="12"/>
          </p:nvPr>
        </p:nvSpPr>
        <p:spPr/>
        <p:txBody>
          <a:bodyPr/>
          <a:lstStyle/>
          <a:p>
            <a:fld id="{B0006E94-2456-431B-8A86-61A15AFCBF6D}" type="slidenum">
              <a:rPr lang="en-IN" smtClean="0"/>
              <a:t>‹#›</a:t>
            </a:fld>
            <a:endParaRPr lang="en-IN"/>
          </a:p>
        </p:txBody>
      </p:sp>
    </p:spTree>
    <p:extLst>
      <p:ext uri="{BB962C8B-B14F-4D97-AF65-F5344CB8AC3E}">
        <p14:creationId xmlns:p14="http://schemas.microsoft.com/office/powerpoint/2010/main" val="318431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2A378-8F81-4278-AC68-5C826212E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DE82B7-516E-4514-8B6A-3F5A34619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A1352-4A4C-4FCD-BA85-6861608C2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34BC5-8B4E-4B86-8B28-97A083283274}" type="datetimeFigureOut">
              <a:rPr lang="en-IN" smtClean="0"/>
              <a:t>01-08-2023</a:t>
            </a:fld>
            <a:endParaRPr lang="en-IN"/>
          </a:p>
        </p:txBody>
      </p:sp>
      <p:sp>
        <p:nvSpPr>
          <p:cNvPr id="5" name="Footer Placeholder 4">
            <a:extLst>
              <a:ext uri="{FF2B5EF4-FFF2-40B4-BE49-F238E27FC236}">
                <a16:creationId xmlns:a16="http://schemas.microsoft.com/office/drawing/2014/main" id="{1933FA60-FB61-462C-B1E4-59850ECE7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C7C0CA-D5C0-4776-97CF-E6F5A255DA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06E94-2456-431B-8A86-61A15AFCBF6D}" type="slidenum">
              <a:rPr lang="en-IN" smtClean="0"/>
              <a:t>‹#›</a:t>
            </a:fld>
            <a:endParaRPr lang="en-IN"/>
          </a:p>
        </p:txBody>
      </p:sp>
    </p:spTree>
    <p:extLst>
      <p:ext uri="{BB962C8B-B14F-4D97-AF65-F5344CB8AC3E}">
        <p14:creationId xmlns:p14="http://schemas.microsoft.com/office/powerpoint/2010/main" val="186181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B588-EF74-435B-BF0D-421C6E72265A}"/>
              </a:ext>
            </a:extLst>
          </p:cNvPr>
          <p:cNvSpPr>
            <a:spLocks noGrp="1"/>
          </p:cNvSpPr>
          <p:nvPr>
            <p:ph type="ctrTitle"/>
          </p:nvPr>
        </p:nvSpPr>
        <p:spPr>
          <a:xfrm>
            <a:off x="1524000" y="1122363"/>
            <a:ext cx="10016836" cy="2387600"/>
          </a:xfrm>
        </p:spPr>
        <p:txBody>
          <a:bodyPr>
            <a:normAutofit/>
          </a:bodyPr>
          <a:lstStyle/>
          <a:p>
            <a:r>
              <a:rPr lang="en-US" sz="7200" b="1" i="0" u="none" strike="noStrike" baseline="0" dirty="0">
                <a:latin typeface="Times New Roman" panose="02020603050405020304" pitchFamily="18" charset="0"/>
              </a:rPr>
              <a:t>Unit 3 Query Languages</a:t>
            </a:r>
            <a:endParaRPr lang="en-IN" sz="41300" dirty="0"/>
          </a:p>
        </p:txBody>
      </p:sp>
      <p:sp>
        <p:nvSpPr>
          <p:cNvPr id="3" name="Subtitle 2">
            <a:extLst>
              <a:ext uri="{FF2B5EF4-FFF2-40B4-BE49-F238E27FC236}">
                <a16:creationId xmlns:a16="http://schemas.microsoft.com/office/drawing/2014/main" id="{E885544B-67BD-4CB9-BCA6-8F40D099222D}"/>
              </a:ext>
            </a:extLst>
          </p:cNvPr>
          <p:cNvSpPr>
            <a:spLocks noGrp="1"/>
          </p:cNvSpPr>
          <p:nvPr>
            <p:ph type="subTitle" idx="1"/>
          </p:nvPr>
        </p:nvSpPr>
        <p:spPr/>
        <p:txBody>
          <a:bodyPr>
            <a:normAutofit/>
          </a:bodyPr>
          <a:lstStyle/>
          <a:p>
            <a:r>
              <a:rPr lang="en-IN" sz="8000" b="1" dirty="0">
                <a:effectLst/>
              </a:rPr>
              <a:t>SQL</a:t>
            </a:r>
            <a:endParaRPr lang="en-IN" sz="8000" dirty="0"/>
          </a:p>
        </p:txBody>
      </p:sp>
    </p:spTree>
    <p:extLst>
      <p:ext uri="{BB962C8B-B14F-4D97-AF65-F5344CB8AC3E}">
        <p14:creationId xmlns:p14="http://schemas.microsoft.com/office/powerpoint/2010/main" val="41825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D99-F8A7-4097-B468-7E379A1C454B}"/>
              </a:ext>
            </a:extLst>
          </p:cNvPr>
          <p:cNvSpPr>
            <a:spLocks noGrp="1"/>
          </p:cNvSpPr>
          <p:nvPr>
            <p:ph type="title"/>
          </p:nvPr>
        </p:nvSpPr>
        <p:spPr>
          <a:xfrm>
            <a:off x="41564" y="272618"/>
            <a:ext cx="10515600" cy="646257"/>
          </a:xfrm>
        </p:spPr>
        <p:txBody>
          <a:bodyPr>
            <a:normAutofit fontScale="90000"/>
          </a:bodyPr>
          <a:lstStyle/>
          <a:p>
            <a:r>
              <a:rPr lang="en-IN" sz="4000" b="1" dirty="0"/>
              <a:t>Data Definition Language (DDL)</a:t>
            </a:r>
            <a:br>
              <a:rPr lang="en-IN" sz="4000" b="1" dirty="0"/>
            </a:br>
            <a:endParaRPr lang="en-IN" sz="4000" dirty="0"/>
          </a:p>
        </p:txBody>
      </p:sp>
      <p:sp>
        <p:nvSpPr>
          <p:cNvPr id="3" name="Content Placeholder 2">
            <a:extLst>
              <a:ext uri="{FF2B5EF4-FFF2-40B4-BE49-F238E27FC236}">
                <a16:creationId xmlns:a16="http://schemas.microsoft.com/office/drawing/2014/main" id="{321DC94C-6898-43D9-8D8F-07C856C841A9}"/>
              </a:ext>
            </a:extLst>
          </p:cNvPr>
          <p:cNvSpPr>
            <a:spLocks noGrp="1"/>
          </p:cNvSpPr>
          <p:nvPr>
            <p:ph idx="1"/>
          </p:nvPr>
        </p:nvSpPr>
        <p:spPr>
          <a:xfrm>
            <a:off x="318656" y="734292"/>
            <a:ext cx="5666508" cy="5758584"/>
          </a:xfrm>
        </p:spPr>
        <p:txBody>
          <a:bodyPr>
            <a:normAutofit fontScale="85000" lnSpcReduction="20000"/>
          </a:bodyPr>
          <a:lstStyle/>
          <a:p>
            <a:r>
              <a:rPr lang="en-US" b="1" dirty="0">
                <a:solidFill>
                  <a:srgbClr val="C00000"/>
                </a:solidFill>
              </a:rPr>
              <a:t>--NOT NULL on Create Table</a:t>
            </a:r>
          </a:p>
          <a:p>
            <a:r>
              <a:rPr lang="en-US" b="1" dirty="0"/>
              <a:t>CREATE TABLE </a:t>
            </a:r>
            <a:r>
              <a:rPr lang="en-US" b="1" dirty="0" err="1"/>
              <a:t>Employee_Info</a:t>
            </a:r>
            <a:endParaRPr lang="en-US" b="1" dirty="0"/>
          </a:p>
          <a:p>
            <a:r>
              <a:rPr lang="en-US" b="1" dirty="0"/>
              <a:t>(</a:t>
            </a:r>
          </a:p>
          <a:p>
            <a:r>
              <a:rPr lang="en-US" b="1" dirty="0" err="1"/>
              <a:t>EmployeeID</a:t>
            </a:r>
            <a:r>
              <a:rPr lang="en-US" b="1" dirty="0"/>
              <a:t> int NOT NULL,</a:t>
            </a:r>
          </a:p>
          <a:p>
            <a:r>
              <a:rPr lang="en-US" b="1" dirty="0" err="1">
                <a:solidFill>
                  <a:srgbClr val="000099"/>
                </a:solidFill>
              </a:rPr>
              <a:t>EmployeeName</a:t>
            </a:r>
            <a:r>
              <a:rPr lang="en-US" b="1" dirty="0">
                <a:solidFill>
                  <a:srgbClr val="000099"/>
                </a:solidFill>
              </a:rPr>
              <a:t> varchar(255) NOT NULL,</a:t>
            </a:r>
          </a:p>
          <a:p>
            <a:r>
              <a:rPr lang="en-US" b="1" dirty="0"/>
              <a:t>Emergency </a:t>
            </a:r>
            <a:r>
              <a:rPr lang="en-US" b="1" dirty="0" err="1"/>
              <a:t>ContactName</a:t>
            </a:r>
            <a:r>
              <a:rPr lang="en-US" b="1" dirty="0"/>
              <a:t> varchar(255),</a:t>
            </a:r>
          </a:p>
          <a:p>
            <a:r>
              <a:rPr lang="en-US" b="1" dirty="0" err="1">
                <a:solidFill>
                  <a:srgbClr val="000099"/>
                </a:solidFill>
              </a:rPr>
              <a:t>PhoneNumber</a:t>
            </a:r>
            <a:r>
              <a:rPr lang="en-US" b="1" dirty="0">
                <a:solidFill>
                  <a:srgbClr val="000099"/>
                </a:solidFill>
              </a:rPr>
              <a:t> int NOT NULL,</a:t>
            </a:r>
          </a:p>
          <a:p>
            <a:r>
              <a:rPr lang="en-US" b="1" dirty="0"/>
              <a:t>Address varchar(255),</a:t>
            </a:r>
          </a:p>
          <a:p>
            <a:r>
              <a:rPr lang="en-US" b="1" dirty="0"/>
              <a:t>City varchar(255),</a:t>
            </a:r>
          </a:p>
          <a:p>
            <a:r>
              <a:rPr lang="en-US" b="1" dirty="0"/>
              <a:t>Country varchar(255)</a:t>
            </a:r>
          </a:p>
          <a:p>
            <a:r>
              <a:rPr lang="en-US" b="1" dirty="0"/>
              <a:t>);</a:t>
            </a:r>
          </a:p>
          <a:p>
            <a:r>
              <a:rPr lang="en-US" b="1" dirty="0">
                <a:solidFill>
                  <a:srgbClr val="C00000"/>
                </a:solidFill>
              </a:rPr>
              <a:t>--NOT NULL on ALTER TABLE</a:t>
            </a:r>
          </a:p>
          <a:p>
            <a:r>
              <a:rPr lang="en-US" b="1" dirty="0"/>
              <a:t>ALTER TABLE </a:t>
            </a:r>
            <a:r>
              <a:rPr lang="en-US" b="1" dirty="0" err="1"/>
              <a:t>Employee_Info</a:t>
            </a:r>
            <a:endParaRPr lang="en-US" b="1" dirty="0"/>
          </a:p>
          <a:p>
            <a:r>
              <a:rPr lang="en-US" b="1" dirty="0">
                <a:solidFill>
                  <a:srgbClr val="000099"/>
                </a:solidFill>
              </a:rPr>
              <a:t>MODIFY </a:t>
            </a:r>
            <a:r>
              <a:rPr lang="en-US" b="1" dirty="0" err="1">
                <a:solidFill>
                  <a:srgbClr val="000099"/>
                </a:solidFill>
              </a:rPr>
              <a:t>PhoneNumber</a:t>
            </a:r>
            <a:r>
              <a:rPr lang="en-US" b="1" dirty="0">
                <a:solidFill>
                  <a:srgbClr val="000099"/>
                </a:solidFill>
              </a:rPr>
              <a:t> int NOT NULL;</a:t>
            </a:r>
            <a:endParaRPr lang="en-US" dirty="0">
              <a:solidFill>
                <a:srgbClr val="000099"/>
              </a:solidFill>
            </a:endParaRPr>
          </a:p>
        </p:txBody>
      </p:sp>
      <p:sp>
        <p:nvSpPr>
          <p:cNvPr id="4" name="Content Placeholder 2">
            <a:extLst>
              <a:ext uri="{FF2B5EF4-FFF2-40B4-BE49-F238E27FC236}">
                <a16:creationId xmlns:a16="http://schemas.microsoft.com/office/drawing/2014/main" id="{988D6FED-A250-511B-1B2D-36392305A63F}"/>
              </a:ext>
            </a:extLst>
          </p:cNvPr>
          <p:cNvSpPr txBox="1">
            <a:spLocks/>
          </p:cNvSpPr>
          <p:nvPr/>
        </p:nvSpPr>
        <p:spPr>
          <a:xfrm>
            <a:off x="6096000" y="32183"/>
            <a:ext cx="5888182" cy="66872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--UNIQUE on Create Table</a:t>
            </a:r>
          </a:p>
          <a:p>
            <a:r>
              <a:rPr lang="en-US" b="1" dirty="0">
                <a:solidFill>
                  <a:srgbClr val="C00000"/>
                </a:solidFill>
              </a:rPr>
              <a:t> </a:t>
            </a:r>
            <a:r>
              <a:rPr lang="en-US" b="1" dirty="0"/>
              <a:t>CREATE TABLE </a:t>
            </a:r>
            <a:r>
              <a:rPr lang="en-US" b="1" dirty="0" err="1"/>
              <a:t>Employee_Info</a:t>
            </a:r>
            <a:endParaRPr lang="en-US" b="1" dirty="0"/>
          </a:p>
          <a:p>
            <a:r>
              <a:rPr lang="en-US" b="1" dirty="0"/>
              <a:t>(</a:t>
            </a:r>
          </a:p>
          <a:p>
            <a:r>
              <a:rPr lang="en-US" b="1" dirty="0" err="1">
                <a:solidFill>
                  <a:srgbClr val="000099"/>
                </a:solidFill>
              </a:rPr>
              <a:t>EmployeeID</a:t>
            </a:r>
            <a:r>
              <a:rPr lang="en-US" b="1" dirty="0">
                <a:solidFill>
                  <a:srgbClr val="000099"/>
                </a:solidFill>
              </a:rPr>
              <a:t> int NOT NULL UNIQUE,</a:t>
            </a:r>
          </a:p>
          <a:p>
            <a:r>
              <a:rPr lang="en-US" b="1" dirty="0" err="1"/>
              <a:t>EmployeeName</a:t>
            </a:r>
            <a:r>
              <a:rPr lang="en-US" b="1" dirty="0"/>
              <a:t> varchar(255) NOT NULL,</a:t>
            </a:r>
          </a:p>
          <a:p>
            <a:r>
              <a:rPr lang="en-US" b="1" dirty="0"/>
              <a:t>Emergency </a:t>
            </a:r>
            <a:r>
              <a:rPr lang="en-US" b="1" dirty="0" err="1"/>
              <a:t>ContactName</a:t>
            </a:r>
            <a:r>
              <a:rPr lang="en-US" b="1" dirty="0"/>
              <a:t> varchar(255),</a:t>
            </a:r>
          </a:p>
          <a:p>
            <a:r>
              <a:rPr lang="en-US" b="1" dirty="0" err="1"/>
              <a:t>PhoneNumber</a:t>
            </a:r>
            <a:r>
              <a:rPr lang="en-US" b="1" dirty="0"/>
              <a:t> int NOT NULL,</a:t>
            </a:r>
          </a:p>
          <a:p>
            <a:r>
              <a:rPr lang="en-US" b="1" dirty="0"/>
              <a:t>Address varchar(255),</a:t>
            </a:r>
          </a:p>
          <a:p>
            <a:r>
              <a:rPr lang="en-US" b="1" dirty="0"/>
              <a:t>City varchar(255),</a:t>
            </a:r>
          </a:p>
          <a:p>
            <a:r>
              <a:rPr lang="en-US" b="1" dirty="0"/>
              <a:t>Country varchar(255)</a:t>
            </a:r>
          </a:p>
          <a:p>
            <a:r>
              <a:rPr lang="en-US" b="1" dirty="0"/>
              <a:t>);</a:t>
            </a:r>
          </a:p>
          <a:p>
            <a:r>
              <a:rPr lang="en-US" b="1" dirty="0">
                <a:solidFill>
                  <a:srgbClr val="C00000"/>
                </a:solidFill>
              </a:rPr>
              <a:t>--UNIQUE on ALTER TABLE</a:t>
            </a:r>
          </a:p>
          <a:p>
            <a:r>
              <a:rPr lang="en-US" b="1" dirty="0"/>
              <a:t> ALTER TABLE </a:t>
            </a:r>
            <a:r>
              <a:rPr lang="en-US" b="1" dirty="0" err="1"/>
              <a:t>Employee_Info</a:t>
            </a:r>
            <a:endParaRPr lang="en-US" b="1" dirty="0"/>
          </a:p>
          <a:p>
            <a:r>
              <a:rPr lang="en-US" b="1" dirty="0">
                <a:solidFill>
                  <a:srgbClr val="000099"/>
                </a:solidFill>
              </a:rPr>
              <a:t>ADD UNIQUE (</a:t>
            </a:r>
            <a:r>
              <a:rPr lang="en-US" b="1" dirty="0" err="1">
                <a:solidFill>
                  <a:srgbClr val="000099"/>
                </a:solidFill>
              </a:rPr>
              <a:t>Employee_ID</a:t>
            </a:r>
            <a:r>
              <a:rPr lang="en-US" b="1" dirty="0">
                <a:solidFill>
                  <a:srgbClr val="000099"/>
                </a:solidFill>
              </a:rPr>
              <a:t>);</a:t>
            </a:r>
          </a:p>
        </p:txBody>
      </p:sp>
    </p:spTree>
    <p:extLst>
      <p:ext uri="{BB962C8B-B14F-4D97-AF65-F5344CB8AC3E}">
        <p14:creationId xmlns:p14="http://schemas.microsoft.com/office/powerpoint/2010/main" val="246256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D99-F8A7-4097-B468-7E379A1C454B}"/>
              </a:ext>
            </a:extLst>
          </p:cNvPr>
          <p:cNvSpPr>
            <a:spLocks noGrp="1"/>
          </p:cNvSpPr>
          <p:nvPr>
            <p:ph type="title"/>
          </p:nvPr>
        </p:nvSpPr>
        <p:spPr>
          <a:xfrm>
            <a:off x="41564" y="272618"/>
            <a:ext cx="10515600" cy="646257"/>
          </a:xfrm>
        </p:spPr>
        <p:txBody>
          <a:bodyPr>
            <a:normAutofit fontScale="90000"/>
          </a:bodyPr>
          <a:lstStyle/>
          <a:p>
            <a:r>
              <a:rPr lang="en-IN" sz="4000" b="1" dirty="0"/>
              <a:t>Data Definition Language (DDL)</a:t>
            </a:r>
            <a:br>
              <a:rPr lang="en-IN" sz="4000" b="1" dirty="0"/>
            </a:br>
            <a:endParaRPr lang="en-IN" sz="4000" dirty="0"/>
          </a:p>
        </p:txBody>
      </p:sp>
      <p:sp>
        <p:nvSpPr>
          <p:cNvPr id="3" name="Content Placeholder 2">
            <a:extLst>
              <a:ext uri="{FF2B5EF4-FFF2-40B4-BE49-F238E27FC236}">
                <a16:creationId xmlns:a16="http://schemas.microsoft.com/office/drawing/2014/main" id="{321DC94C-6898-43D9-8D8F-07C856C841A9}"/>
              </a:ext>
            </a:extLst>
          </p:cNvPr>
          <p:cNvSpPr>
            <a:spLocks noGrp="1"/>
          </p:cNvSpPr>
          <p:nvPr>
            <p:ph idx="1"/>
          </p:nvPr>
        </p:nvSpPr>
        <p:spPr>
          <a:xfrm>
            <a:off x="318656" y="734292"/>
            <a:ext cx="5666508" cy="5758584"/>
          </a:xfrm>
        </p:spPr>
        <p:txBody>
          <a:bodyPr>
            <a:normAutofit fontScale="85000" lnSpcReduction="20000"/>
          </a:bodyPr>
          <a:lstStyle/>
          <a:p>
            <a:r>
              <a:rPr lang="en-US" b="1" dirty="0">
                <a:solidFill>
                  <a:srgbClr val="C00000"/>
                </a:solidFill>
              </a:rPr>
              <a:t>--CHECK Constraint on CREATE TABLE</a:t>
            </a:r>
          </a:p>
          <a:p>
            <a:r>
              <a:rPr lang="en-US" b="1" dirty="0">
                <a:solidFill>
                  <a:srgbClr val="C00000"/>
                </a:solidFill>
              </a:rPr>
              <a:t> </a:t>
            </a:r>
            <a:r>
              <a:rPr lang="en-US" b="1" dirty="0"/>
              <a:t>CREATE TABLE </a:t>
            </a:r>
            <a:r>
              <a:rPr lang="en-US" b="1" dirty="0" err="1"/>
              <a:t>Employee_Info</a:t>
            </a:r>
            <a:endParaRPr lang="en-US" b="1" dirty="0"/>
          </a:p>
          <a:p>
            <a:r>
              <a:rPr lang="en-US" b="1" dirty="0"/>
              <a:t>(</a:t>
            </a:r>
          </a:p>
          <a:p>
            <a:r>
              <a:rPr lang="en-US" b="1" dirty="0" err="1"/>
              <a:t>EmployeeID</a:t>
            </a:r>
            <a:r>
              <a:rPr lang="en-US" b="1" dirty="0"/>
              <a:t> int NOT NULL,</a:t>
            </a:r>
          </a:p>
          <a:p>
            <a:r>
              <a:rPr lang="en-US" b="1" dirty="0" err="1"/>
              <a:t>EmployeeName</a:t>
            </a:r>
            <a:r>
              <a:rPr lang="en-US" b="1" dirty="0"/>
              <a:t> varchar(255),</a:t>
            </a:r>
          </a:p>
          <a:p>
            <a:r>
              <a:rPr lang="en-US" b="1" dirty="0"/>
              <a:t>Emergency </a:t>
            </a:r>
            <a:r>
              <a:rPr lang="en-US" b="1" dirty="0" err="1"/>
              <a:t>ContactName</a:t>
            </a:r>
            <a:r>
              <a:rPr lang="en-US" b="1" dirty="0"/>
              <a:t> varchar(255),</a:t>
            </a:r>
          </a:p>
          <a:p>
            <a:r>
              <a:rPr lang="en-US" b="1" dirty="0" err="1"/>
              <a:t>PhoneNumber</a:t>
            </a:r>
            <a:r>
              <a:rPr lang="en-US" b="1" dirty="0"/>
              <a:t> int,</a:t>
            </a:r>
          </a:p>
          <a:p>
            <a:r>
              <a:rPr lang="en-US" b="1" dirty="0"/>
              <a:t>Address varchar(255),</a:t>
            </a:r>
          </a:p>
          <a:p>
            <a:r>
              <a:rPr lang="en-US" b="1" dirty="0"/>
              <a:t>City varchar(255),</a:t>
            </a:r>
          </a:p>
          <a:p>
            <a:r>
              <a:rPr lang="en-US" b="1" dirty="0">
                <a:solidFill>
                  <a:srgbClr val="000099"/>
                </a:solidFill>
              </a:rPr>
              <a:t>Country varchar(255) CHECK (Country=='India')</a:t>
            </a:r>
          </a:p>
          <a:p>
            <a:r>
              <a:rPr lang="en-US" b="1" dirty="0"/>
              <a:t>);</a:t>
            </a:r>
          </a:p>
          <a:p>
            <a:r>
              <a:rPr lang="en-US" b="1" dirty="0">
                <a:solidFill>
                  <a:srgbClr val="C00000"/>
                </a:solidFill>
              </a:rPr>
              <a:t> --CHECK Constraint on ALTER TABLE</a:t>
            </a:r>
          </a:p>
          <a:p>
            <a:r>
              <a:rPr lang="en-US" b="1" dirty="0">
                <a:solidFill>
                  <a:srgbClr val="C00000"/>
                </a:solidFill>
              </a:rPr>
              <a:t> </a:t>
            </a:r>
            <a:r>
              <a:rPr lang="en-US" b="1" dirty="0"/>
              <a:t>ALTER TABLE </a:t>
            </a:r>
            <a:r>
              <a:rPr lang="en-US" b="1" dirty="0" err="1"/>
              <a:t>Employee_Info</a:t>
            </a:r>
            <a:endParaRPr lang="en-US" b="1" dirty="0"/>
          </a:p>
          <a:p>
            <a:r>
              <a:rPr lang="en-US" b="1" dirty="0">
                <a:solidFill>
                  <a:srgbClr val="000099"/>
                </a:solidFill>
              </a:rPr>
              <a:t>ADD CHECK (Country=='India');</a:t>
            </a:r>
          </a:p>
          <a:p>
            <a:endParaRPr lang="en-US" dirty="0">
              <a:solidFill>
                <a:srgbClr val="000099"/>
              </a:solidFill>
            </a:endParaRPr>
          </a:p>
        </p:txBody>
      </p:sp>
      <p:sp>
        <p:nvSpPr>
          <p:cNvPr id="4" name="Content Placeholder 2">
            <a:extLst>
              <a:ext uri="{FF2B5EF4-FFF2-40B4-BE49-F238E27FC236}">
                <a16:creationId xmlns:a16="http://schemas.microsoft.com/office/drawing/2014/main" id="{988D6FED-A250-511B-1B2D-36392305A63F}"/>
              </a:ext>
            </a:extLst>
          </p:cNvPr>
          <p:cNvSpPr txBox="1">
            <a:spLocks/>
          </p:cNvSpPr>
          <p:nvPr/>
        </p:nvSpPr>
        <p:spPr>
          <a:xfrm>
            <a:off x="6206838" y="131618"/>
            <a:ext cx="5888182" cy="65947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--DEFAULT Constraint on CREATE TABLE</a:t>
            </a:r>
          </a:p>
          <a:p>
            <a:r>
              <a:rPr lang="en-US" b="1" dirty="0">
                <a:solidFill>
                  <a:srgbClr val="C00000"/>
                </a:solidFill>
              </a:rPr>
              <a:t> </a:t>
            </a:r>
            <a:r>
              <a:rPr lang="en-US" b="1" dirty="0"/>
              <a:t>CREATE TABLE </a:t>
            </a:r>
            <a:r>
              <a:rPr lang="en-US" b="1" dirty="0" err="1"/>
              <a:t>Employee_Info</a:t>
            </a:r>
            <a:endParaRPr lang="en-US" b="1" dirty="0"/>
          </a:p>
          <a:p>
            <a:r>
              <a:rPr lang="en-US" b="1" dirty="0"/>
              <a:t>(</a:t>
            </a:r>
          </a:p>
          <a:p>
            <a:r>
              <a:rPr lang="en-US" b="1" dirty="0" err="1"/>
              <a:t>EmployeeID</a:t>
            </a:r>
            <a:r>
              <a:rPr lang="en-US" b="1" dirty="0"/>
              <a:t> int NOT NULL,</a:t>
            </a:r>
          </a:p>
          <a:p>
            <a:r>
              <a:rPr lang="en-US" b="1" dirty="0" err="1"/>
              <a:t>EmployeeName</a:t>
            </a:r>
            <a:r>
              <a:rPr lang="en-US" b="1" dirty="0"/>
              <a:t> varchar(255),</a:t>
            </a:r>
          </a:p>
          <a:p>
            <a:r>
              <a:rPr lang="en-US" b="1" dirty="0"/>
              <a:t>Emergency </a:t>
            </a:r>
            <a:r>
              <a:rPr lang="en-US" b="1" dirty="0" err="1"/>
              <a:t>ContactName</a:t>
            </a:r>
            <a:r>
              <a:rPr lang="en-US" b="1" dirty="0"/>
              <a:t> varchar(255),</a:t>
            </a:r>
          </a:p>
          <a:p>
            <a:r>
              <a:rPr lang="en-US" b="1" dirty="0" err="1"/>
              <a:t>PhoneNumber</a:t>
            </a:r>
            <a:r>
              <a:rPr lang="en-US" b="1" dirty="0"/>
              <a:t> int,</a:t>
            </a:r>
          </a:p>
          <a:p>
            <a:r>
              <a:rPr lang="en-US" b="1" dirty="0"/>
              <a:t>Address varchar(255),</a:t>
            </a:r>
          </a:p>
          <a:p>
            <a:r>
              <a:rPr lang="en-US" b="1" dirty="0"/>
              <a:t>City varchar(255),</a:t>
            </a:r>
          </a:p>
          <a:p>
            <a:r>
              <a:rPr lang="en-US" b="1" dirty="0">
                <a:solidFill>
                  <a:srgbClr val="000099"/>
                </a:solidFill>
              </a:rPr>
              <a:t>Country varchar(255) DEFAULT 'India'</a:t>
            </a:r>
          </a:p>
          <a:p>
            <a:r>
              <a:rPr lang="en-US" b="1" dirty="0"/>
              <a:t>);</a:t>
            </a:r>
          </a:p>
          <a:p>
            <a:r>
              <a:rPr lang="en-US" b="1" dirty="0">
                <a:solidFill>
                  <a:srgbClr val="C00000"/>
                </a:solidFill>
              </a:rPr>
              <a:t> --DEFAULT Constraint on ALTER TABLE</a:t>
            </a:r>
          </a:p>
          <a:p>
            <a:r>
              <a:rPr lang="en-US" b="1" dirty="0">
                <a:solidFill>
                  <a:srgbClr val="C00000"/>
                </a:solidFill>
              </a:rPr>
              <a:t> </a:t>
            </a:r>
            <a:r>
              <a:rPr lang="en-US" b="1" dirty="0"/>
              <a:t>ALTER TABLE </a:t>
            </a:r>
            <a:r>
              <a:rPr lang="en-US" b="1" dirty="0" err="1"/>
              <a:t>Employee_Info</a:t>
            </a:r>
            <a:endParaRPr lang="en-US" b="1" dirty="0"/>
          </a:p>
          <a:p>
            <a:r>
              <a:rPr lang="en-US" b="1" dirty="0">
                <a:solidFill>
                  <a:srgbClr val="000099"/>
                </a:solidFill>
              </a:rPr>
              <a:t>ADD CONSTRAINT </a:t>
            </a:r>
            <a:r>
              <a:rPr lang="en-US" b="1" dirty="0" err="1">
                <a:solidFill>
                  <a:srgbClr val="000099"/>
                </a:solidFill>
              </a:rPr>
              <a:t>defau_Country</a:t>
            </a:r>
            <a:endParaRPr lang="en-US" b="1" dirty="0">
              <a:solidFill>
                <a:srgbClr val="000099"/>
              </a:solidFill>
            </a:endParaRPr>
          </a:p>
          <a:p>
            <a:r>
              <a:rPr lang="en-US" b="1" dirty="0">
                <a:solidFill>
                  <a:srgbClr val="000099"/>
                </a:solidFill>
              </a:rPr>
              <a:t>DEFAULT 'India' FOR Country;</a:t>
            </a:r>
          </a:p>
        </p:txBody>
      </p:sp>
    </p:spTree>
    <p:extLst>
      <p:ext uri="{BB962C8B-B14F-4D97-AF65-F5344CB8AC3E}">
        <p14:creationId xmlns:p14="http://schemas.microsoft.com/office/powerpoint/2010/main" val="422617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235527" y="1066801"/>
            <a:ext cx="11623964" cy="5453784"/>
          </a:xfrm>
        </p:spPr>
        <p:txBody>
          <a:bodyPr>
            <a:normAutofit fontScale="92500" lnSpcReduction="20000"/>
          </a:bodyPr>
          <a:lstStyle/>
          <a:p>
            <a:pPr algn="just">
              <a:buFont typeface="Arial" panose="020B0604020202020204" pitchFamily="34" charset="0"/>
              <a:buChar char="•"/>
            </a:pPr>
            <a:r>
              <a:rPr lang="en-US" b="1" dirty="0">
                <a:solidFill>
                  <a:srgbClr val="000099"/>
                </a:solidFill>
              </a:rPr>
              <a:t>DML commands are used to modify the database</a:t>
            </a:r>
            <a:r>
              <a:rPr lang="en-US" dirty="0"/>
              <a:t>. It is responsible for all form of changes in the database.</a:t>
            </a:r>
          </a:p>
          <a:p>
            <a:pPr algn="just">
              <a:buFont typeface="Arial" panose="020B0604020202020204" pitchFamily="34" charset="0"/>
              <a:buChar char="•"/>
            </a:pPr>
            <a:r>
              <a:rPr lang="en-US" dirty="0"/>
              <a:t>The command of DML is not auto-committed that means it can't permanently save all the changes in the database. They can be rollback.</a:t>
            </a:r>
          </a:p>
          <a:p>
            <a:pPr marL="900113" indent="-179388">
              <a:buFont typeface="Arial" panose="020B0604020202020204" pitchFamily="34" charset="0"/>
              <a:buChar char="•"/>
            </a:pPr>
            <a:r>
              <a:rPr lang="en-IN" b="1" dirty="0">
                <a:solidFill>
                  <a:srgbClr val="000099"/>
                </a:solidFill>
              </a:rPr>
              <a:t>INSERT</a:t>
            </a:r>
          </a:p>
          <a:p>
            <a:pPr marL="900113" indent="-179388">
              <a:buFont typeface="Arial" panose="020B0604020202020204" pitchFamily="34" charset="0"/>
              <a:buChar char="•"/>
            </a:pPr>
            <a:r>
              <a:rPr lang="en-IN" b="1" dirty="0">
                <a:solidFill>
                  <a:srgbClr val="000099"/>
                </a:solidFill>
              </a:rPr>
              <a:t>UPDATE</a:t>
            </a:r>
          </a:p>
          <a:p>
            <a:pPr marL="900113" indent="-179388">
              <a:buFont typeface="Arial" panose="020B0604020202020204" pitchFamily="34" charset="0"/>
              <a:buChar char="•"/>
            </a:pPr>
            <a:r>
              <a:rPr lang="en-IN" b="1" dirty="0">
                <a:solidFill>
                  <a:srgbClr val="000099"/>
                </a:solidFill>
              </a:rPr>
              <a:t>DELETE</a:t>
            </a:r>
          </a:p>
          <a:p>
            <a:pPr marL="900113" indent="-179388"/>
            <a:r>
              <a:rPr lang="en-IN" b="1" dirty="0">
                <a:solidFill>
                  <a:srgbClr val="000099"/>
                </a:solidFill>
              </a:rPr>
              <a:t>SELECT</a:t>
            </a:r>
          </a:p>
          <a:p>
            <a:r>
              <a:rPr lang="en-US" b="1" dirty="0"/>
              <a:t>INSERT:</a:t>
            </a:r>
            <a:r>
              <a:rPr lang="en-US" dirty="0"/>
              <a:t> The INSERT statement is a SQL query. It is used to insert data into the row of a table.</a:t>
            </a:r>
          </a:p>
          <a:p>
            <a:r>
              <a:rPr lang="en-US" b="1" dirty="0">
                <a:solidFill>
                  <a:srgbClr val="000099"/>
                </a:solidFill>
              </a:rPr>
              <a:t>INSERT INTO TABLE_NAME   (col1, col2, col3,.... col N)  VALUES (value1, value2, value3, .... </a:t>
            </a:r>
            <a:r>
              <a:rPr lang="en-US" b="1" dirty="0" err="1">
                <a:solidFill>
                  <a:srgbClr val="000099"/>
                </a:solidFill>
              </a:rPr>
              <a:t>valueN</a:t>
            </a:r>
            <a:r>
              <a:rPr lang="en-US" b="1" dirty="0">
                <a:solidFill>
                  <a:srgbClr val="000099"/>
                </a:solidFill>
              </a:rPr>
              <a:t>); </a:t>
            </a:r>
          </a:p>
          <a:p>
            <a:r>
              <a:rPr lang="en-US" b="1" dirty="0">
                <a:solidFill>
                  <a:srgbClr val="000099"/>
                </a:solidFill>
              </a:rPr>
              <a:t> INSERT INTO TABLE_NAME  VALUES (value1, value2, value3, .... </a:t>
            </a:r>
            <a:r>
              <a:rPr lang="en-US" b="1" dirty="0" err="1">
                <a:solidFill>
                  <a:srgbClr val="000099"/>
                </a:solidFill>
              </a:rPr>
              <a:t>valueN</a:t>
            </a:r>
            <a:r>
              <a:rPr lang="en-US" b="1" dirty="0">
                <a:solidFill>
                  <a:srgbClr val="000099"/>
                </a:solidFill>
              </a:rPr>
              <a:t>); </a:t>
            </a:r>
          </a:p>
          <a:p>
            <a:r>
              <a:rPr lang="en-US" b="1" dirty="0">
                <a:solidFill>
                  <a:srgbClr val="000099"/>
                </a:solidFill>
              </a:rPr>
              <a:t>INSERT INTO book (Author, Subject) VALUES (“ABC", "DBMS");  </a:t>
            </a:r>
          </a:p>
          <a:p>
            <a:endParaRPr lang="en-IN" dirty="0"/>
          </a:p>
        </p:txBody>
      </p:sp>
    </p:spTree>
    <p:extLst>
      <p:ext uri="{BB962C8B-B14F-4D97-AF65-F5344CB8AC3E}">
        <p14:creationId xmlns:p14="http://schemas.microsoft.com/office/powerpoint/2010/main" val="385240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838200" y="1039091"/>
            <a:ext cx="10896600" cy="5137872"/>
          </a:xfrm>
        </p:spPr>
        <p:txBody>
          <a:bodyPr>
            <a:normAutofit/>
          </a:bodyPr>
          <a:lstStyle/>
          <a:p>
            <a:pPr algn="just">
              <a:buFont typeface="Arial" panose="020B0604020202020204" pitchFamily="34" charset="0"/>
              <a:buChar char="•"/>
            </a:pPr>
            <a:r>
              <a:rPr lang="en-US" b="1" dirty="0"/>
              <a:t>UPDATE:</a:t>
            </a:r>
            <a:r>
              <a:rPr lang="en-US" dirty="0"/>
              <a:t> This command is used to update or modify the value of a column in the table.</a:t>
            </a:r>
          </a:p>
          <a:p>
            <a:pPr algn="just">
              <a:buFont typeface="Arial" panose="020B0604020202020204" pitchFamily="34" charset="0"/>
              <a:buChar char="•"/>
            </a:pPr>
            <a:r>
              <a:rPr lang="en-US" b="1" dirty="0">
                <a:solidFill>
                  <a:srgbClr val="000099"/>
                </a:solidFill>
              </a:rPr>
              <a:t>UPDATE </a:t>
            </a:r>
            <a:r>
              <a:rPr lang="en-US" b="1" dirty="0" err="1">
                <a:solidFill>
                  <a:srgbClr val="000099"/>
                </a:solidFill>
              </a:rPr>
              <a:t>table_name</a:t>
            </a:r>
            <a:r>
              <a:rPr lang="en-US" b="1" dirty="0">
                <a:solidFill>
                  <a:srgbClr val="000099"/>
                </a:solidFill>
              </a:rPr>
              <a:t> SET [column_name1= value1,...</a:t>
            </a:r>
            <a:r>
              <a:rPr lang="en-US" b="1" dirty="0" err="1">
                <a:solidFill>
                  <a:srgbClr val="000099"/>
                </a:solidFill>
              </a:rPr>
              <a:t>column_nameN</a:t>
            </a:r>
            <a:r>
              <a:rPr lang="en-US" b="1" dirty="0">
                <a:solidFill>
                  <a:srgbClr val="000099"/>
                </a:solidFill>
              </a:rPr>
              <a:t> = </a:t>
            </a:r>
            <a:r>
              <a:rPr lang="en-US" b="1" dirty="0" err="1">
                <a:solidFill>
                  <a:srgbClr val="000099"/>
                </a:solidFill>
              </a:rPr>
              <a:t>valueN</a:t>
            </a:r>
            <a:r>
              <a:rPr lang="en-US" b="1" dirty="0">
                <a:solidFill>
                  <a:srgbClr val="000099"/>
                </a:solidFill>
              </a:rPr>
              <a:t>] [WHERE CONDITION]   </a:t>
            </a:r>
          </a:p>
          <a:p>
            <a:pPr algn="just">
              <a:buFont typeface="Arial" panose="020B0604020202020204" pitchFamily="34" charset="0"/>
              <a:buChar char="•"/>
            </a:pPr>
            <a:r>
              <a:rPr lang="en-US" b="1" dirty="0">
                <a:solidFill>
                  <a:srgbClr val="000099"/>
                </a:solidFill>
              </a:rPr>
              <a:t>UPDATE students    SET </a:t>
            </a:r>
            <a:r>
              <a:rPr lang="en-US" b="1" dirty="0" err="1">
                <a:solidFill>
                  <a:srgbClr val="000099"/>
                </a:solidFill>
              </a:rPr>
              <a:t>User_Name</a:t>
            </a:r>
            <a:r>
              <a:rPr lang="en-US" b="1" dirty="0">
                <a:solidFill>
                  <a:srgbClr val="000099"/>
                </a:solidFill>
              </a:rPr>
              <a:t> = ’XYZ'    WHERE </a:t>
            </a:r>
            <a:r>
              <a:rPr lang="en-US" b="1" dirty="0" err="1">
                <a:solidFill>
                  <a:srgbClr val="000099"/>
                </a:solidFill>
              </a:rPr>
              <a:t>Student_Id</a:t>
            </a:r>
            <a:r>
              <a:rPr lang="en-US" b="1" dirty="0">
                <a:solidFill>
                  <a:srgbClr val="000099"/>
                </a:solidFill>
              </a:rPr>
              <a:t> = '3’  </a:t>
            </a:r>
          </a:p>
          <a:p>
            <a:pPr algn="just">
              <a:buFont typeface="Arial" panose="020B0604020202020204" pitchFamily="34" charset="0"/>
              <a:buChar char="•"/>
            </a:pPr>
            <a:r>
              <a:rPr lang="en-US" b="1" dirty="0"/>
              <a:t>DELETE:</a:t>
            </a:r>
            <a:r>
              <a:rPr lang="en-US" dirty="0"/>
              <a:t> It is used to remove one or more row from a table.</a:t>
            </a:r>
          </a:p>
          <a:p>
            <a:pPr algn="just">
              <a:buFont typeface="Arial" panose="020B0604020202020204" pitchFamily="34" charset="0"/>
              <a:buChar char="•"/>
            </a:pPr>
            <a:r>
              <a:rPr lang="en-US" b="1" dirty="0">
                <a:solidFill>
                  <a:srgbClr val="000099"/>
                </a:solidFill>
              </a:rPr>
              <a:t>DELETE FROM </a:t>
            </a:r>
            <a:r>
              <a:rPr lang="en-US" b="1" dirty="0" err="1">
                <a:solidFill>
                  <a:srgbClr val="000099"/>
                </a:solidFill>
              </a:rPr>
              <a:t>table_name</a:t>
            </a:r>
            <a:r>
              <a:rPr lang="en-US" b="1" dirty="0">
                <a:solidFill>
                  <a:srgbClr val="000099"/>
                </a:solidFill>
              </a:rPr>
              <a:t> [WHERE condition];  </a:t>
            </a:r>
          </a:p>
          <a:p>
            <a:pPr algn="just">
              <a:buFont typeface="Arial" panose="020B0604020202020204" pitchFamily="34" charset="0"/>
              <a:buChar char="•"/>
            </a:pPr>
            <a:r>
              <a:rPr lang="en-US" b="1" dirty="0">
                <a:solidFill>
                  <a:srgbClr val="000099"/>
                </a:solidFill>
              </a:rPr>
              <a:t>DELETE FROM book  WHERE Author=“ABC";  </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9882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a:xfrm>
            <a:off x="138546" y="171161"/>
            <a:ext cx="10515600" cy="1325563"/>
          </a:xfrm>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207818" y="1039091"/>
            <a:ext cx="5347855" cy="5137872"/>
          </a:xfrm>
        </p:spPr>
        <p:txBody>
          <a:bodyPr>
            <a:normAutofit fontScale="85000" lnSpcReduction="10000"/>
          </a:bodyPr>
          <a:lstStyle/>
          <a:p>
            <a:pPr algn="just"/>
            <a:r>
              <a:rPr lang="en-US" b="1" i="0" dirty="0">
                <a:effectLst/>
              </a:rPr>
              <a:t>SELECT</a:t>
            </a:r>
            <a:endParaRPr lang="en-US" b="0" i="0" dirty="0">
              <a:effectLst/>
            </a:endParaRPr>
          </a:p>
          <a:p>
            <a:pPr algn="just"/>
            <a:r>
              <a:rPr lang="en-US" b="0" i="0" dirty="0">
                <a:effectLst/>
              </a:rPr>
              <a:t>This statement is used to select data from a database and the data returned is stored in a result table, called the </a:t>
            </a:r>
            <a:r>
              <a:rPr lang="en-US" b="1" i="0" dirty="0">
                <a:effectLst/>
              </a:rPr>
              <a:t>result-set</a:t>
            </a:r>
            <a:r>
              <a:rPr lang="en-US" b="0" i="0" dirty="0">
                <a:effectLst/>
              </a:rPr>
              <a:t>.</a:t>
            </a:r>
          </a:p>
          <a:p>
            <a:pPr algn="just">
              <a:buFont typeface="Arial" panose="020B0604020202020204" pitchFamily="34" charset="0"/>
              <a:buChar char="•"/>
            </a:pPr>
            <a:r>
              <a:rPr lang="en-US" dirty="0"/>
              <a:t>Syntax</a:t>
            </a:r>
          </a:p>
          <a:p>
            <a:pPr algn="just">
              <a:buFont typeface="Arial" panose="020B0604020202020204" pitchFamily="34" charset="0"/>
              <a:buChar char="•"/>
            </a:pPr>
            <a:r>
              <a:rPr lang="en-US" dirty="0"/>
              <a:t>SELECT Column1, Column2, ...</a:t>
            </a:r>
            <a:r>
              <a:rPr lang="en-US" dirty="0" err="1"/>
              <a:t>ColumN</a:t>
            </a:r>
            <a:endParaRPr lang="en-US" dirty="0"/>
          </a:p>
          <a:p>
            <a:pPr algn="just">
              <a:buFont typeface="Arial" panose="020B0604020202020204" pitchFamily="34" charset="0"/>
              <a:buChar char="•"/>
            </a:pPr>
            <a:r>
              <a:rPr lang="en-US" dirty="0"/>
              <a:t>FROM </a:t>
            </a:r>
            <a:r>
              <a:rPr lang="en-US" dirty="0" err="1"/>
              <a:t>TableName</a:t>
            </a:r>
            <a:r>
              <a:rPr lang="en-US" dirty="0"/>
              <a:t>;</a:t>
            </a:r>
          </a:p>
          <a:p>
            <a:pPr algn="just">
              <a:buFont typeface="Arial" panose="020B0604020202020204" pitchFamily="34" charset="0"/>
              <a:buChar char="•"/>
            </a:pPr>
            <a:r>
              <a:rPr lang="en-US" dirty="0"/>
              <a:t>--(*) is used to select all from the table</a:t>
            </a:r>
          </a:p>
          <a:p>
            <a:pPr algn="just">
              <a:buFont typeface="Arial" panose="020B0604020202020204" pitchFamily="34" charset="0"/>
              <a:buChar char="•"/>
            </a:pPr>
            <a:r>
              <a:rPr lang="en-US" b="1" dirty="0">
                <a:solidFill>
                  <a:srgbClr val="000099"/>
                </a:solidFill>
              </a:rPr>
              <a:t>SELECT * FROM </a:t>
            </a:r>
            <a:r>
              <a:rPr lang="en-US" b="1" dirty="0" err="1">
                <a:solidFill>
                  <a:srgbClr val="000099"/>
                </a:solidFill>
              </a:rPr>
              <a:t>table_name</a:t>
            </a:r>
            <a:r>
              <a:rPr lang="en-US" b="1" dirty="0">
                <a:solidFill>
                  <a:srgbClr val="000099"/>
                </a:solidFill>
              </a:rPr>
              <a:t>;</a:t>
            </a:r>
          </a:p>
          <a:p>
            <a:pPr algn="just">
              <a:buFont typeface="Arial" panose="020B0604020202020204" pitchFamily="34" charset="0"/>
              <a:buChar char="•"/>
            </a:pPr>
            <a:r>
              <a:rPr lang="en-US" dirty="0"/>
              <a:t>-- To select the number of records to return use:</a:t>
            </a:r>
          </a:p>
          <a:p>
            <a:pPr algn="just">
              <a:buFont typeface="Arial" panose="020B0604020202020204" pitchFamily="34" charset="0"/>
              <a:buChar char="•"/>
            </a:pPr>
            <a:r>
              <a:rPr lang="en-US" b="1" dirty="0">
                <a:solidFill>
                  <a:srgbClr val="000099"/>
                </a:solidFill>
              </a:rPr>
              <a:t>SELECT TOP 3 * FROM </a:t>
            </a:r>
            <a:r>
              <a:rPr lang="en-US" b="1" dirty="0" err="1">
                <a:solidFill>
                  <a:srgbClr val="000099"/>
                </a:solidFill>
              </a:rPr>
              <a:t>TableName</a:t>
            </a:r>
            <a:r>
              <a:rPr lang="en-US" b="1" dirty="0">
                <a:solidFill>
                  <a:srgbClr val="000099"/>
                </a:solidFill>
              </a:rPr>
              <a:t>;</a:t>
            </a:r>
          </a:p>
          <a:p>
            <a:pPr algn="just">
              <a:buFont typeface="Arial" panose="020B0604020202020204" pitchFamily="34" charset="0"/>
              <a:buChar char="•"/>
            </a:pPr>
            <a:endParaRPr lang="en-IN" dirty="0"/>
          </a:p>
        </p:txBody>
      </p:sp>
      <p:sp>
        <p:nvSpPr>
          <p:cNvPr id="4" name="Content Placeholder 2">
            <a:extLst>
              <a:ext uri="{FF2B5EF4-FFF2-40B4-BE49-F238E27FC236}">
                <a16:creationId xmlns:a16="http://schemas.microsoft.com/office/drawing/2014/main" id="{F3978105-87DA-253E-2BFD-E7DF5CC01AA2}"/>
              </a:ext>
            </a:extLst>
          </p:cNvPr>
          <p:cNvSpPr txBox="1">
            <a:spLocks/>
          </p:cNvSpPr>
          <p:nvPr/>
        </p:nvSpPr>
        <p:spPr>
          <a:xfrm>
            <a:off x="5971309" y="171161"/>
            <a:ext cx="5860473" cy="6515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effectLst/>
              </a:rPr>
              <a:t>Example:</a:t>
            </a:r>
            <a:endParaRPr lang="en-US" dirty="0"/>
          </a:p>
          <a:p>
            <a:pPr algn="just"/>
            <a:r>
              <a:rPr lang="en-US" b="1" dirty="0">
                <a:solidFill>
                  <a:srgbClr val="000099"/>
                </a:solidFill>
              </a:rPr>
              <a:t>SELECT </a:t>
            </a:r>
            <a:r>
              <a:rPr lang="en-US" b="1" dirty="0" err="1">
                <a:solidFill>
                  <a:srgbClr val="000099"/>
                </a:solidFill>
              </a:rPr>
              <a:t>EmployeeID</a:t>
            </a:r>
            <a:r>
              <a:rPr lang="en-US" b="1" dirty="0">
                <a:solidFill>
                  <a:srgbClr val="000099"/>
                </a:solidFill>
              </a:rPr>
              <a:t>, </a:t>
            </a:r>
            <a:r>
              <a:rPr lang="en-US" b="1" dirty="0" err="1">
                <a:solidFill>
                  <a:srgbClr val="000099"/>
                </a:solidFill>
              </a:rPr>
              <a:t>EmployeeName</a:t>
            </a:r>
            <a:endParaRPr lang="en-US" b="1" dirty="0">
              <a:solidFill>
                <a:srgbClr val="000099"/>
              </a:solidFill>
            </a:endParaRPr>
          </a:p>
          <a:p>
            <a:pPr algn="just"/>
            <a:r>
              <a:rPr lang="en-US" b="1" dirty="0">
                <a:solidFill>
                  <a:srgbClr val="000099"/>
                </a:solidFill>
              </a:rPr>
              <a:t>FROM </a:t>
            </a:r>
            <a:r>
              <a:rPr lang="en-US" b="1" dirty="0" err="1">
                <a:solidFill>
                  <a:srgbClr val="000099"/>
                </a:solidFill>
              </a:rPr>
              <a:t>Employee_Info</a:t>
            </a:r>
            <a:r>
              <a:rPr lang="en-US" b="1" dirty="0">
                <a:solidFill>
                  <a:srgbClr val="000099"/>
                </a:solidFill>
              </a:rPr>
              <a:t>;</a:t>
            </a:r>
          </a:p>
          <a:p>
            <a:pPr algn="just"/>
            <a:r>
              <a:rPr lang="en-US" dirty="0"/>
              <a:t> --(*) is used to select all from the table</a:t>
            </a:r>
          </a:p>
          <a:p>
            <a:pPr algn="just"/>
            <a:r>
              <a:rPr lang="en-US" dirty="0"/>
              <a:t>SELECT * FROM </a:t>
            </a:r>
            <a:r>
              <a:rPr lang="en-US" dirty="0" err="1"/>
              <a:t>Employee_Info</a:t>
            </a:r>
            <a:r>
              <a:rPr lang="en-US" dirty="0"/>
              <a:t>;</a:t>
            </a:r>
          </a:p>
          <a:p>
            <a:pPr algn="just"/>
            <a:r>
              <a:rPr lang="en-US" dirty="0"/>
              <a:t> -- To select the number of records to return use:</a:t>
            </a:r>
          </a:p>
          <a:p>
            <a:pPr algn="just"/>
            <a:r>
              <a:rPr lang="en-US" dirty="0"/>
              <a:t>SELECT TOP 3 * FROM </a:t>
            </a:r>
            <a:r>
              <a:rPr lang="en-US" dirty="0" err="1"/>
              <a:t>Employee_Info</a:t>
            </a:r>
            <a:r>
              <a:rPr lang="en-US" dirty="0"/>
              <a:t>;</a:t>
            </a:r>
          </a:p>
          <a:p>
            <a:pPr algn="just"/>
            <a:r>
              <a:rPr lang="en-US" b="1" dirty="0">
                <a:solidFill>
                  <a:srgbClr val="C00000"/>
                </a:solidFill>
              </a:rPr>
              <a:t>you can use the following keywords with the SELECT statement:</a:t>
            </a:r>
          </a:p>
          <a:p>
            <a:pPr algn="just"/>
            <a:r>
              <a:rPr lang="en-US" b="1" dirty="0">
                <a:solidFill>
                  <a:srgbClr val="000099"/>
                </a:solidFill>
              </a:rPr>
              <a:t>DISTINCT</a:t>
            </a:r>
          </a:p>
          <a:p>
            <a:pPr algn="just"/>
            <a:r>
              <a:rPr lang="en-US" b="1" dirty="0">
                <a:solidFill>
                  <a:srgbClr val="000099"/>
                </a:solidFill>
              </a:rPr>
              <a:t>ORDER BY</a:t>
            </a:r>
          </a:p>
          <a:p>
            <a:pPr algn="just"/>
            <a:r>
              <a:rPr lang="en-US" b="1" dirty="0">
                <a:solidFill>
                  <a:srgbClr val="000099"/>
                </a:solidFill>
              </a:rPr>
              <a:t>GROUP BY</a:t>
            </a:r>
          </a:p>
          <a:p>
            <a:pPr algn="just"/>
            <a:r>
              <a:rPr lang="en-US" b="1" dirty="0">
                <a:solidFill>
                  <a:srgbClr val="000099"/>
                </a:solidFill>
              </a:rPr>
              <a:t>HAVING Clause</a:t>
            </a:r>
          </a:p>
          <a:p>
            <a:pPr algn="just"/>
            <a:r>
              <a:rPr lang="en-US" b="1" dirty="0">
                <a:solidFill>
                  <a:srgbClr val="000099"/>
                </a:solidFill>
              </a:rPr>
              <a:t>INTO</a:t>
            </a:r>
          </a:p>
          <a:p>
            <a:pPr algn="just"/>
            <a:endParaRPr lang="en-IN" dirty="0"/>
          </a:p>
        </p:txBody>
      </p:sp>
    </p:spTree>
    <p:extLst>
      <p:ext uri="{BB962C8B-B14F-4D97-AF65-F5344CB8AC3E}">
        <p14:creationId xmlns:p14="http://schemas.microsoft.com/office/powerpoint/2010/main" val="276616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a:xfrm>
            <a:off x="138546" y="171161"/>
            <a:ext cx="10515600" cy="1325563"/>
          </a:xfrm>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207818" y="833942"/>
            <a:ext cx="5888182" cy="5647748"/>
          </a:xfrm>
        </p:spPr>
        <p:txBody>
          <a:bodyPr>
            <a:noAutofit/>
          </a:bodyPr>
          <a:lstStyle/>
          <a:p>
            <a:pPr algn="just"/>
            <a:r>
              <a:rPr lang="en-US" sz="2000" b="1" i="0" u="sng" dirty="0">
                <a:effectLst/>
              </a:rPr>
              <a:t>The ‘SELECT DISTINCT’ Statement</a:t>
            </a:r>
          </a:p>
          <a:p>
            <a:pPr algn="just"/>
            <a:r>
              <a:rPr lang="en-US" sz="2000" i="0" dirty="0">
                <a:effectLst/>
              </a:rPr>
              <a:t>This statement is used to return only different values.</a:t>
            </a:r>
          </a:p>
          <a:p>
            <a:pPr algn="just"/>
            <a:r>
              <a:rPr lang="en-US" sz="2000" b="1" i="0" dirty="0" err="1">
                <a:solidFill>
                  <a:srgbClr val="C00000"/>
                </a:solidFill>
                <a:effectLst/>
              </a:rPr>
              <a:t>Syntax:SELECT</a:t>
            </a:r>
            <a:r>
              <a:rPr lang="en-US" sz="2000" b="1" i="0" dirty="0">
                <a:solidFill>
                  <a:srgbClr val="C00000"/>
                </a:solidFill>
                <a:effectLst/>
              </a:rPr>
              <a:t> DISTINCT Column1, Column2, ...</a:t>
            </a:r>
            <a:r>
              <a:rPr lang="en-US" sz="2000" b="1" i="0" dirty="0" err="1">
                <a:solidFill>
                  <a:srgbClr val="C00000"/>
                </a:solidFill>
                <a:effectLst/>
              </a:rPr>
              <a:t>ColumnN</a:t>
            </a:r>
            <a:endParaRPr lang="en-US" sz="2000" b="1" i="0" dirty="0">
              <a:solidFill>
                <a:srgbClr val="C00000"/>
              </a:solidFill>
              <a:effectLst/>
            </a:endParaRPr>
          </a:p>
          <a:p>
            <a:pPr algn="just"/>
            <a:r>
              <a:rPr lang="en-US" sz="2000" b="1" i="0" dirty="0">
                <a:solidFill>
                  <a:srgbClr val="C00000"/>
                </a:solidFill>
                <a:effectLst/>
              </a:rPr>
              <a:t>FROM </a:t>
            </a:r>
            <a:r>
              <a:rPr lang="en-US" sz="2000" b="1" i="0" dirty="0" err="1">
                <a:solidFill>
                  <a:srgbClr val="C00000"/>
                </a:solidFill>
                <a:effectLst/>
              </a:rPr>
              <a:t>TableName</a:t>
            </a:r>
            <a:r>
              <a:rPr lang="en-US" sz="2000" b="1" i="0" dirty="0">
                <a:solidFill>
                  <a:srgbClr val="C00000"/>
                </a:solidFill>
                <a:effectLst/>
              </a:rPr>
              <a:t>;</a:t>
            </a:r>
          </a:p>
          <a:p>
            <a:pPr algn="just"/>
            <a:r>
              <a:rPr lang="en-US" sz="2000" b="1" i="0" dirty="0">
                <a:effectLst/>
              </a:rPr>
              <a:t>Example </a:t>
            </a:r>
            <a:r>
              <a:rPr lang="en-US" sz="2000" b="1" i="0" dirty="0">
                <a:solidFill>
                  <a:srgbClr val="000099"/>
                </a:solidFill>
                <a:effectLst/>
              </a:rPr>
              <a:t>SELECT DISTINCT </a:t>
            </a:r>
            <a:r>
              <a:rPr lang="en-US" sz="2000" b="1" i="0" dirty="0" err="1">
                <a:solidFill>
                  <a:srgbClr val="000099"/>
                </a:solidFill>
                <a:effectLst/>
              </a:rPr>
              <a:t>PhoneNumber</a:t>
            </a:r>
            <a:r>
              <a:rPr lang="en-US" sz="2000" b="1" i="0" dirty="0">
                <a:solidFill>
                  <a:srgbClr val="000099"/>
                </a:solidFill>
                <a:effectLst/>
              </a:rPr>
              <a:t> FROM </a:t>
            </a:r>
            <a:r>
              <a:rPr lang="en-US" sz="2000" b="1" i="0" dirty="0" err="1">
                <a:solidFill>
                  <a:srgbClr val="000099"/>
                </a:solidFill>
                <a:effectLst/>
              </a:rPr>
              <a:t>Employee_Info</a:t>
            </a:r>
            <a:r>
              <a:rPr lang="en-US" sz="2000" b="1" i="0" dirty="0">
                <a:solidFill>
                  <a:srgbClr val="000099"/>
                </a:solidFill>
                <a:effectLst/>
              </a:rPr>
              <a:t>;</a:t>
            </a:r>
          </a:p>
          <a:p>
            <a:pPr algn="just"/>
            <a:r>
              <a:rPr lang="en-US" sz="2000" b="1" u="sng" dirty="0"/>
              <a:t>The ‘ORDER BY’ Statement</a:t>
            </a:r>
          </a:p>
          <a:p>
            <a:pPr algn="just"/>
            <a:r>
              <a:rPr lang="en-US" sz="2000" dirty="0"/>
              <a:t>The ‘ORDER BY’ statement is used to sort the required results in ascending or descending order. The results are sorted in ascending order by default.</a:t>
            </a:r>
          </a:p>
          <a:p>
            <a:pPr algn="just"/>
            <a:r>
              <a:rPr lang="en-US" sz="2000" b="1" dirty="0">
                <a:solidFill>
                  <a:srgbClr val="C00000"/>
                </a:solidFill>
              </a:rPr>
              <a:t>Syntax: SELECT Column1, Column2, ...</a:t>
            </a:r>
            <a:r>
              <a:rPr lang="en-US" sz="2000" b="1" dirty="0" err="1">
                <a:solidFill>
                  <a:srgbClr val="C00000"/>
                </a:solidFill>
              </a:rPr>
              <a:t>ColumnN</a:t>
            </a:r>
            <a:endParaRPr lang="en-US" sz="2000" b="1" dirty="0">
              <a:solidFill>
                <a:srgbClr val="C00000"/>
              </a:solidFill>
            </a:endParaRPr>
          </a:p>
          <a:p>
            <a:pPr algn="just"/>
            <a:r>
              <a:rPr lang="en-US" sz="2000" b="1" dirty="0">
                <a:solidFill>
                  <a:srgbClr val="C00000"/>
                </a:solidFill>
              </a:rPr>
              <a:t>FROM </a:t>
            </a:r>
            <a:r>
              <a:rPr lang="en-US" sz="2000" b="1" dirty="0" err="1">
                <a:solidFill>
                  <a:srgbClr val="C00000"/>
                </a:solidFill>
              </a:rPr>
              <a:t>TableName</a:t>
            </a:r>
            <a:endParaRPr lang="en-US" sz="2000" b="1" dirty="0">
              <a:solidFill>
                <a:srgbClr val="C00000"/>
              </a:solidFill>
            </a:endParaRPr>
          </a:p>
          <a:p>
            <a:pPr algn="just"/>
            <a:r>
              <a:rPr lang="en-US" sz="2000" b="1" dirty="0">
                <a:solidFill>
                  <a:srgbClr val="C00000"/>
                </a:solidFill>
              </a:rPr>
              <a:t>ORDER BY Column1, Column2, ... ASC|DESC;</a:t>
            </a:r>
            <a:endParaRPr lang="en-IN" sz="2000" b="1" dirty="0">
              <a:solidFill>
                <a:srgbClr val="C00000"/>
              </a:solidFill>
            </a:endParaRPr>
          </a:p>
        </p:txBody>
      </p:sp>
      <p:sp>
        <p:nvSpPr>
          <p:cNvPr id="4" name="Content Placeholder 2">
            <a:extLst>
              <a:ext uri="{FF2B5EF4-FFF2-40B4-BE49-F238E27FC236}">
                <a16:creationId xmlns:a16="http://schemas.microsoft.com/office/drawing/2014/main" id="{F3978105-87DA-253E-2BFD-E7DF5CC01AA2}"/>
              </a:ext>
            </a:extLst>
          </p:cNvPr>
          <p:cNvSpPr txBox="1">
            <a:spLocks/>
          </p:cNvSpPr>
          <p:nvPr/>
        </p:nvSpPr>
        <p:spPr>
          <a:xfrm>
            <a:off x="6331527" y="171161"/>
            <a:ext cx="5500255" cy="6515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effectLst/>
              </a:rPr>
              <a:t>Example:</a:t>
            </a:r>
            <a:endParaRPr lang="en-US" dirty="0"/>
          </a:p>
          <a:p>
            <a:pPr algn="just"/>
            <a:r>
              <a:rPr lang="en-US" dirty="0">
                <a:solidFill>
                  <a:srgbClr val="C00000"/>
                </a:solidFill>
              </a:rPr>
              <a:t>-- Select all employees from the '</a:t>
            </a:r>
            <a:r>
              <a:rPr lang="en-US" dirty="0" err="1">
                <a:solidFill>
                  <a:srgbClr val="C00000"/>
                </a:solidFill>
              </a:rPr>
              <a:t>Employee_Info</a:t>
            </a:r>
            <a:r>
              <a:rPr lang="en-US" dirty="0">
                <a:solidFill>
                  <a:srgbClr val="C00000"/>
                </a:solidFill>
              </a:rPr>
              <a:t>' table sorted by </a:t>
            </a:r>
            <a:r>
              <a:rPr lang="en-US" dirty="0" err="1">
                <a:solidFill>
                  <a:srgbClr val="C00000"/>
                </a:solidFill>
              </a:rPr>
              <a:t>EmergencyContactName</a:t>
            </a:r>
            <a:r>
              <a:rPr lang="en-US" dirty="0">
                <a:solidFill>
                  <a:srgbClr val="C00000"/>
                </a:solidFill>
              </a:rPr>
              <a:t>:</a:t>
            </a:r>
          </a:p>
          <a:p>
            <a:pPr algn="just"/>
            <a:r>
              <a:rPr lang="en-US" sz="2400" b="1" dirty="0">
                <a:solidFill>
                  <a:srgbClr val="000099"/>
                </a:solidFill>
              </a:rPr>
              <a:t>SELECT * FROM </a:t>
            </a:r>
            <a:r>
              <a:rPr lang="en-US" sz="2400" b="1" dirty="0" err="1">
                <a:solidFill>
                  <a:srgbClr val="000099"/>
                </a:solidFill>
              </a:rPr>
              <a:t>Employee_Info</a:t>
            </a:r>
            <a:endParaRPr lang="en-US" sz="2400" b="1" dirty="0">
              <a:solidFill>
                <a:srgbClr val="000099"/>
              </a:solidFill>
            </a:endParaRPr>
          </a:p>
          <a:p>
            <a:pPr algn="just"/>
            <a:r>
              <a:rPr lang="en-US" sz="2400" b="1" dirty="0">
                <a:solidFill>
                  <a:srgbClr val="000099"/>
                </a:solidFill>
              </a:rPr>
              <a:t>ORDER BY </a:t>
            </a:r>
            <a:r>
              <a:rPr lang="en-US" sz="2400" b="1" dirty="0" err="1">
                <a:solidFill>
                  <a:srgbClr val="000099"/>
                </a:solidFill>
              </a:rPr>
              <a:t>EmergencyContactName</a:t>
            </a:r>
            <a:r>
              <a:rPr lang="en-US" sz="2400" b="1" dirty="0">
                <a:solidFill>
                  <a:srgbClr val="000099"/>
                </a:solidFill>
              </a:rPr>
              <a:t>;</a:t>
            </a:r>
          </a:p>
          <a:p>
            <a:pPr algn="just"/>
            <a:r>
              <a:rPr lang="en-US" dirty="0"/>
              <a:t> </a:t>
            </a:r>
            <a:r>
              <a:rPr lang="en-US" dirty="0">
                <a:solidFill>
                  <a:srgbClr val="C00000"/>
                </a:solidFill>
              </a:rPr>
              <a:t>-- Select all employees from the '</a:t>
            </a:r>
            <a:r>
              <a:rPr lang="en-US" dirty="0" err="1">
                <a:solidFill>
                  <a:srgbClr val="C00000"/>
                </a:solidFill>
              </a:rPr>
              <a:t>Employee_Info</a:t>
            </a:r>
            <a:r>
              <a:rPr lang="en-US" dirty="0">
                <a:solidFill>
                  <a:srgbClr val="C00000"/>
                </a:solidFill>
              </a:rPr>
              <a:t>' table sorted by </a:t>
            </a:r>
            <a:r>
              <a:rPr lang="en-US" dirty="0" err="1">
                <a:solidFill>
                  <a:srgbClr val="C00000"/>
                </a:solidFill>
              </a:rPr>
              <a:t>EmergencyContactName</a:t>
            </a:r>
            <a:r>
              <a:rPr lang="en-US" dirty="0">
                <a:solidFill>
                  <a:srgbClr val="C00000"/>
                </a:solidFill>
              </a:rPr>
              <a:t> in Descending order:</a:t>
            </a:r>
          </a:p>
          <a:p>
            <a:pPr algn="just"/>
            <a:r>
              <a:rPr lang="en-US" sz="2400" b="1" dirty="0">
                <a:solidFill>
                  <a:srgbClr val="000099"/>
                </a:solidFill>
              </a:rPr>
              <a:t>SELECT * FROM </a:t>
            </a:r>
            <a:r>
              <a:rPr lang="en-US" sz="2400" b="1" dirty="0" err="1">
                <a:solidFill>
                  <a:srgbClr val="000099"/>
                </a:solidFill>
              </a:rPr>
              <a:t>Employee_Info</a:t>
            </a:r>
            <a:endParaRPr lang="en-US" sz="2400" b="1" dirty="0">
              <a:solidFill>
                <a:srgbClr val="000099"/>
              </a:solidFill>
            </a:endParaRPr>
          </a:p>
          <a:p>
            <a:pPr algn="just"/>
            <a:r>
              <a:rPr lang="en-US" sz="2400" b="1" dirty="0">
                <a:solidFill>
                  <a:srgbClr val="000099"/>
                </a:solidFill>
              </a:rPr>
              <a:t>ORDER BY </a:t>
            </a:r>
            <a:r>
              <a:rPr lang="en-US" sz="2400" b="1" dirty="0" err="1">
                <a:solidFill>
                  <a:srgbClr val="000099"/>
                </a:solidFill>
              </a:rPr>
              <a:t>EmergencyContactName</a:t>
            </a:r>
            <a:r>
              <a:rPr lang="en-US" sz="2400" b="1" dirty="0">
                <a:solidFill>
                  <a:srgbClr val="000099"/>
                </a:solidFill>
              </a:rPr>
              <a:t> DESC;</a:t>
            </a:r>
            <a:endParaRPr lang="en-IN" sz="2400" b="1" dirty="0">
              <a:solidFill>
                <a:srgbClr val="000099"/>
              </a:solidFill>
            </a:endParaRPr>
          </a:p>
        </p:txBody>
      </p:sp>
    </p:spTree>
    <p:extLst>
      <p:ext uri="{BB962C8B-B14F-4D97-AF65-F5344CB8AC3E}">
        <p14:creationId xmlns:p14="http://schemas.microsoft.com/office/powerpoint/2010/main" val="334582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a:xfrm>
            <a:off x="138546" y="171161"/>
            <a:ext cx="10515600" cy="1325563"/>
          </a:xfrm>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207818" y="833942"/>
            <a:ext cx="5888182" cy="5647748"/>
          </a:xfrm>
        </p:spPr>
        <p:txBody>
          <a:bodyPr>
            <a:noAutofit/>
          </a:bodyPr>
          <a:lstStyle/>
          <a:p>
            <a:pPr algn="just"/>
            <a:r>
              <a:rPr lang="en-US" sz="2000" b="1" i="0" u="sng" dirty="0">
                <a:effectLst/>
              </a:rPr>
              <a:t>The ‘GROUP BY’ Statement</a:t>
            </a:r>
          </a:p>
          <a:p>
            <a:pPr algn="just"/>
            <a:r>
              <a:rPr lang="en-US" sz="2000" b="1" i="0" dirty="0">
                <a:effectLst/>
              </a:rPr>
              <a:t>This ‘GROUP BY’ statement is used with the aggregate functions to group the result-set by one or more columns.</a:t>
            </a:r>
          </a:p>
          <a:p>
            <a:pPr algn="just"/>
            <a:r>
              <a:rPr lang="en-US" sz="2000" b="1" i="0" dirty="0">
                <a:solidFill>
                  <a:srgbClr val="C00000"/>
                </a:solidFill>
                <a:effectLst/>
              </a:rPr>
              <a:t>Syntax :SELECT Column1, Column2,..., </a:t>
            </a:r>
            <a:r>
              <a:rPr lang="en-US" sz="2000" b="1" i="0" dirty="0" err="1">
                <a:solidFill>
                  <a:srgbClr val="C00000"/>
                </a:solidFill>
                <a:effectLst/>
              </a:rPr>
              <a:t>ColumnN</a:t>
            </a:r>
            <a:endParaRPr lang="en-US" sz="2000" b="1" i="0" dirty="0">
              <a:solidFill>
                <a:srgbClr val="C00000"/>
              </a:solidFill>
              <a:effectLst/>
            </a:endParaRPr>
          </a:p>
          <a:p>
            <a:pPr algn="just"/>
            <a:r>
              <a:rPr lang="en-US" sz="2000" b="1" i="0" dirty="0">
                <a:solidFill>
                  <a:srgbClr val="C00000"/>
                </a:solidFill>
                <a:effectLst/>
              </a:rPr>
              <a:t>FROM </a:t>
            </a:r>
            <a:r>
              <a:rPr lang="en-US" sz="2000" b="1" i="0" dirty="0" err="1">
                <a:solidFill>
                  <a:srgbClr val="C00000"/>
                </a:solidFill>
                <a:effectLst/>
              </a:rPr>
              <a:t>TableName</a:t>
            </a:r>
            <a:endParaRPr lang="en-US" sz="2000" b="1" i="0" dirty="0">
              <a:solidFill>
                <a:srgbClr val="C00000"/>
              </a:solidFill>
              <a:effectLst/>
            </a:endParaRPr>
          </a:p>
          <a:p>
            <a:pPr algn="just"/>
            <a:r>
              <a:rPr lang="en-US" sz="2000" b="1" i="0" dirty="0">
                <a:solidFill>
                  <a:srgbClr val="C00000"/>
                </a:solidFill>
                <a:effectLst/>
              </a:rPr>
              <a:t>WHERE Condition</a:t>
            </a:r>
          </a:p>
          <a:p>
            <a:pPr algn="just"/>
            <a:r>
              <a:rPr lang="en-US" sz="2000" b="1" i="0" dirty="0">
                <a:solidFill>
                  <a:srgbClr val="C00000"/>
                </a:solidFill>
                <a:effectLst/>
              </a:rPr>
              <a:t>GROUP BY </a:t>
            </a:r>
            <a:r>
              <a:rPr lang="en-US" sz="2000" b="1" i="0" dirty="0" err="1">
                <a:solidFill>
                  <a:srgbClr val="C00000"/>
                </a:solidFill>
                <a:effectLst/>
              </a:rPr>
              <a:t>ColumnName</a:t>
            </a:r>
            <a:r>
              <a:rPr lang="en-US" sz="2000" b="1" i="0" dirty="0">
                <a:solidFill>
                  <a:srgbClr val="C00000"/>
                </a:solidFill>
                <a:effectLst/>
              </a:rPr>
              <a:t>(s)</a:t>
            </a:r>
          </a:p>
          <a:p>
            <a:pPr algn="just"/>
            <a:r>
              <a:rPr lang="en-US" sz="2000" b="1" i="0" dirty="0">
                <a:solidFill>
                  <a:srgbClr val="C00000"/>
                </a:solidFill>
                <a:effectLst/>
              </a:rPr>
              <a:t>ORDER BY </a:t>
            </a:r>
            <a:r>
              <a:rPr lang="en-US" sz="2000" b="1" i="0" dirty="0" err="1">
                <a:solidFill>
                  <a:srgbClr val="C00000"/>
                </a:solidFill>
                <a:effectLst/>
              </a:rPr>
              <a:t>ColumnName</a:t>
            </a:r>
            <a:r>
              <a:rPr lang="en-US" sz="2000" b="1" i="0" dirty="0">
                <a:solidFill>
                  <a:srgbClr val="C00000"/>
                </a:solidFill>
                <a:effectLst/>
              </a:rPr>
              <a:t>(s);</a:t>
            </a:r>
          </a:p>
          <a:p>
            <a:pPr algn="just"/>
            <a:r>
              <a:rPr lang="en-US" sz="2000" b="1" i="0" dirty="0">
                <a:effectLst/>
              </a:rPr>
              <a:t>Example</a:t>
            </a:r>
          </a:p>
          <a:p>
            <a:pPr algn="just"/>
            <a:r>
              <a:rPr lang="en-US" sz="2000" b="1" i="0" dirty="0">
                <a:effectLst/>
              </a:rPr>
              <a:t>-- To list the number of employees from each city.</a:t>
            </a:r>
          </a:p>
          <a:p>
            <a:pPr algn="just"/>
            <a:r>
              <a:rPr lang="en-US" sz="2000" b="1" i="0" dirty="0">
                <a:effectLst/>
              </a:rPr>
              <a:t> </a:t>
            </a:r>
            <a:r>
              <a:rPr lang="en-US" sz="2000" b="1" i="0" dirty="0">
                <a:solidFill>
                  <a:srgbClr val="000099"/>
                </a:solidFill>
                <a:effectLst/>
              </a:rPr>
              <a:t>SELECT COUNT(</a:t>
            </a:r>
            <a:r>
              <a:rPr lang="en-US" sz="2000" b="1" i="0" dirty="0" err="1">
                <a:solidFill>
                  <a:srgbClr val="000099"/>
                </a:solidFill>
                <a:effectLst/>
              </a:rPr>
              <a:t>EmployeeID</a:t>
            </a:r>
            <a:r>
              <a:rPr lang="en-US" sz="2000" b="1" i="0" dirty="0">
                <a:solidFill>
                  <a:srgbClr val="000099"/>
                </a:solidFill>
                <a:effectLst/>
              </a:rPr>
              <a:t>), City</a:t>
            </a:r>
          </a:p>
          <a:p>
            <a:pPr algn="just"/>
            <a:r>
              <a:rPr lang="en-US" sz="2000" b="1" i="0" dirty="0">
                <a:solidFill>
                  <a:srgbClr val="000099"/>
                </a:solidFill>
                <a:effectLst/>
              </a:rPr>
              <a:t>FROM </a:t>
            </a:r>
            <a:r>
              <a:rPr lang="en-US" sz="2000" b="1" i="0" dirty="0" err="1">
                <a:solidFill>
                  <a:srgbClr val="000099"/>
                </a:solidFill>
                <a:effectLst/>
              </a:rPr>
              <a:t>Employee_Info</a:t>
            </a:r>
            <a:endParaRPr lang="en-US" sz="2000" b="1" i="0" dirty="0">
              <a:solidFill>
                <a:srgbClr val="000099"/>
              </a:solidFill>
              <a:effectLst/>
            </a:endParaRPr>
          </a:p>
          <a:p>
            <a:pPr algn="just"/>
            <a:r>
              <a:rPr lang="en-US" sz="2000" b="1" i="0" dirty="0">
                <a:solidFill>
                  <a:srgbClr val="000099"/>
                </a:solidFill>
                <a:effectLst/>
              </a:rPr>
              <a:t>GROUP BY City;</a:t>
            </a:r>
            <a:endParaRPr lang="en-IN" sz="2000" b="1" dirty="0">
              <a:solidFill>
                <a:srgbClr val="000099"/>
              </a:solidFill>
            </a:endParaRPr>
          </a:p>
        </p:txBody>
      </p:sp>
      <p:sp>
        <p:nvSpPr>
          <p:cNvPr id="4" name="Content Placeholder 2">
            <a:extLst>
              <a:ext uri="{FF2B5EF4-FFF2-40B4-BE49-F238E27FC236}">
                <a16:creationId xmlns:a16="http://schemas.microsoft.com/office/drawing/2014/main" id="{F3978105-87DA-253E-2BFD-E7DF5CC01AA2}"/>
              </a:ext>
            </a:extLst>
          </p:cNvPr>
          <p:cNvSpPr txBox="1">
            <a:spLocks/>
          </p:cNvSpPr>
          <p:nvPr/>
        </p:nvSpPr>
        <p:spPr>
          <a:xfrm>
            <a:off x="6331527" y="171161"/>
            <a:ext cx="5500255" cy="65156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u="sng" dirty="0">
                <a:effectLst/>
              </a:rPr>
              <a:t>The ‘HAVING’ Clause</a:t>
            </a:r>
          </a:p>
          <a:p>
            <a:pPr algn="just"/>
            <a:r>
              <a:rPr lang="en-US" b="1" i="0" dirty="0">
                <a:effectLst/>
              </a:rPr>
              <a:t>The ‘HAVING’ clause is used in SQL because the WHERE keyword cannot be used everywhere.</a:t>
            </a:r>
          </a:p>
          <a:p>
            <a:pPr algn="just"/>
            <a:r>
              <a:rPr lang="en-US" b="1" i="0" dirty="0">
                <a:solidFill>
                  <a:srgbClr val="C00000"/>
                </a:solidFill>
                <a:effectLst/>
              </a:rPr>
              <a:t>Syntax :SELECT </a:t>
            </a:r>
            <a:r>
              <a:rPr lang="en-US" b="1" i="0" dirty="0" err="1">
                <a:solidFill>
                  <a:srgbClr val="C00000"/>
                </a:solidFill>
                <a:effectLst/>
              </a:rPr>
              <a:t>ColumnName</a:t>
            </a:r>
            <a:r>
              <a:rPr lang="en-US" b="1" i="0" dirty="0">
                <a:solidFill>
                  <a:srgbClr val="C00000"/>
                </a:solidFill>
                <a:effectLst/>
              </a:rPr>
              <a:t>(s)</a:t>
            </a:r>
          </a:p>
          <a:p>
            <a:pPr algn="just"/>
            <a:r>
              <a:rPr lang="en-US" b="1" i="0" dirty="0">
                <a:solidFill>
                  <a:srgbClr val="C00000"/>
                </a:solidFill>
                <a:effectLst/>
              </a:rPr>
              <a:t>FROM </a:t>
            </a:r>
            <a:r>
              <a:rPr lang="en-US" b="1" i="0" dirty="0" err="1">
                <a:solidFill>
                  <a:srgbClr val="C00000"/>
                </a:solidFill>
                <a:effectLst/>
              </a:rPr>
              <a:t>TableName</a:t>
            </a:r>
            <a:endParaRPr lang="en-US" b="1" i="0" dirty="0">
              <a:solidFill>
                <a:srgbClr val="C00000"/>
              </a:solidFill>
              <a:effectLst/>
            </a:endParaRPr>
          </a:p>
          <a:p>
            <a:pPr algn="just"/>
            <a:r>
              <a:rPr lang="en-US" b="1" i="0" dirty="0">
                <a:solidFill>
                  <a:srgbClr val="C00000"/>
                </a:solidFill>
                <a:effectLst/>
              </a:rPr>
              <a:t>WHERE Condition</a:t>
            </a:r>
          </a:p>
          <a:p>
            <a:pPr algn="just"/>
            <a:r>
              <a:rPr lang="en-US" b="1" i="0" dirty="0">
                <a:solidFill>
                  <a:srgbClr val="C00000"/>
                </a:solidFill>
                <a:effectLst/>
              </a:rPr>
              <a:t>GROUP BY </a:t>
            </a:r>
            <a:r>
              <a:rPr lang="en-US" b="1" i="0" dirty="0" err="1">
                <a:solidFill>
                  <a:srgbClr val="C00000"/>
                </a:solidFill>
                <a:effectLst/>
              </a:rPr>
              <a:t>ColumnName</a:t>
            </a:r>
            <a:r>
              <a:rPr lang="en-US" b="1" i="0" dirty="0">
                <a:solidFill>
                  <a:srgbClr val="C00000"/>
                </a:solidFill>
                <a:effectLst/>
              </a:rPr>
              <a:t>(s)</a:t>
            </a:r>
          </a:p>
          <a:p>
            <a:pPr algn="just"/>
            <a:r>
              <a:rPr lang="en-US" b="1" i="0" dirty="0">
                <a:solidFill>
                  <a:srgbClr val="C00000"/>
                </a:solidFill>
                <a:effectLst/>
              </a:rPr>
              <a:t>HAVING Condition</a:t>
            </a:r>
          </a:p>
          <a:p>
            <a:pPr algn="just"/>
            <a:r>
              <a:rPr lang="en-US" b="1" i="0" dirty="0">
                <a:solidFill>
                  <a:srgbClr val="C00000"/>
                </a:solidFill>
                <a:effectLst/>
              </a:rPr>
              <a:t>ORDER BY </a:t>
            </a:r>
            <a:r>
              <a:rPr lang="en-US" b="1" i="0" dirty="0" err="1">
                <a:solidFill>
                  <a:srgbClr val="C00000"/>
                </a:solidFill>
                <a:effectLst/>
              </a:rPr>
              <a:t>ColumnName</a:t>
            </a:r>
            <a:r>
              <a:rPr lang="en-US" b="1" i="0" dirty="0">
                <a:solidFill>
                  <a:srgbClr val="C00000"/>
                </a:solidFill>
                <a:effectLst/>
              </a:rPr>
              <a:t>(s);</a:t>
            </a:r>
          </a:p>
          <a:p>
            <a:pPr algn="just"/>
            <a:r>
              <a:rPr lang="en-US" b="1" i="0" dirty="0">
                <a:effectLst/>
              </a:rPr>
              <a:t>Example</a:t>
            </a:r>
          </a:p>
          <a:p>
            <a:pPr algn="just"/>
            <a:r>
              <a:rPr lang="en-US" b="1" i="0" dirty="0">
                <a:effectLst/>
              </a:rPr>
              <a:t>/*  To list the number of employees in each city. The employees should be sorted high to low and only those cities must be included who have more than 5 employees:*/</a:t>
            </a:r>
          </a:p>
          <a:p>
            <a:pPr algn="just"/>
            <a:r>
              <a:rPr lang="en-US" b="1" i="0" dirty="0">
                <a:solidFill>
                  <a:srgbClr val="000099"/>
                </a:solidFill>
                <a:effectLst/>
              </a:rPr>
              <a:t>SELECT COUNT(</a:t>
            </a:r>
            <a:r>
              <a:rPr lang="en-US" b="1" i="0" dirty="0" err="1">
                <a:solidFill>
                  <a:srgbClr val="000099"/>
                </a:solidFill>
                <a:effectLst/>
              </a:rPr>
              <a:t>EmployeeID</a:t>
            </a:r>
            <a:r>
              <a:rPr lang="en-US" b="1" i="0" dirty="0">
                <a:solidFill>
                  <a:srgbClr val="000099"/>
                </a:solidFill>
                <a:effectLst/>
              </a:rPr>
              <a:t>), City</a:t>
            </a:r>
          </a:p>
          <a:p>
            <a:pPr algn="just"/>
            <a:r>
              <a:rPr lang="en-US" b="1" i="0" dirty="0">
                <a:solidFill>
                  <a:srgbClr val="000099"/>
                </a:solidFill>
                <a:effectLst/>
              </a:rPr>
              <a:t>FROM </a:t>
            </a:r>
            <a:r>
              <a:rPr lang="en-US" b="1" i="0" dirty="0" err="1">
                <a:solidFill>
                  <a:srgbClr val="000099"/>
                </a:solidFill>
                <a:effectLst/>
              </a:rPr>
              <a:t>Employee_Info</a:t>
            </a:r>
            <a:endParaRPr lang="en-US" b="1" i="0" dirty="0">
              <a:solidFill>
                <a:srgbClr val="000099"/>
              </a:solidFill>
              <a:effectLst/>
            </a:endParaRPr>
          </a:p>
          <a:p>
            <a:pPr algn="just"/>
            <a:r>
              <a:rPr lang="en-US" b="1" i="0" dirty="0">
                <a:solidFill>
                  <a:srgbClr val="000099"/>
                </a:solidFill>
                <a:effectLst/>
              </a:rPr>
              <a:t>GROUP BY City</a:t>
            </a:r>
          </a:p>
          <a:p>
            <a:pPr algn="just"/>
            <a:r>
              <a:rPr lang="en-US" b="1" i="0" dirty="0">
                <a:solidFill>
                  <a:srgbClr val="000099"/>
                </a:solidFill>
                <a:effectLst/>
              </a:rPr>
              <a:t>HAVING COUNT(</a:t>
            </a:r>
            <a:r>
              <a:rPr lang="en-US" b="1" i="0" dirty="0" err="1">
                <a:solidFill>
                  <a:srgbClr val="000099"/>
                </a:solidFill>
                <a:effectLst/>
              </a:rPr>
              <a:t>EmployeeID</a:t>
            </a:r>
            <a:r>
              <a:rPr lang="en-US" b="1" i="0" dirty="0">
                <a:solidFill>
                  <a:srgbClr val="000099"/>
                </a:solidFill>
                <a:effectLst/>
              </a:rPr>
              <a:t>) &gt; 5</a:t>
            </a:r>
          </a:p>
          <a:p>
            <a:pPr algn="just"/>
            <a:r>
              <a:rPr lang="en-US" b="1" i="0" dirty="0">
                <a:solidFill>
                  <a:srgbClr val="000099"/>
                </a:solidFill>
                <a:effectLst/>
              </a:rPr>
              <a:t>ORDER BY COUNT(</a:t>
            </a:r>
            <a:r>
              <a:rPr lang="en-US" b="1" i="0" dirty="0" err="1">
                <a:solidFill>
                  <a:srgbClr val="000099"/>
                </a:solidFill>
                <a:effectLst/>
              </a:rPr>
              <a:t>EmployeeID</a:t>
            </a:r>
            <a:r>
              <a:rPr lang="en-US" b="1" i="0" dirty="0">
                <a:solidFill>
                  <a:srgbClr val="000099"/>
                </a:solidFill>
                <a:effectLst/>
              </a:rPr>
              <a:t>) DESC;</a:t>
            </a:r>
            <a:endParaRPr lang="en-IN" sz="2400" b="1" dirty="0">
              <a:solidFill>
                <a:srgbClr val="000099"/>
              </a:solidFill>
            </a:endParaRPr>
          </a:p>
        </p:txBody>
      </p:sp>
    </p:spTree>
    <p:extLst>
      <p:ext uri="{BB962C8B-B14F-4D97-AF65-F5344CB8AC3E}">
        <p14:creationId xmlns:p14="http://schemas.microsoft.com/office/powerpoint/2010/main" val="3753555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153-C313-46DC-8969-1480558C4453}"/>
              </a:ext>
            </a:extLst>
          </p:cNvPr>
          <p:cNvSpPr>
            <a:spLocks noGrp="1"/>
          </p:cNvSpPr>
          <p:nvPr>
            <p:ph type="title"/>
          </p:nvPr>
        </p:nvSpPr>
        <p:spPr>
          <a:xfrm>
            <a:off x="138546" y="171161"/>
            <a:ext cx="10515600" cy="1325563"/>
          </a:xfrm>
        </p:spPr>
        <p:txBody>
          <a:bodyPr/>
          <a:lstStyle/>
          <a:p>
            <a:r>
              <a:rPr lang="en-IN" sz="4000" b="1" dirty="0"/>
              <a:t>Data Manipulation Language</a:t>
            </a:r>
            <a:br>
              <a:rPr lang="en-IN" b="1" dirty="0"/>
            </a:br>
            <a:endParaRPr lang="en-IN" dirty="0"/>
          </a:p>
        </p:txBody>
      </p:sp>
      <p:sp>
        <p:nvSpPr>
          <p:cNvPr id="3" name="Content Placeholder 2">
            <a:extLst>
              <a:ext uri="{FF2B5EF4-FFF2-40B4-BE49-F238E27FC236}">
                <a16:creationId xmlns:a16="http://schemas.microsoft.com/office/drawing/2014/main" id="{2D37B4C7-A576-4CF1-A14E-FD045178C7CE}"/>
              </a:ext>
            </a:extLst>
          </p:cNvPr>
          <p:cNvSpPr>
            <a:spLocks noGrp="1"/>
          </p:cNvSpPr>
          <p:nvPr>
            <p:ph idx="1"/>
          </p:nvPr>
        </p:nvSpPr>
        <p:spPr>
          <a:xfrm>
            <a:off x="207818" y="833942"/>
            <a:ext cx="5888182" cy="5647748"/>
          </a:xfrm>
        </p:spPr>
        <p:txBody>
          <a:bodyPr>
            <a:noAutofit/>
          </a:bodyPr>
          <a:lstStyle/>
          <a:p>
            <a:pPr algn="just"/>
            <a:r>
              <a:rPr lang="en-US" sz="2000" b="1" i="0" u="sng" dirty="0">
                <a:effectLst/>
              </a:rPr>
              <a:t>The ‘SELECT INTO’ Statement</a:t>
            </a:r>
          </a:p>
          <a:p>
            <a:pPr algn="just"/>
            <a:r>
              <a:rPr lang="en-US" sz="2000" b="1" i="0" dirty="0">
                <a:effectLst/>
              </a:rPr>
              <a:t>The ‘SELECT INTO’ statement is used to copy data from one table to another.</a:t>
            </a:r>
          </a:p>
          <a:p>
            <a:pPr algn="just"/>
            <a:r>
              <a:rPr lang="en-US" sz="2000" b="1" i="0" dirty="0">
                <a:solidFill>
                  <a:srgbClr val="C00000"/>
                </a:solidFill>
                <a:effectLst/>
              </a:rPr>
              <a:t>Syntax</a:t>
            </a:r>
          </a:p>
          <a:p>
            <a:pPr algn="just"/>
            <a:r>
              <a:rPr lang="en-US" sz="2000" b="1" i="0" dirty="0">
                <a:solidFill>
                  <a:srgbClr val="C00000"/>
                </a:solidFill>
                <a:effectLst/>
              </a:rPr>
              <a:t>SELECT *</a:t>
            </a:r>
          </a:p>
          <a:p>
            <a:pPr algn="just"/>
            <a:r>
              <a:rPr lang="en-US" sz="2000" b="1" i="0" dirty="0">
                <a:solidFill>
                  <a:srgbClr val="C00000"/>
                </a:solidFill>
                <a:effectLst/>
              </a:rPr>
              <a:t>INTO </a:t>
            </a:r>
            <a:r>
              <a:rPr lang="en-US" sz="2000" b="1" i="0" dirty="0" err="1">
                <a:solidFill>
                  <a:srgbClr val="C00000"/>
                </a:solidFill>
                <a:effectLst/>
              </a:rPr>
              <a:t>NewTable</a:t>
            </a:r>
            <a:r>
              <a:rPr lang="en-US" sz="2000" b="1" i="0" dirty="0">
                <a:solidFill>
                  <a:srgbClr val="C00000"/>
                </a:solidFill>
                <a:effectLst/>
              </a:rPr>
              <a:t> [IN </a:t>
            </a:r>
            <a:r>
              <a:rPr lang="en-US" sz="2000" b="1" i="0" dirty="0" err="1">
                <a:solidFill>
                  <a:srgbClr val="C00000"/>
                </a:solidFill>
                <a:effectLst/>
              </a:rPr>
              <a:t>ExternalDB</a:t>
            </a:r>
            <a:r>
              <a:rPr lang="en-US" sz="2000" b="1" i="0" dirty="0">
                <a:solidFill>
                  <a:srgbClr val="C00000"/>
                </a:solidFill>
                <a:effectLst/>
              </a:rPr>
              <a:t>]</a:t>
            </a:r>
          </a:p>
          <a:p>
            <a:pPr algn="just"/>
            <a:r>
              <a:rPr lang="en-US" sz="2000" b="1" i="0" dirty="0">
                <a:solidFill>
                  <a:srgbClr val="C00000"/>
                </a:solidFill>
                <a:effectLst/>
              </a:rPr>
              <a:t>FROM </a:t>
            </a:r>
            <a:r>
              <a:rPr lang="en-US" sz="2000" b="1" i="0" dirty="0" err="1">
                <a:solidFill>
                  <a:srgbClr val="C00000"/>
                </a:solidFill>
                <a:effectLst/>
              </a:rPr>
              <a:t>OldTable</a:t>
            </a:r>
            <a:endParaRPr lang="en-US" sz="2000" b="1" i="0" dirty="0">
              <a:solidFill>
                <a:srgbClr val="C00000"/>
              </a:solidFill>
              <a:effectLst/>
            </a:endParaRPr>
          </a:p>
          <a:p>
            <a:pPr algn="just"/>
            <a:r>
              <a:rPr lang="en-US" sz="2000" b="1" i="0" dirty="0">
                <a:solidFill>
                  <a:srgbClr val="C00000"/>
                </a:solidFill>
                <a:effectLst/>
              </a:rPr>
              <a:t>WHERE Condition;</a:t>
            </a:r>
          </a:p>
          <a:p>
            <a:pPr algn="just"/>
            <a:r>
              <a:rPr lang="en-US" sz="2000" b="1" i="0" dirty="0">
                <a:effectLst/>
              </a:rPr>
              <a:t>Example</a:t>
            </a:r>
          </a:p>
          <a:p>
            <a:pPr algn="just"/>
            <a:r>
              <a:rPr lang="en-US" sz="2000" b="1" i="0" dirty="0">
                <a:effectLst/>
              </a:rPr>
              <a:t>-- To create a backup of database 'Employee'</a:t>
            </a:r>
          </a:p>
          <a:p>
            <a:pPr algn="just"/>
            <a:r>
              <a:rPr lang="en-US" sz="2000" b="1" i="0" dirty="0">
                <a:solidFill>
                  <a:srgbClr val="000099"/>
                </a:solidFill>
                <a:effectLst/>
              </a:rPr>
              <a:t>SELECT * INTO </a:t>
            </a:r>
            <a:r>
              <a:rPr lang="en-US" sz="2000" b="1" i="0" dirty="0" err="1">
                <a:solidFill>
                  <a:srgbClr val="000099"/>
                </a:solidFill>
                <a:effectLst/>
              </a:rPr>
              <a:t>EmployeeBackup</a:t>
            </a:r>
            <a:endParaRPr lang="en-US" sz="2000" b="1" i="0" dirty="0">
              <a:solidFill>
                <a:srgbClr val="000099"/>
              </a:solidFill>
              <a:effectLst/>
            </a:endParaRPr>
          </a:p>
          <a:p>
            <a:pPr algn="just"/>
            <a:r>
              <a:rPr lang="en-US" sz="2000" b="1" i="0" dirty="0">
                <a:solidFill>
                  <a:srgbClr val="000099"/>
                </a:solidFill>
                <a:effectLst/>
              </a:rPr>
              <a:t>FROM Employee;</a:t>
            </a:r>
            <a:endParaRPr lang="en-IN" sz="2000" b="1" dirty="0">
              <a:solidFill>
                <a:srgbClr val="000099"/>
              </a:solidFill>
            </a:endParaRPr>
          </a:p>
        </p:txBody>
      </p:sp>
      <p:sp>
        <p:nvSpPr>
          <p:cNvPr id="4" name="Content Placeholder 2">
            <a:extLst>
              <a:ext uri="{FF2B5EF4-FFF2-40B4-BE49-F238E27FC236}">
                <a16:creationId xmlns:a16="http://schemas.microsoft.com/office/drawing/2014/main" id="{F3978105-87DA-253E-2BFD-E7DF5CC01AA2}"/>
              </a:ext>
            </a:extLst>
          </p:cNvPr>
          <p:cNvSpPr txBox="1">
            <a:spLocks/>
          </p:cNvSpPr>
          <p:nvPr/>
        </p:nvSpPr>
        <p:spPr>
          <a:xfrm>
            <a:off x="6165273" y="171161"/>
            <a:ext cx="5666510" cy="6515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effectLst/>
              </a:rPr>
              <a:t>--To select only few columns from Employee</a:t>
            </a:r>
          </a:p>
          <a:p>
            <a:pPr algn="just"/>
            <a:r>
              <a:rPr lang="en-US" b="1" i="0" dirty="0">
                <a:solidFill>
                  <a:srgbClr val="000099"/>
                </a:solidFill>
                <a:effectLst/>
              </a:rPr>
              <a:t>SELECT </a:t>
            </a:r>
            <a:r>
              <a:rPr lang="en-US" b="1" i="0" dirty="0" err="1">
                <a:solidFill>
                  <a:srgbClr val="000099"/>
                </a:solidFill>
                <a:effectLst/>
              </a:rPr>
              <a:t>EmployeeName</a:t>
            </a:r>
            <a:r>
              <a:rPr lang="en-US" b="1" i="0" dirty="0">
                <a:solidFill>
                  <a:srgbClr val="000099"/>
                </a:solidFill>
                <a:effectLst/>
              </a:rPr>
              <a:t>, </a:t>
            </a:r>
            <a:r>
              <a:rPr lang="en-US" b="1" i="0" dirty="0" err="1">
                <a:solidFill>
                  <a:srgbClr val="000099"/>
                </a:solidFill>
                <a:effectLst/>
              </a:rPr>
              <a:t>PhoneNumber</a:t>
            </a:r>
            <a:r>
              <a:rPr lang="en-US" b="1" i="0" dirty="0">
                <a:solidFill>
                  <a:srgbClr val="000099"/>
                </a:solidFill>
                <a:effectLst/>
              </a:rPr>
              <a:t> INTO </a:t>
            </a:r>
            <a:r>
              <a:rPr lang="en-US" b="1" i="0" dirty="0" err="1">
                <a:solidFill>
                  <a:srgbClr val="000099"/>
                </a:solidFill>
                <a:effectLst/>
              </a:rPr>
              <a:t>EmployeeContactDetails</a:t>
            </a:r>
            <a:endParaRPr lang="en-US" b="1" i="0" dirty="0">
              <a:solidFill>
                <a:srgbClr val="000099"/>
              </a:solidFill>
              <a:effectLst/>
            </a:endParaRPr>
          </a:p>
          <a:p>
            <a:pPr algn="just"/>
            <a:r>
              <a:rPr lang="en-US" b="1" i="0" dirty="0">
                <a:solidFill>
                  <a:srgbClr val="000099"/>
                </a:solidFill>
                <a:effectLst/>
              </a:rPr>
              <a:t>FROM Employee;</a:t>
            </a:r>
          </a:p>
          <a:p>
            <a:pPr algn="just"/>
            <a:r>
              <a:rPr lang="en-US" b="1" i="0" dirty="0">
                <a:effectLst/>
              </a:rPr>
              <a:t> </a:t>
            </a:r>
          </a:p>
          <a:p>
            <a:pPr algn="just"/>
            <a:r>
              <a:rPr lang="en-US" b="1" i="0" dirty="0">
                <a:solidFill>
                  <a:srgbClr val="000099"/>
                </a:solidFill>
                <a:effectLst/>
              </a:rPr>
              <a:t>SELECT * INTO </a:t>
            </a:r>
            <a:r>
              <a:rPr lang="en-US" b="1" i="0" dirty="0" err="1">
                <a:solidFill>
                  <a:srgbClr val="000099"/>
                </a:solidFill>
                <a:effectLst/>
              </a:rPr>
              <a:t>BlrEmployee</a:t>
            </a:r>
            <a:endParaRPr lang="en-US" b="1" i="0" dirty="0">
              <a:solidFill>
                <a:srgbClr val="000099"/>
              </a:solidFill>
              <a:effectLst/>
            </a:endParaRPr>
          </a:p>
          <a:p>
            <a:pPr algn="just"/>
            <a:r>
              <a:rPr lang="en-US" b="1" i="0" dirty="0">
                <a:solidFill>
                  <a:srgbClr val="000099"/>
                </a:solidFill>
                <a:effectLst/>
              </a:rPr>
              <a:t>FROM Employee</a:t>
            </a:r>
          </a:p>
          <a:p>
            <a:pPr algn="just"/>
            <a:r>
              <a:rPr lang="en-US" b="1" i="0" dirty="0">
                <a:solidFill>
                  <a:srgbClr val="000099"/>
                </a:solidFill>
                <a:effectLst/>
              </a:rPr>
              <a:t>WHERE City = 'Bangalore';</a:t>
            </a:r>
            <a:endParaRPr lang="en-IN" sz="2400" b="1" dirty="0">
              <a:solidFill>
                <a:srgbClr val="000099"/>
              </a:solidFill>
            </a:endParaRPr>
          </a:p>
        </p:txBody>
      </p:sp>
    </p:spTree>
    <p:extLst>
      <p:ext uri="{BB962C8B-B14F-4D97-AF65-F5344CB8AC3E}">
        <p14:creationId xmlns:p14="http://schemas.microsoft.com/office/powerpoint/2010/main" val="169229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901E-048E-3EE0-C405-549A6B603F5F}"/>
              </a:ext>
            </a:extLst>
          </p:cNvPr>
          <p:cNvSpPr>
            <a:spLocks noGrp="1"/>
          </p:cNvSpPr>
          <p:nvPr>
            <p:ph type="title"/>
          </p:nvPr>
        </p:nvSpPr>
        <p:spPr>
          <a:xfrm>
            <a:off x="332509" y="129599"/>
            <a:ext cx="10515600" cy="673966"/>
          </a:xfrm>
        </p:spPr>
        <p:txBody>
          <a:bodyPr>
            <a:normAutofit/>
          </a:bodyPr>
          <a:lstStyle/>
          <a:p>
            <a:r>
              <a:rPr lang="en-US" sz="4000" b="1" dirty="0">
                <a:latin typeface="+mn-lt"/>
              </a:rPr>
              <a:t>Aggregate Functions</a:t>
            </a:r>
          </a:p>
        </p:txBody>
      </p:sp>
      <p:sp>
        <p:nvSpPr>
          <p:cNvPr id="3" name="Content Placeholder 2">
            <a:extLst>
              <a:ext uri="{FF2B5EF4-FFF2-40B4-BE49-F238E27FC236}">
                <a16:creationId xmlns:a16="http://schemas.microsoft.com/office/drawing/2014/main" id="{82612606-7C8E-6553-4466-4EFA6776D199}"/>
              </a:ext>
            </a:extLst>
          </p:cNvPr>
          <p:cNvSpPr>
            <a:spLocks noGrp="1"/>
          </p:cNvSpPr>
          <p:nvPr>
            <p:ph idx="1"/>
          </p:nvPr>
        </p:nvSpPr>
        <p:spPr>
          <a:xfrm>
            <a:off x="193963" y="955964"/>
            <a:ext cx="6068291" cy="5772437"/>
          </a:xfrm>
        </p:spPr>
        <p:txBody>
          <a:bodyPr>
            <a:normAutofit fontScale="92500" lnSpcReduction="20000"/>
          </a:bodyPr>
          <a:lstStyle/>
          <a:p>
            <a:pPr algn="just"/>
            <a:r>
              <a:rPr lang="en-US" b="0" i="0" dirty="0">
                <a:solidFill>
                  <a:srgbClr val="202124"/>
                </a:solidFill>
                <a:effectLst/>
              </a:rPr>
              <a:t>An aggregate function in SQL </a:t>
            </a:r>
            <a:r>
              <a:rPr lang="en-US" b="1" i="0" dirty="0">
                <a:solidFill>
                  <a:srgbClr val="202124"/>
                </a:solidFill>
                <a:effectLst/>
              </a:rPr>
              <a:t>performs a calculation on multiple values and returns a single value</a:t>
            </a:r>
            <a:r>
              <a:rPr lang="en-US" b="0" i="0" dirty="0">
                <a:solidFill>
                  <a:srgbClr val="202124"/>
                </a:solidFill>
                <a:effectLst/>
              </a:rPr>
              <a:t>. </a:t>
            </a:r>
          </a:p>
          <a:p>
            <a:pPr algn="just"/>
            <a:r>
              <a:rPr lang="en-US" b="0" i="0" dirty="0">
                <a:solidFill>
                  <a:srgbClr val="202124"/>
                </a:solidFill>
                <a:effectLst/>
              </a:rPr>
              <a:t>SQL provides many aggregate functions that include </a:t>
            </a:r>
            <a:r>
              <a:rPr lang="en-US" b="1" i="0" dirty="0">
                <a:solidFill>
                  <a:srgbClr val="000099"/>
                </a:solidFill>
                <a:effectLst/>
              </a:rPr>
              <a:t>avg, count, sum, min, max</a:t>
            </a:r>
            <a:r>
              <a:rPr lang="en-US" b="0" i="0" dirty="0">
                <a:solidFill>
                  <a:srgbClr val="202124"/>
                </a:solidFill>
                <a:effectLst/>
              </a:rPr>
              <a:t>, etc. </a:t>
            </a:r>
          </a:p>
          <a:p>
            <a:pPr algn="just"/>
            <a:r>
              <a:rPr lang="en-US" b="0" i="0" dirty="0">
                <a:solidFill>
                  <a:srgbClr val="202124"/>
                </a:solidFill>
                <a:effectLst/>
              </a:rPr>
              <a:t>An </a:t>
            </a:r>
            <a:r>
              <a:rPr lang="en-US" b="1" i="0" dirty="0">
                <a:solidFill>
                  <a:srgbClr val="C00000"/>
                </a:solidFill>
                <a:effectLst/>
              </a:rPr>
              <a:t>aggregate function ignores NULL values when it performs the calculation, except for the count function.</a:t>
            </a:r>
          </a:p>
          <a:p>
            <a:pPr algn="just"/>
            <a:r>
              <a:rPr lang="en-US" b="1" u="sng" dirty="0"/>
              <a:t>MIN() Function</a:t>
            </a:r>
          </a:p>
          <a:p>
            <a:pPr algn="just"/>
            <a:r>
              <a:rPr lang="en-US" dirty="0"/>
              <a:t>The MIN function returns the smallest value of the selected column in a table.</a:t>
            </a:r>
          </a:p>
          <a:p>
            <a:pPr algn="just"/>
            <a:r>
              <a:rPr lang="en-US" b="1" dirty="0">
                <a:solidFill>
                  <a:srgbClr val="C00000"/>
                </a:solidFill>
              </a:rPr>
              <a:t>Syntax</a:t>
            </a:r>
          </a:p>
          <a:p>
            <a:pPr algn="just"/>
            <a:r>
              <a:rPr lang="en-US" b="1" dirty="0">
                <a:solidFill>
                  <a:srgbClr val="C00000"/>
                </a:solidFill>
              </a:rPr>
              <a:t>SELECT MIN(</a:t>
            </a:r>
            <a:r>
              <a:rPr lang="en-US" b="1" dirty="0" err="1">
                <a:solidFill>
                  <a:srgbClr val="C00000"/>
                </a:solidFill>
              </a:rPr>
              <a:t>ColumnName</a:t>
            </a:r>
            <a:r>
              <a:rPr lang="en-US" b="1" dirty="0">
                <a:solidFill>
                  <a:srgbClr val="C00000"/>
                </a:solidFill>
              </a:rPr>
              <a:t>)</a:t>
            </a:r>
          </a:p>
          <a:p>
            <a:pPr algn="just"/>
            <a:r>
              <a:rPr lang="en-US" b="1" dirty="0">
                <a:solidFill>
                  <a:srgbClr val="C00000"/>
                </a:solidFill>
              </a:rPr>
              <a:t>FROM </a:t>
            </a:r>
            <a:r>
              <a:rPr lang="en-US" b="1" dirty="0" err="1">
                <a:solidFill>
                  <a:srgbClr val="C00000"/>
                </a:solidFill>
              </a:rPr>
              <a:t>TableName</a:t>
            </a:r>
            <a:endParaRPr lang="en-US" b="1" dirty="0">
              <a:solidFill>
                <a:srgbClr val="C00000"/>
              </a:solidFill>
            </a:endParaRPr>
          </a:p>
          <a:p>
            <a:pPr algn="just"/>
            <a:r>
              <a:rPr lang="en-US" b="1" dirty="0">
                <a:solidFill>
                  <a:srgbClr val="C00000"/>
                </a:solidFill>
              </a:rPr>
              <a:t>WHERE Condition;</a:t>
            </a:r>
          </a:p>
          <a:p>
            <a:pPr algn="just"/>
            <a:endParaRPr lang="en-US" dirty="0"/>
          </a:p>
        </p:txBody>
      </p:sp>
      <p:sp>
        <p:nvSpPr>
          <p:cNvPr id="4" name="Content Placeholder 2">
            <a:extLst>
              <a:ext uri="{FF2B5EF4-FFF2-40B4-BE49-F238E27FC236}">
                <a16:creationId xmlns:a16="http://schemas.microsoft.com/office/drawing/2014/main" id="{C011BFA8-9ED6-E4FC-7927-68E93E04B572}"/>
              </a:ext>
            </a:extLst>
          </p:cNvPr>
          <p:cNvSpPr txBox="1">
            <a:spLocks/>
          </p:cNvSpPr>
          <p:nvPr/>
        </p:nvSpPr>
        <p:spPr>
          <a:xfrm>
            <a:off x="6428510" y="789711"/>
            <a:ext cx="5430980" cy="577243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Example</a:t>
            </a:r>
          </a:p>
          <a:p>
            <a:pPr algn="just"/>
            <a:r>
              <a:rPr lang="en-US" b="1" dirty="0">
                <a:solidFill>
                  <a:srgbClr val="000099"/>
                </a:solidFill>
              </a:rPr>
              <a:t>SELECT MIN(</a:t>
            </a:r>
            <a:r>
              <a:rPr lang="en-US" b="1" dirty="0" err="1">
                <a:solidFill>
                  <a:srgbClr val="000099"/>
                </a:solidFill>
              </a:rPr>
              <a:t>EmployeeID</a:t>
            </a:r>
            <a:r>
              <a:rPr lang="en-US" b="1" dirty="0">
                <a:solidFill>
                  <a:srgbClr val="000099"/>
                </a:solidFill>
              </a:rPr>
              <a:t>) AS </a:t>
            </a:r>
            <a:r>
              <a:rPr lang="en-US" b="1" dirty="0" err="1">
                <a:solidFill>
                  <a:srgbClr val="000099"/>
                </a:solidFill>
              </a:rPr>
              <a:t>SmallestID</a:t>
            </a:r>
            <a:endParaRPr lang="en-US" b="1" dirty="0">
              <a:solidFill>
                <a:srgbClr val="000099"/>
              </a:solidFill>
            </a:endParaRPr>
          </a:p>
          <a:p>
            <a:pPr algn="just"/>
            <a:r>
              <a:rPr lang="en-US" b="1" dirty="0">
                <a:solidFill>
                  <a:srgbClr val="000099"/>
                </a:solidFill>
              </a:rPr>
              <a:t>FROM </a:t>
            </a:r>
            <a:r>
              <a:rPr lang="en-US" b="1" dirty="0" err="1">
                <a:solidFill>
                  <a:srgbClr val="000099"/>
                </a:solidFill>
              </a:rPr>
              <a:t>Employee_Info</a:t>
            </a:r>
            <a:r>
              <a:rPr lang="en-US" b="1" dirty="0">
                <a:solidFill>
                  <a:srgbClr val="000099"/>
                </a:solidFill>
              </a:rPr>
              <a:t>;</a:t>
            </a:r>
          </a:p>
          <a:p>
            <a:pPr algn="just"/>
            <a:r>
              <a:rPr lang="en-US" b="1" u="sng" dirty="0"/>
              <a:t>MAX() Function</a:t>
            </a:r>
          </a:p>
          <a:p>
            <a:pPr algn="just"/>
            <a:r>
              <a:rPr lang="en-US" dirty="0"/>
              <a:t>The MAX function returns the largest value of the selected column in a table.</a:t>
            </a:r>
          </a:p>
          <a:p>
            <a:pPr algn="just"/>
            <a:r>
              <a:rPr lang="en-US" b="1" dirty="0">
                <a:solidFill>
                  <a:srgbClr val="C00000"/>
                </a:solidFill>
              </a:rPr>
              <a:t>Syntax</a:t>
            </a:r>
          </a:p>
          <a:p>
            <a:pPr algn="just"/>
            <a:r>
              <a:rPr lang="en-US" b="1" dirty="0">
                <a:solidFill>
                  <a:srgbClr val="C00000"/>
                </a:solidFill>
              </a:rPr>
              <a:t>SELECT MAX(</a:t>
            </a:r>
            <a:r>
              <a:rPr lang="en-US" b="1" dirty="0" err="1">
                <a:solidFill>
                  <a:srgbClr val="C00000"/>
                </a:solidFill>
              </a:rPr>
              <a:t>ColumnName</a:t>
            </a:r>
            <a:r>
              <a:rPr lang="en-US" b="1" dirty="0">
                <a:solidFill>
                  <a:srgbClr val="C00000"/>
                </a:solidFill>
              </a:rPr>
              <a:t>)</a:t>
            </a:r>
          </a:p>
          <a:p>
            <a:pPr algn="just"/>
            <a:r>
              <a:rPr lang="en-US" b="1" dirty="0">
                <a:solidFill>
                  <a:srgbClr val="C00000"/>
                </a:solidFill>
              </a:rPr>
              <a:t>FROM </a:t>
            </a:r>
            <a:r>
              <a:rPr lang="en-US" b="1" dirty="0" err="1">
                <a:solidFill>
                  <a:srgbClr val="C00000"/>
                </a:solidFill>
              </a:rPr>
              <a:t>TableName</a:t>
            </a:r>
            <a:endParaRPr lang="en-US" b="1" dirty="0">
              <a:solidFill>
                <a:srgbClr val="C00000"/>
              </a:solidFill>
            </a:endParaRPr>
          </a:p>
          <a:p>
            <a:pPr algn="just"/>
            <a:r>
              <a:rPr lang="en-US" b="1" dirty="0">
                <a:solidFill>
                  <a:srgbClr val="C00000"/>
                </a:solidFill>
              </a:rPr>
              <a:t>WHERE Condition;</a:t>
            </a:r>
          </a:p>
          <a:p>
            <a:pPr algn="just"/>
            <a:r>
              <a:rPr lang="en-US" dirty="0"/>
              <a:t>Example</a:t>
            </a:r>
          </a:p>
          <a:p>
            <a:pPr algn="just"/>
            <a:r>
              <a:rPr lang="en-US" b="1" dirty="0">
                <a:solidFill>
                  <a:srgbClr val="000099"/>
                </a:solidFill>
              </a:rPr>
              <a:t>SELECT MAX(Salary) AS </a:t>
            </a:r>
            <a:r>
              <a:rPr lang="en-US" b="1" dirty="0" err="1">
                <a:solidFill>
                  <a:srgbClr val="000099"/>
                </a:solidFill>
              </a:rPr>
              <a:t>LargestFees</a:t>
            </a:r>
            <a:endParaRPr lang="en-US" b="1" dirty="0">
              <a:solidFill>
                <a:srgbClr val="000099"/>
              </a:solidFill>
            </a:endParaRPr>
          </a:p>
          <a:p>
            <a:pPr algn="just"/>
            <a:r>
              <a:rPr lang="en-US" b="1" dirty="0">
                <a:solidFill>
                  <a:srgbClr val="000099"/>
                </a:solidFill>
              </a:rPr>
              <a:t>FROM </a:t>
            </a:r>
            <a:r>
              <a:rPr lang="en-US" b="1" dirty="0" err="1">
                <a:solidFill>
                  <a:srgbClr val="000099"/>
                </a:solidFill>
              </a:rPr>
              <a:t>Employee_Salary</a:t>
            </a:r>
            <a:r>
              <a:rPr lang="en-US" b="1" dirty="0">
                <a:solidFill>
                  <a:srgbClr val="000099"/>
                </a:solidFill>
              </a:rPr>
              <a:t>;</a:t>
            </a:r>
          </a:p>
        </p:txBody>
      </p:sp>
    </p:spTree>
    <p:extLst>
      <p:ext uri="{BB962C8B-B14F-4D97-AF65-F5344CB8AC3E}">
        <p14:creationId xmlns:p14="http://schemas.microsoft.com/office/powerpoint/2010/main" val="286693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901E-048E-3EE0-C405-549A6B603F5F}"/>
              </a:ext>
            </a:extLst>
          </p:cNvPr>
          <p:cNvSpPr>
            <a:spLocks noGrp="1"/>
          </p:cNvSpPr>
          <p:nvPr>
            <p:ph type="title"/>
          </p:nvPr>
        </p:nvSpPr>
        <p:spPr>
          <a:xfrm>
            <a:off x="332509" y="129599"/>
            <a:ext cx="10515600" cy="673966"/>
          </a:xfrm>
        </p:spPr>
        <p:txBody>
          <a:bodyPr>
            <a:normAutofit/>
          </a:bodyPr>
          <a:lstStyle/>
          <a:p>
            <a:r>
              <a:rPr lang="en-US" sz="4000" b="1" dirty="0">
                <a:latin typeface="+mn-lt"/>
              </a:rPr>
              <a:t>Aggregate Functions</a:t>
            </a:r>
          </a:p>
        </p:txBody>
      </p:sp>
      <p:sp>
        <p:nvSpPr>
          <p:cNvPr id="3" name="Content Placeholder 2">
            <a:extLst>
              <a:ext uri="{FF2B5EF4-FFF2-40B4-BE49-F238E27FC236}">
                <a16:creationId xmlns:a16="http://schemas.microsoft.com/office/drawing/2014/main" id="{82612606-7C8E-6553-4466-4EFA6776D199}"/>
              </a:ext>
            </a:extLst>
          </p:cNvPr>
          <p:cNvSpPr>
            <a:spLocks noGrp="1"/>
          </p:cNvSpPr>
          <p:nvPr>
            <p:ph idx="1"/>
          </p:nvPr>
        </p:nvSpPr>
        <p:spPr>
          <a:xfrm>
            <a:off x="193963" y="955964"/>
            <a:ext cx="6068291" cy="5772437"/>
          </a:xfrm>
        </p:spPr>
        <p:txBody>
          <a:bodyPr>
            <a:normAutofit fontScale="92500" lnSpcReduction="20000"/>
          </a:bodyPr>
          <a:lstStyle/>
          <a:p>
            <a:pPr algn="just"/>
            <a:r>
              <a:rPr lang="en-US" b="1" i="0" u="sng" dirty="0">
                <a:effectLst/>
              </a:rPr>
              <a:t>COUNT() Function</a:t>
            </a:r>
          </a:p>
          <a:p>
            <a:pPr algn="just"/>
            <a:r>
              <a:rPr lang="en-US" b="0" i="0" dirty="0">
                <a:solidFill>
                  <a:srgbClr val="202124"/>
                </a:solidFill>
                <a:effectLst/>
              </a:rPr>
              <a:t>The COUNT function returns the number of rows which match the specified criteria.</a:t>
            </a:r>
          </a:p>
          <a:p>
            <a:pPr algn="just"/>
            <a:r>
              <a:rPr lang="en-US" b="1" dirty="0">
                <a:solidFill>
                  <a:srgbClr val="C00000"/>
                </a:solidFill>
              </a:rPr>
              <a:t>Syntax: SELECT COUNT(</a:t>
            </a:r>
            <a:r>
              <a:rPr lang="en-US" b="1" dirty="0" err="1">
                <a:solidFill>
                  <a:srgbClr val="C00000"/>
                </a:solidFill>
              </a:rPr>
              <a:t>ColumnName</a:t>
            </a:r>
            <a:r>
              <a:rPr lang="en-US" b="1" dirty="0">
                <a:solidFill>
                  <a:srgbClr val="C00000"/>
                </a:solidFill>
              </a:rPr>
              <a:t>) FROM </a:t>
            </a:r>
            <a:r>
              <a:rPr lang="en-US" b="1" dirty="0" err="1">
                <a:solidFill>
                  <a:srgbClr val="C00000"/>
                </a:solidFill>
              </a:rPr>
              <a:t>TableName</a:t>
            </a:r>
            <a:endParaRPr lang="en-US" b="1" dirty="0">
              <a:solidFill>
                <a:srgbClr val="C00000"/>
              </a:solidFill>
            </a:endParaRPr>
          </a:p>
          <a:p>
            <a:pPr algn="just"/>
            <a:r>
              <a:rPr lang="en-US" b="1" dirty="0">
                <a:solidFill>
                  <a:srgbClr val="C00000"/>
                </a:solidFill>
              </a:rPr>
              <a:t>WHERE Condition;</a:t>
            </a:r>
          </a:p>
          <a:p>
            <a:pPr algn="just"/>
            <a:r>
              <a:rPr lang="en-US" dirty="0"/>
              <a:t>Example</a:t>
            </a:r>
          </a:p>
          <a:p>
            <a:pPr algn="just"/>
            <a:r>
              <a:rPr lang="en-US" b="1" dirty="0">
                <a:solidFill>
                  <a:srgbClr val="000099"/>
                </a:solidFill>
              </a:rPr>
              <a:t>SELECT COUNT(</a:t>
            </a:r>
            <a:r>
              <a:rPr lang="en-US" b="1" dirty="0" err="1">
                <a:solidFill>
                  <a:srgbClr val="000099"/>
                </a:solidFill>
              </a:rPr>
              <a:t>EmployeeID</a:t>
            </a:r>
            <a:r>
              <a:rPr lang="en-US" b="1" dirty="0">
                <a:solidFill>
                  <a:srgbClr val="000099"/>
                </a:solidFill>
              </a:rPr>
              <a:t>)</a:t>
            </a:r>
          </a:p>
          <a:p>
            <a:pPr algn="just"/>
            <a:r>
              <a:rPr lang="en-US" b="1" dirty="0">
                <a:solidFill>
                  <a:srgbClr val="000099"/>
                </a:solidFill>
              </a:rPr>
              <a:t>FROM </a:t>
            </a:r>
            <a:r>
              <a:rPr lang="en-US" b="1" dirty="0" err="1">
                <a:solidFill>
                  <a:srgbClr val="000099"/>
                </a:solidFill>
              </a:rPr>
              <a:t>Employee_Info</a:t>
            </a:r>
            <a:r>
              <a:rPr lang="en-US" b="1" dirty="0">
                <a:solidFill>
                  <a:srgbClr val="000099"/>
                </a:solidFill>
              </a:rPr>
              <a:t>;</a:t>
            </a:r>
          </a:p>
          <a:p>
            <a:pPr algn="just"/>
            <a:r>
              <a:rPr lang="en-US" b="1" u="sng" dirty="0"/>
              <a:t>SUM() Function</a:t>
            </a:r>
          </a:p>
          <a:p>
            <a:pPr algn="just"/>
            <a:r>
              <a:rPr lang="en-US" dirty="0"/>
              <a:t>The SUM function returns the total sum of a numeric column that you choose.</a:t>
            </a:r>
          </a:p>
          <a:p>
            <a:pPr algn="just"/>
            <a:r>
              <a:rPr lang="en-US" b="1" dirty="0">
                <a:solidFill>
                  <a:srgbClr val="C00000"/>
                </a:solidFill>
              </a:rPr>
              <a:t>Syntax: SELECT SUM(</a:t>
            </a:r>
            <a:r>
              <a:rPr lang="en-US" b="1" dirty="0" err="1">
                <a:solidFill>
                  <a:srgbClr val="C00000"/>
                </a:solidFill>
              </a:rPr>
              <a:t>ColumnName</a:t>
            </a:r>
            <a:r>
              <a:rPr lang="en-US" b="1" dirty="0">
                <a:solidFill>
                  <a:srgbClr val="C00000"/>
                </a:solidFill>
              </a:rPr>
              <a:t>) FROM </a:t>
            </a:r>
            <a:r>
              <a:rPr lang="en-US" b="1" dirty="0" err="1">
                <a:solidFill>
                  <a:srgbClr val="C00000"/>
                </a:solidFill>
              </a:rPr>
              <a:t>TableName</a:t>
            </a:r>
            <a:r>
              <a:rPr lang="en-US" b="1" dirty="0">
                <a:solidFill>
                  <a:srgbClr val="C00000"/>
                </a:solidFill>
              </a:rPr>
              <a:t> WHERE Condition;</a:t>
            </a:r>
          </a:p>
        </p:txBody>
      </p:sp>
      <p:sp>
        <p:nvSpPr>
          <p:cNvPr id="4" name="Content Placeholder 2">
            <a:extLst>
              <a:ext uri="{FF2B5EF4-FFF2-40B4-BE49-F238E27FC236}">
                <a16:creationId xmlns:a16="http://schemas.microsoft.com/office/drawing/2014/main" id="{C011BFA8-9ED6-E4FC-7927-68E93E04B572}"/>
              </a:ext>
            </a:extLst>
          </p:cNvPr>
          <p:cNvSpPr txBox="1">
            <a:spLocks/>
          </p:cNvSpPr>
          <p:nvPr/>
        </p:nvSpPr>
        <p:spPr>
          <a:xfrm>
            <a:off x="6428510" y="129599"/>
            <a:ext cx="5430980" cy="64325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Example</a:t>
            </a:r>
          </a:p>
          <a:p>
            <a:pPr algn="just"/>
            <a:r>
              <a:rPr lang="en-US" b="1" dirty="0">
                <a:solidFill>
                  <a:srgbClr val="000099"/>
                </a:solidFill>
              </a:rPr>
              <a:t>SELECT SUM(Salary)</a:t>
            </a:r>
          </a:p>
          <a:p>
            <a:pPr algn="just"/>
            <a:r>
              <a:rPr lang="en-US" b="1" dirty="0">
                <a:solidFill>
                  <a:srgbClr val="000099"/>
                </a:solidFill>
              </a:rPr>
              <a:t>FROM </a:t>
            </a:r>
            <a:r>
              <a:rPr lang="en-US" b="1" dirty="0" err="1">
                <a:solidFill>
                  <a:srgbClr val="000099"/>
                </a:solidFill>
              </a:rPr>
              <a:t>Employee_Salary</a:t>
            </a:r>
            <a:r>
              <a:rPr lang="en-US" b="1" dirty="0">
                <a:solidFill>
                  <a:srgbClr val="000099"/>
                </a:solidFill>
              </a:rPr>
              <a:t>;</a:t>
            </a:r>
          </a:p>
          <a:p>
            <a:pPr algn="just"/>
            <a:r>
              <a:rPr lang="en-US" b="1" u="sng" dirty="0"/>
              <a:t>AVG() Function</a:t>
            </a:r>
          </a:p>
          <a:p>
            <a:pPr algn="just"/>
            <a:r>
              <a:rPr lang="en-US" dirty="0"/>
              <a:t>The AVG function returns the average value of a numeric column that you choose.</a:t>
            </a:r>
          </a:p>
          <a:p>
            <a:pPr algn="just"/>
            <a:r>
              <a:rPr lang="en-US" b="1" dirty="0">
                <a:solidFill>
                  <a:srgbClr val="C00000"/>
                </a:solidFill>
              </a:rPr>
              <a:t>Syntax SELECT AVG(</a:t>
            </a:r>
            <a:r>
              <a:rPr lang="en-US" b="1" dirty="0" err="1">
                <a:solidFill>
                  <a:srgbClr val="C00000"/>
                </a:solidFill>
              </a:rPr>
              <a:t>ColumnName</a:t>
            </a:r>
            <a:r>
              <a:rPr lang="en-US" b="1" dirty="0">
                <a:solidFill>
                  <a:srgbClr val="C00000"/>
                </a:solidFill>
              </a:rPr>
              <a:t>)</a:t>
            </a:r>
          </a:p>
          <a:p>
            <a:pPr algn="just"/>
            <a:r>
              <a:rPr lang="en-US" b="1" dirty="0">
                <a:solidFill>
                  <a:srgbClr val="C00000"/>
                </a:solidFill>
              </a:rPr>
              <a:t>FROM </a:t>
            </a:r>
            <a:r>
              <a:rPr lang="en-US" b="1" dirty="0" err="1">
                <a:solidFill>
                  <a:srgbClr val="C00000"/>
                </a:solidFill>
              </a:rPr>
              <a:t>TableName</a:t>
            </a:r>
            <a:r>
              <a:rPr lang="en-US" b="1" dirty="0">
                <a:solidFill>
                  <a:srgbClr val="C00000"/>
                </a:solidFill>
              </a:rPr>
              <a:t> WHERE Condition;</a:t>
            </a:r>
          </a:p>
          <a:p>
            <a:pPr algn="just"/>
            <a:r>
              <a:rPr lang="en-US" dirty="0"/>
              <a:t>Example</a:t>
            </a:r>
          </a:p>
          <a:p>
            <a:pPr algn="just"/>
            <a:r>
              <a:rPr lang="en-US" b="1" dirty="0">
                <a:solidFill>
                  <a:srgbClr val="000099"/>
                </a:solidFill>
              </a:rPr>
              <a:t>SELECT AVG(Salary) FROM </a:t>
            </a:r>
            <a:r>
              <a:rPr lang="en-US" b="1" dirty="0" err="1">
                <a:solidFill>
                  <a:srgbClr val="000099"/>
                </a:solidFill>
              </a:rPr>
              <a:t>Employee_Salary</a:t>
            </a:r>
            <a:r>
              <a:rPr lang="en-US" b="1" dirty="0">
                <a:solidFill>
                  <a:srgbClr val="000099"/>
                </a:solidFill>
              </a:rPr>
              <a:t>;</a:t>
            </a:r>
          </a:p>
        </p:txBody>
      </p:sp>
    </p:spTree>
    <p:extLst>
      <p:ext uri="{BB962C8B-B14F-4D97-AF65-F5344CB8AC3E}">
        <p14:creationId xmlns:p14="http://schemas.microsoft.com/office/powerpoint/2010/main" val="309241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4664-F4F3-4F49-BDDD-B4ABB88A0AE2}"/>
              </a:ext>
            </a:extLst>
          </p:cNvPr>
          <p:cNvSpPr>
            <a:spLocks noGrp="1"/>
          </p:cNvSpPr>
          <p:nvPr>
            <p:ph type="title"/>
          </p:nvPr>
        </p:nvSpPr>
        <p:spPr/>
        <p:txBody>
          <a:bodyPr>
            <a:normAutofit/>
          </a:bodyPr>
          <a:lstStyle/>
          <a:p>
            <a:r>
              <a:rPr lang="en-IN" sz="4000" b="1" dirty="0">
                <a:effectLst/>
              </a:rPr>
              <a:t>What is SQL?</a:t>
            </a:r>
            <a:br>
              <a:rPr lang="en-IN" sz="4000" b="1" dirty="0">
                <a:effectLst/>
              </a:rPr>
            </a:br>
            <a:endParaRPr lang="en-IN" sz="4000" dirty="0"/>
          </a:p>
        </p:txBody>
      </p:sp>
      <p:sp>
        <p:nvSpPr>
          <p:cNvPr id="3" name="Content Placeholder 2">
            <a:extLst>
              <a:ext uri="{FF2B5EF4-FFF2-40B4-BE49-F238E27FC236}">
                <a16:creationId xmlns:a16="http://schemas.microsoft.com/office/drawing/2014/main" id="{89AC0AA6-2ACA-4DD7-83A5-7D35DACEBB96}"/>
              </a:ext>
            </a:extLst>
          </p:cNvPr>
          <p:cNvSpPr>
            <a:spLocks noGrp="1"/>
          </p:cNvSpPr>
          <p:nvPr>
            <p:ph idx="1"/>
          </p:nvPr>
        </p:nvSpPr>
        <p:spPr/>
        <p:txBody>
          <a:bodyPr/>
          <a:lstStyle/>
          <a:p>
            <a:pPr algn="just">
              <a:buFont typeface="Arial" panose="020B0604020202020204" pitchFamily="34" charset="0"/>
              <a:buChar char="•"/>
            </a:pPr>
            <a:r>
              <a:rPr lang="en-US" dirty="0"/>
              <a:t>SQL stands for </a:t>
            </a:r>
            <a:r>
              <a:rPr lang="en-US" b="1" dirty="0">
                <a:solidFill>
                  <a:srgbClr val="000099"/>
                </a:solidFill>
              </a:rPr>
              <a:t>Structured Query Language. </a:t>
            </a:r>
            <a:r>
              <a:rPr lang="en-US" dirty="0"/>
              <a:t>It is used for storing and managing data in relational database management system (RDMS).</a:t>
            </a:r>
          </a:p>
          <a:p>
            <a:pPr algn="just">
              <a:buFont typeface="Arial" panose="020B0604020202020204" pitchFamily="34" charset="0"/>
              <a:buChar char="•"/>
            </a:pPr>
            <a:r>
              <a:rPr lang="en-US" dirty="0"/>
              <a:t>It is a </a:t>
            </a:r>
            <a:r>
              <a:rPr lang="en-US" b="1" dirty="0">
                <a:solidFill>
                  <a:srgbClr val="000099"/>
                </a:solidFill>
              </a:rPr>
              <a:t>standard language for Relational Database System</a:t>
            </a:r>
            <a:r>
              <a:rPr lang="en-US" dirty="0"/>
              <a:t>. It enables a user to </a:t>
            </a:r>
            <a:r>
              <a:rPr lang="en-US" b="1" dirty="0">
                <a:solidFill>
                  <a:srgbClr val="000099"/>
                </a:solidFill>
              </a:rPr>
              <a:t>create, read, update and delete relational databases </a:t>
            </a:r>
            <a:r>
              <a:rPr lang="en-US" dirty="0"/>
              <a:t>and tables.</a:t>
            </a:r>
          </a:p>
          <a:p>
            <a:pPr algn="just">
              <a:buFont typeface="Arial" panose="020B0604020202020204" pitchFamily="34" charset="0"/>
              <a:buChar char="•"/>
            </a:pPr>
            <a:r>
              <a:rPr lang="en-US" dirty="0"/>
              <a:t>All the RDBMS like MySQL, Informix, Oracle, MS Access and SQL Server use SQL as their standard database language.</a:t>
            </a:r>
          </a:p>
          <a:p>
            <a:pPr algn="just">
              <a:buFont typeface="Arial" panose="020B0604020202020204" pitchFamily="34" charset="0"/>
              <a:buChar char="•"/>
            </a:pPr>
            <a:r>
              <a:rPr lang="en-US" b="1" dirty="0">
                <a:solidFill>
                  <a:srgbClr val="000099"/>
                </a:solidFill>
              </a:rPr>
              <a:t>SQL allows users to query the database in a number of ways</a:t>
            </a:r>
            <a:r>
              <a:rPr lang="en-US" dirty="0"/>
              <a:t>, using English-like statements.</a:t>
            </a:r>
          </a:p>
          <a:p>
            <a:endParaRPr lang="en-IN" dirty="0"/>
          </a:p>
        </p:txBody>
      </p:sp>
    </p:spTree>
    <p:extLst>
      <p:ext uri="{BB962C8B-B14F-4D97-AF65-F5344CB8AC3E}">
        <p14:creationId xmlns:p14="http://schemas.microsoft.com/office/powerpoint/2010/main" val="311767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43B7-92D5-DDC5-B913-632171CF289C}"/>
              </a:ext>
            </a:extLst>
          </p:cNvPr>
          <p:cNvSpPr>
            <a:spLocks noGrp="1"/>
          </p:cNvSpPr>
          <p:nvPr>
            <p:ph type="title"/>
          </p:nvPr>
        </p:nvSpPr>
        <p:spPr/>
        <p:txBody>
          <a:bodyPr/>
          <a:lstStyle/>
          <a:p>
            <a:r>
              <a:rPr lang="en-US" sz="4000" b="1" i="0" dirty="0">
                <a:effectLst/>
                <a:latin typeface="+mn-lt"/>
              </a:rPr>
              <a:t>SQL Commands: Set Operations</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0DB8916-BCCC-B811-AA57-13D80DDD857F}"/>
              </a:ext>
            </a:extLst>
          </p:cNvPr>
          <p:cNvSpPr>
            <a:spLocks noGrp="1"/>
          </p:cNvSpPr>
          <p:nvPr>
            <p:ph idx="1"/>
          </p:nvPr>
        </p:nvSpPr>
        <p:spPr>
          <a:xfrm>
            <a:off x="304800" y="1149928"/>
            <a:ext cx="11540836" cy="5708072"/>
          </a:xfrm>
        </p:spPr>
        <p:txBody>
          <a:bodyPr>
            <a:normAutofit fontScale="85000" lnSpcReduction="20000"/>
          </a:bodyPr>
          <a:lstStyle/>
          <a:p>
            <a:pPr algn="just" fontAlgn="base"/>
            <a:r>
              <a:rPr lang="en-US" b="0" i="0" dirty="0">
                <a:solidFill>
                  <a:srgbClr val="000000"/>
                </a:solidFill>
                <a:effectLst/>
              </a:rPr>
              <a:t>The SET Operators in MySQL are basically used to combine the result of more than 1 select statement and return the output as a single result set. In SQL, 4 types of set operators are. They are as follows:</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UNION</a:t>
            </a:r>
            <a:r>
              <a:rPr lang="en-US" b="0" i="0" dirty="0">
                <a:solidFill>
                  <a:srgbClr val="000000"/>
                </a:solidFill>
                <a:effectLst/>
              </a:rPr>
              <a:t>: It is used to </a:t>
            </a:r>
            <a:r>
              <a:rPr lang="en-US" b="1" i="0" dirty="0">
                <a:solidFill>
                  <a:srgbClr val="C00000"/>
                </a:solidFill>
                <a:effectLst/>
              </a:rPr>
              <a:t>combine two or more result sets into a single set</a:t>
            </a:r>
            <a:r>
              <a:rPr lang="en-US" b="0" i="0" dirty="0">
                <a:solidFill>
                  <a:srgbClr val="000000"/>
                </a:solidFill>
                <a:effectLst/>
              </a:rPr>
              <a:t>, </a:t>
            </a:r>
            <a:r>
              <a:rPr lang="en-US" b="1" i="0" dirty="0">
                <a:solidFill>
                  <a:srgbClr val="000099"/>
                </a:solidFill>
                <a:effectLst/>
              </a:rPr>
              <a:t>without duplicates.</a:t>
            </a:r>
          </a:p>
          <a:p>
            <a:pPr algn="just" fontAlgn="base">
              <a:buFont typeface="+mj-lt"/>
              <a:buAutoNum type="arabicPeriod"/>
            </a:pPr>
            <a:r>
              <a:rPr lang="en-US" b="1" i="0" dirty="0">
                <a:solidFill>
                  <a:srgbClr val="000000"/>
                </a:solidFill>
                <a:effectLst/>
              </a:rPr>
              <a:t>UNION ALL</a:t>
            </a:r>
            <a:r>
              <a:rPr lang="en-US" b="0" i="0" dirty="0">
                <a:solidFill>
                  <a:srgbClr val="000000"/>
                </a:solidFill>
                <a:effectLst/>
              </a:rPr>
              <a:t>: It is used to </a:t>
            </a:r>
            <a:r>
              <a:rPr lang="en-US" b="1" i="0" dirty="0">
                <a:solidFill>
                  <a:srgbClr val="C00000"/>
                </a:solidFill>
                <a:effectLst/>
              </a:rPr>
              <a:t>combine two or more result sets into a single set</a:t>
            </a:r>
            <a:r>
              <a:rPr lang="en-US" b="0" i="0" dirty="0">
                <a:solidFill>
                  <a:srgbClr val="000000"/>
                </a:solidFill>
                <a:effectLst/>
              </a:rPr>
              <a:t>, </a:t>
            </a:r>
            <a:r>
              <a:rPr lang="en-US" b="1" i="0" dirty="0">
                <a:solidFill>
                  <a:srgbClr val="000099"/>
                </a:solidFill>
                <a:effectLst/>
              </a:rPr>
              <a:t>including duplicates.</a:t>
            </a:r>
          </a:p>
          <a:p>
            <a:pPr algn="just" fontAlgn="base">
              <a:buFont typeface="+mj-lt"/>
              <a:buAutoNum type="arabicPeriod"/>
            </a:pPr>
            <a:r>
              <a:rPr lang="en-US" b="1" i="0" dirty="0">
                <a:solidFill>
                  <a:srgbClr val="000000"/>
                </a:solidFill>
                <a:effectLst/>
              </a:rPr>
              <a:t>INTERSECT</a:t>
            </a:r>
            <a:r>
              <a:rPr lang="en-US" b="0" i="0" dirty="0">
                <a:solidFill>
                  <a:srgbClr val="000000"/>
                </a:solidFill>
                <a:effectLst/>
              </a:rPr>
              <a:t>: It is used </a:t>
            </a:r>
            <a:r>
              <a:rPr lang="en-US" b="1" i="0" dirty="0">
                <a:solidFill>
                  <a:srgbClr val="C00000"/>
                </a:solidFill>
                <a:effectLst/>
              </a:rPr>
              <a:t>to combine two result sets and returns the data </a:t>
            </a:r>
            <a:r>
              <a:rPr lang="en-US" b="1" i="0" dirty="0">
                <a:solidFill>
                  <a:srgbClr val="000099"/>
                </a:solidFill>
                <a:effectLst/>
              </a:rPr>
              <a:t>which are common in both the result set.</a:t>
            </a:r>
          </a:p>
          <a:p>
            <a:pPr algn="just" fontAlgn="base">
              <a:buFont typeface="+mj-lt"/>
              <a:buAutoNum type="arabicPeriod"/>
            </a:pPr>
            <a:r>
              <a:rPr lang="en-US" b="1" i="0" dirty="0">
                <a:solidFill>
                  <a:srgbClr val="000000"/>
                </a:solidFill>
                <a:effectLst/>
              </a:rPr>
              <a:t>EXCEPT/MINUS</a:t>
            </a:r>
            <a:r>
              <a:rPr lang="en-US" b="0" i="0" dirty="0">
                <a:solidFill>
                  <a:srgbClr val="000000"/>
                </a:solidFill>
                <a:effectLst/>
              </a:rPr>
              <a:t>: It is used to </a:t>
            </a:r>
            <a:r>
              <a:rPr lang="en-US" b="1" i="0" dirty="0">
                <a:solidFill>
                  <a:srgbClr val="C00000"/>
                </a:solidFill>
                <a:effectLst/>
              </a:rPr>
              <a:t>combine two result sets and returns the data </a:t>
            </a:r>
            <a:r>
              <a:rPr lang="en-US" b="1" i="0" dirty="0">
                <a:solidFill>
                  <a:srgbClr val="000099"/>
                </a:solidFill>
                <a:effectLst/>
              </a:rPr>
              <a:t>from the first result set which is not present in the second result set.</a:t>
            </a:r>
          </a:p>
          <a:p>
            <a:pPr algn="just" fontAlgn="base"/>
            <a:r>
              <a:rPr lang="en-US" b="1" i="0" dirty="0">
                <a:solidFill>
                  <a:srgbClr val="000000"/>
                </a:solidFill>
                <a:effectLst/>
              </a:rPr>
              <a:t>Points to Remember while working with Set Operations:</a:t>
            </a:r>
            <a:endParaRPr lang="en-US" b="0" i="0" dirty="0">
              <a:solidFill>
                <a:srgbClr val="3A3A3A"/>
              </a:solidFill>
              <a:effectLst/>
            </a:endParaRPr>
          </a:p>
          <a:p>
            <a:pPr algn="just" fontAlgn="base">
              <a:buFont typeface="+mj-lt"/>
              <a:buAutoNum type="arabicPeriod"/>
            </a:pPr>
            <a:r>
              <a:rPr lang="en-US" b="0" i="0" dirty="0">
                <a:solidFill>
                  <a:srgbClr val="000000"/>
                </a:solidFill>
                <a:effectLst/>
              </a:rPr>
              <a:t>Every SELECT statement involved in the query </a:t>
            </a:r>
            <a:r>
              <a:rPr lang="en-US" b="1" i="0" dirty="0">
                <a:solidFill>
                  <a:srgbClr val="000099"/>
                </a:solidFill>
                <a:effectLst/>
              </a:rPr>
              <a:t>must have a similar number of columns</a:t>
            </a:r>
            <a:r>
              <a:rPr lang="en-US" b="0" i="0" dirty="0">
                <a:solidFill>
                  <a:srgbClr val="000000"/>
                </a:solidFill>
                <a:effectLst/>
              </a:rPr>
              <a:t>.</a:t>
            </a:r>
            <a:endParaRPr lang="en-US" b="0" i="0" dirty="0">
              <a:solidFill>
                <a:srgbClr val="212529"/>
              </a:solidFill>
              <a:effectLst/>
            </a:endParaRPr>
          </a:p>
          <a:p>
            <a:pPr algn="just" fontAlgn="base">
              <a:buFont typeface="+mj-lt"/>
              <a:buAutoNum type="arabicPeriod"/>
            </a:pPr>
            <a:r>
              <a:rPr lang="en-US" b="0" i="0" dirty="0">
                <a:solidFill>
                  <a:srgbClr val="000000"/>
                </a:solidFill>
                <a:effectLst/>
              </a:rPr>
              <a:t>The </a:t>
            </a:r>
            <a:r>
              <a:rPr lang="en-US" b="1" i="0" dirty="0">
                <a:solidFill>
                  <a:srgbClr val="000099"/>
                </a:solidFill>
                <a:effectLst/>
              </a:rPr>
              <a:t>columns in the SELECT statement must be in the same order and have similar data types.</a:t>
            </a:r>
          </a:p>
          <a:p>
            <a:pPr algn="just" fontAlgn="base">
              <a:buFont typeface="+mj-lt"/>
              <a:buAutoNum type="arabicPeriod"/>
            </a:pPr>
            <a:r>
              <a:rPr lang="en-US" b="0" i="0" dirty="0">
                <a:solidFill>
                  <a:srgbClr val="000000"/>
                </a:solidFill>
                <a:effectLst/>
              </a:rPr>
              <a:t>In order to sort the result, an ORDER BY clause should be part of the last select statement. The column names or aliases must be found out by the first select statement.</a:t>
            </a:r>
            <a:endParaRPr lang="en-US" b="0" i="0" dirty="0">
              <a:solidFill>
                <a:srgbClr val="212529"/>
              </a:solidFill>
              <a:effectLst/>
            </a:endParaRPr>
          </a:p>
          <a:p>
            <a:endParaRPr lang="en-US" dirty="0"/>
          </a:p>
        </p:txBody>
      </p:sp>
    </p:spTree>
    <p:extLst>
      <p:ext uri="{BB962C8B-B14F-4D97-AF65-F5344CB8AC3E}">
        <p14:creationId xmlns:p14="http://schemas.microsoft.com/office/powerpoint/2010/main" val="1486384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43B7-92D5-DDC5-B913-632171CF289C}"/>
              </a:ext>
            </a:extLst>
          </p:cNvPr>
          <p:cNvSpPr>
            <a:spLocks noGrp="1"/>
          </p:cNvSpPr>
          <p:nvPr>
            <p:ph type="title"/>
          </p:nvPr>
        </p:nvSpPr>
        <p:spPr/>
        <p:txBody>
          <a:bodyPr/>
          <a:lstStyle/>
          <a:p>
            <a:r>
              <a:rPr lang="en-US" sz="4000" b="1" i="0" dirty="0">
                <a:effectLst/>
                <a:latin typeface="+mn-lt"/>
              </a:rPr>
              <a:t>SQL Commands: Set Operations</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0DB8916-BCCC-B811-AA57-13D80DDD857F}"/>
              </a:ext>
            </a:extLst>
          </p:cNvPr>
          <p:cNvSpPr>
            <a:spLocks noGrp="1"/>
          </p:cNvSpPr>
          <p:nvPr>
            <p:ph idx="1"/>
          </p:nvPr>
        </p:nvSpPr>
        <p:spPr>
          <a:xfrm>
            <a:off x="304800" y="983673"/>
            <a:ext cx="11540836" cy="5874327"/>
          </a:xfrm>
        </p:spPr>
        <p:txBody>
          <a:bodyPr>
            <a:normAutofit/>
          </a:bodyPr>
          <a:lstStyle/>
          <a:p>
            <a:pPr algn="just" fontAlgn="base"/>
            <a:r>
              <a:rPr lang="en-US" sz="2400" b="1" i="0" dirty="0">
                <a:solidFill>
                  <a:srgbClr val="000000"/>
                </a:solidFill>
                <a:effectLst/>
              </a:rPr>
              <a:t>Examples to understand SET Operators in MySQL:</a:t>
            </a:r>
            <a:r>
              <a:rPr lang="en-US" sz="2400" dirty="0">
                <a:solidFill>
                  <a:srgbClr val="3A3A3A"/>
                </a:solidFill>
              </a:rPr>
              <a:t> </a:t>
            </a:r>
            <a:r>
              <a:rPr lang="en-US" sz="2400" b="0" i="0" dirty="0">
                <a:solidFill>
                  <a:srgbClr val="000000"/>
                </a:solidFill>
                <a:effectLst/>
              </a:rPr>
              <a:t>We are going to use </a:t>
            </a:r>
            <a:r>
              <a:rPr lang="en-US" sz="2400" b="0" i="0" dirty="0" err="1">
                <a:solidFill>
                  <a:srgbClr val="000000"/>
                </a:solidFill>
                <a:effectLst/>
              </a:rPr>
              <a:t>EmployeeUK</a:t>
            </a:r>
            <a:r>
              <a:rPr lang="en-US" sz="2400" b="0" i="0" dirty="0">
                <a:solidFill>
                  <a:srgbClr val="000000"/>
                </a:solidFill>
                <a:effectLst/>
              </a:rPr>
              <a:t> and </a:t>
            </a:r>
            <a:r>
              <a:rPr lang="en-US" sz="2400" b="0" i="0" dirty="0" err="1">
                <a:solidFill>
                  <a:srgbClr val="000000"/>
                </a:solidFill>
                <a:effectLst/>
              </a:rPr>
              <a:t>EmployeeUSA</a:t>
            </a:r>
            <a:r>
              <a:rPr lang="en-US" sz="2400" b="0" i="0" dirty="0">
                <a:solidFill>
                  <a:srgbClr val="000000"/>
                </a:solidFill>
                <a:effectLst/>
              </a:rPr>
              <a:t> tables to understand the SET Operators in MySQL.</a:t>
            </a:r>
            <a:endParaRPr lang="en-US" sz="2400" b="0" i="0" dirty="0">
              <a:solidFill>
                <a:srgbClr val="212529"/>
              </a:solidFill>
              <a:effectLst/>
            </a:endParaRPr>
          </a:p>
          <a:p>
            <a:endParaRPr lang="en-US" dirty="0"/>
          </a:p>
        </p:txBody>
      </p:sp>
      <p:sp>
        <p:nvSpPr>
          <p:cNvPr id="4" name="Content Placeholder 2">
            <a:extLst>
              <a:ext uri="{FF2B5EF4-FFF2-40B4-BE49-F238E27FC236}">
                <a16:creationId xmlns:a16="http://schemas.microsoft.com/office/drawing/2014/main" id="{4F70A60B-E21E-760E-506D-236832AA7B6F}"/>
              </a:ext>
            </a:extLst>
          </p:cNvPr>
          <p:cNvSpPr txBox="1">
            <a:spLocks/>
          </p:cNvSpPr>
          <p:nvPr/>
        </p:nvSpPr>
        <p:spPr>
          <a:xfrm>
            <a:off x="5888183" y="1828799"/>
            <a:ext cx="6289962" cy="49134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CREATE TABLE </a:t>
            </a:r>
            <a:r>
              <a:rPr lang="en-US" b="1" dirty="0" err="1">
                <a:solidFill>
                  <a:srgbClr val="000099"/>
                </a:solidFill>
                <a:effectLst/>
                <a:ea typeface="Times New Roman" panose="02020603050405020304" pitchFamily="18" charset="0"/>
                <a:cs typeface="Courier New" panose="02070309020205020404" pitchFamily="49" charset="0"/>
              </a:rPr>
              <a:t>EmployeeUSA</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  </a:t>
            </a:r>
            <a:r>
              <a:rPr lang="en-US" b="1" dirty="0" err="1">
                <a:solidFill>
                  <a:srgbClr val="000099"/>
                </a:solidFill>
                <a:effectLst/>
                <a:ea typeface="Times New Roman" panose="02020603050405020304" pitchFamily="18" charset="0"/>
                <a:cs typeface="Courier New" panose="02070309020205020404" pitchFamily="49" charset="0"/>
              </a:rPr>
              <a:t>EmployeeId</a:t>
            </a:r>
            <a:r>
              <a:rPr lang="en-US" b="1" dirty="0">
                <a:solidFill>
                  <a:srgbClr val="000099"/>
                </a:solidFill>
                <a:effectLst/>
                <a:ea typeface="Times New Roman" panose="02020603050405020304" pitchFamily="18" charset="0"/>
                <a:cs typeface="Courier New" panose="02070309020205020404" pitchFamily="49" charset="0"/>
              </a:rPr>
              <a:t> INT PRIMARY KEY,</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  FirstName VARCHAR(50),</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  </a:t>
            </a:r>
            <a:r>
              <a:rPr lang="en-US" b="1" dirty="0" err="1">
                <a:solidFill>
                  <a:srgbClr val="000099"/>
                </a:solidFill>
                <a:effectLst/>
                <a:ea typeface="Times New Roman" panose="02020603050405020304" pitchFamily="18" charset="0"/>
                <a:cs typeface="Courier New" panose="02070309020205020404" pitchFamily="49" charset="0"/>
              </a:rPr>
              <a:t>LastName</a:t>
            </a:r>
            <a:r>
              <a:rPr lang="en-US" b="1" dirty="0">
                <a:solidFill>
                  <a:srgbClr val="000099"/>
                </a:solidFill>
                <a:effectLst/>
                <a:ea typeface="Times New Roman" panose="02020603050405020304" pitchFamily="18" charset="0"/>
                <a:cs typeface="Courier New" panose="02070309020205020404" pitchFamily="49" charset="0"/>
              </a:rPr>
              <a:t> VARCHAR(50),</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  Gender VARCHAR(10),</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  Department VARCHAR(20)</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99"/>
                </a:solidFill>
                <a:effectLst/>
                <a:ea typeface="Times New Roman" panose="02020603050405020304" pitchFamily="18" charset="0"/>
                <a:cs typeface="Courier New" panose="02070309020205020404" pitchFamily="49" charset="0"/>
              </a:rPr>
              <a:t>);</a:t>
            </a:r>
            <a:endParaRPr lang="en-US"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ea typeface="Times New Roman" panose="02020603050405020304" pitchFamily="18" charset="0"/>
                <a:cs typeface="Courier New" panose="02070309020205020404" pitchFamily="49" charset="0"/>
              </a:rPr>
              <a:t> </a:t>
            </a: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VALUES(1, 'James', '</a:t>
            </a:r>
            <a:r>
              <a:rPr lang="en-US" sz="1500" dirty="0" err="1">
                <a:effectLst/>
                <a:ea typeface="Times New Roman" panose="02020603050405020304" pitchFamily="18" charset="0"/>
                <a:cs typeface="Courier New" panose="02070309020205020404" pitchFamily="49" charset="0"/>
              </a:rPr>
              <a:t>Pattrick</a:t>
            </a:r>
            <a:r>
              <a:rPr lang="en-US" sz="1500" dirty="0">
                <a:effectLst/>
                <a:ea typeface="Times New Roman" panose="02020603050405020304" pitchFamily="18" charset="0"/>
                <a:cs typeface="Courier New" panose="02070309020205020404" pitchFamily="49" charset="0"/>
              </a:rPr>
              <a:t>', '</a:t>
            </a:r>
            <a:r>
              <a:rPr lang="en-US" sz="1500" dirty="0" err="1">
                <a:effectLst/>
                <a:ea typeface="Times New Roman" panose="02020603050405020304" pitchFamily="18" charset="0"/>
                <a:cs typeface="Courier New" panose="02070309020205020404" pitchFamily="49" charset="0"/>
              </a:rPr>
              <a:t>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VALUES(2, 'Priyanka', '</a:t>
            </a:r>
            <a:r>
              <a:rPr lang="en-US" sz="1500" dirty="0" err="1">
                <a:effectLst/>
                <a:ea typeface="Times New Roman" panose="02020603050405020304" pitchFamily="18" charset="0"/>
                <a:cs typeface="Courier New" panose="02070309020205020404" pitchFamily="49" charset="0"/>
              </a:rPr>
              <a:t>Dewangan</a:t>
            </a:r>
            <a:r>
              <a:rPr lang="en-US" sz="1500" dirty="0">
                <a:effectLst/>
                <a:ea typeface="Times New Roman" panose="02020603050405020304" pitchFamily="18" charset="0"/>
                <a:cs typeface="Courier New" panose="02070309020205020404" pitchFamily="49" charset="0"/>
              </a:rPr>
              <a:t>', '</a:t>
            </a:r>
            <a:r>
              <a:rPr lang="en-US" sz="1500" dirty="0" err="1">
                <a:effectLst/>
                <a:ea typeface="Times New Roman" panose="02020603050405020304" pitchFamily="18" charset="0"/>
                <a:cs typeface="Courier New" panose="02070309020205020404" pitchFamily="49" charset="0"/>
              </a:rPr>
              <a:t>Female','IT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VALUES(3, 'Sara', 'Taylor', '</a:t>
            </a:r>
            <a:r>
              <a:rPr lang="en-US" sz="1500" dirty="0" err="1">
                <a:effectLst/>
                <a:ea typeface="Times New Roman" panose="02020603050405020304" pitchFamily="18" charset="0"/>
                <a:cs typeface="Courier New" panose="02070309020205020404" pitchFamily="49" charset="0"/>
              </a:rPr>
              <a:t>Female','HR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VALUES(4, '</a:t>
            </a:r>
            <a:r>
              <a:rPr lang="en-US" sz="1500" dirty="0" err="1">
                <a:effectLst/>
                <a:ea typeface="Times New Roman" panose="02020603050405020304" pitchFamily="18" charset="0"/>
                <a:cs typeface="Courier New" panose="02070309020205020404" pitchFamily="49" charset="0"/>
              </a:rPr>
              <a:t>Subrat</a:t>
            </a:r>
            <a:r>
              <a:rPr lang="en-US" sz="1500" dirty="0">
                <a:effectLst/>
                <a:ea typeface="Times New Roman" panose="02020603050405020304" pitchFamily="18" charset="0"/>
                <a:cs typeface="Courier New" panose="02070309020205020404" pitchFamily="49" charset="0"/>
              </a:rPr>
              <a:t>', 'Sahoo', '</a:t>
            </a:r>
            <a:r>
              <a:rPr lang="en-US" sz="1500" dirty="0" err="1">
                <a:effectLst/>
                <a:ea typeface="Times New Roman" panose="02020603050405020304" pitchFamily="18" charset="0"/>
                <a:cs typeface="Courier New" panose="02070309020205020404" pitchFamily="49" charset="0"/>
              </a:rPr>
              <a:t>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VALUES(5, '</a:t>
            </a:r>
            <a:r>
              <a:rPr lang="en-US" sz="1500" dirty="0" err="1">
                <a:effectLst/>
                <a:ea typeface="Times New Roman" panose="02020603050405020304" pitchFamily="18" charset="0"/>
                <a:cs typeface="Courier New" panose="02070309020205020404" pitchFamily="49" charset="0"/>
              </a:rPr>
              <a:t>Sushanta</a:t>
            </a:r>
            <a:r>
              <a:rPr lang="en-US" sz="1500" dirty="0">
                <a:effectLst/>
                <a:ea typeface="Times New Roman" panose="02020603050405020304" pitchFamily="18" charset="0"/>
                <a:cs typeface="Courier New" panose="02070309020205020404" pitchFamily="49" charset="0"/>
              </a:rPr>
              <a:t>', 'Jena', '</a:t>
            </a:r>
            <a:r>
              <a:rPr lang="en-US" sz="1500" dirty="0" err="1">
                <a:effectLst/>
                <a:ea typeface="Times New Roman" panose="02020603050405020304" pitchFamily="18" charset="0"/>
                <a:cs typeface="Courier New" panose="02070309020205020404" pitchFamily="49" charset="0"/>
              </a:rPr>
              <a:t>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VALUES(6, 'Mahesh', '</a:t>
            </a:r>
            <a:r>
              <a:rPr lang="en-US" sz="1500" dirty="0" err="1">
                <a:effectLst/>
                <a:ea typeface="Times New Roman" panose="02020603050405020304" pitchFamily="18" charset="0"/>
                <a:cs typeface="Courier New" panose="02070309020205020404" pitchFamily="49" charset="0"/>
              </a:rPr>
              <a:t>Sindhey</a:t>
            </a:r>
            <a:r>
              <a:rPr lang="en-US" sz="1500" dirty="0">
                <a:effectLst/>
                <a:ea typeface="Times New Roman" panose="02020603050405020304" pitchFamily="18" charset="0"/>
                <a:cs typeface="Courier New" panose="02070309020205020404" pitchFamily="49" charset="0"/>
              </a:rPr>
              <a:t>', '</a:t>
            </a:r>
            <a:r>
              <a:rPr lang="en-US" sz="1500" dirty="0" err="1">
                <a:effectLst/>
                <a:ea typeface="Times New Roman" panose="02020603050405020304" pitchFamily="18" charset="0"/>
                <a:cs typeface="Courier New" panose="02070309020205020404" pitchFamily="49" charset="0"/>
              </a:rPr>
              <a:t>Female','HR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EmployeeUSA</a:t>
            </a:r>
            <a:r>
              <a:rPr lang="en-US" sz="1500" dirty="0">
                <a:effectLst/>
                <a:ea typeface="Times New Roman" panose="02020603050405020304" pitchFamily="18" charset="0"/>
                <a:cs typeface="Courier New" panose="02070309020205020404" pitchFamily="49" charset="0"/>
              </a:rPr>
              <a:t> VALUES(7, '</a:t>
            </a:r>
            <a:r>
              <a:rPr lang="en-US" sz="1500" dirty="0" err="1">
                <a:effectLst/>
                <a:ea typeface="Times New Roman" panose="02020603050405020304" pitchFamily="18" charset="0"/>
                <a:cs typeface="Courier New" panose="02070309020205020404" pitchFamily="49" charset="0"/>
              </a:rPr>
              <a:t>Hina</a:t>
            </a:r>
            <a:r>
              <a:rPr lang="en-US" sz="1500" dirty="0">
                <a:effectLst/>
                <a:ea typeface="Times New Roman" panose="02020603050405020304" pitchFamily="18" charset="0"/>
                <a:cs typeface="Courier New" panose="02070309020205020404" pitchFamily="49" charset="0"/>
              </a:rPr>
              <a:t>', 'Sharma', '</a:t>
            </a:r>
            <a:r>
              <a:rPr lang="en-US" sz="1500" dirty="0" err="1">
                <a:effectLst/>
                <a:ea typeface="Times New Roman" panose="02020603050405020304" pitchFamily="18" charset="0"/>
                <a:cs typeface="Courier New" panose="02070309020205020404" pitchFamily="49" charset="0"/>
              </a:rPr>
              <a:t>Female','IT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270271B-2CDF-B0E5-CA8C-ADA5AB76EC6E}"/>
              </a:ext>
            </a:extLst>
          </p:cNvPr>
          <p:cNvSpPr txBox="1">
            <a:spLocks/>
          </p:cNvSpPr>
          <p:nvPr/>
        </p:nvSpPr>
        <p:spPr>
          <a:xfrm>
            <a:off x="152401" y="1828800"/>
            <a:ext cx="6068290" cy="49134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C00000"/>
                </a:solidFill>
                <a:effectLst/>
                <a:ea typeface="Times New Roman" panose="02020603050405020304" pitchFamily="18" charset="0"/>
                <a:cs typeface="Courier New" panose="02070309020205020404" pitchFamily="49" charset="0"/>
              </a:rPr>
              <a:t>CREATE DATABASE </a:t>
            </a:r>
            <a:r>
              <a:rPr lang="en-US" sz="2600" b="1" dirty="0" err="1">
                <a:solidFill>
                  <a:srgbClr val="C00000"/>
                </a:solidFill>
                <a:effectLst/>
                <a:ea typeface="Times New Roman" panose="02020603050405020304" pitchFamily="18" charset="0"/>
                <a:cs typeface="Courier New" panose="02070309020205020404" pitchFamily="49" charset="0"/>
              </a:rPr>
              <a:t>EmployeeDB</a:t>
            </a:r>
            <a:r>
              <a:rPr lang="en-US" sz="2600" b="1" dirty="0">
                <a:solidFill>
                  <a:srgbClr val="C00000"/>
                </a:solidFill>
                <a:effectLst/>
                <a:ea typeface="Times New Roman" panose="02020603050405020304" pitchFamily="18" charset="0"/>
                <a:cs typeface="Courier New" panose="02070309020205020404" pitchFamily="49" charset="0"/>
              </a:rPr>
              <a:t>;</a:t>
            </a:r>
            <a:endParaRPr lang="en-US" sz="2600" b="1" dirty="0">
              <a:solidFill>
                <a:srgbClr val="C00000"/>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USE </a:t>
            </a:r>
            <a:r>
              <a:rPr lang="en-US" sz="2600" b="1" dirty="0" err="1">
                <a:solidFill>
                  <a:srgbClr val="000099"/>
                </a:solidFill>
                <a:effectLst/>
                <a:ea typeface="Times New Roman" panose="02020603050405020304" pitchFamily="18" charset="0"/>
                <a:cs typeface="Courier New" panose="02070309020205020404" pitchFamily="49" charset="0"/>
              </a:rPr>
              <a:t>EmployeeDB</a:t>
            </a:r>
            <a:r>
              <a:rPr lang="en-US" sz="2600" b="1" dirty="0">
                <a:solidFill>
                  <a:srgbClr val="000099"/>
                </a:solidFill>
                <a:effectLst/>
                <a:ea typeface="Times New Roman" panose="02020603050405020304" pitchFamily="18" charset="0"/>
                <a:cs typeface="Courier New" panose="02070309020205020404" pitchFamily="49" charset="0"/>
              </a:rPr>
              <a:t>;</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CREATE TABLE </a:t>
            </a:r>
            <a:r>
              <a:rPr lang="en-US" sz="2600" b="1" dirty="0" err="1">
                <a:solidFill>
                  <a:srgbClr val="000099"/>
                </a:solidFill>
                <a:effectLst/>
                <a:ea typeface="Times New Roman" panose="02020603050405020304" pitchFamily="18" charset="0"/>
                <a:cs typeface="Courier New" panose="02070309020205020404" pitchFamily="49" charset="0"/>
              </a:rPr>
              <a:t>EmployeeUK</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a:t>
            </a:r>
            <a:r>
              <a:rPr lang="en-US" sz="2600" b="1" dirty="0" err="1">
                <a:solidFill>
                  <a:srgbClr val="000099"/>
                </a:solidFill>
                <a:effectLst/>
                <a:ea typeface="Times New Roman" panose="02020603050405020304" pitchFamily="18" charset="0"/>
                <a:cs typeface="Courier New" panose="02070309020205020404" pitchFamily="49" charset="0"/>
              </a:rPr>
              <a:t>EmployeeId</a:t>
            </a:r>
            <a:r>
              <a:rPr lang="en-US" sz="2600" b="1" dirty="0">
                <a:solidFill>
                  <a:srgbClr val="000099"/>
                </a:solidFill>
                <a:effectLst/>
                <a:ea typeface="Times New Roman" panose="02020603050405020304" pitchFamily="18" charset="0"/>
                <a:cs typeface="Courier New" panose="02070309020205020404" pitchFamily="49" charset="0"/>
              </a:rPr>
              <a:t> INT PRIMARY KEY,</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FirstName VARCHAR(50),</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a:t>
            </a:r>
            <a:r>
              <a:rPr lang="en-US" sz="2600" b="1" dirty="0" err="1">
                <a:solidFill>
                  <a:srgbClr val="000099"/>
                </a:solidFill>
                <a:effectLst/>
                <a:ea typeface="Times New Roman" panose="02020603050405020304" pitchFamily="18" charset="0"/>
                <a:cs typeface="Courier New" panose="02070309020205020404" pitchFamily="49" charset="0"/>
              </a:rPr>
              <a:t>LastName</a:t>
            </a:r>
            <a:r>
              <a:rPr lang="en-US" sz="2600" b="1" dirty="0">
                <a:solidFill>
                  <a:srgbClr val="000099"/>
                </a:solidFill>
                <a:effectLst/>
                <a:ea typeface="Times New Roman" panose="02020603050405020304" pitchFamily="18" charset="0"/>
                <a:cs typeface="Courier New" panose="02070309020205020404" pitchFamily="49" charset="0"/>
              </a:rPr>
              <a:t> VARCHAR(50),</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Gender VARCHAR(10),</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  Department VARCHAR(20)</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b="1" dirty="0">
                <a:solidFill>
                  <a:srgbClr val="000099"/>
                </a:solidFill>
                <a:effectLst/>
                <a:ea typeface="Times New Roman" panose="02020603050405020304" pitchFamily="18" charset="0"/>
                <a:cs typeface="Courier New" panose="02070309020205020404" pitchFamily="49" charset="0"/>
              </a:rPr>
              <a:t>);</a:t>
            </a:r>
            <a:endParaRPr lang="en-US" sz="2600" b="1" dirty="0">
              <a:solidFill>
                <a:srgbClr val="000099"/>
              </a:solidFill>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ea typeface="Times New Roman" panose="02020603050405020304" pitchFamily="18" charset="0"/>
                <a:cs typeface="Courier New" panose="02070309020205020404" pitchFamily="49" charset="0"/>
              </a:rPr>
              <a:t> </a:t>
            </a: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VALUES(1, '</a:t>
            </a:r>
            <a:r>
              <a:rPr lang="en-US" sz="1500" dirty="0" err="1">
                <a:effectLst/>
                <a:ea typeface="Times New Roman" panose="02020603050405020304" pitchFamily="18" charset="0"/>
                <a:cs typeface="Courier New" panose="02070309020205020404" pitchFamily="49" charset="0"/>
              </a:rPr>
              <a:t>Pranaya</a:t>
            </a:r>
            <a:r>
              <a:rPr lang="en-US" sz="1500" dirty="0">
                <a:effectLst/>
                <a:ea typeface="Times New Roman" panose="02020603050405020304" pitchFamily="18" charset="0"/>
                <a:cs typeface="Courier New" panose="02070309020205020404" pitchFamily="49" charset="0"/>
              </a:rPr>
              <a:t>', 'Rout', '</a:t>
            </a:r>
            <a:r>
              <a:rPr lang="en-US" sz="1500" dirty="0" err="1">
                <a:effectLst/>
                <a:ea typeface="Times New Roman" panose="02020603050405020304" pitchFamily="18" charset="0"/>
                <a:cs typeface="Courier New" panose="02070309020205020404" pitchFamily="49" charset="0"/>
              </a:rPr>
              <a:t>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VALUES(2, 'Priyanka', '</a:t>
            </a:r>
            <a:r>
              <a:rPr lang="en-US" sz="1500" dirty="0" err="1">
                <a:effectLst/>
                <a:ea typeface="Times New Roman" panose="02020603050405020304" pitchFamily="18" charset="0"/>
                <a:cs typeface="Courier New" panose="02070309020205020404" pitchFamily="49" charset="0"/>
              </a:rPr>
              <a:t>Dewangan</a:t>
            </a:r>
            <a:r>
              <a:rPr lang="en-US" sz="1500" dirty="0">
                <a:effectLst/>
                <a:ea typeface="Times New Roman" panose="02020603050405020304" pitchFamily="18" charset="0"/>
                <a:cs typeface="Courier New" panose="02070309020205020404" pitchFamily="49" charset="0"/>
              </a:rPr>
              <a:t>', '</a:t>
            </a:r>
            <a:r>
              <a:rPr lang="en-US" sz="1500" dirty="0" err="1">
                <a:effectLst/>
                <a:ea typeface="Times New Roman" panose="02020603050405020304" pitchFamily="18" charset="0"/>
                <a:cs typeface="Courier New" panose="02070309020205020404" pitchFamily="49" charset="0"/>
              </a:rPr>
              <a:t>Female','IT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VALUES(3, '</a:t>
            </a:r>
            <a:r>
              <a:rPr lang="en-US" sz="1500" dirty="0" err="1">
                <a:effectLst/>
                <a:ea typeface="Times New Roman" panose="02020603050405020304" pitchFamily="18" charset="0"/>
                <a:cs typeface="Courier New" panose="02070309020205020404" pitchFamily="49" charset="0"/>
              </a:rPr>
              <a:t>Preety</a:t>
            </a:r>
            <a:r>
              <a:rPr lang="en-US" sz="1500" dirty="0">
                <a:effectLst/>
                <a:ea typeface="Times New Roman" panose="02020603050405020304" pitchFamily="18" charset="0"/>
                <a:cs typeface="Courier New" panose="02070309020205020404" pitchFamily="49" charset="0"/>
              </a:rPr>
              <a:t>', 'Tiwary', '</a:t>
            </a:r>
            <a:r>
              <a:rPr lang="en-US" sz="1500" dirty="0" err="1">
                <a:effectLst/>
                <a:ea typeface="Times New Roman" panose="02020603050405020304" pitchFamily="18" charset="0"/>
                <a:cs typeface="Courier New" panose="02070309020205020404" pitchFamily="49" charset="0"/>
              </a:rPr>
              <a:t>Female','HR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VALUES(4, '</a:t>
            </a:r>
            <a:r>
              <a:rPr lang="en-US" sz="1500" dirty="0" err="1">
                <a:effectLst/>
                <a:ea typeface="Times New Roman" panose="02020603050405020304" pitchFamily="18" charset="0"/>
                <a:cs typeface="Courier New" panose="02070309020205020404" pitchFamily="49" charset="0"/>
              </a:rPr>
              <a:t>Subrat</a:t>
            </a:r>
            <a:r>
              <a:rPr lang="en-US" sz="1500" dirty="0">
                <a:effectLst/>
                <a:ea typeface="Times New Roman" panose="02020603050405020304" pitchFamily="18" charset="0"/>
                <a:cs typeface="Courier New" panose="02070309020205020404" pitchFamily="49" charset="0"/>
              </a:rPr>
              <a:t>', 'Sahoo', '</a:t>
            </a:r>
            <a:r>
              <a:rPr lang="en-US" sz="1500" dirty="0" err="1">
                <a:effectLst/>
                <a:ea typeface="Times New Roman" panose="02020603050405020304" pitchFamily="18" charset="0"/>
                <a:cs typeface="Courier New" panose="02070309020205020404" pitchFamily="49" charset="0"/>
              </a:rPr>
              <a:t>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VALUES(5, 'Anurag', 'Mohanty', '</a:t>
            </a:r>
            <a:r>
              <a:rPr lang="en-US" sz="1500" dirty="0" err="1">
                <a:effectLst/>
                <a:ea typeface="Times New Roman" panose="02020603050405020304" pitchFamily="18" charset="0"/>
                <a:cs typeface="Courier New" panose="02070309020205020404" pitchFamily="49" charset="0"/>
              </a:rPr>
              <a:t>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VALUES(6, 'Rajesh', 'Pradhan', '</a:t>
            </a:r>
            <a:r>
              <a:rPr lang="en-US" sz="1500" dirty="0" err="1">
                <a:effectLst/>
                <a:ea typeface="Times New Roman" panose="02020603050405020304" pitchFamily="18" charset="0"/>
                <a:cs typeface="Courier New" panose="02070309020205020404" pitchFamily="49" charset="0"/>
              </a:rPr>
              <a:t>Male','HR</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ea typeface="Times New Roman" panose="02020603050405020304" pitchFamily="18" charset="0"/>
                <a:cs typeface="Courier New" panose="02070309020205020404" pitchFamily="49" charset="0"/>
              </a:rPr>
              <a:t>INSERT INTO </a:t>
            </a:r>
            <a:r>
              <a:rPr lang="en-US" sz="1500" dirty="0" err="1">
                <a:effectLst/>
                <a:ea typeface="Times New Roman" panose="02020603050405020304" pitchFamily="18" charset="0"/>
                <a:cs typeface="Courier New" panose="02070309020205020404" pitchFamily="49" charset="0"/>
              </a:rPr>
              <a:t>EmployeeUK</a:t>
            </a:r>
            <a:r>
              <a:rPr lang="en-US" sz="1500" dirty="0">
                <a:effectLst/>
                <a:ea typeface="Times New Roman" panose="02020603050405020304" pitchFamily="18" charset="0"/>
                <a:cs typeface="Courier New" panose="02070309020205020404" pitchFamily="49" charset="0"/>
              </a:rPr>
              <a:t> VALUES(7, '</a:t>
            </a:r>
            <a:r>
              <a:rPr lang="en-US" sz="1500" dirty="0" err="1">
                <a:effectLst/>
                <a:ea typeface="Times New Roman" panose="02020603050405020304" pitchFamily="18" charset="0"/>
                <a:cs typeface="Courier New" panose="02070309020205020404" pitchFamily="49" charset="0"/>
              </a:rPr>
              <a:t>Hina</a:t>
            </a:r>
            <a:r>
              <a:rPr lang="en-US" sz="1500" dirty="0">
                <a:effectLst/>
                <a:ea typeface="Times New Roman" panose="02020603050405020304" pitchFamily="18" charset="0"/>
                <a:cs typeface="Courier New" panose="02070309020205020404" pitchFamily="49" charset="0"/>
              </a:rPr>
              <a:t>', 'Sharma', '</a:t>
            </a:r>
            <a:r>
              <a:rPr lang="en-US" sz="1500" dirty="0" err="1">
                <a:effectLst/>
                <a:ea typeface="Times New Roman" panose="02020603050405020304" pitchFamily="18" charset="0"/>
                <a:cs typeface="Courier New" panose="02070309020205020404" pitchFamily="49" charset="0"/>
              </a:rPr>
              <a:t>Female','IT</a:t>
            </a:r>
            <a:r>
              <a:rPr lang="en-US" sz="1500" dirty="0">
                <a:effectLst/>
                <a:ea typeface="Times New Roman" panose="02020603050405020304" pitchFamily="18" charset="0"/>
                <a:cs typeface="Courier New" panose="02070309020205020404" pitchFamily="49" charset="0"/>
              </a:rPr>
              <a:t>');</a:t>
            </a:r>
            <a:endParaRPr lang="en-US" sz="15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517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43B7-92D5-DDC5-B913-632171CF289C}"/>
              </a:ext>
            </a:extLst>
          </p:cNvPr>
          <p:cNvSpPr>
            <a:spLocks noGrp="1"/>
          </p:cNvSpPr>
          <p:nvPr>
            <p:ph type="title"/>
          </p:nvPr>
        </p:nvSpPr>
        <p:spPr>
          <a:xfrm>
            <a:off x="13855" y="156369"/>
            <a:ext cx="10515600" cy="743239"/>
          </a:xfrm>
        </p:spPr>
        <p:txBody>
          <a:bodyPr>
            <a:normAutofit fontScale="90000"/>
          </a:bodyPr>
          <a:lstStyle/>
          <a:p>
            <a:r>
              <a:rPr lang="en-US" sz="4000" b="1" i="0" dirty="0">
                <a:effectLst/>
                <a:latin typeface="+mn-lt"/>
              </a:rPr>
              <a:t>SQL Commands: Set Operations</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0DB8916-BCCC-B811-AA57-13D80DDD857F}"/>
              </a:ext>
            </a:extLst>
          </p:cNvPr>
          <p:cNvSpPr>
            <a:spLocks noGrp="1"/>
          </p:cNvSpPr>
          <p:nvPr>
            <p:ph idx="1"/>
          </p:nvPr>
        </p:nvSpPr>
        <p:spPr>
          <a:xfrm>
            <a:off x="401782" y="527988"/>
            <a:ext cx="5043055" cy="6173643"/>
          </a:xfrm>
        </p:spPr>
        <p:txBody>
          <a:bodyPr>
            <a:normAutofit fontScale="92500" lnSpcReduction="10000"/>
          </a:bodyPr>
          <a:lstStyle/>
          <a:p>
            <a:pPr algn="just" fontAlgn="base"/>
            <a:r>
              <a:rPr lang="en-US" sz="2400" b="1" i="0" dirty="0">
                <a:solidFill>
                  <a:srgbClr val="000000"/>
                </a:solidFill>
                <a:effectLst/>
              </a:rPr>
              <a:t>UNION Operator in MySQL</a:t>
            </a:r>
            <a:endParaRPr lang="en-US" sz="2400" b="0" i="0" dirty="0">
              <a:solidFill>
                <a:srgbClr val="3A3A3A"/>
              </a:solidFill>
              <a:effectLst/>
            </a:endParaRPr>
          </a:p>
          <a:p>
            <a:pPr algn="just" fontAlgn="base"/>
            <a:r>
              <a:rPr lang="en-US" sz="2400" b="0" i="0" dirty="0">
                <a:solidFill>
                  <a:srgbClr val="000000"/>
                </a:solidFill>
                <a:effectLst/>
              </a:rPr>
              <a:t>The UNION operator is </a:t>
            </a:r>
            <a:r>
              <a:rPr lang="en-US" sz="2400" b="1" i="0" dirty="0">
                <a:solidFill>
                  <a:srgbClr val="000099"/>
                </a:solidFill>
                <a:effectLst/>
              </a:rPr>
              <a:t>used to combine the result set of two or more SELECT statements into a single result set by removing the duplicate records.</a:t>
            </a:r>
            <a:r>
              <a:rPr lang="en-US" sz="2400" b="0" i="0" dirty="0">
                <a:solidFill>
                  <a:srgbClr val="000000"/>
                </a:solidFill>
                <a:effectLst/>
              </a:rPr>
              <a:t> That means the </a:t>
            </a:r>
            <a:r>
              <a:rPr lang="en-US" sz="2400" b="1" i="0" dirty="0">
                <a:solidFill>
                  <a:srgbClr val="C00000"/>
                </a:solidFill>
                <a:effectLst/>
              </a:rPr>
              <a:t>UNION Operator selects only the distinct values</a:t>
            </a:r>
            <a:r>
              <a:rPr lang="en-US" sz="2400" b="0" i="0" dirty="0">
                <a:solidFill>
                  <a:srgbClr val="000000"/>
                </a:solidFill>
                <a:effectLst/>
              </a:rPr>
              <a:t>.</a:t>
            </a:r>
          </a:p>
          <a:p>
            <a:pPr algn="just" fontAlgn="base"/>
            <a:endParaRPr lang="en-US" sz="2400" dirty="0">
              <a:solidFill>
                <a:srgbClr val="000000"/>
              </a:solidFill>
            </a:endParaRPr>
          </a:p>
          <a:p>
            <a:pPr algn="just" fontAlgn="base"/>
            <a:endParaRPr lang="en-US" sz="2400" b="0" i="0" dirty="0">
              <a:solidFill>
                <a:srgbClr val="000000"/>
              </a:solidFill>
              <a:effectLst/>
            </a:endParaRPr>
          </a:p>
          <a:p>
            <a:pPr algn="just" fontAlgn="base"/>
            <a:r>
              <a:rPr lang="en-US" sz="2400" b="1" i="0" dirty="0">
                <a:solidFill>
                  <a:srgbClr val="000099"/>
                </a:solidFill>
                <a:effectLst/>
              </a:rPr>
              <a:t>SELECT FirstName, </a:t>
            </a:r>
            <a:r>
              <a:rPr lang="en-US" sz="2400" b="1" i="0" dirty="0" err="1">
                <a:solidFill>
                  <a:srgbClr val="000099"/>
                </a:solidFill>
                <a:effectLst/>
              </a:rPr>
              <a:t>LastName</a:t>
            </a:r>
            <a:r>
              <a:rPr lang="en-US" sz="2400" b="1" i="0" dirty="0">
                <a:solidFill>
                  <a:srgbClr val="000099"/>
                </a:solidFill>
                <a:effectLst/>
              </a:rPr>
              <a:t>, Gender, Department FROM </a:t>
            </a:r>
            <a:r>
              <a:rPr lang="en-US" sz="2400" b="1" i="0" dirty="0" err="1">
                <a:solidFill>
                  <a:srgbClr val="000099"/>
                </a:solidFill>
                <a:effectLst/>
              </a:rPr>
              <a:t>EmployeeUK</a:t>
            </a:r>
            <a:endParaRPr lang="en-US" sz="2400" b="1" i="0" dirty="0">
              <a:solidFill>
                <a:srgbClr val="000099"/>
              </a:solidFill>
              <a:effectLst/>
            </a:endParaRPr>
          </a:p>
          <a:p>
            <a:pPr algn="just" fontAlgn="base"/>
            <a:r>
              <a:rPr lang="en-US" sz="2400" b="1" i="0" dirty="0">
                <a:solidFill>
                  <a:srgbClr val="FF0000"/>
                </a:solidFill>
                <a:effectLst/>
              </a:rPr>
              <a:t>UNION</a:t>
            </a:r>
          </a:p>
          <a:p>
            <a:pPr algn="just" fontAlgn="base"/>
            <a:r>
              <a:rPr lang="en-US" sz="2400" b="1" i="0" dirty="0">
                <a:solidFill>
                  <a:srgbClr val="000099"/>
                </a:solidFill>
                <a:effectLst/>
              </a:rPr>
              <a:t>SELECT FirstName, </a:t>
            </a:r>
            <a:r>
              <a:rPr lang="en-US" sz="2400" b="1" i="0" dirty="0" err="1">
                <a:solidFill>
                  <a:srgbClr val="000099"/>
                </a:solidFill>
                <a:effectLst/>
              </a:rPr>
              <a:t>LastName</a:t>
            </a:r>
            <a:r>
              <a:rPr lang="en-US" sz="2400" b="1" i="0" dirty="0">
                <a:solidFill>
                  <a:srgbClr val="000099"/>
                </a:solidFill>
                <a:effectLst/>
              </a:rPr>
              <a:t>, Gender, Department FROM </a:t>
            </a:r>
            <a:r>
              <a:rPr lang="en-US" sz="2400" b="1" i="0" dirty="0" err="1">
                <a:solidFill>
                  <a:srgbClr val="000099"/>
                </a:solidFill>
                <a:effectLst/>
              </a:rPr>
              <a:t>EmployeeUSA</a:t>
            </a:r>
            <a:r>
              <a:rPr lang="en-US" sz="2400" b="1" i="0" dirty="0">
                <a:solidFill>
                  <a:srgbClr val="000099"/>
                </a:solidFill>
                <a:effectLst/>
              </a:rPr>
              <a:t>;</a:t>
            </a:r>
          </a:p>
          <a:p>
            <a:pPr algn="just" fontAlgn="base"/>
            <a:r>
              <a:rPr lang="en-US" sz="2400" b="1" i="0" dirty="0">
                <a:solidFill>
                  <a:srgbClr val="C00000"/>
                </a:solidFill>
                <a:effectLst/>
              </a:rPr>
              <a:t>Here we don’t have any duplicate data. Here, in the result set, we got a total of 11 rows out of 14 rows. This is because 3 rows are present in both the result set.</a:t>
            </a:r>
          </a:p>
          <a:p>
            <a:pPr algn="just" fontAlgn="base"/>
            <a:endParaRPr lang="en-US" sz="2400" b="0" i="0" dirty="0">
              <a:solidFill>
                <a:srgbClr val="000000"/>
              </a:solidFill>
              <a:effectLst/>
              <a:latin typeface="arial" panose="020B0604020202020204" pitchFamily="34" charset="0"/>
            </a:endParaRPr>
          </a:p>
          <a:p>
            <a:endParaRPr lang="en-US" dirty="0"/>
          </a:p>
        </p:txBody>
      </p:sp>
      <p:sp>
        <p:nvSpPr>
          <p:cNvPr id="4" name="Content Placeholder 2">
            <a:extLst>
              <a:ext uri="{FF2B5EF4-FFF2-40B4-BE49-F238E27FC236}">
                <a16:creationId xmlns:a16="http://schemas.microsoft.com/office/drawing/2014/main" id="{4F70A60B-E21E-760E-506D-236832AA7B6F}"/>
              </a:ext>
            </a:extLst>
          </p:cNvPr>
          <p:cNvSpPr txBox="1">
            <a:spLocks/>
          </p:cNvSpPr>
          <p:nvPr/>
        </p:nvSpPr>
        <p:spPr>
          <a:xfrm>
            <a:off x="6095999" y="156370"/>
            <a:ext cx="5902037" cy="65858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i="0" dirty="0">
                <a:effectLst/>
              </a:rPr>
              <a:t>UNION ALL Operator in MySQL</a:t>
            </a:r>
            <a:endParaRPr lang="en-US" b="0" i="0" dirty="0">
              <a:effectLst/>
            </a:endParaRPr>
          </a:p>
          <a:p>
            <a:pPr algn="just" fontAlgn="base"/>
            <a:r>
              <a:rPr lang="en-US" b="0" i="0" dirty="0">
                <a:effectLst/>
              </a:rPr>
              <a:t>The UNION ALL operator is used to combine the result set of two or more SELECT statements into a </a:t>
            </a:r>
            <a:r>
              <a:rPr lang="en-US" b="1" i="0" dirty="0">
                <a:solidFill>
                  <a:srgbClr val="000099"/>
                </a:solidFill>
                <a:effectLst/>
              </a:rPr>
              <a:t>single result including the duplicate values. </a:t>
            </a:r>
          </a:p>
          <a:p>
            <a:pPr algn="just" fontAlgn="base"/>
            <a:endParaRPr lang="en-US" b="0" i="0" dirty="0">
              <a:effectLst/>
            </a:endParaRPr>
          </a:p>
          <a:p>
            <a:pPr algn="just" fontAlgn="base"/>
            <a:endParaRPr lang="en-US" b="0" i="0" dirty="0">
              <a:effectLst/>
            </a:endParaRPr>
          </a:p>
          <a:p>
            <a:pPr algn="just" fontAlgn="base"/>
            <a:r>
              <a:rPr lang="en-US" b="1" i="0" dirty="0">
                <a:solidFill>
                  <a:srgbClr val="000099"/>
                </a:solidFill>
                <a:effectLst/>
              </a:rPr>
              <a:t>SELECT FirstName, </a:t>
            </a:r>
            <a:r>
              <a:rPr lang="en-US" b="1" i="0" dirty="0" err="1">
                <a:solidFill>
                  <a:srgbClr val="000099"/>
                </a:solidFill>
                <a:effectLst/>
              </a:rPr>
              <a:t>LastName</a:t>
            </a:r>
            <a:r>
              <a:rPr lang="en-US" b="1" i="0" dirty="0">
                <a:solidFill>
                  <a:srgbClr val="000099"/>
                </a:solidFill>
                <a:effectLst/>
              </a:rPr>
              <a:t>, Gender, Department FROM </a:t>
            </a:r>
            <a:r>
              <a:rPr lang="en-US" b="1" i="0" dirty="0" err="1">
                <a:solidFill>
                  <a:srgbClr val="000099"/>
                </a:solidFill>
                <a:effectLst/>
              </a:rPr>
              <a:t>EmployeeUK</a:t>
            </a:r>
            <a:endParaRPr lang="en-US" b="1" i="0" dirty="0">
              <a:solidFill>
                <a:srgbClr val="000099"/>
              </a:solidFill>
              <a:effectLst/>
            </a:endParaRPr>
          </a:p>
          <a:p>
            <a:pPr algn="just" fontAlgn="base"/>
            <a:r>
              <a:rPr lang="en-US" b="1" i="0" dirty="0">
                <a:solidFill>
                  <a:srgbClr val="C00000"/>
                </a:solidFill>
                <a:effectLst/>
              </a:rPr>
              <a:t>UNION ALL</a:t>
            </a:r>
          </a:p>
          <a:p>
            <a:pPr algn="just" fontAlgn="base"/>
            <a:r>
              <a:rPr lang="en-US" b="1" i="0" dirty="0">
                <a:solidFill>
                  <a:srgbClr val="000099"/>
                </a:solidFill>
                <a:effectLst/>
              </a:rPr>
              <a:t>SELECT FirstName, </a:t>
            </a:r>
            <a:r>
              <a:rPr lang="en-US" b="1" i="0" dirty="0" err="1">
                <a:solidFill>
                  <a:srgbClr val="000099"/>
                </a:solidFill>
                <a:effectLst/>
              </a:rPr>
              <a:t>LastName</a:t>
            </a:r>
            <a:r>
              <a:rPr lang="en-US" b="1" i="0" dirty="0">
                <a:solidFill>
                  <a:srgbClr val="000099"/>
                </a:solidFill>
                <a:effectLst/>
              </a:rPr>
              <a:t>, Gender, Department FROM </a:t>
            </a:r>
            <a:r>
              <a:rPr lang="en-US" b="1" i="0" dirty="0" err="1">
                <a:solidFill>
                  <a:srgbClr val="000099"/>
                </a:solidFill>
                <a:effectLst/>
              </a:rPr>
              <a:t>EmployeeUSA</a:t>
            </a:r>
            <a:r>
              <a:rPr lang="en-US" b="1" i="0" dirty="0">
                <a:solidFill>
                  <a:srgbClr val="000099"/>
                </a:solidFill>
                <a:effectLst/>
              </a:rPr>
              <a:t>;</a:t>
            </a:r>
          </a:p>
          <a:p>
            <a:pPr algn="just" fontAlgn="base"/>
            <a:r>
              <a:rPr lang="en-US" b="1" i="0" dirty="0">
                <a:solidFill>
                  <a:srgbClr val="C00000"/>
                </a:solidFill>
                <a:effectLst/>
              </a:rPr>
              <a:t>Here we got all the 14 rows in the result set.</a:t>
            </a:r>
          </a:p>
        </p:txBody>
      </p:sp>
      <p:pic>
        <p:nvPicPr>
          <p:cNvPr id="1026" name="Picture 2" descr="UNION Operator in MySQL">
            <a:extLst>
              <a:ext uri="{FF2B5EF4-FFF2-40B4-BE49-F238E27FC236}">
                <a16:creationId xmlns:a16="http://schemas.microsoft.com/office/drawing/2014/main" id="{3FCE65D7-0E0B-661D-36A2-436E2A89E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2581275"/>
            <a:ext cx="3377912" cy="8477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UNION ALL Operator in MySQL">
            <a:extLst>
              <a:ext uri="{FF2B5EF4-FFF2-40B4-BE49-F238E27FC236}">
                <a16:creationId xmlns:a16="http://schemas.microsoft.com/office/drawing/2014/main" id="{11BEB17E-3961-1B6B-A5AA-01CAE64AB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252" y="2109787"/>
            <a:ext cx="287655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94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43B7-92D5-DDC5-B913-632171CF289C}"/>
              </a:ext>
            </a:extLst>
          </p:cNvPr>
          <p:cNvSpPr>
            <a:spLocks noGrp="1"/>
          </p:cNvSpPr>
          <p:nvPr>
            <p:ph type="title"/>
          </p:nvPr>
        </p:nvSpPr>
        <p:spPr>
          <a:xfrm>
            <a:off x="13855" y="156369"/>
            <a:ext cx="10515600" cy="743239"/>
          </a:xfrm>
        </p:spPr>
        <p:txBody>
          <a:bodyPr>
            <a:normAutofit fontScale="90000"/>
          </a:bodyPr>
          <a:lstStyle/>
          <a:p>
            <a:r>
              <a:rPr lang="en-US" sz="4000" b="1" i="0" dirty="0">
                <a:effectLst/>
                <a:latin typeface="+mn-lt"/>
              </a:rPr>
              <a:t>SQL Commands: Set Operations</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0DB8916-BCCC-B811-AA57-13D80DDD857F}"/>
              </a:ext>
            </a:extLst>
          </p:cNvPr>
          <p:cNvSpPr>
            <a:spLocks noGrp="1"/>
          </p:cNvSpPr>
          <p:nvPr>
            <p:ph idx="1"/>
          </p:nvPr>
        </p:nvSpPr>
        <p:spPr>
          <a:xfrm>
            <a:off x="193964" y="527988"/>
            <a:ext cx="5638800" cy="6173643"/>
          </a:xfrm>
        </p:spPr>
        <p:txBody>
          <a:bodyPr>
            <a:normAutofit fontScale="70000" lnSpcReduction="20000"/>
          </a:bodyPr>
          <a:lstStyle/>
          <a:p>
            <a:pPr algn="just" fontAlgn="base"/>
            <a:r>
              <a:rPr lang="en-US" sz="2400" b="1" i="0" dirty="0">
                <a:solidFill>
                  <a:srgbClr val="000000"/>
                </a:solidFill>
                <a:effectLst/>
              </a:rPr>
              <a:t>INTERSECT Operator in MySQL</a:t>
            </a:r>
            <a:endParaRPr lang="en-US" sz="2400" b="0" i="0" dirty="0">
              <a:solidFill>
                <a:srgbClr val="3A3A3A"/>
              </a:solidFill>
              <a:effectLst/>
            </a:endParaRPr>
          </a:p>
          <a:p>
            <a:pPr algn="just" fontAlgn="base"/>
            <a:r>
              <a:rPr lang="en-US" sz="2400" b="0" i="0" dirty="0">
                <a:solidFill>
                  <a:srgbClr val="000000"/>
                </a:solidFill>
                <a:effectLst/>
              </a:rPr>
              <a:t>The INTERSECT operator is used to combine two result sets and returns the data which are common in both the result set.</a:t>
            </a:r>
          </a:p>
          <a:p>
            <a:pPr algn="just" fontAlgn="base"/>
            <a:endParaRPr lang="en-US" sz="2400" dirty="0">
              <a:solidFill>
                <a:srgbClr val="000000"/>
              </a:solidFill>
            </a:endParaRPr>
          </a:p>
          <a:p>
            <a:pPr algn="just" fontAlgn="base"/>
            <a:endParaRPr lang="en-US" sz="2400" b="0" i="0" dirty="0">
              <a:solidFill>
                <a:srgbClr val="000000"/>
              </a:solidFill>
              <a:effectLst/>
            </a:endParaRPr>
          </a:p>
          <a:p>
            <a:pPr algn="just" fontAlgn="base"/>
            <a:endParaRPr lang="en-US" sz="2400" dirty="0">
              <a:solidFill>
                <a:srgbClr val="000000"/>
              </a:solidFill>
            </a:endParaRPr>
          </a:p>
          <a:p>
            <a:pPr algn="just" fontAlgn="base"/>
            <a:endParaRPr lang="en-US" sz="2400" b="0" i="0" dirty="0">
              <a:solidFill>
                <a:srgbClr val="000000"/>
              </a:solidFill>
              <a:effectLst/>
            </a:endParaRPr>
          </a:p>
          <a:p>
            <a:pPr algn="just" fontAlgn="base"/>
            <a:endParaRPr lang="en-US" sz="2400" b="0" i="0" dirty="0">
              <a:solidFill>
                <a:srgbClr val="000000"/>
              </a:solidFill>
              <a:effectLst/>
            </a:endParaRPr>
          </a:p>
          <a:p>
            <a:pPr algn="just" fontAlgn="base"/>
            <a:r>
              <a:rPr lang="en-US" sz="2400" b="0" i="0" dirty="0">
                <a:solidFill>
                  <a:srgbClr val="000000"/>
                </a:solidFill>
                <a:effectLst/>
              </a:rPr>
              <a:t>But the INTERSECT Operator is not supported by MYSQL. We can achieve the INTERSECT Operator functionality in MySQL using the following ways.</a:t>
            </a:r>
            <a:endParaRPr lang="en-US" sz="2400" b="0" i="0" dirty="0">
              <a:solidFill>
                <a:srgbClr val="212529"/>
              </a:solidFill>
              <a:effectLst/>
            </a:endParaRPr>
          </a:p>
          <a:p>
            <a:pPr algn="just" fontAlgn="base"/>
            <a:r>
              <a:rPr lang="en-US" sz="2400" b="1" i="0" dirty="0">
                <a:solidFill>
                  <a:srgbClr val="000000"/>
                </a:solidFill>
                <a:effectLst/>
              </a:rPr>
              <a:t>Using IN Operator to achieve INTERSECT functionality:</a:t>
            </a:r>
            <a:endParaRPr lang="en-US" sz="2400" b="0" i="0" dirty="0">
              <a:solidFill>
                <a:srgbClr val="3A3A3A"/>
              </a:solidFill>
              <a:effectLst/>
            </a:endParaRPr>
          </a:p>
          <a:p>
            <a:pPr algn="just" fontAlgn="base"/>
            <a:r>
              <a:rPr lang="en-US" sz="2400" b="0" i="0" dirty="0">
                <a:solidFill>
                  <a:srgbClr val="000000"/>
                </a:solidFill>
                <a:effectLst/>
              </a:rPr>
              <a:t>Here, we are checking the FirstName column value only. Following is the SQL Query using the IN Operator which returns the common employees i.e. the employees which are present in both t </a:t>
            </a:r>
            <a:r>
              <a:rPr lang="en-US" sz="2400" b="0" i="0" dirty="0" err="1">
                <a:solidFill>
                  <a:srgbClr val="000000"/>
                </a:solidFill>
                <a:effectLst/>
              </a:rPr>
              <a:t>EmployeeUK</a:t>
            </a:r>
            <a:r>
              <a:rPr lang="en-US" sz="2400" b="0" i="0" dirty="0">
                <a:solidFill>
                  <a:srgbClr val="000000"/>
                </a:solidFill>
                <a:effectLst/>
              </a:rPr>
              <a:t> and </a:t>
            </a:r>
            <a:r>
              <a:rPr lang="en-US" sz="2400" b="0" i="0" dirty="0" err="1">
                <a:solidFill>
                  <a:srgbClr val="000000"/>
                </a:solidFill>
                <a:effectLst/>
              </a:rPr>
              <a:t>EmployeeUSA</a:t>
            </a:r>
            <a:r>
              <a:rPr lang="en-US" sz="2400" b="0" i="0" dirty="0">
                <a:solidFill>
                  <a:srgbClr val="000000"/>
                </a:solidFill>
                <a:effectLst/>
              </a:rPr>
              <a:t> tables. Here, we are checking common based on the First Name column value.</a:t>
            </a:r>
            <a:endParaRPr lang="en-US" sz="2400" b="0" i="0" dirty="0">
              <a:solidFill>
                <a:srgbClr val="212529"/>
              </a:solidFill>
              <a:effectLst/>
            </a:endParaRPr>
          </a:p>
          <a:p>
            <a:pPr algn="just" fontAlgn="base"/>
            <a:r>
              <a:rPr lang="en-US" sz="2400" b="0" i="0" dirty="0">
                <a:solidFill>
                  <a:srgbClr val="000000"/>
                </a:solidFill>
                <a:effectLst/>
              </a:rPr>
              <a:t>SELECT * FROM </a:t>
            </a:r>
            <a:r>
              <a:rPr lang="en-US" sz="2400" b="0" i="0" dirty="0" err="1">
                <a:solidFill>
                  <a:srgbClr val="000000"/>
                </a:solidFill>
                <a:effectLst/>
              </a:rPr>
              <a:t>EmployeeUK</a:t>
            </a:r>
            <a:endParaRPr lang="en-US" sz="2400" b="0" i="0" dirty="0">
              <a:solidFill>
                <a:srgbClr val="000000"/>
              </a:solidFill>
              <a:effectLst/>
            </a:endParaRPr>
          </a:p>
          <a:p>
            <a:pPr algn="just" fontAlgn="base"/>
            <a:r>
              <a:rPr lang="en-US" sz="2400" b="0" i="0" dirty="0">
                <a:solidFill>
                  <a:srgbClr val="000000"/>
                </a:solidFill>
                <a:effectLst/>
              </a:rPr>
              <a:t>WHERE FirstName IN (SELECT FirstName FROM </a:t>
            </a:r>
            <a:r>
              <a:rPr lang="en-US" sz="2400" b="0" i="0" dirty="0" err="1">
                <a:solidFill>
                  <a:srgbClr val="000000"/>
                </a:solidFill>
                <a:effectLst/>
              </a:rPr>
              <a:t>EmployeeUSA</a:t>
            </a:r>
            <a:r>
              <a:rPr lang="en-US" sz="2400" b="0" i="0" dirty="0">
                <a:solidFill>
                  <a:srgbClr val="000000"/>
                </a:solidFill>
                <a:effectLst/>
              </a:rPr>
              <a:t>);</a:t>
            </a:r>
          </a:p>
          <a:p>
            <a:endParaRPr lang="en-US" dirty="0"/>
          </a:p>
        </p:txBody>
      </p:sp>
      <p:sp>
        <p:nvSpPr>
          <p:cNvPr id="4" name="Content Placeholder 2">
            <a:extLst>
              <a:ext uri="{FF2B5EF4-FFF2-40B4-BE49-F238E27FC236}">
                <a16:creationId xmlns:a16="http://schemas.microsoft.com/office/drawing/2014/main" id="{4F70A60B-E21E-760E-506D-236832AA7B6F}"/>
              </a:ext>
            </a:extLst>
          </p:cNvPr>
          <p:cNvSpPr txBox="1">
            <a:spLocks/>
          </p:cNvSpPr>
          <p:nvPr/>
        </p:nvSpPr>
        <p:spPr>
          <a:xfrm>
            <a:off x="6095999" y="156370"/>
            <a:ext cx="5902037" cy="65858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i="0" dirty="0">
                <a:solidFill>
                  <a:srgbClr val="000000"/>
                </a:solidFill>
                <a:effectLst/>
              </a:rPr>
              <a:t>MySQL EXCEPT Operator:</a:t>
            </a:r>
            <a:endParaRPr lang="en-US" b="0" i="0" dirty="0">
              <a:solidFill>
                <a:srgbClr val="3A3A3A"/>
              </a:solidFill>
              <a:effectLst/>
            </a:endParaRPr>
          </a:p>
          <a:p>
            <a:pPr algn="just" fontAlgn="base"/>
            <a:r>
              <a:rPr lang="en-US" b="0" i="0" dirty="0">
                <a:solidFill>
                  <a:srgbClr val="000000"/>
                </a:solidFill>
                <a:effectLst/>
              </a:rPr>
              <a:t>The EXCEPT operator is used to combine two tables or two result sets and will return rows from the first select statement that are not present in the second select statement.</a:t>
            </a:r>
          </a:p>
          <a:p>
            <a:pPr algn="just" fontAlgn="base"/>
            <a:endParaRPr lang="en-US" dirty="0">
              <a:solidFill>
                <a:srgbClr val="000000"/>
              </a:solidFill>
            </a:endParaRPr>
          </a:p>
          <a:p>
            <a:pPr algn="just" fontAlgn="base"/>
            <a:endParaRPr lang="en-US" b="0" i="0" dirty="0">
              <a:solidFill>
                <a:srgbClr val="000000"/>
              </a:solidFill>
              <a:effectLst/>
            </a:endParaRPr>
          </a:p>
          <a:p>
            <a:pPr algn="just" fontAlgn="base"/>
            <a:endParaRPr lang="en-US" dirty="0">
              <a:solidFill>
                <a:srgbClr val="000000"/>
              </a:solidFill>
            </a:endParaRPr>
          </a:p>
          <a:p>
            <a:pPr algn="just" fontAlgn="base"/>
            <a:endParaRPr lang="en-US" dirty="0">
              <a:solidFill>
                <a:srgbClr val="000000"/>
              </a:solidFill>
            </a:endParaRPr>
          </a:p>
          <a:p>
            <a:pPr algn="just" fontAlgn="base"/>
            <a:r>
              <a:rPr lang="en-US" b="0" i="0" dirty="0">
                <a:solidFill>
                  <a:srgbClr val="000000"/>
                </a:solidFill>
                <a:effectLst/>
              </a:rPr>
              <a:t>But, the EXCEPT Operator is not supported by MYSQL. We can achieve the EXCEPT Operator functionality in MySQL using the following ways.</a:t>
            </a:r>
          </a:p>
          <a:p>
            <a:pPr algn="just" fontAlgn="base"/>
            <a:r>
              <a:rPr lang="en-US" b="0" i="0" dirty="0">
                <a:solidFill>
                  <a:srgbClr val="000000"/>
                </a:solidFill>
                <a:effectLst/>
              </a:rPr>
              <a:t>Using NOT IN Operator to achieve EXCEPT functionality:</a:t>
            </a:r>
          </a:p>
          <a:p>
            <a:pPr algn="just" fontAlgn="base"/>
            <a:r>
              <a:rPr lang="en-US" b="0" i="0" dirty="0">
                <a:solidFill>
                  <a:srgbClr val="000000"/>
                </a:solidFill>
                <a:effectLst/>
              </a:rPr>
              <a:t>Here, we are checking the FirstName column value only. Following is the SQL Query using the NOT IN Operator which returns the employees from the first </a:t>
            </a:r>
            <a:r>
              <a:rPr lang="en-US" b="0" i="0" dirty="0" err="1">
                <a:solidFill>
                  <a:srgbClr val="000000"/>
                </a:solidFill>
                <a:effectLst/>
              </a:rPr>
              <a:t>EmployeeUK</a:t>
            </a:r>
            <a:r>
              <a:rPr lang="en-US" b="0" i="0" dirty="0">
                <a:solidFill>
                  <a:srgbClr val="000000"/>
                </a:solidFill>
                <a:effectLst/>
              </a:rPr>
              <a:t> table that are not present in the </a:t>
            </a:r>
            <a:r>
              <a:rPr lang="en-US" b="0" i="0" dirty="0" err="1">
                <a:solidFill>
                  <a:srgbClr val="000000"/>
                </a:solidFill>
                <a:effectLst/>
              </a:rPr>
              <a:t>EmployeeUSA</a:t>
            </a:r>
            <a:r>
              <a:rPr lang="en-US" b="0" i="0" dirty="0">
                <a:solidFill>
                  <a:srgbClr val="000000"/>
                </a:solidFill>
                <a:effectLst/>
              </a:rPr>
              <a:t> table.</a:t>
            </a:r>
          </a:p>
          <a:p>
            <a:pPr algn="just" fontAlgn="base"/>
            <a:endParaRPr lang="en-US" b="0" i="0" dirty="0">
              <a:solidFill>
                <a:srgbClr val="212529"/>
              </a:solidFill>
              <a:effectLst/>
              <a:latin typeface="-apple-system"/>
            </a:endParaRPr>
          </a:p>
        </p:txBody>
      </p:sp>
      <p:pic>
        <p:nvPicPr>
          <p:cNvPr id="2050" name="Picture 2" descr="SET Operators in MySQL with Examples">
            <a:extLst>
              <a:ext uri="{FF2B5EF4-FFF2-40B4-BE49-F238E27FC236}">
                <a16:creationId xmlns:a16="http://schemas.microsoft.com/office/drawing/2014/main" id="{99B25EFD-5B56-2230-E636-707AD54F7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1603736"/>
            <a:ext cx="51054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4177CF-622D-AB71-4434-5FDD469AFE4C}"/>
              </a:ext>
            </a:extLst>
          </p:cNvPr>
          <p:cNvPicPr>
            <a:picLocks noChangeAspect="1"/>
          </p:cNvPicPr>
          <p:nvPr/>
        </p:nvPicPr>
        <p:blipFill>
          <a:blip r:embed="rId3"/>
          <a:stretch>
            <a:fillRect/>
          </a:stretch>
        </p:blipFill>
        <p:spPr>
          <a:xfrm>
            <a:off x="6530253" y="1660886"/>
            <a:ext cx="4257675" cy="1257300"/>
          </a:xfrm>
          <a:prstGeom prst="rect">
            <a:avLst/>
          </a:prstGeom>
        </p:spPr>
      </p:pic>
    </p:spTree>
    <p:extLst>
      <p:ext uri="{BB962C8B-B14F-4D97-AF65-F5344CB8AC3E}">
        <p14:creationId xmlns:p14="http://schemas.microsoft.com/office/powerpoint/2010/main" val="310983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350B-412D-9BC2-2671-DCA44537BA47}"/>
              </a:ext>
            </a:extLst>
          </p:cNvPr>
          <p:cNvSpPr>
            <a:spLocks noGrp="1"/>
          </p:cNvSpPr>
          <p:nvPr>
            <p:ph type="title"/>
          </p:nvPr>
        </p:nvSpPr>
        <p:spPr>
          <a:xfrm>
            <a:off x="367145" y="143452"/>
            <a:ext cx="10515600" cy="1006475"/>
          </a:xfrm>
        </p:spPr>
        <p:txBody>
          <a:bodyPr>
            <a:normAutofit/>
          </a:bodyPr>
          <a:lstStyle/>
          <a:p>
            <a:r>
              <a:rPr lang="en-US" sz="4000" b="1" i="0" u="none" strike="noStrike" baseline="0" dirty="0">
                <a:latin typeface="+mn-lt"/>
              </a:rPr>
              <a:t>Numerical Functions in SQL </a:t>
            </a:r>
            <a:endParaRPr lang="en-US" sz="4000" b="1" dirty="0">
              <a:latin typeface="+mn-lt"/>
            </a:endParaRPr>
          </a:p>
        </p:txBody>
      </p:sp>
      <p:sp>
        <p:nvSpPr>
          <p:cNvPr id="3" name="Content Placeholder 2">
            <a:extLst>
              <a:ext uri="{FF2B5EF4-FFF2-40B4-BE49-F238E27FC236}">
                <a16:creationId xmlns:a16="http://schemas.microsoft.com/office/drawing/2014/main" id="{FAEDEF75-0123-C3F2-A9DC-3F7D94D4F9A0}"/>
              </a:ext>
            </a:extLst>
          </p:cNvPr>
          <p:cNvSpPr>
            <a:spLocks noGrp="1"/>
          </p:cNvSpPr>
          <p:nvPr>
            <p:ph idx="1"/>
          </p:nvPr>
        </p:nvSpPr>
        <p:spPr>
          <a:xfrm>
            <a:off x="235527" y="1011382"/>
            <a:ext cx="11720946" cy="5458691"/>
          </a:xfrm>
        </p:spPr>
        <p:txBody>
          <a:bodyPr>
            <a:normAutofit fontScale="77500" lnSpcReduction="20000"/>
          </a:bodyPr>
          <a:lstStyle/>
          <a:p>
            <a:pPr algn="just"/>
            <a:r>
              <a:rPr lang="en-US" b="1" dirty="0"/>
              <a:t>ABS() Function</a:t>
            </a:r>
          </a:p>
          <a:p>
            <a:pPr algn="just"/>
            <a:r>
              <a:rPr lang="en-US" dirty="0"/>
              <a:t>ABS() function is a mathematical function that returns the absolute(positive) value of a given numeric expression.</a:t>
            </a:r>
          </a:p>
          <a:p>
            <a:pPr algn="just"/>
            <a:r>
              <a:rPr lang="en-US" dirty="0"/>
              <a:t>The </a:t>
            </a:r>
            <a:r>
              <a:rPr lang="en-US" b="1" dirty="0">
                <a:solidFill>
                  <a:srgbClr val="000099"/>
                </a:solidFill>
              </a:rPr>
              <a:t>ABS() function changes negative values to positive values</a:t>
            </a:r>
            <a:r>
              <a:rPr lang="en-US" dirty="0"/>
              <a:t>. It has no effect on zero or positive values.</a:t>
            </a:r>
          </a:p>
          <a:p>
            <a:pPr algn="just"/>
            <a:r>
              <a:rPr lang="en-US" b="1" dirty="0">
                <a:solidFill>
                  <a:srgbClr val="000099"/>
                </a:solidFill>
              </a:rPr>
              <a:t>SELECT ABS(-7 + 5) AS Result;</a:t>
            </a:r>
          </a:p>
          <a:p>
            <a:pPr algn="just"/>
            <a:r>
              <a:rPr lang="en-US" b="1" dirty="0"/>
              <a:t>CEILING() Function</a:t>
            </a:r>
            <a:r>
              <a:rPr lang="en-US" dirty="0"/>
              <a:t>: Rounds Decimal Value</a:t>
            </a:r>
          </a:p>
          <a:p>
            <a:pPr algn="just"/>
            <a:r>
              <a:rPr lang="en-US" dirty="0"/>
              <a:t>CEILING() function rounds the decimal number to the nearest </a:t>
            </a:r>
            <a:r>
              <a:rPr lang="en-US" b="1" dirty="0"/>
              <a:t>integer number that is larger than or equal to the specified number.</a:t>
            </a:r>
          </a:p>
          <a:p>
            <a:pPr algn="just"/>
            <a:r>
              <a:rPr lang="en-US" b="1" dirty="0">
                <a:solidFill>
                  <a:srgbClr val="000099"/>
                </a:solidFill>
              </a:rPr>
              <a:t>select CEILING(12.2) as result;                 </a:t>
            </a:r>
            <a:r>
              <a:rPr lang="en-US" b="1" dirty="0"/>
              <a:t>--13</a:t>
            </a:r>
          </a:p>
          <a:p>
            <a:pPr algn="just"/>
            <a:r>
              <a:rPr lang="en-US" b="1" dirty="0"/>
              <a:t>FLOOR() Function</a:t>
            </a:r>
          </a:p>
          <a:p>
            <a:pPr algn="just"/>
            <a:r>
              <a:rPr lang="en-US" dirty="0"/>
              <a:t>FLOOR() function returns the nearest </a:t>
            </a:r>
            <a:r>
              <a:rPr lang="en-US" b="1" dirty="0"/>
              <a:t>integer that is less than or equal to the specified number or numeric expression.</a:t>
            </a:r>
          </a:p>
          <a:p>
            <a:pPr algn="just"/>
            <a:r>
              <a:rPr lang="en-US" dirty="0"/>
              <a:t>The FLOOR() function is mainly used to round the floating-point value without fraction part from the floating point number value (decimal, double, float).</a:t>
            </a:r>
          </a:p>
          <a:p>
            <a:pPr algn="just"/>
            <a:r>
              <a:rPr lang="en-US" b="1" dirty="0">
                <a:solidFill>
                  <a:srgbClr val="000099"/>
                </a:solidFill>
              </a:rPr>
              <a:t>select floor(12.2) as result;                  </a:t>
            </a:r>
            <a:r>
              <a:rPr lang="en-US" dirty="0"/>
              <a:t>--12</a:t>
            </a:r>
          </a:p>
        </p:txBody>
      </p:sp>
    </p:spTree>
    <p:extLst>
      <p:ext uri="{BB962C8B-B14F-4D97-AF65-F5344CB8AC3E}">
        <p14:creationId xmlns:p14="http://schemas.microsoft.com/office/powerpoint/2010/main" val="3724777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350B-412D-9BC2-2671-DCA44537BA47}"/>
              </a:ext>
            </a:extLst>
          </p:cNvPr>
          <p:cNvSpPr>
            <a:spLocks noGrp="1"/>
          </p:cNvSpPr>
          <p:nvPr>
            <p:ph type="title"/>
          </p:nvPr>
        </p:nvSpPr>
        <p:spPr>
          <a:xfrm>
            <a:off x="367145" y="143452"/>
            <a:ext cx="10515600" cy="1006475"/>
          </a:xfrm>
        </p:spPr>
        <p:txBody>
          <a:bodyPr>
            <a:normAutofit/>
          </a:bodyPr>
          <a:lstStyle/>
          <a:p>
            <a:r>
              <a:rPr lang="en-US" sz="4000" b="1" i="0" u="none" strike="noStrike" baseline="0" dirty="0">
                <a:latin typeface="+mn-lt"/>
              </a:rPr>
              <a:t>Date Functions in SQL </a:t>
            </a:r>
            <a:endParaRPr lang="en-US" sz="4000" b="1" dirty="0">
              <a:latin typeface="+mn-lt"/>
            </a:endParaRPr>
          </a:p>
        </p:txBody>
      </p:sp>
      <p:sp>
        <p:nvSpPr>
          <p:cNvPr id="3" name="Content Placeholder 2">
            <a:extLst>
              <a:ext uri="{FF2B5EF4-FFF2-40B4-BE49-F238E27FC236}">
                <a16:creationId xmlns:a16="http://schemas.microsoft.com/office/drawing/2014/main" id="{FAEDEF75-0123-C3F2-A9DC-3F7D94D4F9A0}"/>
              </a:ext>
            </a:extLst>
          </p:cNvPr>
          <p:cNvSpPr>
            <a:spLocks noGrp="1"/>
          </p:cNvSpPr>
          <p:nvPr>
            <p:ph idx="1"/>
          </p:nvPr>
        </p:nvSpPr>
        <p:spPr>
          <a:xfrm>
            <a:off x="235527" y="1011382"/>
            <a:ext cx="11720946" cy="5458691"/>
          </a:xfrm>
        </p:spPr>
        <p:txBody>
          <a:bodyPr>
            <a:normAutofit/>
          </a:bodyPr>
          <a:lstStyle/>
          <a:p>
            <a:pPr algn="just"/>
            <a:r>
              <a:rPr lang="en-US" b="1" dirty="0"/>
              <a:t>CURRENT_TIMESTAMP() Function</a:t>
            </a:r>
          </a:p>
          <a:p>
            <a:pPr algn="just"/>
            <a:r>
              <a:rPr lang="en-US" dirty="0"/>
              <a:t>CURRENT_TIMESTAMP() function returns the current system timestamp.</a:t>
            </a:r>
          </a:p>
          <a:p>
            <a:pPr algn="just"/>
            <a:r>
              <a:rPr lang="en-US" dirty="0">
                <a:solidFill>
                  <a:srgbClr val="000099"/>
                </a:solidFill>
              </a:rPr>
              <a:t>SELECT CURRENT_TIMESTAMP AS </a:t>
            </a:r>
            <a:r>
              <a:rPr lang="en-US" dirty="0" err="1">
                <a:solidFill>
                  <a:srgbClr val="000099"/>
                </a:solidFill>
              </a:rPr>
              <a:t>CurrentServerDateTime</a:t>
            </a:r>
            <a:r>
              <a:rPr lang="en-US" dirty="0">
                <a:solidFill>
                  <a:srgbClr val="000099"/>
                </a:solidFill>
              </a:rPr>
              <a:t>;</a:t>
            </a:r>
          </a:p>
          <a:p>
            <a:pPr algn="just"/>
            <a:r>
              <a:rPr lang="en-US" b="1" dirty="0"/>
              <a:t>DATE_ADD() Function</a:t>
            </a:r>
          </a:p>
          <a:p>
            <a:pPr algn="just"/>
            <a:r>
              <a:rPr lang="en-US" dirty="0"/>
              <a:t>DATE_ADD() function adds a number to a </a:t>
            </a:r>
            <a:r>
              <a:rPr lang="en-US" dirty="0" err="1"/>
              <a:t>datepart</a:t>
            </a:r>
            <a:r>
              <a:rPr lang="en-US" dirty="0"/>
              <a:t> and returns the modified datetime value. The following example adds 1 day to the specified date</a:t>
            </a:r>
          </a:p>
          <a:p>
            <a:pPr algn="just"/>
            <a:r>
              <a:rPr lang="en-US" b="1" dirty="0">
                <a:solidFill>
                  <a:srgbClr val="000099"/>
                </a:solidFill>
              </a:rPr>
              <a:t>SELECT DATE_ADD('2022/10/01',interval 1 day) AS Result;   -- 2022-10-02</a:t>
            </a:r>
          </a:p>
          <a:p>
            <a:pPr algn="just"/>
            <a:r>
              <a:rPr lang="en-US" b="1" dirty="0"/>
              <a:t>DATEDIFF(expr1,expr2)</a:t>
            </a:r>
          </a:p>
          <a:p>
            <a:pPr algn="just"/>
            <a:r>
              <a:rPr lang="en-US" dirty="0"/>
              <a:t>DATEDIFF() returns expr1 − expr2 expressed as a value in days from one date to the other. expr1 and expr2 are date or date-and-time expressions.</a:t>
            </a:r>
          </a:p>
          <a:p>
            <a:pPr algn="just"/>
            <a:r>
              <a:rPr lang="en-US" b="1" dirty="0">
                <a:solidFill>
                  <a:srgbClr val="000099"/>
                </a:solidFill>
              </a:rPr>
              <a:t>SELECT DATEDIFF('2022/10/01','2022/09/25’);             --6</a:t>
            </a:r>
          </a:p>
        </p:txBody>
      </p:sp>
    </p:spTree>
    <p:extLst>
      <p:ext uri="{BB962C8B-B14F-4D97-AF65-F5344CB8AC3E}">
        <p14:creationId xmlns:p14="http://schemas.microsoft.com/office/powerpoint/2010/main" val="2169238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350B-412D-9BC2-2671-DCA44537BA47}"/>
              </a:ext>
            </a:extLst>
          </p:cNvPr>
          <p:cNvSpPr>
            <a:spLocks noGrp="1"/>
          </p:cNvSpPr>
          <p:nvPr>
            <p:ph type="title"/>
          </p:nvPr>
        </p:nvSpPr>
        <p:spPr>
          <a:xfrm>
            <a:off x="367145" y="143452"/>
            <a:ext cx="10515600" cy="1006475"/>
          </a:xfrm>
        </p:spPr>
        <p:txBody>
          <a:bodyPr>
            <a:normAutofit/>
          </a:bodyPr>
          <a:lstStyle/>
          <a:p>
            <a:r>
              <a:rPr lang="en-US" sz="4000" b="1" i="0" u="none" strike="noStrike" baseline="0" dirty="0">
                <a:latin typeface="+mn-lt"/>
              </a:rPr>
              <a:t>String Functions in SQL </a:t>
            </a:r>
            <a:endParaRPr lang="en-US" sz="4000" b="1" dirty="0">
              <a:latin typeface="+mn-lt"/>
            </a:endParaRPr>
          </a:p>
        </p:txBody>
      </p:sp>
      <p:sp>
        <p:nvSpPr>
          <p:cNvPr id="3" name="Content Placeholder 2">
            <a:extLst>
              <a:ext uri="{FF2B5EF4-FFF2-40B4-BE49-F238E27FC236}">
                <a16:creationId xmlns:a16="http://schemas.microsoft.com/office/drawing/2014/main" id="{FAEDEF75-0123-C3F2-A9DC-3F7D94D4F9A0}"/>
              </a:ext>
            </a:extLst>
          </p:cNvPr>
          <p:cNvSpPr>
            <a:spLocks noGrp="1"/>
          </p:cNvSpPr>
          <p:nvPr>
            <p:ph idx="1"/>
          </p:nvPr>
        </p:nvSpPr>
        <p:spPr>
          <a:xfrm>
            <a:off x="235527" y="1011382"/>
            <a:ext cx="11720946" cy="5458691"/>
          </a:xfrm>
        </p:spPr>
        <p:txBody>
          <a:bodyPr>
            <a:normAutofit lnSpcReduction="10000"/>
          </a:bodyPr>
          <a:lstStyle/>
          <a:p>
            <a:pPr algn="just"/>
            <a:r>
              <a:rPr lang="en-US" b="1" dirty="0"/>
              <a:t>ASCII(str): </a:t>
            </a:r>
            <a:r>
              <a:rPr lang="en-US" dirty="0"/>
              <a:t>Returns the numeric value of the leftmost character of the string str. Returns 0 if str is the empty string. Returns NULL if str is NULL. ASCII() works for 8-bit characters.</a:t>
            </a:r>
          </a:p>
          <a:p>
            <a:pPr algn="just"/>
            <a:r>
              <a:rPr lang="en-US" dirty="0">
                <a:solidFill>
                  <a:srgbClr val="000099"/>
                </a:solidFill>
              </a:rPr>
              <a:t>SELECT ASCII('A’);                    --65</a:t>
            </a:r>
          </a:p>
          <a:p>
            <a:pPr algn="just"/>
            <a:r>
              <a:rPr lang="en-US" b="1" dirty="0"/>
              <a:t>INSERT(</a:t>
            </a:r>
            <a:r>
              <a:rPr lang="en-US" b="1" dirty="0" err="1"/>
              <a:t>str,pos,len,newstr</a:t>
            </a:r>
            <a:r>
              <a:rPr lang="en-US" b="1" dirty="0"/>
              <a:t>) :</a:t>
            </a:r>
            <a:r>
              <a:rPr lang="en-US" dirty="0"/>
              <a:t>Returns the string str, with the substring beginning at position pos and </a:t>
            </a:r>
            <a:r>
              <a:rPr lang="en-US" dirty="0" err="1"/>
              <a:t>len</a:t>
            </a:r>
            <a:r>
              <a:rPr lang="en-US" dirty="0"/>
              <a:t> characters long replaced by the string </a:t>
            </a:r>
            <a:r>
              <a:rPr lang="en-US" dirty="0" err="1"/>
              <a:t>newstr</a:t>
            </a:r>
            <a:r>
              <a:rPr lang="en-US" dirty="0"/>
              <a:t>.</a:t>
            </a:r>
          </a:p>
          <a:p>
            <a:pPr algn="just"/>
            <a:r>
              <a:rPr lang="en-US" b="1" dirty="0">
                <a:solidFill>
                  <a:srgbClr val="000099"/>
                </a:solidFill>
              </a:rPr>
              <a:t>SELECT INSERT('Quadratic', 3, 4, 'What’);     ---</a:t>
            </a:r>
            <a:r>
              <a:rPr lang="en-US" b="1" dirty="0" err="1">
                <a:solidFill>
                  <a:srgbClr val="000099"/>
                </a:solidFill>
              </a:rPr>
              <a:t>QuWhattic</a:t>
            </a:r>
            <a:endParaRPr lang="en-US" b="1" dirty="0">
              <a:solidFill>
                <a:srgbClr val="000099"/>
              </a:solidFill>
            </a:endParaRPr>
          </a:p>
          <a:p>
            <a:pPr algn="just"/>
            <a:r>
              <a:rPr lang="en-US" b="1" dirty="0"/>
              <a:t>INSTR(</a:t>
            </a:r>
            <a:r>
              <a:rPr lang="en-US" b="1" dirty="0" err="1"/>
              <a:t>str,substr</a:t>
            </a:r>
            <a:r>
              <a:rPr lang="en-US" b="1" dirty="0"/>
              <a:t>) : </a:t>
            </a:r>
            <a:r>
              <a:rPr lang="en-US" dirty="0"/>
              <a:t>Returns the position of the first occurrence of substring </a:t>
            </a:r>
            <a:r>
              <a:rPr lang="en-US" dirty="0" err="1"/>
              <a:t>substr</a:t>
            </a:r>
            <a:r>
              <a:rPr lang="en-US" dirty="0"/>
              <a:t> in string str.</a:t>
            </a:r>
          </a:p>
          <a:p>
            <a:pPr algn="just"/>
            <a:r>
              <a:rPr lang="en-US" b="1" dirty="0">
                <a:solidFill>
                  <a:srgbClr val="000099"/>
                </a:solidFill>
              </a:rPr>
              <a:t>SELECT INSTR('</a:t>
            </a:r>
            <a:r>
              <a:rPr lang="en-US" b="1" dirty="0" err="1">
                <a:solidFill>
                  <a:srgbClr val="000099"/>
                </a:solidFill>
              </a:rPr>
              <a:t>foobarbar</a:t>
            </a:r>
            <a:r>
              <a:rPr lang="en-US" b="1" dirty="0">
                <a:solidFill>
                  <a:srgbClr val="000099"/>
                </a:solidFill>
              </a:rPr>
              <a:t>', 'bar’);           -- 4</a:t>
            </a:r>
          </a:p>
          <a:p>
            <a:pPr algn="just"/>
            <a:r>
              <a:rPr lang="en-US" b="1" dirty="0">
                <a:solidFill>
                  <a:srgbClr val="000099"/>
                </a:solidFill>
              </a:rPr>
              <a:t>select LCASE('</a:t>
            </a:r>
            <a:r>
              <a:rPr lang="en-US" b="1" dirty="0" err="1">
                <a:solidFill>
                  <a:srgbClr val="000099"/>
                </a:solidFill>
              </a:rPr>
              <a:t>CoLleGe</a:t>
            </a:r>
            <a:r>
              <a:rPr lang="en-US" b="1" dirty="0">
                <a:solidFill>
                  <a:srgbClr val="000099"/>
                </a:solidFill>
              </a:rPr>
              <a:t>’);     ---- college</a:t>
            </a:r>
          </a:p>
          <a:p>
            <a:pPr algn="just"/>
            <a:r>
              <a:rPr lang="en-US" b="1" dirty="0">
                <a:solidFill>
                  <a:srgbClr val="000099"/>
                </a:solidFill>
              </a:rPr>
              <a:t>select Length('vit’);      --3</a:t>
            </a:r>
          </a:p>
        </p:txBody>
      </p:sp>
    </p:spTree>
    <p:extLst>
      <p:ext uri="{BB962C8B-B14F-4D97-AF65-F5344CB8AC3E}">
        <p14:creationId xmlns:p14="http://schemas.microsoft.com/office/powerpoint/2010/main" val="967970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71055" y="928255"/>
            <a:ext cx="11305309" cy="5708072"/>
          </a:xfrm>
        </p:spPr>
        <p:txBody>
          <a:bodyPr>
            <a:normAutofit fontScale="92500" lnSpcReduction="10000"/>
          </a:bodyPr>
          <a:lstStyle/>
          <a:p>
            <a:pPr algn="just"/>
            <a:r>
              <a:rPr lang="en-US" b="1" i="0" dirty="0">
                <a:solidFill>
                  <a:srgbClr val="000000"/>
                </a:solidFill>
                <a:effectLst/>
              </a:rPr>
              <a:t>What are JOINS in SQL?</a:t>
            </a:r>
            <a:endParaRPr lang="en-US" b="0" i="0" dirty="0">
              <a:solidFill>
                <a:srgbClr val="3A3A3A"/>
              </a:solidFill>
              <a:effectLst/>
            </a:endParaRPr>
          </a:p>
          <a:p>
            <a:pPr algn="just"/>
            <a:r>
              <a:rPr lang="en-US" b="0" i="0" dirty="0">
                <a:solidFill>
                  <a:srgbClr val="000000"/>
                </a:solidFill>
                <a:effectLst/>
              </a:rPr>
              <a:t>The Joins in SQL are basically used to </a:t>
            </a:r>
            <a:r>
              <a:rPr lang="en-US" b="1" i="0" dirty="0">
                <a:solidFill>
                  <a:srgbClr val="000099"/>
                </a:solidFill>
                <a:effectLst/>
              </a:rPr>
              <a:t>fetch the rows from two or more related tables. </a:t>
            </a:r>
          </a:p>
          <a:p>
            <a:pPr algn="just"/>
            <a:r>
              <a:rPr lang="en-US" b="0" i="0" dirty="0">
                <a:solidFill>
                  <a:srgbClr val="000000"/>
                </a:solidFill>
                <a:effectLst/>
              </a:rPr>
              <a:t>The </a:t>
            </a:r>
            <a:r>
              <a:rPr lang="en-US" b="1" i="0" dirty="0">
                <a:solidFill>
                  <a:srgbClr val="000099"/>
                </a:solidFill>
                <a:effectLst/>
              </a:rPr>
              <a:t>tables involved in the join are basically related to each other using the primary key and foreign key relationship</a:t>
            </a:r>
            <a:r>
              <a:rPr lang="en-US" b="0" i="0" dirty="0">
                <a:solidFill>
                  <a:srgbClr val="000000"/>
                </a:solidFill>
                <a:effectLst/>
              </a:rPr>
              <a:t> </a:t>
            </a:r>
            <a:r>
              <a:rPr lang="en-US" b="1" i="0" dirty="0">
                <a:solidFill>
                  <a:srgbClr val="C00000"/>
                </a:solidFill>
                <a:effectLst/>
              </a:rPr>
              <a:t>but the important point is that it is not mandatory. </a:t>
            </a:r>
          </a:p>
          <a:p>
            <a:pPr algn="just"/>
            <a:r>
              <a:rPr lang="en-US" b="1" i="0" dirty="0">
                <a:solidFill>
                  <a:srgbClr val="000099"/>
                </a:solidFill>
                <a:effectLst/>
              </a:rPr>
              <a:t>What it means, the tables involved in the MySQL Joins must have a common field. </a:t>
            </a:r>
            <a:r>
              <a:rPr lang="en-US" b="0" i="0" dirty="0">
                <a:solidFill>
                  <a:srgbClr val="000000"/>
                </a:solidFill>
                <a:effectLst/>
              </a:rPr>
              <a:t>Common filed means both the column must be compatible in terms of data type and based on that common field the MySQL JOINS retrieves the data.</a:t>
            </a:r>
          </a:p>
          <a:p>
            <a:pPr algn="just" fontAlgn="base"/>
            <a:r>
              <a:rPr lang="en-US" b="1" i="0" dirty="0">
                <a:solidFill>
                  <a:srgbClr val="000000"/>
                </a:solidFill>
                <a:effectLst/>
              </a:rPr>
              <a:t>Why should we use JOINS?</a:t>
            </a:r>
            <a:endParaRPr lang="en-US" b="0" i="0" dirty="0">
              <a:solidFill>
                <a:srgbClr val="3A3A3A"/>
              </a:solidFill>
              <a:effectLst/>
            </a:endParaRPr>
          </a:p>
          <a:p>
            <a:pPr algn="just" fontAlgn="base"/>
            <a:r>
              <a:rPr lang="en-US" b="0" i="0" dirty="0">
                <a:solidFill>
                  <a:srgbClr val="000000"/>
                </a:solidFill>
                <a:effectLst/>
              </a:rPr>
              <a:t>With JOINS </a:t>
            </a:r>
            <a:r>
              <a:rPr lang="en-US" b="1" i="0" dirty="0">
                <a:solidFill>
                  <a:srgbClr val="000099"/>
                </a:solidFill>
                <a:effectLst/>
              </a:rPr>
              <a:t>we can achieve better MySQL and application performances </a:t>
            </a:r>
            <a:r>
              <a:rPr lang="en-US" b="0" i="0" dirty="0">
                <a:solidFill>
                  <a:srgbClr val="000000"/>
                </a:solidFill>
                <a:effectLst/>
              </a:rPr>
              <a:t>as it can use indexing. </a:t>
            </a:r>
          </a:p>
          <a:p>
            <a:pPr algn="just" fontAlgn="base"/>
            <a:r>
              <a:rPr lang="en-US" b="1" i="0" dirty="0">
                <a:solidFill>
                  <a:srgbClr val="C00000"/>
                </a:solidFill>
                <a:effectLst/>
              </a:rPr>
              <a:t>Instead of using multiple queries </a:t>
            </a:r>
            <a:r>
              <a:rPr lang="en-US" b="1" i="0" dirty="0">
                <a:solidFill>
                  <a:srgbClr val="000099"/>
                </a:solidFill>
                <a:effectLst/>
              </a:rPr>
              <a:t>JOIN simply uses a single query with any search parameters which gives us better performance </a:t>
            </a:r>
            <a:r>
              <a:rPr lang="en-US" b="0" i="0" dirty="0">
                <a:solidFill>
                  <a:srgbClr val="000000"/>
                </a:solidFill>
                <a:effectLst/>
              </a:rPr>
              <a:t>as compared to subqueries.</a:t>
            </a:r>
            <a:endParaRPr lang="en-US" b="0" i="0" dirty="0">
              <a:solidFill>
                <a:srgbClr val="212529"/>
              </a:solidFill>
              <a:effectLst/>
            </a:endParaRPr>
          </a:p>
          <a:p>
            <a:pPr algn="just"/>
            <a:endParaRPr lang="en-US" dirty="0"/>
          </a:p>
        </p:txBody>
      </p:sp>
    </p:spTree>
    <p:extLst>
      <p:ext uri="{BB962C8B-B14F-4D97-AF65-F5344CB8AC3E}">
        <p14:creationId xmlns:p14="http://schemas.microsoft.com/office/powerpoint/2010/main" val="1170660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71055" y="928255"/>
            <a:ext cx="11305309" cy="5708072"/>
          </a:xfrm>
        </p:spPr>
        <p:txBody>
          <a:bodyPr>
            <a:normAutofit lnSpcReduction="10000"/>
          </a:bodyPr>
          <a:lstStyle/>
          <a:p>
            <a:pPr algn="just" fontAlgn="base"/>
            <a:r>
              <a:rPr lang="en-US" b="1" i="0" dirty="0">
                <a:solidFill>
                  <a:srgbClr val="000000"/>
                </a:solidFill>
                <a:effectLst/>
              </a:rPr>
              <a:t>Types of JOINS in MySQL</a:t>
            </a:r>
            <a:endParaRPr lang="en-US" b="0" i="0" dirty="0">
              <a:solidFill>
                <a:srgbClr val="3A3A3A"/>
              </a:solidFill>
              <a:effectLst/>
            </a:endParaRPr>
          </a:p>
          <a:p>
            <a:pPr algn="just" fontAlgn="base"/>
            <a:r>
              <a:rPr lang="en-US" b="0" i="0" dirty="0">
                <a:solidFill>
                  <a:srgbClr val="000000"/>
                </a:solidFill>
                <a:effectLst/>
              </a:rPr>
              <a:t>There are mainly 3 types of joins in MySQL:</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INNER JOIN:</a:t>
            </a:r>
            <a:r>
              <a:rPr lang="en-US" b="0" i="0" dirty="0">
                <a:solidFill>
                  <a:srgbClr val="000000"/>
                </a:solidFill>
                <a:effectLst/>
              </a:rPr>
              <a:t> The </a:t>
            </a:r>
            <a:r>
              <a:rPr lang="en-US" b="1" i="0" dirty="0">
                <a:solidFill>
                  <a:srgbClr val="000099"/>
                </a:solidFill>
                <a:effectLst/>
              </a:rPr>
              <a:t>Inner join returns only the matching records from both the tables involved in the Join. </a:t>
            </a:r>
            <a:r>
              <a:rPr lang="en-US" b="1" i="0" dirty="0">
                <a:solidFill>
                  <a:srgbClr val="C00000"/>
                </a:solidFill>
                <a:effectLst/>
              </a:rPr>
              <a:t>Non-matching records are eliminated.</a:t>
            </a:r>
          </a:p>
          <a:p>
            <a:pPr algn="just" fontAlgn="base">
              <a:buFont typeface="+mj-lt"/>
              <a:buAutoNum type="arabicPeriod"/>
            </a:pPr>
            <a:r>
              <a:rPr lang="en-US" b="1" i="0" dirty="0">
                <a:solidFill>
                  <a:srgbClr val="000000"/>
                </a:solidFill>
                <a:effectLst/>
              </a:rPr>
              <a:t>OUTER JOIN:</a:t>
            </a:r>
            <a:r>
              <a:rPr lang="en-US" b="0" i="0" dirty="0">
                <a:solidFill>
                  <a:srgbClr val="000000"/>
                </a:solidFill>
                <a:effectLst/>
              </a:rPr>
              <a:t> </a:t>
            </a:r>
            <a:r>
              <a:rPr lang="en-US" b="1" i="0" dirty="0">
                <a:solidFill>
                  <a:srgbClr val="000099"/>
                </a:solidFill>
                <a:effectLst/>
              </a:rPr>
              <a:t>The Outer Join retrieves the matching records as well as non-matching records from both the tables </a:t>
            </a:r>
            <a:r>
              <a:rPr lang="en-US" b="0" i="0" dirty="0">
                <a:solidFill>
                  <a:srgbClr val="000000"/>
                </a:solidFill>
                <a:effectLst/>
              </a:rPr>
              <a:t>involved in the join in MySQL.</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CROSS JOIN:</a:t>
            </a:r>
            <a:r>
              <a:rPr lang="en-US" b="0" i="0" dirty="0">
                <a:solidFill>
                  <a:srgbClr val="000000"/>
                </a:solidFill>
                <a:effectLst/>
              </a:rPr>
              <a:t> </a:t>
            </a:r>
            <a:r>
              <a:rPr lang="en-US" b="1" i="0" dirty="0">
                <a:solidFill>
                  <a:srgbClr val="000099"/>
                </a:solidFill>
                <a:effectLst/>
              </a:rPr>
              <a:t>If two or more tables are combined with each other without any condition then we call it cross join in MySQL.</a:t>
            </a:r>
            <a:r>
              <a:rPr lang="en-US" b="0" i="0" dirty="0">
                <a:solidFill>
                  <a:srgbClr val="000000"/>
                </a:solidFill>
                <a:effectLst/>
              </a:rPr>
              <a:t> In cross join, each record of a table is joins with each record of another table.</a:t>
            </a:r>
            <a:endParaRPr lang="en-US" b="0" i="0" dirty="0">
              <a:solidFill>
                <a:srgbClr val="212529"/>
              </a:solidFill>
              <a:effectLst/>
            </a:endParaRPr>
          </a:p>
          <a:p>
            <a:pPr algn="just"/>
            <a:r>
              <a:rPr lang="en-US" b="0" i="0" dirty="0">
                <a:solidFill>
                  <a:srgbClr val="000000"/>
                </a:solidFill>
                <a:effectLst/>
              </a:rPr>
              <a:t>We are going to use the following Employee and Projects tables to understand the Joins in MySQL. Here, the </a:t>
            </a:r>
            <a:r>
              <a:rPr lang="en-US" b="1" i="0" dirty="0" err="1">
                <a:solidFill>
                  <a:srgbClr val="000099"/>
                </a:solidFill>
                <a:effectLst/>
              </a:rPr>
              <a:t>EmployeeId</a:t>
            </a:r>
            <a:r>
              <a:rPr lang="en-US" b="1" i="0" dirty="0">
                <a:solidFill>
                  <a:srgbClr val="000099"/>
                </a:solidFill>
                <a:effectLst/>
              </a:rPr>
              <a:t> in the Projects </a:t>
            </a:r>
            <a:r>
              <a:rPr lang="en-US" b="0" i="0" dirty="0">
                <a:solidFill>
                  <a:srgbClr val="000000"/>
                </a:solidFill>
                <a:effectLst/>
              </a:rPr>
              <a:t>table is the </a:t>
            </a:r>
            <a:r>
              <a:rPr lang="en-US" b="1" i="0" dirty="0">
                <a:solidFill>
                  <a:srgbClr val="C00000"/>
                </a:solidFill>
                <a:effectLst/>
              </a:rPr>
              <a:t>foreign key referencing the Id column of the Employee table which is the primary key in the Employee table.</a:t>
            </a:r>
            <a:endParaRPr lang="en-US" b="1" dirty="0">
              <a:solidFill>
                <a:srgbClr val="C00000"/>
              </a:solidFill>
            </a:endParaRPr>
          </a:p>
        </p:txBody>
      </p:sp>
    </p:spTree>
    <p:extLst>
      <p:ext uri="{BB962C8B-B14F-4D97-AF65-F5344CB8AC3E}">
        <p14:creationId xmlns:p14="http://schemas.microsoft.com/office/powerpoint/2010/main" val="1769877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43345" y="1034185"/>
            <a:ext cx="11305309" cy="5708072"/>
          </a:xfrm>
        </p:spPr>
        <p:txBody>
          <a:bodyPr>
            <a:normAutofit lnSpcReduction="10000"/>
          </a:bodyPr>
          <a:lstStyle/>
          <a:p>
            <a:pPr algn="just" fontAlgn="base"/>
            <a:r>
              <a:rPr lang="en-US" b="1" i="0" dirty="0">
                <a:solidFill>
                  <a:srgbClr val="000000"/>
                </a:solidFill>
                <a:effectLst/>
              </a:rPr>
              <a:t>Inner Join in MySQL</a:t>
            </a:r>
            <a:endParaRPr lang="en-US" b="0" i="0" dirty="0">
              <a:solidFill>
                <a:srgbClr val="3A3A3A"/>
              </a:solidFill>
              <a:effectLst/>
            </a:endParaRPr>
          </a:p>
          <a:p>
            <a:pPr algn="just" fontAlgn="base"/>
            <a:r>
              <a:rPr lang="en-US" b="0" i="0" dirty="0">
                <a:solidFill>
                  <a:srgbClr val="000000"/>
                </a:solidFill>
                <a:effectLst/>
              </a:rPr>
              <a:t>An INNER JOIN in MySQL is created by using the INNER JOIN </a:t>
            </a:r>
            <a:r>
              <a:rPr lang="en-US" b="0" i="0" dirty="0" err="1">
                <a:solidFill>
                  <a:srgbClr val="000000"/>
                </a:solidFill>
                <a:effectLst/>
              </a:rPr>
              <a:t>keyword.</a:t>
            </a:r>
            <a:r>
              <a:rPr lang="en-US" b="1" i="0" dirty="0" err="1">
                <a:solidFill>
                  <a:srgbClr val="000099"/>
                </a:solidFill>
                <a:effectLst/>
              </a:rPr>
              <a:t>The</a:t>
            </a:r>
            <a:r>
              <a:rPr lang="en-US" b="1" i="0" dirty="0">
                <a:solidFill>
                  <a:srgbClr val="000099"/>
                </a:solidFill>
                <a:effectLst/>
              </a:rPr>
              <a:t> Inner Join in MySQL is used to return only the matching rows from both the tables involved in the join by removing the non-matching records.</a:t>
            </a:r>
          </a:p>
          <a:p>
            <a:pPr algn="just" fontAlgn="base"/>
            <a:r>
              <a:rPr lang="en-US" b="1" i="0" dirty="0">
                <a:solidFill>
                  <a:srgbClr val="000000"/>
                </a:solidFill>
                <a:effectLst/>
              </a:rPr>
              <a:t>Note:</a:t>
            </a:r>
            <a:r>
              <a:rPr lang="en-US" b="0" i="0" dirty="0">
                <a:solidFill>
                  <a:srgbClr val="000000"/>
                </a:solidFill>
                <a:effectLst/>
              </a:rPr>
              <a:t> </a:t>
            </a:r>
            <a:r>
              <a:rPr lang="en-US" b="1" i="0" dirty="0">
                <a:solidFill>
                  <a:srgbClr val="C00000"/>
                </a:solidFill>
                <a:effectLst/>
              </a:rPr>
              <a:t>The INNER JOIN returns the rows in the result set where the column value in a row of table1 is equal to the column value in a row of table2.</a:t>
            </a:r>
            <a:r>
              <a:rPr lang="en-US" b="0" i="0" dirty="0">
                <a:solidFill>
                  <a:srgbClr val="000000"/>
                </a:solidFill>
                <a:effectLst/>
              </a:rPr>
              <a:t> </a:t>
            </a:r>
            <a:r>
              <a:rPr lang="en-US" b="1" i="0" dirty="0">
                <a:solidFill>
                  <a:srgbClr val="000099"/>
                </a:solidFill>
                <a:effectLst/>
              </a:rPr>
              <a:t>In INNER JOIN the ON clause defines the columns and condition to be evaluated.</a:t>
            </a:r>
            <a:endParaRPr lang="en-US" b="1" dirty="0">
              <a:solidFill>
                <a:srgbClr val="000099"/>
              </a:solidFill>
            </a:endParaRPr>
          </a:p>
          <a:p>
            <a:pPr algn="just" fontAlgn="base"/>
            <a:r>
              <a:rPr lang="en-US" b="1" i="0" dirty="0">
                <a:solidFill>
                  <a:srgbClr val="000000"/>
                </a:solidFill>
                <a:effectLst/>
              </a:rPr>
              <a:t>Inner Join Example :</a:t>
            </a:r>
            <a:endParaRPr lang="en-US" b="0" i="0" dirty="0">
              <a:solidFill>
                <a:srgbClr val="3A3A3A"/>
              </a:solidFill>
              <a:effectLst/>
            </a:endParaRPr>
          </a:p>
          <a:p>
            <a:pPr algn="just" fontAlgn="base"/>
            <a:r>
              <a:rPr lang="en-US" b="0" i="0" dirty="0">
                <a:solidFill>
                  <a:srgbClr val="000000"/>
                </a:solidFill>
                <a:effectLst/>
              </a:rPr>
              <a:t>We need to retrieve </a:t>
            </a:r>
            <a:r>
              <a:rPr lang="en-US" b="1" i="0" dirty="0" err="1">
                <a:solidFill>
                  <a:srgbClr val="000099"/>
                </a:solidFill>
                <a:effectLst/>
              </a:rPr>
              <a:t>EmployeeId</a:t>
            </a:r>
            <a:r>
              <a:rPr lang="en-US" b="1" i="0" dirty="0">
                <a:solidFill>
                  <a:srgbClr val="000099"/>
                </a:solidFill>
                <a:effectLst/>
              </a:rPr>
              <a:t>, Name, Department, City, Title as Project, and </a:t>
            </a:r>
            <a:r>
              <a:rPr lang="en-US" b="1" i="0" dirty="0" err="1">
                <a:solidFill>
                  <a:srgbClr val="000099"/>
                </a:solidFill>
                <a:effectLst/>
              </a:rPr>
              <a:t>ClientId</a:t>
            </a:r>
            <a:r>
              <a:rPr lang="en-US" b="1" i="0" dirty="0">
                <a:solidFill>
                  <a:srgbClr val="000099"/>
                </a:solidFill>
                <a:effectLst/>
              </a:rPr>
              <a:t> from the Employee and Projects tables.</a:t>
            </a:r>
          </a:p>
          <a:p>
            <a:pPr algn="just" fontAlgn="base"/>
            <a:r>
              <a:rPr lang="en-US" b="0" i="0" dirty="0">
                <a:solidFill>
                  <a:srgbClr val="000000"/>
                </a:solidFill>
                <a:effectLst/>
              </a:rPr>
              <a:t>If you look at the above output, we got only 8 rows. </a:t>
            </a:r>
            <a:r>
              <a:rPr lang="en-US" b="1" i="0" dirty="0">
                <a:solidFill>
                  <a:srgbClr val="C00000"/>
                </a:solidFill>
                <a:effectLst/>
              </a:rPr>
              <a:t>We did not get the 3 rows that have the NULL value in the </a:t>
            </a:r>
            <a:r>
              <a:rPr lang="en-US" b="1" i="0" dirty="0" err="1">
                <a:solidFill>
                  <a:srgbClr val="C00000"/>
                </a:solidFill>
                <a:effectLst/>
              </a:rPr>
              <a:t>EmployeeId</a:t>
            </a:r>
            <a:r>
              <a:rPr lang="en-US" b="1" i="0" dirty="0">
                <a:solidFill>
                  <a:srgbClr val="C00000"/>
                </a:solidFill>
                <a:effectLst/>
              </a:rPr>
              <a:t> column of the Projects table.</a:t>
            </a:r>
          </a:p>
        </p:txBody>
      </p:sp>
      <p:pic>
        <p:nvPicPr>
          <p:cNvPr id="1026" name="Picture 2" descr="Inner Join in MySQL">
            <a:extLst>
              <a:ext uri="{FF2B5EF4-FFF2-40B4-BE49-F238E27FC236}">
                <a16:creationId xmlns:a16="http://schemas.microsoft.com/office/drawing/2014/main" id="{87260D98-66E2-CBFF-8968-7E354235A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814" y="57871"/>
            <a:ext cx="1978168" cy="1441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ntax to use Inner Join in MySQL">
            <a:extLst>
              <a:ext uri="{FF2B5EF4-FFF2-40B4-BE49-F238E27FC236}">
                <a16:creationId xmlns:a16="http://schemas.microsoft.com/office/drawing/2014/main" id="{6FE92CAF-FA06-B505-C57B-BD0B51E0D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71" y="33049"/>
            <a:ext cx="553402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1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3E1B-D827-45F5-8221-C40FAB694468}"/>
              </a:ext>
            </a:extLst>
          </p:cNvPr>
          <p:cNvSpPr>
            <a:spLocks noGrp="1"/>
          </p:cNvSpPr>
          <p:nvPr>
            <p:ph type="title"/>
          </p:nvPr>
        </p:nvSpPr>
        <p:spPr/>
        <p:txBody>
          <a:bodyPr/>
          <a:lstStyle/>
          <a:p>
            <a:r>
              <a:rPr lang="en-IN" b="1" dirty="0"/>
              <a:t>SQL Datatype</a:t>
            </a:r>
            <a:br>
              <a:rPr lang="en-IN" b="1" dirty="0"/>
            </a:br>
            <a:endParaRPr lang="en-IN" dirty="0"/>
          </a:p>
        </p:txBody>
      </p:sp>
      <p:sp>
        <p:nvSpPr>
          <p:cNvPr id="3" name="Content Placeholder 2">
            <a:extLst>
              <a:ext uri="{FF2B5EF4-FFF2-40B4-BE49-F238E27FC236}">
                <a16:creationId xmlns:a16="http://schemas.microsoft.com/office/drawing/2014/main" id="{688A7E35-5C6C-4253-879F-67EA64B635AA}"/>
              </a:ext>
            </a:extLst>
          </p:cNvPr>
          <p:cNvSpPr>
            <a:spLocks noGrp="1"/>
          </p:cNvSpPr>
          <p:nvPr>
            <p:ph idx="1"/>
          </p:nvPr>
        </p:nvSpPr>
        <p:spPr>
          <a:xfrm>
            <a:off x="519545" y="1000196"/>
            <a:ext cx="10515600" cy="1325563"/>
          </a:xfrm>
        </p:spPr>
        <p:txBody>
          <a:bodyPr>
            <a:normAutofit lnSpcReduction="10000"/>
          </a:bodyPr>
          <a:lstStyle/>
          <a:p>
            <a:pPr algn="just">
              <a:buFont typeface="Arial" panose="020B0604020202020204" pitchFamily="34" charset="0"/>
              <a:buChar char="•"/>
            </a:pPr>
            <a:r>
              <a:rPr lang="en-US" dirty="0"/>
              <a:t>SQL Datatype is used to define the values that a column can contain.</a:t>
            </a:r>
          </a:p>
          <a:p>
            <a:pPr algn="just">
              <a:buFont typeface="Arial" panose="020B0604020202020204" pitchFamily="34" charset="0"/>
              <a:buChar char="•"/>
            </a:pPr>
            <a:r>
              <a:rPr lang="en-US" dirty="0"/>
              <a:t>Every column is required to have a name and data type in the database table.</a:t>
            </a:r>
          </a:p>
          <a:p>
            <a:endParaRPr lang="en-IN" dirty="0"/>
          </a:p>
        </p:txBody>
      </p:sp>
      <p:graphicFrame>
        <p:nvGraphicFramePr>
          <p:cNvPr id="5" name="Table 4">
            <a:extLst>
              <a:ext uri="{FF2B5EF4-FFF2-40B4-BE49-F238E27FC236}">
                <a16:creationId xmlns:a16="http://schemas.microsoft.com/office/drawing/2014/main" id="{FB064E09-5CEC-4F49-A0F4-C82ABFC2CDCD}"/>
              </a:ext>
            </a:extLst>
          </p:cNvPr>
          <p:cNvGraphicFramePr>
            <a:graphicFrameLocks noGrp="1"/>
          </p:cNvGraphicFramePr>
          <p:nvPr>
            <p:extLst>
              <p:ext uri="{D42A27DB-BD31-4B8C-83A1-F6EECF244321}">
                <p14:modId xmlns:p14="http://schemas.microsoft.com/office/powerpoint/2010/main" val="1698514972"/>
              </p:ext>
            </p:extLst>
          </p:nvPr>
        </p:nvGraphicFramePr>
        <p:xfrm>
          <a:off x="519545" y="2182827"/>
          <a:ext cx="11582400" cy="2177340"/>
        </p:xfrm>
        <a:graphic>
          <a:graphicData uri="http://schemas.openxmlformats.org/drawingml/2006/table">
            <a:tbl>
              <a:tblPr/>
              <a:tblGrid>
                <a:gridCol w="1411558">
                  <a:extLst>
                    <a:ext uri="{9D8B030D-6E8A-4147-A177-3AD203B41FA5}">
                      <a16:colId xmlns:a16="http://schemas.microsoft.com/office/drawing/2014/main" val="1236315950"/>
                    </a:ext>
                  </a:extLst>
                </a:gridCol>
                <a:gridCol w="10170842">
                  <a:extLst>
                    <a:ext uri="{9D8B030D-6E8A-4147-A177-3AD203B41FA5}">
                      <a16:colId xmlns:a16="http://schemas.microsoft.com/office/drawing/2014/main" val="3464377913"/>
                    </a:ext>
                  </a:extLst>
                </a:gridCol>
              </a:tblGrid>
              <a:tr h="291072">
                <a:tc>
                  <a:txBody>
                    <a:bodyPr/>
                    <a:lstStyle/>
                    <a:p>
                      <a:r>
                        <a:rPr lang="en-IN" b="1" dirty="0"/>
                        <a:t>Data type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367617"/>
                  </a:ext>
                </a:extLst>
              </a:tr>
              <a:tr h="792826">
                <a:tc>
                  <a:txBody>
                    <a:bodyPr/>
                    <a:lstStyle/>
                    <a:p>
                      <a:r>
                        <a:rPr lang="en-IN" b="1" dirty="0">
                          <a:solidFill>
                            <a:srgbClr val="000099"/>
                          </a:solidFill>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has a maximum length of </a:t>
                      </a:r>
                      <a:r>
                        <a:rPr lang="en-US" b="1" dirty="0"/>
                        <a:t>8000</a:t>
                      </a:r>
                      <a:r>
                        <a:rPr lang="en-US" dirty="0"/>
                        <a:t> characters. It contains </a:t>
                      </a:r>
                      <a:r>
                        <a:rPr lang="en-US" b="1" dirty="0"/>
                        <a:t>Fixed-length</a:t>
                      </a:r>
                      <a:r>
                        <a:rPr lang="en-US" dirty="0"/>
                        <a:t> non-</a:t>
                      </a:r>
                      <a:r>
                        <a:rPr lang="en-US" dirty="0" err="1"/>
                        <a:t>unicode</a:t>
                      </a:r>
                      <a:r>
                        <a:rPr lang="en-US" dirty="0"/>
                        <a:t> characters.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453493"/>
                  </a:ext>
                </a:extLst>
              </a:tr>
              <a:tr h="509377">
                <a:tc>
                  <a:txBody>
                    <a:bodyPr/>
                    <a:lstStyle/>
                    <a:p>
                      <a:r>
                        <a:rPr lang="en-IN" b="1" dirty="0">
                          <a:solidFill>
                            <a:srgbClr val="000099"/>
                          </a:solidFill>
                        </a:rPr>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has a maximum length of </a:t>
                      </a:r>
                      <a:r>
                        <a:rPr lang="en-US" b="1" dirty="0"/>
                        <a:t>8000</a:t>
                      </a:r>
                      <a:r>
                        <a:rPr lang="en-US" dirty="0"/>
                        <a:t> characters. It contains </a:t>
                      </a:r>
                      <a:r>
                        <a:rPr lang="en-US" b="1" dirty="0"/>
                        <a:t>variable-length</a:t>
                      </a:r>
                      <a:r>
                        <a:rPr lang="en-US" dirty="0"/>
                        <a:t> non-</a:t>
                      </a:r>
                      <a:r>
                        <a:rPr lang="en-US" dirty="0" err="1"/>
                        <a:t>unicode</a:t>
                      </a:r>
                      <a:r>
                        <a:rPr lang="en-US" dirty="0"/>
                        <a:t> characters.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45214"/>
                  </a:ext>
                </a:extLst>
              </a:tr>
              <a:tr h="509377">
                <a:tc>
                  <a:txBody>
                    <a:bodyPr/>
                    <a:lstStyle/>
                    <a:p>
                      <a:r>
                        <a:rPr lang="en-IN" b="1" dirty="0">
                          <a:solidFill>
                            <a:srgbClr val="000099"/>
                          </a:solidFill>
                        </a:rPr>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has a maximum length of 2,147,483,647 characters. It contains variable-length non-</a:t>
                      </a:r>
                      <a:r>
                        <a:rPr lang="en-US" dirty="0" err="1"/>
                        <a:t>unicode</a:t>
                      </a:r>
                      <a:r>
                        <a:rPr lang="en-US" dirty="0"/>
                        <a:t> characters.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101378"/>
                  </a:ext>
                </a:extLst>
              </a:tr>
            </a:tbl>
          </a:graphicData>
        </a:graphic>
      </p:graphicFrame>
      <p:graphicFrame>
        <p:nvGraphicFramePr>
          <p:cNvPr id="6" name="Table 5">
            <a:extLst>
              <a:ext uri="{FF2B5EF4-FFF2-40B4-BE49-F238E27FC236}">
                <a16:creationId xmlns:a16="http://schemas.microsoft.com/office/drawing/2014/main" id="{FDC0651A-1471-4E54-8F5F-FD42A432B764}"/>
              </a:ext>
            </a:extLst>
          </p:cNvPr>
          <p:cNvGraphicFramePr>
            <a:graphicFrameLocks noGrp="1"/>
          </p:cNvGraphicFramePr>
          <p:nvPr>
            <p:extLst>
              <p:ext uri="{D42A27DB-BD31-4B8C-83A1-F6EECF244321}">
                <p14:modId xmlns:p14="http://schemas.microsoft.com/office/powerpoint/2010/main" val="2983930722"/>
              </p:ext>
            </p:extLst>
          </p:nvPr>
        </p:nvGraphicFramePr>
        <p:xfrm>
          <a:off x="519545" y="4360167"/>
          <a:ext cx="10515600" cy="2024592"/>
        </p:xfrm>
        <a:graphic>
          <a:graphicData uri="http://schemas.openxmlformats.org/drawingml/2006/table">
            <a:tbl>
              <a:tblPr/>
              <a:tblGrid>
                <a:gridCol w="1406237">
                  <a:extLst>
                    <a:ext uri="{9D8B030D-6E8A-4147-A177-3AD203B41FA5}">
                      <a16:colId xmlns:a16="http://schemas.microsoft.com/office/drawing/2014/main" val="1968081889"/>
                    </a:ext>
                  </a:extLst>
                </a:gridCol>
                <a:gridCol w="9109363">
                  <a:extLst>
                    <a:ext uri="{9D8B030D-6E8A-4147-A177-3AD203B41FA5}">
                      <a16:colId xmlns:a16="http://schemas.microsoft.com/office/drawing/2014/main" val="2597659216"/>
                    </a:ext>
                  </a:extLst>
                </a:gridCol>
              </a:tblGrid>
              <a:tr h="506148">
                <a:tc>
                  <a:txBody>
                    <a:bodyPr/>
                    <a:lstStyle/>
                    <a:p>
                      <a:r>
                        <a:rPr lang="en-IN" b="1" dirty="0"/>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82896"/>
                  </a:ext>
                </a:extLst>
              </a:tr>
              <a:tr h="506148">
                <a:tc>
                  <a:txBody>
                    <a:bodyPr/>
                    <a:lstStyle/>
                    <a:p>
                      <a:r>
                        <a:rPr lang="en-IN" b="1" dirty="0">
                          <a:solidFill>
                            <a:srgbClr val="000099"/>
                          </a:solidFill>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is used to store the year, month, and days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0336931"/>
                  </a:ext>
                </a:extLst>
              </a:tr>
              <a:tr h="506148">
                <a:tc>
                  <a:txBody>
                    <a:bodyPr/>
                    <a:lstStyle/>
                    <a:p>
                      <a:r>
                        <a:rPr lang="en-IN" b="1" dirty="0">
                          <a:solidFill>
                            <a:srgbClr val="000099"/>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It is used to store the hour, minute, and second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9089213"/>
                  </a:ext>
                </a:extLst>
              </a:tr>
              <a:tr h="506148">
                <a:tc>
                  <a:txBody>
                    <a:bodyPr/>
                    <a:lstStyle/>
                    <a:p>
                      <a:r>
                        <a:rPr lang="en-IN" b="1" dirty="0">
                          <a:solidFill>
                            <a:srgbClr val="000099"/>
                          </a:solidFill>
                        </a:rPr>
                        <a:t>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stores the year, month, day, hour, minute, and the second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473448"/>
                  </a:ext>
                </a:extLst>
              </a:tr>
            </a:tbl>
          </a:graphicData>
        </a:graphic>
      </p:graphicFrame>
    </p:spTree>
    <p:extLst>
      <p:ext uri="{BB962C8B-B14F-4D97-AF65-F5344CB8AC3E}">
        <p14:creationId xmlns:p14="http://schemas.microsoft.com/office/powerpoint/2010/main" val="3488194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43345" y="778523"/>
            <a:ext cx="11499273" cy="5963733"/>
          </a:xfrm>
        </p:spPr>
        <p:txBody>
          <a:bodyPr>
            <a:normAutofit fontScale="92500" lnSpcReduction="20000"/>
          </a:bodyPr>
          <a:lstStyle/>
          <a:p>
            <a:pPr algn="just" fontAlgn="base"/>
            <a:r>
              <a:rPr lang="en-US" b="1" i="0" dirty="0">
                <a:solidFill>
                  <a:srgbClr val="000000"/>
                </a:solidFill>
                <a:effectLst/>
              </a:rPr>
              <a:t>Outer Join in MySQL</a:t>
            </a:r>
            <a:endParaRPr lang="en-US" b="0" i="0" dirty="0">
              <a:solidFill>
                <a:srgbClr val="3A3A3A"/>
              </a:solidFill>
              <a:effectLst/>
            </a:endParaRPr>
          </a:p>
          <a:p>
            <a:pPr algn="just" fontAlgn="base"/>
            <a:r>
              <a:rPr lang="en-US" b="0" i="0" dirty="0">
                <a:solidFill>
                  <a:srgbClr val="000000"/>
                </a:solidFill>
                <a:effectLst/>
              </a:rPr>
              <a:t>Unlike INNER JOIN, the </a:t>
            </a:r>
            <a:r>
              <a:rPr lang="en-US" b="1" i="0" dirty="0">
                <a:solidFill>
                  <a:srgbClr val="000099"/>
                </a:solidFill>
                <a:effectLst/>
              </a:rPr>
              <a:t>OUTER JOIN returns matched data rows as well as unmatched data rows from both the tables involved in the join. </a:t>
            </a:r>
            <a:r>
              <a:rPr lang="en-US" b="0" i="0" dirty="0">
                <a:solidFill>
                  <a:srgbClr val="000000"/>
                </a:solidFill>
                <a:effectLst/>
              </a:rPr>
              <a:t>Outer join is again classified into three types.</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Left outer join</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Right outer join</a:t>
            </a:r>
            <a:endParaRPr lang="en-US" b="0" i="0" dirty="0">
              <a:solidFill>
                <a:srgbClr val="212529"/>
              </a:solidFill>
              <a:effectLst/>
            </a:endParaRPr>
          </a:p>
          <a:p>
            <a:pPr algn="just" fontAlgn="base">
              <a:buFont typeface="+mj-lt"/>
              <a:buAutoNum type="arabicPeriod"/>
            </a:pPr>
            <a:r>
              <a:rPr lang="en-US" b="1" i="0" dirty="0">
                <a:solidFill>
                  <a:srgbClr val="000000"/>
                </a:solidFill>
                <a:effectLst/>
              </a:rPr>
              <a:t>Full outer join</a:t>
            </a:r>
          </a:p>
          <a:p>
            <a:pPr algn="just" fontAlgn="base"/>
            <a:r>
              <a:rPr lang="en-US" b="1" i="0" dirty="0">
                <a:solidFill>
                  <a:srgbClr val="000000"/>
                </a:solidFill>
                <a:effectLst/>
              </a:rPr>
              <a:t>Left Outer Join in MySQL</a:t>
            </a:r>
            <a:endParaRPr lang="en-US" b="0" i="0" dirty="0">
              <a:solidFill>
                <a:srgbClr val="3A3A3A"/>
              </a:solidFill>
              <a:effectLst/>
            </a:endParaRPr>
          </a:p>
          <a:p>
            <a:pPr algn="just" fontAlgn="base"/>
            <a:r>
              <a:rPr lang="en-US" b="0" i="0" dirty="0">
                <a:solidFill>
                  <a:srgbClr val="000000"/>
                </a:solidFill>
                <a:effectLst/>
              </a:rPr>
              <a:t>The LEFT OUTER JOIN in </a:t>
            </a:r>
            <a:r>
              <a:rPr lang="en-US" b="1" i="0" dirty="0">
                <a:solidFill>
                  <a:srgbClr val="000099"/>
                </a:solidFill>
                <a:effectLst/>
              </a:rPr>
              <a:t>MySQL retrieves all the matching rows from both the tables as well as non-matching rows from the left side table. </a:t>
            </a:r>
          </a:p>
          <a:p>
            <a:pPr algn="just" fontAlgn="base"/>
            <a:r>
              <a:rPr lang="en-US" b="0" i="0" dirty="0">
                <a:solidFill>
                  <a:srgbClr val="000000"/>
                </a:solidFill>
                <a:effectLst/>
              </a:rPr>
              <a:t>In this case, </a:t>
            </a:r>
            <a:r>
              <a:rPr lang="en-US" b="1" i="0" u="sng" dirty="0">
                <a:solidFill>
                  <a:srgbClr val="000000"/>
                </a:solidFill>
                <a:effectLst/>
              </a:rPr>
              <a:t>the un-matching data will take a null value. </a:t>
            </a:r>
          </a:p>
          <a:p>
            <a:pPr algn="just" fontAlgn="base"/>
            <a:r>
              <a:rPr lang="en-US" b="1" i="0" dirty="0">
                <a:solidFill>
                  <a:srgbClr val="C00000"/>
                </a:solidFill>
                <a:effectLst/>
              </a:rPr>
              <a:t>The most obvious question is which is the left table and which is the right table? </a:t>
            </a:r>
          </a:p>
          <a:p>
            <a:pPr algn="just" fontAlgn="base"/>
            <a:r>
              <a:rPr lang="en-US" b="0" i="0" dirty="0">
                <a:solidFill>
                  <a:srgbClr val="000000"/>
                </a:solidFill>
                <a:effectLst/>
              </a:rPr>
              <a:t>The answer is, </a:t>
            </a:r>
            <a:r>
              <a:rPr lang="en-US" b="1" i="0" dirty="0">
                <a:solidFill>
                  <a:srgbClr val="000099"/>
                </a:solidFill>
                <a:effectLst/>
              </a:rPr>
              <a:t>the table mentioned to the left of the LEFT OUTER JOIN keyword is the left table,</a:t>
            </a:r>
            <a:r>
              <a:rPr lang="en-US" b="0" i="0" dirty="0">
                <a:solidFill>
                  <a:srgbClr val="000000"/>
                </a:solidFill>
                <a:effectLst/>
              </a:rPr>
              <a:t> and </a:t>
            </a:r>
            <a:r>
              <a:rPr lang="en-US" b="1" i="0" dirty="0">
                <a:solidFill>
                  <a:srgbClr val="C00000"/>
                </a:solidFill>
                <a:effectLst/>
              </a:rPr>
              <a:t>the table mentioned to the right of the LEFT OUTER JOIN keyword is the right table</a:t>
            </a:r>
          </a:p>
          <a:p>
            <a:pPr marL="0" indent="0" algn="just" fontAlgn="base">
              <a:buNone/>
            </a:pPr>
            <a:endParaRPr lang="en-US" b="0" i="0" dirty="0">
              <a:solidFill>
                <a:srgbClr val="212529"/>
              </a:solidFill>
              <a:effectLst/>
              <a:latin typeface="-apple-system"/>
            </a:endParaRPr>
          </a:p>
        </p:txBody>
      </p:sp>
    </p:spTree>
    <p:extLst>
      <p:ext uri="{BB962C8B-B14F-4D97-AF65-F5344CB8AC3E}">
        <p14:creationId xmlns:p14="http://schemas.microsoft.com/office/powerpoint/2010/main" val="90729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43345" y="1915824"/>
            <a:ext cx="11499273" cy="4457267"/>
          </a:xfrm>
        </p:spPr>
        <p:txBody>
          <a:bodyPr>
            <a:normAutofit lnSpcReduction="10000"/>
          </a:bodyPr>
          <a:lstStyle/>
          <a:p>
            <a:pPr algn="just" fontAlgn="base"/>
            <a:r>
              <a:rPr lang="en-US" b="1" i="0" dirty="0">
                <a:solidFill>
                  <a:srgbClr val="000000"/>
                </a:solidFill>
                <a:effectLst/>
              </a:rPr>
              <a:t>Left Outer Join in MySQL</a:t>
            </a:r>
            <a:endParaRPr lang="en-US" dirty="0">
              <a:solidFill>
                <a:srgbClr val="3A3A3A"/>
              </a:solidFill>
            </a:endParaRPr>
          </a:p>
          <a:p>
            <a:pPr algn="just" fontAlgn="base"/>
            <a:r>
              <a:rPr lang="en-US" b="0" i="0" dirty="0">
                <a:solidFill>
                  <a:srgbClr val="000000"/>
                </a:solidFill>
                <a:effectLst/>
              </a:rPr>
              <a:t>In MySQL, </a:t>
            </a:r>
            <a:r>
              <a:rPr lang="en-US" b="1" i="0" dirty="0">
                <a:solidFill>
                  <a:srgbClr val="000099"/>
                </a:solidFill>
                <a:effectLst/>
              </a:rPr>
              <a:t>you can use either the LEFT OUTER JOIN or LEFT JOIN keyword to perform Left Outer Join.</a:t>
            </a:r>
          </a:p>
          <a:p>
            <a:pPr algn="just" fontAlgn="base"/>
            <a:r>
              <a:rPr lang="en-US" b="0" i="0" dirty="0">
                <a:solidFill>
                  <a:srgbClr val="000000"/>
                </a:solidFill>
                <a:effectLst/>
              </a:rPr>
              <a:t>we need to write a query to retrieve </a:t>
            </a:r>
            <a:r>
              <a:rPr lang="en-US" b="0" i="0" dirty="0" err="1">
                <a:solidFill>
                  <a:srgbClr val="000000"/>
                </a:solidFill>
                <a:effectLst/>
              </a:rPr>
              <a:t>EmployeeId</a:t>
            </a:r>
            <a:r>
              <a:rPr lang="en-US" b="0" i="0" dirty="0">
                <a:solidFill>
                  <a:srgbClr val="000000"/>
                </a:solidFill>
                <a:effectLst/>
              </a:rPr>
              <a:t>, Name, Department, City, and Title as Project from the Employee and Projects tables.</a:t>
            </a:r>
          </a:p>
          <a:p>
            <a:pPr algn="just" fontAlgn="base"/>
            <a:r>
              <a:rPr lang="en-US" b="0" i="0" dirty="0">
                <a:solidFill>
                  <a:srgbClr val="000000"/>
                </a:solidFill>
                <a:effectLst/>
              </a:rPr>
              <a:t>If we look at the output, here, </a:t>
            </a:r>
            <a:r>
              <a:rPr lang="en-US" b="1" i="0" dirty="0">
                <a:solidFill>
                  <a:srgbClr val="000099"/>
                </a:solidFill>
                <a:effectLst/>
              </a:rPr>
              <a:t>we got all 10 rows (i.e. all the rows from the Employee Table) including the row that has a null value for the </a:t>
            </a:r>
            <a:r>
              <a:rPr lang="en-US" b="1" i="0" dirty="0" err="1">
                <a:solidFill>
                  <a:srgbClr val="000099"/>
                </a:solidFill>
                <a:effectLst/>
              </a:rPr>
              <a:t>EmployeeId</a:t>
            </a:r>
            <a:r>
              <a:rPr lang="en-US" b="1" i="0" dirty="0">
                <a:solidFill>
                  <a:srgbClr val="000099"/>
                </a:solidFill>
                <a:effectLst/>
              </a:rPr>
              <a:t> column in the Projects table. </a:t>
            </a:r>
          </a:p>
          <a:p>
            <a:pPr algn="just" fontAlgn="base"/>
            <a:r>
              <a:rPr lang="en-US" b="0" i="0" dirty="0">
                <a:solidFill>
                  <a:srgbClr val="000000"/>
                </a:solidFill>
                <a:effectLst/>
              </a:rPr>
              <a:t>So, this proofs that the Left Outer Join will retrieve all the rows from the Left-hand side Table including the rows that have a null foreign key value in the right-hand side table.</a:t>
            </a:r>
            <a:endParaRPr lang="en-US" b="0" i="0" dirty="0">
              <a:solidFill>
                <a:srgbClr val="212529"/>
              </a:solidFill>
              <a:effectLst/>
            </a:endParaRPr>
          </a:p>
        </p:txBody>
      </p:sp>
      <p:pic>
        <p:nvPicPr>
          <p:cNvPr id="2052" name="Picture 4" descr="Left Outer Join in MySQL">
            <a:extLst>
              <a:ext uri="{FF2B5EF4-FFF2-40B4-BE49-F238E27FC236}">
                <a16:creationId xmlns:a16="http://schemas.microsoft.com/office/drawing/2014/main" id="{F645E901-9EEA-29BE-B7B4-7975175B9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156" y="115744"/>
            <a:ext cx="2639290" cy="14359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yntax to use Left Outer Join in MySQL">
            <a:extLst>
              <a:ext uri="{FF2B5EF4-FFF2-40B4-BE49-F238E27FC236}">
                <a16:creationId xmlns:a16="http://schemas.microsoft.com/office/drawing/2014/main" id="{FA698A86-F7F8-40E4-3808-FE5A0DE2C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906" y="70283"/>
            <a:ext cx="5048250" cy="180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443345" y="1915824"/>
            <a:ext cx="11499273" cy="4457267"/>
          </a:xfrm>
        </p:spPr>
        <p:txBody>
          <a:bodyPr>
            <a:normAutofit/>
          </a:bodyPr>
          <a:lstStyle/>
          <a:p>
            <a:pPr algn="just" fontAlgn="base"/>
            <a:r>
              <a:rPr lang="en-US" b="0" i="0" dirty="0">
                <a:solidFill>
                  <a:srgbClr val="000000"/>
                </a:solidFill>
                <a:effectLst/>
              </a:rPr>
              <a:t>The RIGHT OUTER JOIN in MySQL </a:t>
            </a:r>
            <a:r>
              <a:rPr lang="en-US" b="1" i="0" dirty="0">
                <a:solidFill>
                  <a:srgbClr val="000099"/>
                </a:solidFill>
                <a:effectLst/>
              </a:rPr>
              <a:t>retrieves all the matching rows from both the tables as well as non-matching rows from the right-side table.</a:t>
            </a:r>
          </a:p>
          <a:p>
            <a:pPr algn="just" fontAlgn="base"/>
            <a:r>
              <a:rPr lang="en-US" b="0" i="0" dirty="0">
                <a:solidFill>
                  <a:srgbClr val="000000"/>
                </a:solidFill>
                <a:effectLst/>
              </a:rPr>
              <a:t> In this case, </a:t>
            </a:r>
            <a:r>
              <a:rPr lang="en-US" b="1" i="0" dirty="0">
                <a:solidFill>
                  <a:srgbClr val="C00000"/>
                </a:solidFill>
                <a:effectLst/>
              </a:rPr>
              <a:t>the un-matching data will take a null value. </a:t>
            </a:r>
          </a:p>
          <a:p>
            <a:pPr algn="just" fontAlgn="base"/>
            <a:r>
              <a:rPr lang="en-US" b="0" i="0" dirty="0">
                <a:solidFill>
                  <a:srgbClr val="000000"/>
                </a:solidFill>
                <a:effectLst/>
              </a:rPr>
              <a:t>we need to write a query to retrieve </a:t>
            </a:r>
            <a:r>
              <a:rPr lang="en-US" b="0" i="0" dirty="0" err="1">
                <a:solidFill>
                  <a:srgbClr val="000000"/>
                </a:solidFill>
                <a:effectLst/>
              </a:rPr>
              <a:t>EmployeeId</a:t>
            </a:r>
            <a:r>
              <a:rPr lang="en-US" b="0" i="0" dirty="0">
                <a:solidFill>
                  <a:srgbClr val="000000"/>
                </a:solidFill>
                <a:effectLst/>
              </a:rPr>
              <a:t>, Name, Department, City, and Title as Project from the Employee and Projects tables.</a:t>
            </a:r>
            <a:endParaRPr lang="en-US" dirty="0">
              <a:solidFill>
                <a:srgbClr val="000000"/>
              </a:solidFill>
            </a:endParaRPr>
          </a:p>
          <a:p>
            <a:pPr algn="just" fontAlgn="base"/>
            <a:r>
              <a:rPr lang="en-US" b="0" i="0" dirty="0">
                <a:solidFill>
                  <a:srgbClr val="000000"/>
                </a:solidFill>
                <a:effectLst/>
              </a:rPr>
              <a:t>Here, we got all 11 rows (i.e. all the rows from the Projects Table). If you further notice, here, </a:t>
            </a:r>
            <a:r>
              <a:rPr lang="en-US" b="1" i="0" dirty="0">
                <a:solidFill>
                  <a:srgbClr val="000099"/>
                </a:solidFill>
                <a:effectLst/>
              </a:rPr>
              <a:t>we got all the matching records from both the tables Employee and Projects as well as all the non-matching rows from the right-side table i.e. the Projects Table. </a:t>
            </a:r>
          </a:p>
          <a:p>
            <a:pPr algn="just" fontAlgn="base"/>
            <a:endParaRPr lang="en-US" b="0" i="0" dirty="0">
              <a:solidFill>
                <a:srgbClr val="212529"/>
              </a:solidFill>
              <a:effectLst/>
            </a:endParaRPr>
          </a:p>
        </p:txBody>
      </p:sp>
      <p:pic>
        <p:nvPicPr>
          <p:cNvPr id="3074" name="Picture 2" descr="Right Outer Join in MySQL">
            <a:extLst>
              <a:ext uri="{FF2B5EF4-FFF2-40B4-BE49-F238E27FC236}">
                <a16:creationId xmlns:a16="http://schemas.microsoft.com/office/drawing/2014/main" id="{1F56A82B-5C3A-05E2-3324-6F49015D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032" y="74324"/>
            <a:ext cx="3444586" cy="17129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yntax to use Right Outer Join in MySQL">
            <a:extLst>
              <a:ext uri="{FF2B5EF4-FFF2-40B4-BE49-F238E27FC236}">
                <a16:creationId xmlns:a16="http://schemas.microsoft.com/office/drawing/2014/main" id="{87169939-5492-C94F-81D4-2FAC1B3F4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696" y="115743"/>
            <a:ext cx="3954607" cy="171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67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602673" y="115743"/>
            <a:ext cx="10515600" cy="1325563"/>
          </a:xfrm>
        </p:spPr>
        <p:txBody>
          <a:bodyPr/>
          <a:lstStyle/>
          <a:p>
            <a:r>
              <a:rPr lang="en-US" sz="4000" b="1" i="0" dirty="0">
                <a:solidFill>
                  <a:srgbClr val="3A3A3A"/>
                </a:solidFill>
                <a:effectLst/>
                <a:latin typeface="+mn-lt"/>
              </a:rPr>
              <a:t>Joins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290945" y="890589"/>
            <a:ext cx="7800110" cy="2240538"/>
          </a:xfrm>
        </p:spPr>
        <p:txBody>
          <a:bodyPr>
            <a:normAutofit fontScale="85000" lnSpcReduction="20000"/>
          </a:bodyPr>
          <a:lstStyle/>
          <a:p>
            <a:pPr algn="just" fontAlgn="base"/>
            <a:r>
              <a:rPr lang="en-US" b="1" i="0" dirty="0">
                <a:solidFill>
                  <a:srgbClr val="000000"/>
                </a:solidFill>
                <a:effectLst/>
              </a:rPr>
              <a:t>Full Outer Join in MySQL</a:t>
            </a:r>
            <a:endParaRPr lang="en-US" b="0" i="0" dirty="0">
              <a:solidFill>
                <a:srgbClr val="3A3A3A"/>
              </a:solidFill>
              <a:effectLst/>
            </a:endParaRPr>
          </a:p>
          <a:p>
            <a:pPr algn="just" fontAlgn="base"/>
            <a:r>
              <a:rPr lang="en-US" b="0" i="0" dirty="0">
                <a:solidFill>
                  <a:srgbClr val="000000"/>
                </a:solidFill>
                <a:effectLst/>
              </a:rPr>
              <a:t>The FULL OUTER JOIN retrieves </a:t>
            </a:r>
            <a:r>
              <a:rPr lang="en-US" b="1" i="0" dirty="0">
                <a:solidFill>
                  <a:srgbClr val="000099"/>
                </a:solidFill>
                <a:effectLst/>
              </a:rPr>
              <a:t>all the matching rows from both the tables as well as non-matching rows from both the tables involved in the Join</a:t>
            </a:r>
            <a:r>
              <a:rPr lang="en-US" b="0" i="0" dirty="0">
                <a:solidFill>
                  <a:srgbClr val="000000"/>
                </a:solidFill>
                <a:effectLst/>
              </a:rPr>
              <a:t>. In this case, the un-matching data will take a null value. </a:t>
            </a:r>
            <a:r>
              <a:rPr lang="en-US" b="1" i="0" dirty="0">
                <a:solidFill>
                  <a:srgbClr val="C00000"/>
                </a:solidFill>
                <a:effectLst/>
              </a:rPr>
              <a:t>MySQL doesn’t support FULL OUTER JOIN; we will achieve the FULL OUTER JOIN using UNION Operator in MySQL</a:t>
            </a:r>
          </a:p>
          <a:p>
            <a:pPr algn="just" fontAlgn="base"/>
            <a:endParaRPr lang="en-US" b="0" i="0" dirty="0">
              <a:solidFill>
                <a:srgbClr val="212529"/>
              </a:solidFill>
              <a:effectLst/>
              <a:latin typeface="-apple-system"/>
            </a:endParaRPr>
          </a:p>
          <a:p>
            <a:pPr algn="just" fontAlgn="base"/>
            <a:endParaRPr lang="en-US" b="0" i="0" dirty="0">
              <a:solidFill>
                <a:srgbClr val="212529"/>
              </a:solidFill>
              <a:effectLst/>
            </a:endParaRPr>
          </a:p>
        </p:txBody>
      </p:sp>
      <p:pic>
        <p:nvPicPr>
          <p:cNvPr id="4098" name="Picture 2" descr="Full Outer Join in MySQL">
            <a:extLst>
              <a:ext uri="{FF2B5EF4-FFF2-40B4-BE49-F238E27FC236}">
                <a16:creationId xmlns:a16="http://schemas.microsoft.com/office/drawing/2014/main" id="{B46CE535-491A-0CB8-AF78-FC9747B32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353" y="255443"/>
            <a:ext cx="3848100" cy="2371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B61F59B-BD4E-D7F1-526B-9C70EE6E3078}"/>
              </a:ext>
            </a:extLst>
          </p:cNvPr>
          <p:cNvSpPr txBox="1">
            <a:spLocks/>
          </p:cNvSpPr>
          <p:nvPr/>
        </p:nvSpPr>
        <p:spPr>
          <a:xfrm>
            <a:off x="290944" y="3131128"/>
            <a:ext cx="11762509" cy="361113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dirty="0">
                <a:solidFill>
                  <a:srgbClr val="000000"/>
                </a:solidFill>
              </a:rPr>
              <a:t>Cross Join in MySQL</a:t>
            </a:r>
            <a:endParaRPr lang="en-US" dirty="0">
              <a:solidFill>
                <a:srgbClr val="3A3A3A"/>
              </a:solidFill>
            </a:endParaRPr>
          </a:p>
          <a:p>
            <a:pPr algn="just" fontAlgn="base"/>
            <a:r>
              <a:rPr lang="en-US" dirty="0">
                <a:solidFill>
                  <a:srgbClr val="000000"/>
                </a:solidFill>
              </a:rPr>
              <a:t>The CROSS JOIN is created by using the CROSS JOIN keyword. </a:t>
            </a:r>
            <a:r>
              <a:rPr lang="en-US" b="1" dirty="0">
                <a:solidFill>
                  <a:srgbClr val="C00000"/>
                </a:solidFill>
              </a:rPr>
              <a:t>The CROSS JOIN does not contain an ON clause. </a:t>
            </a:r>
            <a:r>
              <a:rPr lang="en-US" dirty="0">
                <a:solidFill>
                  <a:srgbClr val="000000"/>
                </a:solidFill>
              </a:rPr>
              <a:t>Unlike INNER JOIN, the CROSS-JOIN returns matched data rows as well as unmatched data rows from the table. </a:t>
            </a:r>
          </a:p>
          <a:p>
            <a:pPr algn="just" fontAlgn="base"/>
            <a:r>
              <a:rPr lang="en-US" b="1" dirty="0">
                <a:solidFill>
                  <a:srgbClr val="000099"/>
                </a:solidFill>
              </a:rPr>
              <a:t>When we combine two or more tables with each other without any condition (where or on) then we call such type of joins as cross join. </a:t>
            </a:r>
          </a:p>
          <a:p>
            <a:pPr algn="just" fontAlgn="base"/>
            <a:r>
              <a:rPr lang="en-US" dirty="0">
                <a:solidFill>
                  <a:srgbClr val="000000"/>
                </a:solidFill>
              </a:rPr>
              <a:t>A </a:t>
            </a:r>
            <a:r>
              <a:rPr lang="en-US" b="1" dirty="0">
                <a:solidFill>
                  <a:srgbClr val="000099"/>
                </a:solidFill>
              </a:rPr>
              <a:t>Cross Join in MySQL produces the Cartesian product of the tables involved in the join. </a:t>
            </a:r>
            <a:r>
              <a:rPr lang="en-US" dirty="0">
                <a:solidFill>
                  <a:srgbClr val="000000"/>
                </a:solidFill>
              </a:rPr>
              <a:t>The Cartesian product means the number of records present in the first table is multiplied by the number of records present in the second table. </a:t>
            </a:r>
          </a:p>
          <a:p>
            <a:pPr algn="just" fontAlgn="base"/>
            <a:r>
              <a:rPr lang="en-US" b="1" i="0" dirty="0">
                <a:solidFill>
                  <a:srgbClr val="000099"/>
                </a:solidFill>
                <a:effectLst/>
              </a:rPr>
              <a:t>The Employee is the LEFT Table which contains 10 rows and Projects is the RIGHT Table which contains 11 rows. So, when you execute the above query, you will get 110 records in the result set. </a:t>
            </a:r>
            <a:endParaRPr lang="en-US" b="1" dirty="0">
              <a:solidFill>
                <a:srgbClr val="000099"/>
              </a:solidFill>
            </a:endParaRPr>
          </a:p>
          <a:p>
            <a:pPr algn="just" fontAlgn="base"/>
            <a:endParaRPr lang="en-US" b="1" dirty="0">
              <a:solidFill>
                <a:srgbClr val="000099"/>
              </a:solidFill>
            </a:endParaRPr>
          </a:p>
          <a:p>
            <a:pPr algn="just" fontAlgn="base"/>
            <a:endParaRPr lang="en-US" dirty="0">
              <a:solidFill>
                <a:srgbClr val="212529"/>
              </a:solidFill>
            </a:endParaRPr>
          </a:p>
        </p:txBody>
      </p:sp>
    </p:spTree>
    <p:extLst>
      <p:ext uri="{BB962C8B-B14F-4D97-AF65-F5344CB8AC3E}">
        <p14:creationId xmlns:p14="http://schemas.microsoft.com/office/powerpoint/2010/main" val="175377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124690" y="115743"/>
            <a:ext cx="4793673" cy="1325563"/>
          </a:xfrm>
        </p:spPr>
        <p:txBody>
          <a:bodyPr/>
          <a:lstStyle/>
          <a:p>
            <a:r>
              <a:rPr lang="en-US" sz="4000" b="1" i="0" u="none" strike="noStrike" baseline="0" dirty="0">
                <a:latin typeface="+mn-lt"/>
              </a:rPr>
              <a:t>Nested queries</a:t>
            </a:r>
            <a:r>
              <a:rPr lang="en-US" sz="4000" b="1" i="0" dirty="0">
                <a:solidFill>
                  <a:srgbClr val="3A3A3A"/>
                </a:solidFill>
                <a:effectLst/>
                <a:latin typeface="+mn-lt"/>
              </a:rPr>
              <a:t>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318654" y="1777279"/>
            <a:ext cx="11762510" cy="4665085"/>
          </a:xfrm>
        </p:spPr>
        <p:txBody>
          <a:bodyPr>
            <a:normAutofit fontScale="92500" lnSpcReduction="10000"/>
          </a:bodyPr>
          <a:lstStyle/>
          <a:p>
            <a:pPr algn="just" fontAlgn="base"/>
            <a:r>
              <a:rPr lang="en-US" i="0" dirty="0">
                <a:solidFill>
                  <a:srgbClr val="000000"/>
                </a:solidFill>
                <a:effectLst/>
              </a:rPr>
              <a:t>Nested queries are those queries which have an outer query and inner subquery. </a:t>
            </a:r>
          </a:p>
          <a:p>
            <a:pPr algn="just" fontAlgn="base"/>
            <a:r>
              <a:rPr lang="en-US" i="0" dirty="0">
                <a:solidFill>
                  <a:srgbClr val="000000"/>
                </a:solidFill>
                <a:effectLst/>
              </a:rPr>
              <a:t>So, basically, the subquery is a query which is nested within another query such as SELECT, INSERT, UPDATE or DELETE. </a:t>
            </a:r>
          </a:p>
          <a:p>
            <a:pPr algn="just" fontAlgn="base"/>
            <a:r>
              <a:rPr lang="en-US" b="0" i="0" dirty="0">
                <a:solidFill>
                  <a:srgbClr val="444444"/>
                </a:solidFill>
                <a:effectLst/>
                <a:latin typeface="Georgia" panose="02040502050405020303" pitchFamily="18" charset="0"/>
              </a:rPr>
              <a:t>SQL subqueries or nested queries are SQL statements where we need the results from our database after using multiple filters.</a:t>
            </a:r>
          </a:p>
          <a:p>
            <a:pPr marL="1773238" indent="0" algn="just" fontAlgn="base">
              <a:buNone/>
            </a:pPr>
            <a:r>
              <a:rPr lang="en-US" b="1" i="0" dirty="0">
                <a:solidFill>
                  <a:srgbClr val="000099"/>
                </a:solidFill>
                <a:effectLst/>
              </a:rPr>
              <a:t>SELECT </a:t>
            </a:r>
            <a:r>
              <a:rPr lang="en-US" b="1" i="0" dirty="0" err="1">
                <a:solidFill>
                  <a:srgbClr val="000099"/>
                </a:solidFill>
                <a:effectLst/>
              </a:rPr>
              <a:t>column_name</a:t>
            </a:r>
            <a:endParaRPr lang="en-US" b="1" i="0" dirty="0">
              <a:solidFill>
                <a:srgbClr val="000099"/>
              </a:solidFill>
              <a:effectLst/>
            </a:endParaRPr>
          </a:p>
          <a:p>
            <a:pPr marL="1773238" indent="0" algn="just" fontAlgn="base">
              <a:buNone/>
            </a:pPr>
            <a:r>
              <a:rPr lang="en-US" b="1" i="0" dirty="0">
                <a:solidFill>
                  <a:srgbClr val="000099"/>
                </a:solidFill>
                <a:effectLst/>
              </a:rPr>
              <a:t> FROM table_name1</a:t>
            </a:r>
          </a:p>
          <a:p>
            <a:pPr marL="1773238" indent="0" algn="just" fontAlgn="base">
              <a:buNone/>
            </a:pPr>
            <a:r>
              <a:rPr lang="en-US" b="1" i="0" dirty="0">
                <a:solidFill>
                  <a:srgbClr val="000099"/>
                </a:solidFill>
                <a:effectLst/>
              </a:rPr>
              <a:t>WHERE VALUE IN </a:t>
            </a:r>
          </a:p>
          <a:p>
            <a:pPr marL="1773238" indent="0" algn="just" fontAlgn="base">
              <a:buNone/>
            </a:pPr>
            <a:r>
              <a:rPr lang="en-US" b="1" i="0" dirty="0">
                <a:solidFill>
                  <a:srgbClr val="000099"/>
                </a:solidFill>
                <a:effectLst/>
              </a:rPr>
              <a:t>(SELECT </a:t>
            </a:r>
            <a:r>
              <a:rPr lang="en-US" b="1" i="0" dirty="0" err="1">
                <a:solidFill>
                  <a:srgbClr val="000099"/>
                </a:solidFill>
                <a:effectLst/>
              </a:rPr>
              <a:t>column_name</a:t>
            </a:r>
            <a:endParaRPr lang="en-US" b="1" i="0" dirty="0">
              <a:solidFill>
                <a:srgbClr val="000099"/>
              </a:solidFill>
              <a:effectLst/>
            </a:endParaRPr>
          </a:p>
          <a:p>
            <a:pPr marL="1773238" indent="0" algn="just" fontAlgn="base">
              <a:buNone/>
            </a:pPr>
            <a:r>
              <a:rPr lang="en-US" b="1" i="0" dirty="0">
                <a:solidFill>
                  <a:srgbClr val="000099"/>
                </a:solidFill>
                <a:effectLst/>
              </a:rPr>
              <a:t>FROM table_name2 </a:t>
            </a:r>
          </a:p>
          <a:p>
            <a:pPr marL="1773238" indent="0" algn="just" fontAlgn="base">
              <a:buNone/>
            </a:pPr>
            <a:r>
              <a:rPr lang="en-US" b="1" i="0" dirty="0">
                <a:solidFill>
                  <a:srgbClr val="000099"/>
                </a:solidFill>
                <a:effectLst/>
              </a:rPr>
              <a:t>WHERE condition)</a:t>
            </a:r>
          </a:p>
          <a:p>
            <a:pPr algn="just" fontAlgn="base"/>
            <a:endParaRPr lang="en-US" b="0" i="0" dirty="0">
              <a:solidFill>
                <a:srgbClr val="212529"/>
              </a:solidFill>
              <a:effectLst/>
            </a:endParaRPr>
          </a:p>
        </p:txBody>
      </p:sp>
      <p:pic>
        <p:nvPicPr>
          <p:cNvPr id="6" name="Picture 5">
            <a:extLst>
              <a:ext uri="{FF2B5EF4-FFF2-40B4-BE49-F238E27FC236}">
                <a16:creationId xmlns:a16="http://schemas.microsoft.com/office/drawing/2014/main" id="{6241F463-656F-A852-8D8D-748B8DE4DED5}"/>
              </a:ext>
            </a:extLst>
          </p:cNvPr>
          <p:cNvPicPr>
            <a:picLocks noChangeAspect="1"/>
          </p:cNvPicPr>
          <p:nvPr/>
        </p:nvPicPr>
        <p:blipFill>
          <a:blip r:embed="rId2"/>
          <a:stretch>
            <a:fillRect/>
          </a:stretch>
        </p:blipFill>
        <p:spPr>
          <a:xfrm>
            <a:off x="5076825" y="115743"/>
            <a:ext cx="7115175" cy="1661537"/>
          </a:xfrm>
          <a:prstGeom prst="rect">
            <a:avLst/>
          </a:prstGeom>
        </p:spPr>
      </p:pic>
    </p:spTree>
    <p:extLst>
      <p:ext uri="{BB962C8B-B14F-4D97-AF65-F5344CB8AC3E}">
        <p14:creationId xmlns:p14="http://schemas.microsoft.com/office/powerpoint/2010/main" val="188936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E689-B2F3-01A6-8756-5E38D833F121}"/>
              </a:ext>
            </a:extLst>
          </p:cNvPr>
          <p:cNvSpPr>
            <a:spLocks noGrp="1"/>
          </p:cNvSpPr>
          <p:nvPr>
            <p:ph type="title"/>
          </p:nvPr>
        </p:nvSpPr>
        <p:spPr>
          <a:xfrm>
            <a:off x="124690" y="115743"/>
            <a:ext cx="4793673" cy="1325563"/>
          </a:xfrm>
        </p:spPr>
        <p:txBody>
          <a:bodyPr/>
          <a:lstStyle/>
          <a:p>
            <a:r>
              <a:rPr lang="en-US" sz="4000" b="1" i="0" u="none" strike="noStrike" baseline="0" dirty="0">
                <a:latin typeface="+mn-lt"/>
              </a:rPr>
              <a:t>Nested queries</a:t>
            </a:r>
            <a:r>
              <a:rPr lang="en-US" sz="4000" b="1" i="0" dirty="0">
                <a:solidFill>
                  <a:srgbClr val="3A3A3A"/>
                </a:solidFill>
                <a:effectLst/>
                <a:latin typeface="+mn-lt"/>
              </a:rPr>
              <a:t> in SQL</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BCE385A8-9686-F936-80C0-10EBAC29DD05}"/>
              </a:ext>
            </a:extLst>
          </p:cNvPr>
          <p:cNvSpPr>
            <a:spLocks noGrp="1"/>
          </p:cNvSpPr>
          <p:nvPr>
            <p:ph idx="1"/>
          </p:nvPr>
        </p:nvSpPr>
        <p:spPr>
          <a:xfrm>
            <a:off x="318654" y="775855"/>
            <a:ext cx="11762510" cy="5666509"/>
          </a:xfrm>
        </p:spPr>
        <p:txBody>
          <a:bodyPr>
            <a:normAutofit/>
          </a:bodyPr>
          <a:lstStyle/>
          <a:p>
            <a:pPr algn="just" fontAlgn="base"/>
            <a:r>
              <a:rPr lang="en-US" b="1" i="0" dirty="0">
                <a:solidFill>
                  <a:srgbClr val="444444"/>
                </a:solidFill>
                <a:effectLst/>
              </a:rPr>
              <a:t>Rules to Use Subqueries in SQL</a:t>
            </a:r>
          </a:p>
          <a:p>
            <a:pPr algn="just" fontAlgn="base">
              <a:buFont typeface="Arial" panose="020B0604020202020204" pitchFamily="34" charset="0"/>
              <a:buChar char="•"/>
            </a:pPr>
            <a:r>
              <a:rPr lang="en-US" b="1" i="0" dirty="0">
                <a:solidFill>
                  <a:srgbClr val="000099"/>
                </a:solidFill>
                <a:effectLst/>
              </a:rPr>
              <a:t>Subqueries need to be enclosed in the Where clause </a:t>
            </a:r>
            <a:r>
              <a:rPr lang="en-US" b="0" i="0" dirty="0">
                <a:solidFill>
                  <a:srgbClr val="444444"/>
                </a:solidFill>
                <a:effectLst/>
              </a:rPr>
              <a:t>and can be used with Insert, Update, Delete, and Select statements.</a:t>
            </a:r>
          </a:p>
          <a:p>
            <a:pPr algn="just" fontAlgn="base">
              <a:buFont typeface="Arial" panose="020B0604020202020204" pitchFamily="34" charset="0"/>
              <a:buChar char="•"/>
            </a:pPr>
            <a:r>
              <a:rPr lang="en-US" b="1" i="0" dirty="0">
                <a:solidFill>
                  <a:srgbClr val="000099"/>
                </a:solidFill>
                <a:effectLst/>
              </a:rPr>
              <a:t>We can use comparison operators for example: &lt;, &gt;, &gt; =, &lt; =, !=, IN , Between </a:t>
            </a:r>
            <a:r>
              <a:rPr lang="en-US" b="0" i="0" dirty="0">
                <a:solidFill>
                  <a:srgbClr val="444444"/>
                </a:solidFill>
                <a:effectLst/>
              </a:rPr>
              <a:t>for the subqueries.</a:t>
            </a:r>
          </a:p>
          <a:p>
            <a:pPr algn="just" fontAlgn="base">
              <a:buFont typeface="Arial" panose="020B0604020202020204" pitchFamily="34" charset="0"/>
              <a:buChar char="•"/>
            </a:pPr>
            <a:r>
              <a:rPr lang="en-US" b="1" i="0" dirty="0">
                <a:solidFill>
                  <a:srgbClr val="000099"/>
                </a:solidFill>
                <a:effectLst/>
              </a:rPr>
              <a:t>The subquery is always executed first and then the main query.</a:t>
            </a:r>
          </a:p>
          <a:p>
            <a:pPr algn="just" fontAlgn="base">
              <a:buFont typeface="Arial" panose="020B0604020202020204" pitchFamily="34" charset="0"/>
              <a:buChar char="•"/>
            </a:pPr>
            <a:r>
              <a:rPr lang="en-US" b="1" i="0" dirty="0">
                <a:solidFill>
                  <a:srgbClr val="C00000"/>
                </a:solidFill>
                <a:effectLst/>
              </a:rPr>
              <a:t>Subquery should be enclosed within parentheses.</a:t>
            </a:r>
          </a:p>
          <a:p>
            <a:pPr algn="just" fontAlgn="base">
              <a:buFont typeface="Arial" panose="020B0604020202020204" pitchFamily="34" charset="0"/>
              <a:buChar char="•"/>
            </a:pPr>
            <a:r>
              <a:rPr lang="en-US" b="0" i="0" dirty="0">
                <a:solidFill>
                  <a:srgbClr val="444444"/>
                </a:solidFill>
                <a:effectLst/>
              </a:rPr>
              <a:t>Subqueries are </a:t>
            </a:r>
            <a:r>
              <a:rPr lang="en-US" b="1" i="0" dirty="0">
                <a:solidFill>
                  <a:srgbClr val="000099"/>
                </a:solidFill>
                <a:effectLst/>
              </a:rPr>
              <a:t>always to the right of the comparison operators.</a:t>
            </a:r>
          </a:p>
          <a:p>
            <a:pPr algn="just" fontAlgn="base">
              <a:buFont typeface="Arial" panose="020B0604020202020204" pitchFamily="34" charset="0"/>
              <a:buChar char="•"/>
            </a:pPr>
            <a:r>
              <a:rPr lang="en-US" b="1" i="0" dirty="0">
                <a:solidFill>
                  <a:srgbClr val="C00000"/>
                </a:solidFill>
                <a:effectLst/>
              </a:rPr>
              <a:t>We can’t use Order By clause in the subquery</a:t>
            </a:r>
            <a:r>
              <a:rPr lang="en-US" b="0" i="0" dirty="0">
                <a:solidFill>
                  <a:srgbClr val="444444"/>
                </a:solidFill>
                <a:effectLst/>
              </a:rPr>
              <a:t>; </a:t>
            </a:r>
            <a:r>
              <a:rPr lang="en-US" b="1" i="0" dirty="0">
                <a:solidFill>
                  <a:srgbClr val="000099"/>
                </a:solidFill>
                <a:effectLst/>
              </a:rPr>
              <a:t>instead, we can use the Group By clause.</a:t>
            </a:r>
          </a:p>
          <a:p>
            <a:pPr algn="just" fontAlgn="base">
              <a:buFont typeface="Arial" panose="020B0604020202020204" pitchFamily="34" charset="0"/>
              <a:buChar char="•"/>
            </a:pPr>
            <a:r>
              <a:rPr lang="en-US" b="1" i="0" dirty="0">
                <a:solidFill>
                  <a:srgbClr val="C00000"/>
                </a:solidFill>
                <a:effectLst/>
              </a:rPr>
              <a:t>We can’t use Between clause with a subquery</a:t>
            </a:r>
            <a:r>
              <a:rPr lang="en-US" b="0" i="0" dirty="0">
                <a:solidFill>
                  <a:srgbClr val="444444"/>
                </a:solidFill>
                <a:effectLst/>
              </a:rPr>
              <a:t>, </a:t>
            </a:r>
            <a:r>
              <a:rPr lang="en-US" b="1" i="0" dirty="0">
                <a:solidFill>
                  <a:srgbClr val="000099"/>
                </a:solidFill>
                <a:effectLst/>
              </a:rPr>
              <a:t>but we can use Between in a subquery.</a:t>
            </a:r>
          </a:p>
          <a:p>
            <a:pPr algn="just" fontAlgn="base"/>
            <a:endParaRPr lang="en-US" b="0" i="0" dirty="0">
              <a:solidFill>
                <a:srgbClr val="212529"/>
              </a:solidFill>
              <a:effectLst/>
            </a:endParaRPr>
          </a:p>
        </p:txBody>
      </p:sp>
    </p:spTree>
    <p:extLst>
      <p:ext uri="{BB962C8B-B14F-4D97-AF65-F5344CB8AC3E}">
        <p14:creationId xmlns:p14="http://schemas.microsoft.com/office/powerpoint/2010/main" val="360684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A832-DF6D-C6B6-8C48-A57FE0ECFCCB}"/>
              </a:ext>
            </a:extLst>
          </p:cNvPr>
          <p:cNvSpPr>
            <a:spLocks noGrp="1"/>
          </p:cNvSpPr>
          <p:nvPr>
            <p:ph type="title"/>
          </p:nvPr>
        </p:nvSpPr>
        <p:spPr>
          <a:xfrm>
            <a:off x="242455" y="143453"/>
            <a:ext cx="10515600" cy="881784"/>
          </a:xfrm>
        </p:spPr>
        <p:txBody>
          <a:bodyPr/>
          <a:lstStyle/>
          <a:p>
            <a:r>
              <a:rPr lang="en-US" sz="4400" b="1" i="0" u="none" strike="noStrike" baseline="0" dirty="0">
                <a:latin typeface="+mn-lt"/>
              </a:rPr>
              <a:t>Nested queries</a:t>
            </a:r>
            <a:r>
              <a:rPr lang="en-US" sz="4400" b="1" i="0" dirty="0">
                <a:solidFill>
                  <a:srgbClr val="3A3A3A"/>
                </a:solidFill>
                <a:effectLst/>
                <a:latin typeface="+mn-lt"/>
              </a:rPr>
              <a:t> in SQL</a:t>
            </a:r>
            <a:endParaRPr lang="en-US" dirty="0"/>
          </a:p>
        </p:txBody>
      </p:sp>
      <p:sp>
        <p:nvSpPr>
          <p:cNvPr id="3" name="Content Placeholder 2">
            <a:extLst>
              <a:ext uri="{FF2B5EF4-FFF2-40B4-BE49-F238E27FC236}">
                <a16:creationId xmlns:a16="http://schemas.microsoft.com/office/drawing/2014/main" id="{8A984938-2D34-1856-1CA7-0FA438FBA21D}"/>
              </a:ext>
            </a:extLst>
          </p:cNvPr>
          <p:cNvSpPr>
            <a:spLocks noGrp="1"/>
          </p:cNvSpPr>
          <p:nvPr>
            <p:ph idx="1"/>
          </p:nvPr>
        </p:nvSpPr>
        <p:spPr>
          <a:xfrm>
            <a:off x="408709" y="1132897"/>
            <a:ext cx="5687292" cy="5581650"/>
          </a:xfrm>
        </p:spPr>
        <p:txBody>
          <a:bodyPr>
            <a:normAutofit/>
          </a:bodyPr>
          <a:lstStyle/>
          <a:p>
            <a:pPr algn="just"/>
            <a:r>
              <a:rPr lang="en-US" b="0" i="0" dirty="0">
                <a:effectLst/>
              </a:rPr>
              <a:t>SELECT Statement with Subquery</a:t>
            </a:r>
          </a:p>
          <a:p>
            <a:pPr algn="just"/>
            <a:r>
              <a:rPr lang="en-US" b="1" i="0" dirty="0">
                <a:effectLst/>
              </a:rPr>
              <a:t>Example 1: Let us find the second highest salary of the employee in</a:t>
            </a:r>
            <a:r>
              <a:rPr lang="en-US" dirty="0"/>
              <a:t> </a:t>
            </a:r>
            <a:r>
              <a:rPr lang="en-US" b="1" dirty="0"/>
              <a:t>emp</a:t>
            </a:r>
            <a:endParaRPr lang="en-US" b="1" i="0" dirty="0">
              <a:effectLst/>
            </a:endParaRPr>
          </a:p>
          <a:p>
            <a:pPr marL="0" indent="0" algn="just" fontAlgn="base">
              <a:buNone/>
            </a:pPr>
            <a:r>
              <a:rPr lang="en-US" b="1" i="0" dirty="0">
                <a:solidFill>
                  <a:srgbClr val="000099"/>
                </a:solidFill>
                <a:effectLst/>
              </a:rPr>
              <a:t>SELECT </a:t>
            </a:r>
            <a:r>
              <a:rPr lang="en-US" b="1" i="0" dirty="0" err="1">
                <a:solidFill>
                  <a:srgbClr val="000099"/>
                </a:solidFill>
                <a:effectLst/>
              </a:rPr>
              <a:t>emp_id</a:t>
            </a:r>
            <a:r>
              <a:rPr lang="en-US" b="1" i="0" dirty="0">
                <a:solidFill>
                  <a:srgbClr val="000099"/>
                </a:solidFill>
                <a:effectLst/>
              </a:rPr>
              <a:t>, MAX(salary) AS salary</a:t>
            </a:r>
          </a:p>
          <a:p>
            <a:pPr marL="0" indent="0" algn="just" fontAlgn="base">
              <a:buNone/>
            </a:pPr>
            <a:r>
              <a:rPr lang="en-US" b="1" i="0" dirty="0">
                <a:solidFill>
                  <a:srgbClr val="000099"/>
                </a:solidFill>
                <a:effectLst/>
              </a:rPr>
              <a:t>FROM emp</a:t>
            </a:r>
          </a:p>
          <a:p>
            <a:pPr marL="0" indent="0" algn="just" fontAlgn="base">
              <a:buNone/>
            </a:pPr>
            <a:r>
              <a:rPr lang="en-US" b="1" i="0" dirty="0">
                <a:solidFill>
                  <a:srgbClr val="000099"/>
                </a:solidFill>
                <a:effectLst/>
              </a:rPr>
              <a:t>WHERE salary &lt; (SELECT MAX(salary)</a:t>
            </a:r>
          </a:p>
          <a:p>
            <a:pPr marL="0" indent="0" algn="just" fontAlgn="base">
              <a:buNone/>
            </a:pPr>
            <a:r>
              <a:rPr lang="en-US" b="1" i="0" dirty="0">
                <a:solidFill>
                  <a:srgbClr val="000099"/>
                </a:solidFill>
                <a:effectLst/>
              </a:rPr>
              <a:t>FROM emp);</a:t>
            </a:r>
          </a:p>
          <a:p>
            <a:endParaRPr lang="en-US" dirty="0"/>
          </a:p>
        </p:txBody>
      </p:sp>
      <p:sp>
        <p:nvSpPr>
          <p:cNvPr id="4" name="Content Placeholder 2">
            <a:extLst>
              <a:ext uri="{FF2B5EF4-FFF2-40B4-BE49-F238E27FC236}">
                <a16:creationId xmlns:a16="http://schemas.microsoft.com/office/drawing/2014/main" id="{C3179AB6-49ED-F406-2681-08AD0F88938D}"/>
              </a:ext>
            </a:extLst>
          </p:cNvPr>
          <p:cNvSpPr txBox="1">
            <a:spLocks/>
          </p:cNvSpPr>
          <p:nvPr/>
        </p:nvSpPr>
        <p:spPr>
          <a:xfrm>
            <a:off x="6262253" y="584345"/>
            <a:ext cx="5687292" cy="558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rPr>
              <a:t>Update Statement with Subquery</a:t>
            </a:r>
          </a:p>
          <a:p>
            <a:pPr algn="l" fontAlgn="base"/>
            <a:r>
              <a:rPr lang="en-US" b="1" i="0" dirty="0">
                <a:effectLst/>
              </a:rPr>
              <a:t>Example 2: Let us increase the salary of Senior Manager to 35000.</a:t>
            </a:r>
            <a:endParaRPr lang="en-US" b="0" i="0" dirty="0">
              <a:effectLst/>
            </a:endParaRPr>
          </a:p>
          <a:p>
            <a:pPr marL="0" indent="0">
              <a:buNone/>
            </a:pPr>
            <a:r>
              <a:rPr lang="en-US" b="1" dirty="0">
                <a:solidFill>
                  <a:srgbClr val="000099"/>
                </a:solidFill>
              </a:rPr>
              <a:t>UPDATE EMP AS E, (SELECT </a:t>
            </a:r>
            <a:r>
              <a:rPr lang="en-US" b="1" dirty="0" err="1">
                <a:solidFill>
                  <a:srgbClr val="000099"/>
                </a:solidFill>
              </a:rPr>
              <a:t>EmployeeID</a:t>
            </a:r>
            <a:r>
              <a:rPr lang="en-US" b="1" dirty="0">
                <a:solidFill>
                  <a:srgbClr val="000099"/>
                </a:solidFill>
              </a:rPr>
              <a:t>  FROM emp WHERE post='</a:t>
            </a:r>
            <a:r>
              <a:rPr lang="en-US" b="1" dirty="0" err="1">
                <a:solidFill>
                  <a:srgbClr val="000099"/>
                </a:solidFill>
              </a:rPr>
              <a:t>Sr.Manager</a:t>
            </a:r>
            <a:r>
              <a:rPr lang="en-US" b="1" dirty="0">
                <a:solidFill>
                  <a:srgbClr val="000099"/>
                </a:solidFill>
              </a:rPr>
              <a:t>') AS P</a:t>
            </a:r>
          </a:p>
          <a:p>
            <a:pPr marL="0" indent="0">
              <a:buNone/>
            </a:pPr>
            <a:r>
              <a:rPr lang="en-US" b="1" dirty="0">
                <a:solidFill>
                  <a:srgbClr val="000099"/>
                </a:solidFill>
              </a:rPr>
              <a:t>SET </a:t>
            </a:r>
            <a:r>
              <a:rPr lang="en-US" b="1" dirty="0" err="1">
                <a:solidFill>
                  <a:srgbClr val="000099"/>
                </a:solidFill>
              </a:rPr>
              <a:t>E.salary</a:t>
            </a:r>
            <a:r>
              <a:rPr lang="en-US" b="1" dirty="0">
                <a:solidFill>
                  <a:srgbClr val="000099"/>
                </a:solidFill>
              </a:rPr>
              <a:t>=35000  </a:t>
            </a:r>
          </a:p>
          <a:p>
            <a:pPr marL="0" indent="0">
              <a:buNone/>
            </a:pPr>
            <a:r>
              <a:rPr lang="en-US" b="1" dirty="0">
                <a:solidFill>
                  <a:srgbClr val="000099"/>
                </a:solidFill>
              </a:rPr>
              <a:t>WHERE </a:t>
            </a:r>
            <a:r>
              <a:rPr lang="en-US" b="1" dirty="0" err="1">
                <a:solidFill>
                  <a:srgbClr val="000099"/>
                </a:solidFill>
              </a:rPr>
              <a:t>E.EmployeeID</a:t>
            </a:r>
            <a:r>
              <a:rPr lang="en-US" b="1" dirty="0">
                <a:solidFill>
                  <a:srgbClr val="000099"/>
                </a:solidFill>
              </a:rPr>
              <a:t> = </a:t>
            </a:r>
            <a:r>
              <a:rPr lang="en-US" b="1" dirty="0" err="1">
                <a:solidFill>
                  <a:srgbClr val="000099"/>
                </a:solidFill>
              </a:rPr>
              <a:t>P.EmployeeID</a:t>
            </a:r>
            <a:r>
              <a:rPr lang="en-US" b="1" dirty="0">
                <a:solidFill>
                  <a:srgbClr val="000099"/>
                </a:solidFill>
              </a:rPr>
              <a:t>;</a:t>
            </a:r>
          </a:p>
        </p:txBody>
      </p:sp>
    </p:spTree>
    <p:extLst>
      <p:ext uri="{BB962C8B-B14F-4D97-AF65-F5344CB8AC3E}">
        <p14:creationId xmlns:p14="http://schemas.microsoft.com/office/powerpoint/2010/main" val="2771990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4367-5A6D-4392-B13A-EC3FA6648523}"/>
              </a:ext>
            </a:extLst>
          </p:cNvPr>
          <p:cNvSpPr>
            <a:spLocks noGrp="1"/>
          </p:cNvSpPr>
          <p:nvPr>
            <p:ph type="title"/>
          </p:nvPr>
        </p:nvSpPr>
        <p:spPr/>
        <p:txBody>
          <a:bodyPr/>
          <a:lstStyle/>
          <a:p>
            <a:r>
              <a:rPr lang="en-IN" b="1" dirty="0"/>
              <a:t>Data Control Language</a:t>
            </a:r>
            <a:br>
              <a:rPr lang="en-IN" b="1" dirty="0"/>
            </a:br>
            <a:endParaRPr lang="en-IN" dirty="0"/>
          </a:p>
        </p:txBody>
      </p:sp>
      <p:sp>
        <p:nvSpPr>
          <p:cNvPr id="3" name="Content Placeholder 2">
            <a:extLst>
              <a:ext uri="{FF2B5EF4-FFF2-40B4-BE49-F238E27FC236}">
                <a16:creationId xmlns:a16="http://schemas.microsoft.com/office/drawing/2014/main" id="{FC34EBC4-5978-44AA-BE7E-6898B7FA5CE2}"/>
              </a:ext>
            </a:extLst>
          </p:cNvPr>
          <p:cNvSpPr>
            <a:spLocks noGrp="1"/>
          </p:cNvSpPr>
          <p:nvPr>
            <p:ph idx="1"/>
          </p:nvPr>
        </p:nvSpPr>
        <p:spPr>
          <a:xfrm>
            <a:off x="263236" y="1039092"/>
            <a:ext cx="11734800" cy="5137872"/>
          </a:xfrm>
        </p:spPr>
        <p:txBody>
          <a:bodyPr>
            <a:normAutofit/>
          </a:bodyPr>
          <a:lstStyle/>
          <a:p>
            <a:pPr algn="just"/>
            <a:r>
              <a:rPr lang="en-US" dirty="0"/>
              <a:t>DCL commands are used to grant and take back authority from any database user.</a:t>
            </a:r>
          </a:p>
          <a:p>
            <a:pPr algn="just"/>
            <a:r>
              <a:rPr lang="en-US" dirty="0"/>
              <a:t>Here are some commands that come under DCL:</a:t>
            </a:r>
          </a:p>
          <a:p>
            <a:pPr marL="900113" indent="-179388" algn="just">
              <a:buFont typeface="Arial" panose="020B0604020202020204" pitchFamily="34" charset="0"/>
              <a:buChar char="•"/>
            </a:pPr>
            <a:r>
              <a:rPr lang="en-US" b="1" dirty="0">
                <a:solidFill>
                  <a:srgbClr val="000099"/>
                </a:solidFill>
              </a:rPr>
              <a:t>Grant</a:t>
            </a:r>
          </a:p>
          <a:p>
            <a:pPr marL="900113" indent="-179388" algn="just">
              <a:buFont typeface="Arial" panose="020B0604020202020204" pitchFamily="34" charset="0"/>
              <a:buChar char="•"/>
            </a:pPr>
            <a:r>
              <a:rPr lang="en-US" b="1" dirty="0">
                <a:solidFill>
                  <a:srgbClr val="000099"/>
                </a:solidFill>
              </a:rPr>
              <a:t>Revoke</a:t>
            </a:r>
          </a:p>
          <a:p>
            <a:pPr algn="just"/>
            <a:r>
              <a:rPr lang="en-US" b="1" dirty="0"/>
              <a:t>Grant:</a:t>
            </a:r>
            <a:r>
              <a:rPr lang="en-US" dirty="0"/>
              <a:t> It is used to give user access privileges to a database.</a:t>
            </a:r>
          </a:p>
          <a:p>
            <a:pPr algn="just"/>
            <a:r>
              <a:rPr lang="en-US" sz="2400" b="1" dirty="0"/>
              <a:t>Example </a:t>
            </a:r>
            <a:r>
              <a:rPr lang="en-US" sz="2600" b="1" dirty="0">
                <a:solidFill>
                  <a:srgbClr val="000099"/>
                </a:solidFill>
              </a:rPr>
              <a:t>GRANT SELECT, UPDATE ON MY_TABLE TO SOME_USER, ANOTHER_USER;  </a:t>
            </a:r>
          </a:p>
          <a:p>
            <a:pPr algn="just"/>
            <a:r>
              <a:rPr lang="en-US" b="1" dirty="0"/>
              <a:t>Revoke:</a:t>
            </a:r>
            <a:r>
              <a:rPr lang="en-US" dirty="0"/>
              <a:t> It is used to take back permissions from the user.</a:t>
            </a:r>
          </a:p>
          <a:p>
            <a:pPr algn="just"/>
            <a:r>
              <a:rPr lang="en-US" sz="2400" b="1" dirty="0"/>
              <a:t>Example </a:t>
            </a:r>
            <a:r>
              <a:rPr lang="en-US" b="1" dirty="0"/>
              <a:t> </a:t>
            </a:r>
            <a:r>
              <a:rPr lang="en-US" sz="2600" b="1" dirty="0">
                <a:solidFill>
                  <a:srgbClr val="000099"/>
                </a:solidFill>
              </a:rPr>
              <a:t>REVOKE SELECT, UPDATE ON MY_TABLE FROM USER1, USER2;  </a:t>
            </a:r>
            <a:endParaRPr lang="en-IN" sz="2600" b="1" dirty="0">
              <a:solidFill>
                <a:srgbClr val="000099"/>
              </a:solidFill>
            </a:endParaRPr>
          </a:p>
        </p:txBody>
      </p:sp>
    </p:spTree>
    <p:extLst>
      <p:ext uri="{BB962C8B-B14F-4D97-AF65-F5344CB8AC3E}">
        <p14:creationId xmlns:p14="http://schemas.microsoft.com/office/powerpoint/2010/main" val="4073952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40BF-10E3-4350-A92D-3CF9AE358A42}"/>
              </a:ext>
            </a:extLst>
          </p:cNvPr>
          <p:cNvSpPr>
            <a:spLocks noGrp="1"/>
          </p:cNvSpPr>
          <p:nvPr>
            <p:ph type="title"/>
          </p:nvPr>
        </p:nvSpPr>
        <p:spPr/>
        <p:txBody>
          <a:bodyPr/>
          <a:lstStyle/>
          <a:p>
            <a:r>
              <a:rPr lang="en-IN" sz="4000" b="1" dirty="0"/>
              <a:t>Transaction Control Language</a:t>
            </a:r>
            <a:br>
              <a:rPr lang="en-IN" b="1" dirty="0"/>
            </a:br>
            <a:endParaRPr lang="en-IN" dirty="0"/>
          </a:p>
        </p:txBody>
      </p:sp>
      <p:sp>
        <p:nvSpPr>
          <p:cNvPr id="3" name="Content Placeholder 2">
            <a:extLst>
              <a:ext uri="{FF2B5EF4-FFF2-40B4-BE49-F238E27FC236}">
                <a16:creationId xmlns:a16="http://schemas.microsoft.com/office/drawing/2014/main" id="{2F85E0AB-F55D-4050-A0CF-E09FBD1F78EA}"/>
              </a:ext>
            </a:extLst>
          </p:cNvPr>
          <p:cNvSpPr>
            <a:spLocks noGrp="1"/>
          </p:cNvSpPr>
          <p:nvPr>
            <p:ph idx="1"/>
          </p:nvPr>
        </p:nvSpPr>
        <p:spPr>
          <a:xfrm>
            <a:off x="838200" y="1136073"/>
            <a:ext cx="10515600" cy="5040890"/>
          </a:xfrm>
        </p:spPr>
        <p:txBody>
          <a:bodyPr>
            <a:normAutofit fontScale="92500" lnSpcReduction="10000"/>
          </a:bodyPr>
          <a:lstStyle/>
          <a:p>
            <a:r>
              <a:rPr lang="en-US" dirty="0"/>
              <a:t>TCL commands can only use with DML commands like INSERT, DELETE and UPDATE only.</a:t>
            </a:r>
          </a:p>
          <a:p>
            <a:r>
              <a:rPr lang="en-US" dirty="0"/>
              <a:t>Here are some commands that come under TCL:</a:t>
            </a:r>
          </a:p>
          <a:p>
            <a:pPr marL="900113" indent="-179388">
              <a:buFont typeface="Arial" panose="020B0604020202020204" pitchFamily="34" charset="0"/>
              <a:buChar char="•"/>
            </a:pPr>
            <a:r>
              <a:rPr lang="en-US" b="1" dirty="0">
                <a:solidFill>
                  <a:srgbClr val="000099"/>
                </a:solidFill>
              </a:rPr>
              <a:t>COMMIT</a:t>
            </a:r>
          </a:p>
          <a:p>
            <a:pPr marL="900113" indent="-179388">
              <a:buFont typeface="Arial" panose="020B0604020202020204" pitchFamily="34" charset="0"/>
              <a:buChar char="•"/>
            </a:pPr>
            <a:r>
              <a:rPr lang="en-US" b="1" dirty="0">
                <a:solidFill>
                  <a:srgbClr val="000099"/>
                </a:solidFill>
              </a:rPr>
              <a:t>ROLLBACK</a:t>
            </a:r>
          </a:p>
          <a:p>
            <a:pPr marL="900113" indent="-179388">
              <a:buFont typeface="Arial" panose="020B0604020202020204" pitchFamily="34" charset="0"/>
              <a:buChar char="•"/>
            </a:pPr>
            <a:r>
              <a:rPr lang="en-US" b="1" dirty="0">
                <a:solidFill>
                  <a:srgbClr val="000099"/>
                </a:solidFill>
              </a:rPr>
              <a:t>SAVEPOINT</a:t>
            </a:r>
          </a:p>
          <a:p>
            <a:r>
              <a:rPr lang="en-US" b="1" dirty="0"/>
              <a:t>Commit:</a:t>
            </a:r>
            <a:r>
              <a:rPr lang="en-US" dirty="0"/>
              <a:t> Commit command is used to save all the transactions to the database.</a:t>
            </a:r>
          </a:p>
          <a:p>
            <a:r>
              <a:rPr lang="en-US" b="1" dirty="0"/>
              <a:t>Syntax:  </a:t>
            </a:r>
            <a:r>
              <a:rPr lang="en-IN" dirty="0"/>
              <a:t>COMMIT;  </a:t>
            </a:r>
          </a:p>
          <a:p>
            <a:pPr marL="1260475" indent="-179388">
              <a:buNone/>
            </a:pPr>
            <a:r>
              <a:rPr lang="en-US" b="1" dirty="0">
                <a:solidFill>
                  <a:srgbClr val="000099"/>
                </a:solidFill>
              </a:rPr>
              <a:t>DELETE FROM CUSTOMERS  </a:t>
            </a:r>
          </a:p>
          <a:p>
            <a:pPr marL="1260475" indent="-179388">
              <a:buNone/>
            </a:pPr>
            <a:r>
              <a:rPr lang="en-US" b="1" dirty="0">
                <a:solidFill>
                  <a:srgbClr val="000099"/>
                </a:solidFill>
              </a:rPr>
              <a:t>WHERE AGE = 25;  </a:t>
            </a:r>
          </a:p>
          <a:p>
            <a:pPr marL="1260475" indent="-179388">
              <a:buNone/>
            </a:pPr>
            <a:r>
              <a:rPr lang="en-US" b="1" dirty="0">
                <a:solidFill>
                  <a:srgbClr val="000099"/>
                </a:solidFill>
              </a:rPr>
              <a:t>COMMIT;  </a:t>
            </a:r>
          </a:p>
          <a:p>
            <a:endParaRPr lang="en-US" dirty="0"/>
          </a:p>
          <a:p>
            <a:endParaRPr lang="en-IN" dirty="0"/>
          </a:p>
        </p:txBody>
      </p:sp>
    </p:spTree>
    <p:extLst>
      <p:ext uri="{BB962C8B-B14F-4D97-AF65-F5344CB8AC3E}">
        <p14:creationId xmlns:p14="http://schemas.microsoft.com/office/powerpoint/2010/main" val="2050257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40BF-10E3-4350-A92D-3CF9AE358A42}"/>
              </a:ext>
            </a:extLst>
          </p:cNvPr>
          <p:cNvSpPr>
            <a:spLocks noGrp="1"/>
          </p:cNvSpPr>
          <p:nvPr>
            <p:ph type="title"/>
          </p:nvPr>
        </p:nvSpPr>
        <p:spPr>
          <a:xfrm>
            <a:off x="187036" y="198871"/>
            <a:ext cx="10515600" cy="1325563"/>
          </a:xfrm>
        </p:spPr>
        <p:txBody>
          <a:bodyPr>
            <a:normAutofit/>
          </a:bodyPr>
          <a:lstStyle/>
          <a:p>
            <a:r>
              <a:rPr lang="en-IN" sz="2800" b="1" dirty="0">
                <a:latin typeface="+mn-lt"/>
              </a:rPr>
              <a:t>Transaction Control Language</a:t>
            </a:r>
            <a:br>
              <a:rPr lang="en-IN" sz="2800" b="1" dirty="0">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F85E0AB-F55D-4050-A0CF-E09FBD1F78EA}"/>
              </a:ext>
            </a:extLst>
          </p:cNvPr>
          <p:cNvSpPr>
            <a:spLocks noGrp="1"/>
          </p:cNvSpPr>
          <p:nvPr>
            <p:ph idx="1"/>
          </p:nvPr>
        </p:nvSpPr>
        <p:spPr>
          <a:xfrm>
            <a:off x="187037" y="1136073"/>
            <a:ext cx="4509654" cy="5040890"/>
          </a:xfrm>
        </p:spPr>
        <p:txBody>
          <a:bodyPr>
            <a:normAutofit/>
          </a:bodyPr>
          <a:lstStyle/>
          <a:p>
            <a:r>
              <a:rPr lang="en-US" b="1" i="0" dirty="0">
                <a:solidFill>
                  <a:srgbClr val="0000FF"/>
                </a:solidFill>
                <a:effectLst/>
              </a:rPr>
              <a:t>ROLLBACK TO SavePoint2;</a:t>
            </a:r>
          </a:p>
          <a:p>
            <a:pPr algn="just" fontAlgn="base"/>
            <a:r>
              <a:rPr lang="en-US" b="0" i="0" dirty="0">
                <a:solidFill>
                  <a:srgbClr val="000000"/>
                </a:solidFill>
                <a:effectLst/>
              </a:rPr>
              <a:t>Once you execute the above rollback statement, then commit the transaction by executing the below commit statement which will commit two records (</a:t>
            </a:r>
            <a:r>
              <a:rPr lang="en-US" b="0" i="0" dirty="0" err="1">
                <a:solidFill>
                  <a:srgbClr val="000000"/>
                </a:solidFill>
                <a:effectLst/>
              </a:rPr>
              <a:t>ProductId</a:t>
            </a:r>
            <a:r>
              <a:rPr lang="en-US" b="0" i="0" dirty="0">
                <a:solidFill>
                  <a:srgbClr val="000000"/>
                </a:solidFill>
                <a:effectLst/>
              </a:rPr>
              <a:t> 1005 and 1006) into the database.</a:t>
            </a:r>
            <a:endParaRPr lang="en-US" b="0" i="0" dirty="0">
              <a:solidFill>
                <a:srgbClr val="212529"/>
              </a:solidFill>
              <a:effectLst/>
            </a:endParaRPr>
          </a:p>
          <a:p>
            <a:pPr algn="just" fontAlgn="base"/>
            <a:r>
              <a:rPr lang="en-US" b="1" i="0" dirty="0">
                <a:solidFill>
                  <a:srgbClr val="0000FF"/>
                </a:solidFill>
                <a:effectLst/>
              </a:rPr>
              <a:t>COMMIT;</a:t>
            </a:r>
            <a:endParaRPr lang="en-US" b="0" i="0" dirty="0">
              <a:solidFill>
                <a:srgbClr val="212529"/>
              </a:solidFill>
              <a:effectLst/>
            </a:endParaRPr>
          </a:p>
          <a:p>
            <a:endParaRPr lang="en-IN" dirty="0"/>
          </a:p>
        </p:txBody>
      </p:sp>
      <p:pic>
        <p:nvPicPr>
          <p:cNvPr id="3074" name="Picture 2" descr="How to create SAVEPOINT in MySQL?">
            <a:extLst>
              <a:ext uri="{FF2B5EF4-FFF2-40B4-BE49-F238E27FC236}">
                <a16:creationId xmlns:a16="http://schemas.microsoft.com/office/drawing/2014/main" id="{BAC6731B-EC0B-4FDF-B986-F374EEB86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6" y="14288"/>
            <a:ext cx="68580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5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3E1B-D827-45F5-8221-C40FAB694468}"/>
              </a:ext>
            </a:extLst>
          </p:cNvPr>
          <p:cNvSpPr>
            <a:spLocks noGrp="1"/>
          </p:cNvSpPr>
          <p:nvPr>
            <p:ph type="title"/>
          </p:nvPr>
        </p:nvSpPr>
        <p:spPr/>
        <p:txBody>
          <a:bodyPr/>
          <a:lstStyle/>
          <a:p>
            <a:r>
              <a:rPr lang="en-IN" b="1" dirty="0"/>
              <a:t>SQL Datatype</a:t>
            </a:r>
            <a:br>
              <a:rPr lang="en-IN" b="1" dirty="0"/>
            </a:br>
            <a:endParaRPr lang="en-IN" dirty="0"/>
          </a:p>
        </p:txBody>
      </p:sp>
      <p:sp>
        <p:nvSpPr>
          <p:cNvPr id="3" name="Content Placeholder 2">
            <a:extLst>
              <a:ext uri="{FF2B5EF4-FFF2-40B4-BE49-F238E27FC236}">
                <a16:creationId xmlns:a16="http://schemas.microsoft.com/office/drawing/2014/main" id="{688A7E35-5C6C-4253-879F-67EA64B635AA}"/>
              </a:ext>
            </a:extLst>
          </p:cNvPr>
          <p:cNvSpPr>
            <a:spLocks noGrp="1"/>
          </p:cNvSpPr>
          <p:nvPr>
            <p:ph idx="1"/>
          </p:nvPr>
        </p:nvSpPr>
        <p:spPr>
          <a:xfrm>
            <a:off x="519545" y="1000196"/>
            <a:ext cx="10515600" cy="1325563"/>
          </a:xfrm>
        </p:spPr>
        <p:txBody>
          <a:bodyPr>
            <a:normAutofit/>
          </a:bodyPr>
          <a:lstStyle/>
          <a:p>
            <a:endParaRPr lang="en-IN" dirty="0"/>
          </a:p>
        </p:txBody>
      </p:sp>
      <p:graphicFrame>
        <p:nvGraphicFramePr>
          <p:cNvPr id="4" name="Table 3">
            <a:extLst>
              <a:ext uri="{FF2B5EF4-FFF2-40B4-BE49-F238E27FC236}">
                <a16:creationId xmlns:a16="http://schemas.microsoft.com/office/drawing/2014/main" id="{94FA53D4-9D28-48B5-876C-19E45181C16F}"/>
              </a:ext>
            </a:extLst>
          </p:cNvPr>
          <p:cNvGraphicFramePr>
            <a:graphicFrameLocks noGrp="1"/>
          </p:cNvGraphicFramePr>
          <p:nvPr>
            <p:extLst>
              <p:ext uri="{D42A27DB-BD31-4B8C-83A1-F6EECF244321}">
                <p14:modId xmlns:p14="http://schemas.microsoft.com/office/powerpoint/2010/main" val="3069198285"/>
              </p:ext>
            </p:extLst>
          </p:nvPr>
        </p:nvGraphicFramePr>
        <p:xfrm>
          <a:off x="727363" y="1482436"/>
          <a:ext cx="10515600" cy="4591020"/>
        </p:xfrm>
        <a:graphic>
          <a:graphicData uri="http://schemas.openxmlformats.org/drawingml/2006/table">
            <a:tbl>
              <a:tblPr/>
              <a:tblGrid>
                <a:gridCol w="1683327">
                  <a:extLst>
                    <a:ext uri="{9D8B030D-6E8A-4147-A177-3AD203B41FA5}">
                      <a16:colId xmlns:a16="http://schemas.microsoft.com/office/drawing/2014/main" val="2285047589"/>
                    </a:ext>
                  </a:extLst>
                </a:gridCol>
                <a:gridCol w="8832273">
                  <a:extLst>
                    <a:ext uri="{9D8B030D-6E8A-4147-A177-3AD203B41FA5}">
                      <a16:colId xmlns:a16="http://schemas.microsoft.com/office/drawing/2014/main" val="2059573988"/>
                    </a:ext>
                  </a:extLst>
                </a:gridCol>
              </a:tblGrid>
              <a:tr h="729228">
                <a:tc>
                  <a:txBody>
                    <a:bodyPr/>
                    <a:lstStyle/>
                    <a:p>
                      <a:r>
                        <a:rPr lang="en-IN" sz="2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365908"/>
                  </a:ext>
                </a:extLst>
              </a:tr>
              <a:tr h="729228">
                <a:tc>
                  <a:txBody>
                    <a:bodyPr/>
                    <a:lstStyle/>
                    <a:p>
                      <a:r>
                        <a:rPr lang="en-IN" sz="2800" b="1" dirty="0">
                          <a:solidFill>
                            <a:srgbClr val="000099"/>
                          </a:solidFill>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It is used to specify an integer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530212"/>
                  </a:ext>
                </a:extLst>
              </a:tr>
              <a:tr h="729228">
                <a:tc>
                  <a:txBody>
                    <a:bodyPr/>
                    <a:lstStyle/>
                    <a:p>
                      <a:r>
                        <a:rPr lang="en-IN" sz="2800" b="1" dirty="0" err="1">
                          <a:solidFill>
                            <a:srgbClr val="000099"/>
                          </a:solidFill>
                        </a:rPr>
                        <a:t>smallint</a:t>
                      </a:r>
                      <a:endParaRPr lang="en-IN" sz="2800" b="1" dirty="0">
                        <a:solidFill>
                          <a:srgbClr val="000099"/>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It is used to specify small integer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7426"/>
                  </a:ext>
                </a:extLst>
              </a:tr>
              <a:tr h="729228">
                <a:tc>
                  <a:txBody>
                    <a:bodyPr/>
                    <a:lstStyle/>
                    <a:p>
                      <a:r>
                        <a:rPr lang="en-IN" sz="2800" b="1" dirty="0">
                          <a:solidFill>
                            <a:srgbClr val="000099"/>
                          </a:solidFill>
                        </a:rPr>
                        <a:t>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It has the number of bits to store.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201852"/>
                  </a:ext>
                </a:extLst>
              </a:tr>
              <a:tr h="729228">
                <a:tc>
                  <a:txBody>
                    <a:bodyPr/>
                    <a:lstStyle/>
                    <a:p>
                      <a:r>
                        <a:rPr lang="en-IN" sz="2800" b="1" dirty="0">
                          <a:solidFill>
                            <a:srgbClr val="000099"/>
                          </a:solidFill>
                        </a:rPr>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It specifies a numeric value that can have a decimal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158273"/>
                  </a:ext>
                </a:extLst>
              </a:tr>
              <a:tr h="729228">
                <a:tc>
                  <a:txBody>
                    <a:bodyPr/>
                    <a:lstStyle/>
                    <a:p>
                      <a:r>
                        <a:rPr lang="en-IN" sz="2800" b="1" dirty="0">
                          <a:solidFill>
                            <a:srgbClr val="000099"/>
                          </a:solidFill>
                        </a:rPr>
                        <a:t>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It is used to specify a numeric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214100"/>
                  </a:ext>
                </a:extLst>
              </a:tr>
            </a:tbl>
          </a:graphicData>
        </a:graphic>
      </p:graphicFrame>
    </p:spTree>
    <p:extLst>
      <p:ext uri="{BB962C8B-B14F-4D97-AF65-F5344CB8AC3E}">
        <p14:creationId xmlns:p14="http://schemas.microsoft.com/office/powerpoint/2010/main" val="442314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5127-A1CA-4630-9084-2A6EC62CCF77}"/>
              </a:ext>
            </a:extLst>
          </p:cNvPr>
          <p:cNvSpPr>
            <a:spLocks noGrp="1"/>
          </p:cNvSpPr>
          <p:nvPr>
            <p:ph type="title"/>
          </p:nvPr>
        </p:nvSpPr>
        <p:spPr/>
        <p:txBody>
          <a:bodyPr/>
          <a:lstStyle/>
          <a:p>
            <a:r>
              <a:rPr lang="en-IN" sz="4000" b="1" dirty="0"/>
              <a:t>Transaction Control Language</a:t>
            </a:r>
            <a:br>
              <a:rPr lang="en-IN" b="1" dirty="0"/>
            </a:br>
            <a:endParaRPr lang="en-IN" dirty="0"/>
          </a:p>
        </p:txBody>
      </p:sp>
      <p:sp>
        <p:nvSpPr>
          <p:cNvPr id="3" name="Content Placeholder 2">
            <a:extLst>
              <a:ext uri="{FF2B5EF4-FFF2-40B4-BE49-F238E27FC236}">
                <a16:creationId xmlns:a16="http://schemas.microsoft.com/office/drawing/2014/main" id="{8256F92F-B0FB-45FD-B420-6EEB5342E59F}"/>
              </a:ext>
            </a:extLst>
          </p:cNvPr>
          <p:cNvSpPr>
            <a:spLocks noGrp="1"/>
          </p:cNvSpPr>
          <p:nvPr>
            <p:ph idx="1"/>
          </p:nvPr>
        </p:nvSpPr>
        <p:spPr>
          <a:xfrm>
            <a:off x="838200" y="1288473"/>
            <a:ext cx="10515600" cy="5204402"/>
          </a:xfrm>
        </p:spPr>
        <p:txBody>
          <a:bodyPr/>
          <a:lstStyle/>
          <a:p>
            <a:pPr algn="just"/>
            <a:r>
              <a:rPr lang="en-US" b="1" dirty="0"/>
              <a:t>Rollback:</a:t>
            </a:r>
            <a:r>
              <a:rPr lang="en-US" dirty="0"/>
              <a:t> Rollback command is used to undo transactions that have not already been saved to the database.</a:t>
            </a:r>
          </a:p>
          <a:p>
            <a:pPr algn="just"/>
            <a:r>
              <a:rPr lang="en-IN" b="1" dirty="0"/>
              <a:t>Syntax:</a:t>
            </a:r>
            <a:r>
              <a:rPr lang="en-US" b="1" dirty="0"/>
              <a:t> </a:t>
            </a:r>
            <a:r>
              <a:rPr lang="en-IN" dirty="0"/>
              <a:t>ROLLBACK;  </a:t>
            </a:r>
            <a:endParaRPr lang="en-US" dirty="0"/>
          </a:p>
          <a:p>
            <a:pPr marL="1260475" indent="-179388">
              <a:buNone/>
            </a:pPr>
            <a:r>
              <a:rPr lang="en-US" b="1" dirty="0">
                <a:solidFill>
                  <a:srgbClr val="000099"/>
                </a:solidFill>
              </a:rPr>
              <a:t>DELETE FROM CUSTOMERS  </a:t>
            </a:r>
          </a:p>
          <a:p>
            <a:pPr marL="1260475" indent="-179388">
              <a:buNone/>
            </a:pPr>
            <a:r>
              <a:rPr lang="en-US" b="1" dirty="0">
                <a:solidFill>
                  <a:srgbClr val="000099"/>
                </a:solidFill>
              </a:rPr>
              <a:t>WHERE AGE = 25;  </a:t>
            </a:r>
          </a:p>
          <a:p>
            <a:pPr marL="1260475" indent="-179388">
              <a:buNone/>
            </a:pPr>
            <a:r>
              <a:rPr lang="en-US" b="1" dirty="0">
                <a:solidFill>
                  <a:srgbClr val="000099"/>
                </a:solidFill>
              </a:rPr>
              <a:t>ROLLBACK;  </a:t>
            </a:r>
          </a:p>
          <a:p>
            <a:pPr algn="just"/>
            <a:r>
              <a:rPr lang="en-US" b="1" dirty="0"/>
              <a:t>SAVEPOINT:</a:t>
            </a:r>
            <a:r>
              <a:rPr lang="en-US" dirty="0"/>
              <a:t> It is used to roll the transaction back to a certain point without rolling back the entire transaction.</a:t>
            </a:r>
          </a:p>
          <a:p>
            <a:pPr algn="just"/>
            <a:r>
              <a:rPr lang="en-IN" dirty="0"/>
              <a:t>SAVEPOINT SAVEPOINT_NAME;  </a:t>
            </a:r>
          </a:p>
        </p:txBody>
      </p:sp>
    </p:spTree>
    <p:extLst>
      <p:ext uri="{BB962C8B-B14F-4D97-AF65-F5344CB8AC3E}">
        <p14:creationId xmlns:p14="http://schemas.microsoft.com/office/powerpoint/2010/main" val="3928112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5DC8-BFA2-5A67-3B97-2AFEA77FE30C}"/>
              </a:ext>
            </a:extLst>
          </p:cNvPr>
          <p:cNvSpPr>
            <a:spLocks noGrp="1"/>
          </p:cNvSpPr>
          <p:nvPr>
            <p:ph type="title"/>
          </p:nvPr>
        </p:nvSpPr>
        <p:spPr>
          <a:xfrm>
            <a:off x="325582" y="166255"/>
            <a:ext cx="10515600" cy="1325563"/>
          </a:xfrm>
        </p:spPr>
        <p:txBody>
          <a:bodyPr>
            <a:normAutofit/>
          </a:bodyPr>
          <a:lstStyle/>
          <a:p>
            <a:r>
              <a:rPr lang="en-US" sz="4000" b="1" dirty="0">
                <a:latin typeface="+mn-lt"/>
              </a:rPr>
              <a:t>SQL Stored Procedures</a:t>
            </a:r>
          </a:p>
        </p:txBody>
      </p:sp>
      <p:sp>
        <p:nvSpPr>
          <p:cNvPr id="3" name="Content Placeholder 2">
            <a:extLst>
              <a:ext uri="{FF2B5EF4-FFF2-40B4-BE49-F238E27FC236}">
                <a16:creationId xmlns:a16="http://schemas.microsoft.com/office/drawing/2014/main" id="{64158927-2738-E143-D840-C9E1FDCCCB34}"/>
              </a:ext>
            </a:extLst>
          </p:cNvPr>
          <p:cNvSpPr>
            <a:spLocks noGrp="1"/>
          </p:cNvSpPr>
          <p:nvPr>
            <p:ph idx="1"/>
          </p:nvPr>
        </p:nvSpPr>
        <p:spPr>
          <a:xfrm>
            <a:off x="207819" y="1274618"/>
            <a:ext cx="11416146" cy="5417127"/>
          </a:xfrm>
        </p:spPr>
        <p:txBody>
          <a:bodyPr>
            <a:normAutofit/>
          </a:bodyPr>
          <a:lstStyle/>
          <a:p>
            <a:pPr algn="just"/>
            <a:r>
              <a:rPr lang="en-US" b="0" i="0" dirty="0">
                <a:solidFill>
                  <a:srgbClr val="333333"/>
                </a:solidFill>
                <a:effectLst/>
              </a:rPr>
              <a:t>A procedure (often called a stored procedure) is a </a:t>
            </a:r>
            <a:r>
              <a:rPr lang="en-US" b="1" i="0" dirty="0">
                <a:solidFill>
                  <a:srgbClr val="000099"/>
                </a:solidFill>
                <a:effectLst/>
              </a:rPr>
              <a:t>collection of pre-compiled SQL statements</a:t>
            </a:r>
            <a:r>
              <a:rPr lang="en-US" b="0" i="0" dirty="0">
                <a:solidFill>
                  <a:srgbClr val="000099"/>
                </a:solidFill>
                <a:effectLst/>
              </a:rPr>
              <a:t> </a:t>
            </a:r>
            <a:r>
              <a:rPr lang="en-US" b="0" i="0" dirty="0">
                <a:solidFill>
                  <a:srgbClr val="333333"/>
                </a:solidFill>
                <a:effectLst/>
              </a:rPr>
              <a:t>stored inside the database. </a:t>
            </a:r>
          </a:p>
          <a:p>
            <a:pPr algn="just"/>
            <a:r>
              <a:rPr lang="en-US" b="0" i="0" dirty="0">
                <a:solidFill>
                  <a:srgbClr val="333333"/>
                </a:solidFill>
                <a:effectLst/>
              </a:rPr>
              <a:t>It is a </a:t>
            </a:r>
            <a:r>
              <a:rPr lang="en-US" b="1" i="0" dirty="0">
                <a:solidFill>
                  <a:srgbClr val="333333"/>
                </a:solidFill>
                <a:effectLst/>
              </a:rPr>
              <a:t>subroutine or a subprogram </a:t>
            </a:r>
            <a:r>
              <a:rPr lang="en-US" b="0" i="0" dirty="0">
                <a:solidFill>
                  <a:srgbClr val="333333"/>
                </a:solidFill>
                <a:effectLst/>
              </a:rPr>
              <a:t>in the regular computing language. </a:t>
            </a:r>
            <a:r>
              <a:rPr lang="en-US" b="1" i="0" dirty="0">
                <a:solidFill>
                  <a:srgbClr val="000099"/>
                </a:solidFill>
                <a:effectLst/>
              </a:rPr>
              <a:t>A procedure always contains a name, parameter lists, and SQL statements.</a:t>
            </a:r>
          </a:p>
          <a:p>
            <a:pPr algn="just"/>
            <a:r>
              <a:rPr lang="en-US" b="0" i="0" dirty="0">
                <a:effectLst/>
              </a:rPr>
              <a:t>It is collection of MySQL </a:t>
            </a:r>
            <a:r>
              <a:rPr lang="en-US" b="1" i="0" dirty="0">
                <a:solidFill>
                  <a:srgbClr val="000099"/>
                </a:solidFill>
                <a:effectLst/>
              </a:rPr>
              <a:t>statements grouped together in a function that can be called on-demand with specific input parameters.</a:t>
            </a:r>
          </a:p>
          <a:p>
            <a:pPr algn="just"/>
            <a:r>
              <a:rPr lang="en-US" dirty="0"/>
              <a:t>With these, you get to </a:t>
            </a:r>
            <a:r>
              <a:rPr lang="en-US" b="1" dirty="0">
                <a:solidFill>
                  <a:srgbClr val="000099"/>
                </a:solidFill>
              </a:rPr>
              <a:t>reuse the code and Lesser Network transfer </a:t>
            </a:r>
            <a:r>
              <a:rPr lang="en-US" dirty="0"/>
              <a:t>– E.g. for web applications -instead of calling individual queries, a procedure that can directly return the desired result can be executed.</a:t>
            </a:r>
          </a:p>
          <a:p>
            <a:pPr algn="just"/>
            <a:r>
              <a:rPr lang="en-US" b="1" dirty="0">
                <a:solidFill>
                  <a:srgbClr val="000099"/>
                </a:solidFill>
              </a:rPr>
              <a:t>More secure </a:t>
            </a:r>
            <a:r>
              <a:rPr lang="en-US" dirty="0"/>
              <a:t>– The Database Administrator can GRANT or REVOKE privileges at a procedure level.</a:t>
            </a:r>
          </a:p>
        </p:txBody>
      </p:sp>
    </p:spTree>
    <p:extLst>
      <p:ext uri="{BB962C8B-B14F-4D97-AF65-F5344CB8AC3E}">
        <p14:creationId xmlns:p14="http://schemas.microsoft.com/office/powerpoint/2010/main" val="3714407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9BA3-9906-58C1-A1D4-EEF842F973B4}"/>
              </a:ext>
            </a:extLst>
          </p:cNvPr>
          <p:cNvSpPr>
            <a:spLocks noGrp="1"/>
          </p:cNvSpPr>
          <p:nvPr>
            <p:ph type="title"/>
          </p:nvPr>
        </p:nvSpPr>
        <p:spPr>
          <a:xfrm>
            <a:off x="180108" y="171593"/>
            <a:ext cx="10515600" cy="1325563"/>
          </a:xfrm>
        </p:spPr>
        <p:txBody>
          <a:bodyPr/>
          <a:lstStyle/>
          <a:p>
            <a:r>
              <a:rPr lang="en-US" sz="4400" b="1" dirty="0">
                <a:latin typeface="+mn-lt"/>
              </a:rPr>
              <a:t>SQL Stored Procedures</a:t>
            </a:r>
            <a:endParaRPr lang="en-US" dirty="0"/>
          </a:p>
        </p:txBody>
      </p:sp>
      <p:sp>
        <p:nvSpPr>
          <p:cNvPr id="3" name="Content Placeholder 2">
            <a:extLst>
              <a:ext uri="{FF2B5EF4-FFF2-40B4-BE49-F238E27FC236}">
                <a16:creationId xmlns:a16="http://schemas.microsoft.com/office/drawing/2014/main" id="{0FBCCDF6-D5D7-A375-A0F4-24EE93717243}"/>
              </a:ext>
            </a:extLst>
          </p:cNvPr>
          <p:cNvSpPr>
            <a:spLocks noGrp="1"/>
          </p:cNvSpPr>
          <p:nvPr>
            <p:ph idx="1"/>
          </p:nvPr>
        </p:nvSpPr>
        <p:spPr>
          <a:xfrm>
            <a:off x="6525491" y="124691"/>
            <a:ext cx="5486401" cy="6561716"/>
          </a:xfrm>
        </p:spPr>
        <p:txBody>
          <a:bodyPr>
            <a:normAutofit/>
          </a:bodyPr>
          <a:lstStyle/>
          <a:p>
            <a:r>
              <a:rPr lang="en-US" dirty="0"/>
              <a:t>Delimiter //</a:t>
            </a:r>
          </a:p>
          <a:p>
            <a:r>
              <a:rPr lang="en-US" b="1" dirty="0">
                <a:solidFill>
                  <a:srgbClr val="000099"/>
                </a:solidFill>
              </a:rPr>
              <a:t>CREATE PROCEDURE </a:t>
            </a:r>
            <a:r>
              <a:rPr lang="en-US" b="1" dirty="0" err="1">
                <a:solidFill>
                  <a:srgbClr val="000099"/>
                </a:solidFill>
              </a:rPr>
              <a:t>procedure</a:t>
            </a:r>
            <a:r>
              <a:rPr lang="en-US" b="1" dirty="0">
                <a:solidFill>
                  <a:srgbClr val="000099"/>
                </a:solidFill>
              </a:rPr>
              <a:t> name(parameters)</a:t>
            </a:r>
          </a:p>
          <a:p>
            <a:r>
              <a:rPr lang="en-US" b="1" dirty="0">
                <a:solidFill>
                  <a:srgbClr val="C00000"/>
                </a:solidFill>
              </a:rPr>
              <a:t>BEGIN</a:t>
            </a:r>
          </a:p>
          <a:p>
            <a:r>
              <a:rPr lang="en-US" dirty="0"/>
              <a:t>   </a:t>
            </a:r>
            <a:r>
              <a:rPr lang="en-US" b="1" dirty="0"/>
              <a:t>statements;</a:t>
            </a:r>
          </a:p>
          <a:p>
            <a:r>
              <a:rPr lang="en-US" b="1" dirty="0">
                <a:solidFill>
                  <a:srgbClr val="C00000"/>
                </a:solidFill>
              </a:rPr>
              <a:t>END //</a:t>
            </a:r>
          </a:p>
          <a:p>
            <a:r>
              <a:rPr lang="en-US" dirty="0"/>
              <a:t>Delimiter;</a:t>
            </a:r>
          </a:p>
          <a:p>
            <a:pPr algn="just"/>
            <a:endParaRPr lang="en-US" sz="2000" dirty="0"/>
          </a:p>
          <a:p>
            <a:pPr algn="just"/>
            <a:r>
              <a:rPr lang="en-US" b="0" i="0" dirty="0">
                <a:solidFill>
                  <a:srgbClr val="0A0C10"/>
                </a:solidFill>
                <a:effectLst/>
              </a:rPr>
              <a:t>In MySQL, </a:t>
            </a:r>
            <a:r>
              <a:rPr lang="en-US" b="1" i="0" dirty="0">
                <a:solidFill>
                  <a:srgbClr val="000099"/>
                </a:solidFill>
                <a:effectLst/>
              </a:rPr>
              <a:t>we use a semicolon (;) as a default delimiter to separate the statements </a:t>
            </a:r>
            <a:r>
              <a:rPr lang="en-US" b="0" i="0" dirty="0">
                <a:solidFill>
                  <a:srgbClr val="0A0C10"/>
                </a:solidFill>
                <a:effectLst/>
              </a:rPr>
              <a:t>and execute them separately.</a:t>
            </a:r>
            <a:r>
              <a:rPr lang="en-US" dirty="0"/>
              <a:t> </a:t>
            </a:r>
          </a:p>
          <a:p>
            <a:endParaRPr lang="en-US" sz="2000" dirty="0"/>
          </a:p>
        </p:txBody>
      </p:sp>
      <p:sp>
        <p:nvSpPr>
          <p:cNvPr id="5" name="Content Placeholder 2">
            <a:extLst>
              <a:ext uri="{FF2B5EF4-FFF2-40B4-BE49-F238E27FC236}">
                <a16:creationId xmlns:a16="http://schemas.microsoft.com/office/drawing/2014/main" id="{56313995-203F-AAFA-A825-BADEF008C2D5}"/>
              </a:ext>
            </a:extLst>
          </p:cNvPr>
          <p:cNvSpPr txBox="1">
            <a:spLocks/>
          </p:cNvSpPr>
          <p:nvPr/>
        </p:nvSpPr>
        <p:spPr>
          <a:xfrm>
            <a:off x="290945" y="1931123"/>
            <a:ext cx="6068291" cy="442277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a:t>
            </a:r>
            <a:r>
              <a:rPr lang="en-US" b="1" dirty="0"/>
              <a:t>name of the procedure</a:t>
            </a:r>
            <a:r>
              <a:rPr lang="en-US" dirty="0"/>
              <a:t> must be specified after the Create Procedure keyword</a:t>
            </a:r>
          </a:p>
          <a:p>
            <a:pPr algn="just"/>
            <a:r>
              <a:rPr lang="en-US" dirty="0"/>
              <a:t>After the name of the procedure, </a:t>
            </a:r>
            <a:r>
              <a:rPr lang="en-US" b="1" dirty="0"/>
              <a:t>the list of parameters </a:t>
            </a:r>
            <a:r>
              <a:rPr lang="en-US" dirty="0"/>
              <a:t>must be specified in the parenthesis. The parameter list must be comma-separated</a:t>
            </a:r>
          </a:p>
          <a:p>
            <a:pPr algn="just"/>
            <a:r>
              <a:rPr lang="en-US" dirty="0"/>
              <a:t>The </a:t>
            </a:r>
            <a:r>
              <a:rPr lang="en-US" b="1" dirty="0"/>
              <a:t>SQL Queries and code must be written between BEGIN and END keywords</a:t>
            </a:r>
          </a:p>
          <a:p>
            <a:pPr algn="just"/>
            <a:r>
              <a:rPr lang="en-US" sz="2800" dirty="0"/>
              <a:t>Delimiters are used when we need to </a:t>
            </a:r>
            <a:r>
              <a:rPr lang="en-US" sz="2800" b="1" dirty="0"/>
              <a:t>define the stored procedures as well as to create triggers</a:t>
            </a:r>
            <a:r>
              <a:rPr lang="en-US" sz="2800" dirty="0"/>
              <a:t>.</a:t>
            </a:r>
          </a:p>
          <a:p>
            <a:pPr algn="just"/>
            <a:endParaRPr lang="en-US" dirty="0"/>
          </a:p>
        </p:txBody>
      </p:sp>
    </p:spTree>
    <p:extLst>
      <p:ext uri="{BB962C8B-B14F-4D97-AF65-F5344CB8AC3E}">
        <p14:creationId xmlns:p14="http://schemas.microsoft.com/office/powerpoint/2010/main" val="658997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9BA3-9906-58C1-A1D4-EEF842F973B4}"/>
              </a:ext>
            </a:extLst>
          </p:cNvPr>
          <p:cNvSpPr>
            <a:spLocks noGrp="1"/>
          </p:cNvSpPr>
          <p:nvPr>
            <p:ph type="title"/>
          </p:nvPr>
        </p:nvSpPr>
        <p:spPr/>
        <p:txBody>
          <a:bodyPr>
            <a:normAutofit/>
          </a:bodyPr>
          <a:lstStyle/>
          <a:p>
            <a:r>
              <a:rPr lang="en-US" sz="4000" b="1" dirty="0">
                <a:latin typeface="+mn-lt"/>
              </a:rPr>
              <a:t>Why Do We Need Delimiter?</a:t>
            </a:r>
            <a:br>
              <a:rPr lang="en-US" sz="4000" b="1" dirty="0">
                <a:latin typeface="+mn-lt"/>
              </a:rPr>
            </a:br>
            <a:endParaRPr lang="en-US" sz="4000" dirty="0">
              <a:latin typeface="+mn-lt"/>
            </a:endParaRPr>
          </a:p>
        </p:txBody>
      </p:sp>
      <p:sp>
        <p:nvSpPr>
          <p:cNvPr id="5" name="Content Placeholder 2">
            <a:extLst>
              <a:ext uri="{FF2B5EF4-FFF2-40B4-BE49-F238E27FC236}">
                <a16:creationId xmlns:a16="http://schemas.microsoft.com/office/drawing/2014/main" id="{56313995-203F-AAFA-A825-BADEF008C2D5}"/>
              </a:ext>
            </a:extLst>
          </p:cNvPr>
          <p:cNvSpPr txBox="1">
            <a:spLocks/>
          </p:cNvSpPr>
          <p:nvPr/>
        </p:nvSpPr>
        <p:spPr>
          <a:xfrm>
            <a:off x="387927" y="2507673"/>
            <a:ext cx="11651671" cy="3846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p:txBody>
      </p:sp>
      <p:sp>
        <p:nvSpPr>
          <p:cNvPr id="6" name="Content Placeholder 5">
            <a:extLst>
              <a:ext uri="{FF2B5EF4-FFF2-40B4-BE49-F238E27FC236}">
                <a16:creationId xmlns:a16="http://schemas.microsoft.com/office/drawing/2014/main" id="{8341EB2C-D41C-A8AE-1865-3ACEB101B3C8}"/>
              </a:ext>
            </a:extLst>
          </p:cNvPr>
          <p:cNvSpPr>
            <a:spLocks noGrp="1"/>
          </p:cNvSpPr>
          <p:nvPr>
            <p:ph idx="1"/>
          </p:nvPr>
        </p:nvSpPr>
        <p:spPr>
          <a:xfrm>
            <a:off x="387927" y="1205344"/>
            <a:ext cx="11416146" cy="5444837"/>
          </a:xfrm>
        </p:spPr>
        <p:txBody>
          <a:bodyPr>
            <a:normAutofit fontScale="92500" lnSpcReduction="20000"/>
          </a:bodyPr>
          <a:lstStyle/>
          <a:p>
            <a:pPr algn="just"/>
            <a:r>
              <a:rPr lang="en-US" dirty="0"/>
              <a:t>When </a:t>
            </a:r>
            <a:r>
              <a:rPr lang="en-US" b="1" dirty="0">
                <a:solidFill>
                  <a:srgbClr val="000099"/>
                </a:solidFill>
              </a:rPr>
              <a:t>you write an individual statement you will need only a semicolon </a:t>
            </a:r>
            <a:r>
              <a:rPr lang="en-US" dirty="0"/>
              <a:t>at the end of the statement. </a:t>
            </a:r>
          </a:p>
          <a:p>
            <a:pPr algn="just"/>
            <a:r>
              <a:rPr lang="en-US" dirty="0"/>
              <a:t>But </a:t>
            </a:r>
            <a:r>
              <a:rPr lang="en-US" dirty="0">
                <a:solidFill>
                  <a:srgbClr val="C00000"/>
                </a:solidFill>
              </a:rPr>
              <a:t>what </a:t>
            </a:r>
            <a:r>
              <a:rPr lang="en-US" b="1" dirty="0">
                <a:solidFill>
                  <a:srgbClr val="C00000"/>
                </a:solidFill>
              </a:rPr>
              <a:t>if you want to write a block of statements that works as a single unit</a:t>
            </a:r>
            <a:r>
              <a:rPr lang="en-US" dirty="0">
                <a:solidFill>
                  <a:srgbClr val="C00000"/>
                </a:solidFill>
              </a:rPr>
              <a:t>? </a:t>
            </a:r>
            <a:r>
              <a:rPr lang="en-US" b="1" dirty="0">
                <a:solidFill>
                  <a:srgbClr val="C00000"/>
                </a:solidFill>
              </a:rPr>
              <a:t>In that case, you will need to change the delimiter</a:t>
            </a:r>
            <a:r>
              <a:rPr lang="en-US" b="1" dirty="0"/>
              <a:t>.</a:t>
            </a:r>
          </a:p>
          <a:p>
            <a:pPr algn="just"/>
            <a:r>
              <a:rPr lang="en-US" b="0" i="0" dirty="0">
                <a:effectLst/>
              </a:rPr>
              <a:t>In MySQL, </a:t>
            </a:r>
            <a:r>
              <a:rPr lang="en-US" b="1" i="0" dirty="0">
                <a:solidFill>
                  <a:srgbClr val="000099"/>
                </a:solidFill>
                <a:effectLst/>
              </a:rPr>
              <a:t>stored procedures, functions and triggers are the blocks of statements </a:t>
            </a:r>
            <a:r>
              <a:rPr lang="en-US" b="0" i="0" dirty="0">
                <a:effectLst/>
              </a:rPr>
              <a:t>where you need the delimiter other than the default semicolon. </a:t>
            </a:r>
            <a:r>
              <a:rPr lang="en-US" b="1" i="0" dirty="0">
                <a:solidFill>
                  <a:srgbClr val="000099"/>
                </a:solidFill>
                <a:effectLst/>
              </a:rPr>
              <a:t>The delimiter helps MySQL to acknowledge the group of statements as a single unit or single task. </a:t>
            </a:r>
            <a:r>
              <a:rPr lang="en-US" b="0" i="0" dirty="0">
                <a:effectLst/>
              </a:rPr>
              <a:t>However, </a:t>
            </a:r>
            <a:r>
              <a:rPr lang="en-US" b="1" i="0" dirty="0">
                <a:solidFill>
                  <a:srgbClr val="000099"/>
                </a:solidFill>
                <a:effectLst/>
              </a:rPr>
              <a:t>the individual statements in the blocks end with semicolons.</a:t>
            </a:r>
            <a:endParaRPr lang="en-US" b="1" dirty="0">
              <a:solidFill>
                <a:srgbClr val="000099"/>
              </a:solidFill>
            </a:endParaRPr>
          </a:p>
          <a:p>
            <a:pPr algn="just"/>
            <a:r>
              <a:rPr lang="en-US" dirty="0"/>
              <a:t>If you are considering multiple statements, then </a:t>
            </a:r>
            <a:r>
              <a:rPr lang="en-US" b="1" dirty="0">
                <a:solidFill>
                  <a:srgbClr val="000099"/>
                </a:solidFill>
              </a:rPr>
              <a:t>you need to use different delimiters like $$ or //.</a:t>
            </a:r>
          </a:p>
          <a:p>
            <a:pPr algn="just"/>
            <a:r>
              <a:rPr lang="en-US" b="1" dirty="0"/>
              <a:t>How To Change the Delimiter?</a:t>
            </a:r>
          </a:p>
          <a:p>
            <a:pPr algn="just"/>
            <a:r>
              <a:rPr lang="en-US" dirty="0"/>
              <a:t>You can change the delimiter by </a:t>
            </a:r>
            <a:r>
              <a:rPr lang="en-US" b="1" dirty="0">
                <a:solidFill>
                  <a:srgbClr val="000099"/>
                </a:solidFill>
              </a:rPr>
              <a:t>using the DELIMITER keyword.</a:t>
            </a:r>
          </a:p>
          <a:p>
            <a:pPr algn="just"/>
            <a:r>
              <a:rPr lang="en-US" b="1" dirty="0"/>
              <a:t>DELIMITER </a:t>
            </a:r>
            <a:r>
              <a:rPr lang="en-US" b="1" dirty="0" err="1"/>
              <a:t>delimiter_character</a:t>
            </a:r>
            <a:r>
              <a:rPr lang="en-US" b="1" dirty="0"/>
              <a:t>;</a:t>
            </a:r>
          </a:p>
          <a:p>
            <a:pPr algn="just"/>
            <a:r>
              <a:rPr lang="en-US" dirty="0"/>
              <a:t>The </a:t>
            </a:r>
            <a:r>
              <a:rPr lang="en-US" dirty="0" err="1"/>
              <a:t>delimiter_character</a:t>
            </a:r>
            <a:r>
              <a:rPr lang="en-US" dirty="0"/>
              <a:t> must be an unreserved character in MySQL for example, // , $$, ## etc.</a:t>
            </a:r>
          </a:p>
          <a:p>
            <a:endParaRPr lang="en-US" dirty="0"/>
          </a:p>
        </p:txBody>
      </p:sp>
    </p:spTree>
    <p:extLst>
      <p:ext uri="{BB962C8B-B14F-4D97-AF65-F5344CB8AC3E}">
        <p14:creationId xmlns:p14="http://schemas.microsoft.com/office/powerpoint/2010/main" val="1606085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BEF3-CEA6-8E74-A2D2-F5DB34D68868}"/>
              </a:ext>
            </a:extLst>
          </p:cNvPr>
          <p:cNvSpPr>
            <a:spLocks noGrp="1"/>
          </p:cNvSpPr>
          <p:nvPr>
            <p:ph type="title"/>
          </p:nvPr>
        </p:nvSpPr>
        <p:spPr>
          <a:xfrm>
            <a:off x="200891" y="171161"/>
            <a:ext cx="10515600" cy="1325563"/>
          </a:xfrm>
        </p:spPr>
        <p:txBody>
          <a:bodyPr>
            <a:normAutofit/>
          </a:bodyPr>
          <a:lstStyle/>
          <a:p>
            <a:r>
              <a:rPr lang="en-US" sz="4000" b="1" dirty="0">
                <a:latin typeface="+mn-lt"/>
              </a:rPr>
              <a:t>Create Procedure Example</a:t>
            </a:r>
          </a:p>
        </p:txBody>
      </p:sp>
      <p:sp>
        <p:nvSpPr>
          <p:cNvPr id="3" name="Content Placeholder 2">
            <a:extLst>
              <a:ext uri="{FF2B5EF4-FFF2-40B4-BE49-F238E27FC236}">
                <a16:creationId xmlns:a16="http://schemas.microsoft.com/office/drawing/2014/main" id="{84867B0C-D10C-597F-F3A1-002E946FDAEB}"/>
              </a:ext>
            </a:extLst>
          </p:cNvPr>
          <p:cNvSpPr>
            <a:spLocks noGrp="1"/>
          </p:cNvSpPr>
          <p:nvPr>
            <p:ph idx="1"/>
          </p:nvPr>
        </p:nvSpPr>
        <p:spPr>
          <a:xfrm>
            <a:off x="838200" y="1246909"/>
            <a:ext cx="6130636" cy="4930054"/>
          </a:xfrm>
        </p:spPr>
        <p:txBody>
          <a:bodyPr>
            <a:normAutofit/>
          </a:bodyPr>
          <a:lstStyle/>
          <a:p>
            <a:pPr marL="0" indent="0">
              <a:buNone/>
            </a:pPr>
            <a:r>
              <a:rPr lang="en-US" dirty="0"/>
              <a:t>use company;</a:t>
            </a:r>
          </a:p>
          <a:p>
            <a:pPr marL="0" indent="0">
              <a:buNone/>
            </a:pPr>
            <a:r>
              <a:rPr lang="en-US" dirty="0"/>
              <a:t>DELIMITER //</a:t>
            </a:r>
          </a:p>
          <a:p>
            <a:pPr marL="0" indent="0">
              <a:buNone/>
            </a:pPr>
            <a:r>
              <a:rPr lang="en-US" b="1" dirty="0">
                <a:solidFill>
                  <a:srgbClr val="000099"/>
                </a:solidFill>
              </a:rPr>
              <a:t>CREATE PROCEDURE </a:t>
            </a:r>
            <a:r>
              <a:rPr lang="en-US" b="1" dirty="0" err="1">
                <a:solidFill>
                  <a:srgbClr val="000099"/>
                </a:solidFill>
              </a:rPr>
              <a:t>viewEmployees</a:t>
            </a:r>
            <a:r>
              <a:rPr lang="en-US" b="1" dirty="0">
                <a:solidFill>
                  <a:srgbClr val="000099"/>
                </a:solidFill>
              </a:rPr>
              <a:t>()</a:t>
            </a:r>
          </a:p>
          <a:p>
            <a:pPr marL="0" indent="0">
              <a:buNone/>
            </a:pPr>
            <a:r>
              <a:rPr lang="en-US" dirty="0"/>
              <a:t>BEGIN</a:t>
            </a:r>
          </a:p>
          <a:p>
            <a:pPr marL="0" indent="0">
              <a:buNone/>
            </a:pPr>
            <a:r>
              <a:rPr lang="en-US" dirty="0"/>
              <a:t>    </a:t>
            </a:r>
            <a:r>
              <a:rPr lang="en-US" b="1" dirty="0">
                <a:solidFill>
                  <a:srgbClr val="000099"/>
                </a:solidFill>
              </a:rPr>
              <a:t>SELECT *  FROM Employee;</a:t>
            </a:r>
          </a:p>
          <a:p>
            <a:pPr marL="0" indent="0">
              <a:buNone/>
            </a:pPr>
            <a:r>
              <a:rPr lang="en-US" dirty="0"/>
              <a:t>END //</a:t>
            </a:r>
          </a:p>
          <a:p>
            <a:pPr marL="0" indent="0">
              <a:buNone/>
            </a:pPr>
            <a:r>
              <a:rPr lang="en-US" dirty="0"/>
              <a:t>DELIMITER ;</a:t>
            </a:r>
          </a:p>
          <a:p>
            <a:pPr marL="0" indent="0">
              <a:buNone/>
            </a:pPr>
            <a:endParaRPr lang="en-US" dirty="0"/>
          </a:p>
          <a:p>
            <a:pPr marL="0" indent="0">
              <a:buNone/>
            </a:pPr>
            <a:r>
              <a:rPr lang="en-US" b="1" dirty="0" err="1">
                <a:solidFill>
                  <a:srgbClr val="000099"/>
                </a:solidFill>
              </a:rPr>
              <a:t>mysql</a:t>
            </a:r>
            <a:r>
              <a:rPr lang="en-US" b="1" dirty="0">
                <a:solidFill>
                  <a:srgbClr val="000099"/>
                </a:solidFill>
              </a:rPr>
              <a:t>&gt; CALL </a:t>
            </a:r>
            <a:r>
              <a:rPr lang="en-US" b="1" dirty="0" err="1">
                <a:solidFill>
                  <a:srgbClr val="000099"/>
                </a:solidFill>
              </a:rPr>
              <a:t>viewEmployees</a:t>
            </a:r>
            <a:r>
              <a:rPr lang="en-US" b="1" dirty="0">
                <a:solidFill>
                  <a:srgbClr val="000099"/>
                </a:solidFill>
              </a:rPr>
              <a:t>();</a:t>
            </a:r>
          </a:p>
        </p:txBody>
      </p:sp>
    </p:spTree>
    <p:extLst>
      <p:ext uri="{BB962C8B-B14F-4D97-AF65-F5344CB8AC3E}">
        <p14:creationId xmlns:p14="http://schemas.microsoft.com/office/powerpoint/2010/main" val="4081272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BEF3-CEA6-8E74-A2D2-F5DB34D68868}"/>
              </a:ext>
            </a:extLst>
          </p:cNvPr>
          <p:cNvSpPr>
            <a:spLocks noGrp="1"/>
          </p:cNvSpPr>
          <p:nvPr>
            <p:ph type="title"/>
          </p:nvPr>
        </p:nvSpPr>
        <p:spPr>
          <a:xfrm>
            <a:off x="200891" y="171161"/>
            <a:ext cx="10515600" cy="886547"/>
          </a:xfrm>
        </p:spPr>
        <p:txBody>
          <a:bodyPr>
            <a:normAutofit/>
          </a:bodyPr>
          <a:lstStyle/>
          <a:p>
            <a:r>
              <a:rPr lang="en-US" sz="4000" b="1" dirty="0">
                <a:latin typeface="+mn-lt"/>
              </a:rPr>
              <a:t>Create Procedure Example</a:t>
            </a:r>
          </a:p>
        </p:txBody>
      </p:sp>
      <p:sp>
        <p:nvSpPr>
          <p:cNvPr id="3" name="Content Placeholder 2">
            <a:extLst>
              <a:ext uri="{FF2B5EF4-FFF2-40B4-BE49-F238E27FC236}">
                <a16:creationId xmlns:a16="http://schemas.microsoft.com/office/drawing/2014/main" id="{84867B0C-D10C-597F-F3A1-002E946FDAEB}"/>
              </a:ext>
            </a:extLst>
          </p:cNvPr>
          <p:cNvSpPr>
            <a:spLocks noGrp="1"/>
          </p:cNvSpPr>
          <p:nvPr>
            <p:ph idx="1"/>
          </p:nvPr>
        </p:nvSpPr>
        <p:spPr>
          <a:xfrm>
            <a:off x="200891" y="963973"/>
            <a:ext cx="7529945" cy="5561518"/>
          </a:xfrm>
        </p:spPr>
        <p:txBody>
          <a:bodyPr>
            <a:normAutofit/>
          </a:bodyPr>
          <a:lstStyle/>
          <a:p>
            <a:pPr marL="0" indent="0">
              <a:buNone/>
            </a:pPr>
            <a:r>
              <a:rPr lang="en-US" b="1" i="0" dirty="0">
                <a:effectLst/>
              </a:rPr>
              <a:t>Display all records of </a:t>
            </a:r>
            <a:r>
              <a:rPr lang="en-US" b="1" i="0" dirty="0" err="1">
                <a:effectLst/>
              </a:rPr>
              <a:t>studentinfo</a:t>
            </a:r>
            <a:r>
              <a:rPr lang="en-US" b="1" i="0" dirty="0">
                <a:effectLst/>
              </a:rPr>
              <a:t> table whose marks  are greater than 70</a:t>
            </a:r>
            <a:r>
              <a:rPr lang="en-US" b="0" i="0" dirty="0">
                <a:effectLst/>
              </a:rPr>
              <a:t> </a:t>
            </a:r>
          </a:p>
          <a:p>
            <a:pPr marL="0" indent="0">
              <a:buNone/>
            </a:pPr>
            <a:endParaRPr lang="en-US" b="1" dirty="0"/>
          </a:p>
          <a:p>
            <a:pPr marL="0" indent="0">
              <a:buNone/>
            </a:pPr>
            <a:r>
              <a:rPr lang="en-US" b="1" dirty="0"/>
              <a:t>DELIMITER &amp;&amp;  </a:t>
            </a:r>
          </a:p>
          <a:p>
            <a:pPr marL="0" indent="0">
              <a:buNone/>
            </a:pPr>
            <a:r>
              <a:rPr lang="en-US" b="1" dirty="0">
                <a:solidFill>
                  <a:srgbClr val="000099"/>
                </a:solidFill>
              </a:rPr>
              <a:t>CREATE PROCEDURE </a:t>
            </a:r>
            <a:r>
              <a:rPr lang="en-US" b="1" dirty="0" err="1">
                <a:solidFill>
                  <a:srgbClr val="000099"/>
                </a:solidFill>
              </a:rPr>
              <a:t>get_merit_student</a:t>
            </a:r>
            <a:r>
              <a:rPr lang="en-US" b="1" dirty="0">
                <a:solidFill>
                  <a:srgbClr val="000099"/>
                </a:solidFill>
              </a:rPr>
              <a:t> ()  </a:t>
            </a:r>
          </a:p>
          <a:p>
            <a:pPr marL="0" indent="0">
              <a:buNone/>
            </a:pPr>
            <a:r>
              <a:rPr lang="en-US" b="1" dirty="0"/>
              <a:t>BEGIN  </a:t>
            </a:r>
          </a:p>
          <a:p>
            <a:pPr marL="0" indent="0">
              <a:buNone/>
            </a:pPr>
            <a:r>
              <a:rPr lang="en-US" b="1" dirty="0"/>
              <a:t>    </a:t>
            </a:r>
            <a:r>
              <a:rPr lang="en-US" b="1" dirty="0">
                <a:solidFill>
                  <a:srgbClr val="000099"/>
                </a:solidFill>
              </a:rPr>
              <a:t>SELECT * FROM </a:t>
            </a:r>
            <a:r>
              <a:rPr lang="en-US" b="1" dirty="0" err="1">
                <a:solidFill>
                  <a:srgbClr val="000099"/>
                </a:solidFill>
              </a:rPr>
              <a:t>studentinfo</a:t>
            </a:r>
            <a:r>
              <a:rPr lang="en-US" b="1" dirty="0">
                <a:solidFill>
                  <a:srgbClr val="000099"/>
                </a:solidFill>
              </a:rPr>
              <a:t> WHERE marks &gt; 70;   </a:t>
            </a:r>
          </a:p>
          <a:p>
            <a:pPr marL="0" indent="0">
              <a:buNone/>
            </a:pPr>
            <a:r>
              <a:rPr lang="en-US" b="1" dirty="0"/>
              <a:t>END &amp;&amp;  </a:t>
            </a:r>
          </a:p>
          <a:p>
            <a:pPr marL="0" indent="0">
              <a:buNone/>
            </a:pPr>
            <a:r>
              <a:rPr lang="en-US" b="1" dirty="0"/>
              <a:t>DELIMITER ; </a:t>
            </a:r>
          </a:p>
        </p:txBody>
      </p:sp>
      <p:pic>
        <p:nvPicPr>
          <p:cNvPr id="5" name="Picture 4">
            <a:extLst>
              <a:ext uri="{FF2B5EF4-FFF2-40B4-BE49-F238E27FC236}">
                <a16:creationId xmlns:a16="http://schemas.microsoft.com/office/drawing/2014/main" id="{AFE6BDF3-823F-9E61-3EEF-E4715B715443}"/>
              </a:ext>
            </a:extLst>
          </p:cNvPr>
          <p:cNvPicPr>
            <a:picLocks noChangeAspect="1"/>
          </p:cNvPicPr>
          <p:nvPr/>
        </p:nvPicPr>
        <p:blipFill>
          <a:blip r:embed="rId2"/>
          <a:stretch>
            <a:fillRect/>
          </a:stretch>
        </p:blipFill>
        <p:spPr>
          <a:xfrm>
            <a:off x="7704859" y="171161"/>
            <a:ext cx="4286250" cy="2849129"/>
          </a:xfrm>
          <a:prstGeom prst="rect">
            <a:avLst/>
          </a:prstGeom>
        </p:spPr>
      </p:pic>
      <p:pic>
        <p:nvPicPr>
          <p:cNvPr id="9" name="Picture 8">
            <a:extLst>
              <a:ext uri="{FF2B5EF4-FFF2-40B4-BE49-F238E27FC236}">
                <a16:creationId xmlns:a16="http://schemas.microsoft.com/office/drawing/2014/main" id="{8F161A3F-7CF4-F8BC-8053-487961D924F0}"/>
              </a:ext>
            </a:extLst>
          </p:cNvPr>
          <p:cNvPicPr>
            <a:picLocks noChangeAspect="1"/>
          </p:cNvPicPr>
          <p:nvPr/>
        </p:nvPicPr>
        <p:blipFill>
          <a:blip r:embed="rId3"/>
          <a:stretch>
            <a:fillRect/>
          </a:stretch>
        </p:blipFill>
        <p:spPr>
          <a:xfrm>
            <a:off x="7905750" y="3117273"/>
            <a:ext cx="4286250" cy="2438400"/>
          </a:xfrm>
          <a:prstGeom prst="rect">
            <a:avLst/>
          </a:prstGeom>
        </p:spPr>
      </p:pic>
    </p:spTree>
    <p:extLst>
      <p:ext uri="{BB962C8B-B14F-4D97-AF65-F5344CB8AC3E}">
        <p14:creationId xmlns:p14="http://schemas.microsoft.com/office/powerpoint/2010/main" val="2627614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BEF3-CEA6-8E74-A2D2-F5DB34D68868}"/>
              </a:ext>
            </a:extLst>
          </p:cNvPr>
          <p:cNvSpPr>
            <a:spLocks noGrp="1"/>
          </p:cNvSpPr>
          <p:nvPr>
            <p:ph type="title"/>
          </p:nvPr>
        </p:nvSpPr>
        <p:spPr>
          <a:xfrm>
            <a:off x="200891" y="171161"/>
            <a:ext cx="10515600" cy="886547"/>
          </a:xfrm>
        </p:spPr>
        <p:txBody>
          <a:bodyPr>
            <a:normAutofit/>
          </a:bodyPr>
          <a:lstStyle/>
          <a:p>
            <a:r>
              <a:rPr lang="en-US" sz="4000" b="1" dirty="0">
                <a:latin typeface="+mn-lt"/>
              </a:rPr>
              <a:t>Create Procedure Example</a:t>
            </a:r>
          </a:p>
        </p:txBody>
      </p:sp>
      <p:sp>
        <p:nvSpPr>
          <p:cNvPr id="3" name="Content Placeholder 2">
            <a:extLst>
              <a:ext uri="{FF2B5EF4-FFF2-40B4-BE49-F238E27FC236}">
                <a16:creationId xmlns:a16="http://schemas.microsoft.com/office/drawing/2014/main" id="{84867B0C-D10C-597F-F3A1-002E946FDAEB}"/>
              </a:ext>
            </a:extLst>
          </p:cNvPr>
          <p:cNvSpPr>
            <a:spLocks noGrp="1"/>
          </p:cNvSpPr>
          <p:nvPr>
            <p:ph idx="1"/>
          </p:nvPr>
        </p:nvSpPr>
        <p:spPr>
          <a:xfrm>
            <a:off x="200891" y="963973"/>
            <a:ext cx="7529945" cy="5561518"/>
          </a:xfrm>
        </p:spPr>
        <p:txBody>
          <a:bodyPr>
            <a:normAutofit fontScale="70000" lnSpcReduction="20000"/>
          </a:bodyPr>
          <a:lstStyle/>
          <a:p>
            <a:pPr algn="just"/>
            <a:r>
              <a:rPr lang="en-US" b="0" i="0" dirty="0">
                <a:effectLst/>
              </a:rPr>
              <a:t>Procedures with Parameter</a:t>
            </a:r>
            <a:endParaRPr lang="en-US" dirty="0"/>
          </a:p>
          <a:p>
            <a:pPr algn="just"/>
            <a:r>
              <a:rPr lang="en-US" b="1" i="0" dirty="0">
                <a:solidFill>
                  <a:srgbClr val="000099"/>
                </a:solidFill>
                <a:effectLst/>
              </a:rPr>
              <a:t>DELIMITER &amp;&amp;  </a:t>
            </a:r>
          </a:p>
          <a:p>
            <a:pPr algn="just"/>
            <a:r>
              <a:rPr lang="en-US" b="1" i="0" dirty="0">
                <a:solidFill>
                  <a:srgbClr val="000099"/>
                </a:solidFill>
                <a:effectLst/>
              </a:rPr>
              <a:t>CREATE PROCEDURE </a:t>
            </a:r>
            <a:r>
              <a:rPr lang="en-US" b="1" i="0" dirty="0" err="1">
                <a:solidFill>
                  <a:srgbClr val="000099"/>
                </a:solidFill>
                <a:effectLst/>
              </a:rPr>
              <a:t>get_student</a:t>
            </a:r>
            <a:r>
              <a:rPr lang="en-US" b="1" i="0" dirty="0">
                <a:solidFill>
                  <a:srgbClr val="000099"/>
                </a:solidFill>
                <a:effectLst/>
              </a:rPr>
              <a:t> (</a:t>
            </a:r>
            <a:r>
              <a:rPr lang="en-US" b="1" i="0" dirty="0">
                <a:effectLst/>
              </a:rPr>
              <a:t>IN var1 INT</a:t>
            </a:r>
            <a:r>
              <a:rPr lang="en-US" b="1" i="0" dirty="0">
                <a:solidFill>
                  <a:srgbClr val="000099"/>
                </a:solidFill>
                <a:effectLst/>
              </a:rPr>
              <a:t>)  </a:t>
            </a:r>
          </a:p>
          <a:p>
            <a:pPr algn="just"/>
            <a:r>
              <a:rPr lang="en-US" b="1" i="0" dirty="0">
                <a:solidFill>
                  <a:srgbClr val="000099"/>
                </a:solidFill>
                <a:effectLst/>
              </a:rPr>
              <a:t>BEGIN  </a:t>
            </a:r>
          </a:p>
          <a:p>
            <a:pPr algn="just"/>
            <a:r>
              <a:rPr lang="en-US" b="1" i="0" dirty="0">
                <a:solidFill>
                  <a:srgbClr val="000099"/>
                </a:solidFill>
                <a:effectLst/>
              </a:rPr>
              <a:t>    SELECT * FROM </a:t>
            </a:r>
            <a:r>
              <a:rPr lang="en-US" b="1" i="0" dirty="0" err="1">
                <a:solidFill>
                  <a:srgbClr val="000099"/>
                </a:solidFill>
                <a:effectLst/>
              </a:rPr>
              <a:t>studentinfo</a:t>
            </a:r>
            <a:r>
              <a:rPr lang="en-US" b="1" i="0" dirty="0">
                <a:solidFill>
                  <a:srgbClr val="000099"/>
                </a:solidFill>
                <a:effectLst/>
              </a:rPr>
              <a:t> LIMIT var1;  </a:t>
            </a:r>
          </a:p>
          <a:p>
            <a:pPr algn="just"/>
            <a:r>
              <a:rPr lang="en-US" b="1" i="0" dirty="0">
                <a:solidFill>
                  <a:srgbClr val="000099"/>
                </a:solidFill>
                <a:effectLst/>
              </a:rPr>
              <a:t>    END &amp;&amp;  </a:t>
            </a:r>
          </a:p>
          <a:p>
            <a:pPr algn="just"/>
            <a:r>
              <a:rPr lang="en-US" b="1" i="0" dirty="0">
                <a:solidFill>
                  <a:srgbClr val="000099"/>
                </a:solidFill>
                <a:effectLst/>
              </a:rPr>
              <a:t>DELIMITER ; </a:t>
            </a:r>
          </a:p>
          <a:p>
            <a:pPr algn="just"/>
            <a:endParaRPr lang="en-US" b="0" i="0" dirty="0">
              <a:effectLst/>
            </a:endParaRPr>
          </a:p>
          <a:p>
            <a:pPr algn="just"/>
            <a:r>
              <a:rPr lang="en-US" b="1" i="0" dirty="0">
                <a:solidFill>
                  <a:srgbClr val="C00000"/>
                </a:solidFill>
                <a:effectLst/>
              </a:rPr>
              <a:t>DELIMITER &amp;&amp;  </a:t>
            </a:r>
          </a:p>
          <a:p>
            <a:pPr algn="just"/>
            <a:r>
              <a:rPr lang="en-US" b="1" i="0" dirty="0">
                <a:solidFill>
                  <a:srgbClr val="C00000"/>
                </a:solidFill>
                <a:effectLst/>
              </a:rPr>
              <a:t>CREATE PROCEDURE </a:t>
            </a:r>
            <a:r>
              <a:rPr lang="en-US" b="1" i="0" dirty="0" err="1">
                <a:solidFill>
                  <a:srgbClr val="C00000"/>
                </a:solidFill>
                <a:effectLst/>
              </a:rPr>
              <a:t>display_max_mark</a:t>
            </a:r>
            <a:r>
              <a:rPr lang="en-US" b="1" i="0" dirty="0">
                <a:solidFill>
                  <a:srgbClr val="C00000"/>
                </a:solidFill>
                <a:effectLst/>
              </a:rPr>
              <a:t> (</a:t>
            </a:r>
            <a:r>
              <a:rPr lang="en-US" b="1" i="0" dirty="0">
                <a:effectLst/>
              </a:rPr>
              <a:t>OUT </a:t>
            </a:r>
            <a:r>
              <a:rPr lang="en-US" b="1" i="0" dirty="0" err="1">
                <a:effectLst/>
              </a:rPr>
              <a:t>highestmark</a:t>
            </a:r>
            <a:r>
              <a:rPr lang="en-US" b="1" i="0" dirty="0">
                <a:effectLst/>
              </a:rPr>
              <a:t> INT)  </a:t>
            </a:r>
          </a:p>
          <a:p>
            <a:pPr algn="just"/>
            <a:r>
              <a:rPr lang="en-US" b="1" i="0" dirty="0">
                <a:solidFill>
                  <a:srgbClr val="C00000"/>
                </a:solidFill>
                <a:effectLst/>
              </a:rPr>
              <a:t>BEGIN  </a:t>
            </a:r>
          </a:p>
          <a:p>
            <a:pPr algn="just"/>
            <a:r>
              <a:rPr lang="en-US" b="1" i="0" dirty="0">
                <a:solidFill>
                  <a:srgbClr val="C00000"/>
                </a:solidFill>
                <a:effectLst/>
              </a:rPr>
              <a:t>    SELECT MAX(marks) INTO </a:t>
            </a:r>
            <a:r>
              <a:rPr lang="en-US" b="1" i="0" dirty="0" err="1">
                <a:solidFill>
                  <a:srgbClr val="C00000"/>
                </a:solidFill>
                <a:effectLst/>
              </a:rPr>
              <a:t>highestmark</a:t>
            </a:r>
            <a:r>
              <a:rPr lang="en-US" b="1" i="0" dirty="0">
                <a:solidFill>
                  <a:srgbClr val="C00000"/>
                </a:solidFill>
                <a:effectLst/>
              </a:rPr>
              <a:t> FROM </a:t>
            </a:r>
            <a:r>
              <a:rPr lang="en-US" b="1" i="0" dirty="0" err="1">
                <a:solidFill>
                  <a:srgbClr val="C00000"/>
                </a:solidFill>
                <a:effectLst/>
              </a:rPr>
              <a:t>studentinfo</a:t>
            </a:r>
            <a:r>
              <a:rPr lang="en-US" b="1" i="0" dirty="0">
                <a:solidFill>
                  <a:srgbClr val="C00000"/>
                </a:solidFill>
                <a:effectLst/>
              </a:rPr>
              <a:t>; </a:t>
            </a:r>
          </a:p>
          <a:p>
            <a:pPr algn="just"/>
            <a:r>
              <a:rPr lang="en-US" b="1" i="0" dirty="0">
                <a:solidFill>
                  <a:srgbClr val="C00000"/>
                </a:solidFill>
                <a:effectLst/>
              </a:rPr>
              <a:t>END &amp;&amp;  </a:t>
            </a:r>
          </a:p>
          <a:p>
            <a:pPr algn="just"/>
            <a:r>
              <a:rPr lang="en-US" b="1" i="0" dirty="0">
                <a:solidFill>
                  <a:srgbClr val="C00000"/>
                </a:solidFill>
                <a:effectLst/>
              </a:rPr>
              <a:t>DELIMITER ;</a:t>
            </a:r>
          </a:p>
          <a:p>
            <a:pPr algn="just"/>
            <a:r>
              <a:rPr lang="en-US" b="1" u="sng" dirty="0"/>
              <a:t>@M is Session variable</a:t>
            </a:r>
          </a:p>
          <a:p>
            <a:pPr algn="just"/>
            <a:endParaRPr lang="en-US" b="1" i="0" dirty="0">
              <a:solidFill>
                <a:srgbClr val="C00000"/>
              </a:solidFill>
              <a:effectLst/>
            </a:endParaRPr>
          </a:p>
        </p:txBody>
      </p:sp>
      <p:pic>
        <p:nvPicPr>
          <p:cNvPr id="6" name="Picture 5">
            <a:extLst>
              <a:ext uri="{FF2B5EF4-FFF2-40B4-BE49-F238E27FC236}">
                <a16:creationId xmlns:a16="http://schemas.microsoft.com/office/drawing/2014/main" id="{7EA2AA1F-F04B-7805-2DA0-9980A60FC46E}"/>
              </a:ext>
            </a:extLst>
          </p:cNvPr>
          <p:cNvPicPr>
            <a:picLocks noChangeAspect="1"/>
          </p:cNvPicPr>
          <p:nvPr/>
        </p:nvPicPr>
        <p:blipFill>
          <a:blip r:embed="rId2"/>
          <a:stretch>
            <a:fillRect/>
          </a:stretch>
        </p:blipFill>
        <p:spPr>
          <a:xfrm>
            <a:off x="7298747" y="171161"/>
            <a:ext cx="4581525" cy="3552825"/>
          </a:xfrm>
          <a:prstGeom prst="rect">
            <a:avLst/>
          </a:prstGeom>
        </p:spPr>
      </p:pic>
      <p:pic>
        <p:nvPicPr>
          <p:cNvPr id="8" name="Picture 7">
            <a:extLst>
              <a:ext uri="{FF2B5EF4-FFF2-40B4-BE49-F238E27FC236}">
                <a16:creationId xmlns:a16="http://schemas.microsoft.com/office/drawing/2014/main" id="{96CB3B5E-BB3A-0371-8818-2D8ECBF56967}"/>
              </a:ext>
            </a:extLst>
          </p:cNvPr>
          <p:cNvPicPr>
            <a:picLocks noChangeAspect="1"/>
          </p:cNvPicPr>
          <p:nvPr/>
        </p:nvPicPr>
        <p:blipFill>
          <a:blip r:embed="rId3"/>
          <a:stretch>
            <a:fillRect/>
          </a:stretch>
        </p:blipFill>
        <p:spPr>
          <a:xfrm>
            <a:off x="7730835" y="3746753"/>
            <a:ext cx="4351193" cy="3124200"/>
          </a:xfrm>
          <a:prstGeom prst="rect">
            <a:avLst/>
          </a:prstGeom>
        </p:spPr>
      </p:pic>
    </p:spTree>
    <p:extLst>
      <p:ext uri="{BB962C8B-B14F-4D97-AF65-F5344CB8AC3E}">
        <p14:creationId xmlns:p14="http://schemas.microsoft.com/office/powerpoint/2010/main" val="68250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EFDD-1339-684F-B43C-1741386526D6}"/>
              </a:ext>
            </a:extLst>
          </p:cNvPr>
          <p:cNvSpPr>
            <a:spLocks noGrp="1"/>
          </p:cNvSpPr>
          <p:nvPr>
            <p:ph type="title"/>
          </p:nvPr>
        </p:nvSpPr>
        <p:spPr>
          <a:xfrm>
            <a:off x="304800" y="50945"/>
            <a:ext cx="10515600" cy="960438"/>
          </a:xfrm>
        </p:spPr>
        <p:txBody>
          <a:bodyPr/>
          <a:lstStyle/>
          <a:p>
            <a:r>
              <a:rPr lang="en-US" b="1" dirty="0">
                <a:latin typeface="+mn-lt"/>
              </a:rPr>
              <a:t>SQL Function</a:t>
            </a:r>
          </a:p>
        </p:txBody>
      </p:sp>
      <p:sp>
        <p:nvSpPr>
          <p:cNvPr id="3" name="Content Placeholder 2">
            <a:extLst>
              <a:ext uri="{FF2B5EF4-FFF2-40B4-BE49-F238E27FC236}">
                <a16:creationId xmlns:a16="http://schemas.microsoft.com/office/drawing/2014/main" id="{57B0F6E0-C825-51FA-5924-C0EFEF293A0C}"/>
              </a:ext>
            </a:extLst>
          </p:cNvPr>
          <p:cNvSpPr>
            <a:spLocks noGrp="1"/>
          </p:cNvSpPr>
          <p:nvPr>
            <p:ph idx="1"/>
          </p:nvPr>
        </p:nvSpPr>
        <p:spPr>
          <a:xfrm>
            <a:off x="415636" y="1343891"/>
            <a:ext cx="11471564" cy="5148984"/>
          </a:xfrm>
        </p:spPr>
        <p:txBody>
          <a:bodyPr>
            <a:normAutofit fontScale="85000" lnSpcReduction="10000"/>
          </a:bodyPr>
          <a:lstStyle/>
          <a:p>
            <a:pPr algn="just" fontAlgn="base">
              <a:lnSpc>
                <a:spcPct val="120000"/>
              </a:lnSpc>
              <a:spcBef>
                <a:spcPts val="0"/>
              </a:spcBef>
            </a:pPr>
            <a:r>
              <a:rPr lang="en-US" b="0" i="0" dirty="0">
                <a:effectLst/>
              </a:rPr>
              <a:t>A function in MySQL is a subprogram that is used to perform an action such as complex calculations and returns the result of the action as a value. There are two types of functions available in MySQL. They as follows:</a:t>
            </a:r>
          </a:p>
          <a:p>
            <a:pPr algn="just" fontAlgn="base">
              <a:lnSpc>
                <a:spcPct val="120000"/>
              </a:lnSpc>
              <a:spcBef>
                <a:spcPts val="0"/>
              </a:spcBef>
              <a:buFont typeface="+mj-lt"/>
              <a:buAutoNum type="arabicPeriod"/>
            </a:pPr>
            <a:r>
              <a:rPr lang="en-US" b="1" i="0" dirty="0">
                <a:effectLst/>
              </a:rPr>
              <a:t>System Defined Function</a:t>
            </a:r>
            <a:endParaRPr lang="en-US" b="0" i="0" dirty="0">
              <a:effectLst/>
            </a:endParaRPr>
          </a:p>
          <a:p>
            <a:pPr algn="just" fontAlgn="base">
              <a:lnSpc>
                <a:spcPct val="120000"/>
              </a:lnSpc>
              <a:spcBef>
                <a:spcPts val="0"/>
              </a:spcBef>
              <a:buFont typeface="+mj-lt"/>
              <a:buAutoNum type="arabicPeriod"/>
            </a:pPr>
            <a:r>
              <a:rPr lang="en-US" b="1" i="0" dirty="0">
                <a:effectLst/>
              </a:rPr>
              <a:t>User-Defined Function</a:t>
            </a:r>
            <a:endParaRPr lang="en-US" b="0" i="0" dirty="0">
              <a:effectLst/>
            </a:endParaRPr>
          </a:p>
          <a:p>
            <a:pPr algn="just" fontAlgn="base">
              <a:lnSpc>
                <a:spcPct val="120000"/>
              </a:lnSpc>
              <a:spcBef>
                <a:spcPts val="0"/>
              </a:spcBef>
            </a:pPr>
            <a:r>
              <a:rPr lang="en-US" b="0" i="0" dirty="0">
                <a:effectLst/>
              </a:rPr>
              <a:t>The functions which are </a:t>
            </a:r>
            <a:r>
              <a:rPr lang="en-US" b="1" i="0" dirty="0">
                <a:solidFill>
                  <a:srgbClr val="000099"/>
                </a:solidFill>
                <a:effectLst/>
              </a:rPr>
              <a:t>already defined or predefined by MySQL and ready to be used by the developer are called as system-defined function </a:t>
            </a:r>
            <a:r>
              <a:rPr lang="en-US" b="0" i="0" dirty="0">
                <a:effectLst/>
              </a:rPr>
              <a:t>whereas </a:t>
            </a:r>
            <a:r>
              <a:rPr lang="en-US" b="1" i="0" dirty="0">
                <a:solidFill>
                  <a:srgbClr val="C00000"/>
                </a:solidFill>
                <a:effectLst/>
              </a:rPr>
              <a:t>if the function is defined by the developer, then such functions are called as a user-defined function. </a:t>
            </a:r>
          </a:p>
          <a:p>
            <a:pPr algn="just" fontAlgn="base">
              <a:lnSpc>
                <a:spcPct val="120000"/>
              </a:lnSpc>
              <a:spcBef>
                <a:spcPts val="0"/>
              </a:spcBef>
              <a:buFont typeface="+mj-lt"/>
              <a:buAutoNum type="arabicPeriod"/>
            </a:pPr>
            <a:r>
              <a:rPr lang="en-US" b="0" i="0" dirty="0">
                <a:effectLst/>
              </a:rPr>
              <a:t>Some functions take parameters; do some processing and returning some results back. For example, </a:t>
            </a:r>
            <a:r>
              <a:rPr lang="en-US" b="1" i="0" dirty="0">
                <a:solidFill>
                  <a:srgbClr val="000099"/>
                </a:solidFill>
                <a:effectLst/>
              </a:rPr>
              <a:t>SELECT SQRT(16); </a:t>
            </a:r>
            <a:r>
              <a:rPr lang="en-US" b="0" i="0" dirty="0">
                <a:effectLst/>
              </a:rPr>
              <a:t>will return the square root of 16 i.e. 4.</a:t>
            </a:r>
          </a:p>
          <a:p>
            <a:pPr algn="just" fontAlgn="base">
              <a:lnSpc>
                <a:spcPct val="120000"/>
              </a:lnSpc>
              <a:spcBef>
                <a:spcPts val="0"/>
              </a:spcBef>
              <a:buFont typeface="+mj-lt"/>
              <a:buAutoNum type="arabicPeriod"/>
            </a:pPr>
            <a:r>
              <a:rPr lang="en-US" b="0" i="0" dirty="0">
                <a:effectLst/>
              </a:rPr>
              <a:t>Some functions do not take any parameters but return some results back. For example, </a:t>
            </a:r>
            <a:r>
              <a:rPr lang="en-US" b="1" i="0" dirty="0">
                <a:solidFill>
                  <a:srgbClr val="000099"/>
                </a:solidFill>
                <a:effectLst/>
              </a:rPr>
              <a:t>SELECT NOW(); </a:t>
            </a:r>
            <a:r>
              <a:rPr lang="en-US" b="0" i="0" dirty="0">
                <a:effectLst/>
              </a:rPr>
              <a:t>will return the current date-time like 2021-07-09 07:11:07</a:t>
            </a:r>
            <a:r>
              <a:rPr lang="en-US" b="1" i="0" dirty="0">
                <a:effectLst/>
              </a:rPr>
              <a:t>.</a:t>
            </a:r>
            <a:endParaRPr lang="en-US" b="0" i="0" dirty="0">
              <a:effectLst/>
            </a:endParaRPr>
          </a:p>
          <a:p>
            <a:endParaRPr lang="en-US" dirty="0"/>
          </a:p>
        </p:txBody>
      </p:sp>
    </p:spTree>
    <p:extLst>
      <p:ext uri="{BB962C8B-B14F-4D97-AF65-F5344CB8AC3E}">
        <p14:creationId xmlns:p14="http://schemas.microsoft.com/office/powerpoint/2010/main" val="1756547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EFDD-1339-684F-B43C-1741386526D6}"/>
              </a:ext>
            </a:extLst>
          </p:cNvPr>
          <p:cNvSpPr>
            <a:spLocks noGrp="1"/>
          </p:cNvSpPr>
          <p:nvPr>
            <p:ph type="title"/>
          </p:nvPr>
        </p:nvSpPr>
        <p:spPr>
          <a:xfrm>
            <a:off x="304800" y="50945"/>
            <a:ext cx="10515600" cy="960438"/>
          </a:xfrm>
        </p:spPr>
        <p:txBody>
          <a:bodyPr/>
          <a:lstStyle/>
          <a:p>
            <a:r>
              <a:rPr lang="en-US" b="1" dirty="0">
                <a:latin typeface="+mn-lt"/>
              </a:rPr>
              <a:t>SQL Function</a:t>
            </a:r>
          </a:p>
        </p:txBody>
      </p:sp>
      <p:sp>
        <p:nvSpPr>
          <p:cNvPr id="3" name="Content Placeholder 2">
            <a:extLst>
              <a:ext uri="{FF2B5EF4-FFF2-40B4-BE49-F238E27FC236}">
                <a16:creationId xmlns:a16="http://schemas.microsoft.com/office/drawing/2014/main" id="{57B0F6E0-C825-51FA-5924-C0EFEF293A0C}"/>
              </a:ext>
            </a:extLst>
          </p:cNvPr>
          <p:cNvSpPr>
            <a:spLocks noGrp="1"/>
          </p:cNvSpPr>
          <p:nvPr>
            <p:ph idx="1"/>
          </p:nvPr>
        </p:nvSpPr>
        <p:spPr>
          <a:xfrm>
            <a:off x="180108" y="854508"/>
            <a:ext cx="7937789" cy="5841712"/>
          </a:xfrm>
        </p:spPr>
        <p:txBody>
          <a:bodyPr>
            <a:normAutofit fontScale="85000" lnSpcReduction="20000"/>
          </a:bodyPr>
          <a:lstStyle/>
          <a:p>
            <a:pPr algn="just" fontAlgn="base">
              <a:lnSpc>
                <a:spcPct val="120000"/>
              </a:lnSpc>
              <a:spcBef>
                <a:spcPts val="0"/>
              </a:spcBef>
            </a:pPr>
            <a:r>
              <a:rPr lang="en-US" b="1" i="0" dirty="0">
                <a:solidFill>
                  <a:srgbClr val="000000"/>
                </a:solidFill>
                <a:effectLst/>
              </a:rPr>
              <a:t>How to Create User-Defined Functions</a:t>
            </a:r>
          </a:p>
          <a:p>
            <a:pPr algn="just" fontAlgn="base">
              <a:lnSpc>
                <a:spcPct val="120000"/>
              </a:lnSpc>
              <a:spcBef>
                <a:spcPts val="0"/>
              </a:spcBef>
            </a:pPr>
            <a:r>
              <a:rPr lang="en-US" b="0" i="0" dirty="0">
                <a:solidFill>
                  <a:srgbClr val="000000"/>
                </a:solidFill>
                <a:effectLst/>
              </a:rPr>
              <a:t>First, we need to specify the </a:t>
            </a:r>
            <a:r>
              <a:rPr lang="en-US" b="1" i="0" dirty="0">
                <a:solidFill>
                  <a:srgbClr val="000099"/>
                </a:solidFill>
                <a:effectLst/>
              </a:rPr>
              <a:t>name of the user-defined function</a:t>
            </a:r>
          </a:p>
          <a:p>
            <a:pPr algn="just" fontAlgn="base">
              <a:lnSpc>
                <a:spcPct val="120000"/>
              </a:lnSpc>
              <a:spcBef>
                <a:spcPts val="0"/>
              </a:spcBef>
            </a:pPr>
            <a:r>
              <a:rPr lang="en-US" b="0" i="0" dirty="0">
                <a:solidFill>
                  <a:srgbClr val="000000"/>
                </a:solidFill>
                <a:effectLst/>
              </a:rPr>
              <a:t>Second, </a:t>
            </a:r>
            <a:r>
              <a:rPr lang="en-US" b="1" i="0" dirty="0">
                <a:solidFill>
                  <a:srgbClr val="000099"/>
                </a:solidFill>
                <a:effectLst/>
              </a:rPr>
              <a:t>list all the input parameters </a:t>
            </a:r>
            <a:r>
              <a:rPr lang="en-US" b="0" i="0" dirty="0">
                <a:solidFill>
                  <a:srgbClr val="000000"/>
                </a:solidFill>
                <a:effectLst/>
              </a:rPr>
              <a:t>of the user-defined function </a:t>
            </a:r>
          </a:p>
          <a:p>
            <a:pPr algn="just" fontAlgn="base">
              <a:lnSpc>
                <a:spcPct val="120000"/>
              </a:lnSpc>
              <a:spcBef>
                <a:spcPts val="0"/>
              </a:spcBef>
            </a:pPr>
            <a:r>
              <a:rPr lang="en-US" b="0" i="0" dirty="0">
                <a:solidFill>
                  <a:srgbClr val="000000"/>
                </a:solidFill>
                <a:effectLst/>
              </a:rPr>
              <a:t>Third, specify the </a:t>
            </a:r>
            <a:r>
              <a:rPr lang="en-US" b="1" i="0" dirty="0">
                <a:solidFill>
                  <a:srgbClr val="000099"/>
                </a:solidFill>
                <a:effectLst/>
              </a:rPr>
              <a:t>data type of the return value in the RETURNS </a:t>
            </a:r>
            <a:r>
              <a:rPr lang="en-US" b="0" i="0" dirty="0">
                <a:solidFill>
                  <a:srgbClr val="000000"/>
                </a:solidFill>
                <a:effectLst/>
              </a:rPr>
              <a:t>statement.</a:t>
            </a:r>
          </a:p>
          <a:p>
            <a:pPr algn="just" fontAlgn="base">
              <a:lnSpc>
                <a:spcPct val="120000"/>
              </a:lnSpc>
              <a:spcBef>
                <a:spcPts val="0"/>
              </a:spcBef>
            </a:pPr>
            <a:r>
              <a:rPr lang="en-US" b="0" i="0" dirty="0">
                <a:solidFill>
                  <a:srgbClr val="000000"/>
                </a:solidFill>
                <a:effectLst/>
              </a:rPr>
              <a:t>Fourth, specify if the function is deterministic or not </a:t>
            </a:r>
          </a:p>
          <a:p>
            <a:pPr algn="just" fontAlgn="base">
              <a:lnSpc>
                <a:spcPct val="120000"/>
              </a:lnSpc>
              <a:spcBef>
                <a:spcPts val="0"/>
              </a:spcBef>
            </a:pPr>
            <a:r>
              <a:rPr lang="en-US" b="0" i="0" dirty="0">
                <a:solidFill>
                  <a:srgbClr val="000000"/>
                </a:solidFill>
                <a:effectLst/>
              </a:rPr>
              <a:t>If we don’t specify MySQL uses the </a:t>
            </a:r>
            <a:r>
              <a:rPr lang="en-US" b="1" i="0" dirty="0">
                <a:solidFill>
                  <a:srgbClr val="000099"/>
                </a:solidFill>
                <a:effectLst/>
              </a:rPr>
              <a:t>NOT DETERMINISTIC </a:t>
            </a:r>
            <a:r>
              <a:rPr lang="en-US" b="0" i="0" dirty="0">
                <a:solidFill>
                  <a:srgbClr val="000000"/>
                </a:solidFill>
                <a:effectLst/>
              </a:rPr>
              <a:t>option. </a:t>
            </a:r>
            <a:r>
              <a:rPr lang="en-US" b="1" i="0" dirty="0">
                <a:solidFill>
                  <a:srgbClr val="000099"/>
                </a:solidFill>
                <a:effectLst/>
              </a:rPr>
              <a:t>A deterministic function in MySQL always returns the same result for the same input parameters </a:t>
            </a:r>
            <a:r>
              <a:rPr lang="en-US" b="1" i="0" dirty="0">
                <a:solidFill>
                  <a:srgbClr val="C00000"/>
                </a:solidFill>
                <a:effectLst/>
              </a:rPr>
              <a:t>whereas a non-deterministic function returns different results for the same input parameters.</a:t>
            </a:r>
          </a:p>
          <a:p>
            <a:pPr algn="just" fontAlgn="base">
              <a:lnSpc>
                <a:spcPct val="120000"/>
              </a:lnSpc>
              <a:spcBef>
                <a:spcPts val="0"/>
              </a:spcBef>
            </a:pPr>
            <a:r>
              <a:rPr lang="en-US" b="0" i="0" dirty="0">
                <a:solidFill>
                  <a:srgbClr val="000000"/>
                </a:solidFill>
                <a:effectLst/>
              </a:rPr>
              <a:t>Fifth, write the code in the body of the user-defined function within the </a:t>
            </a:r>
            <a:r>
              <a:rPr lang="en-US" b="1" i="0" dirty="0">
                <a:solidFill>
                  <a:srgbClr val="000099"/>
                </a:solidFill>
                <a:effectLst/>
              </a:rPr>
              <a:t>BEGIN &amp; END block. </a:t>
            </a:r>
            <a:endParaRPr lang="en-US" dirty="0"/>
          </a:p>
        </p:txBody>
      </p:sp>
      <p:pic>
        <p:nvPicPr>
          <p:cNvPr id="1028" name="Picture 4" descr="How to Create User-Defined Functions in MySQL?">
            <a:extLst>
              <a:ext uri="{FF2B5EF4-FFF2-40B4-BE49-F238E27FC236}">
                <a16:creationId xmlns:a16="http://schemas.microsoft.com/office/drawing/2014/main" id="{CA6A28F7-BE1F-42F0-0D87-3326709FC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897" y="332509"/>
            <a:ext cx="4074103" cy="608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47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EFDD-1339-684F-B43C-1741386526D6}"/>
              </a:ext>
            </a:extLst>
          </p:cNvPr>
          <p:cNvSpPr>
            <a:spLocks noGrp="1"/>
          </p:cNvSpPr>
          <p:nvPr>
            <p:ph type="title"/>
          </p:nvPr>
        </p:nvSpPr>
        <p:spPr>
          <a:xfrm>
            <a:off x="304800" y="50945"/>
            <a:ext cx="10515600" cy="960438"/>
          </a:xfrm>
        </p:spPr>
        <p:txBody>
          <a:bodyPr/>
          <a:lstStyle/>
          <a:p>
            <a:r>
              <a:rPr lang="en-US" b="1" dirty="0">
                <a:latin typeface="+mn-lt"/>
              </a:rPr>
              <a:t>SQL Function</a:t>
            </a:r>
          </a:p>
        </p:txBody>
      </p:sp>
      <p:sp>
        <p:nvSpPr>
          <p:cNvPr id="3" name="Content Placeholder 2">
            <a:extLst>
              <a:ext uri="{FF2B5EF4-FFF2-40B4-BE49-F238E27FC236}">
                <a16:creationId xmlns:a16="http://schemas.microsoft.com/office/drawing/2014/main" id="{57B0F6E0-C825-51FA-5924-C0EFEF293A0C}"/>
              </a:ext>
            </a:extLst>
          </p:cNvPr>
          <p:cNvSpPr>
            <a:spLocks noGrp="1"/>
          </p:cNvSpPr>
          <p:nvPr>
            <p:ph idx="1"/>
          </p:nvPr>
        </p:nvSpPr>
        <p:spPr>
          <a:xfrm>
            <a:off x="180108" y="854508"/>
            <a:ext cx="5680365" cy="5841712"/>
          </a:xfrm>
        </p:spPr>
        <p:txBody>
          <a:bodyPr>
            <a:normAutofit/>
          </a:bodyPr>
          <a:lstStyle/>
          <a:p>
            <a:pPr algn="just" fontAlgn="base"/>
            <a:r>
              <a:rPr lang="en-US" b="1" i="0" dirty="0">
                <a:solidFill>
                  <a:srgbClr val="000099"/>
                </a:solidFill>
                <a:effectLst/>
              </a:rPr>
              <a:t>Create a Function in MySQL which should return the cube of a given value.</a:t>
            </a:r>
          </a:p>
          <a:p>
            <a:pPr algn="just" fontAlgn="base"/>
            <a:r>
              <a:rPr lang="en-US" b="1" i="0" dirty="0">
                <a:solidFill>
                  <a:srgbClr val="C00000"/>
                </a:solidFill>
                <a:effectLst/>
              </a:rPr>
              <a:t>How to Call a User Defined Function in MySQL?</a:t>
            </a:r>
            <a:endParaRPr lang="en-US" b="0" i="0" dirty="0">
              <a:solidFill>
                <a:srgbClr val="C00000"/>
              </a:solidFill>
              <a:effectLst/>
            </a:endParaRPr>
          </a:p>
          <a:p>
            <a:pPr algn="just" fontAlgn="base"/>
            <a:endParaRPr lang="en-US" b="1" i="0" dirty="0">
              <a:solidFill>
                <a:srgbClr val="000000"/>
              </a:solidFill>
              <a:effectLst/>
              <a:latin typeface="arial" panose="020B0604020202020204" pitchFamily="34" charset="0"/>
            </a:endParaRPr>
          </a:p>
          <a:p>
            <a:pPr algn="just" fontAlgn="base"/>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9F3EBF6-1A81-A5B7-07D9-EC230417E255}"/>
              </a:ext>
            </a:extLst>
          </p:cNvPr>
          <p:cNvPicPr>
            <a:picLocks noChangeAspect="1"/>
          </p:cNvPicPr>
          <p:nvPr/>
        </p:nvPicPr>
        <p:blipFill>
          <a:blip r:embed="rId2"/>
          <a:stretch>
            <a:fillRect/>
          </a:stretch>
        </p:blipFill>
        <p:spPr>
          <a:xfrm>
            <a:off x="5985165" y="314180"/>
            <a:ext cx="5905500" cy="4591050"/>
          </a:xfrm>
          <a:prstGeom prst="rect">
            <a:avLst/>
          </a:prstGeom>
        </p:spPr>
      </p:pic>
      <p:pic>
        <p:nvPicPr>
          <p:cNvPr id="7" name="Picture 6">
            <a:extLst>
              <a:ext uri="{FF2B5EF4-FFF2-40B4-BE49-F238E27FC236}">
                <a16:creationId xmlns:a16="http://schemas.microsoft.com/office/drawing/2014/main" id="{CF717840-75AF-2F59-9737-88F71ADFCA08}"/>
              </a:ext>
            </a:extLst>
          </p:cNvPr>
          <p:cNvPicPr>
            <a:picLocks noChangeAspect="1"/>
          </p:cNvPicPr>
          <p:nvPr/>
        </p:nvPicPr>
        <p:blipFill>
          <a:blip r:embed="rId3"/>
          <a:stretch>
            <a:fillRect/>
          </a:stretch>
        </p:blipFill>
        <p:spPr>
          <a:xfrm>
            <a:off x="193965" y="5267325"/>
            <a:ext cx="11696700" cy="1590675"/>
          </a:xfrm>
          <a:prstGeom prst="rect">
            <a:avLst/>
          </a:prstGeom>
        </p:spPr>
      </p:pic>
      <p:pic>
        <p:nvPicPr>
          <p:cNvPr id="9" name="Picture 8">
            <a:extLst>
              <a:ext uri="{FF2B5EF4-FFF2-40B4-BE49-F238E27FC236}">
                <a16:creationId xmlns:a16="http://schemas.microsoft.com/office/drawing/2014/main" id="{0B8DA4DD-E370-288B-B19F-69B11C5C5A65}"/>
              </a:ext>
            </a:extLst>
          </p:cNvPr>
          <p:cNvPicPr>
            <a:picLocks noChangeAspect="1"/>
          </p:cNvPicPr>
          <p:nvPr/>
        </p:nvPicPr>
        <p:blipFill>
          <a:blip r:embed="rId4"/>
          <a:stretch>
            <a:fillRect/>
          </a:stretch>
        </p:blipFill>
        <p:spPr>
          <a:xfrm>
            <a:off x="565871" y="2948275"/>
            <a:ext cx="3495675" cy="2019300"/>
          </a:xfrm>
          <a:prstGeom prst="rect">
            <a:avLst/>
          </a:prstGeom>
        </p:spPr>
      </p:pic>
    </p:spTree>
    <p:extLst>
      <p:ext uri="{BB962C8B-B14F-4D97-AF65-F5344CB8AC3E}">
        <p14:creationId xmlns:p14="http://schemas.microsoft.com/office/powerpoint/2010/main" val="435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5DA9-8462-4E6D-9127-70CE0162EA9C}"/>
              </a:ext>
            </a:extLst>
          </p:cNvPr>
          <p:cNvSpPr>
            <a:spLocks noGrp="1"/>
          </p:cNvSpPr>
          <p:nvPr>
            <p:ph type="title"/>
          </p:nvPr>
        </p:nvSpPr>
        <p:spPr/>
        <p:txBody>
          <a:bodyPr/>
          <a:lstStyle/>
          <a:p>
            <a:r>
              <a:rPr lang="en-IN" b="1" dirty="0"/>
              <a:t>SQL Commands</a:t>
            </a:r>
            <a:br>
              <a:rPr lang="en-IN" b="1" dirty="0"/>
            </a:br>
            <a:endParaRPr lang="en-IN" dirty="0"/>
          </a:p>
        </p:txBody>
      </p:sp>
      <p:sp>
        <p:nvSpPr>
          <p:cNvPr id="3" name="Content Placeholder 2">
            <a:extLst>
              <a:ext uri="{FF2B5EF4-FFF2-40B4-BE49-F238E27FC236}">
                <a16:creationId xmlns:a16="http://schemas.microsoft.com/office/drawing/2014/main" id="{CD8220A2-DB18-47D6-AD11-26D0689BE248}"/>
              </a:ext>
            </a:extLst>
          </p:cNvPr>
          <p:cNvSpPr>
            <a:spLocks noGrp="1"/>
          </p:cNvSpPr>
          <p:nvPr>
            <p:ph idx="1"/>
          </p:nvPr>
        </p:nvSpPr>
        <p:spPr>
          <a:xfrm>
            <a:off x="838200" y="1039091"/>
            <a:ext cx="4786745" cy="5137872"/>
          </a:xfrm>
        </p:spPr>
        <p:txBody>
          <a:bodyPr/>
          <a:lstStyle/>
          <a:p>
            <a:pPr algn="just">
              <a:buFont typeface="Arial" panose="020B0604020202020204" pitchFamily="34" charset="0"/>
              <a:buChar char="•"/>
            </a:pPr>
            <a:r>
              <a:rPr lang="en-US" dirty="0"/>
              <a:t>SQL commands are instructions. </a:t>
            </a:r>
            <a:r>
              <a:rPr lang="en-US" b="1" dirty="0">
                <a:solidFill>
                  <a:srgbClr val="000099"/>
                </a:solidFill>
              </a:rPr>
              <a:t>It is used to communicate with the database. </a:t>
            </a:r>
            <a:r>
              <a:rPr lang="en-US" dirty="0"/>
              <a:t>It is also used to perform specific tasks, functions, and queries of data. </a:t>
            </a:r>
          </a:p>
          <a:p>
            <a:pPr algn="just">
              <a:buFont typeface="Arial" panose="020B0604020202020204" pitchFamily="34" charset="0"/>
              <a:buChar char="•"/>
            </a:pPr>
            <a:r>
              <a:rPr lang="en-US" dirty="0"/>
              <a:t>SQL can perform various tasks like </a:t>
            </a:r>
            <a:r>
              <a:rPr lang="en-US" b="1" dirty="0">
                <a:solidFill>
                  <a:srgbClr val="000099"/>
                </a:solidFill>
              </a:rPr>
              <a:t>create a table, add data to tables, drop the table, modify the table</a:t>
            </a:r>
            <a:r>
              <a:rPr lang="en-US" dirty="0"/>
              <a:t>, set permission for users.</a:t>
            </a:r>
          </a:p>
          <a:p>
            <a:endParaRPr lang="en-IN" dirty="0"/>
          </a:p>
        </p:txBody>
      </p:sp>
      <p:pic>
        <p:nvPicPr>
          <p:cNvPr id="5" name="Picture 4">
            <a:extLst>
              <a:ext uri="{FF2B5EF4-FFF2-40B4-BE49-F238E27FC236}">
                <a16:creationId xmlns:a16="http://schemas.microsoft.com/office/drawing/2014/main" id="{EB9AA554-A14F-4BF2-A6ED-EA6AA860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040" y="187035"/>
            <a:ext cx="5981700" cy="5618019"/>
          </a:xfrm>
          <a:prstGeom prst="rect">
            <a:avLst/>
          </a:prstGeom>
        </p:spPr>
      </p:pic>
    </p:spTree>
    <p:extLst>
      <p:ext uri="{BB962C8B-B14F-4D97-AF65-F5344CB8AC3E}">
        <p14:creationId xmlns:p14="http://schemas.microsoft.com/office/powerpoint/2010/main" val="1931771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EFDD-1339-684F-B43C-1741386526D6}"/>
              </a:ext>
            </a:extLst>
          </p:cNvPr>
          <p:cNvSpPr>
            <a:spLocks noGrp="1"/>
          </p:cNvSpPr>
          <p:nvPr>
            <p:ph type="title"/>
          </p:nvPr>
        </p:nvSpPr>
        <p:spPr>
          <a:xfrm>
            <a:off x="304800" y="50945"/>
            <a:ext cx="10515600" cy="960438"/>
          </a:xfrm>
        </p:spPr>
        <p:txBody>
          <a:bodyPr/>
          <a:lstStyle/>
          <a:p>
            <a:r>
              <a:rPr lang="en-US" b="1" dirty="0">
                <a:latin typeface="+mn-lt"/>
              </a:rPr>
              <a:t>SQL Function</a:t>
            </a:r>
          </a:p>
        </p:txBody>
      </p:sp>
      <p:sp>
        <p:nvSpPr>
          <p:cNvPr id="3" name="Content Placeholder 2">
            <a:extLst>
              <a:ext uri="{FF2B5EF4-FFF2-40B4-BE49-F238E27FC236}">
                <a16:creationId xmlns:a16="http://schemas.microsoft.com/office/drawing/2014/main" id="{57B0F6E0-C825-51FA-5924-C0EFEF293A0C}"/>
              </a:ext>
            </a:extLst>
          </p:cNvPr>
          <p:cNvSpPr>
            <a:spLocks noGrp="1"/>
          </p:cNvSpPr>
          <p:nvPr>
            <p:ph idx="1"/>
          </p:nvPr>
        </p:nvSpPr>
        <p:spPr>
          <a:xfrm>
            <a:off x="180108" y="854508"/>
            <a:ext cx="5680365" cy="5841712"/>
          </a:xfrm>
        </p:spPr>
        <p:txBody>
          <a:bodyPr>
            <a:normAutofit/>
          </a:bodyPr>
          <a:lstStyle/>
          <a:p>
            <a:pPr algn="just" fontAlgn="base"/>
            <a:r>
              <a:rPr lang="en-US" b="1" i="0" dirty="0">
                <a:solidFill>
                  <a:srgbClr val="000000"/>
                </a:solidFill>
                <a:effectLst/>
              </a:rPr>
              <a:t>Create a User-defined Function in MySQL to calculate the age.</a:t>
            </a:r>
            <a:endParaRPr lang="en-US" b="0" i="0" dirty="0">
              <a:solidFill>
                <a:srgbClr val="3A3A3A"/>
              </a:solidFill>
              <a:effectLst/>
            </a:endParaRPr>
          </a:p>
          <a:p>
            <a:pPr algn="just" fontAlgn="base"/>
            <a:r>
              <a:rPr lang="en-US" b="0" i="0" dirty="0">
                <a:solidFill>
                  <a:srgbClr val="000000"/>
                </a:solidFill>
                <a:effectLst/>
              </a:rPr>
              <a:t>Let us create a user-defined stored function that will calculate and returns the age of an employee. To compute the age, we require the date of birth.</a:t>
            </a:r>
          </a:p>
          <a:p>
            <a:pPr algn="just" fontAlgn="base"/>
            <a:endParaRPr lang="en-US" b="0" i="0" dirty="0">
              <a:solidFill>
                <a:srgbClr val="3A3A3A"/>
              </a:solidFill>
              <a:effectLst/>
              <a:latin typeface="-apple-system"/>
            </a:endParaRPr>
          </a:p>
        </p:txBody>
      </p:sp>
      <p:sp>
        <p:nvSpPr>
          <p:cNvPr id="4" name="Content Placeholder 2">
            <a:extLst>
              <a:ext uri="{FF2B5EF4-FFF2-40B4-BE49-F238E27FC236}">
                <a16:creationId xmlns:a16="http://schemas.microsoft.com/office/drawing/2014/main" id="{492AAE8A-FF08-59E1-5222-DE9EA7354383}"/>
              </a:ext>
            </a:extLst>
          </p:cNvPr>
          <p:cNvSpPr txBox="1">
            <a:spLocks/>
          </p:cNvSpPr>
          <p:nvPr/>
        </p:nvSpPr>
        <p:spPr>
          <a:xfrm>
            <a:off x="6238009" y="50945"/>
            <a:ext cx="5496792" cy="5841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400" b="1" dirty="0">
                <a:solidFill>
                  <a:srgbClr val="000099"/>
                </a:solidFill>
              </a:rPr>
              <a:t>DELIMITER $$</a:t>
            </a:r>
          </a:p>
          <a:p>
            <a:pPr marL="0" indent="0" fontAlgn="base">
              <a:buNone/>
            </a:pPr>
            <a:r>
              <a:rPr lang="en-US" sz="2400" b="1" dirty="0">
                <a:solidFill>
                  <a:srgbClr val="000099"/>
                </a:solidFill>
              </a:rPr>
              <a:t>CREATE FUNCTION </a:t>
            </a:r>
            <a:r>
              <a:rPr lang="en-US" sz="2400" b="1" dirty="0" err="1">
                <a:solidFill>
                  <a:srgbClr val="000099"/>
                </a:solidFill>
              </a:rPr>
              <a:t>Func_Calculate_Age</a:t>
            </a:r>
            <a:endParaRPr lang="en-US" sz="2400" b="1" dirty="0">
              <a:solidFill>
                <a:srgbClr val="000099"/>
              </a:solidFill>
            </a:endParaRPr>
          </a:p>
          <a:p>
            <a:pPr marL="0" indent="0" fontAlgn="base">
              <a:buNone/>
            </a:pPr>
            <a:r>
              <a:rPr lang="en-US" sz="2400" b="1" dirty="0">
                <a:solidFill>
                  <a:srgbClr val="000099"/>
                </a:solidFill>
              </a:rPr>
              <a:t>(</a:t>
            </a:r>
          </a:p>
          <a:p>
            <a:pPr marL="0" indent="0" fontAlgn="base">
              <a:buNone/>
            </a:pPr>
            <a:r>
              <a:rPr lang="en-US" sz="2400" b="1" dirty="0">
                <a:solidFill>
                  <a:srgbClr val="000099"/>
                </a:solidFill>
              </a:rPr>
              <a:t> Age date</a:t>
            </a:r>
          </a:p>
          <a:p>
            <a:pPr marL="0" indent="0" fontAlgn="base">
              <a:buNone/>
            </a:pPr>
            <a:r>
              <a:rPr lang="en-US" sz="2400" b="1" dirty="0">
                <a:solidFill>
                  <a:srgbClr val="000099"/>
                </a:solidFill>
              </a:rPr>
              <a:t>)</a:t>
            </a:r>
          </a:p>
          <a:p>
            <a:pPr marL="0" indent="0" fontAlgn="base">
              <a:buNone/>
            </a:pPr>
            <a:r>
              <a:rPr lang="en-US" sz="2400" b="1" dirty="0">
                <a:solidFill>
                  <a:srgbClr val="000099"/>
                </a:solidFill>
              </a:rPr>
              <a:t>RETURNS INT DETERMINISTIC</a:t>
            </a:r>
          </a:p>
          <a:p>
            <a:pPr marL="0" indent="0" fontAlgn="base">
              <a:buNone/>
            </a:pPr>
            <a:r>
              <a:rPr lang="en-US" sz="2400" b="1" dirty="0">
                <a:solidFill>
                  <a:srgbClr val="000099"/>
                </a:solidFill>
              </a:rPr>
              <a:t>BEGIN</a:t>
            </a:r>
          </a:p>
          <a:p>
            <a:pPr marL="0" indent="0" fontAlgn="base">
              <a:buNone/>
            </a:pPr>
            <a:r>
              <a:rPr lang="en-US" sz="2400" b="1" dirty="0">
                <a:solidFill>
                  <a:srgbClr val="000099"/>
                </a:solidFill>
              </a:rPr>
              <a:t>    DECLARE </a:t>
            </a:r>
            <a:r>
              <a:rPr lang="en-US" sz="2400" b="1" dirty="0" err="1">
                <a:solidFill>
                  <a:srgbClr val="000099"/>
                </a:solidFill>
              </a:rPr>
              <a:t>TodayDate</a:t>
            </a:r>
            <a:r>
              <a:rPr lang="en-US" sz="2400" b="1" dirty="0">
                <a:solidFill>
                  <a:srgbClr val="000099"/>
                </a:solidFill>
              </a:rPr>
              <a:t> DATE;</a:t>
            </a:r>
          </a:p>
          <a:p>
            <a:pPr marL="0" indent="0" fontAlgn="base">
              <a:buNone/>
            </a:pPr>
            <a:r>
              <a:rPr lang="en-US" sz="2400" b="1" dirty="0">
                <a:solidFill>
                  <a:srgbClr val="000099"/>
                </a:solidFill>
              </a:rPr>
              <a:t>    SELECT CURRENT_DATE() INTO </a:t>
            </a:r>
            <a:r>
              <a:rPr lang="en-US" sz="2400" b="1" dirty="0" err="1">
                <a:solidFill>
                  <a:srgbClr val="000099"/>
                </a:solidFill>
              </a:rPr>
              <a:t>TodayDate</a:t>
            </a:r>
            <a:r>
              <a:rPr lang="en-US" sz="2400" b="1" dirty="0">
                <a:solidFill>
                  <a:srgbClr val="000099"/>
                </a:solidFill>
              </a:rPr>
              <a:t>;</a:t>
            </a:r>
          </a:p>
          <a:p>
            <a:pPr marL="0" indent="0" fontAlgn="base">
              <a:buNone/>
            </a:pPr>
            <a:r>
              <a:rPr lang="en-US" sz="2400" b="1" dirty="0">
                <a:solidFill>
                  <a:srgbClr val="000099"/>
                </a:solidFill>
              </a:rPr>
              <a:t>    RETURN YEAR(</a:t>
            </a:r>
            <a:r>
              <a:rPr lang="en-US" sz="2400" b="1" dirty="0" err="1">
                <a:solidFill>
                  <a:srgbClr val="000099"/>
                </a:solidFill>
              </a:rPr>
              <a:t>TodayDate</a:t>
            </a:r>
            <a:r>
              <a:rPr lang="en-US" sz="2400" b="1" dirty="0">
                <a:solidFill>
                  <a:srgbClr val="000099"/>
                </a:solidFill>
              </a:rPr>
              <a:t>) - YEAR(Age);</a:t>
            </a:r>
          </a:p>
          <a:p>
            <a:pPr marL="0" indent="0" fontAlgn="base">
              <a:buNone/>
            </a:pPr>
            <a:r>
              <a:rPr lang="en-US" sz="2400" b="1" dirty="0">
                <a:solidFill>
                  <a:srgbClr val="000099"/>
                </a:solidFill>
              </a:rPr>
              <a:t>END$$</a:t>
            </a:r>
          </a:p>
          <a:p>
            <a:pPr marL="0" indent="0" fontAlgn="base">
              <a:buNone/>
            </a:pPr>
            <a:r>
              <a:rPr lang="en-US" sz="2400" b="1" dirty="0">
                <a:solidFill>
                  <a:srgbClr val="000099"/>
                </a:solidFill>
              </a:rPr>
              <a:t>DELIMITER ;</a:t>
            </a:r>
            <a:endParaRPr lang="en-US" sz="2400" b="1" dirty="0">
              <a:solidFill>
                <a:srgbClr val="000099"/>
              </a:solidFill>
              <a:latin typeface="-apple-system"/>
            </a:endParaRPr>
          </a:p>
        </p:txBody>
      </p:sp>
      <p:pic>
        <p:nvPicPr>
          <p:cNvPr id="8" name="Picture 7">
            <a:extLst>
              <a:ext uri="{FF2B5EF4-FFF2-40B4-BE49-F238E27FC236}">
                <a16:creationId xmlns:a16="http://schemas.microsoft.com/office/drawing/2014/main" id="{34088B1B-F51E-E757-9AFF-A1D1562604CB}"/>
              </a:ext>
            </a:extLst>
          </p:cNvPr>
          <p:cNvPicPr>
            <a:picLocks noChangeAspect="1"/>
          </p:cNvPicPr>
          <p:nvPr/>
        </p:nvPicPr>
        <p:blipFill>
          <a:blip r:embed="rId2"/>
          <a:stretch>
            <a:fillRect/>
          </a:stretch>
        </p:blipFill>
        <p:spPr>
          <a:xfrm>
            <a:off x="304800" y="3671455"/>
            <a:ext cx="5791200" cy="3024765"/>
          </a:xfrm>
          <a:prstGeom prst="rect">
            <a:avLst/>
          </a:prstGeom>
        </p:spPr>
      </p:pic>
    </p:spTree>
    <p:extLst>
      <p:ext uri="{BB962C8B-B14F-4D97-AF65-F5344CB8AC3E}">
        <p14:creationId xmlns:p14="http://schemas.microsoft.com/office/powerpoint/2010/main" val="1468673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9572-6DAC-26E9-17ED-087A5155FE9D}"/>
              </a:ext>
            </a:extLst>
          </p:cNvPr>
          <p:cNvSpPr>
            <a:spLocks noGrp="1"/>
          </p:cNvSpPr>
          <p:nvPr>
            <p:ph type="title"/>
          </p:nvPr>
        </p:nvSpPr>
        <p:spPr>
          <a:xfrm>
            <a:off x="152400" y="166255"/>
            <a:ext cx="9989127" cy="678873"/>
          </a:xfrm>
        </p:spPr>
        <p:txBody>
          <a:bodyPr>
            <a:normAutofit/>
          </a:bodyPr>
          <a:lstStyle/>
          <a:p>
            <a:r>
              <a:rPr lang="en-US" sz="4000" b="1" dirty="0">
                <a:latin typeface="+mn-lt"/>
              </a:rPr>
              <a:t>Functions Vs Stored Procedures</a:t>
            </a:r>
          </a:p>
        </p:txBody>
      </p:sp>
      <p:graphicFrame>
        <p:nvGraphicFramePr>
          <p:cNvPr id="5" name="Content Placeholder 4">
            <a:extLst>
              <a:ext uri="{FF2B5EF4-FFF2-40B4-BE49-F238E27FC236}">
                <a16:creationId xmlns:a16="http://schemas.microsoft.com/office/drawing/2014/main" id="{8D9DEA90-2749-AAED-25A1-3CE1DC08C653}"/>
              </a:ext>
            </a:extLst>
          </p:cNvPr>
          <p:cNvGraphicFramePr>
            <a:graphicFrameLocks noGrp="1"/>
          </p:cNvGraphicFramePr>
          <p:nvPr>
            <p:ph idx="1"/>
            <p:extLst>
              <p:ext uri="{D42A27DB-BD31-4B8C-83A1-F6EECF244321}">
                <p14:modId xmlns:p14="http://schemas.microsoft.com/office/powerpoint/2010/main" val="1890570716"/>
              </p:ext>
            </p:extLst>
          </p:nvPr>
        </p:nvGraphicFramePr>
        <p:xfrm>
          <a:off x="249382" y="756234"/>
          <a:ext cx="11693236" cy="5935511"/>
        </p:xfrm>
        <a:graphic>
          <a:graphicData uri="http://schemas.openxmlformats.org/drawingml/2006/table">
            <a:tbl>
              <a:tblPr firstRow="1" firstCol="1" bandRow="1">
                <a:tableStyleId>{5C22544A-7EE6-4342-B048-85BDC9FD1C3A}</a:tableStyleId>
              </a:tblPr>
              <a:tblGrid>
                <a:gridCol w="6253735">
                  <a:extLst>
                    <a:ext uri="{9D8B030D-6E8A-4147-A177-3AD203B41FA5}">
                      <a16:colId xmlns:a16="http://schemas.microsoft.com/office/drawing/2014/main" val="839617698"/>
                    </a:ext>
                  </a:extLst>
                </a:gridCol>
                <a:gridCol w="5439501">
                  <a:extLst>
                    <a:ext uri="{9D8B030D-6E8A-4147-A177-3AD203B41FA5}">
                      <a16:colId xmlns:a16="http://schemas.microsoft.com/office/drawing/2014/main" val="282573299"/>
                    </a:ext>
                  </a:extLst>
                </a:gridCol>
              </a:tblGrid>
              <a:tr h="405455">
                <a:tc>
                  <a:txBody>
                    <a:bodyPr/>
                    <a:lstStyle/>
                    <a:p>
                      <a:pPr marL="0" marR="0" algn="ctr">
                        <a:lnSpc>
                          <a:spcPct val="107000"/>
                        </a:lnSpc>
                        <a:spcBef>
                          <a:spcPts val="0"/>
                        </a:spcBef>
                        <a:spcAft>
                          <a:spcPts val="0"/>
                        </a:spcAft>
                      </a:pPr>
                      <a:r>
                        <a:rPr lang="en-US" sz="2000" dirty="0">
                          <a:effectLst/>
                        </a:rPr>
                        <a:t>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ctr">
                        <a:lnSpc>
                          <a:spcPct val="107000"/>
                        </a:lnSpc>
                        <a:spcBef>
                          <a:spcPts val="0"/>
                        </a:spcBef>
                        <a:spcAft>
                          <a:spcPts val="0"/>
                        </a:spcAft>
                      </a:pPr>
                      <a:r>
                        <a:rPr lang="en-US" sz="2000" dirty="0">
                          <a:effectLst/>
                        </a:rPr>
                        <a:t>Stored Procedure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467180664"/>
                  </a:ext>
                </a:extLst>
              </a:tr>
              <a:tr h="359240">
                <a:tc>
                  <a:txBody>
                    <a:bodyPr/>
                    <a:lstStyle/>
                    <a:p>
                      <a:pPr marL="0" marR="0" algn="just">
                        <a:lnSpc>
                          <a:spcPct val="107000"/>
                        </a:lnSpc>
                        <a:spcBef>
                          <a:spcPts val="0"/>
                        </a:spcBef>
                        <a:spcAft>
                          <a:spcPts val="0"/>
                        </a:spcAft>
                      </a:pPr>
                      <a:r>
                        <a:rPr lang="en-US" sz="2000" dirty="0">
                          <a:effectLst/>
                        </a:rPr>
                        <a:t>Always returns a single value; either scalar or a table.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Can return zero, single or multiple values.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599484187"/>
                  </a:ext>
                </a:extLst>
              </a:tr>
              <a:tr h="695995">
                <a:tc>
                  <a:txBody>
                    <a:bodyPr/>
                    <a:lstStyle/>
                    <a:p>
                      <a:pPr marL="0" marR="0" algn="just">
                        <a:lnSpc>
                          <a:spcPct val="107000"/>
                        </a:lnSpc>
                        <a:spcBef>
                          <a:spcPts val="0"/>
                        </a:spcBef>
                        <a:spcAft>
                          <a:spcPts val="0"/>
                        </a:spcAft>
                      </a:pPr>
                      <a:r>
                        <a:rPr lang="en-US" sz="2000" dirty="0">
                          <a:effectLst/>
                        </a:rPr>
                        <a:t>Functions are compiled and executed at run 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Stored procedures are stored in parsed and compiled state in the database.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098452847"/>
                  </a:ext>
                </a:extLst>
              </a:tr>
              <a:tr h="695995">
                <a:tc>
                  <a:txBody>
                    <a:bodyPr/>
                    <a:lstStyle/>
                    <a:p>
                      <a:pPr marL="0" marR="0" algn="just">
                        <a:lnSpc>
                          <a:spcPct val="107000"/>
                        </a:lnSpc>
                        <a:spcBef>
                          <a:spcPts val="0"/>
                        </a:spcBef>
                        <a:spcAft>
                          <a:spcPts val="0"/>
                        </a:spcAft>
                      </a:pPr>
                      <a:r>
                        <a:rPr lang="en-US" sz="2000" dirty="0">
                          <a:effectLst/>
                        </a:rPr>
                        <a:t>Only Select statements. DML statements like update &amp; insert are not allowed.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Can perform any operation on database objects including select and DML statements.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2427414"/>
                  </a:ext>
                </a:extLst>
              </a:tr>
              <a:tr h="695995">
                <a:tc>
                  <a:txBody>
                    <a:bodyPr/>
                    <a:lstStyle/>
                    <a:p>
                      <a:pPr marL="0" marR="0" algn="just">
                        <a:lnSpc>
                          <a:spcPct val="107000"/>
                        </a:lnSpc>
                        <a:spcBef>
                          <a:spcPts val="0"/>
                        </a:spcBef>
                        <a:spcAft>
                          <a:spcPts val="0"/>
                        </a:spcAft>
                      </a:pPr>
                      <a:r>
                        <a:rPr lang="en-US" sz="2000" dirty="0">
                          <a:effectLst/>
                        </a:rPr>
                        <a:t>Allows only input parameters. Does not allow output parameters.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Allows both input and output parameters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10305132"/>
                  </a:ext>
                </a:extLst>
              </a:tr>
              <a:tr h="695995">
                <a:tc>
                  <a:txBody>
                    <a:bodyPr/>
                    <a:lstStyle/>
                    <a:p>
                      <a:pPr marL="0" marR="0" algn="just">
                        <a:lnSpc>
                          <a:spcPct val="107000"/>
                        </a:lnSpc>
                        <a:spcBef>
                          <a:spcPts val="0"/>
                        </a:spcBef>
                        <a:spcAft>
                          <a:spcPts val="0"/>
                        </a:spcAft>
                      </a:pPr>
                      <a:r>
                        <a:rPr lang="en-US" sz="2000">
                          <a:effectLst/>
                        </a:rPr>
                        <a:t>Does not allow the use of Try…Catch blocks for exception handling.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Allows use of Try…Catch blocks for exception handling.</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7251018"/>
                  </a:ext>
                </a:extLst>
              </a:tr>
              <a:tr h="359240">
                <a:tc>
                  <a:txBody>
                    <a:bodyPr/>
                    <a:lstStyle/>
                    <a:p>
                      <a:pPr marL="0" marR="0" algn="just">
                        <a:lnSpc>
                          <a:spcPct val="107000"/>
                        </a:lnSpc>
                        <a:spcBef>
                          <a:spcPts val="0"/>
                        </a:spcBef>
                        <a:spcAft>
                          <a:spcPts val="0"/>
                        </a:spcAft>
                      </a:pPr>
                      <a:r>
                        <a:rPr lang="en-US" sz="2000">
                          <a:effectLst/>
                        </a:rPr>
                        <a:t>Cannot have transactions within a function.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Can have transactions within a stored procedure.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12029154"/>
                  </a:ext>
                </a:extLst>
              </a:tr>
              <a:tr h="359240">
                <a:tc>
                  <a:txBody>
                    <a:bodyPr/>
                    <a:lstStyle/>
                    <a:p>
                      <a:pPr marL="0" marR="0" algn="just">
                        <a:lnSpc>
                          <a:spcPct val="107000"/>
                        </a:lnSpc>
                        <a:spcBef>
                          <a:spcPts val="0"/>
                        </a:spcBef>
                        <a:spcAft>
                          <a:spcPts val="0"/>
                        </a:spcAft>
                      </a:pPr>
                      <a:r>
                        <a:rPr lang="en-US" sz="2000">
                          <a:effectLst/>
                        </a:rPr>
                        <a:t>Cannot call a stored procedure from a function.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Can call a function from a stored procedure.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223028705"/>
                  </a:ext>
                </a:extLst>
              </a:tr>
              <a:tr h="1032752">
                <a:tc>
                  <a:txBody>
                    <a:bodyPr/>
                    <a:lstStyle/>
                    <a:p>
                      <a:pPr marL="0" marR="0" algn="just">
                        <a:lnSpc>
                          <a:spcPct val="107000"/>
                        </a:lnSpc>
                        <a:spcBef>
                          <a:spcPts val="0"/>
                        </a:spcBef>
                        <a:spcAft>
                          <a:spcPts val="0"/>
                        </a:spcAft>
                      </a:pPr>
                      <a:r>
                        <a:rPr lang="en-US" sz="2000">
                          <a:effectLst/>
                        </a:rPr>
                        <a:t>Functions can be called from a Select statement.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Stored procedures cannot be called from a Select/Where or Having statements. Execute statement has to be used to execute a stored procedure.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445735565"/>
                  </a:ext>
                </a:extLst>
              </a:tr>
              <a:tr h="359240">
                <a:tc>
                  <a:txBody>
                    <a:bodyPr/>
                    <a:lstStyle/>
                    <a:p>
                      <a:pPr marL="0" marR="0" algn="just">
                        <a:lnSpc>
                          <a:spcPct val="107000"/>
                        </a:lnSpc>
                        <a:spcBef>
                          <a:spcPts val="0"/>
                        </a:spcBef>
                        <a:spcAft>
                          <a:spcPts val="0"/>
                        </a:spcAft>
                      </a:pPr>
                      <a:r>
                        <a:rPr lang="en-US" sz="2000">
                          <a:effectLst/>
                        </a:rPr>
                        <a:t>Functions can be used in JOIN clauses.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07000"/>
                        </a:lnSpc>
                        <a:spcBef>
                          <a:spcPts val="0"/>
                        </a:spcBef>
                        <a:spcAft>
                          <a:spcPts val="0"/>
                        </a:spcAft>
                      </a:pPr>
                      <a:r>
                        <a:rPr lang="en-US" sz="2000" b="1" dirty="0">
                          <a:solidFill>
                            <a:schemeClr val="tx1"/>
                          </a:solidFill>
                          <a:effectLst/>
                        </a:rPr>
                        <a:t>Stored procedures cannot be used in JOIN clauses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68889809"/>
                  </a:ext>
                </a:extLst>
              </a:tr>
            </a:tbl>
          </a:graphicData>
        </a:graphic>
      </p:graphicFrame>
    </p:spTree>
    <p:extLst>
      <p:ext uri="{BB962C8B-B14F-4D97-AF65-F5344CB8AC3E}">
        <p14:creationId xmlns:p14="http://schemas.microsoft.com/office/powerpoint/2010/main" val="3103829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C23B-8E9F-08F1-A88B-FC1C139E0198}"/>
              </a:ext>
            </a:extLst>
          </p:cNvPr>
          <p:cNvSpPr>
            <a:spLocks noGrp="1"/>
          </p:cNvSpPr>
          <p:nvPr>
            <p:ph type="title"/>
          </p:nvPr>
        </p:nvSpPr>
        <p:spPr>
          <a:xfrm>
            <a:off x="339436" y="233217"/>
            <a:ext cx="10515600" cy="895639"/>
          </a:xfrm>
        </p:spPr>
        <p:txBody>
          <a:bodyPr>
            <a:normAutofit/>
          </a:bodyPr>
          <a:lstStyle/>
          <a:p>
            <a:r>
              <a:rPr lang="en-US" sz="4000" b="1" dirty="0">
                <a:latin typeface="+mn-lt"/>
              </a:rPr>
              <a:t>Triggers in SQL</a:t>
            </a:r>
          </a:p>
        </p:txBody>
      </p:sp>
      <p:sp>
        <p:nvSpPr>
          <p:cNvPr id="3" name="Content Placeholder 2">
            <a:extLst>
              <a:ext uri="{FF2B5EF4-FFF2-40B4-BE49-F238E27FC236}">
                <a16:creationId xmlns:a16="http://schemas.microsoft.com/office/drawing/2014/main" id="{3BFC02BB-DB5B-36F0-9DD6-0F723F887B71}"/>
              </a:ext>
            </a:extLst>
          </p:cNvPr>
          <p:cNvSpPr>
            <a:spLocks noGrp="1"/>
          </p:cNvSpPr>
          <p:nvPr>
            <p:ph idx="1"/>
          </p:nvPr>
        </p:nvSpPr>
        <p:spPr>
          <a:xfrm>
            <a:off x="339435" y="1128856"/>
            <a:ext cx="11686309" cy="5048107"/>
          </a:xfrm>
        </p:spPr>
        <p:txBody>
          <a:bodyPr>
            <a:normAutofit lnSpcReduction="10000"/>
          </a:bodyPr>
          <a:lstStyle/>
          <a:p>
            <a:pPr algn="just"/>
            <a:r>
              <a:rPr lang="en-US" b="0" i="0" dirty="0">
                <a:effectLst/>
              </a:rPr>
              <a:t>Triggers are a set of  SQL statements which are stored in the database catalog. These statements are executed whenever an event associated with a table occurs. </a:t>
            </a:r>
          </a:p>
          <a:p>
            <a:pPr algn="just"/>
            <a:r>
              <a:rPr lang="en-US" b="0" i="0" dirty="0">
                <a:effectLst/>
              </a:rPr>
              <a:t>So, a </a:t>
            </a:r>
            <a:r>
              <a:rPr lang="en-US" b="1" i="0" dirty="0">
                <a:effectLst/>
              </a:rPr>
              <a:t>trigger</a:t>
            </a:r>
            <a:r>
              <a:rPr lang="en-US" b="0" i="0" dirty="0">
                <a:effectLst/>
              </a:rPr>
              <a:t> can be invoked either </a:t>
            </a:r>
            <a:r>
              <a:rPr lang="en-US" b="1" i="0" dirty="0">
                <a:effectLst/>
              </a:rPr>
              <a:t>BEFORE</a:t>
            </a:r>
            <a:r>
              <a:rPr lang="en-US" b="0" i="0" dirty="0">
                <a:effectLst/>
              </a:rPr>
              <a:t> or </a:t>
            </a:r>
            <a:r>
              <a:rPr lang="en-US" b="1" i="0" dirty="0">
                <a:effectLst/>
              </a:rPr>
              <a:t>AFTER</a:t>
            </a:r>
            <a:r>
              <a:rPr lang="en-US" b="0" i="0" dirty="0">
                <a:effectLst/>
              </a:rPr>
              <a:t> the data is changed by</a:t>
            </a:r>
            <a:r>
              <a:rPr lang="en-US" b="1" i="0" dirty="0">
                <a:effectLst/>
              </a:rPr>
              <a:t> INSERT</a:t>
            </a:r>
            <a:r>
              <a:rPr lang="en-US" b="0" i="0" dirty="0">
                <a:effectLst/>
              </a:rPr>
              <a:t>, </a:t>
            </a:r>
            <a:r>
              <a:rPr lang="en-US" b="1" i="0" dirty="0">
                <a:effectLst/>
              </a:rPr>
              <a:t>UPDATE</a:t>
            </a:r>
            <a:r>
              <a:rPr lang="en-US" b="0" i="0" dirty="0">
                <a:effectLst/>
              </a:rPr>
              <a:t> or </a:t>
            </a:r>
            <a:r>
              <a:rPr lang="en-US" b="1" i="0" dirty="0">
                <a:effectLst/>
              </a:rPr>
              <a:t>DELETE</a:t>
            </a:r>
            <a:r>
              <a:rPr lang="en-US" b="0" i="0" dirty="0">
                <a:effectLst/>
              </a:rPr>
              <a:t> statement. </a:t>
            </a:r>
          </a:p>
          <a:p>
            <a:pPr algn="just"/>
            <a:r>
              <a:rPr lang="en-US" b="1" dirty="0">
                <a:solidFill>
                  <a:srgbClr val="000099"/>
                </a:solidFill>
              </a:rPr>
              <a:t>Before Insert</a:t>
            </a:r>
            <a:r>
              <a:rPr lang="en-US" dirty="0"/>
              <a:t>: It is activated before the insertion of data into the table.</a:t>
            </a:r>
          </a:p>
          <a:p>
            <a:pPr algn="just"/>
            <a:r>
              <a:rPr lang="en-US" b="1" dirty="0"/>
              <a:t>After Insert</a:t>
            </a:r>
            <a:r>
              <a:rPr lang="en-US" dirty="0"/>
              <a:t>: It is activated after the insertion of data into the table.</a:t>
            </a:r>
          </a:p>
          <a:p>
            <a:pPr algn="just"/>
            <a:r>
              <a:rPr lang="en-US" b="1" dirty="0">
                <a:solidFill>
                  <a:srgbClr val="000099"/>
                </a:solidFill>
              </a:rPr>
              <a:t>Before Update</a:t>
            </a:r>
            <a:r>
              <a:rPr lang="en-US" dirty="0"/>
              <a:t>: It is activated before the update of data in the table.</a:t>
            </a:r>
          </a:p>
          <a:p>
            <a:pPr algn="just"/>
            <a:r>
              <a:rPr lang="en-US" b="1" dirty="0"/>
              <a:t>After Update</a:t>
            </a:r>
            <a:r>
              <a:rPr lang="en-US" dirty="0"/>
              <a:t>: It is activated after the update of the data in the table.</a:t>
            </a:r>
          </a:p>
          <a:p>
            <a:pPr algn="just"/>
            <a:r>
              <a:rPr lang="en-US" b="1" dirty="0">
                <a:solidFill>
                  <a:srgbClr val="000099"/>
                </a:solidFill>
              </a:rPr>
              <a:t>Before Delete</a:t>
            </a:r>
            <a:r>
              <a:rPr lang="en-US" dirty="0"/>
              <a:t>: It is activated before the data is removed from the table.</a:t>
            </a:r>
          </a:p>
          <a:p>
            <a:pPr algn="just"/>
            <a:r>
              <a:rPr lang="en-US" b="1" dirty="0"/>
              <a:t>After Delete</a:t>
            </a:r>
            <a:r>
              <a:rPr lang="en-US" dirty="0"/>
              <a:t>: It is activated after the deletion of data from the table.</a:t>
            </a:r>
          </a:p>
        </p:txBody>
      </p:sp>
    </p:spTree>
    <p:extLst>
      <p:ext uri="{BB962C8B-B14F-4D97-AF65-F5344CB8AC3E}">
        <p14:creationId xmlns:p14="http://schemas.microsoft.com/office/powerpoint/2010/main" val="3098203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C23B-8E9F-08F1-A88B-FC1C139E0198}"/>
              </a:ext>
            </a:extLst>
          </p:cNvPr>
          <p:cNvSpPr>
            <a:spLocks noGrp="1"/>
          </p:cNvSpPr>
          <p:nvPr>
            <p:ph type="title"/>
          </p:nvPr>
        </p:nvSpPr>
        <p:spPr>
          <a:xfrm>
            <a:off x="339436" y="233217"/>
            <a:ext cx="10515600" cy="895639"/>
          </a:xfrm>
        </p:spPr>
        <p:txBody>
          <a:bodyPr>
            <a:normAutofit/>
          </a:bodyPr>
          <a:lstStyle/>
          <a:p>
            <a:r>
              <a:rPr lang="en-US" sz="4000" b="1" dirty="0">
                <a:latin typeface="+mn-lt"/>
              </a:rPr>
              <a:t>Triggers in SQL</a:t>
            </a:r>
          </a:p>
        </p:txBody>
      </p:sp>
      <p:sp>
        <p:nvSpPr>
          <p:cNvPr id="3" name="Content Placeholder 2">
            <a:extLst>
              <a:ext uri="{FF2B5EF4-FFF2-40B4-BE49-F238E27FC236}">
                <a16:creationId xmlns:a16="http://schemas.microsoft.com/office/drawing/2014/main" id="{3BFC02BB-DB5B-36F0-9DD6-0F723F887B71}"/>
              </a:ext>
            </a:extLst>
          </p:cNvPr>
          <p:cNvSpPr>
            <a:spLocks noGrp="1"/>
          </p:cNvSpPr>
          <p:nvPr>
            <p:ph idx="1"/>
          </p:nvPr>
        </p:nvSpPr>
        <p:spPr>
          <a:xfrm>
            <a:off x="339436" y="1128856"/>
            <a:ext cx="6546274" cy="5048107"/>
          </a:xfrm>
        </p:spPr>
        <p:txBody>
          <a:bodyPr>
            <a:normAutofit/>
          </a:bodyPr>
          <a:lstStyle/>
          <a:p>
            <a:pPr algn="just"/>
            <a:r>
              <a:rPr lang="en-US" b="0" i="0" dirty="0">
                <a:effectLst/>
              </a:rPr>
              <a:t>Syntax:</a:t>
            </a:r>
          </a:p>
          <a:p>
            <a:pPr marL="0" indent="0" algn="just">
              <a:buNone/>
            </a:pPr>
            <a:r>
              <a:rPr lang="en-US" sz="2400" b="1" i="0" dirty="0">
                <a:solidFill>
                  <a:srgbClr val="006699"/>
                </a:solidFill>
                <a:effectLst/>
              </a:rPr>
              <a:t>CREATE</a:t>
            </a:r>
            <a:r>
              <a:rPr lang="en-US" sz="2400" b="0" i="0" dirty="0">
                <a:solidFill>
                  <a:srgbClr val="000000"/>
                </a:solidFill>
                <a:effectLst/>
              </a:rPr>
              <a:t> </a:t>
            </a:r>
            <a:r>
              <a:rPr lang="en-US" sz="2400" b="1" i="0" dirty="0">
                <a:solidFill>
                  <a:srgbClr val="006699"/>
                </a:solidFill>
                <a:effectLst/>
              </a:rPr>
              <a:t>TRIGGER</a:t>
            </a:r>
            <a:r>
              <a:rPr lang="en-US" sz="2400" b="0" i="0" dirty="0">
                <a:solidFill>
                  <a:srgbClr val="000000"/>
                </a:solidFill>
                <a:effectLst/>
              </a:rPr>
              <a:t> </a:t>
            </a:r>
            <a:r>
              <a:rPr lang="en-US" sz="2400" b="0" i="0" dirty="0" err="1">
                <a:solidFill>
                  <a:srgbClr val="000000"/>
                </a:solidFill>
                <a:effectLst/>
              </a:rPr>
              <a:t>trigger_name</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1" i="0" dirty="0">
                <a:solidFill>
                  <a:srgbClr val="006699"/>
                </a:solidFill>
                <a:effectLst/>
              </a:rPr>
              <a:t>AFTER</a:t>
            </a:r>
            <a:r>
              <a:rPr lang="en-US" sz="2400" b="0" i="0" dirty="0">
                <a:solidFill>
                  <a:srgbClr val="000000"/>
                </a:solidFill>
                <a:effectLst/>
              </a:rPr>
              <a:t> | BEFORE) (</a:t>
            </a:r>
            <a:r>
              <a:rPr lang="en-US" sz="2400" b="1" i="0" dirty="0">
                <a:solidFill>
                  <a:srgbClr val="006699"/>
                </a:solidFill>
                <a:effectLst/>
              </a:rPr>
              <a:t>INSERT</a:t>
            </a:r>
            <a:r>
              <a:rPr lang="en-US" sz="2400" b="0" i="0" dirty="0">
                <a:solidFill>
                  <a:srgbClr val="000000"/>
                </a:solidFill>
                <a:effectLst/>
              </a:rPr>
              <a:t> | </a:t>
            </a:r>
            <a:r>
              <a:rPr lang="en-US" sz="2400" b="1" i="0" dirty="0">
                <a:solidFill>
                  <a:srgbClr val="006699"/>
                </a:solidFill>
                <a:effectLst/>
              </a:rPr>
              <a:t>UPDATE</a:t>
            </a:r>
            <a:r>
              <a:rPr lang="en-US" sz="2400" b="0" i="0" dirty="0">
                <a:solidFill>
                  <a:srgbClr val="000000"/>
                </a:solidFill>
                <a:effectLst/>
              </a:rPr>
              <a:t> | </a:t>
            </a:r>
            <a:r>
              <a:rPr lang="en-US" sz="2400" b="1" i="0" dirty="0">
                <a:solidFill>
                  <a:srgbClr val="006699"/>
                </a:solidFill>
                <a:effectLst/>
              </a:rPr>
              <a:t>DELETE</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1" i="0" dirty="0">
                <a:solidFill>
                  <a:srgbClr val="006699"/>
                </a:solidFill>
                <a:effectLst/>
              </a:rPr>
              <a:t>ON</a:t>
            </a:r>
            <a:r>
              <a:rPr lang="en-US" sz="2400" b="0" i="0" dirty="0">
                <a:solidFill>
                  <a:srgbClr val="000000"/>
                </a:solidFill>
                <a:effectLst/>
              </a:rPr>
              <a:t> </a:t>
            </a:r>
            <a:r>
              <a:rPr lang="en-US" sz="2400" b="0" i="0" dirty="0" err="1">
                <a:solidFill>
                  <a:srgbClr val="000000"/>
                </a:solidFill>
                <a:effectLst/>
              </a:rPr>
              <a:t>table_name</a:t>
            </a:r>
            <a:r>
              <a:rPr lang="en-US" sz="2400" b="0" i="0" dirty="0">
                <a:solidFill>
                  <a:srgbClr val="000000"/>
                </a:solidFill>
                <a:effectLst/>
              </a:rPr>
              <a:t> </a:t>
            </a:r>
            <a:r>
              <a:rPr lang="en-US" sz="2400" b="1" i="0" dirty="0">
                <a:solidFill>
                  <a:srgbClr val="006699"/>
                </a:solidFill>
                <a:effectLst/>
              </a:rPr>
              <a:t>FOR</a:t>
            </a:r>
            <a:r>
              <a:rPr lang="en-US" sz="2400" b="0" i="0" dirty="0">
                <a:solidFill>
                  <a:srgbClr val="000000"/>
                </a:solidFill>
                <a:effectLst/>
              </a:rPr>
              <a:t> EACH ROW    </a:t>
            </a:r>
          </a:p>
          <a:p>
            <a:pPr marL="0" indent="0" algn="just">
              <a:buNone/>
            </a:pPr>
            <a:r>
              <a:rPr lang="en-US" sz="2400" b="0" i="0" dirty="0">
                <a:solidFill>
                  <a:srgbClr val="000000"/>
                </a:solidFill>
                <a:effectLst/>
              </a:rPr>
              <a:t>         </a:t>
            </a:r>
            <a:r>
              <a:rPr lang="en-US" sz="2400" b="1" i="0" dirty="0">
                <a:solidFill>
                  <a:srgbClr val="006699"/>
                </a:solidFill>
                <a:effectLst/>
              </a:rPr>
              <a:t>BEGIN</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0" i="0" dirty="0">
                <a:solidFill>
                  <a:srgbClr val="008200"/>
                </a:solidFill>
                <a:effectLst/>
              </a:rPr>
              <a:t>--variable declarations  </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0" i="0" dirty="0">
                <a:solidFill>
                  <a:srgbClr val="008200"/>
                </a:solidFill>
                <a:effectLst/>
              </a:rPr>
              <a:t>--trigger code  </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1" i="0" dirty="0">
                <a:solidFill>
                  <a:srgbClr val="006699"/>
                </a:solidFill>
                <a:effectLst/>
              </a:rPr>
              <a:t>END</a:t>
            </a:r>
            <a:r>
              <a:rPr lang="en-US" sz="2400" b="0" i="0" dirty="0">
                <a:solidFill>
                  <a:srgbClr val="000000"/>
                </a:solidFill>
                <a:effectLst/>
              </a:rPr>
              <a:t>;     </a:t>
            </a:r>
          </a:p>
          <a:p>
            <a:pPr algn="just"/>
            <a:endParaRPr lang="en-US" dirty="0"/>
          </a:p>
        </p:txBody>
      </p:sp>
      <p:sp>
        <p:nvSpPr>
          <p:cNvPr id="4" name="Content Placeholder 2">
            <a:extLst>
              <a:ext uri="{FF2B5EF4-FFF2-40B4-BE49-F238E27FC236}">
                <a16:creationId xmlns:a16="http://schemas.microsoft.com/office/drawing/2014/main" id="{EF27631C-FE47-169F-DCC6-8CEDBFEC2AA4}"/>
              </a:ext>
            </a:extLst>
          </p:cNvPr>
          <p:cNvSpPr txBox="1">
            <a:spLocks/>
          </p:cNvSpPr>
          <p:nvPr/>
        </p:nvSpPr>
        <p:spPr>
          <a:xfrm>
            <a:off x="7038109" y="540327"/>
            <a:ext cx="4814455"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i="0" dirty="0">
                <a:solidFill>
                  <a:srgbClr val="006699"/>
                </a:solidFill>
                <a:effectLst/>
              </a:rPr>
              <a:t>Use Student;</a:t>
            </a:r>
          </a:p>
          <a:p>
            <a:pPr marL="0" indent="0" algn="just">
              <a:buNone/>
            </a:pPr>
            <a:r>
              <a:rPr lang="en-US" sz="2400" b="1" i="0" dirty="0">
                <a:solidFill>
                  <a:srgbClr val="006699"/>
                </a:solidFill>
                <a:effectLst/>
              </a:rPr>
              <a:t>CREATE</a:t>
            </a:r>
            <a:r>
              <a:rPr lang="en-US" sz="2400" b="0" i="0" dirty="0">
                <a:solidFill>
                  <a:srgbClr val="000000"/>
                </a:solidFill>
                <a:effectLst/>
              </a:rPr>
              <a:t> </a:t>
            </a:r>
            <a:r>
              <a:rPr lang="en-US" sz="2400" b="1" i="0" dirty="0">
                <a:solidFill>
                  <a:srgbClr val="006699"/>
                </a:solidFill>
                <a:effectLst/>
              </a:rPr>
              <a:t>TABLE</a:t>
            </a:r>
            <a:r>
              <a:rPr lang="en-US" sz="2400" b="0" i="0" dirty="0">
                <a:solidFill>
                  <a:srgbClr val="000000"/>
                </a:solidFill>
                <a:effectLst/>
              </a:rPr>
              <a:t> employee(  </a:t>
            </a:r>
          </a:p>
          <a:p>
            <a:pPr marL="0" indent="0" algn="just">
              <a:buNone/>
            </a:pPr>
            <a:r>
              <a:rPr lang="en-US" sz="2400" b="0" i="0" dirty="0">
                <a:solidFill>
                  <a:srgbClr val="000000"/>
                </a:solidFill>
                <a:effectLst/>
              </a:rPr>
              <a:t>    </a:t>
            </a:r>
            <a:r>
              <a:rPr lang="en-US" sz="2400" b="1" i="0" dirty="0">
                <a:solidFill>
                  <a:srgbClr val="006699"/>
                </a:solidFill>
                <a:effectLst/>
              </a:rPr>
              <a:t>name</a:t>
            </a:r>
            <a:r>
              <a:rPr lang="en-US" sz="2400" b="0" i="0" dirty="0">
                <a:solidFill>
                  <a:srgbClr val="000000"/>
                </a:solidFill>
                <a:effectLst/>
              </a:rPr>
              <a:t> </a:t>
            </a:r>
            <a:r>
              <a:rPr lang="en-US" sz="2400" b="1" i="0" dirty="0">
                <a:solidFill>
                  <a:srgbClr val="006699"/>
                </a:solidFill>
                <a:effectLst/>
              </a:rPr>
              <a:t>varchar</a:t>
            </a:r>
            <a:r>
              <a:rPr lang="en-US" sz="2400" b="0" i="0" dirty="0">
                <a:solidFill>
                  <a:srgbClr val="000000"/>
                </a:solidFill>
                <a:effectLst/>
              </a:rPr>
              <a:t>(45) </a:t>
            </a:r>
            <a:r>
              <a:rPr lang="en-US" sz="2400" b="0" i="0" dirty="0">
                <a:solidFill>
                  <a:srgbClr val="808080"/>
                </a:solidFill>
                <a:effectLst/>
              </a:rPr>
              <a:t>NOT</a:t>
            </a:r>
            <a:r>
              <a:rPr lang="en-US" sz="2400" b="0" i="0" dirty="0">
                <a:solidFill>
                  <a:srgbClr val="000000"/>
                </a:solidFill>
                <a:effectLst/>
              </a:rPr>
              <a:t> </a:t>
            </a:r>
            <a:r>
              <a:rPr lang="en-US" sz="2400" b="0" i="0" dirty="0">
                <a:solidFill>
                  <a:srgbClr val="808080"/>
                </a:solidFill>
                <a:effectLst/>
              </a:rPr>
              <a:t>NULL</a:t>
            </a:r>
            <a:r>
              <a:rPr lang="en-US" sz="2400" b="0" i="0" dirty="0">
                <a:solidFill>
                  <a:srgbClr val="000000"/>
                </a:solidFill>
                <a:effectLst/>
              </a:rPr>
              <a:t>,    </a:t>
            </a:r>
          </a:p>
          <a:p>
            <a:pPr marL="0" indent="0" algn="just">
              <a:buNone/>
            </a:pPr>
            <a:r>
              <a:rPr lang="en-US" sz="2400" b="0" i="0" dirty="0">
                <a:solidFill>
                  <a:srgbClr val="000000"/>
                </a:solidFill>
                <a:effectLst/>
              </a:rPr>
              <a:t>    occupation </a:t>
            </a:r>
            <a:r>
              <a:rPr lang="en-US" sz="2400" b="1" i="0" dirty="0">
                <a:solidFill>
                  <a:srgbClr val="006699"/>
                </a:solidFill>
                <a:effectLst/>
              </a:rPr>
              <a:t>varchar</a:t>
            </a:r>
            <a:r>
              <a:rPr lang="en-US" sz="2400" b="0" i="0" dirty="0">
                <a:solidFill>
                  <a:srgbClr val="000000"/>
                </a:solidFill>
                <a:effectLst/>
              </a:rPr>
              <a:t>(35) </a:t>
            </a:r>
            <a:r>
              <a:rPr lang="en-US" sz="2400" b="0" i="0" dirty="0">
                <a:solidFill>
                  <a:srgbClr val="808080"/>
                </a:solidFill>
                <a:effectLst/>
              </a:rPr>
              <a:t>NOT</a:t>
            </a:r>
            <a:r>
              <a:rPr lang="en-US" sz="2400" b="0" i="0" dirty="0">
                <a:solidFill>
                  <a:srgbClr val="000000"/>
                </a:solidFill>
                <a:effectLst/>
              </a:rPr>
              <a:t> </a:t>
            </a:r>
            <a:r>
              <a:rPr lang="en-US" sz="2400" b="0" i="0" dirty="0">
                <a:solidFill>
                  <a:srgbClr val="808080"/>
                </a:solidFill>
                <a:effectLst/>
              </a:rPr>
              <a:t>NULL</a:t>
            </a:r>
            <a:r>
              <a:rPr lang="en-US" sz="2400" b="0" i="0" dirty="0">
                <a:solidFill>
                  <a:srgbClr val="000000"/>
                </a:solidFill>
                <a:effectLst/>
              </a:rPr>
              <a:t>,     </a:t>
            </a:r>
            <a:r>
              <a:rPr lang="en-US" sz="2400" b="0" i="0" dirty="0" err="1">
                <a:solidFill>
                  <a:srgbClr val="000000"/>
                </a:solidFill>
                <a:effectLst/>
              </a:rPr>
              <a:t>working_date</a:t>
            </a:r>
            <a:r>
              <a:rPr lang="en-US" sz="2400" b="0" i="0" dirty="0">
                <a:solidFill>
                  <a:srgbClr val="000000"/>
                </a:solidFill>
                <a:effectLst/>
              </a:rPr>
              <a:t> </a:t>
            </a:r>
            <a:r>
              <a:rPr lang="en-US" sz="2400" b="1" i="0" dirty="0">
                <a:solidFill>
                  <a:srgbClr val="006699"/>
                </a:solidFill>
                <a:effectLst/>
              </a:rPr>
              <a:t>date</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0" i="0" dirty="0" err="1">
                <a:solidFill>
                  <a:srgbClr val="000000"/>
                </a:solidFill>
                <a:effectLst/>
              </a:rPr>
              <a:t>working_hours</a:t>
            </a:r>
            <a:r>
              <a:rPr lang="en-US" sz="2400" b="0" i="0" dirty="0">
                <a:solidFill>
                  <a:srgbClr val="000000"/>
                </a:solidFill>
                <a:effectLst/>
              </a:rPr>
              <a:t> </a:t>
            </a:r>
            <a:r>
              <a:rPr lang="en-US" sz="2400" b="1" i="0" dirty="0">
                <a:solidFill>
                  <a:srgbClr val="006699"/>
                </a:solidFill>
                <a:effectLst/>
              </a:rPr>
              <a:t>varchar</a:t>
            </a:r>
            <a:r>
              <a:rPr lang="en-US" sz="2400" b="0" i="0" dirty="0">
                <a:solidFill>
                  <a:srgbClr val="000000"/>
                </a:solidFill>
                <a:effectLst/>
              </a:rPr>
              <a:t>(10)  </a:t>
            </a:r>
          </a:p>
          <a:p>
            <a:pPr marL="0" indent="0" algn="just">
              <a:buNone/>
            </a:pPr>
            <a:r>
              <a:rPr lang="en-US" sz="2400" b="0" i="0" dirty="0">
                <a:solidFill>
                  <a:srgbClr val="000000"/>
                </a:solidFill>
                <a:effectLst/>
              </a:rPr>
              <a:t>);  </a:t>
            </a:r>
          </a:p>
          <a:p>
            <a:endParaRPr lang="en-US" dirty="0"/>
          </a:p>
          <a:p>
            <a:endParaRPr lang="en-IN" dirty="0"/>
          </a:p>
        </p:txBody>
      </p:sp>
      <p:sp>
        <p:nvSpPr>
          <p:cNvPr id="5" name="Content Placeholder 2">
            <a:extLst>
              <a:ext uri="{FF2B5EF4-FFF2-40B4-BE49-F238E27FC236}">
                <a16:creationId xmlns:a16="http://schemas.microsoft.com/office/drawing/2014/main" id="{8E93D3AA-00B0-B182-7AEE-283169483067}"/>
              </a:ext>
            </a:extLst>
          </p:cNvPr>
          <p:cNvSpPr txBox="1">
            <a:spLocks/>
          </p:cNvSpPr>
          <p:nvPr/>
        </p:nvSpPr>
        <p:spPr>
          <a:xfrm>
            <a:off x="2687782" y="4463474"/>
            <a:ext cx="9164782" cy="21613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i="0" dirty="0">
                <a:solidFill>
                  <a:srgbClr val="006699"/>
                </a:solidFill>
                <a:effectLst/>
              </a:rPr>
              <a:t>INSERT</a:t>
            </a:r>
            <a:r>
              <a:rPr lang="en-US" sz="2400" b="0" i="0" dirty="0">
                <a:solidFill>
                  <a:srgbClr val="000000"/>
                </a:solidFill>
                <a:effectLst/>
              </a:rPr>
              <a:t> </a:t>
            </a:r>
            <a:r>
              <a:rPr lang="en-US" sz="2400" b="1" i="0" dirty="0">
                <a:solidFill>
                  <a:srgbClr val="006699"/>
                </a:solidFill>
                <a:effectLst/>
              </a:rPr>
              <a:t>INTO</a:t>
            </a:r>
            <a:r>
              <a:rPr lang="en-US" sz="2400" b="0" i="0" dirty="0">
                <a:solidFill>
                  <a:srgbClr val="000000"/>
                </a:solidFill>
                <a:effectLst/>
              </a:rPr>
              <a:t> employee </a:t>
            </a:r>
            <a:r>
              <a:rPr lang="en-US" sz="2400" b="1" i="0" dirty="0">
                <a:solidFill>
                  <a:srgbClr val="006699"/>
                </a:solidFill>
                <a:effectLst/>
              </a:rPr>
              <a:t>VALUES</a:t>
            </a:r>
            <a:r>
              <a:rPr lang="en-US" sz="2400" b="0" i="0" dirty="0">
                <a:solidFill>
                  <a:srgbClr val="000000"/>
                </a:solidFill>
                <a:effectLst/>
              </a:rPr>
              <a:t>  (</a:t>
            </a:r>
            <a:r>
              <a:rPr lang="en-US" sz="2400" b="0" i="0" dirty="0">
                <a:solidFill>
                  <a:srgbClr val="0000FF"/>
                </a:solidFill>
                <a:effectLst/>
              </a:rPr>
              <a:t>'Robin'</a:t>
            </a:r>
            <a:r>
              <a:rPr lang="en-US" sz="2400" b="0" i="0" dirty="0">
                <a:solidFill>
                  <a:srgbClr val="000000"/>
                </a:solidFill>
                <a:effectLst/>
              </a:rPr>
              <a:t>, </a:t>
            </a:r>
            <a:r>
              <a:rPr lang="en-US" sz="2400" b="0" i="0" dirty="0">
                <a:solidFill>
                  <a:srgbClr val="0000FF"/>
                </a:solidFill>
                <a:effectLst/>
              </a:rPr>
              <a:t>'Scientist'</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12),  </a:t>
            </a:r>
          </a:p>
          <a:p>
            <a:pPr marL="0" indent="0" algn="just">
              <a:buNone/>
            </a:pPr>
            <a:r>
              <a:rPr lang="en-US" sz="2400" b="0" i="0" dirty="0">
                <a:solidFill>
                  <a:srgbClr val="000000"/>
                </a:solidFill>
                <a:effectLst/>
              </a:rPr>
              <a:t>(</a:t>
            </a:r>
            <a:r>
              <a:rPr lang="en-US" sz="2400" b="0" i="0" dirty="0">
                <a:solidFill>
                  <a:srgbClr val="0000FF"/>
                </a:solidFill>
                <a:effectLst/>
              </a:rPr>
              <a:t>'Warner'</a:t>
            </a:r>
            <a:r>
              <a:rPr lang="en-US" sz="2400" b="0" i="0" dirty="0">
                <a:solidFill>
                  <a:srgbClr val="000000"/>
                </a:solidFill>
                <a:effectLst/>
              </a:rPr>
              <a:t>, </a:t>
            </a:r>
            <a:r>
              <a:rPr lang="en-US" sz="2400" b="0" i="0" dirty="0">
                <a:solidFill>
                  <a:srgbClr val="0000FF"/>
                </a:solidFill>
                <a:effectLst/>
              </a:rPr>
              <a:t>'Engineer'</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10), (</a:t>
            </a:r>
            <a:r>
              <a:rPr lang="en-US" sz="2400" b="0" i="0" dirty="0">
                <a:solidFill>
                  <a:srgbClr val="0000FF"/>
                </a:solidFill>
                <a:effectLst/>
              </a:rPr>
              <a:t>'Peter'</a:t>
            </a:r>
            <a:r>
              <a:rPr lang="en-US" sz="2400" b="0" i="0" dirty="0">
                <a:solidFill>
                  <a:srgbClr val="000000"/>
                </a:solidFill>
                <a:effectLst/>
              </a:rPr>
              <a:t>, </a:t>
            </a:r>
            <a:r>
              <a:rPr lang="en-US" sz="2400" b="0" i="0" dirty="0">
                <a:solidFill>
                  <a:srgbClr val="0000FF"/>
                </a:solidFill>
                <a:effectLst/>
              </a:rPr>
              <a:t>'Actor'</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13),  </a:t>
            </a:r>
          </a:p>
          <a:p>
            <a:pPr marL="0" indent="0" algn="just">
              <a:buNone/>
            </a:pPr>
            <a:r>
              <a:rPr lang="en-US" sz="2400" b="0" i="0" dirty="0">
                <a:solidFill>
                  <a:srgbClr val="000000"/>
                </a:solidFill>
                <a:effectLst/>
              </a:rPr>
              <a:t>(</a:t>
            </a:r>
            <a:r>
              <a:rPr lang="en-US" sz="2400" b="0" i="0" dirty="0">
                <a:solidFill>
                  <a:srgbClr val="0000FF"/>
                </a:solidFill>
                <a:effectLst/>
              </a:rPr>
              <a:t>'Marco'</a:t>
            </a:r>
            <a:r>
              <a:rPr lang="en-US" sz="2400" b="0" i="0" dirty="0">
                <a:solidFill>
                  <a:srgbClr val="000000"/>
                </a:solidFill>
                <a:effectLst/>
              </a:rPr>
              <a:t>, </a:t>
            </a:r>
            <a:r>
              <a:rPr lang="en-US" sz="2400" b="0" i="0" dirty="0">
                <a:solidFill>
                  <a:srgbClr val="0000FF"/>
                </a:solidFill>
                <a:effectLst/>
              </a:rPr>
              <a:t>'Doctor'</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14),(</a:t>
            </a:r>
            <a:r>
              <a:rPr lang="en-US" sz="2400" b="0" i="0" dirty="0">
                <a:solidFill>
                  <a:srgbClr val="0000FF"/>
                </a:solidFill>
                <a:effectLst/>
              </a:rPr>
              <a:t>'Brayden'</a:t>
            </a:r>
            <a:r>
              <a:rPr lang="en-US" sz="2400" b="0" i="0" dirty="0">
                <a:solidFill>
                  <a:srgbClr val="000000"/>
                </a:solidFill>
                <a:effectLst/>
              </a:rPr>
              <a:t>, </a:t>
            </a:r>
            <a:r>
              <a:rPr lang="en-US" sz="2400" b="0" i="0" dirty="0">
                <a:solidFill>
                  <a:srgbClr val="0000FF"/>
                </a:solidFill>
                <a:effectLst/>
              </a:rPr>
              <a:t>'Teacher'</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12),  </a:t>
            </a:r>
          </a:p>
          <a:p>
            <a:pPr marL="0" indent="0" algn="just">
              <a:buNone/>
            </a:pPr>
            <a:r>
              <a:rPr lang="en-US" sz="2400" b="0" i="0" dirty="0">
                <a:solidFill>
                  <a:srgbClr val="000000"/>
                </a:solidFill>
                <a:effectLst/>
              </a:rPr>
              <a:t>(</a:t>
            </a:r>
            <a:r>
              <a:rPr lang="en-US" sz="2400" b="0" i="0" dirty="0">
                <a:solidFill>
                  <a:srgbClr val="0000FF"/>
                </a:solidFill>
                <a:effectLst/>
              </a:rPr>
              <a:t>'Antonio'</a:t>
            </a:r>
            <a:r>
              <a:rPr lang="en-US" sz="2400" b="0" i="0" dirty="0">
                <a:solidFill>
                  <a:srgbClr val="000000"/>
                </a:solidFill>
                <a:effectLst/>
              </a:rPr>
              <a:t>, </a:t>
            </a:r>
            <a:r>
              <a:rPr lang="en-US" sz="2400" b="0" i="0" dirty="0">
                <a:solidFill>
                  <a:srgbClr val="0000FF"/>
                </a:solidFill>
                <a:effectLst/>
              </a:rPr>
              <a:t>'Business'</a:t>
            </a:r>
            <a:r>
              <a:rPr lang="en-US" sz="2400" b="0" i="0" dirty="0">
                <a:solidFill>
                  <a:srgbClr val="000000"/>
                </a:solidFill>
                <a:effectLst/>
              </a:rPr>
              <a:t>, </a:t>
            </a:r>
            <a:r>
              <a:rPr lang="en-US" sz="2400" b="0" i="0" dirty="0">
                <a:solidFill>
                  <a:srgbClr val="0000FF"/>
                </a:solidFill>
                <a:effectLst/>
              </a:rPr>
              <a:t>'2020-10-04'</a:t>
            </a:r>
            <a:r>
              <a:rPr lang="en-US" sz="2400" b="0" i="0" dirty="0">
                <a:solidFill>
                  <a:srgbClr val="000000"/>
                </a:solidFill>
                <a:effectLst/>
              </a:rPr>
              <a:t>, 11);  </a:t>
            </a:r>
          </a:p>
          <a:p>
            <a:endParaRPr lang="en-US" dirty="0"/>
          </a:p>
          <a:p>
            <a:endParaRPr lang="en-IN" dirty="0"/>
          </a:p>
        </p:txBody>
      </p:sp>
    </p:spTree>
    <p:extLst>
      <p:ext uri="{BB962C8B-B14F-4D97-AF65-F5344CB8AC3E}">
        <p14:creationId xmlns:p14="http://schemas.microsoft.com/office/powerpoint/2010/main" val="1466783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C23B-8E9F-08F1-A88B-FC1C139E0198}"/>
              </a:ext>
            </a:extLst>
          </p:cNvPr>
          <p:cNvSpPr>
            <a:spLocks noGrp="1"/>
          </p:cNvSpPr>
          <p:nvPr>
            <p:ph type="title"/>
          </p:nvPr>
        </p:nvSpPr>
        <p:spPr>
          <a:xfrm>
            <a:off x="339436" y="233217"/>
            <a:ext cx="10515600" cy="895639"/>
          </a:xfrm>
        </p:spPr>
        <p:txBody>
          <a:bodyPr>
            <a:normAutofit/>
          </a:bodyPr>
          <a:lstStyle/>
          <a:p>
            <a:r>
              <a:rPr lang="en-US" sz="4000" b="1" dirty="0">
                <a:latin typeface="+mn-lt"/>
              </a:rPr>
              <a:t>Triggers in SQL</a:t>
            </a:r>
          </a:p>
        </p:txBody>
      </p:sp>
      <p:sp>
        <p:nvSpPr>
          <p:cNvPr id="3" name="Content Placeholder 2">
            <a:extLst>
              <a:ext uri="{FF2B5EF4-FFF2-40B4-BE49-F238E27FC236}">
                <a16:creationId xmlns:a16="http://schemas.microsoft.com/office/drawing/2014/main" id="{3BFC02BB-DB5B-36F0-9DD6-0F723F887B71}"/>
              </a:ext>
            </a:extLst>
          </p:cNvPr>
          <p:cNvSpPr>
            <a:spLocks noGrp="1"/>
          </p:cNvSpPr>
          <p:nvPr>
            <p:ph idx="1"/>
          </p:nvPr>
        </p:nvSpPr>
        <p:spPr>
          <a:xfrm>
            <a:off x="339436" y="1128856"/>
            <a:ext cx="6546274" cy="5048107"/>
          </a:xfrm>
        </p:spPr>
        <p:txBody>
          <a:bodyPr>
            <a:normAutofit/>
          </a:bodyPr>
          <a:lstStyle/>
          <a:p>
            <a:pPr algn="just"/>
            <a:r>
              <a:rPr lang="en-US" b="0" i="0" dirty="0">
                <a:solidFill>
                  <a:srgbClr val="333333"/>
                </a:solidFill>
                <a:effectLst/>
                <a:latin typeface="inter-regular"/>
              </a:rPr>
              <a:t>we will create a </a:t>
            </a:r>
            <a:r>
              <a:rPr lang="en-US" b="1" i="0" u="none" strike="noStrike" dirty="0">
                <a:solidFill>
                  <a:srgbClr val="008000"/>
                </a:solidFill>
                <a:effectLst/>
                <a:latin typeface="inter-bold"/>
              </a:rPr>
              <a:t>BEFORE INSERT trigger</a:t>
            </a:r>
            <a:r>
              <a:rPr lang="en-US" b="0" i="0" dirty="0">
                <a:solidFill>
                  <a:srgbClr val="333333"/>
                </a:solidFill>
                <a:effectLst/>
                <a:latin typeface="inter-regular"/>
              </a:rPr>
              <a:t>. This trigger is invoked automatically insert the </a:t>
            </a:r>
            <a:r>
              <a:rPr lang="en-US" b="1" i="0" dirty="0" err="1">
                <a:solidFill>
                  <a:srgbClr val="333333"/>
                </a:solidFill>
                <a:effectLst/>
                <a:latin typeface="inter-bold"/>
              </a:rPr>
              <a:t>working_hours</a:t>
            </a:r>
            <a:r>
              <a:rPr lang="en-US" b="1" i="0" dirty="0">
                <a:solidFill>
                  <a:srgbClr val="333333"/>
                </a:solidFill>
                <a:effectLst/>
                <a:latin typeface="inter-bold"/>
              </a:rPr>
              <a:t> = 0</a:t>
            </a:r>
            <a:r>
              <a:rPr lang="en-US" b="0" i="0" dirty="0">
                <a:solidFill>
                  <a:srgbClr val="333333"/>
                </a:solidFill>
                <a:effectLst/>
                <a:latin typeface="inter-regular"/>
              </a:rPr>
              <a:t> if someone tries to insert </a:t>
            </a:r>
            <a:r>
              <a:rPr lang="en-US" b="1" i="0" dirty="0" err="1">
                <a:solidFill>
                  <a:srgbClr val="333333"/>
                </a:solidFill>
                <a:effectLst/>
                <a:latin typeface="inter-bold"/>
              </a:rPr>
              <a:t>working_hours</a:t>
            </a:r>
            <a:r>
              <a:rPr lang="en-US" b="1" i="0" dirty="0">
                <a:solidFill>
                  <a:srgbClr val="333333"/>
                </a:solidFill>
                <a:effectLst/>
                <a:latin typeface="inter-bold"/>
              </a:rPr>
              <a:t> &lt; 0</a:t>
            </a:r>
            <a:r>
              <a:rPr lang="en-US" b="0" i="0" dirty="0">
                <a:solidFill>
                  <a:srgbClr val="333333"/>
                </a:solidFill>
                <a:effectLst/>
                <a:latin typeface="inter-regular"/>
              </a:rPr>
              <a:t>.</a:t>
            </a:r>
          </a:p>
          <a:p>
            <a:pPr algn="just"/>
            <a:endParaRPr lang="en-US" dirty="0"/>
          </a:p>
        </p:txBody>
      </p:sp>
      <p:sp>
        <p:nvSpPr>
          <p:cNvPr id="5" name="Content Placeholder 2">
            <a:extLst>
              <a:ext uri="{FF2B5EF4-FFF2-40B4-BE49-F238E27FC236}">
                <a16:creationId xmlns:a16="http://schemas.microsoft.com/office/drawing/2014/main" id="{8E93D3AA-00B0-B182-7AEE-283169483067}"/>
              </a:ext>
            </a:extLst>
          </p:cNvPr>
          <p:cNvSpPr txBox="1">
            <a:spLocks/>
          </p:cNvSpPr>
          <p:nvPr/>
        </p:nvSpPr>
        <p:spPr>
          <a:xfrm>
            <a:off x="280556" y="2967182"/>
            <a:ext cx="8461662" cy="3657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i="0" dirty="0">
                <a:solidFill>
                  <a:srgbClr val="006699"/>
                </a:solidFill>
                <a:effectLst/>
              </a:rPr>
              <a:t>DELIMITER //  </a:t>
            </a:r>
          </a:p>
          <a:p>
            <a:pPr marL="0" indent="0" algn="just">
              <a:buNone/>
            </a:pPr>
            <a:r>
              <a:rPr lang="en-US" sz="2400" b="1" i="0" dirty="0">
                <a:solidFill>
                  <a:srgbClr val="006699"/>
                </a:solidFill>
                <a:effectLst/>
              </a:rPr>
              <a:t>  Create Trigger </a:t>
            </a:r>
            <a:r>
              <a:rPr lang="en-US" sz="2400" b="1" i="0" dirty="0" err="1">
                <a:solidFill>
                  <a:srgbClr val="C00000"/>
                </a:solidFill>
                <a:effectLst/>
              </a:rPr>
              <a:t>before_insert_empworkinghours</a:t>
            </a:r>
            <a:r>
              <a:rPr lang="en-US" sz="2400" b="1" i="0" dirty="0">
                <a:solidFill>
                  <a:srgbClr val="C00000"/>
                </a:solidFill>
                <a:effectLst/>
              </a:rPr>
              <a:t>   </a:t>
            </a:r>
          </a:p>
          <a:p>
            <a:pPr marL="0" indent="0" algn="just">
              <a:buNone/>
            </a:pPr>
            <a:r>
              <a:rPr lang="en-US" sz="2400" b="1" i="0" dirty="0">
                <a:solidFill>
                  <a:srgbClr val="006699"/>
                </a:solidFill>
                <a:effectLst/>
              </a:rPr>
              <a:t>  BEFORE INSERT ON employee FOR EACH ROW  </a:t>
            </a:r>
          </a:p>
          <a:p>
            <a:pPr marL="0" indent="0" algn="just">
              <a:buNone/>
            </a:pPr>
            <a:r>
              <a:rPr lang="en-US" sz="2400" b="1" i="0" dirty="0">
                <a:solidFill>
                  <a:srgbClr val="006699"/>
                </a:solidFill>
                <a:effectLst/>
              </a:rPr>
              <a:t>BEGIN  </a:t>
            </a:r>
          </a:p>
          <a:p>
            <a:pPr marL="0" indent="0" algn="just">
              <a:buNone/>
            </a:pPr>
            <a:r>
              <a:rPr lang="en-US" sz="2400" b="1" i="0" dirty="0">
                <a:solidFill>
                  <a:srgbClr val="C00000"/>
                </a:solidFill>
                <a:effectLst/>
              </a:rPr>
              <a:t>  IF </a:t>
            </a:r>
            <a:r>
              <a:rPr lang="en-US" sz="2400" b="1" i="0" dirty="0" err="1">
                <a:solidFill>
                  <a:srgbClr val="C00000"/>
                </a:solidFill>
                <a:effectLst/>
              </a:rPr>
              <a:t>NEW.working_hours</a:t>
            </a:r>
            <a:r>
              <a:rPr lang="en-US" sz="2400" b="1" i="0" dirty="0">
                <a:solidFill>
                  <a:srgbClr val="C00000"/>
                </a:solidFill>
                <a:effectLst/>
              </a:rPr>
              <a:t> &lt; 0 THEN SET </a:t>
            </a:r>
            <a:r>
              <a:rPr lang="en-US" sz="2400" b="1" i="0" dirty="0" err="1">
                <a:solidFill>
                  <a:srgbClr val="C00000"/>
                </a:solidFill>
                <a:effectLst/>
              </a:rPr>
              <a:t>NEW.working_hours</a:t>
            </a:r>
            <a:r>
              <a:rPr lang="en-US" sz="2400" b="1" i="0" dirty="0">
                <a:solidFill>
                  <a:srgbClr val="C00000"/>
                </a:solidFill>
                <a:effectLst/>
              </a:rPr>
              <a:t> = 0;  </a:t>
            </a:r>
          </a:p>
          <a:p>
            <a:pPr marL="0" indent="0" algn="just">
              <a:buNone/>
            </a:pPr>
            <a:r>
              <a:rPr lang="en-US" sz="2400" b="1" i="0" dirty="0">
                <a:solidFill>
                  <a:srgbClr val="006699"/>
                </a:solidFill>
                <a:effectLst/>
              </a:rPr>
              <a:t>  END IF;  </a:t>
            </a:r>
          </a:p>
          <a:p>
            <a:pPr marL="0" indent="0" algn="just">
              <a:buNone/>
            </a:pPr>
            <a:r>
              <a:rPr lang="en-US" sz="2400" b="1" i="0" dirty="0">
                <a:solidFill>
                  <a:srgbClr val="006699"/>
                </a:solidFill>
                <a:effectLst/>
              </a:rPr>
              <a:t>END // </a:t>
            </a:r>
          </a:p>
          <a:p>
            <a:pPr marL="0" indent="0" algn="just">
              <a:buNone/>
            </a:pPr>
            <a:r>
              <a:rPr lang="en-US" dirty="0"/>
              <a:t>DELIMITER ;</a:t>
            </a:r>
          </a:p>
          <a:p>
            <a:endParaRPr lang="en-IN" dirty="0"/>
          </a:p>
        </p:txBody>
      </p:sp>
      <p:pic>
        <p:nvPicPr>
          <p:cNvPr id="7" name="Picture 6">
            <a:extLst>
              <a:ext uri="{FF2B5EF4-FFF2-40B4-BE49-F238E27FC236}">
                <a16:creationId xmlns:a16="http://schemas.microsoft.com/office/drawing/2014/main" id="{6971D83E-2E48-D7FC-21E6-48EBF17CAB5D}"/>
              </a:ext>
            </a:extLst>
          </p:cNvPr>
          <p:cNvPicPr>
            <a:picLocks noChangeAspect="1"/>
          </p:cNvPicPr>
          <p:nvPr/>
        </p:nvPicPr>
        <p:blipFill>
          <a:blip r:embed="rId2"/>
          <a:stretch>
            <a:fillRect/>
          </a:stretch>
        </p:blipFill>
        <p:spPr>
          <a:xfrm>
            <a:off x="2701636" y="5055033"/>
            <a:ext cx="5791200" cy="753052"/>
          </a:xfrm>
          <a:prstGeom prst="rect">
            <a:avLst/>
          </a:prstGeom>
        </p:spPr>
      </p:pic>
      <p:pic>
        <p:nvPicPr>
          <p:cNvPr id="9" name="Picture 8">
            <a:extLst>
              <a:ext uri="{FF2B5EF4-FFF2-40B4-BE49-F238E27FC236}">
                <a16:creationId xmlns:a16="http://schemas.microsoft.com/office/drawing/2014/main" id="{E02E53C8-E3AF-1AEC-3EBB-9FA2FE7B0675}"/>
              </a:ext>
            </a:extLst>
          </p:cNvPr>
          <p:cNvPicPr>
            <a:picLocks noChangeAspect="1"/>
          </p:cNvPicPr>
          <p:nvPr/>
        </p:nvPicPr>
        <p:blipFill>
          <a:blip r:embed="rId3"/>
          <a:stretch>
            <a:fillRect/>
          </a:stretch>
        </p:blipFill>
        <p:spPr>
          <a:xfrm>
            <a:off x="2701636" y="5808085"/>
            <a:ext cx="6286500" cy="1019175"/>
          </a:xfrm>
          <a:prstGeom prst="rect">
            <a:avLst/>
          </a:prstGeom>
        </p:spPr>
      </p:pic>
      <p:pic>
        <p:nvPicPr>
          <p:cNvPr id="11" name="Picture 10">
            <a:extLst>
              <a:ext uri="{FF2B5EF4-FFF2-40B4-BE49-F238E27FC236}">
                <a16:creationId xmlns:a16="http://schemas.microsoft.com/office/drawing/2014/main" id="{C0B514B6-4CDE-B58F-74F5-EB9039AE831B}"/>
              </a:ext>
            </a:extLst>
          </p:cNvPr>
          <p:cNvPicPr>
            <a:picLocks noChangeAspect="1"/>
          </p:cNvPicPr>
          <p:nvPr/>
        </p:nvPicPr>
        <p:blipFill>
          <a:blip r:embed="rId4"/>
          <a:stretch>
            <a:fillRect/>
          </a:stretch>
        </p:blipFill>
        <p:spPr>
          <a:xfrm>
            <a:off x="6885710" y="233218"/>
            <a:ext cx="5025734" cy="3604492"/>
          </a:xfrm>
          <a:prstGeom prst="rect">
            <a:avLst/>
          </a:prstGeom>
        </p:spPr>
      </p:pic>
    </p:spTree>
    <p:extLst>
      <p:ext uri="{BB962C8B-B14F-4D97-AF65-F5344CB8AC3E}">
        <p14:creationId xmlns:p14="http://schemas.microsoft.com/office/powerpoint/2010/main" val="3342923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06D4-B639-F4DF-CECA-E2763BDDE198}"/>
              </a:ext>
            </a:extLst>
          </p:cNvPr>
          <p:cNvSpPr>
            <a:spLocks noGrp="1"/>
          </p:cNvSpPr>
          <p:nvPr>
            <p:ph type="title"/>
          </p:nvPr>
        </p:nvSpPr>
        <p:spPr>
          <a:xfrm>
            <a:off x="339437" y="191654"/>
            <a:ext cx="10515600" cy="978766"/>
          </a:xfrm>
        </p:spPr>
        <p:txBody>
          <a:bodyPr>
            <a:normAutofit/>
          </a:bodyPr>
          <a:lstStyle/>
          <a:p>
            <a:r>
              <a:rPr lang="en-US" sz="4000" b="1" dirty="0">
                <a:latin typeface="+mn-lt"/>
              </a:rPr>
              <a:t>Views in SQL</a:t>
            </a:r>
          </a:p>
        </p:txBody>
      </p:sp>
      <p:sp>
        <p:nvSpPr>
          <p:cNvPr id="3" name="Content Placeholder 2">
            <a:extLst>
              <a:ext uri="{FF2B5EF4-FFF2-40B4-BE49-F238E27FC236}">
                <a16:creationId xmlns:a16="http://schemas.microsoft.com/office/drawing/2014/main" id="{D7E65D77-348C-2F3D-B523-C0AE1A5A63AA}"/>
              </a:ext>
            </a:extLst>
          </p:cNvPr>
          <p:cNvSpPr>
            <a:spLocks noGrp="1"/>
          </p:cNvSpPr>
          <p:nvPr>
            <p:ph idx="1"/>
          </p:nvPr>
        </p:nvSpPr>
        <p:spPr>
          <a:xfrm>
            <a:off x="339437" y="1066800"/>
            <a:ext cx="11513126" cy="5599546"/>
          </a:xfrm>
        </p:spPr>
        <p:txBody>
          <a:bodyPr>
            <a:normAutofit/>
          </a:bodyPr>
          <a:lstStyle/>
          <a:p>
            <a:pPr algn="just">
              <a:lnSpc>
                <a:spcPct val="120000"/>
              </a:lnSpc>
              <a:spcBef>
                <a:spcPts val="0"/>
              </a:spcBef>
            </a:pPr>
            <a:r>
              <a:rPr lang="en-US" b="0" i="0" dirty="0">
                <a:solidFill>
                  <a:srgbClr val="000000"/>
                </a:solidFill>
                <a:effectLst/>
              </a:rPr>
              <a:t>VIEW is a database object that can be created like a table. In SQL, a </a:t>
            </a:r>
            <a:r>
              <a:rPr lang="en-US" b="1" i="0" dirty="0">
                <a:solidFill>
                  <a:srgbClr val="000099"/>
                </a:solidFill>
                <a:effectLst/>
              </a:rPr>
              <a:t>VIEW is similar to a virtual table. But unlike tables VIEWS don’t actually store data. </a:t>
            </a:r>
          </a:p>
          <a:p>
            <a:pPr algn="just">
              <a:lnSpc>
                <a:spcPct val="120000"/>
              </a:lnSpc>
              <a:spcBef>
                <a:spcPts val="0"/>
              </a:spcBef>
            </a:pPr>
            <a:r>
              <a:rPr lang="en-US" b="0" i="0" dirty="0">
                <a:solidFill>
                  <a:srgbClr val="000000"/>
                </a:solidFill>
                <a:effectLst/>
              </a:rPr>
              <a:t>For </a:t>
            </a:r>
            <a:r>
              <a:rPr lang="en-US" b="1" i="0" dirty="0">
                <a:solidFill>
                  <a:srgbClr val="000099"/>
                </a:solidFill>
                <a:effectLst/>
              </a:rPr>
              <a:t>security purposes, we can restrict users from accessing underlying tables and instead give access to views or virtual tables with limited columns</a:t>
            </a:r>
            <a:r>
              <a:rPr lang="en-US" b="0" i="0" dirty="0">
                <a:solidFill>
                  <a:srgbClr val="000000"/>
                </a:solidFill>
                <a:effectLst/>
              </a:rPr>
              <a:t>. </a:t>
            </a:r>
          </a:p>
          <a:p>
            <a:pPr algn="just">
              <a:lnSpc>
                <a:spcPct val="120000"/>
              </a:lnSpc>
              <a:spcBef>
                <a:spcPts val="0"/>
              </a:spcBef>
            </a:pPr>
            <a:r>
              <a:rPr lang="en-US" b="0" i="0" dirty="0">
                <a:solidFill>
                  <a:srgbClr val="000000"/>
                </a:solidFill>
                <a:effectLst/>
              </a:rPr>
              <a:t>Since, every time user request view, </a:t>
            </a:r>
            <a:r>
              <a:rPr lang="en-US" b="1" i="0" dirty="0">
                <a:solidFill>
                  <a:srgbClr val="000099"/>
                </a:solidFill>
                <a:effectLst/>
              </a:rPr>
              <a:t>the database engine recreates the result set, which always returns up-to-date data rows from views.</a:t>
            </a:r>
            <a:endParaRPr lang="en-US" b="1" dirty="0">
              <a:solidFill>
                <a:srgbClr val="000099"/>
              </a:solidFill>
            </a:endParaRPr>
          </a:p>
          <a:p>
            <a:endParaRPr lang="en-US" dirty="0"/>
          </a:p>
        </p:txBody>
      </p:sp>
      <p:pic>
        <p:nvPicPr>
          <p:cNvPr id="5122" name="Picture 2" descr="What is a View in MySQL?">
            <a:extLst>
              <a:ext uri="{FF2B5EF4-FFF2-40B4-BE49-F238E27FC236}">
                <a16:creationId xmlns:a16="http://schemas.microsoft.com/office/drawing/2014/main" id="{260B4A4C-966E-8747-6BDD-00AD238A2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78" y="4849091"/>
            <a:ext cx="5372100" cy="159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64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06D4-B639-F4DF-CECA-E2763BDDE198}"/>
              </a:ext>
            </a:extLst>
          </p:cNvPr>
          <p:cNvSpPr>
            <a:spLocks noGrp="1"/>
          </p:cNvSpPr>
          <p:nvPr>
            <p:ph type="title"/>
          </p:nvPr>
        </p:nvSpPr>
        <p:spPr>
          <a:xfrm>
            <a:off x="339437" y="191654"/>
            <a:ext cx="10515600" cy="978766"/>
          </a:xfrm>
        </p:spPr>
        <p:txBody>
          <a:bodyPr>
            <a:normAutofit/>
          </a:bodyPr>
          <a:lstStyle/>
          <a:p>
            <a:r>
              <a:rPr lang="en-US" sz="4000" b="1" dirty="0">
                <a:latin typeface="+mn-lt"/>
              </a:rPr>
              <a:t>Views in SQL</a:t>
            </a:r>
          </a:p>
        </p:txBody>
      </p:sp>
      <p:sp>
        <p:nvSpPr>
          <p:cNvPr id="3" name="Content Placeholder 2">
            <a:extLst>
              <a:ext uri="{FF2B5EF4-FFF2-40B4-BE49-F238E27FC236}">
                <a16:creationId xmlns:a16="http://schemas.microsoft.com/office/drawing/2014/main" id="{D7E65D77-348C-2F3D-B523-C0AE1A5A63AA}"/>
              </a:ext>
            </a:extLst>
          </p:cNvPr>
          <p:cNvSpPr>
            <a:spLocks noGrp="1"/>
          </p:cNvSpPr>
          <p:nvPr>
            <p:ph idx="1"/>
          </p:nvPr>
        </p:nvSpPr>
        <p:spPr>
          <a:xfrm>
            <a:off x="339437" y="1066800"/>
            <a:ext cx="11513126" cy="5599546"/>
          </a:xfrm>
        </p:spPr>
        <p:txBody>
          <a:bodyPr>
            <a:normAutofit/>
          </a:bodyPr>
          <a:lstStyle/>
          <a:p>
            <a:pPr algn="just" fontAlgn="base"/>
            <a:r>
              <a:rPr lang="en-US" b="1" i="0" dirty="0">
                <a:solidFill>
                  <a:srgbClr val="000000"/>
                </a:solidFill>
                <a:effectLst/>
                <a:latin typeface="arial" panose="020B0604020202020204" pitchFamily="34" charset="0"/>
              </a:rPr>
              <a:t>Table Vs View</a:t>
            </a:r>
            <a:endParaRPr lang="en-US" b="0" i="0" dirty="0">
              <a:solidFill>
                <a:srgbClr val="3A3A3A"/>
              </a:solidFill>
              <a:effectLst/>
              <a:latin typeface="-apple-system"/>
            </a:endParaRPr>
          </a:p>
          <a:p>
            <a:pPr algn="just" fontAlgn="base">
              <a:lnSpc>
                <a:spcPct val="120000"/>
              </a:lnSpc>
              <a:spcBef>
                <a:spcPts val="0"/>
              </a:spcBef>
              <a:buFont typeface="+mj-lt"/>
              <a:buAutoNum type="arabicPeriod"/>
            </a:pPr>
            <a:r>
              <a:rPr lang="en-US" b="0" i="0" dirty="0">
                <a:solidFill>
                  <a:srgbClr val="000000"/>
                </a:solidFill>
                <a:effectLst/>
              </a:rPr>
              <a:t>The </a:t>
            </a:r>
            <a:r>
              <a:rPr lang="en-US" b="1" i="0" dirty="0">
                <a:solidFill>
                  <a:srgbClr val="000099"/>
                </a:solidFill>
                <a:effectLst/>
              </a:rPr>
              <a:t>table is physical i.e. it is an actual table whereas the view is logical </a:t>
            </a:r>
            <a:r>
              <a:rPr lang="en-US" b="0" i="0" dirty="0">
                <a:solidFill>
                  <a:srgbClr val="000000"/>
                </a:solidFill>
                <a:effectLst/>
              </a:rPr>
              <a:t>i.e. it is a virtual table.</a:t>
            </a:r>
            <a:endParaRPr lang="en-US" b="0" i="0" dirty="0">
              <a:solidFill>
                <a:srgbClr val="212529"/>
              </a:solidFill>
              <a:effectLst/>
            </a:endParaRPr>
          </a:p>
          <a:p>
            <a:pPr algn="just" fontAlgn="base">
              <a:lnSpc>
                <a:spcPct val="120000"/>
              </a:lnSpc>
              <a:spcBef>
                <a:spcPts val="0"/>
              </a:spcBef>
              <a:buFont typeface="+mj-lt"/>
              <a:buAutoNum type="arabicPeriod"/>
            </a:pPr>
            <a:r>
              <a:rPr lang="en-US" b="0" i="0" dirty="0">
                <a:solidFill>
                  <a:srgbClr val="000000"/>
                </a:solidFill>
                <a:effectLst/>
              </a:rPr>
              <a:t>A </a:t>
            </a:r>
            <a:r>
              <a:rPr lang="en-US" b="1" i="0" dirty="0">
                <a:solidFill>
                  <a:srgbClr val="000099"/>
                </a:solidFill>
                <a:effectLst/>
              </a:rPr>
              <a:t>Table is an independent object whereas a view is a dependent object</a:t>
            </a:r>
            <a:r>
              <a:rPr lang="en-US" b="0" i="0" dirty="0">
                <a:solidFill>
                  <a:srgbClr val="000000"/>
                </a:solidFill>
                <a:effectLst/>
              </a:rPr>
              <a:t>. </a:t>
            </a:r>
            <a:endParaRPr lang="en-US" b="0" i="0" dirty="0">
              <a:solidFill>
                <a:srgbClr val="212529"/>
              </a:solidFill>
              <a:effectLst/>
            </a:endParaRPr>
          </a:p>
          <a:p>
            <a:pPr algn="just" fontAlgn="base">
              <a:lnSpc>
                <a:spcPct val="120000"/>
              </a:lnSpc>
              <a:spcBef>
                <a:spcPts val="0"/>
              </a:spcBef>
              <a:buFont typeface="+mj-lt"/>
              <a:buAutoNum type="arabicPeriod"/>
            </a:pPr>
            <a:r>
              <a:rPr lang="en-US" b="0" i="0" dirty="0">
                <a:solidFill>
                  <a:srgbClr val="000000"/>
                </a:solidFill>
                <a:effectLst/>
              </a:rPr>
              <a:t>The </a:t>
            </a:r>
            <a:r>
              <a:rPr lang="en-US" b="1" i="0" dirty="0">
                <a:solidFill>
                  <a:srgbClr val="000000"/>
                </a:solidFill>
                <a:effectLst/>
              </a:rPr>
              <a:t>Table stores the actual data of the database whereas View creates a logical subset of data from one or more tables</a:t>
            </a:r>
            <a:r>
              <a:rPr lang="en-US" b="0" i="0" dirty="0">
                <a:solidFill>
                  <a:srgbClr val="000000"/>
                </a:solidFill>
                <a:effectLst/>
              </a:rPr>
              <a:t>.</a:t>
            </a:r>
            <a:endParaRPr lang="en-US" b="0" i="0" dirty="0">
              <a:solidFill>
                <a:srgbClr val="212529"/>
              </a:solidFill>
              <a:effectLst/>
            </a:endParaRPr>
          </a:p>
          <a:p>
            <a:pPr algn="just" fontAlgn="base">
              <a:lnSpc>
                <a:spcPct val="120000"/>
              </a:lnSpc>
              <a:spcBef>
                <a:spcPts val="0"/>
              </a:spcBef>
              <a:buFont typeface="+mj-lt"/>
              <a:buAutoNum type="arabicPeriod"/>
            </a:pPr>
            <a:r>
              <a:rPr lang="en-US" b="0" i="0" dirty="0">
                <a:solidFill>
                  <a:srgbClr val="000000"/>
                </a:solidFill>
                <a:effectLst/>
              </a:rPr>
              <a:t>When a </a:t>
            </a:r>
            <a:r>
              <a:rPr lang="en-US" b="1" i="0" dirty="0">
                <a:solidFill>
                  <a:srgbClr val="000099"/>
                </a:solidFill>
                <a:effectLst/>
              </a:rPr>
              <a:t>new table is created from an existing table</a:t>
            </a:r>
            <a:r>
              <a:rPr lang="en-US" b="0" i="0" dirty="0">
                <a:solidFill>
                  <a:srgbClr val="000000"/>
                </a:solidFill>
                <a:effectLst/>
              </a:rPr>
              <a:t>, the new and old tables are </a:t>
            </a:r>
            <a:r>
              <a:rPr lang="en-US" b="1" i="0" dirty="0">
                <a:solidFill>
                  <a:srgbClr val="000099"/>
                </a:solidFill>
                <a:effectLst/>
              </a:rPr>
              <a:t>independent themselves</a:t>
            </a:r>
            <a:r>
              <a:rPr lang="en-US" b="0" i="0" dirty="0">
                <a:solidFill>
                  <a:srgbClr val="000000"/>
                </a:solidFill>
                <a:effectLst/>
              </a:rPr>
              <a:t>, that is the changes of one table will not be reflected into the other table </a:t>
            </a:r>
            <a:r>
              <a:rPr lang="en-US" b="1" i="0" dirty="0">
                <a:solidFill>
                  <a:srgbClr val="000099"/>
                </a:solidFill>
                <a:effectLst/>
              </a:rPr>
              <a:t>whereas if a view is created based on a table, any changes that are performed on the table will reflect into the view and any changes performed on the view reflected in the table also.</a:t>
            </a:r>
          </a:p>
          <a:p>
            <a:endParaRPr lang="en-US" dirty="0"/>
          </a:p>
        </p:txBody>
      </p:sp>
    </p:spTree>
    <p:extLst>
      <p:ext uri="{BB962C8B-B14F-4D97-AF65-F5344CB8AC3E}">
        <p14:creationId xmlns:p14="http://schemas.microsoft.com/office/powerpoint/2010/main" val="1779524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06D4-B639-F4DF-CECA-E2763BDDE198}"/>
              </a:ext>
            </a:extLst>
          </p:cNvPr>
          <p:cNvSpPr>
            <a:spLocks noGrp="1"/>
          </p:cNvSpPr>
          <p:nvPr>
            <p:ph type="title"/>
          </p:nvPr>
        </p:nvSpPr>
        <p:spPr>
          <a:xfrm>
            <a:off x="339437" y="191654"/>
            <a:ext cx="10515600" cy="978766"/>
          </a:xfrm>
        </p:spPr>
        <p:txBody>
          <a:bodyPr>
            <a:normAutofit/>
          </a:bodyPr>
          <a:lstStyle/>
          <a:p>
            <a:r>
              <a:rPr lang="en-US" sz="4000" b="1" dirty="0">
                <a:latin typeface="+mn-lt"/>
              </a:rPr>
              <a:t>Views in SQL</a:t>
            </a:r>
          </a:p>
        </p:txBody>
      </p:sp>
      <p:sp>
        <p:nvSpPr>
          <p:cNvPr id="3" name="Content Placeholder 2">
            <a:extLst>
              <a:ext uri="{FF2B5EF4-FFF2-40B4-BE49-F238E27FC236}">
                <a16:creationId xmlns:a16="http://schemas.microsoft.com/office/drawing/2014/main" id="{D7E65D77-348C-2F3D-B523-C0AE1A5A63AA}"/>
              </a:ext>
            </a:extLst>
          </p:cNvPr>
          <p:cNvSpPr>
            <a:spLocks noGrp="1"/>
          </p:cNvSpPr>
          <p:nvPr>
            <p:ph idx="1"/>
          </p:nvPr>
        </p:nvSpPr>
        <p:spPr>
          <a:xfrm>
            <a:off x="166254" y="1069110"/>
            <a:ext cx="11346871" cy="3200400"/>
          </a:xfrm>
        </p:spPr>
        <p:txBody>
          <a:bodyPr>
            <a:normAutofit/>
          </a:bodyPr>
          <a:lstStyle/>
          <a:p>
            <a:pPr algn="l" fontAlgn="base"/>
            <a:r>
              <a:rPr lang="en-US" sz="2400" b="0" i="0" dirty="0">
                <a:effectLst/>
              </a:rPr>
              <a:t>-- Populate the Employee Table with test data</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(1, '</a:t>
            </a:r>
            <a:r>
              <a:rPr lang="en-US" sz="2400" b="0" i="0" dirty="0" err="1">
                <a:effectLst/>
              </a:rPr>
              <a:t>Pranaya</a:t>
            </a:r>
            <a:r>
              <a:rPr lang="en-US" sz="2400" b="0" i="0" dirty="0">
                <a:effectLst/>
              </a:rPr>
              <a:t>', 1, 20000, 'IT');</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(2, 'Priyanka', 2, 30000, 'HR');</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(3, 'Anurag', 1, 40000, 'IT');</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(4, '</a:t>
            </a:r>
            <a:r>
              <a:rPr lang="en-US" sz="2400" b="0" i="0" dirty="0" err="1">
                <a:effectLst/>
              </a:rPr>
              <a:t>Preety</a:t>
            </a:r>
            <a:r>
              <a:rPr lang="en-US" sz="2400" b="0" i="0" dirty="0">
                <a:effectLst/>
              </a:rPr>
              <a:t>', 2, 25000, 'HR');</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(5, '</a:t>
            </a:r>
            <a:r>
              <a:rPr lang="en-US" sz="2400" b="0" i="0" dirty="0" err="1">
                <a:effectLst/>
              </a:rPr>
              <a:t>Sambit</a:t>
            </a:r>
            <a:r>
              <a:rPr lang="en-US" sz="2400" b="0" i="0" dirty="0">
                <a:effectLst/>
              </a:rPr>
              <a:t>', 3, 35000, 'INFRA');</a:t>
            </a:r>
          </a:p>
          <a:p>
            <a:pPr algn="l" fontAlgn="base"/>
            <a:r>
              <a:rPr lang="en-US" sz="2400" b="1" i="0" dirty="0">
                <a:effectLst/>
              </a:rPr>
              <a:t>INSERT</a:t>
            </a:r>
            <a:r>
              <a:rPr lang="en-US" sz="2400" b="0" i="0" dirty="0">
                <a:effectLst/>
              </a:rPr>
              <a:t> </a:t>
            </a:r>
            <a:r>
              <a:rPr lang="en-US" sz="2400" b="1" i="0" dirty="0">
                <a:effectLst/>
              </a:rPr>
              <a:t>INTO</a:t>
            </a:r>
            <a:r>
              <a:rPr lang="en-US" sz="2400" b="0" i="0" dirty="0">
                <a:effectLst/>
              </a:rPr>
              <a:t> Employee </a:t>
            </a:r>
            <a:r>
              <a:rPr lang="en-US" sz="2400" b="1" i="0" dirty="0">
                <a:effectLst/>
              </a:rPr>
              <a:t>VALUES</a:t>
            </a:r>
            <a:r>
              <a:rPr lang="en-US" sz="2400" b="0" i="0" dirty="0">
                <a:effectLst/>
              </a:rPr>
              <a:t>(6, '</a:t>
            </a:r>
            <a:r>
              <a:rPr lang="en-US" sz="2400" b="0" i="0" dirty="0" err="1">
                <a:effectLst/>
              </a:rPr>
              <a:t>Hina</a:t>
            </a:r>
            <a:r>
              <a:rPr lang="en-US" sz="2400" b="0" i="0" dirty="0">
                <a:effectLst/>
              </a:rPr>
              <a:t>', 2, 45000, 'HR');</a:t>
            </a:r>
          </a:p>
          <a:p>
            <a:endParaRPr lang="en-US" dirty="0"/>
          </a:p>
        </p:txBody>
      </p:sp>
      <p:sp>
        <p:nvSpPr>
          <p:cNvPr id="4" name="Content Placeholder 2">
            <a:extLst>
              <a:ext uri="{FF2B5EF4-FFF2-40B4-BE49-F238E27FC236}">
                <a16:creationId xmlns:a16="http://schemas.microsoft.com/office/drawing/2014/main" id="{4B5A790C-3932-5ACB-A58F-375B81725B22}"/>
              </a:ext>
            </a:extLst>
          </p:cNvPr>
          <p:cNvSpPr txBox="1">
            <a:spLocks/>
          </p:cNvSpPr>
          <p:nvPr/>
        </p:nvSpPr>
        <p:spPr>
          <a:xfrm>
            <a:off x="8454733" y="332509"/>
            <a:ext cx="3387437" cy="320040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800" b="1" i="0" dirty="0">
                <a:solidFill>
                  <a:srgbClr val="006699"/>
                </a:solidFill>
                <a:effectLst/>
              </a:rPr>
              <a:t>Use Student;</a:t>
            </a:r>
          </a:p>
          <a:p>
            <a:pPr algn="l" fontAlgn="base"/>
            <a:r>
              <a:rPr lang="en-US" sz="3800" b="0" i="0" dirty="0">
                <a:solidFill>
                  <a:srgbClr val="6B7C8B"/>
                </a:solidFill>
                <a:effectLst/>
              </a:rPr>
              <a:t>-- Create Employee Table</a:t>
            </a:r>
            <a:endParaRPr lang="en-US" sz="3800" b="0" i="0" dirty="0">
              <a:solidFill>
                <a:srgbClr val="596174"/>
              </a:solidFill>
              <a:effectLst/>
            </a:endParaRPr>
          </a:p>
          <a:p>
            <a:pPr marL="0" indent="0" algn="l" fontAlgn="base">
              <a:buNone/>
            </a:pPr>
            <a:r>
              <a:rPr lang="en-US" sz="3800" b="1" i="0" dirty="0">
                <a:solidFill>
                  <a:srgbClr val="000099"/>
                </a:solidFill>
                <a:effectLst/>
              </a:rPr>
              <a:t>CREATE</a:t>
            </a:r>
            <a:r>
              <a:rPr lang="en-US" sz="3800" b="0" i="0" dirty="0">
                <a:solidFill>
                  <a:srgbClr val="000099"/>
                </a:solidFill>
                <a:effectLst/>
              </a:rPr>
              <a:t> </a:t>
            </a:r>
            <a:r>
              <a:rPr lang="en-US" sz="3800" b="1" i="0" dirty="0">
                <a:solidFill>
                  <a:srgbClr val="000099"/>
                </a:solidFill>
                <a:effectLst/>
              </a:rPr>
              <a:t>TABLE</a:t>
            </a:r>
            <a:r>
              <a:rPr lang="en-US" sz="3800" b="0" i="0" dirty="0">
                <a:solidFill>
                  <a:srgbClr val="000099"/>
                </a:solidFill>
                <a:effectLst/>
              </a:rPr>
              <a:t> Employee1</a:t>
            </a:r>
          </a:p>
          <a:p>
            <a:pPr marL="0" indent="0" algn="l" fontAlgn="base">
              <a:buNone/>
            </a:pPr>
            <a:r>
              <a:rPr lang="en-US" sz="3800" b="0" i="0" dirty="0">
                <a:solidFill>
                  <a:srgbClr val="000099"/>
                </a:solidFill>
                <a:effectLst/>
              </a:rPr>
              <a:t>(</a:t>
            </a:r>
          </a:p>
          <a:p>
            <a:pPr marL="0" indent="0" algn="l" fontAlgn="base">
              <a:buNone/>
            </a:pPr>
            <a:r>
              <a:rPr lang="en-US" sz="3800" b="0" i="0" dirty="0">
                <a:solidFill>
                  <a:srgbClr val="000099"/>
                </a:solidFill>
                <a:effectLst/>
              </a:rPr>
              <a:t>Id </a:t>
            </a:r>
            <a:r>
              <a:rPr lang="en-US" sz="3800" b="1" i="0" dirty="0">
                <a:solidFill>
                  <a:srgbClr val="000099"/>
                </a:solidFill>
                <a:effectLst/>
              </a:rPr>
              <a:t>INT</a:t>
            </a:r>
            <a:r>
              <a:rPr lang="en-US" sz="3800" b="0" i="0" dirty="0">
                <a:solidFill>
                  <a:srgbClr val="000099"/>
                </a:solidFill>
                <a:effectLst/>
              </a:rPr>
              <a:t> </a:t>
            </a:r>
            <a:r>
              <a:rPr lang="en-US" sz="3800" b="1" i="0" dirty="0">
                <a:solidFill>
                  <a:srgbClr val="000099"/>
                </a:solidFill>
                <a:effectLst/>
              </a:rPr>
              <a:t>PRIMARY KEY</a:t>
            </a:r>
            <a:r>
              <a:rPr lang="en-US" sz="3800" b="0" i="0" dirty="0">
                <a:solidFill>
                  <a:srgbClr val="000099"/>
                </a:solidFill>
                <a:effectLst/>
              </a:rPr>
              <a:t>,</a:t>
            </a:r>
          </a:p>
          <a:p>
            <a:pPr marL="0" indent="0" algn="l" fontAlgn="base">
              <a:buNone/>
            </a:pPr>
            <a:r>
              <a:rPr lang="en-US" sz="3800" b="0" i="0" dirty="0">
                <a:solidFill>
                  <a:srgbClr val="000099"/>
                </a:solidFill>
                <a:effectLst/>
              </a:rPr>
              <a:t>Name </a:t>
            </a:r>
            <a:r>
              <a:rPr lang="en-US" sz="3800" b="1" i="0" dirty="0">
                <a:solidFill>
                  <a:srgbClr val="000099"/>
                </a:solidFill>
                <a:effectLst/>
              </a:rPr>
              <a:t>VARCHAR</a:t>
            </a:r>
            <a:r>
              <a:rPr lang="en-US" sz="3800" b="0" i="0" dirty="0">
                <a:solidFill>
                  <a:srgbClr val="000099"/>
                </a:solidFill>
                <a:effectLst/>
              </a:rPr>
              <a:t>(50),</a:t>
            </a:r>
          </a:p>
          <a:p>
            <a:pPr marL="0" indent="0" algn="l" fontAlgn="base">
              <a:buNone/>
            </a:pPr>
            <a:r>
              <a:rPr lang="en-US" sz="3800" b="0" i="0" dirty="0" err="1">
                <a:solidFill>
                  <a:srgbClr val="000099"/>
                </a:solidFill>
                <a:effectLst/>
              </a:rPr>
              <a:t>GenderId</a:t>
            </a:r>
            <a:r>
              <a:rPr lang="en-US" sz="3800" b="0" i="0" dirty="0">
                <a:solidFill>
                  <a:srgbClr val="000099"/>
                </a:solidFill>
                <a:effectLst/>
              </a:rPr>
              <a:t> </a:t>
            </a:r>
            <a:r>
              <a:rPr lang="en-US" sz="3800" b="1" i="0" dirty="0">
                <a:solidFill>
                  <a:srgbClr val="000099"/>
                </a:solidFill>
                <a:effectLst/>
              </a:rPr>
              <a:t>VARCHAR</a:t>
            </a:r>
            <a:r>
              <a:rPr lang="en-US" sz="3800" b="0" i="0" dirty="0">
                <a:solidFill>
                  <a:srgbClr val="000099"/>
                </a:solidFill>
                <a:effectLst/>
              </a:rPr>
              <a:t>(50),</a:t>
            </a:r>
          </a:p>
          <a:p>
            <a:pPr marL="0" indent="0" algn="l" fontAlgn="base">
              <a:buNone/>
            </a:pPr>
            <a:r>
              <a:rPr lang="en-US" sz="3800" b="0" i="0" dirty="0">
                <a:solidFill>
                  <a:srgbClr val="000099"/>
                </a:solidFill>
                <a:effectLst/>
              </a:rPr>
              <a:t>Salary </a:t>
            </a:r>
            <a:r>
              <a:rPr lang="en-US" sz="3800" b="1" i="0" dirty="0">
                <a:solidFill>
                  <a:srgbClr val="000099"/>
                </a:solidFill>
                <a:effectLst/>
              </a:rPr>
              <a:t>INT</a:t>
            </a:r>
            <a:r>
              <a:rPr lang="en-US" sz="3800" b="0" i="0" dirty="0">
                <a:solidFill>
                  <a:srgbClr val="000099"/>
                </a:solidFill>
                <a:effectLst/>
              </a:rPr>
              <a:t>,</a:t>
            </a:r>
          </a:p>
          <a:p>
            <a:pPr marL="0" indent="0" algn="l" fontAlgn="base">
              <a:buNone/>
            </a:pPr>
            <a:r>
              <a:rPr lang="en-US" sz="3800" b="0" i="0" dirty="0">
                <a:solidFill>
                  <a:srgbClr val="000099"/>
                </a:solidFill>
                <a:effectLst/>
              </a:rPr>
              <a:t>Department </a:t>
            </a:r>
            <a:r>
              <a:rPr lang="en-US" sz="3800" b="1" i="0" dirty="0">
                <a:solidFill>
                  <a:srgbClr val="000099"/>
                </a:solidFill>
                <a:effectLst/>
              </a:rPr>
              <a:t>VARCHAR</a:t>
            </a:r>
            <a:r>
              <a:rPr lang="en-US" sz="3800" b="0" i="0" dirty="0">
                <a:solidFill>
                  <a:srgbClr val="000099"/>
                </a:solidFill>
                <a:effectLst/>
              </a:rPr>
              <a:t>(50)</a:t>
            </a:r>
          </a:p>
          <a:p>
            <a:pPr marL="0" indent="0" algn="l" fontAlgn="base">
              <a:buNone/>
            </a:pPr>
            <a:r>
              <a:rPr lang="en-US" sz="3800" b="0" i="0" dirty="0">
                <a:solidFill>
                  <a:srgbClr val="000099"/>
                </a:solidFill>
                <a:effectLst/>
              </a:rPr>
              <a:t>);</a:t>
            </a:r>
          </a:p>
          <a:p>
            <a:endParaRPr lang="en-US" dirty="0"/>
          </a:p>
          <a:p>
            <a:endParaRPr lang="en-IN" dirty="0"/>
          </a:p>
        </p:txBody>
      </p:sp>
      <p:sp>
        <p:nvSpPr>
          <p:cNvPr id="5" name="Content Placeholder 2">
            <a:extLst>
              <a:ext uri="{FF2B5EF4-FFF2-40B4-BE49-F238E27FC236}">
                <a16:creationId xmlns:a16="http://schemas.microsoft.com/office/drawing/2014/main" id="{60FC0760-431F-19E7-A6A4-89D91EFF582E}"/>
              </a:ext>
            </a:extLst>
          </p:cNvPr>
          <p:cNvSpPr txBox="1">
            <a:spLocks/>
          </p:cNvSpPr>
          <p:nvPr/>
        </p:nvSpPr>
        <p:spPr>
          <a:xfrm>
            <a:off x="339437" y="4410365"/>
            <a:ext cx="10023764" cy="1814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800" b="1" i="0" dirty="0">
                <a:solidFill>
                  <a:srgbClr val="000000"/>
                </a:solidFill>
                <a:effectLst/>
              </a:rPr>
              <a:t>How to Create a View in MySQL?</a:t>
            </a:r>
            <a:endParaRPr lang="en-US" sz="2800" b="0" i="0" dirty="0">
              <a:solidFill>
                <a:srgbClr val="3A3A3A"/>
              </a:solidFill>
              <a:effectLst/>
            </a:endParaRPr>
          </a:p>
          <a:p>
            <a:r>
              <a:rPr lang="en-US" b="1" i="0" dirty="0">
                <a:solidFill>
                  <a:srgbClr val="0000FF"/>
                </a:solidFill>
                <a:effectLst/>
                <a:latin typeface="arial" panose="020B0604020202020204" pitchFamily="34" charset="0"/>
              </a:rPr>
              <a:t>CREATE VIEW </a:t>
            </a:r>
            <a:r>
              <a:rPr lang="en-US" b="1" i="0" dirty="0" err="1">
                <a:solidFill>
                  <a:srgbClr val="0000FF"/>
                </a:solidFill>
                <a:effectLst/>
                <a:latin typeface="arial" panose="020B0604020202020204" pitchFamily="34" charset="0"/>
              </a:rPr>
              <a:t>vwEmployee</a:t>
            </a:r>
            <a:r>
              <a:rPr lang="en-US" b="1" i="0" dirty="0">
                <a:solidFill>
                  <a:srgbClr val="0000FF"/>
                </a:solidFill>
                <a:effectLst/>
                <a:latin typeface="arial" panose="020B0604020202020204" pitchFamily="34" charset="0"/>
              </a:rPr>
              <a:t> AS SELECT * FROM Employee;</a:t>
            </a:r>
            <a:endParaRPr lang="en-US" dirty="0"/>
          </a:p>
          <a:p>
            <a:endParaRPr lang="en-IN" dirty="0"/>
          </a:p>
        </p:txBody>
      </p:sp>
      <p:pic>
        <p:nvPicPr>
          <p:cNvPr id="6146" name="Picture 2" descr="How to Create a View in MySQL?">
            <a:extLst>
              <a:ext uri="{FF2B5EF4-FFF2-40B4-BE49-F238E27FC236}">
                <a16:creationId xmlns:a16="http://schemas.microsoft.com/office/drawing/2014/main" id="{2F741B76-E4E4-4CF7-4F07-796A4C4DC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135" y="3678384"/>
            <a:ext cx="37623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268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9690-4F9B-4E7B-89D4-F6A0D82210EA}"/>
              </a:ext>
            </a:extLst>
          </p:cNvPr>
          <p:cNvSpPr>
            <a:spLocks noGrp="1"/>
          </p:cNvSpPr>
          <p:nvPr>
            <p:ph type="title"/>
          </p:nvPr>
        </p:nvSpPr>
        <p:spPr/>
        <p:txBody>
          <a:bodyPr/>
          <a:lstStyle/>
          <a:p>
            <a:r>
              <a:rPr lang="en-IN" b="1" dirty="0"/>
              <a:t>Data Query Language </a:t>
            </a:r>
            <a:br>
              <a:rPr lang="en-IN" b="1" dirty="0"/>
            </a:br>
            <a:endParaRPr lang="en-IN" dirty="0"/>
          </a:p>
        </p:txBody>
      </p:sp>
      <p:sp>
        <p:nvSpPr>
          <p:cNvPr id="3" name="Content Placeholder 2">
            <a:extLst>
              <a:ext uri="{FF2B5EF4-FFF2-40B4-BE49-F238E27FC236}">
                <a16:creationId xmlns:a16="http://schemas.microsoft.com/office/drawing/2014/main" id="{8D2C0D6A-5BAA-438A-9259-5898BB350649}"/>
              </a:ext>
            </a:extLst>
          </p:cNvPr>
          <p:cNvSpPr>
            <a:spLocks noGrp="1"/>
          </p:cNvSpPr>
          <p:nvPr>
            <p:ph idx="1"/>
          </p:nvPr>
        </p:nvSpPr>
        <p:spPr/>
        <p:txBody>
          <a:bodyPr>
            <a:normAutofit fontScale="92500" lnSpcReduction="20000"/>
          </a:bodyPr>
          <a:lstStyle/>
          <a:p>
            <a:r>
              <a:rPr lang="en-US" dirty="0"/>
              <a:t>DQL is used to fetch the data from the database. </a:t>
            </a:r>
          </a:p>
          <a:p>
            <a:r>
              <a:rPr lang="en-US" dirty="0"/>
              <a:t>It uses only one command:</a:t>
            </a:r>
          </a:p>
          <a:p>
            <a:pPr>
              <a:buFont typeface="Arial" panose="020B0604020202020204" pitchFamily="34" charset="0"/>
              <a:buChar char="•"/>
            </a:pPr>
            <a:r>
              <a:rPr lang="en-US" b="1" dirty="0">
                <a:solidFill>
                  <a:srgbClr val="000099"/>
                </a:solidFill>
              </a:rPr>
              <a:t>SELECT</a:t>
            </a:r>
          </a:p>
          <a:p>
            <a:r>
              <a:rPr lang="en-US" b="1" dirty="0"/>
              <a:t>SELECT:</a:t>
            </a:r>
            <a:r>
              <a:rPr lang="en-US" dirty="0"/>
              <a:t> This is the same as the projection operation of relational algebra. It is used to select the attribute based on the condition described by WHERE clause. </a:t>
            </a:r>
          </a:p>
          <a:p>
            <a:pPr marL="0" indent="0">
              <a:buNone/>
            </a:pPr>
            <a:r>
              <a:rPr lang="en-US" b="1" dirty="0"/>
              <a:t>Syntax: 	</a:t>
            </a:r>
            <a:r>
              <a:rPr lang="en-US" dirty="0"/>
              <a:t>SELECT expressions     	</a:t>
            </a:r>
            <a:r>
              <a:rPr lang="en-US" b="1" dirty="0">
                <a:solidFill>
                  <a:srgbClr val="000099"/>
                </a:solidFill>
              </a:rPr>
              <a:t>SELECT </a:t>
            </a:r>
            <a:r>
              <a:rPr lang="en-US" b="1" dirty="0" err="1">
                <a:solidFill>
                  <a:srgbClr val="000099"/>
                </a:solidFill>
              </a:rPr>
              <a:t>emp_name</a:t>
            </a:r>
            <a:r>
              <a:rPr lang="en-US" b="1" dirty="0">
                <a:solidFill>
                  <a:srgbClr val="000099"/>
                </a:solidFill>
              </a:rPr>
              <a:t>  </a:t>
            </a:r>
          </a:p>
          <a:p>
            <a:pPr marL="0" indent="0">
              <a:buNone/>
            </a:pPr>
            <a:r>
              <a:rPr lang="en-US" dirty="0"/>
              <a:t>    		FROM TABLES    		</a:t>
            </a:r>
            <a:r>
              <a:rPr lang="en-US" b="1" dirty="0">
                <a:solidFill>
                  <a:srgbClr val="000099"/>
                </a:solidFill>
              </a:rPr>
              <a:t>FROM employee  </a:t>
            </a:r>
          </a:p>
          <a:p>
            <a:pPr marL="0" indent="0">
              <a:buNone/>
            </a:pPr>
            <a:r>
              <a:rPr lang="en-US" dirty="0"/>
              <a:t>    		WHERE conditions;  	            </a:t>
            </a:r>
            <a:r>
              <a:rPr lang="en-US" b="1" dirty="0">
                <a:solidFill>
                  <a:srgbClr val="000099"/>
                </a:solidFill>
              </a:rPr>
              <a:t>WHERE age &gt; 20; </a:t>
            </a:r>
          </a:p>
          <a:p>
            <a:pPr marL="0" indent="0">
              <a:buNone/>
            </a:pPr>
            <a:r>
              <a:rPr lang="en-US" dirty="0"/>
              <a:t>		</a:t>
            </a:r>
          </a:p>
          <a:p>
            <a:pPr marL="0" indent="0">
              <a:buNone/>
            </a:pPr>
            <a:r>
              <a:rPr lang="en-US" dirty="0"/>
              <a:t>		</a:t>
            </a:r>
          </a:p>
          <a:p>
            <a:endParaRPr lang="en-US" dirty="0"/>
          </a:p>
          <a:p>
            <a:endParaRPr lang="en-IN" dirty="0"/>
          </a:p>
        </p:txBody>
      </p:sp>
    </p:spTree>
    <p:extLst>
      <p:ext uri="{BB962C8B-B14F-4D97-AF65-F5344CB8AC3E}">
        <p14:creationId xmlns:p14="http://schemas.microsoft.com/office/powerpoint/2010/main" val="253118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5DA9-8462-4E6D-9127-70CE0162EA9C}"/>
              </a:ext>
            </a:extLst>
          </p:cNvPr>
          <p:cNvSpPr>
            <a:spLocks noGrp="1"/>
          </p:cNvSpPr>
          <p:nvPr>
            <p:ph type="title"/>
          </p:nvPr>
        </p:nvSpPr>
        <p:spPr/>
        <p:txBody>
          <a:bodyPr/>
          <a:lstStyle/>
          <a:p>
            <a:r>
              <a:rPr lang="en-IN" b="1" dirty="0"/>
              <a:t>SQL Commands</a:t>
            </a:r>
            <a:br>
              <a:rPr lang="en-IN" b="1" dirty="0"/>
            </a:br>
            <a:endParaRPr lang="en-IN" dirty="0"/>
          </a:p>
        </p:txBody>
      </p:sp>
      <p:sp>
        <p:nvSpPr>
          <p:cNvPr id="3" name="Content Placeholder 2">
            <a:extLst>
              <a:ext uri="{FF2B5EF4-FFF2-40B4-BE49-F238E27FC236}">
                <a16:creationId xmlns:a16="http://schemas.microsoft.com/office/drawing/2014/main" id="{CD8220A2-DB18-47D6-AD11-26D0689BE248}"/>
              </a:ext>
            </a:extLst>
          </p:cNvPr>
          <p:cNvSpPr>
            <a:spLocks noGrp="1"/>
          </p:cNvSpPr>
          <p:nvPr>
            <p:ph idx="1"/>
          </p:nvPr>
        </p:nvSpPr>
        <p:spPr>
          <a:xfrm>
            <a:off x="249383" y="1039090"/>
            <a:ext cx="5618018" cy="5721927"/>
          </a:xfrm>
        </p:spPr>
        <p:txBody>
          <a:bodyPr>
            <a:normAutofit lnSpcReduction="10000"/>
          </a:bodyPr>
          <a:lstStyle/>
          <a:p>
            <a:pPr algn="just"/>
            <a:r>
              <a:rPr lang="en-US" b="1" dirty="0">
                <a:solidFill>
                  <a:srgbClr val="000099"/>
                </a:solidFill>
              </a:rPr>
              <a:t>Data Definition Language(DDL) – </a:t>
            </a:r>
            <a:r>
              <a:rPr lang="en-US" dirty="0"/>
              <a:t>Consists of commands which are used to define the database.</a:t>
            </a:r>
          </a:p>
          <a:p>
            <a:pPr algn="just"/>
            <a:r>
              <a:rPr lang="en-US" b="1" dirty="0">
                <a:solidFill>
                  <a:srgbClr val="000099"/>
                </a:solidFill>
              </a:rPr>
              <a:t>Data Manipulation Language(DML) </a:t>
            </a:r>
            <a:r>
              <a:rPr lang="en-US" dirty="0"/>
              <a:t>–  Consists of commands which are used to manipulate the data present in the database.</a:t>
            </a:r>
          </a:p>
          <a:p>
            <a:pPr algn="just"/>
            <a:r>
              <a:rPr lang="en-US" b="1" dirty="0">
                <a:solidFill>
                  <a:srgbClr val="000099"/>
                </a:solidFill>
              </a:rPr>
              <a:t>Data Control Language(DCL) </a:t>
            </a:r>
            <a:r>
              <a:rPr lang="en-US" dirty="0"/>
              <a:t>– Consists of commands which deal with the user permissions and controls of the database system.</a:t>
            </a:r>
          </a:p>
          <a:p>
            <a:pPr algn="just"/>
            <a:r>
              <a:rPr lang="en-US" b="1" dirty="0">
                <a:solidFill>
                  <a:srgbClr val="000099"/>
                </a:solidFill>
              </a:rPr>
              <a:t>Transaction Control Language(TCL) </a:t>
            </a:r>
            <a:r>
              <a:rPr lang="en-US" dirty="0"/>
              <a:t>– Consist of commands which deal with the transaction of the database.</a:t>
            </a:r>
          </a:p>
        </p:txBody>
      </p:sp>
      <p:sp>
        <p:nvSpPr>
          <p:cNvPr id="6" name="Content Placeholder 2">
            <a:extLst>
              <a:ext uri="{FF2B5EF4-FFF2-40B4-BE49-F238E27FC236}">
                <a16:creationId xmlns:a16="http://schemas.microsoft.com/office/drawing/2014/main" id="{CD2531A9-5A1F-5289-7867-B818FF3659BE}"/>
              </a:ext>
            </a:extLst>
          </p:cNvPr>
          <p:cNvSpPr txBox="1">
            <a:spLocks/>
          </p:cNvSpPr>
          <p:nvPr/>
        </p:nvSpPr>
        <p:spPr>
          <a:xfrm>
            <a:off x="6096000" y="124691"/>
            <a:ext cx="5846619" cy="66363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Comments in SQL</a:t>
            </a:r>
          </a:p>
          <a:p>
            <a:pPr algn="just"/>
            <a:r>
              <a:rPr lang="en-US" b="1" dirty="0"/>
              <a:t>Single-Line Comments</a:t>
            </a:r>
          </a:p>
          <a:p>
            <a:pPr algn="just"/>
            <a:r>
              <a:rPr lang="en-US" dirty="0"/>
              <a:t>The single line comment </a:t>
            </a:r>
            <a:r>
              <a:rPr lang="en-US" b="1" dirty="0">
                <a:solidFill>
                  <a:srgbClr val="000099"/>
                </a:solidFill>
              </a:rPr>
              <a:t>starts with two hyphens (–)</a:t>
            </a:r>
            <a:r>
              <a:rPr lang="en-US" dirty="0"/>
              <a:t>. So, any text mentioned after (–), till the end of a single line will be ignored by the compiler.</a:t>
            </a:r>
          </a:p>
          <a:p>
            <a:pPr algn="just"/>
            <a:r>
              <a:rPr lang="en-US" dirty="0"/>
              <a:t>Example:</a:t>
            </a:r>
          </a:p>
          <a:p>
            <a:pPr algn="just"/>
            <a:r>
              <a:rPr lang="en-US" b="1" dirty="0">
                <a:solidFill>
                  <a:srgbClr val="000099"/>
                </a:solidFill>
              </a:rPr>
              <a:t>--Select all:</a:t>
            </a:r>
          </a:p>
          <a:p>
            <a:pPr algn="just"/>
            <a:r>
              <a:rPr lang="en-US" dirty="0"/>
              <a:t>SELECT * FROM </a:t>
            </a:r>
            <a:r>
              <a:rPr lang="en-US" dirty="0" err="1"/>
              <a:t>Employee_Info</a:t>
            </a:r>
            <a:r>
              <a:rPr lang="en-US" dirty="0"/>
              <a:t>;</a:t>
            </a:r>
          </a:p>
          <a:p>
            <a:pPr algn="just"/>
            <a:r>
              <a:rPr lang="en-US" b="1" dirty="0"/>
              <a:t>Multi-Line Comments </a:t>
            </a:r>
          </a:p>
          <a:p>
            <a:pPr algn="just"/>
            <a:r>
              <a:rPr lang="en-US" dirty="0"/>
              <a:t>The Multi-line comments </a:t>
            </a:r>
            <a:r>
              <a:rPr lang="en-US" b="1" dirty="0">
                <a:solidFill>
                  <a:srgbClr val="000099"/>
                </a:solidFill>
              </a:rPr>
              <a:t>start with /* and end with */. </a:t>
            </a:r>
            <a:r>
              <a:rPr lang="en-US" dirty="0"/>
              <a:t>So, any text mentioned between /* and */ will be ignored by the compiler.</a:t>
            </a:r>
          </a:p>
          <a:p>
            <a:pPr algn="just"/>
            <a:r>
              <a:rPr lang="en-US" dirty="0"/>
              <a:t>Example:</a:t>
            </a:r>
          </a:p>
          <a:p>
            <a:pPr algn="just"/>
            <a:r>
              <a:rPr lang="en-US" b="1" dirty="0">
                <a:solidFill>
                  <a:srgbClr val="000099"/>
                </a:solidFill>
              </a:rPr>
              <a:t>/*Select all the columns</a:t>
            </a:r>
          </a:p>
          <a:p>
            <a:pPr algn="just"/>
            <a:r>
              <a:rPr lang="en-US" b="1" dirty="0">
                <a:solidFill>
                  <a:srgbClr val="000099"/>
                </a:solidFill>
              </a:rPr>
              <a:t>of all the records</a:t>
            </a:r>
          </a:p>
          <a:p>
            <a:pPr algn="just"/>
            <a:r>
              <a:rPr lang="en-US" b="1" dirty="0">
                <a:solidFill>
                  <a:srgbClr val="000099"/>
                </a:solidFill>
              </a:rPr>
              <a:t>from the </a:t>
            </a:r>
            <a:r>
              <a:rPr lang="en-US" b="1" dirty="0" err="1">
                <a:solidFill>
                  <a:srgbClr val="000099"/>
                </a:solidFill>
              </a:rPr>
              <a:t>Employee_Info</a:t>
            </a:r>
            <a:r>
              <a:rPr lang="en-US" b="1" dirty="0">
                <a:solidFill>
                  <a:srgbClr val="000099"/>
                </a:solidFill>
              </a:rPr>
              <a:t> table:*/</a:t>
            </a:r>
          </a:p>
          <a:p>
            <a:pPr algn="just"/>
            <a:r>
              <a:rPr lang="en-US" dirty="0"/>
              <a:t>SELECT * FROM Students;</a:t>
            </a:r>
            <a:endParaRPr lang="en-IN" dirty="0"/>
          </a:p>
        </p:txBody>
      </p:sp>
    </p:spTree>
    <p:extLst>
      <p:ext uri="{BB962C8B-B14F-4D97-AF65-F5344CB8AC3E}">
        <p14:creationId xmlns:p14="http://schemas.microsoft.com/office/powerpoint/2010/main" val="187425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8156-05C7-4AB8-961B-9A445EDAD047}"/>
              </a:ext>
            </a:extLst>
          </p:cNvPr>
          <p:cNvSpPr>
            <a:spLocks noGrp="1"/>
          </p:cNvSpPr>
          <p:nvPr>
            <p:ph type="title"/>
          </p:nvPr>
        </p:nvSpPr>
        <p:spPr/>
        <p:txBody>
          <a:bodyPr/>
          <a:lstStyle/>
          <a:p>
            <a:r>
              <a:rPr lang="en-IN" b="1" dirty="0"/>
              <a:t>Data Definition Language (DDL)</a:t>
            </a:r>
            <a:br>
              <a:rPr lang="en-IN" b="1" dirty="0"/>
            </a:br>
            <a:endParaRPr lang="en-IN" dirty="0"/>
          </a:p>
        </p:txBody>
      </p:sp>
      <p:sp>
        <p:nvSpPr>
          <p:cNvPr id="3" name="Content Placeholder 2">
            <a:extLst>
              <a:ext uri="{FF2B5EF4-FFF2-40B4-BE49-F238E27FC236}">
                <a16:creationId xmlns:a16="http://schemas.microsoft.com/office/drawing/2014/main" id="{4FEC5060-39CE-43D2-AC78-C89FAB27A9B9}"/>
              </a:ext>
            </a:extLst>
          </p:cNvPr>
          <p:cNvSpPr>
            <a:spLocks noGrp="1"/>
          </p:cNvSpPr>
          <p:nvPr>
            <p:ph idx="1"/>
          </p:nvPr>
        </p:nvSpPr>
        <p:spPr>
          <a:xfrm>
            <a:off x="193964" y="1122218"/>
            <a:ext cx="11734800" cy="5527964"/>
          </a:xfrm>
        </p:spPr>
        <p:txBody>
          <a:bodyPr>
            <a:normAutofit fontScale="77500" lnSpcReduction="20000"/>
          </a:bodyPr>
          <a:lstStyle/>
          <a:p>
            <a:pPr algn="just">
              <a:buFont typeface="Arial" panose="020B0604020202020204" pitchFamily="34" charset="0"/>
              <a:buChar char="•"/>
            </a:pPr>
            <a:r>
              <a:rPr lang="en-US" dirty="0"/>
              <a:t>DDL changes the structure of the table like creating a table, deleting a table, altering a table, etc.</a:t>
            </a:r>
          </a:p>
          <a:p>
            <a:pPr algn="just">
              <a:buFont typeface="Arial" panose="020B0604020202020204" pitchFamily="34" charset="0"/>
              <a:buChar char="•"/>
            </a:pPr>
            <a:r>
              <a:rPr lang="en-US" dirty="0"/>
              <a:t>All the command of DDL are auto-committed that means it permanently save all the changes in the database.</a:t>
            </a:r>
          </a:p>
          <a:p>
            <a:pPr algn="just"/>
            <a:r>
              <a:rPr lang="en-US" dirty="0"/>
              <a:t>Here are some commands that come under DDL:</a:t>
            </a:r>
          </a:p>
          <a:p>
            <a:pPr marL="900113" indent="-179388" algn="just">
              <a:buFont typeface="Arial" panose="020B0604020202020204" pitchFamily="34" charset="0"/>
              <a:buChar char="•"/>
            </a:pPr>
            <a:r>
              <a:rPr lang="en-US" b="1" dirty="0">
                <a:solidFill>
                  <a:srgbClr val="000099"/>
                </a:solidFill>
              </a:rPr>
              <a:t>CREATE</a:t>
            </a:r>
          </a:p>
          <a:p>
            <a:pPr marL="900113" indent="-179388" algn="just">
              <a:buFont typeface="Arial" panose="020B0604020202020204" pitchFamily="34" charset="0"/>
              <a:buChar char="•"/>
            </a:pPr>
            <a:r>
              <a:rPr lang="en-US" b="1" dirty="0">
                <a:solidFill>
                  <a:srgbClr val="000099"/>
                </a:solidFill>
              </a:rPr>
              <a:t>ALTER</a:t>
            </a:r>
          </a:p>
          <a:p>
            <a:pPr marL="900113" indent="-179388" algn="just">
              <a:buFont typeface="Arial" panose="020B0604020202020204" pitchFamily="34" charset="0"/>
              <a:buChar char="•"/>
            </a:pPr>
            <a:r>
              <a:rPr lang="en-US" b="1" dirty="0">
                <a:solidFill>
                  <a:srgbClr val="000099"/>
                </a:solidFill>
              </a:rPr>
              <a:t>DROP</a:t>
            </a:r>
          </a:p>
          <a:p>
            <a:pPr marL="900113" indent="-179388" algn="just">
              <a:buFont typeface="Arial" panose="020B0604020202020204" pitchFamily="34" charset="0"/>
              <a:buChar char="•"/>
            </a:pPr>
            <a:r>
              <a:rPr lang="en-US" b="1" dirty="0">
                <a:solidFill>
                  <a:srgbClr val="000099"/>
                </a:solidFill>
              </a:rPr>
              <a:t>TRUNCATE</a:t>
            </a:r>
          </a:p>
          <a:p>
            <a:pPr algn="just">
              <a:buFont typeface="Arial" panose="020B0604020202020204" pitchFamily="34" charset="0"/>
              <a:buChar char="•"/>
            </a:pPr>
            <a:r>
              <a:rPr lang="en-US" b="1" dirty="0"/>
              <a:t>TRUNCATE:</a:t>
            </a:r>
            <a:r>
              <a:rPr lang="en-US" dirty="0"/>
              <a:t> It is used to delete all the rows from the table and free the space containing the table.</a:t>
            </a:r>
          </a:p>
          <a:p>
            <a:pPr algn="just">
              <a:buFont typeface="Arial" panose="020B0604020202020204" pitchFamily="34" charset="0"/>
              <a:buChar char="•"/>
            </a:pPr>
            <a:r>
              <a:rPr lang="en-IN" b="1" dirty="0">
                <a:solidFill>
                  <a:srgbClr val="000099"/>
                </a:solidFill>
              </a:rPr>
              <a:t>TRUNCATE TABLE </a:t>
            </a:r>
            <a:r>
              <a:rPr lang="en-IN" b="1" dirty="0" err="1">
                <a:solidFill>
                  <a:srgbClr val="000099"/>
                </a:solidFill>
              </a:rPr>
              <a:t>table_name</a:t>
            </a:r>
            <a:r>
              <a:rPr lang="en-IN" b="1" dirty="0">
                <a:solidFill>
                  <a:srgbClr val="000099"/>
                </a:solidFill>
              </a:rPr>
              <a:t>;  </a:t>
            </a:r>
          </a:p>
          <a:p>
            <a:pPr algn="just">
              <a:buFont typeface="Arial" panose="020B0604020202020204" pitchFamily="34" charset="0"/>
              <a:buChar char="•"/>
            </a:pPr>
            <a:r>
              <a:rPr lang="en-IN" b="1" dirty="0">
                <a:solidFill>
                  <a:srgbClr val="000099"/>
                </a:solidFill>
              </a:rPr>
              <a:t>TRUNCATE TABLE EMPLOYEE;  </a:t>
            </a:r>
            <a:endParaRPr lang="en-US" b="1" dirty="0">
              <a:solidFill>
                <a:srgbClr val="000099"/>
              </a:solidFill>
            </a:endParaRPr>
          </a:p>
          <a:p>
            <a:pPr algn="just"/>
            <a:r>
              <a:rPr lang="en-US" b="1" dirty="0"/>
              <a:t>DROP:</a:t>
            </a:r>
            <a:r>
              <a:rPr lang="en-US" dirty="0"/>
              <a:t> It is used to delete both the structure and record stored in the table.</a:t>
            </a:r>
          </a:p>
          <a:p>
            <a:pPr algn="just"/>
            <a:r>
              <a:rPr lang="en-IN" b="1" dirty="0">
                <a:solidFill>
                  <a:srgbClr val="000099"/>
                </a:solidFill>
              </a:rPr>
              <a:t>DROP TABLE </a:t>
            </a:r>
            <a:r>
              <a:rPr lang="en-IN" b="1" dirty="0" err="1">
                <a:solidFill>
                  <a:srgbClr val="000099"/>
                </a:solidFill>
              </a:rPr>
              <a:t>table_name</a:t>
            </a:r>
            <a:r>
              <a:rPr lang="en-IN" b="1" dirty="0">
                <a:solidFill>
                  <a:srgbClr val="000099"/>
                </a:solidFill>
              </a:rPr>
              <a:t>;  </a:t>
            </a:r>
          </a:p>
          <a:p>
            <a:pPr algn="just"/>
            <a:r>
              <a:rPr lang="en-IN" b="1" dirty="0">
                <a:solidFill>
                  <a:srgbClr val="000099"/>
                </a:solidFill>
              </a:rPr>
              <a:t>DROP TABLE EMPLOYEE;  </a:t>
            </a:r>
          </a:p>
          <a:p>
            <a:endParaRPr lang="en-IN" dirty="0"/>
          </a:p>
        </p:txBody>
      </p:sp>
    </p:spTree>
    <p:extLst>
      <p:ext uri="{BB962C8B-B14F-4D97-AF65-F5344CB8AC3E}">
        <p14:creationId xmlns:p14="http://schemas.microsoft.com/office/powerpoint/2010/main" val="121314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D99-F8A7-4097-B468-7E379A1C454B}"/>
              </a:ext>
            </a:extLst>
          </p:cNvPr>
          <p:cNvSpPr>
            <a:spLocks noGrp="1"/>
          </p:cNvSpPr>
          <p:nvPr>
            <p:ph type="title"/>
          </p:nvPr>
        </p:nvSpPr>
        <p:spPr>
          <a:xfrm>
            <a:off x="838200" y="365125"/>
            <a:ext cx="10515600" cy="646257"/>
          </a:xfrm>
        </p:spPr>
        <p:txBody>
          <a:bodyPr>
            <a:normAutofit fontScale="90000"/>
          </a:bodyPr>
          <a:lstStyle/>
          <a:p>
            <a:r>
              <a:rPr lang="en-IN" sz="4000" b="1" dirty="0"/>
              <a:t>Data Definition Language (DDL)</a:t>
            </a:r>
            <a:br>
              <a:rPr lang="en-IN" sz="4000" b="1" dirty="0"/>
            </a:br>
            <a:endParaRPr lang="en-IN" sz="4000" dirty="0"/>
          </a:p>
        </p:txBody>
      </p:sp>
      <p:sp>
        <p:nvSpPr>
          <p:cNvPr id="3" name="Content Placeholder 2">
            <a:extLst>
              <a:ext uri="{FF2B5EF4-FFF2-40B4-BE49-F238E27FC236}">
                <a16:creationId xmlns:a16="http://schemas.microsoft.com/office/drawing/2014/main" id="{321DC94C-6898-43D9-8D8F-07C856C841A9}"/>
              </a:ext>
            </a:extLst>
          </p:cNvPr>
          <p:cNvSpPr>
            <a:spLocks noGrp="1"/>
          </p:cNvSpPr>
          <p:nvPr>
            <p:ph idx="1"/>
          </p:nvPr>
        </p:nvSpPr>
        <p:spPr>
          <a:xfrm>
            <a:off x="318655" y="734292"/>
            <a:ext cx="11471563" cy="5758584"/>
          </a:xfrm>
        </p:spPr>
        <p:txBody>
          <a:bodyPr>
            <a:normAutofit/>
          </a:bodyPr>
          <a:lstStyle/>
          <a:p>
            <a:pPr algn="just"/>
            <a:r>
              <a:rPr lang="en-US" sz="2600" b="1" dirty="0"/>
              <a:t>CREATE</a:t>
            </a:r>
            <a:r>
              <a:rPr lang="en-US" sz="2600" dirty="0"/>
              <a:t> It is used to create a new table in the database.</a:t>
            </a:r>
          </a:p>
          <a:p>
            <a:pPr algn="just"/>
            <a:r>
              <a:rPr lang="en-US" sz="2600" b="1" dirty="0">
                <a:solidFill>
                  <a:srgbClr val="000099"/>
                </a:solidFill>
              </a:rPr>
              <a:t>CREATE TABLE TABLE_NAME (COLUMN_NAME DATATYPES[,....]);  </a:t>
            </a:r>
          </a:p>
          <a:p>
            <a:pPr algn="just"/>
            <a:r>
              <a:rPr lang="en-US" sz="2600" b="1" dirty="0">
                <a:solidFill>
                  <a:srgbClr val="000099"/>
                </a:solidFill>
              </a:rPr>
              <a:t>CREATE TABLE EMPLOYEE(Name VARCHAR2(20), Email VARCHAR2(100), DOB DATE);  </a:t>
            </a:r>
          </a:p>
          <a:p>
            <a:pPr algn="just"/>
            <a:r>
              <a:rPr lang="en-US" b="1" dirty="0">
                <a:solidFill>
                  <a:srgbClr val="C00000"/>
                </a:solidFill>
              </a:rPr>
              <a:t>You can also create a table using another table.</a:t>
            </a:r>
          </a:p>
          <a:p>
            <a:pPr algn="just"/>
            <a:r>
              <a:rPr lang="en-US" sz="2600" b="1" dirty="0">
                <a:solidFill>
                  <a:srgbClr val="C00000"/>
                </a:solidFill>
              </a:rPr>
              <a:t>Syntax:</a:t>
            </a:r>
          </a:p>
          <a:p>
            <a:r>
              <a:rPr lang="en-US" dirty="0"/>
              <a:t>CREATE TABLE </a:t>
            </a:r>
            <a:r>
              <a:rPr lang="en-US" dirty="0" err="1"/>
              <a:t>NewTableName</a:t>
            </a:r>
            <a:r>
              <a:rPr lang="en-US" dirty="0"/>
              <a:t> AS</a:t>
            </a:r>
          </a:p>
          <a:p>
            <a:r>
              <a:rPr lang="en-US" dirty="0"/>
              <a:t>SELECT Column1, column2,..., </a:t>
            </a:r>
            <a:r>
              <a:rPr lang="en-US" dirty="0" err="1"/>
              <a:t>Column</a:t>
            </a:r>
            <a:r>
              <a:rPr lang="en-US" i="1" dirty="0" err="1"/>
              <a:t>N</a:t>
            </a:r>
            <a:endParaRPr lang="en-US" i="1" dirty="0"/>
          </a:p>
          <a:p>
            <a:r>
              <a:rPr lang="en-US" i="1" dirty="0"/>
              <a:t>FROM </a:t>
            </a:r>
            <a:r>
              <a:rPr lang="en-US" i="1" dirty="0" err="1"/>
              <a:t>ExistingTableName</a:t>
            </a:r>
            <a:endParaRPr lang="en-US" i="1" dirty="0"/>
          </a:p>
          <a:p>
            <a:r>
              <a:rPr lang="en-US" i="1" dirty="0"/>
              <a:t>WHERE ....;</a:t>
            </a:r>
            <a:endParaRPr lang="en-IN" i="1" dirty="0"/>
          </a:p>
        </p:txBody>
      </p:sp>
      <p:sp>
        <p:nvSpPr>
          <p:cNvPr id="5" name="Content Placeholder 2">
            <a:extLst>
              <a:ext uri="{FF2B5EF4-FFF2-40B4-BE49-F238E27FC236}">
                <a16:creationId xmlns:a16="http://schemas.microsoft.com/office/drawing/2014/main" id="{B64C0D94-2956-562C-6484-41C1BB9315AA}"/>
              </a:ext>
            </a:extLst>
          </p:cNvPr>
          <p:cNvSpPr txBox="1">
            <a:spLocks/>
          </p:cNvSpPr>
          <p:nvPr/>
        </p:nvSpPr>
        <p:spPr>
          <a:xfrm>
            <a:off x="6664036" y="3223202"/>
            <a:ext cx="5347855" cy="3269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Example:</a:t>
            </a:r>
          </a:p>
          <a:p>
            <a:pPr algn="just"/>
            <a:r>
              <a:rPr lang="en-US" dirty="0"/>
              <a:t>CREATE TABLE </a:t>
            </a:r>
            <a:r>
              <a:rPr lang="en-US" dirty="0" err="1"/>
              <a:t>ExampleTable</a:t>
            </a:r>
            <a:r>
              <a:rPr lang="en-US" dirty="0"/>
              <a:t> AS</a:t>
            </a:r>
          </a:p>
          <a:p>
            <a:pPr algn="just"/>
            <a:r>
              <a:rPr lang="en-US" dirty="0"/>
              <a:t>SELECT </a:t>
            </a:r>
            <a:r>
              <a:rPr lang="en-US" dirty="0" err="1"/>
              <a:t>Emp_Name</a:t>
            </a:r>
            <a:r>
              <a:rPr lang="en-US" dirty="0"/>
              <a:t>, </a:t>
            </a:r>
            <a:r>
              <a:rPr lang="en-US" dirty="0" err="1"/>
              <a:t>Phone_Num</a:t>
            </a:r>
            <a:endParaRPr lang="en-US" dirty="0"/>
          </a:p>
          <a:p>
            <a:pPr algn="just"/>
            <a:r>
              <a:rPr lang="en-US" dirty="0"/>
              <a:t>FROM </a:t>
            </a:r>
            <a:r>
              <a:rPr lang="en-US" dirty="0" err="1"/>
              <a:t>Employee_Info</a:t>
            </a:r>
            <a:r>
              <a:rPr lang="en-US" dirty="0"/>
              <a:t>;</a:t>
            </a:r>
            <a:endParaRPr lang="en-IN" dirty="0"/>
          </a:p>
        </p:txBody>
      </p:sp>
    </p:spTree>
    <p:extLst>
      <p:ext uri="{BB962C8B-B14F-4D97-AF65-F5344CB8AC3E}">
        <p14:creationId xmlns:p14="http://schemas.microsoft.com/office/powerpoint/2010/main" val="273039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D99-F8A7-4097-B468-7E379A1C454B}"/>
              </a:ext>
            </a:extLst>
          </p:cNvPr>
          <p:cNvSpPr>
            <a:spLocks noGrp="1"/>
          </p:cNvSpPr>
          <p:nvPr>
            <p:ph type="title"/>
          </p:nvPr>
        </p:nvSpPr>
        <p:spPr>
          <a:xfrm>
            <a:off x="838200" y="365125"/>
            <a:ext cx="10515600" cy="646257"/>
          </a:xfrm>
        </p:spPr>
        <p:txBody>
          <a:bodyPr>
            <a:normAutofit fontScale="90000"/>
          </a:bodyPr>
          <a:lstStyle/>
          <a:p>
            <a:r>
              <a:rPr lang="en-IN" sz="4000" b="1" dirty="0"/>
              <a:t>Data Definition Language (DDL)</a:t>
            </a:r>
            <a:br>
              <a:rPr lang="en-IN" sz="4000" b="1" dirty="0"/>
            </a:br>
            <a:endParaRPr lang="en-IN" sz="4000" dirty="0"/>
          </a:p>
        </p:txBody>
      </p:sp>
      <p:sp>
        <p:nvSpPr>
          <p:cNvPr id="3" name="Content Placeholder 2">
            <a:extLst>
              <a:ext uri="{FF2B5EF4-FFF2-40B4-BE49-F238E27FC236}">
                <a16:creationId xmlns:a16="http://schemas.microsoft.com/office/drawing/2014/main" id="{321DC94C-6898-43D9-8D8F-07C856C841A9}"/>
              </a:ext>
            </a:extLst>
          </p:cNvPr>
          <p:cNvSpPr>
            <a:spLocks noGrp="1"/>
          </p:cNvSpPr>
          <p:nvPr>
            <p:ph idx="1"/>
          </p:nvPr>
        </p:nvSpPr>
        <p:spPr>
          <a:xfrm>
            <a:off x="318655" y="734292"/>
            <a:ext cx="11471563" cy="5758584"/>
          </a:xfrm>
        </p:spPr>
        <p:txBody>
          <a:bodyPr>
            <a:normAutofit fontScale="92500" lnSpcReduction="20000"/>
          </a:bodyPr>
          <a:lstStyle/>
          <a:p>
            <a:pPr algn="just"/>
            <a:r>
              <a:rPr lang="en-US" sz="2600" b="1" dirty="0"/>
              <a:t>ALTER:</a:t>
            </a:r>
            <a:r>
              <a:rPr lang="en-US" sz="2600" dirty="0"/>
              <a:t> It is used to alter the structure of the database. This change could be either to modify the characteristics of an existing attribute or probably to add a new attribute.</a:t>
            </a:r>
          </a:p>
          <a:p>
            <a:pPr algn="just"/>
            <a:r>
              <a:rPr lang="en-US" sz="2600" b="1" dirty="0">
                <a:solidFill>
                  <a:srgbClr val="000099"/>
                </a:solidFill>
              </a:rPr>
              <a:t>ALTER TABLE </a:t>
            </a:r>
            <a:r>
              <a:rPr lang="en-US" sz="2600" b="1" dirty="0" err="1">
                <a:solidFill>
                  <a:srgbClr val="000099"/>
                </a:solidFill>
              </a:rPr>
              <a:t>table_name</a:t>
            </a:r>
            <a:r>
              <a:rPr lang="en-US" sz="2600" b="1" dirty="0">
                <a:solidFill>
                  <a:srgbClr val="000099"/>
                </a:solidFill>
              </a:rPr>
              <a:t> ADD </a:t>
            </a:r>
            <a:r>
              <a:rPr lang="en-US" sz="2600" b="1" dirty="0" err="1">
                <a:solidFill>
                  <a:srgbClr val="000099"/>
                </a:solidFill>
              </a:rPr>
              <a:t>column_name</a:t>
            </a:r>
            <a:r>
              <a:rPr lang="en-US" sz="2600" b="1" dirty="0">
                <a:solidFill>
                  <a:srgbClr val="000099"/>
                </a:solidFill>
              </a:rPr>
              <a:t> COLUMN-definition;    </a:t>
            </a:r>
          </a:p>
          <a:p>
            <a:pPr algn="just"/>
            <a:r>
              <a:rPr lang="en-US" sz="2600" b="1" dirty="0">
                <a:solidFill>
                  <a:srgbClr val="000099"/>
                </a:solidFill>
              </a:rPr>
              <a:t>ALTER TABLE </a:t>
            </a:r>
            <a:r>
              <a:rPr lang="en-US" sz="2600" b="1" dirty="0" err="1">
                <a:solidFill>
                  <a:srgbClr val="000099"/>
                </a:solidFill>
              </a:rPr>
              <a:t>table_name</a:t>
            </a:r>
            <a:r>
              <a:rPr lang="en-US" sz="2600" b="1" dirty="0">
                <a:solidFill>
                  <a:srgbClr val="000099"/>
                </a:solidFill>
              </a:rPr>
              <a:t> MODIFY(</a:t>
            </a:r>
            <a:r>
              <a:rPr lang="en-US" sz="2600" b="1" dirty="0" err="1">
                <a:solidFill>
                  <a:srgbClr val="000099"/>
                </a:solidFill>
              </a:rPr>
              <a:t>column_definitions</a:t>
            </a:r>
            <a:r>
              <a:rPr lang="en-US" sz="2600" b="1" dirty="0">
                <a:solidFill>
                  <a:srgbClr val="000099"/>
                </a:solidFill>
              </a:rPr>
              <a:t>....);  </a:t>
            </a:r>
          </a:p>
          <a:p>
            <a:pPr algn="just">
              <a:buFont typeface="+mj-lt"/>
              <a:buAutoNum type="arabicPeriod"/>
            </a:pPr>
            <a:r>
              <a:rPr lang="en-US" sz="2600" b="1" dirty="0">
                <a:solidFill>
                  <a:srgbClr val="000099"/>
                </a:solidFill>
              </a:rPr>
              <a:t>ALTER TABLE STU_DETAILS ADD(ADDRESS VARCHAR2(20));  </a:t>
            </a:r>
          </a:p>
          <a:p>
            <a:pPr algn="just">
              <a:buFont typeface="+mj-lt"/>
              <a:buAutoNum type="arabicPeriod"/>
            </a:pPr>
            <a:r>
              <a:rPr lang="en-US" sz="2600" b="1" dirty="0">
                <a:solidFill>
                  <a:srgbClr val="000099"/>
                </a:solidFill>
              </a:rPr>
              <a:t>ALTER TABLE STU_DETAILS MODIFY (NAME VARCHAR2(20));  </a:t>
            </a:r>
          </a:p>
          <a:p>
            <a:r>
              <a:rPr lang="en-US" b="1" dirty="0"/>
              <a:t>SQL Commands: Constraints Used In Database</a:t>
            </a:r>
          </a:p>
          <a:p>
            <a:pPr algn="just"/>
            <a:r>
              <a:rPr lang="en-US" dirty="0"/>
              <a:t>Constraints are used in a database to specify the rules for data in a table. The following are the different types of constraints:</a:t>
            </a:r>
          </a:p>
          <a:p>
            <a:r>
              <a:rPr lang="en-US" b="1" dirty="0">
                <a:solidFill>
                  <a:srgbClr val="000099"/>
                </a:solidFill>
              </a:rPr>
              <a:t>NOT NULL </a:t>
            </a:r>
            <a:r>
              <a:rPr lang="en-US" dirty="0"/>
              <a:t>:</a:t>
            </a:r>
            <a:r>
              <a:rPr lang="en-US" b="0" i="0" dirty="0">
                <a:effectLst/>
              </a:rPr>
              <a:t>This constraint ensures that a column cannot have a NULL value.</a:t>
            </a:r>
            <a:endParaRPr lang="en-US" dirty="0"/>
          </a:p>
          <a:p>
            <a:r>
              <a:rPr lang="en-US" b="1" dirty="0">
                <a:solidFill>
                  <a:srgbClr val="000099"/>
                </a:solidFill>
              </a:rPr>
              <a:t>UNIQUE</a:t>
            </a:r>
            <a:r>
              <a:rPr lang="en-US" dirty="0"/>
              <a:t>: This</a:t>
            </a:r>
            <a:r>
              <a:rPr lang="en-US" b="0" i="0" dirty="0">
                <a:effectLst/>
              </a:rPr>
              <a:t> constraint ensures that all the values in a column are unique.</a:t>
            </a:r>
            <a:endParaRPr lang="en-US" dirty="0"/>
          </a:p>
          <a:p>
            <a:r>
              <a:rPr lang="en-US" b="1" dirty="0">
                <a:solidFill>
                  <a:srgbClr val="000099"/>
                </a:solidFill>
              </a:rPr>
              <a:t>CHECK</a:t>
            </a:r>
            <a:r>
              <a:rPr lang="en-US" dirty="0"/>
              <a:t>: This</a:t>
            </a:r>
            <a:r>
              <a:rPr lang="en-US" b="0" i="0" dirty="0">
                <a:effectLst/>
              </a:rPr>
              <a:t> constraint ensures that all the values in a column satisfy a specific condition.</a:t>
            </a:r>
            <a:endParaRPr lang="en-US" dirty="0"/>
          </a:p>
          <a:p>
            <a:r>
              <a:rPr lang="en-US" b="1" dirty="0">
                <a:solidFill>
                  <a:srgbClr val="000099"/>
                </a:solidFill>
              </a:rPr>
              <a:t>DEFAULT</a:t>
            </a:r>
            <a:r>
              <a:rPr lang="en-US" dirty="0"/>
              <a:t>: This</a:t>
            </a:r>
            <a:r>
              <a:rPr lang="en-US" b="0" i="0" dirty="0">
                <a:effectLst/>
              </a:rPr>
              <a:t> constraint consists of a set of default values for a column when no value is specified.</a:t>
            </a:r>
            <a:endParaRPr lang="en-US" dirty="0"/>
          </a:p>
        </p:txBody>
      </p:sp>
    </p:spTree>
    <p:extLst>
      <p:ext uri="{BB962C8B-B14F-4D97-AF65-F5344CB8AC3E}">
        <p14:creationId xmlns:p14="http://schemas.microsoft.com/office/powerpoint/2010/main" val="400806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2049</TotalTime>
  <Words>7337</Words>
  <Application>Microsoft Office PowerPoint</Application>
  <PresentationFormat>Widescreen</PresentationFormat>
  <Paragraphs>732</Paragraphs>
  <Slides>58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-apple-system</vt:lpstr>
      <vt:lpstr>Arial</vt:lpstr>
      <vt:lpstr>Arial</vt:lpstr>
      <vt:lpstr>Calibri</vt:lpstr>
      <vt:lpstr>Calibri Light</vt:lpstr>
      <vt:lpstr>Georgia</vt:lpstr>
      <vt:lpstr>inter-bold</vt:lpstr>
      <vt:lpstr>inter-regular</vt:lpstr>
      <vt:lpstr>Open Sans</vt:lpstr>
      <vt:lpstr>Times New Roman</vt:lpstr>
      <vt:lpstr>Office Theme</vt:lpstr>
      <vt:lpstr>Unit 3 Query Languages</vt:lpstr>
      <vt:lpstr>What is SQL? </vt:lpstr>
      <vt:lpstr>SQL Datatype </vt:lpstr>
      <vt:lpstr>SQL Datatype </vt:lpstr>
      <vt:lpstr>SQL Commands </vt:lpstr>
      <vt:lpstr>SQL Commands </vt:lpstr>
      <vt:lpstr>Data Definition Language (DDL) </vt:lpstr>
      <vt:lpstr>Data Definition Language (DDL) </vt:lpstr>
      <vt:lpstr>Data Definition Language (DDL) </vt:lpstr>
      <vt:lpstr>Data Definition Language (DDL) </vt:lpstr>
      <vt:lpstr>Data Definition Language (DDL) </vt:lpstr>
      <vt:lpstr>Data Manipulation Language </vt:lpstr>
      <vt:lpstr>Data Manipulation Language </vt:lpstr>
      <vt:lpstr>Data Manipulation Language </vt:lpstr>
      <vt:lpstr>Data Manipulation Language </vt:lpstr>
      <vt:lpstr>Data Manipulation Language </vt:lpstr>
      <vt:lpstr>Data Manipulation Language </vt:lpstr>
      <vt:lpstr>Aggregate Functions</vt:lpstr>
      <vt:lpstr>Aggregate Functions</vt:lpstr>
      <vt:lpstr>SQL Commands: Set Operations </vt:lpstr>
      <vt:lpstr>SQL Commands: Set Operations </vt:lpstr>
      <vt:lpstr>SQL Commands: Set Operations </vt:lpstr>
      <vt:lpstr>SQL Commands: Set Operations </vt:lpstr>
      <vt:lpstr>Numerical Functions in SQL </vt:lpstr>
      <vt:lpstr>Date Functions in SQL </vt:lpstr>
      <vt:lpstr>String Functions in SQL </vt:lpstr>
      <vt:lpstr>Joins in SQL </vt:lpstr>
      <vt:lpstr>Joins in SQL </vt:lpstr>
      <vt:lpstr>Joins in SQL </vt:lpstr>
      <vt:lpstr>Joins in SQL </vt:lpstr>
      <vt:lpstr>Joins in SQL </vt:lpstr>
      <vt:lpstr>Joins in SQL </vt:lpstr>
      <vt:lpstr>Joins in SQL </vt:lpstr>
      <vt:lpstr>Nested queries in SQL </vt:lpstr>
      <vt:lpstr>Nested queries in SQL </vt:lpstr>
      <vt:lpstr>Nested queries in SQL</vt:lpstr>
      <vt:lpstr>Data Control Language </vt:lpstr>
      <vt:lpstr>Transaction Control Language </vt:lpstr>
      <vt:lpstr>Transaction Control Language </vt:lpstr>
      <vt:lpstr>Transaction Control Language </vt:lpstr>
      <vt:lpstr>SQL Stored Procedures</vt:lpstr>
      <vt:lpstr>SQL Stored Procedures</vt:lpstr>
      <vt:lpstr>Why Do We Need Delimiter? </vt:lpstr>
      <vt:lpstr>Create Procedure Example</vt:lpstr>
      <vt:lpstr>Create Procedure Example</vt:lpstr>
      <vt:lpstr>Create Procedure Example</vt:lpstr>
      <vt:lpstr>SQL Function</vt:lpstr>
      <vt:lpstr>SQL Function</vt:lpstr>
      <vt:lpstr>SQL Function</vt:lpstr>
      <vt:lpstr>SQL Function</vt:lpstr>
      <vt:lpstr>Functions Vs Stored Procedures</vt:lpstr>
      <vt:lpstr>Triggers in SQL</vt:lpstr>
      <vt:lpstr>Triggers in SQL</vt:lpstr>
      <vt:lpstr>Triggers in SQL</vt:lpstr>
      <vt:lpstr>Views in SQL</vt:lpstr>
      <vt:lpstr>Views in SQL</vt:lpstr>
      <vt:lpstr>Views in SQL</vt:lpstr>
      <vt:lpstr>Data Query Language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Programming</dc:title>
  <dc:creator>Ranjeetsingh Suryawanshi</dc:creator>
  <cp:lastModifiedBy>kaushlya thopate</cp:lastModifiedBy>
  <cp:revision>109</cp:revision>
  <dcterms:created xsi:type="dcterms:W3CDTF">2021-07-04T14:34:29Z</dcterms:created>
  <dcterms:modified xsi:type="dcterms:W3CDTF">2023-08-01T16:41:58Z</dcterms:modified>
</cp:coreProperties>
</file>