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3" r:id="rId2"/>
    <p:sldMasterId id="2147483697" r:id="rId3"/>
  </p:sldMasterIdLst>
  <p:notesMasterIdLst>
    <p:notesMasterId r:id="rId69"/>
  </p:notesMasterIdLst>
  <p:sldIdLst>
    <p:sldId id="256" r:id="rId4"/>
    <p:sldId id="357" r:id="rId5"/>
    <p:sldId id="358" r:id="rId6"/>
    <p:sldId id="359" r:id="rId7"/>
    <p:sldId id="360" r:id="rId8"/>
    <p:sldId id="361" r:id="rId9"/>
    <p:sldId id="362" r:id="rId10"/>
    <p:sldId id="351" r:id="rId11"/>
    <p:sldId id="352" r:id="rId12"/>
    <p:sldId id="282" r:id="rId13"/>
    <p:sldId id="281" r:id="rId14"/>
    <p:sldId id="283" r:id="rId15"/>
    <p:sldId id="284" r:id="rId16"/>
    <p:sldId id="285" r:id="rId17"/>
    <p:sldId id="286" r:id="rId18"/>
    <p:sldId id="287" r:id="rId19"/>
    <p:sldId id="288" r:id="rId20"/>
    <p:sldId id="289" r:id="rId21"/>
    <p:sldId id="290" r:id="rId22"/>
    <p:sldId id="291" r:id="rId23"/>
    <p:sldId id="353"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36" r:id="rId47"/>
    <p:sldId id="337" r:id="rId48"/>
    <p:sldId id="338" r:id="rId49"/>
    <p:sldId id="339" r:id="rId50"/>
    <p:sldId id="340" r:id="rId51"/>
    <p:sldId id="341" r:id="rId52"/>
    <p:sldId id="342" r:id="rId53"/>
    <p:sldId id="343" r:id="rId54"/>
    <p:sldId id="344" r:id="rId55"/>
    <p:sldId id="345" r:id="rId56"/>
    <p:sldId id="346" r:id="rId57"/>
    <p:sldId id="347" r:id="rId58"/>
    <p:sldId id="348" r:id="rId59"/>
    <p:sldId id="365" r:id="rId60"/>
    <p:sldId id="364" r:id="rId61"/>
    <p:sldId id="314" r:id="rId62"/>
    <p:sldId id="316" r:id="rId63"/>
    <p:sldId id="354" r:id="rId64"/>
    <p:sldId id="355" r:id="rId65"/>
    <p:sldId id="356" r:id="rId66"/>
    <p:sldId id="363" r:id="rId67"/>
    <p:sldId id="335" r:id="rId68"/>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55" tIns="48327" rIns="96655" bIns="48327" numCol="1" anchor="t"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921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55" tIns="48327" rIns="96655" bIns="48327" numCol="1" anchor="t" anchorCtr="0" compatLnSpc="1">
            <a:prstTxWarp prst="textNoShape">
              <a:avLst/>
            </a:prstTxWarp>
          </a:bodyPr>
          <a:lstStyle>
            <a:lvl1pPr algn="r" eaLnBrk="1" hangingPunct="1">
              <a:defRPr sz="1200" smtClean="0">
                <a:latin typeface="Arial"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731520" y="4560571"/>
            <a:ext cx="5852160" cy="4320540"/>
          </a:xfrm>
          <a:prstGeom prst="rect">
            <a:avLst/>
          </a:prstGeom>
          <a:noFill/>
          <a:ln w="9525">
            <a:noFill/>
            <a:miter lim="800000"/>
            <a:headEnd/>
            <a:tailEnd/>
          </a:ln>
          <a:effectLst/>
        </p:spPr>
        <p:txBody>
          <a:bodyPr vert="horz" wrap="square" lIns="96655" tIns="48327" rIns="96655"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9119473"/>
            <a:ext cx="3169920" cy="480060"/>
          </a:xfrm>
          <a:prstGeom prst="rect">
            <a:avLst/>
          </a:prstGeom>
          <a:noFill/>
          <a:ln w="9525">
            <a:noFill/>
            <a:miter lim="800000"/>
            <a:headEnd/>
            <a:tailEnd/>
          </a:ln>
          <a:effectLst/>
        </p:spPr>
        <p:txBody>
          <a:bodyPr vert="horz" wrap="square" lIns="96655" tIns="48327" rIns="96655" bIns="48327" numCol="1" anchor="b"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9223" name="Rectangle 7"/>
          <p:cNvSpPr>
            <a:spLocks noGrp="1" noChangeArrowheads="1"/>
          </p:cNvSpPr>
          <p:nvPr>
            <p:ph type="sldNum" sz="quarter" idx="5"/>
          </p:nvPr>
        </p:nvSpPr>
        <p:spPr bwMode="auto">
          <a:xfrm>
            <a:off x="4143587" y="9119473"/>
            <a:ext cx="3169920" cy="480060"/>
          </a:xfrm>
          <a:prstGeom prst="rect">
            <a:avLst/>
          </a:prstGeom>
          <a:noFill/>
          <a:ln w="9525">
            <a:noFill/>
            <a:miter lim="800000"/>
            <a:headEnd/>
            <a:tailEnd/>
          </a:ln>
          <a:effectLst/>
        </p:spPr>
        <p:txBody>
          <a:bodyPr vert="horz" wrap="square" lIns="96655" tIns="48327" rIns="96655" bIns="48327" numCol="1" anchor="b" anchorCtr="0" compatLnSpc="1">
            <a:prstTxWarp prst="textNoShape">
              <a:avLst/>
            </a:prstTxWarp>
          </a:bodyPr>
          <a:lstStyle>
            <a:lvl1pPr algn="r" eaLnBrk="1" hangingPunct="1">
              <a:defRPr sz="1200" smtClean="0">
                <a:latin typeface="Arial" charset="0"/>
              </a:defRPr>
            </a:lvl1pPr>
          </a:lstStyle>
          <a:p>
            <a:pPr>
              <a:defRPr/>
            </a:pPr>
            <a:fld id="{B28170F3-AA36-4B1B-8FEE-526D6D64CF9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65038A-379F-4510-8416-9DC453BA7371}" type="slidenum">
              <a:rPr lang="en-US"/>
              <a:pPr/>
              <a:t>7</a:t>
            </a:fld>
            <a:endParaRPr lang="en-US"/>
          </a:p>
        </p:txBody>
      </p:sp>
      <p:sp>
        <p:nvSpPr>
          <p:cNvPr id="637954" name="Rectangle 2"/>
          <p:cNvSpPr>
            <a:spLocks noGrp="1" noRot="1" noChangeAspect="1" noChangeArrowheads="1" noTextEdit="1"/>
          </p:cNvSpPr>
          <p:nvPr>
            <p:ph type="sldImg"/>
          </p:nvPr>
        </p:nvSpPr>
        <p:spPr>
          <a:ln/>
        </p:spPr>
      </p:sp>
      <p:sp>
        <p:nvSpPr>
          <p:cNvPr id="637955" name="Rectangle 3"/>
          <p:cNvSpPr>
            <a:spLocks noGrp="1" noChangeArrowheads="1"/>
          </p:cNvSpPr>
          <p:nvPr>
            <p:ph type="body" idx="1"/>
          </p:nvPr>
        </p:nvSpPr>
        <p:spPr>
          <a:xfrm>
            <a:off x="977055" y="4558904"/>
            <a:ext cx="5361093" cy="4322207"/>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927100"/>
            <a:ext cx="8991600" cy="4495800"/>
            <a:chOff x="0" y="584"/>
            <a:chExt cx="5664" cy="2832"/>
          </a:xfrm>
        </p:grpSpPr>
        <p:sp>
          <p:nvSpPr>
            <p:cNvPr id="5" name="AutoShape 3"/>
            <p:cNvSpPr>
              <a:spLocks noChangeArrowheads="1"/>
            </p:cNvSpPr>
            <p:nvPr userDrawn="1"/>
          </p:nvSpPr>
          <p:spPr bwMode="auto">
            <a:xfrm>
              <a:off x="432" y="1304"/>
              <a:ext cx="4656" cy="2112"/>
            </a:xfrm>
            <a:prstGeom prst="roundRect">
              <a:avLst>
                <a:gd name="adj" fmla="val 16667"/>
              </a:avLst>
            </a:prstGeom>
            <a:noFill/>
            <a:ln w="50800">
              <a:solidFill>
                <a:srgbClr val="AEAEAE"/>
              </a:solidFill>
              <a:round/>
              <a:headEnd/>
              <a:tailEnd/>
            </a:ln>
            <a:effectLst/>
          </p:spPr>
          <p:txBody>
            <a:bodyPr wrap="none" anchor="ctr"/>
            <a:lstStyle/>
            <a:p>
              <a:pPr algn="ctr" eaLnBrk="1" hangingPunct="1">
                <a:defRPr/>
              </a:pPr>
              <a:endParaRPr lang="en-US" sz="2400">
                <a:latin typeface="Times New Roman" pitchFamily="18" charset="0"/>
              </a:endParaRPr>
            </a:p>
          </p:txBody>
        </p:sp>
        <p:sp>
          <p:nvSpPr>
            <p:cNvPr id="6" name="Rectangle 4"/>
            <p:cNvSpPr>
              <a:spLocks noChangeArrowheads="1"/>
            </p:cNvSpPr>
            <p:nvPr userDrawn="1"/>
          </p:nvSpPr>
          <p:spPr bwMode="blackWhite">
            <a:xfrm>
              <a:off x="144" y="584"/>
              <a:ext cx="4512" cy="624"/>
            </a:xfrm>
            <a:prstGeom prst="rect">
              <a:avLst/>
            </a:prstGeom>
            <a:solidFill>
              <a:schemeClr val="bg1"/>
            </a:solidFill>
            <a:ln w="57150">
              <a:solidFill>
                <a:srgbClr val="808080"/>
              </a:solid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7" name="AutoShape 5"/>
            <p:cNvSpPr>
              <a:spLocks noChangeArrowheads="1"/>
            </p:cNvSpPr>
            <p:nvPr userDrawn="1"/>
          </p:nvSpPr>
          <p:spPr bwMode="blackWhite">
            <a:xfrm>
              <a:off x="0" y="872"/>
              <a:ext cx="5664" cy="1152"/>
            </a:xfrm>
            <a:custGeom>
              <a:avLst/>
              <a:gdLst>
                <a:gd name="G0" fmla="+- 1000 0 0"/>
                <a:gd name="G1" fmla="+- 1000 0 0"/>
                <a:gd name="G2" fmla="+- G0 0 G1"/>
                <a:gd name="G3" fmla="*/ G1 1 2"/>
                <a:gd name="G4" fmla="+- G0 0 G3"/>
                <a:gd name="T0" fmla="*/ 0 w 1000"/>
                <a:gd name="T1" fmla="*/ 0 h 1000"/>
                <a:gd name="T2" fmla="*/ G4 w 1000"/>
                <a:gd name="T3" fmla="*/ G1 h 1000"/>
              </a:gdLst>
              <a:ahLst/>
              <a:cxnLst>
                <a:cxn ang="0">
                  <a:pos x="0" y="0"/>
                </a:cxn>
                <a:cxn ang="0">
                  <a:pos x="4416" y="0"/>
                </a:cxn>
                <a:cxn ang="0">
                  <a:pos x="4917" y="500"/>
                </a:cxn>
                <a:cxn ang="0">
                  <a:pos x="4417" y="1000"/>
                </a:cxn>
                <a:cxn ang="0">
                  <a:pos x="0" y="1000"/>
                </a:cxn>
              </a:cxnLst>
              <a:rect l="T0" t="T1" r="T2" b="T3"/>
              <a:pathLst>
                <a:path w="4917" h="1000">
                  <a:moveTo>
                    <a:pt x="0" y="0"/>
                  </a:moveTo>
                  <a:lnTo>
                    <a:pt x="4416" y="0"/>
                  </a:lnTo>
                  <a:cubicBezTo>
                    <a:pt x="4693" y="0"/>
                    <a:pt x="4917" y="223"/>
                    <a:pt x="4917" y="500"/>
                  </a:cubicBezTo>
                  <a:cubicBezTo>
                    <a:pt x="4917" y="776"/>
                    <a:pt x="4693" y="999"/>
                    <a:pt x="4417" y="1000"/>
                  </a:cubicBezTo>
                  <a:lnTo>
                    <a:pt x="0" y="1000"/>
                  </a:lnTo>
                  <a:close/>
                </a:path>
              </a:pathLst>
            </a:custGeom>
            <a:solidFill>
              <a:srgbClr val="990000"/>
            </a:solidFill>
            <a:ln w="9525">
              <a:noFill/>
              <a:miter lim="800000"/>
              <a:headEnd/>
              <a:tailEnd/>
            </a:ln>
          </p:spPr>
          <p:txBody>
            <a:bodyPr/>
            <a:lstStyle/>
            <a:p>
              <a:pPr eaLnBrk="1" hangingPunct="1">
                <a:defRPr/>
              </a:pPr>
              <a:endParaRPr lang="en-US" sz="2400">
                <a:latin typeface="Times New Roman" pitchFamily="18" charset="0"/>
              </a:endParaRPr>
            </a:p>
          </p:txBody>
        </p:sp>
        <p:sp>
          <p:nvSpPr>
            <p:cNvPr id="8" name="Line 6"/>
            <p:cNvSpPr>
              <a:spLocks noChangeShapeType="1"/>
            </p:cNvSpPr>
            <p:nvPr userDrawn="1"/>
          </p:nvSpPr>
          <p:spPr bwMode="auto">
            <a:xfrm>
              <a:off x="0" y="1928"/>
              <a:ext cx="5232" cy="0"/>
            </a:xfrm>
            <a:prstGeom prst="line">
              <a:avLst/>
            </a:prstGeom>
            <a:noFill/>
            <a:ln w="50800">
              <a:solidFill>
                <a:schemeClr val="bg1"/>
              </a:solidFill>
              <a:round/>
              <a:headEnd/>
              <a:tailEnd/>
            </a:ln>
            <a:effectLst/>
          </p:spPr>
          <p:txBody>
            <a:bodyPr/>
            <a:lstStyle/>
            <a:p>
              <a:pPr>
                <a:defRPr/>
              </a:pPr>
              <a:endParaRPr lang="en-US">
                <a:latin typeface="Arial" charset="0"/>
              </a:endParaRPr>
            </a:p>
          </p:txBody>
        </p:sp>
      </p:grpSp>
      <p:pic>
        <p:nvPicPr>
          <p:cNvPr id="9" name="Picture 12" descr="brutus w_type"/>
          <p:cNvPicPr>
            <a:picLocks noChangeAspect="1" noChangeArrowheads="1"/>
          </p:cNvPicPr>
          <p:nvPr/>
        </p:nvPicPr>
        <p:blipFill>
          <a:blip r:embed="rId2" cstate="print">
            <a:clrChange>
              <a:clrFrom>
                <a:srgbClr val="FFFFFF"/>
              </a:clrFrom>
              <a:clrTo>
                <a:srgbClr val="FFFFFF">
                  <a:alpha val="0"/>
                </a:srgbClr>
              </a:clrTo>
            </a:clrChange>
            <a:lum bright="70000" contrast="-70000"/>
          </a:blip>
          <a:srcRect/>
          <a:stretch>
            <a:fillRect/>
          </a:stretch>
        </p:blipFill>
        <p:spPr bwMode="auto">
          <a:xfrm>
            <a:off x="6858000" y="1524000"/>
            <a:ext cx="2133600" cy="1503363"/>
          </a:xfrm>
          <a:prstGeom prst="rect">
            <a:avLst/>
          </a:prstGeom>
          <a:noFill/>
          <a:ln w="9525">
            <a:noFill/>
            <a:miter lim="800000"/>
            <a:headEnd/>
            <a:tailEnd/>
          </a:ln>
        </p:spPr>
      </p:pic>
      <p:sp>
        <p:nvSpPr>
          <p:cNvPr id="5127" name="Rectangle 7"/>
          <p:cNvSpPr>
            <a:spLocks noGrp="1" noChangeArrowheads="1"/>
          </p:cNvSpPr>
          <p:nvPr>
            <p:ph type="ctrTitle"/>
          </p:nvPr>
        </p:nvSpPr>
        <p:spPr>
          <a:xfrm>
            <a:off x="228600" y="1427163"/>
            <a:ext cx="8077200" cy="1609725"/>
          </a:xfrm>
        </p:spPr>
        <p:txBody>
          <a:bodyPr/>
          <a:lstStyle>
            <a:lvl1pPr>
              <a:defRPr sz="4600"/>
            </a:lvl1pPr>
          </a:lstStyle>
          <a:p>
            <a:r>
              <a:rPr lang="en-US"/>
              <a:t>Click to edit Master title style</a:t>
            </a:r>
          </a:p>
        </p:txBody>
      </p:sp>
      <p:sp>
        <p:nvSpPr>
          <p:cNvPr id="5128" name="Rectangle 8"/>
          <p:cNvSpPr>
            <a:spLocks noGrp="1" noChangeArrowheads="1"/>
          </p:cNvSpPr>
          <p:nvPr>
            <p:ph type="subTitle" idx="1"/>
          </p:nvPr>
        </p:nvSpPr>
        <p:spPr>
          <a:xfrm>
            <a:off x="1066800" y="3441700"/>
            <a:ext cx="6629400" cy="1676400"/>
          </a:xfrm>
        </p:spPr>
        <p:txBody>
          <a:bodyPr/>
          <a:lstStyle>
            <a:lvl1pPr marL="0" indent="0">
              <a:buFont typeface="Wingdings" pitchFamily="2" charset="2"/>
              <a:buNone/>
              <a:defRPr/>
            </a:lvl1pPr>
          </a:lstStyle>
          <a:p>
            <a:r>
              <a:rPr lang="en-US"/>
              <a:t>Click to edit Master subtitle style</a:t>
            </a:r>
          </a:p>
        </p:txBody>
      </p:sp>
      <p:sp>
        <p:nvSpPr>
          <p:cNvPr id="10" name="Rectangle 9"/>
          <p:cNvSpPr>
            <a:spLocks noGrp="1" noChangeArrowheads="1"/>
          </p:cNvSpPr>
          <p:nvPr>
            <p:ph type="dt" sz="half" idx="10"/>
          </p:nvPr>
        </p:nvSpPr>
        <p:spPr>
          <a:xfrm>
            <a:off x="457200" y="6248400"/>
            <a:ext cx="2133600" cy="471488"/>
          </a:xfrm>
        </p:spPr>
        <p:txBody>
          <a:bodyPr/>
          <a:lstStyle>
            <a:lvl1pPr>
              <a:defRPr smtClean="0"/>
            </a:lvl1pPr>
          </a:lstStyle>
          <a:p>
            <a:pPr>
              <a:defRPr/>
            </a:pPr>
            <a:endParaRPr lang="en-US"/>
          </a:p>
        </p:txBody>
      </p:sp>
      <p:sp>
        <p:nvSpPr>
          <p:cNvPr id="11" name="Rectangle 10"/>
          <p:cNvSpPr>
            <a:spLocks noGrp="1" noChangeArrowheads="1"/>
          </p:cNvSpPr>
          <p:nvPr>
            <p:ph type="ftr" sz="quarter" idx="11"/>
          </p:nvPr>
        </p:nvSpPr>
        <p:spPr>
          <a:xfrm>
            <a:off x="3124200" y="6253163"/>
            <a:ext cx="2895600" cy="457200"/>
          </a:xfrm>
        </p:spPr>
        <p:txBody>
          <a:bodyPr/>
          <a:lstStyle>
            <a:lvl1pPr>
              <a:defRPr smtClean="0"/>
            </a:lvl1pPr>
          </a:lstStyle>
          <a:p>
            <a:pPr>
              <a:defRPr/>
            </a:pPr>
            <a:endParaRPr lang="en-US"/>
          </a:p>
        </p:txBody>
      </p:sp>
      <p:sp>
        <p:nvSpPr>
          <p:cNvPr id="12" name="Rectangle 11"/>
          <p:cNvSpPr>
            <a:spLocks noGrp="1" noChangeArrowheads="1"/>
          </p:cNvSpPr>
          <p:nvPr>
            <p:ph type="sldNum" sz="quarter" idx="12"/>
          </p:nvPr>
        </p:nvSpPr>
        <p:spPr>
          <a:xfrm>
            <a:off x="6553200" y="6248400"/>
            <a:ext cx="2133600" cy="471488"/>
          </a:xfrm>
        </p:spPr>
        <p:txBody>
          <a:bodyPr/>
          <a:lstStyle>
            <a:lvl1pPr>
              <a:defRPr smtClean="0"/>
            </a:lvl1pPr>
          </a:lstStyle>
          <a:p>
            <a:pPr>
              <a:defRPr/>
            </a:pPr>
            <a:fld id="{36F0967D-37C4-4C31-92F0-B6755DFAB3D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AFF5DB4E-9ADC-40FB-B05F-15DCFD6296F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0013" y="228600"/>
            <a:ext cx="2084387"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95263" y="228600"/>
            <a:ext cx="61023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23318094-0350-400A-B16E-03287A1571E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2DE09DB-ABCB-4895-A549-482115B53FB9}"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1DA9A1E-71F2-4779-A460-7284DEFD86EF}"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405C13D-2997-4BF8-80C2-7215CB0994F5}"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DC354BF9-59F8-4CEE-8E7F-603F5CFA1A52}"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F7B0118D-C44B-44B8-8ADA-5765B9AEBD4D}"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E7A820BC-0C33-4A84-AB74-18E42CA2F4EB}"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B84F76B8-1B9D-4B9D-9150-6ABB7DC012F5}"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722C717C-117E-4E67-ADCB-8921F66292BD}"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81094DFB-D5A3-4D90-A69E-E1609B56214B}"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9C22131-7A93-4EBD-90EE-8686AD132D2C}"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615D5F1-61CD-49A1-AF01-3BF42B575201}"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9D56A80-D22F-4E70-BF97-2962B8C87AAB}"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927100"/>
            <a:ext cx="8991600" cy="4495800"/>
            <a:chOff x="0" y="584"/>
            <a:chExt cx="5664" cy="2832"/>
          </a:xfrm>
        </p:grpSpPr>
        <p:sp>
          <p:nvSpPr>
            <p:cNvPr id="5" name="AutoShape 3"/>
            <p:cNvSpPr>
              <a:spLocks noChangeArrowheads="1"/>
            </p:cNvSpPr>
            <p:nvPr userDrawn="1"/>
          </p:nvSpPr>
          <p:spPr bwMode="auto">
            <a:xfrm>
              <a:off x="432" y="1304"/>
              <a:ext cx="4656" cy="2112"/>
            </a:xfrm>
            <a:prstGeom prst="roundRect">
              <a:avLst>
                <a:gd name="adj" fmla="val 16667"/>
              </a:avLst>
            </a:prstGeom>
            <a:noFill/>
            <a:ln w="50800">
              <a:solidFill>
                <a:srgbClr val="AEAEAE"/>
              </a:solidFill>
              <a:round/>
              <a:headEnd/>
              <a:tailEnd/>
            </a:ln>
            <a:effectLst/>
          </p:spPr>
          <p:txBody>
            <a:bodyPr wrap="none" anchor="ctr"/>
            <a:lstStyle/>
            <a:p>
              <a:pPr algn="ctr" eaLnBrk="1" hangingPunct="1">
                <a:defRPr/>
              </a:pPr>
              <a:endParaRPr lang="en-US" sz="2400">
                <a:solidFill>
                  <a:srgbClr val="000000"/>
                </a:solidFill>
                <a:latin typeface="Times New Roman" pitchFamily="18" charset="0"/>
              </a:endParaRPr>
            </a:p>
          </p:txBody>
        </p:sp>
        <p:sp>
          <p:nvSpPr>
            <p:cNvPr id="6" name="Rectangle 4"/>
            <p:cNvSpPr>
              <a:spLocks noChangeArrowheads="1"/>
            </p:cNvSpPr>
            <p:nvPr userDrawn="1"/>
          </p:nvSpPr>
          <p:spPr bwMode="blackWhite">
            <a:xfrm>
              <a:off x="144" y="584"/>
              <a:ext cx="4512" cy="624"/>
            </a:xfrm>
            <a:prstGeom prst="rect">
              <a:avLst/>
            </a:prstGeom>
            <a:solidFill>
              <a:schemeClr val="bg1"/>
            </a:solidFill>
            <a:ln w="57150">
              <a:solidFill>
                <a:srgbClr val="808080"/>
              </a:solidFill>
              <a:miter lim="800000"/>
              <a:headEnd/>
              <a:tailEnd/>
            </a:ln>
            <a:effectLst/>
          </p:spPr>
          <p:txBody>
            <a:bodyPr wrap="none" anchor="ctr"/>
            <a:lstStyle/>
            <a:p>
              <a:pPr algn="ctr" eaLnBrk="1" hangingPunct="1">
                <a:defRPr/>
              </a:pPr>
              <a:endParaRPr lang="en-US" sz="2400">
                <a:solidFill>
                  <a:srgbClr val="000000"/>
                </a:solidFill>
                <a:latin typeface="Times New Roman" pitchFamily="18" charset="0"/>
              </a:endParaRPr>
            </a:p>
          </p:txBody>
        </p:sp>
        <p:sp>
          <p:nvSpPr>
            <p:cNvPr id="7" name="AutoShape 5"/>
            <p:cNvSpPr>
              <a:spLocks noChangeArrowheads="1"/>
            </p:cNvSpPr>
            <p:nvPr userDrawn="1"/>
          </p:nvSpPr>
          <p:spPr bwMode="blackWhite">
            <a:xfrm>
              <a:off x="0" y="872"/>
              <a:ext cx="5664" cy="1152"/>
            </a:xfrm>
            <a:custGeom>
              <a:avLst/>
              <a:gdLst>
                <a:gd name="G0" fmla="+- 1000 0 0"/>
                <a:gd name="G1" fmla="+- 1000 0 0"/>
                <a:gd name="G2" fmla="+- G0 0 G1"/>
                <a:gd name="G3" fmla="*/ G1 1 2"/>
                <a:gd name="G4" fmla="+- G0 0 G3"/>
                <a:gd name="T0" fmla="*/ 0 w 1000"/>
                <a:gd name="T1" fmla="*/ 0 h 1000"/>
                <a:gd name="T2" fmla="*/ G4 w 1000"/>
                <a:gd name="T3" fmla="*/ G1 h 1000"/>
              </a:gdLst>
              <a:ahLst/>
              <a:cxnLst>
                <a:cxn ang="0">
                  <a:pos x="0" y="0"/>
                </a:cxn>
                <a:cxn ang="0">
                  <a:pos x="4416" y="0"/>
                </a:cxn>
                <a:cxn ang="0">
                  <a:pos x="4917" y="500"/>
                </a:cxn>
                <a:cxn ang="0">
                  <a:pos x="4417" y="1000"/>
                </a:cxn>
                <a:cxn ang="0">
                  <a:pos x="0" y="1000"/>
                </a:cxn>
              </a:cxnLst>
              <a:rect l="T0" t="T1" r="T2" b="T3"/>
              <a:pathLst>
                <a:path w="4917" h="1000">
                  <a:moveTo>
                    <a:pt x="0" y="0"/>
                  </a:moveTo>
                  <a:lnTo>
                    <a:pt x="4416" y="0"/>
                  </a:lnTo>
                  <a:cubicBezTo>
                    <a:pt x="4693" y="0"/>
                    <a:pt x="4917" y="223"/>
                    <a:pt x="4917" y="500"/>
                  </a:cubicBezTo>
                  <a:cubicBezTo>
                    <a:pt x="4917" y="776"/>
                    <a:pt x="4693" y="999"/>
                    <a:pt x="4417" y="1000"/>
                  </a:cubicBezTo>
                  <a:lnTo>
                    <a:pt x="0" y="1000"/>
                  </a:lnTo>
                  <a:close/>
                </a:path>
              </a:pathLst>
            </a:custGeom>
            <a:solidFill>
              <a:srgbClr val="990000"/>
            </a:solidFill>
            <a:ln w="9525">
              <a:noFill/>
              <a:miter lim="800000"/>
              <a:headEnd/>
              <a:tailEnd/>
            </a:ln>
          </p:spPr>
          <p:txBody>
            <a:bodyPr/>
            <a:lstStyle/>
            <a:p>
              <a:pPr eaLnBrk="1" hangingPunct="1">
                <a:defRPr/>
              </a:pPr>
              <a:endParaRPr lang="en-US" sz="2400">
                <a:solidFill>
                  <a:srgbClr val="000000"/>
                </a:solidFill>
                <a:latin typeface="Times New Roman" pitchFamily="18" charset="0"/>
              </a:endParaRPr>
            </a:p>
          </p:txBody>
        </p:sp>
        <p:sp>
          <p:nvSpPr>
            <p:cNvPr id="8" name="Line 6"/>
            <p:cNvSpPr>
              <a:spLocks noChangeShapeType="1"/>
            </p:cNvSpPr>
            <p:nvPr userDrawn="1"/>
          </p:nvSpPr>
          <p:spPr bwMode="auto">
            <a:xfrm>
              <a:off x="0" y="1928"/>
              <a:ext cx="5232" cy="0"/>
            </a:xfrm>
            <a:prstGeom prst="line">
              <a:avLst/>
            </a:prstGeom>
            <a:noFill/>
            <a:ln w="50800">
              <a:solidFill>
                <a:schemeClr val="bg1"/>
              </a:solidFill>
              <a:round/>
              <a:headEnd/>
              <a:tailEnd/>
            </a:ln>
            <a:effectLst/>
          </p:spPr>
          <p:txBody>
            <a:bodyPr/>
            <a:lstStyle/>
            <a:p>
              <a:pPr>
                <a:defRPr/>
              </a:pPr>
              <a:endParaRPr lang="en-US">
                <a:solidFill>
                  <a:srgbClr val="000000"/>
                </a:solidFill>
                <a:latin typeface="Arial" charset="0"/>
              </a:endParaRPr>
            </a:p>
          </p:txBody>
        </p:sp>
      </p:grpSp>
      <p:pic>
        <p:nvPicPr>
          <p:cNvPr id="9" name="Picture 12" descr="brutus w_type"/>
          <p:cNvPicPr>
            <a:picLocks noChangeAspect="1" noChangeArrowheads="1"/>
          </p:cNvPicPr>
          <p:nvPr/>
        </p:nvPicPr>
        <p:blipFill>
          <a:blip r:embed="rId2" cstate="print">
            <a:clrChange>
              <a:clrFrom>
                <a:srgbClr val="FFFFFF"/>
              </a:clrFrom>
              <a:clrTo>
                <a:srgbClr val="FFFFFF">
                  <a:alpha val="0"/>
                </a:srgbClr>
              </a:clrTo>
            </a:clrChange>
            <a:lum bright="70000" contrast="-70000"/>
          </a:blip>
          <a:srcRect/>
          <a:stretch>
            <a:fillRect/>
          </a:stretch>
        </p:blipFill>
        <p:spPr bwMode="auto">
          <a:xfrm>
            <a:off x="6858000" y="1524000"/>
            <a:ext cx="2133600" cy="1503363"/>
          </a:xfrm>
          <a:prstGeom prst="rect">
            <a:avLst/>
          </a:prstGeom>
          <a:noFill/>
          <a:ln w="9525">
            <a:noFill/>
            <a:miter lim="800000"/>
            <a:headEnd/>
            <a:tailEnd/>
          </a:ln>
        </p:spPr>
      </p:pic>
      <p:sp>
        <p:nvSpPr>
          <p:cNvPr id="5127" name="Rectangle 7"/>
          <p:cNvSpPr>
            <a:spLocks noGrp="1" noChangeArrowheads="1"/>
          </p:cNvSpPr>
          <p:nvPr>
            <p:ph type="ctrTitle"/>
          </p:nvPr>
        </p:nvSpPr>
        <p:spPr>
          <a:xfrm>
            <a:off x="228600" y="1427163"/>
            <a:ext cx="8077200" cy="1609725"/>
          </a:xfrm>
        </p:spPr>
        <p:txBody>
          <a:bodyPr/>
          <a:lstStyle>
            <a:lvl1pPr>
              <a:defRPr sz="4600"/>
            </a:lvl1pPr>
          </a:lstStyle>
          <a:p>
            <a:r>
              <a:rPr lang="en-US"/>
              <a:t>Click to edit Master title style</a:t>
            </a:r>
          </a:p>
        </p:txBody>
      </p:sp>
      <p:sp>
        <p:nvSpPr>
          <p:cNvPr id="5128" name="Rectangle 8"/>
          <p:cNvSpPr>
            <a:spLocks noGrp="1" noChangeArrowheads="1"/>
          </p:cNvSpPr>
          <p:nvPr>
            <p:ph type="subTitle" idx="1"/>
          </p:nvPr>
        </p:nvSpPr>
        <p:spPr>
          <a:xfrm>
            <a:off x="1066800" y="3441700"/>
            <a:ext cx="6629400" cy="1676400"/>
          </a:xfrm>
        </p:spPr>
        <p:txBody>
          <a:bodyPr/>
          <a:lstStyle>
            <a:lvl1pPr marL="0" indent="0">
              <a:buFont typeface="Wingdings" pitchFamily="2" charset="2"/>
              <a:buNone/>
              <a:defRPr/>
            </a:lvl1pPr>
          </a:lstStyle>
          <a:p>
            <a:r>
              <a:rPr lang="en-US"/>
              <a:t>Click to edit Master subtitle style</a:t>
            </a:r>
          </a:p>
        </p:txBody>
      </p:sp>
      <p:sp>
        <p:nvSpPr>
          <p:cNvPr id="10" name="Rectangle 9"/>
          <p:cNvSpPr>
            <a:spLocks noGrp="1" noChangeArrowheads="1"/>
          </p:cNvSpPr>
          <p:nvPr>
            <p:ph type="dt" sz="half" idx="10"/>
          </p:nvPr>
        </p:nvSpPr>
        <p:spPr>
          <a:xfrm>
            <a:off x="457200" y="6248400"/>
            <a:ext cx="2133600" cy="471488"/>
          </a:xfrm>
        </p:spPr>
        <p:txBody>
          <a:bodyPr/>
          <a:lstStyle>
            <a:lvl1pPr>
              <a:defRPr smtClean="0"/>
            </a:lvl1pPr>
          </a:lstStyle>
          <a:p>
            <a:pPr>
              <a:defRPr/>
            </a:pPr>
            <a:endParaRPr lang="en-US">
              <a:solidFill>
                <a:srgbClr val="000000"/>
              </a:solidFill>
            </a:endParaRPr>
          </a:p>
        </p:txBody>
      </p:sp>
      <p:sp>
        <p:nvSpPr>
          <p:cNvPr id="11" name="Rectangle 10"/>
          <p:cNvSpPr>
            <a:spLocks noGrp="1" noChangeArrowheads="1"/>
          </p:cNvSpPr>
          <p:nvPr>
            <p:ph type="ftr" sz="quarter" idx="11"/>
          </p:nvPr>
        </p:nvSpPr>
        <p:spPr>
          <a:xfrm>
            <a:off x="3124200" y="6253163"/>
            <a:ext cx="2895600" cy="457200"/>
          </a:xfrm>
        </p:spPr>
        <p:txBody>
          <a:bodyPr/>
          <a:lstStyle>
            <a:lvl1pPr>
              <a:defRPr smtClean="0"/>
            </a:lvl1pPr>
          </a:lstStyle>
          <a:p>
            <a:pPr>
              <a:defRPr/>
            </a:pPr>
            <a:endParaRPr lang="en-US">
              <a:solidFill>
                <a:srgbClr val="000000"/>
              </a:solidFill>
            </a:endParaRPr>
          </a:p>
        </p:txBody>
      </p:sp>
      <p:sp>
        <p:nvSpPr>
          <p:cNvPr id="12" name="Rectangle 11"/>
          <p:cNvSpPr>
            <a:spLocks noGrp="1" noChangeArrowheads="1"/>
          </p:cNvSpPr>
          <p:nvPr>
            <p:ph type="sldNum" sz="quarter" idx="12"/>
          </p:nvPr>
        </p:nvSpPr>
        <p:spPr>
          <a:xfrm>
            <a:off x="6553200" y="6248400"/>
            <a:ext cx="2133600" cy="471488"/>
          </a:xfrm>
        </p:spPr>
        <p:txBody>
          <a:bodyPr/>
          <a:lstStyle>
            <a:lvl1pPr>
              <a:defRPr smtClean="0"/>
            </a:lvl1pPr>
          </a:lstStyle>
          <a:p>
            <a:pPr>
              <a:defRPr/>
            </a:pPr>
            <a:fld id="{36F0967D-37C4-4C31-92F0-B6755DFAB3D8}"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10"/>
          <p:cNvSpPr>
            <a:spLocks noGrp="1" noChangeArrowheads="1"/>
          </p:cNvSpPr>
          <p:nvPr>
            <p:ph type="sldNum" sz="quarter" idx="12"/>
          </p:nvPr>
        </p:nvSpPr>
        <p:spPr>
          <a:ln/>
        </p:spPr>
        <p:txBody>
          <a:bodyPr/>
          <a:lstStyle>
            <a:lvl1pPr>
              <a:defRPr/>
            </a:lvl1pPr>
          </a:lstStyle>
          <a:p>
            <a:pPr>
              <a:defRPr/>
            </a:pPr>
            <a:fld id="{81094DFB-D5A3-4D90-A69E-E1609B56214B}"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10"/>
          <p:cNvSpPr>
            <a:spLocks noGrp="1" noChangeArrowheads="1"/>
          </p:cNvSpPr>
          <p:nvPr>
            <p:ph type="sldNum" sz="quarter" idx="12"/>
          </p:nvPr>
        </p:nvSpPr>
        <p:spPr>
          <a:ln/>
        </p:spPr>
        <p:txBody>
          <a:bodyPr/>
          <a:lstStyle>
            <a:lvl1pPr>
              <a:defRPr/>
            </a:lvl1pPr>
          </a:lstStyle>
          <a:p>
            <a:pPr>
              <a:defRPr/>
            </a:pPr>
            <a:fld id="{E075FD08-C512-4AE2-96D1-B4C6704CA992}"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10"/>
          <p:cNvSpPr>
            <a:spLocks noGrp="1" noChangeArrowheads="1"/>
          </p:cNvSpPr>
          <p:nvPr>
            <p:ph type="sldNum" sz="quarter" idx="12"/>
          </p:nvPr>
        </p:nvSpPr>
        <p:spPr>
          <a:ln/>
        </p:spPr>
        <p:txBody>
          <a:bodyPr/>
          <a:lstStyle>
            <a:lvl1pPr>
              <a:defRPr/>
            </a:lvl1pPr>
          </a:lstStyle>
          <a:p>
            <a:pPr>
              <a:defRPr/>
            </a:pPr>
            <a:fld id="{7051DD40-55A3-45BF-8B80-33B3902B9AA3}"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10"/>
          <p:cNvSpPr>
            <a:spLocks noGrp="1" noChangeArrowheads="1"/>
          </p:cNvSpPr>
          <p:nvPr>
            <p:ph type="sldNum" sz="quarter" idx="12"/>
          </p:nvPr>
        </p:nvSpPr>
        <p:spPr>
          <a:ln/>
        </p:spPr>
        <p:txBody>
          <a:bodyPr/>
          <a:lstStyle>
            <a:lvl1pPr>
              <a:defRPr/>
            </a:lvl1pPr>
          </a:lstStyle>
          <a:p>
            <a:pPr>
              <a:defRPr/>
            </a:pPr>
            <a:fld id="{51A24427-5AE0-44E7-A370-FAC78F955F6D}"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10"/>
          <p:cNvSpPr>
            <a:spLocks noGrp="1" noChangeArrowheads="1"/>
          </p:cNvSpPr>
          <p:nvPr>
            <p:ph type="sldNum" sz="quarter" idx="12"/>
          </p:nvPr>
        </p:nvSpPr>
        <p:spPr>
          <a:ln/>
        </p:spPr>
        <p:txBody>
          <a:bodyPr/>
          <a:lstStyle>
            <a:lvl1pPr>
              <a:defRPr/>
            </a:lvl1pPr>
          </a:lstStyle>
          <a:p>
            <a:pPr>
              <a:defRPr/>
            </a:pPr>
            <a:fld id="{BC68C10B-EAC1-4E01-9B56-32863A2F85D5}"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10"/>
          <p:cNvSpPr>
            <a:spLocks noGrp="1" noChangeArrowheads="1"/>
          </p:cNvSpPr>
          <p:nvPr>
            <p:ph type="sldNum" sz="quarter" idx="12"/>
          </p:nvPr>
        </p:nvSpPr>
        <p:spPr>
          <a:ln/>
        </p:spPr>
        <p:txBody>
          <a:bodyPr/>
          <a:lstStyle>
            <a:lvl1pPr>
              <a:defRPr/>
            </a:lvl1pPr>
          </a:lstStyle>
          <a:p>
            <a:pPr>
              <a:defRPr/>
            </a:pPr>
            <a:fld id="{0B2FEFAF-49D4-4227-BE16-158378E7EC64}"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E075FD08-C512-4AE2-96D1-B4C6704CA992}"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10"/>
          <p:cNvSpPr>
            <a:spLocks noGrp="1" noChangeArrowheads="1"/>
          </p:cNvSpPr>
          <p:nvPr>
            <p:ph type="sldNum" sz="quarter" idx="12"/>
          </p:nvPr>
        </p:nvSpPr>
        <p:spPr>
          <a:ln/>
        </p:spPr>
        <p:txBody>
          <a:bodyPr/>
          <a:lstStyle>
            <a:lvl1pPr>
              <a:defRPr/>
            </a:lvl1pPr>
          </a:lstStyle>
          <a:p>
            <a:pPr>
              <a:defRPr/>
            </a:pPr>
            <a:fld id="{70AEFB70-8254-4060-9370-57E33D617DA2}"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10"/>
          <p:cNvSpPr>
            <a:spLocks noGrp="1" noChangeArrowheads="1"/>
          </p:cNvSpPr>
          <p:nvPr>
            <p:ph type="sldNum" sz="quarter" idx="12"/>
          </p:nvPr>
        </p:nvSpPr>
        <p:spPr>
          <a:ln/>
        </p:spPr>
        <p:txBody>
          <a:bodyPr/>
          <a:lstStyle>
            <a:lvl1pPr>
              <a:defRPr/>
            </a:lvl1pPr>
          </a:lstStyle>
          <a:p>
            <a:pPr>
              <a:defRPr/>
            </a:pPr>
            <a:fld id="{F7560DD5-CB3D-4645-B9AB-C8B736A884E9}"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10"/>
          <p:cNvSpPr>
            <a:spLocks noGrp="1" noChangeArrowheads="1"/>
          </p:cNvSpPr>
          <p:nvPr>
            <p:ph type="sldNum" sz="quarter" idx="12"/>
          </p:nvPr>
        </p:nvSpPr>
        <p:spPr>
          <a:ln/>
        </p:spPr>
        <p:txBody>
          <a:bodyPr/>
          <a:lstStyle>
            <a:lvl1pPr>
              <a:defRPr/>
            </a:lvl1pPr>
          </a:lstStyle>
          <a:p>
            <a:pPr>
              <a:defRPr/>
            </a:pPr>
            <a:fld id="{AFF5DB4E-9ADC-40FB-B05F-15DCFD6296F4}"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0013" y="228600"/>
            <a:ext cx="2084387"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95263" y="228600"/>
            <a:ext cx="61023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10"/>
          <p:cNvSpPr>
            <a:spLocks noGrp="1" noChangeArrowheads="1"/>
          </p:cNvSpPr>
          <p:nvPr>
            <p:ph type="sldNum" sz="quarter" idx="12"/>
          </p:nvPr>
        </p:nvSpPr>
        <p:spPr>
          <a:ln/>
        </p:spPr>
        <p:txBody>
          <a:bodyPr/>
          <a:lstStyle>
            <a:lvl1pPr>
              <a:defRPr/>
            </a:lvl1pPr>
          </a:lstStyle>
          <a:p>
            <a:pPr>
              <a:defRPr/>
            </a:pPr>
            <a:fld id="{23318094-0350-400A-B16E-03287A1571E3}"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7051DD40-55A3-45BF-8B80-33B3902B9AA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51A24427-5AE0-44E7-A370-FAC78F955F6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BC68C10B-EAC1-4E01-9B56-32863A2F85D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0B2FEFAF-49D4-4227-BE16-158378E7EC6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70AEFB70-8254-4060-9370-57E33D617DA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F7560DD5-CB3D-4645-B9AB-C8B736A884E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2400"/>
            <a:ext cx="8686800" cy="6096000"/>
            <a:chOff x="0" y="96"/>
            <a:chExt cx="5472" cy="3840"/>
          </a:xfrm>
        </p:grpSpPr>
        <p:sp>
          <p:nvSpPr>
            <p:cNvPr id="4099" name="AutoShape 3"/>
            <p:cNvSpPr>
              <a:spLocks noChangeArrowheads="1"/>
            </p:cNvSpPr>
            <p:nvPr/>
          </p:nvSpPr>
          <p:spPr bwMode="auto">
            <a:xfrm>
              <a:off x="240" y="336"/>
              <a:ext cx="5232" cy="3600"/>
            </a:xfrm>
            <a:prstGeom prst="roundRect">
              <a:avLst>
                <a:gd name="adj" fmla="val 13727"/>
              </a:avLst>
            </a:prstGeom>
            <a:noFill/>
            <a:ln w="50800">
              <a:solidFill>
                <a:srgbClr val="AEAEAE"/>
              </a:solidFill>
              <a:round/>
              <a:headEnd/>
              <a:tailEnd/>
            </a:ln>
            <a:effectLst/>
          </p:spPr>
          <p:txBody>
            <a:bodyPr wrap="none" anchor="ctr"/>
            <a:lstStyle/>
            <a:p>
              <a:pPr algn="ctr" eaLnBrk="1" hangingPunct="1">
                <a:defRPr/>
              </a:pPr>
              <a:endParaRPr lang="en-US" sz="2400">
                <a:latin typeface="Times New Roman" pitchFamily="18" charset="0"/>
              </a:endParaRPr>
            </a:p>
          </p:txBody>
        </p:sp>
        <p:sp>
          <p:nvSpPr>
            <p:cNvPr id="4100" name="AutoShape 4"/>
            <p:cNvSpPr>
              <a:spLocks noChangeArrowheads="1"/>
            </p:cNvSpPr>
            <p:nvPr/>
          </p:nvSpPr>
          <p:spPr bwMode="blackWhite">
            <a:xfrm>
              <a:off x="0" y="96"/>
              <a:ext cx="5376" cy="768"/>
            </a:xfrm>
            <a:custGeom>
              <a:avLst/>
              <a:gdLst>
                <a:gd name="G0" fmla="+- 1000 0 0"/>
                <a:gd name="G1" fmla="+- 1000 0 0"/>
                <a:gd name="G2" fmla="+- G0 0 G1"/>
                <a:gd name="G3" fmla="*/ G1 1 2"/>
                <a:gd name="G4" fmla="+- G0 0 G3"/>
                <a:gd name="T0" fmla="*/ 0 w 1000"/>
                <a:gd name="T1" fmla="*/ 0 h 1000"/>
                <a:gd name="T2" fmla="*/ G4 w 1000"/>
                <a:gd name="T3" fmla="*/ G1 h 1000"/>
              </a:gdLst>
              <a:ahLst/>
              <a:cxnLst>
                <a:cxn ang="0">
                  <a:pos x="0" y="0"/>
                </a:cxn>
                <a:cxn ang="0">
                  <a:pos x="6499" y="0"/>
                </a:cxn>
                <a:cxn ang="0">
                  <a:pos x="7000" y="500"/>
                </a:cxn>
                <a:cxn ang="0">
                  <a:pos x="6500" y="1000"/>
                </a:cxn>
                <a:cxn ang="0">
                  <a:pos x="0" y="1000"/>
                </a:cxn>
              </a:cxnLst>
              <a:rect l="T0" t="T1" r="T2" b="T3"/>
              <a:pathLst>
                <a:path w="7000" h="1000">
                  <a:moveTo>
                    <a:pt x="0" y="0"/>
                  </a:moveTo>
                  <a:lnTo>
                    <a:pt x="6499" y="0"/>
                  </a:lnTo>
                  <a:cubicBezTo>
                    <a:pt x="6776" y="0"/>
                    <a:pt x="7000" y="223"/>
                    <a:pt x="7000" y="500"/>
                  </a:cubicBezTo>
                  <a:cubicBezTo>
                    <a:pt x="7000" y="776"/>
                    <a:pt x="6776" y="999"/>
                    <a:pt x="6500" y="1000"/>
                  </a:cubicBezTo>
                  <a:lnTo>
                    <a:pt x="0" y="1000"/>
                  </a:lnTo>
                  <a:close/>
                </a:path>
              </a:pathLst>
            </a:custGeom>
            <a:solidFill>
              <a:srgbClr val="990000"/>
            </a:solidFill>
            <a:ln w="9525">
              <a:noFill/>
              <a:miter lim="800000"/>
              <a:headEnd/>
              <a:tailEnd/>
            </a:ln>
          </p:spPr>
          <p:txBody>
            <a:bodyPr/>
            <a:lstStyle/>
            <a:p>
              <a:pPr eaLnBrk="1" hangingPunct="1">
                <a:defRPr/>
              </a:pPr>
              <a:endParaRPr lang="en-US" sz="2400">
                <a:latin typeface="Times New Roman" pitchFamily="18" charset="0"/>
              </a:endParaRPr>
            </a:p>
          </p:txBody>
        </p:sp>
        <p:sp>
          <p:nvSpPr>
            <p:cNvPr id="4101" name="Line 5"/>
            <p:cNvSpPr>
              <a:spLocks noChangeShapeType="1"/>
            </p:cNvSpPr>
            <p:nvPr/>
          </p:nvSpPr>
          <p:spPr bwMode="auto">
            <a:xfrm>
              <a:off x="0" y="768"/>
              <a:ext cx="5088" cy="0"/>
            </a:xfrm>
            <a:prstGeom prst="line">
              <a:avLst/>
            </a:prstGeom>
            <a:noFill/>
            <a:ln w="38100">
              <a:solidFill>
                <a:schemeClr val="bg1"/>
              </a:solidFill>
              <a:round/>
              <a:headEnd/>
              <a:tailEnd/>
            </a:ln>
            <a:effectLst/>
          </p:spPr>
          <p:txBody>
            <a:bodyPr/>
            <a:lstStyle/>
            <a:p>
              <a:pPr>
                <a:defRPr/>
              </a:pPr>
              <a:endParaRPr lang="en-US">
                <a:latin typeface="Arial" charset="0"/>
              </a:endParaRPr>
            </a:p>
          </p:txBody>
        </p:sp>
      </p:grpSp>
      <p:sp>
        <p:nvSpPr>
          <p:cNvPr id="1027" name="Rectangle 6"/>
          <p:cNvSpPr>
            <a:spLocks noGrp="1" noChangeArrowheads="1"/>
          </p:cNvSpPr>
          <p:nvPr>
            <p:ph type="title"/>
          </p:nvPr>
        </p:nvSpPr>
        <p:spPr bwMode="auto">
          <a:xfrm>
            <a:off x="195263" y="228600"/>
            <a:ext cx="7119937"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7"/>
          <p:cNvSpPr>
            <a:spLocks noGrp="1" noChangeArrowheads="1"/>
          </p:cNvSpPr>
          <p:nvPr>
            <p:ph type="body" idx="1"/>
          </p:nvPr>
        </p:nvSpPr>
        <p:spPr bwMode="auto">
          <a:xfrm>
            <a:off x="609600" y="1600200"/>
            <a:ext cx="79248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4"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4105"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smtClean="0">
                <a:latin typeface="Arial" charset="0"/>
              </a:defRPr>
            </a:lvl1pPr>
          </a:lstStyle>
          <a:p>
            <a:pPr>
              <a:defRPr/>
            </a:pPr>
            <a:endParaRPr lang="en-US"/>
          </a:p>
        </p:txBody>
      </p:sp>
      <p:sp>
        <p:nvSpPr>
          <p:cNvPr id="4106"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Black" pitchFamily="34" charset="0"/>
              </a:defRPr>
            </a:lvl1pPr>
          </a:lstStyle>
          <a:p>
            <a:pPr>
              <a:defRPr/>
            </a:pPr>
            <a:fld id="{367898CF-4241-424D-B22C-001CC68ECF40}" type="slidenum">
              <a:rPr lang="en-US"/>
              <a:pPr>
                <a:defRPr/>
              </a:pPr>
              <a:t>‹#›</a:t>
            </a:fld>
            <a:endParaRPr lang="en-US"/>
          </a:p>
        </p:txBody>
      </p:sp>
      <p:pic>
        <p:nvPicPr>
          <p:cNvPr id="1032" name="Picture 11" descr="brutus w_type"/>
          <p:cNvPicPr>
            <a:picLocks noChangeAspect="1" noChangeArrowheads="1"/>
          </p:cNvPicPr>
          <p:nvPr/>
        </p:nvPicPr>
        <p:blipFill>
          <a:blip r:embed="rId13" cstate="print">
            <a:clrChange>
              <a:clrFrom>
                <a:srgbClr val="FFFFFF"/>
              </a:clrFrom>
              <a:clrTo>
                <a:srgbClr val="FFFFFF">
                  <a:alpha val="0"/>
                </a:srgbClr>
              </a:clrTo>
            </a:clrChange>
            <a:lum bright="70000" contrast="-70000"/>
          </a:blip>
          <a:srcRect/>
          <a:stretch>
            <a:fillRect/>
          </a:stretch>
        </p:blipFill>
        <p:spPr bwMode="auto">
          <a:xfrm>
            <a:off x="7010400" y="152400"/>
            <a:ext cx="1524000" cy="10747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Arial" charset="0"/>
        </a:defRPr>
      </a:lvl2pPr>
      <a:lvl3pPr algn="l" rtl="0" eaLnBrk="1" fontAlgn="base" hangingPunct="1">
        <a:spcBef>
          <a:spcPct val="0"/>
        </a:spcBef>
        <a:spcAft>
          <a:spcPct val="0"/>
        </a:spcAft>
        <a:defRPr sz="4200">
          <a:solidFill>
            <a:schemeClr val="tx2"/>
          </a:solidFill>
          <a:latin typeface="Arial" charset="0"/>
        </a:defRPr>
      </a:lvl3pPr>
      <a:lvl4pPr algn="l" rtl="0" eaLnBrk="1" fontAlgn="base" hangingPunct="1">
        <a:spcBef>
          <a:spcPct val="0"/>
        </a:spcBef>
        <a:spcAft>
          <a:spcPct val="0"/>
        </a:spcAft>
        <a:defRPr sz="4200">
          <a:solidFill>
            <a:schemeClr val="tx2"/>
          </a:solidFill>
          <a:latin typeface="Arial" charset="0"/>
        </a:defRPr>
      </a:lvl4pPr>
      <a:lvl5pPr algn="l" rtl="0" eaLnBrk="1" fontAlgn="base" hangingPunct="1">
        <a:spcBef>
          <a:spcPct val="0"/>
        </a:spcBef>
        <a:spcAft>
          <a:spcPct val="0"/>
        </a:spcAft>
        <a:defRPr sz="4200">
          <a:solidFill>
            <a:schemeClr val="tx2"/>
          </a:solidFill>
          <a:latin typeface="Arial" charset="0"/>
        </a:defRPr>
      </a:lvl5pPr>
      <a:lvl6pPr marL="457200" algn="l" rtl="0" eaLnBrk="1" fontAlgn="base" hangingPunct="1">
        <a:spcBef>
          <a:spcPct val="0"/>
        </a:spcBef>
        <a:spcAft>
          <a:spcPct val="0"/>
        </a:spcAft>
        <a:defRPr sz="4200">
          <a:solidFill>
            <a:schemeClr val="tx2"/>
          </a:solidFill>
          <a:latin typeface="Arial" charset="0"/>
        </a:defRPr>
      </a:lvl6pPr>
      <a:lvl7pPr marL="914400" algn="l" rtl="0" eaLnBrk="1" fontAlgn="base" hangingPunct="1">
        <a:spcBef>
          <a:spcPct val="0"/>
        </a:spcBef>
        <a:spcAft>
          <a:spcPct val="0"/>
        </a:spcAft>
        <a:defRPr sz="4200">
          <a:solidFill>
            <a:schemeClr val="tx2"/>
          </a:solidFill>
          <a:latin typeface="Arial" charset="0"/>
        </a:defRPr>
      </a:lvl7pPr>
      <a:lvl8pPr marL="1371600" algn="l" rtl="0" eaLnBrk="1" fontAlgn="base" hangingPunct="1">
        <a:spcBef>
          <a:spcPct val="0"/>
        </a:spcBef>
        <a:spcAft>
          <a:spcPct val="0"/>
        </a:spcAft>
        <a:defRPr sz="4200">
          <a:solidFill>
            <a:schemeClr val="tx2"/>
          </a:solidFill>
          <a:latin typeface="Arial" charset="0"/>
        </a:defRPr>
      </a:lvl8pPr>
      <a:lvl9pPr marL="1828800" algn="l" rtl="0" eaLnBrk="1" fontAlgn="base" hangingPunct="1">
        <a:spcBef>
          <a:spcPct val="0"/>
        </a:spcBef>
        <a:spcAft>
          <a:spcPct val="0"/>
        </a:spcAft>
        <a:defRPr sz="4200">
          <a:solidFill>
            <a:schemeClr val="tx2"/>
          </a:solidFill>
          <a:latin typeface="Arial" charset="0"/>
        </a:defRPr>
      </a:lvl9pPr>
    </p:titleStyle>
    <p:bodyStyle>
      <a:lvl1pPr marL="342900" indent="-342900" algn="l" rtl="0" eaLnBrk="1" fontAlgn="base" hangingPunct="1">
        <a:spcBef>
          <a:spcPct val="20000"/>
        </a:spcBef>
        <a:spcAft>
          <a:spcPct val="0"/>
        </a:spcAft>
        <a:buClr>
          <a:srgbClr val="DA0808"/>
        </a:buClr>
        <a:buSzPct val="80000"/>
        <a:buFont typeface="Wingdings" pitchFamily="2" charset="2"/>
        <a:buChar char="l"/>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DA0808"/>
        </a:buClr>
        <a:buSzPct val="70000"/>
        <a:buFont typeface="Wingdings" pitchFamily="2" charset="2"/>
        <a:buChar char="l"/>
        <a:defRPr sz="2800">
          <a:solidFill>
            <a:schemeClr val="tx1"/>
          </a:solidFill>
          <a:latin typeface="+mn-lt"/>
        </a:defRPr>
      </a:lvl2pPr>
      <a:lvl3pPr marL="1143000" indent="-228600" algn="l" rtl="0" eaLnBrk="1" fontAlgn="base" hangingPunct="1">
        <a:spcBef>
          <a:spcPct val="20000"/>
        </a:spcBef>
        <a:spcAft>
          <a:spcPct val="0"/>
        </a:spcAft>
        <a:buClr>
          <a:srgbClr val="DA0808"/>
        </a:buClr>
        <a:buSzPct val="65000"/>
        <a:buFont typeface="Wingdings" pitchFamily="2" charset="2"/>
        <a:buChar char="l"/>
        <a:defRPr sz="2400">
          <a:solidFill>
            <a:schemeClr val="tx1"/>
          </a:solidFill>
          <a:latin typeface="+mn-lt"/>
        </a:defRPr>
      </a:lvl3pPr>
      <a:lvl4pPr marL="1600200" indent="-228600" algn="l" rtl="0" eaLnBrk="1" fontAlgn="base" hangingPunct="1">
        <a:spcBef>
          <a:spcPct val="20000"/>
        </a:spcBef>
        <a:spcAft>
          <a:spcPct val="0"/>
        </a:spcAft>
        <a:buClr>
          <a:srgbClr val="DA0808"/>
        </a:buClr>
        <a:buSzPct val="60000"/>
        <a:buFont typeface="Wingdings" pitchFamily="2" charset="2"/>
        <a:buChar char="l"/>
        <a:defRPr sz="2000">
          <a:solidFill>
            <a:schemeClr val="tx1"/>
          </a:solidFill>
          <a:latin typeface="+mn-lt"/>
        </a:defRPr>
      </a:lvl4pPr>
      <a:lvl5pPr marL="2057400" indent="-228600" algn="l" rtl="0" eaLnBrk="1" fontAlgn="base" hangingPunct="1">
        <a:spcBef>
          <a:spcPct val="20000"/>
        </a:spcBef>
        <a:spcAft>
          <a:spcPct val="0"/>
        </a:spcAft>
        <a:buClr>
          <a:srgbClr val="DA0808"/>
        </a:buClr>
        <a:buSzPct val="40000"/>
        <a:buFont typeface="Wingdings"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rgbClr val="DA0808"/>
        </a:buClr>
        <a:buSzPct val="40000"/>
        <a:buFont typeface="Wingdings" pitchFamily="2" charset="2"/>
        <a:buChar char="l"/>
        <a:defRPr sz="2000">
          <a:solidFill>
            <a:schemeClr val="tx1"/>
          </a:solidFill>
          <a:latin typeface="+mn-lt"/>
        </a:defRPr>
      </a:lvl6pPr>
      <a:lvl7pPr marL="2971800" indent="-228600" algn="l" rtl="0" eaLnBrk="1" fontAlgn="base" hangingPunct="1">
        <a:spcBef>
          <a:spcPct val="20000"/>
        </a:spcBef>
        <a:spcAft>
          <a:spcPct val="0"/>
        </a:spcAft>
        <a:buClr>
          <a:srgbClr val="DA0808"/>
        </a:buClr>
        <a:buSzPct val="40000"/>
        <a:buFont typeface="Wingdings" pitchFamily="2" charset="2"/>
        <a:buChar char="l"/>
        <a:defRPr sz="2000">
          <a:solidFill>
            <a:schemeClr val="tx1"/>
          </a:solidFill>
          <a:latin typeface="+mn-lt"/>
        </a:defRPr>
      </a:lvl7pPr>
      <a:lvl8pPr marL="3429000" indent="-228600" algn="l" rtl="0" eaLnBrk="1" fontAlgn="base" hangingPunct="1">
        <a:spcBef>
          <a:spcPct val="20000"/>
        </a:spcBef>
        <a:spcAft>
          <a:spcPct val="0"/>
        </a:spcAft>
        <a:buClr>
          <a:srgbClr val="DA0808"/>
        </a:buClr>
        <a:buSzPct val="40000"/>
        <a:buFont typeface="Wingdings" pitchFamily="2" charset="2"/>
        <a:buChar char="l"/>
        <a:defRPr sz="2000">
          <a:solidFill>
            <a:schemeClr val="tx1"/>
          </a:solidFill>
          <a:latin typeface="+mn-lt"/>
        </a:defRPr>
      </a:lvl8pPr>
      <a:lvl9pPr marL="3886200" indent="-228600" algn="l" rtl="0" eaLnBrk="1" fontAlgn="base" hangingPunct="1">
        <a:spcBef>
          <a:spcPct val="20000"/>
        </a:spcBef>
        <a:spcAft>
          <a:spcPct val="0"/>
        </a:spcAft>
        <a:buClr>
          <a:srgbClr val="DA0808"/>
        </a:buClr>
        <a:buSzPct val="40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eaLnBrk="1" hangingPunct="1"/>
            <a:endParaRPr lang="en-US">
              <a:solidFill>
                <a:srgbClr val="000000"/>
              </a:solidFill>
              <a:latin typeface="Arial" charset="0"/>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eaLnBrk="1" hangingPunct="1"/>
            <a:endParaRPr lang="en-US">
              <a:solidFill>
                <a:srgbClr val="000000"/>
              </a:solidFill>
              <a:latin typeface="Arial" charset="0"/>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eaLnBrk="1" hangingPunct="1"/>
            <a:fld id="{4F40161F-EBD3-4B13-A3BF-635C283D7190}" type="slidenum">
              <a:rPr lang="en-US" smtClean="0">
                <a:solidFill>
                  <a:srgbClr val="000000"/>
                </a:solidFill>
                <a:latin typeface="Arial" charset="0"/>
              </a:rPr>
              <a:pPr eaLnBrk="1" hangingPunct="1"/>
              <a:t>‹#›</a:t>
            </a:fld>
            <a:endParaRPr lang="en-US">
              <a:solidFill>
                <a:srgbClr val="000000"/>
              </a:solidFill>
              <a:latin typeface="Arial" charset="0"/>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152400"/>
            <a:ext cx="8686800" cy="6096000"/>
            <a:chOff x="0" y="96"/>
            <a:chExt cx="5472" cy="3840"/>
          </a:xfrm>
        </p:grpSpPr>
        <p:sp>
          <p:nvSpPr>
            <p:cNvPr id="4099" name="AutoShape 3"/>
            <p:cNvSpPr>
              <a:spLocks noChangeArrowheads="1"/>
            </p:cNvSpPr>
            <p:nvPr/>
          </p:nvSpPr>
          <p:spPr bwMode="auto">
            <a:xfrm>
              <a:off x="240" y="336"/>
              <a:ext cx="5232" cy="3600"/>
            </a:xfrm>
            <a:prstGeom prst="roundRect">
              <a:avLst>
                <a:gd name="adj" fmla="val 13727"/>
              </a:avLst>
            </a:prstGeom>
            <a:noFill/>
            <a:ln w="50800">
              <a:solidFill>
                <a:srgbClr val="AEAEAE"/>
              </a:solidFill>
              <a:round/>
              <a:headEnd/>
              <a:tailEnd/>
            </a:ln>
            <a:effectLst/>
          </p:spPr>
          <p:txBody>
            <a:bodyPr wrap="none" anchor="ctr"/>
            <a:lstStyle/>
            <a:p>
              <a:pPr algn="ctr" eaLnBrk="1" hangingPunct="1">
                <a:defRPr/>
              </a:pPr>
              <a:endParaRPr lang="en-US" sz="2400">
                <a:solidFill>
                  <a:srgbClr val="000000"/>
                </a:solidFill>
                <a:latin typeface="Times New Roman" pitchFamily="18" charset="0"/>
              </a:endParaRPr>
            </a:p>
          </p:txBody>
        </p:sp>
        <p:sp>
          <p:nvSpPr>
            <p:cNvPr id="4100" name="AutoShape 4"/>
            <p:cNvSpPr>
              <a:spLocks noChangeArrowheads="1"/>
            </p:cNvSpPr>
            <p:nvPr/>
          </p:nvSpPr>
          <p:spPr bwMode="blackWhite">
            <a:xfrm>
              <a:off x="0" y="96"/>
              <a:ext cx="5376" cy="768"/>
            </a:xfrm>
            <a:custGeom>
              <a:avLst/>
              <a:gdLst>
                <a:gd name="G0" fmla="+- 1000 0 0"/>
                <a:gd name="G1" fmla="+- 1000 0 0"/>
                <a:gd name="G2" fmla="+- G0 0 G1"/>
                <a:gd name="G3" fmla="*/ G1 1 2"/>
                <a:gd name="G4" fmla="+- G0 0 G3"/>
                <a:gd name="T0" fmla="*/ 0 w 1000"/>
                <a:gd name="T1" fmla="*/ 0 h 1000"/>
                <a:gd name="T2" fmla="*/ G4 w 1000"/>
                <a:gd name="T3" fmla="*/ G1 h 1000"/>
              </a:gdLst>
              <a:ahLst/>
              <a:cxnLst>
                <a:cxn ang="0">
                  <a:pos x="0" y="0"/>
                </a:cxn>
                <a:cxn ang="0">
                  <a:pos x="6499" y="0"/>
                </a:cxn>
                <a:cxn ang="0">
                  <a:pos x="7000" y="500"/>
                </a:cxn>
                <a:cxn ang="0">
                  <a:pos x="6500" y="1000"/>
                </a:cxn>
                <a:cxn ang="0">
                  <a:pos x="0" y="1000"/>
                </a:cxn>
              </a:cxnLst>
              <a:rect l="T0" t="T1" r="T2" b="T3"/>
              <a:pathLst>
                <a:path w="7000" h="1000">
                  <a:moveTo>
                    <a:pt x="0" y="0"/>
                  </a:moveTo>
                  <a:lnTo>
                    <a:pt x="6499" y="0"/>
                  </a:lnTo>
                  <a:cubicBezTo>
                    <a:pt x="6776" y="0"/>
                    <a:pt x="7000" y="223"/>
                    <a:pt x="7000" y="500"/>
                  </a:cubicBezTo>
                  <a:cubicBezTo>
                    <a:pt x="7000" y="776"/>
                    <a:pt x="6776" y="999"/>
                    <a:pt x="6500" y="1000"/>
                  </a:cubicBezTo>
                  <a:lnTo>
                    <a:pt x="0" y="1000"/>
                  </a:lnTo>
                  <a:close/>
                </a:path>
              </a:pathLst>
            </a:custGeom>
            <a:solidFill>
              <a:srgbClr val="990000"/>
            </a:solidFill>
            <a:ln w="9525">
              <a:noFill/>
              <a:miter lim="800000"/>
              <a:headEnd/>
              <a:tailEnd/>
            </a:ln>
          </p:spPr>
          <p:txBody>
            <a:bodyPr/>
            <a:lstStyle/>
            <a:p>
              <a:pPr eaLnBrk="1" hangingPunct="1">
                <a:defRPr/>
              </a:pPr>
              <a:endParaRPr lang="en-US" sz="2400">
                <a:solidFill>
                  <a:srgbClr val="000000"/>
                </a:solidFill>
                <a:latin typeface="Times New Roman" pitchFamily="18" charset="0"/>
              </a:endParaRPr>
            </a:p>
          </p:txBody>
        </p:sp>
        <p:sp>
          <p:nvSpPr>
            <p:cNvPr id="4101" name="Line 5"/>
            <p:cNvSpPr>
              <a:spLocks noChangeShapeType="1"/>
            </p:cNvSpPr>
            <p:nvPr/>
          </p:nvSpPr>
          <p:spPr bwMode="auto">
            <a:xfrm>
              <a:off x="0" y="768"/>
              <a:ext cx="5088" cy="0"/>
            </a:xfrm>
            <a:prstGeom prst="line">
              <a:avLst/>
            </a:prstGeom>
            <a:noFill/>
            <a:ln w="38100">
              <a:solidFill>
                <a:schemeClr val="bg1"/>
              </a:solidFill>
              <a:round/>
              <a:headEnd/>
              <a:tailEnd/>
            </a:ln>
            <a:effectLst/>
          </p:spPr>
          <p:txBody>
            <a:bodyPr/>
            <a:lstStyle/>
            <a:p>
              <a:pPr>
                <a:defRPr/>
              </a:pPr>
              <a:endParaRPr lang="en-US">
                <a:solidFill>
                  <a:srgbClr val="000000"/>
                </a:solidFill>
                <a:latin typeface="Arial" charset="0"/>
              </a:endParaRPr>
            </a:p>
          </p:txBody>
        </p:sp>
      </p:grpSp>
      <p:sp>
        <p:nvSpPr>
          <p:cNvPr id="1027" name="Rectangle 6"/>
          <p:cNvSpPr>
            <a:spLocks noGrp="1" noChangeArrowheads="1"/>
          </p:cNvSpPr>
          <p:nvPr>
            <p:ph type="title"/>
          </p:nvPr>
        </p:nvSpPr>
        <p:spPr bwMode="auto">
          <a:xfrm>
            <a:off x="195263" y="228600"/>
            <a:ext cx="7119937"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7"/>
          <p:cNvSpPr>
            <a:spLocks noGrp="1" noChangeArrowheads="1"/>
          </p:cNvSpPr>
          <p:nvPr>
            <p:ph type="body" idx="1"/>
          </p:nvPr>
        </p:nvSpPr>
        <p:spPr bwMode="auto">
          <a:xfrm>
            <a:off x="609600" y="1600200"/>
            <a:ext cx="79248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4"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Arial" charset="0"/>
              </a:defRPr>
            </a:lvl1pPr>
          </a:lstStyle>
          <a:p>
            <a:pPr>
              <a:defRPr/>
            </a:pPr>
            <a:endParaRPr lang="en-US">
              <a:solidFill>
                <a:srgbClr val="000000"/>
              </a:solidFill>
            </a:endParaRPr>
          </a:p>
        </p:txBody>
      </p:sp>
      <p:sp>
        <p:nvSpPr>
          <p:cNvPr id="4105"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smtClean="0">
                <a:latin typeface="Arial" charset="0"/>
              </a:defRPr>
            </a:lvl1pPr>
          </a:lstStyle>
          <a:p>
            <a:pPr>
              <a:defRPr/>
            </a:pPr>
            <a:endParaRPr lang="en-US">
              <a:solidFill>
                <a:srgbClr val="000000"/>
              </a:solidFill>
            </a:endParaRPr>
          </a:p>
        </p:txBody>
      </p:sp>
      <p:sp>
        <p:nvSpPr>
          <p:cNvPr id="4106"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Black" pitchFamily="34" charset="0"/>
              </a:defRPr>
            </a:lvl1pPr>
          </a:lstStyle>
          <a:p>
            <a:pPr>
              <a:defRPr/>
            </a:pPr>
            <a:fld id="{367898CF-4241-424D-B22C-001CC68ECF40}" type="slidenum">
              <a:rPr lang="en-US">
                <a:solidFill>
                  <a:srgbClr val="000000"/>
                </a:solidFill>
              </a:rPr>
              <a:pPr>
                <a:defRPr/>
              </a:pPr>
              <a:t>‹#›</a:t>
            </a:fld>
            <a:endParaRPr lang="en-US">
              <a:solidFill>
                <a:srgbClr val="000000"/>
              </a:solidFill>
            </a:endParaRPr>
          </a:p>
        </p:txBody>
      </p:sp>
      <p:pic>
        <p:nvPicPr>
          <p:cNvPr id="1032" name="Picture 11" descr="brutus w_type"/>
          <p:cNvPicPr>
            <a:picLocks noChangeAspect="1" noChangeArrowheads="1"/>
          </p:cNvPicPr>
          <p:nvPr/>
        </p:nvPicPr>
        <p:blipFill>
          <a:blip r:embed="rId13" cstate="print">
            <a:clrChange>
              <a:clrFrom>
                <a:srgbClr val="FFFFFF"/>
              </a:clrFrom>
              <a:clrTo>
                <a:srgbClr val="FFFFFF">
                  <a:alpha val="0"/>
                </a:srgbClr>
              </a:clrTo>
            </a:clrChange>
            <a:lum bright="70000" contrast="-70000"/>
          </a:blip>
          <a:srcRect/>
          <a:stretch>
            <a:fillRect/>
          </a:stretch>
        </p:blipFill>
        <p:spPr bwMode="auto">
          <a:xfrm>
            <a:off x="7010400" y="152400"/>
            <a:ext cx="1524000" cy="10747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Arial" charset="0"/>
        </a:defRPr>
      </a:lvl2pPr>
      <a:lvl3pPr algn="l" rtl="0" eaLnBrk="1" fontAlgn="base" hangingPunct="1">
        <a:spcBef>
          <a:spcPct val="0"/>
        </a:spcBef>
        <a:spcAft>
          <a:spcPct val="0"/>
        </a:spcAft>
        <a:defRPr sz="4200">
          <a:solidFill>
            <a:schemeClr val="tx2"/>
          </a:solidFill>
          <a:latin typeface="Arial" charset="0"/>
        </a:defRPr>
      </a:lvl3pPr>
      <a:lvl4pPr algn="l" rtl="0" eaLnBrk="1" fontAlgn="base" hangingPunct="1">
        <a:spcBef>
          <a:spcPct val="0"/>
        </a:spcBef>
        <a:spcAft>
          <a:spcPct val="0"/>
        </a:spcAft>
        <a:defRPr sz="4200">
          <a:solidFill>
            <a:schemeClr val="tx2"/>
          </a:solidFill>
          <a:latin typeface="Arial" charset="0"/>
        </a:defRPr>
      </a:lvl4pPr>
      <a:lvl5pPr algn="l" rtl="0" eaLnBrk="1" fontAlgn="base" hangingPunct="1">
        <a:spcBef>
          <a:spcPct val="0"/>
        </a:spcBef>
        <a:spcAft>
          <a:spcPct val="0"/>
        </a:spcAft>
        <a:defRPr sz="4200">
          <a:solidFill>
            <a:schemeClr val="tx2"/>
          </a:solidFill>
          <a:latin typeface="Arial" charset="0"/>
        </a:defRPr>
      </a:lvl5pPr>
      <a:lvl6pPr marL="457200" algn="l" rtl="0" eaLnBrk="1" fontAlgn="base" hangingPunct="1">
        <a:spcBef>
          <a:spcPct val="0"/>
        </a:spcBef>
        <a:spcAft>
          <a:spcPct val="0"/>
        </a:spcAft>
        <a:defRPr sz="4200">
          <a:solidFill>
            <a:schemeClr val="tx2"/>
          </a:solidFill>
          <a:latin typeface="Arial" charset="0"/>
        </a:defRPr>
      </a:lvl6pPr>
      <a:lvl7pPr marL="914400" algn="l" rtl="0" eaLnBrk="1" fontAlgn="base" hangingPunct="1">
        <a:spcBef>
          <a:spcPct val="0"/>
        </a:spcBef>
        <a:spcAft>
          <a:spcPct val="0"/>
        </a:spcAft>
        <a:defRPr sz="4200">
          <a:solidFill>
            <a:schemeClr val="tx2"/>
          </a:solidFill>
          <a:latin typeface="Arial" charset="0"/>
        </a:defRPr>
      </a:lvl7pPr>
      <a:lvl8pPr marL="1371600" algn="l" rtl="0" eaLnBrk="1" fontAlgn="base" hangingPunct="1">
        <a:spcBef>
          <a:spcPct val="0"/>
        </a:spcBef>
        <a:spcAft>
          <a:spcPct val="0"/>
        </a:spcAft>
        <a:defRPr sz="4200">
          <a:solidFill>
            <a:schemeClr val="tx2"/>
          </a:solidFill>
          <a:latin typeface="Arial" charset="0"/>
        </a:defRPr>
      </a:lvl8pPr>
      <a:lvl9pPr marL="1828800" algn="l" rtl="0" eaLnBrk="1" fontAlgn="base" hangingPunct="1">
        <a:spcBef>
          <a:spcPct val="0"/>
        </a:spcBef>
        <a:spcAft>
          <a:spcPct val="0"/>
        </a:spcAft>
        <a:defRPr sz="4200">
          <a:solidFill>
            <a:schemeClr val="tx2"/>
          </a:solidFill>
          <a:latin typeface="Arial" charset="0"/>
        </a:defRPr>
      </a:lvl9pPr>
    </p:titleStyle>
    <p:bodyStyle>
      <a:lvl1pPr marL="342900" indent="-342900" algn="l" rtl="0" eaLnBrk="1" fontAlgn="base" hangingPunct="1">
        <a:spcBef>
          <a:spcPct val="20000"/>
        </a:spcBef>
        <a:spcAft>
          <a:spcPct val="0"/>
        </a:spcAft>
        <a:buClr>
          <a:srgbClr val="DA0808"/>
        </a:buClr>
        <a:buSzPct val="80000"/>
        <a:buFont typeface="Wingdings" pitchFamily="2" charset="2"/>
        <a:buChar char="l"/>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DA0808"/>
        </a:buClr>
        <a:buSzPct val="70000"/>
        <a:buFont typeface="Wingdings" pitchFamily="2" charset="2"/>
        <a:buChar char="l"/>
        <a:defRPr sz="2800">
          <a:solidFill>
            <a:schemeClr val="tx1"/>
          </a:solidFill>
          <a:latin typeface="+mn-lt"/>
        </a:defRPr>
      </a:lvl2pPr>
      <a:lvl3pPr marL="1143000" indent="-228600" algn="l" rtl="0" eaLnBrk="1" fontAlgn="base" hangingPunct="1">
        <a:spcBef>
          <a:spcPct val="20000"/>
        </a:spcBef>
        <a:spcAft>
          <a:spcPct val="0"/>
        </a:spcAft>
        <a:buClr>
          <a:srgbClr val="DA0808"/>
        </a:buClr>
        <a:buSzPct val="65000"/>
        <a:buFont typeface="Wingdings" pitchFamily="2" charset="2"/>
        <a:buChar char="l"/>
        <a:defRPr sz="2400">
          <a:solidFill>
            <a:schemeClr val="tx1"/>
          </a:solidFill>
          <a:latin typeface="+mn-lt"/>
        </a:defRPr>
      </a:lvl3pPr>
      <a:lvl4pPr marL="1600200" indent="-228600" algn="l" rtl="0" eaLnBrk="1" fontAlgn="base" hangingPunct="1">
        <a:spcBef>
          <a:spcPct val="20000"/>
        </a:spcBef>
        <a:spcAft>
          <a:spcPct val="0"/>
        </a:spcAft>
        <a:buClr>
          <a:srgbClr val="DA0808"/>
        </a:buClr>
        <a:buSzPct val="60000"/>
        <a:buFont typeface="Wingdings" pitchFamily="2" charset="2"/>
        <a:buChar char="l"/>
        <a:defRPr sz="2000">
          <a:solidFill>
            <a:schemeClr val="tx1"/>
          </a:solidFill>
          <a:latin typeface="+mn-lt"/>
        </a:defRPr>
      </a:lvl4pPr>
      <a:lvl5pPr marL="2057400" indent="-228600" algn="l" rtl="0" eaLnBrk="1" fontAlgn="base" hangingPunct="1">
        <a:spcBef>
          <a:spcPct val="20000"/>
        </a:spcBef>
        <a:spcAft>
          <a:spcPct val="0"/>
        </a:spcAft>
        <a:buClr>
          <a:srgbClr val="DA0808"/>
        </a:buClr>
        <a:buSzPct val="40000"/>
        <a:buFont typeface="Wingdings"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rgbClr val="DA0808"/>
        </a:buClr>
        <a:buSzPct val="40000"/>
        <a:buFont typeface="Wingdings" pitchFamily="2" charset="2"/>
        <a:buChar char="l"/>
        <a:defRPr sz="2000">
          <a:solidFill>
            <a:schemeClr val="tx1"/>
          </a:solidFill>
          <a:latin typeface="+mn-lt"/>
        </a:defRPr>
      </a:lvl6pPr>
      <a:lvl7pPr marL="2971800" indent="-228600" algn="l" rtl="0" eaLnBrk="1" fontAlgn="base" hangingPunct="1">
        <a:spcBef>
          <a:spcPct val="20000"/>
        </a:spcBef>
        <a:spcAft>
          <a:spcPct val="0"/>
        </a:spcAft>
        <a:buClr>
          <a:srgbClr val="DA0808"/>
        </a:buClr>
        <a:buSzPct val="40000"/>
        <a:buFont typeface="Wingdings" pitchFamily="2" charset="2"/>
        <a:buChar char="l"/>
        <a:defRPr sz="2000">
          <a:solidFill>
            <a:schemeClr val="tx1"/>
          </a:solidFill>
          <a:latin typeface="+mn-lt"/>
        </a:defRPr>
      </a:lvl7pPr>
      <a:lvl8pPr marL="3429000" indent="-228600" algn="l" rtl="0" eaLnBrk="1" fontAlgn="base" hangingPunct="1">
        <a:spcBef>
          <a:spcPct val="20000"/>
        </a:spcBef>
        <a:spcAft>
          <a:spcPct val="0"/>
        </a:spcAft>
        <a:buClr>
          <a:srgbClr val="DA0808"/>
        </a:buClr>
        <a:buSzPct val="40000"/>
        <a:buFont typeface="Wingdings" pitchFamily="2" charset="2"/>
        <a:buChar char="l"/>
        <a:defRPr sz="2000">
          <a:solidFill>
            <a:schemeClr val="tx1"/>
          </a:solidFill>
          <a:latin typeface="+mn-lt"/>
        </a:defRPr>
      </a:lvl8pPr>
      <a:lvl9pPr marL="3886200" indent="-228600" algn="l" rtl="0" eaLnBrk="1" fontAlgn="base" hangingPunct="1">
        <a:spcBef>
          <a:spcPct val="20000"/>
        </a:spcBef>
        <a:spcAft>
          <a:spcPct val="0"/>
        </a:spcAft>
        <a:buClr>
          <a:srgbClr val="DA0808"/>
        </a:buClr>
        <a:buSzPct val="40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defRPr/>
            </a:pPr>
            <a:r>
              <a:rPr lang="en-US" dirty="0"/>
              <a:t>Introduction to Algorithms</a:t>
            </a:r>
            <a:br>
              <a:rPr lang="en-US" dirty="0"/>
            </a:br>
            <a:r>
              <a:rPr lang="en-US" dirty="0"/>
              <a:t>	</a:t>
            </a:r>
            <a:r>
              <a:rPr lang="en-US" sz="4800" b="1" dirty="0">
                <a:effectLst>
                  <a:outerShdw blurRad="38100" dist="38100" dir="2700000" algn="tl">
                    <a:srgbClr val="000000">
                      <a:alpha val="43137"/>
                    </a:srgbClr>
                  </a:outerShdw>
                </a:effectLst>
              </a:rPr>
              <a:t>Shortest Paths</a:t>
            </a:r>
          </a:p>
        </p:txBody>
      </p:sp>
      <p:sp>
        <p:nvSpPr>
          <p:cNvPr id="3075" name="Rectangle 3"/>
          <p:cNvSpPr>
            <a:spLocks noGrp="1" noChangeArrowheads="1"/>
          </p:cNvSpPr>
          <p:nvPr>
            <p:ph type="subTitle" idx="1"/>
          </p:nvPr>
        </p:nvSpPr>
        <p:spPr/>
        <p:txBody>
          <a:bodyPr/>
          <a:lstStyle/>
          <a:p>
            <a:pPr algn="ctr" eaLnBrk="1" hangingPunct="1">
              <a:lnSpc>
                <a:spcPct val="90000"/>
              </a:lnSpc>
            </a:pPr>
            <a:r>
              <a:rPr lang="en-US" sz="3600" dirty="0"/>
              <a:t>CSE 680</a:t>
            </a:r>
          </a:p>
          <a:p>
            <a:pPr algn="ctr" eaLnBrk="1" hangingPunct="1">
              <a:lnSpc>
                <a:spcPct val="90000"/>
              </a:lnSpc>
            </a:pPr>
            <a:r>
              <a:rPr lang="en-US" sz="3600" dirty="0"/>
              <a:t>Prof. Roger Crawfis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t>Dijkstra’s Algorithm</a:t>
            </a:r>
          </a:p>
        </p:txBody>
      </p:sp>
      <p:sp>
        <p:nvSpPr>
          <p:cNvPr id="239619" name="Rectangle 3"/>
          <p:cNvSpPr>
            <a:spLocks noGrp="1" noChangeArrowheads="1"/>
          </p:cNvSpPr>
          <p:nvPr>
            <p:ph type="body" idx="1"/>
          </p:nvPr>
        </p:nvSpPr>
        <p:spPr/>
        <p:txBody>
          <a:bodyPr>
            <a:normAutofit/>
          </a:bodyPr>
          <a:lstStyle/>
          <a:p>
            <a:r>
              <a:rPr lang="en-US" dirty="0"/>
              <a:t>Works when all of the weights are positive.</a:t>
            </a:r>
          </a:p>
          <a:p>
            <a:r>
              <a:rPr lang="en-US" dirty="0"/>
              <a:t>Provides the shortest paths from a source to </a:t>
            </a:r>
            <a:r>
              <a:rPr lang="en-US" b="1" dirty="0"/>
              <a:t>all</a:t>
            </a:r>
            <a:r>
              <a:rPr lang="en-US" dirty="0"/>
              <a:t> other vertices in the graph.</a:t>
            </a:r>
          </a:p>
          <a:p>
            <a:pPr lvl="1"/>
            <a:r>
              <a:rPr lang="en-US" dirty="0"/>
              <a:t>Can be terminated early once the shortest path to </a:t>
            </a:r>
            <a:r>
              <a:rPr lang="en-US" i="1" dirty="0"/>
              <a:t>t</a:t>
            </a:r>
            <a:r>
              <a:rPr lang="en-US" dirty="0"/>
              <a:t> is found if desired.</a:t>
            </a:r>
          </a:p>
          <a:p>
            <a:pPr lvl="1"/>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t>Shortest Path</a:t>
            </a:r>
          </a:p>
        </p:txBody>
      </p:sp>
      <p:sp>
        <p:nvSpPr>
          <p:cNvPr id="236547" name="Rectangle 3"/>
          <p:cNvSpPr>
            <a:spLocks noGrp="1" noChangeArrowheads="1"/>
          </p:cNvSpPr>
          <p:nvPr>
            <p:ph type="body" idx="1"/>
          </p:nvPr>
        </p:nvSpPr>
        <p:spPr/>
        <p:txBody>
          <a:bodyPr/>
          <a:lstStyle/>
          <a:p>
            <a:r>
              <a:rPr lang="en-US" dirty="0"/>
              <a:t>Consider the following graph with positive weights and cycles.</a:t>
            </a:r>
          </a:p>
        </p:txBody>
      </p:sp>
      <p:pic>
        <p:nvPicPr>
          <p:cNvPr id="236549" name="Picture 5" descr="sp00"/>
          <p:cNvPicPr>
            <a:picLocks noChangeAspect="1" noChangeArrowheads="1"/>
          </p:cNvPicPr>
          <p:nvPr/>
        </p:nvPicPr>
        <p:blipFill>
          <a:blip r:embed="rId2" cstate="print"/>
          <a:srcRect/>
          <a:stretch>
            <a:fillRect/>
          </a:stretch>
        </p:blipFill>
        <p:spPr bwMode="auto">
          <a:xfrm>
            <a:off x="2743200" y="2819400"/>
            <a:ext cx="3095625" cy="309562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a:t>Dijkstra’s Algorithm</a:t>
            </a:r>
          </a:p>
        </p:txBody>
      </p:sp>
      <p:sp>
        <p:nvSpPr>
          <p:cNvPr id="240643" name="Rectangle 3"/>
          <p:cNvSpPr>
            <a:spLocks noGrp="1" noChangeArrowheads="1"/>
          </p:cNvSpPr>
          <p:nvPr>
            <p:ph type="body" idx="1"/>
          </p:nvPr>
        </p:nvSpPr>
        <p:spPr/>
        <p:txBody>
          <a:bodyPr/>
          <a:lstStyle/>
          <a:p>
            <a:r>
              <a:rPr lang="en-US" sz="2400" dirty="0"/>
              <a:t>A first attempt at solving this problem might require an array of Boolean values, all initially false, that indicate whether we have found a path from the source.</a:t>
            </a:r>
          </a:p>
          <a:p>
            <a:pPr>
              <a:buFontTx/>
              <a:buNone/>
            </a:pPr>
            <a:endParaRPr lang="en-US" sz="2400" dirty="0"/>
          </a:p>
        </p:txBody>
      </p:sp>
      <p:graphicFrame>
        <p:nvGraphicFramePr>
          <p:cNvPr id="240683" name="Group 43"/>
          <p:cNvGraphicFramePr>
            <a:graphicFrameLocks noGrp="1"/>
          </p:cNvGraphicFramePr>
          <p:nvPr/>
        </p:nvGraphicFramePr>
        <p:xfrm>
          <a:off x="7164388" y="2781300"/>
          <a:ext cx="1584325" cy="3647440"/>
        </p:xfrm>
        <a:graphic>
          <a:graphicData uri="http://schemas.openxmlformats.org/drawingml/2006/table">
            <a:tbl>
              <a:tblPr/>
              <a:tblGrid>
                <a:gridCol w="792162">
                  <a:extLst>
                    <a:ext uri="{9D8B030D-6E8A-4147-A177-3AD203B41FA5}">
                      <a16:colId xmlns:a16="http://schemas.microsoft.com/office/drawing/2014/main" val="20000"/>
                    </a:ext>
                  </a:extLst>
                </a:gridCol>
                <a:gridCol w="792163">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240684" name="Picture 44" descr="sp00"/>
          <p:cNvPicPr>
            <a:picLocks noChangeAspect="1" noChangeArrowheads="1"/>
          </p:cNvPicPr>
          <p:nvPr/>
        </p:nvPicPr>
        <p:blipFill>
          <a:blip r:embed="rId2" cstate="print"/>
          <a:srcRect/>
          <a:stretch>
            <a:fillRect/>
          </a:stretch>
        </p:blipFill>
        <p:spPr bwMode="auto">
          <a:xfrm>
            <a:off x="2362200" y="2819400"/>
            <a:ext cx="3095625" cy="309562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7" name="Picture 37" descr="blah"/>
          <p:cNvPicPr>
            <a:picLocks noChangeAspect="1" noChangeArrowheads="1"/>
          </p:cNvPicPr>
          <p:nvPr/>
        </p:nvPicPr>
        <p:blipFill>
          <a:blip r:embed="rId2" cstate="print"/>
          <a:srcRect/>
          <a:stretch>
            <a:fillRect/>
          </a:stretch>
        </p:blipFill>
        <p:spPr bwMode="auto">
          <a:xfrm>
            <a:off x="2627313" y="3284538"/>
            <a:ext cx="3455987" cy="3240087"/>
          </a:xfrm>
          <a:prstGeom prst="rect">
            <a:avLst/>
          </a:prstGeom>
          <a:noFill/>
        </p:spPr>
      </p:pic>
      <p:sp>
        <p:nvSpPr>
          <p:cNvPr id="256002" name="Rectangle 2"/>
          <p:cNvSpPr>
            <a:spLocks noGrp="1" noChangeArrowheads="1"/>
          </p:cNvSpPr>
          <p:nvPr>
            <p:ph type="title"/>
          </p:nvPr>
        </p:nvSpPr>
        <p:spPr/>
        <p:txBody>
          <a:bodyPr/>
          <a:lstStyle/>
          <a:p>
            <a:r>
              <a:rPr lang="en-US"/>
              <a:t>Dijkstra’s Algorithm</a:t>
            </a:r>
          </a:p>
        </p:txBody>
      </p:sp>
      <p:sp>
        <p:nvSpPr>
          <p:cNvPr id="256003" name="Rectangle 3"/>
          <p:cNvSpPr>
            <a:spLocks noGrp="1" noChangeArrowheads="1"/>
          </p:cNvSpPr>
          <p:nvPr>
            <p:ph type="body" idx="1"/>
          </p:nvPr>
        </p:nvSpPr>
        <p:spPr/>
        <p:txBody>
          <a:bodyPr/>
          <a:lstStyle/>
          <a:p>
            <a:r>
              <a:rPr lang="en-US"/>
              <a:t>Graphically, we will denote this with check boxes next to each of the vertices (initially unchecked)</a:t>
            </a:r>
          </a:p>
          <a:p>
            <a:pPr>
              <a:buFontTx/>
              <a:buNone/>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t>Dijkstra’s Algorithm</a:t>
            </a:r>
          </a:p>
        </p:txBody>
      </p:sp>
      <p:sp>
        <p:nvSpPr>
          <p:cNvPr id="241667" name="Rectangle 3"/>
          <p:cNvSpPr>
            <a:spLocks noGrp="1" noChangeArrowheads="1"/>
          </p:cNvSpPr>
          <p:nvPr>
            <p:ph type="body" idx="1"/>
          </p:nvPr>
        </p:nvSpPr>
        <p:spPr/>
        <p:txBody>
          <a:bodyPr>
            <a:normAutofit fontScale="92500"/>
          </a:bodyPr>
          <a:lstStyle/>
          <a:p>
            <a:r>
              <a:rPr lang="en-US" dirty="0"/>
              <a:t>We will work bottom up.</a:t>
            </a:r>
          </a:p>
          <a:p>
            <a:pPr lvl="1"/>
            <a:r>
              <a:rPr lang="en-US" dirty="0"/>
              <a:t>Note that if the starting vertex has any adjacent edges, then there will be one vertex that is the shortest distance from the starting vertex. This is the shortest reachable vertex of the graph.</a:t>
            </a:r>
          </a:p>
          <a:p>
            <a:r>
              <a:rPr lang="en-US" dirty="0"/>
              <a:t>We will then try to extend any </a:t>
            </a:r>
            <a:r>
              <a:rPr lang="en-US" b="1" i="1" dirty="0"/>
              <a:t>existing</a:t>
            </a:r>
            <a:r>
              <a:rPr lang="en-US" dirty="0"/>
              <a:t> paths to new vertices.</a:t>
            </a:r>
          </a:p>
          <a:p>
            <a:r>
              <a:rPr lang="en-US" dirty="0"/>
              <a:t>Initially, we will start with the path of length 0</a:t>
            </a:r>
          </a:p>
          <a:p>
            <a:pPr lvl="1"/>
            <a:r>
              <a:rPr lang="en-US" dirty="0"/>
              <a:t>this is the trivial path from vertex 1 to itself</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t>Dijkstra’s Algorithm</a:t>
            </a:r>
          </a:p>
        </p:txBody>
      </p:sp>
      <p:sp>
        <p:nvSpPr>
          <p:cNvPr id="242691" name="Rectangle 3"/>
          <p:cNvSpPr>
            <a:spLocks noGrp="1" noChangeArrowheads="1"/>
          </p:cNvSpPr>
          <p:nvPr>
            <p:ph type="body" idx="1"/>
          </p:nvPr>
        </p:nvSpPr>
        <p:spPr/>
        <p:txBody>
          <a:bodyPr/>
          <a:lstStyle/>
          <a:p>
            <a:r>
              <a:rPr lang="en-US" dirty="0"/>
              <a:t>If we now extend this path, we should consider the paths</a:t>
            </a:r>
          </a:p>
          <a:p>
            <a:pPr lvl="1"/>
            <a:r>
              <a:rPr lang="en-US" dirty="0"/>
              <a:t>(1, 2)		length 4</a:t>
            </a:r>
          </a:p>
          <a:p>
            <a:pPr lvl="1"/>
            <a:r>
              <a:rPr lang="en-US" dirty="0"/>
              <a:t>(1, 4)		length 1</a:t>
            </a:r>
          </a:p>
          <a:p>
            <a:pPr lvl="1"/>
            <a:r>
              <a:rPr lang="en-US" dirty="0"/>
              <a:t>(1, 5)		length 8</a:t>
            </a:r>
          </a:p>
          <a:p>
            <a:pPr lvl="1"/>
            <a:endParaRPr lang="en-US" dirty="0"/>
          </a:p>
          <a:p>
            <a:pPr>
              <a:buNone/>
            </a:pPr>
            <a:r>
              <a:rPr lang="en-US" dirty="0"/>
              <a:t>The </a:t>
            </a:r>
            <a:r>
              <a:rPr lang="en-US" i="1" dirty="0"/>
              <a:t>shortest</a:t>
            </a:r>
            <a:r>
              <a:rPr lang="en-US" dirty="0"/>
              <a:t> path so far is (1, 4) which is of length 1.</a:t>
            </a:r>
          </a:p>
        </p:txBody>
      </p:sp>
      <p:pic>
        <p:nvPicPr>
          <p:cNvPr id="242692" name="Picture 4" descr="sp04"/>
          <p:cNvPicPr>
            <a:picLocks noChangeAspect="1" noChangeArrowheads="1"/>
          </p:cNvPicPr>
          <p:nvPr/>
        </p:nvPicPr>
        <p:blipFill>
          <a:blip r:embed="rId2" cstate="print"/>
          <a:srcRect/>
          <a:stretch>
            <a:fillRect/>
          </a:stretch>
        </p:blipFill>
        <p:spPr bwMode="auto">
          <a:xfrm>
            <a:off x="5334000" y="2667000"/>
            <a:ext cx="2016125" cy="201612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3"/>
          <p:cNvSpPr>
            <a:spLocks noGrp="1" noChangeArrowheads="1"/>
          </p:cNvSpPr>
          <p:nvPr>
            <p:ph type="body" idx="1"/>
          </p:nvPr>
        </p:nvSpPr>
        <p:spPr/>
        <p:txBody>
          <a:bodyPr/>
          <a:lstStyle/>
          <a:p>
            <a:r>
              <a:rPr lang="en-US" dirty="0"/>
              <a:t>Thus, if we now examine vertex 4, we may deduce that there exist the following paths:</a:t>
            </a:r>
          </a:p>
          <a:p>
            <a:pPr lvl="1"/>
            <a:r>
              <a:rPr lang="en-US" dirty="0"/>
              <a:t>(1, 4, 5)	length 12</a:t>
            </a:r>
          </a:p>
          <a:p>
            <a:pPr lvl="1"/>
            <a:r>
              <a:rPr lang="en-US" dirty="0"/>
              <a:t>(1, 4, 7)	length 10</a:t>
            </a:r>
          </a:p>
          <a:p>
            <a:pPr lvl="1"/>
            <a:r>
              <a:rPr lang="en-US" dirty="0"/>
              <a:t>(1, 4, 8)	length 9</a:t>
            </a:r>
          </a:p>
          <a:p>
            <a:pPr>
              <a:buFontTx/>
              <a:buNone/>
            </a:pPr>
            <a:endParaRPr lang="en-US" dirty="0"/>
          </a:p>
        </p:txBody>
      </p:sp>
      <p:sp>
        <p:nvSpPr>
          <p:cNvPr id="246788" name="Rectangle 4"/>
          <p:cNvSpPr>
            <a:spLocks noGrp="1" noChangeArrowheads="1"/>
          </p:cNvSpPr>
          <p:nvPr>
            <p:ph type="title"/>
          </p:nvPr>
        </p:nvSpPr>
        <p:spPr>
          <a:noFill/>
          <a:ln/>
        </p:spPr>
        <p:txBody>
          <a:bodyPr/>
          <a:lstStyle/>
          <a:p>
            <a:r>
              <a:rPr lang="en-US"/>
              <a:t>Dijkstra’s Algorithm</a:t>
            </a:r>
          </a:p>
        </p:txBody>
      </p:sp>
      <p:pic>
        <p:nvPicPr>
          <p:cNvPr id="246792" name="Picture 8" descr="sp01"/>
          <p:cNvPicPr>
            <a:picLocks noChangeAspect="1" noChangeArrowheads="1"/>
          </p:cNvPicPr>
          <p:nvPr/>
        </p:nvPicPr>
        <p:blipFill>
          <a:blip r:embed="rId2" cstate="print"/>
          <a:srcRect/>
          <a:stretch>
            <a:fillRect/>
          </a:stretch>
        </p:blipFill>
        <p:spPr bwMode="auto">
          <a:xfrm>
            <a:off x="5715000" y="3657600"/>
            <a:ext cx="1871662" cy="1681162"/>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a:t>Dijkstra’s Algorithm</a:t>
            </a:r>
          </a:p>
        </p:txBody>
      </p:sp>
      <p:sp>
        <p:nvSpPr>
          <p:cNvPr id="248835" name="Rectangle 3"/>
          <p:cNvSpPr>
            <a:spLocks noGrp="1" noChangeArrowheads="1"/>
          </p:cNvSpPr>
          <p:nvPr>
            <p:ph type="body" idx="1"/>
          </p:nvPr>
        </p:nvSpPr>
        <p:spPr/>
        <p:txBody>
          <a:bodyPr/>
          <a:lstStyle/>
          <a:p>
            <a:r>
              <a:rPr lang="en-US" dirty="0"/>
              <a:t>We need to remember that the length of that path from node 1 to node 4 is 1</a:t>
            </a:r>
          </a:p>
          <a:p>
            <a:r>
              <a:rPr lang="en-US" dirty="0"/>
              <a:t>Thus, we need to store the length of a path that goes through node 4:</a:t>
            </a:r>
          </a:p>
          <a:p>
            <a:pPr lvl="1"/>
            <a:r>
              <a:rPr lang="en-US" dirty="0"/>
              <a:t>5 of length 12</a:t>
            </a:r>
          </a:p>
          <a:p>
            <a:pPr lvl="1"/>
            <a:r>
              <a:rPr lang="en-US" dirty="0"/>
              <a:t>7 of length 10</a:t>
            </a:r>
          </a:p>
          <a:p>
            <a:pPr lvl="1"/>
            <a:r>
              <a:rPr lang="en-US" dirty="0"/>
              <a:t>8 of length 9</a:t>
            </a:r>
          </a:p>
        </p:txBody>
      </p:sp>
      <p:pic>
        <p:nvPicPr>
          <p:cNvPr id="248841" name="Picture 9" descr="sp03"/>
          <p:cNvPicPr>
            <a:picLocks noChangeAspect="1" noChangeArrowheads="1"/>
          </p:cNvPicPr>
          <p:nvPr/>
        </p:nvPicPr>
        <p:blipFill>
          <a:blip r:embed="rId2" cstate="print"/>
          <a:srcRect/>
          <a:stretch>
            <a:fillRect/>
          </a:stretch>
        </p:blipFill>
        <p:spPr bwMode="auto">
          <a:xfrm>
            <a:off x="4800600" y="3962400"/>
            <a:ext cx="1871662" cy="171132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t>Dijkstra’s Algorithm</a:t>
            </a:r>
          </a:p>
        </p:txBody>
      </p:sp>
      <p:sp>
        <p:nvSpPr>
          <p:cNvPr id="249859" name="Rectangle 3"/>
          <p:cNvSpPr>
            <a:spLocks noGrp="1" noChangeArrowheads="1"/>
          </p:cNvSpPr>
          <p:nvPr>
            <p:ph type="body" idx="1"/>
          </p:nvPr>
        </p:nvSpPr>
        <p:spPr/>
        <p:txBody>
          <a:bodyPr/>
          <a:lstStyle/>
          <a:p>
            <a:r>
              <a:rPr lang="en-US" dirty="0"/>
              <a:t>We have already discovered that there is a path of length 8 to vertex 5 with the path (1, 5).</a:t>
            </a:r>
          </a:p>
          <a:p>
            <a:r>
              <a:rPr lang="en-US" dirty="0"/>
              <a:t>Thus, we can safely ignore this longer path.</a:t>
            </a:r>
          </a:p>
        </p:txBody>
      </p:sp>
      <p:pic>
        <p:nvPicPr>
          <p:cNvPr id="249860" name="Picture 4" descr="sp02"/>
          <p:cNvPicPr>
            <a:picLocks noChangeAspect="1" noChangeArrowheads="1"/>
          </p:cNvPicPr>
          <p:nvPr/>
        </p:nvPicPr>
        <p:blipFill>
          <a:blip r:embed="rId2" cstate="print"/>
          <a:srcRect/>
          <a:stretch>
            <a:fillRect/>
          </a:stretch>
        </p:blipFill>
        <p:spPr bwMode="auto">
          <a:xfrm>
            <a:off x="5486400" y="4038600"/>
            <a:ext cx="1871662" cy="1711325"/>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en-US"/>
              <a:t>Dijkstra’s Algorithm</a:t>
            </a:r>
          </a:p>
        </p:txBody>
      </p:sp>
      <p:sp>
        <p:nvSpPr>
          <p:cNvPr id="250883" name="Rectangle 3"/>
          <p:cNvSpPr>
            <a:spLocks noGrp="1" noChangeArrowheads="1"/>
          </p:cNvSpPr>
          <p:nvPr>
            <p:ph type="body" idx="1"/>
          </p:nvPr>
        </p:nvSpPr>
        <p:spPr>
          <a:xfrm>
            <a:off x="457200" y="1600200"/>
            <a:ext cx="5638800" cy="4525963"/>
          </a:xfrm>
        </p:spPr>
        <p:txBody>
          <a:bodyPr/>
          <a:lstStyle/>
          <a:p>
            <a:r>
              <a:rPr lang="en-US" sz="2800" dirty="0"/>
              <a:t>We now know that: </a:t>
            </a:r>
          </a:p>
          <a:p>
            <a:pPr lvl="1"/>
            <a:r>
              <a:rPr lang="en-US" sz="2400" dirty="0"/>
              <a:t>There exist paths from vertex 1 to vertices {2,4,5,7,8}.</a:t>
            </a:r>
          </a:p>
          <a:p>
            <a:pPr lvl="1"/>
            <a:r>
              <a:rPr lang="en-US" sz="2400" dirty="0"/>
              <a:t>We know that the shortest path from vertex 1 to vertex 4 is of length 1.</a:t>
            </a:r>
          </a:p>
          <a:p>
            <a:pPr lvl="1"/>
            <a:r>
              <a:rPr lang="en-US" sz="2400" dirty="0"/>
              <a:t>We know that the shortest path to the other vertices {2,5,7,8} is at most the length listed in the table to the right.</a:t>
            </a:r>
          </a:p>
        </p:txBody>
      </p:sp>
      <p:graphicFrame>
        <p:nvGraphicFramePr>
          <p:cNvPr id="250957" name="Group 77"/>
          <p:cNvGraphicFramePr>
            <a:graphicFrameLocks noGrp="1"/>
          </p:cNvGraphicFramePr>
          <p:nvPr/>
        </p:nvGraphicFramePr>
        <p:xfrm>
          <a:off x="5943600" y="2209800"/>
          <a:ext cx="2687637" cy="3219451"/>
        </p:xfrm>
        <a:graphic>
          <a:graphicData uri="http://schemas.openxmlformats.org/drawingml/2006/table">
            <a:tbl>
              <a:tblPr/>
              <a:tblGrid>
                <a:gridCol w="1344612">
                  <a:extLst>
                    <a:ext uri="{9D8B030D-6E8A-4147-A177-3AD203B41FA5}">
                      <a16:colId xmlns:a16="http://schemas.microsoft.com/office/drawing/2014/main" val="20000"/>
                    </a:ext>
                  </a:extLst>
                </a:gridCol>
                <a:gridCol w="1343025">
                  <a:extLst>
                    <a:ext uri="{9D8B030D-6E8A-4147-A177-3AD203B41FA5}">
                      <a16:colId xmlns:a16="http://schemas.microsoft.com/office/drawing/2014/main" val="20001"/>
                    </a:ext>
                  </a:extLst>
                </a:gridCol>
              </a:tblGrid>
              <a:tr h="461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Vertex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Length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hlink"/>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hlink"/>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hlink"/>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hlink"/>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Shortest Path</a:t>
            </a:r>
          </a:p>
        </p:txBody>
      </p:sp>
      <p:sp>
        <p:nvSpPr>
          <p:cNvPr id="3075" name="Rectangle 3"/>
          <p:cNvSpPr>
            <a:spLocks noGrp="1" noChangeArrowheads="1"/>
          </p:cNvSpPr>
          <p:nvPr>
            <p:ph type="body" idx="1"/>
          </p:nvPr>
        </p:nvSpPr>
        <p:spPr/>
        <p:txBody>
          <a:bodyPr/>
          <a:lstStyle/>
          <a:p>
            <a:r>
              <a:rPr lang="en-US"/>
              <a:t>Given a weighted directed graph, one common problem is finding the shortest path between two given vertices</a:t>
            </a:r>
          </a:p>
          <a:p>
            <a:r>
              <a:rPr lang="en-US"/>
              <a:t>Recall that in a weighted graph, the </a:t>
            </a:r>
            <a:r>
              <a:rPr lang="en-US" i="1"/>
              <a:t>length </a:t>
            </a:r>
            <a:r>
              <a:rPr lang="en-US"/>
              <a:t>of a path is the sum of the weights of each of the edges in that path</a:t>
            </a:r>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a:t>Dijkstra’s Algorithm</a:t>
            </a:r>
          </a:p>
        </p:txBody>
      </p:sp>
      <p:sp>
        <p:nvSpPr>
          <p:cNvPr id="251907" name="Rectangle 3"/>
          <p:cNvSpPr>
            <a:spLocks noGrp="1" noChangeArrowheads="1"/>
          </p:cNvSpPr>
          <p:nvPr>
            <p:ph type="body" idx="1"/>
          </p:nvPr>
        </p:nvSpPr>
        <p:spPr/>
        <p:txBody>
          <a:bodyPr/>
          <a:lstStyle/>
          <a:p>
            <a:r>
              <a:rPr lang="en-US" sz="2400" dirty="0"/>
              <a:t>There cannot exist a shorter path to either of the vertices 1 or 4, since the distances can only increase at each iteration.</a:t>
            </a:r>
          </a:p>
          <a:p>
            <a:r>
              <a:rPr lang="en-US" sz="2400" dirty="0"/>
              <a:t>We consider these vertices to be </a:t>
            </a:r>
            <a:br>
              <a:rPr lang="en-US" sz="2400" dirty="0"/>
            </a:br>
            <a:r>
              <a:rPr lang="en-US" sz="2400" b="1" i="1" dirty="0"/>
              <a:t>visited</a:t>
            </a:r>
            <a:endParaRPr lang="en-US" sz="2400" b="1" dirty="0"/>
          </a:p>
        </p:txBody>
      </p:sp>
      <p:graphicFrame>
        <p:nvGraphicFramePr>
          <p:cNvPr id="251908" name="Group 4"/>
          <p:cNvGraphicFramePr>
            <a:graphicFrameLocks noGrp="1"/>
          </p:cNvGraphicFramePr>
          <p:nvPr/>
        </p:nvGraphicFramePr>
        <p:xfrm>
          <a:off x="5867400" y="2514600"/>
          <a:ext cx="2687637" cy="3217863"/>
        </p:xfrm>
        <a:graphic>
          <a:graphicData uri="http://schemas.openxmlformats.org/drawingml/2006/table">
            <a:tbl>
              <a:tblPr/>
              <a:tblGrid>
                <a:gridCol w="1344612">
                  <a:extLst>
                    <a:ext uri="{9D8B030D-6E8A-4147-A177-3AD203B41FA5}">
                      <a16:colId xmlns:a16="http://schemas.microsoft.com/office/drawing/2014/main" val="20000"/>
                    </a:ext>
                  </a:extLst>
                </a:gridCol>
                <a:gridCol w="1343025">
                  <a:extLst>
                    <a:ext uri="{9D8B030D-6E8A-4147-A177-3AD203B41FA5}">
                      <a16:colId xmlns:a16="http://schemas.microsoft.com/office/drawing/2014/main" val="20001"/>
                    </a:ext>
                  </a:extLst>
                </a:gridCol>
              </a:tblGrid>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Vertex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Length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hlink"/>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hlink"/>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hlink"/>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hlink"/>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 name="TextBox 4"/>
          <p:cNvSpPr txBox="1"/>
          <p:nvPr/>
        </p:nvSpPr>
        <p:spPr>
          <a:xfrm>
            <a:off x="685800" y="3962400"/>
            <a:ext cx="5105400" cy="1323439"/>
          </a:xfrm>
          <a:prstGeom prst="rect">
            <a:avLst/>
          </a:prstGeom>
          <a:noFill/>
        </p:spPr>
        <p:txBody>
          <a:bodyPr wrap="square" rtlCol="0">
            <a:spAutoFit/>
          </a:bodyPr>
          <a:lstStyle/>
          <a:p>
            <a:pPr algn="ctr"/>
            <a:r>
              <a:rPr lang="en-US" sz="2000" i="1" dirty="0"/>
              <a:t>If you only knew this information and nothing else about the graph, what is the possible lengths from vertex 1 to vertex 2? What about to vertex 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370" name="Rectangle 2"/>
          <p:cNvSpPr>
            <a:spLocks noGrp="1" noChangeArrowheads="1"/>
          </p:cNvSpPr>
          <p:nvPr>
            <p:ph type="title"/>
          </p:nvPr>
        </p:nvSpPr>
        <p:spPr/>
        <p:txBody>
          <a:bodyPr/>
          <a:lstStyle/>
          <a:p>
            <a:r>
              <a:rPr lang="en-US" dirty="0"/>
              <a:t>Relaxation</a:t>
            </a:r>
          </a:p>
        </p:txBody>
      </p:sp>
      <p:sp>
        <p:nvSpPr>
          <p:cNvPr id="1466371" name="Rectangle 3"/>
          <p:cNvSpPr>
            <a:spLocks noGrp="1" noChangeArrowheads="1"/>
          </p:cNvSpPr>
          <p:nvPr>
            <p:ph idx="1"/>
          </p:nvPr>
        </p:nvSpPr>
        <p:spPr/>
        <p:txBody>
          <a:bodyPr/>
          <a:lstStyle/>
          <a:p>
            <a:r>
              <a:rPr lang="en-US" dirty="0"/>
              <a:t>Maintaining this shortest discovered distance d[</a:t>
            </a:r>
            <a:r>
              <a:rPr lang="en-US" i="1" dirty="0"/>
              <a:t>v</a:t>
            </a:r>
            <a:r>
              <a:rPr lang="en-US" dirty="0"/>
              <a:t>] is called </a:t>
            </a:r>
            <a:r>
              <a:rPr lang="en-US" b="1" dirty="0">
                <a:solidFill>
                  <a:schemeClr val="accent6"/>
                </a:solidFill>
              </a:rPr>
              <a:t>relaxation</a:t>
            </a:r>
            <a:r>
              <a:rPr lang="en-US" dirty="0"/>
              <a:t>:</a:t>
            </a:r>
            <a:endParaRPr lang="en-US" dirty="0">
              <a:sym typeface="Symbol" pitchFamily="18" charset="2"/>
            </a:endParaRPr>
          </a:p>
          <a:p>
            <a:pPr lvl="2">
              <a:buFont typeface="Times New Roman" pitchFamily="18" charset="0"/>
              <a:buNone/>
            </a:pPr>
            <a:r>
              <a:rPr lang="en-US" sz="2000" b="1" dirty="0">
                <a:latin typeface="Courier New" pitchFamily="49" charset="0"/>
                <a:sym typeface="Symbol" pitchFamily="18" charset="2"/>
              </a:rPr>
              <a:t>Relax(</a:t>
            </a:r>
            <a:r>
              <a:rPr lang="en-US" sz="2000" b="1" dirty="0" err="1">
                <a:latin typeface="Courier New" pitchFamily="49" charset="0"/>
                <a:sym typeface="Symbol" pitchFamily="18" charset="2"/>
              </a:rPr>
              <a:t>u,v,w</a:t>
            </a:r>
            <a:r>
              <a:rPr lang="en-US" sz="2000" b="1" dirty="0">
                <a:latin typeface="Courier New" pitchFamily="49" charset="0"/>
                <a:sym typeface="Symbol" pitchFamily="18" charset="2"/>
              </a:rPr>
              <a:t>) {</a:t>
            </a:r>
          </a:p>
          <a:p>
            <a:pPr lvl="3">
              <a:buFont typeface="Times New Roman" pitchFamily="18" charset="0"/>
              <a:buNone/>
            </a:pPr>
            <a:r>
              <a:rPr lang="en-US" b="1" dirty="0">
                <a:latin typeface="Courier New" pitchFamily="49" charset="0"/>
                <a:sym typeface="Symbol" pitchFamily="18" charset="2"/>
              </a:rPr>
              <a:t>if (d[v] &gt; d[u]+w) then</a:t>
            </a:r>
          </a:p>
          <a:p>
            <a:pPr lvl="4">
              <a:buFont typeface="Times New Roman" pitchFamily="18" charset="0"/>
              <a:buNone/>
            </a:pPr>
            <a:r>
              <a:rPr lang="en-US" b="1" dirty="0">
                <a:latin typeface="Courier New" pitchFamily="49" charset="0"/>
                <a:sym typeface="Symbol" pitchFamily="18" charset="2"/>
              </a:rPr>
              <a:t>d[v]=d[u]+w;</a:t>
            </a:r>
          </a:p>
          <a:p>
            <a:pPr lvl="2">
              <a:buFont typeface="Times New Roman" pitchFamily="18" charset="0"/>
              <a:buNone/>
            </a:pPr>
            <a:r>
              <a:rPr lang="en-US" sz="2000" b="1" dirty="0">
                <a:latin typeface="Courier New" pitchFamily="49" charset="0"/>
                <a:sym typeface="Symbol" pitchFamily="18" charset="2"/>
              </a:rPr>
              <a:t>}</a:t>
            </a:r>
          </a:p>
        </p:txBody>
      </p:sp>
      <p:sp>
        <p:nvSpPr>
          <p:cNvPr id="1466373" name="Oval 5"/>
          <p:cNvSpPr>
            <a:spLocks noChangeArrowheads="1"/>
          </p:cNvSpPr>
          <p:nvPr/>
        </p:nvSpPr>
        <p:spPr bwMode="auto">
          <a:xfrm>
            <a:off x="3733800" y="4175125"/>
            <a:ext cx="525463" cy="552450"/>
          </a:xfrm>
          <a:prstGeom prst="ellipse">
            <a:avLst/>
          </a:prstGeom>
          <a:solidFill>
            <a:srgbClr val="FFFFFF"/>
          </a:solidFill>
          <a:ln w="28575">
            <a:solidFill>
              <a:schemeClr val="accent1"/>
            </a:solidFill>
            <a:round/>
            <a:headEnd/>
            <a:tailEnd/>
          </a:ln>
          <a:effectLst/>
        </p:spPr>
        <p:txBody>
          <a:bodyPr anchor="ctr">
            <a:spAutoFit/>
          </a:bodyPr>
          <a:lstStyle/>
          <a:p>
            <a:pPr algn="ctr"/>
            <a:r>
              <a:rPr lang="en-US" b="1">
                <a:solidFill>
                  <a:srgbClr val="000000"/>
                </a:solidFill>
                <a:latin typeface="Courier New" pitchFamily="49" charset="0"/>
              </a:rPr>
              <a:t>9</a:t>
            </a:r>
          </a:p>
        </p:txBody>
      </p:sp>
      <p:sp>
        <p:nvSpPr>
          <p:cNvPr id="1466374" name="Oval 6"/>
          <p:cNvSpPr>
            <a:spLocks noChangeArrowheads="1"/>
          </p:cNvSpPr>
          <p:nvPr/>
        </p:nvSpPr>
        <p:spPr bwMode="auto">
          <a:xfrm>
            <a:off x="1295400" y="4191000"/>
            <a:ext cx="525463" cy="552450"/>
          </a:xfrm>
          <a:prstGeom prst="ellipse">
            <a:avLst/>
          </a:prstGeom>
          <a:solidFill>
            <a:srgbClr val="FFFFFF"/>
          </a:solidFill>
          <a:ln w="28575">
            <a:solidFill>
              <a:schemeClr val="accent1"/>
            </a:solidFill>
            <a:round/>
            <a:headEnd/>
            <a:tailEnd/>
          </a:ln>
          <a:effectLst/>
        </p:spPr>
        <p:txBody>
          <a:bodyPr anchor="ctr">
            <a:spAutoFit/>
          </a:bodyPr>
          <a:lstStyle/>
          <a:p>
            <a:pPr algn="ctr"/>
            <a:r>
              <a:rPr lang="en-US" b="1">
                <a:solidFill>
                  <a:srgbClr val="000000"/>
                </a:solidFill>
                <a:latin typeface="Courier New" pitchFamily="49" charset="0"/>
              </a:rPr>
              <a:t>5</a:t>
            </a:r>
          </a:p>
        </p:txBody>
      </p:sp>
      <p:cxnSp>
        <p:nvCxnSpPr>
          <p:cNvPr id="1466375" name="AutoShape 7"/>
          <p:cNvCxnSpPr>
            <a:cxnSpLocks noChangeShapeType="1"/>
            <a:stCxn id="1466374" idx="6"/>
            <a:endCxn id="1466373" idx="2"/>
          </p:cNvCxnSpPr>
          <p:nvPr/>
        </p:nvCxnSpPr>
        <p:spPr bwMode="auto">
          <a:xfrm flipV="1">
            <a:off x="1835150" y="4451350"/>
            <a:ext cx="1884363" cy="15875"/>
          </a:xfrm>
          <a:prstGeom prst="straightConnector1">
            <a:avLst/>
          </a:prstGeom>
          <a:noFill/>
          <a:ln w="28575">
            <a:solidFill>
              <a:schemeClr val="accent1"/>
            </a:solidFill>
            <a:round/>
            <a:headEnd/>
            <a:tailEnd type="triangle" w="med" len="med"/>
          </a:ln>
          <a:effectLst/>
        </p:spPr>
      </p:cxnSp>
      <p:sp>
        <p:nvSpPr>
          <p:cNvPr id="1466376" name="Text Box 8"/>
          <p:cNvSpPr txBox="1">
            <a:spLocks noChangeArrowheads="1"/>
          </p:cNvSpPr>
          <p:nvPr/>
        </p:nvSpPr>
        <p:spPr bwMode="auto">
          <a:xfrm>
            <a:off x="2514600" y="4114800"/>
            <a:ext cx="336550" cy="396875"/>
          </a:xfrm>
          <a:prstGeom prst="rect">
            <a:avLst/>
          </a:prstGeom>
          <a:noFill/>
          <a:ln w="28575">
            <a:noFill/>
            <a:miter lim="800000"/>
            <a:headEnd/>
            <a:tailEnd/>
          </a:ln>
          <a:effectLst/>
        </p:spPr>
        <p:txBody>
          <a:bodyPr wrap="none">
            <a:spAutoFit/>
          </a:bodyPr>
          <a:lstStyle/>
          <a:p>
            <a:pPr algn="ctr"/>
            <a:r>
              <a:rPr lang="en-US" b="1">
                <a:solidFill>
                  <a:srgbClr val="000000"/>
                </a:solidFill>
                <a:latin typeface="Courier New" pitchFamily="49" charset="0"/>
              </a:rPr>
              <a:t>2</a:t>
            </a:r>
          </a:p>
        </p:txBody>
      </p:sp>
      <p:sp>
        <p:nvSpPr>
          <p:cNvPr id="1466377" name="Oval 9"/>
          <p:cNvSpPr>
            <a:spLocks noChangeArrowheads="1"/>
          </p:cNvSpPr>
          <p:nvPr/>
        </p:nvSpPr>
        <p:spPr bwMode="auto">
          <a:xfrm>
            <a:off x="3733800" y="5410200"/>
            <a:ext cx="525463" cy="552450"/>
          </a:xfrm>
          <a:prstGeom prst="ellipse">
            <a:avLst/>
          </a:prstGeom>
          <a:solidFill>
            <a:srgbClr val="FFFFFF"/>
          </a:solidFill>
          <a:ln w="28575">
            <a:solidFill>
              <a:schemeClr val="accent1"/>
            </a:solidFill>
            <a:round/>
            <a:headEnd/>
            <a:tailEnd/>
          </a:ln>
          <a:effectLst/>
        </p:spPr>
        <p:txBody>
          <a:bodyPr anchor="ctr">
            <a:spAutoFit/>
          </a:bodyPr>
          <a:lstStyle/>
          <a:p>
            <a:pPr algn="ctr"/>
            <a:r>
              <a:rPr lang="en-US" b="1">
                <a:solidFill>
                  <a:srgbClr val="000000"/>
                </a:solidFill>
                <a:latin typeface="Courier New" pitchFamily="49" charset="0"/>
              </a:rPr>
              <a:t>7</a:t>
            </a:r>
          </a:p>
        </p:txBody>
      </p:sp>
      <p:sp>
        <p:nvSpPr>
          <p:cNvPr id="1466378" name="Oval 10"/>
          <p:cNvSpPr>
            <a:spLocks noChangeArrowheads="1"/>
          </p:cNvSpPr>
          <p:nvPr/>
        </p:nvSpPr>
        <p:spPr bwMode="auto">
          <a:xfrm>
            <a:off x="1295400" y="5426075"/>
            <a:ext cx="525463" cy="552450"/>
          </a:xfrm>
          <a:prstGeom prst="ellipse">
            <a:avLst/>
          </a:prstGeom>
          <a:solidFill>
            <a:srgbClr val="FFFFFF"/>
          </a:solidFill>
          <a:ln w="28575">
            <a:solidFill>
              <a:schemeClr val="accent1"/>
            </a:solidFill>
            <a:round/>
            <a:headEnd/>
            <a:tailEnd/>
          </a:ln>
          <a:effectLst/>
        </p:spPr>
        <p:txBody>
          <a:bodyPr anchor="ctr">
            <a:spAutoFit/>
          </a:bodyPr>
          <a:lstStyle/>
          <a:p>
            <a:pPr algn="ctr"/>
            <a:r>
              <a:rPr lang="en-US" b="1">
                <a:solidFill>
                  <a:srgbClr val="000000"/>
                </a:solidFill>
                <a:latin typeface="Courier New" pitchFamily="49" charset="0"/>
              </a:rPr>
              <a:t>5</a:t>
            </a:r>
          </a:p>
        </p:txBody>
      </p:sp>
      <p:cxnSp>
        <p:nvCxnSpPr>
          <p:cNvPr id="1466379" name="AutoShape 11"/>
          <p:cNvCxnSpPr>
            <a:cxnSpLocks noChangeShapeType="1"/>
            <a:stCxn id="1466378" idx="6"/>
            <a:endCxn id="1466377" idx="2"/>
          </p:cNvCxnSpPr>
          <p:nvPr/>
        </p:nvCxnSpPr>
        <p:spPr bwMode="auto">
          <a:xfrm flipV="1">
            <a:off x="1835150" y="5686425"/>
            <a:ext cx="1884363" cy="15875"/>
          </a:xfrm>
          <a:prstGeom prst="straightConnector1">
            <a:avLst/>
          </a:prstGeom>
          <a:noFill/>
          <a:ln w="28575">
            <a:solidFill>
              <a:schemeClr val="accent1"/>
            </a:solidFill>
            <a:round/>
            <a:headEnd/>
            <a:tailEnd type="triangle" w="med" len="med"/>
          </a:ln>
          <a:effectLst/>
        </p:spPr>
      </p:cxnSp>
      <p:sp>
        <p:nvSpPr>
          <p:cNvPr id="1466380" name="Text Box 12"/>
          <p:cNvSpPr txBox="1">
            <a:spLocks noChangeArrowheads="1"/>
          </p:cNvSpPr>
          <p:nvPr/>
        </p:nvSpPr>
        <p:spPr bwMode="auto">
          <a:xfrm>
            <a:off x="2514600" y="5349875"/>
            <a:ext cx="336550" cy="396875"/>
          </a:xfrm>
          <a:prstGeom prst="rect">
            <a:avLst/>
          </a:prstGeom>
          <a:noFill/>
          <a:ln w="28575">
            <a:noFill/>
            <a:miter lim="800000"/>
            <a:headEnd/>
            <a:tailEnd/>
          </a:ln>
          <a:effectLst/>
        </p:spPr>
        <p:txBody>
          <a:bodyPr wrap="none">
            <a:spAutoFit/>
          </a:bodyPr>
          <a:lstStyle/>
          <a:p>
            <a:pPr algn="ctr"/>
            <a:r>
              <a:rPr lang="en-US" b="1">
                <a:solidFill>
                  <a:srgbClr val="000000"/>
                </a:solidFill>
                <a:latin typeface="Courier New" pitchFamily="49" charset="0"/>
              </a:rPr>
              <a:t>2</a:t>
            </a:r>
          </a:p>
        </p:txBody>
      </p:sp>
      <p:sp>
        <p:nvSpPr>
          <p:cNvPr id="1466381" name="Line 13"/>
          <p:cNvSpPr>
            <a:spLocks noChangeShapeType="1"/>
          </p:cNvSpPr>
          <p:nvPr/>
        </p:nvSpPr>
        <p:spPr bwMode="auto">
          <a:xfrm>
            <a:off x="2743200" y="4572000"/>
            <a:ext cx="0" cy="762000"/>
          </a:xfrm>
          <a:prstGeom prst="line">
            <a:avLst/>
          </a:prstGeom>
          <a:noFill/>
          <a:ln w="76200">
            <a:solidFill>
              <a:schemeClr val="tx1"/>
            </a:solidFill>
            <a:prstDash val="sysDot"/>
            <a:round/>
            <a:headEnd/>
            <a:tailEnd type="triangle" w="med" len="med"/>
          </a:ln>
          <a:effectLst/>
        </p:spPr>
        <p:txBody>
          <a:bodyPr wrap="square" anchor="ctr">
            <a:spAutoFit/>
          </a:bodyPr>
          <a:lstStyle/>
          <a:p>
            <a:endParaRPr lang="en-US">
              <a:solidFill>
                <a:srgbClr val="000000"/>
              </a:solidFill>
            </a:endParaRPr>
          </a:p>
        </p:txBody>
      </p:sp>
      <p:sp>
        <p:nvSpPr>
          <p:cNvPr id="1466382" name="Text Box 14"/>
          <p:cNvSpPr txBox="1">
            <a:spLocks noChangeArrowheads="1"/>
          </p:cNvSpPr>
          <p:nvPr/>
        </p:nvSpPr>
        <p:spPr bwMode="auto">
          <a:xfrm>
            <a:off x="2743200" y="4724400"/>
            <a:ext cx="1096963" cy="457200"/>
          </a:xfrm>
          <a:prstGeom prst="rect">
            <a:avLst/>
          </a:prstGeom>
          <a:noFill/>
          <a:ln w="28575">
            <a:noFill/>
            <a:miter lim="800000"/>
            <a:headEnd/>
            <a:tailEnd/>
          </a:ln>
          <a:effectLst/>
        </p:spPr>
        <p:txBody>
          <a:bodyPr wrap="none">
            <a:spAutoFit/>
          </a:bodyPr>
          <a:lstStyle/>
          <a:p>
            <a:r>
              <a:rPr lang="en-US" sz="2400" b="1" dirty="0">
                <a:solidFill>
                  <a:srgbClr val="000000"/>
                </a:solidFill>
                <a:latin typeface="Courier New" pitchFamily="49" charset="0"/>
              </a:rPr>
              <a:t>Relax</a:t>
            </a:r>
          </a:p>
        </p:txBody>
      </p:sp>
      <p:sp>
        <p:nvSpPr>
          <p:cNvPr id="1466384" name="Oval 16"/>
          <p:cNvSpPr>
            <a:spLocks noChangeArrowheads="1"/>
          </p:cNvSpPr>
          <p:nvPr/>
        </p:nvSpPr>
        <p:spPr bwMode="auto">
          <a:xfrm>
            <a:off x="7704138" y="4175125"/>
            <a:ext cx="525462" cy="552450"/>
          </a:xfrm>
          <a:prstGeom prst="ellipse">
            <a:avLst/>
          </a:prstGeom>
          <a:solidFill>
            <a:srgbClr val="FFFFFF"/>
          </a:solidFill>
          <a:ln w="28575">
            <a:solidFill>
              <a:schemeClr val="accent1"/>
            </a:solidFill>
            <a:round/>
            <a:headEnd/>
            <a:tailEnd/>
          </a:ln>
          <a:effectLst/>
        </p:spPr>
        <p:txBody>
          <a:bodyPr anchor="ctr">
            <a:spAutoFit/>
          </a:bodyPr>
          <a:lstStyle/>
          <a:p>
            <a:pPr algn="ctr"/>
            <a:r>
              <a:rPr lang="en-US" b="1">
                <a:solidFill>
                  <a:srgbClr val="000000"/>
                </a:solidFill>
                <a:latin typeface="Courier New" pitchFamily="49" charset="0"/>
              </a:rPr>
              <a:t>6</a:t>
            </a:r>
          </a:p>
        </p:txBody>
      </p:sp>
      <p:sp>
        <p:nvSpPr>
          <p:cNvPr id="1466385" name="Oval 17"/>
          <p:cNvSpPr>
            <a:spLocks noChangeArrowheads="1"/>
          </p:cNvSpPr>
          <p:nvPr/>
        </p:nvSpPr>
        <p:spPr bwMode="auto">
          <a:xfrm>
            <a:off x="5265738" y="4191000"/>
            <a:ext cx="525462" cy="552450"/>
          </a:xfrm>
          <a:prstGeom prst="ellipse">
            <a:avLst/>
          </a:prstGeom>
          <a:solidFill>
            <a:srgbClr val="FFFFFF"/>
          </a:solidFill>
          <a:ln w="28575">
            <a:solidFill>
              <a:schemeClr val="accent1"/>
            </a:solidFill>
            <a:round/>
            <a:headEnd/>
            <a:tailEnd/>
          </a:ln>
          <a:effectLst/>
        </p:spPr>
        <p:txBody>
          <a:bodyPr anchor="ctr">
            <a:spAutoFit/>
          </a:bodyPr>
          <a:lstStyle/>
          <a:p>
            <a:pPr algn="ctr"/>
            <a:r>
              <a:rPr lang="en-US" b="1">
                <a:solidFill>
                  <a:srgbClr val="000000"/>
                </a:solidFill>
                <a:latin typeface="Courier New" pitchFamily="49" charset="0"/>
              </a:rPr>
              <a:t>5</a:t>
            </a:r>
          </a:p>
        </p:txBody>
      </p:sp>
      <p:cxnSp>
        <p:nvCxnSpPr>
          <p:cNvPr id="1466386" name="AutoShape 18"/>
          <p:cNvCxnSpPr>
            <a:cxnSpLocks noChangeShapeType="1"/>
            <a:stCxn id="1466385" idx="6"/>
            <a:endCxn id="1466384" idx="2"/>
          </p:cNvCxnSpPr>
          <p:nvPr/>
        </p:nvCxnSpPr>
        <p:spPr bwMode="auto">
          <a:xfrm flipV="1">
            <a:off x="5805488" y="4451350"/>
            <a:ext cx="1884362" cy="15875"/>
          </a:xfrm>
          <a:prstGeom prst="straightConnector1">
            <a:avLst/>
          </a:prstGeom>
          <a:noFill/>
          <a:ln w="28575">
            <a:solidFill>
              <a:schemeClr val="accent1"/>
            </a:solidFill>
            <a:round/>
            <a:headEnd/>
            <a:tailEnd type="triangle" w="med" len="med"/>
          </a:ln>
          <a:effectLst/>
        </p:spPr>
      </p:cxnSp>
      <p:sp>
        <p:nvSpPr>
          <p:cNvPr id="1466387" name="Text Box 19"/>
          <p:cNvSpPr txBox="1">
            <a:spLocks noChangeArrowheads="1"/>
          </p:cNvSpPr>
          <p:nvPr/>
        </p:nvSpPr>
        <p:spPr bwMode="auto">
          <a:xfrm>
            <a:off x="6484938" y="4114800"/>
            <a:ext cx="336550" cy="396875"/>
          </a:xfrm>
          <a:prstGeom prst="rect">
            <a:avLst/>
          </a:prstGeom>
          <a:noFill/>
          <a:ln w="28575">
            <a:noFill/>
            <a:miter lim="800000"/>
            <a:headEnd/>
            <a:tailEnd/>
          </a:ln>
          <a:effectLst/>
        </p:spPr>
        <p:txBody>
          <a:bodyPr wrap="none">
            <a:spAutoFit/>
          </a:bodyPr>
          <a:lstStyle/>
          <a:p>
            <a:pPr algn="ctr"/>
            <a:r>
              <a:rPr lang="en-US" b="1">
                <a:solidFill>
                  <a:srgbClr val="000000"/>
                </a:solidFill>
                <a:latin typeface="Courier New" pitchFamily="49" charset="0"/>
              </a:rPr>
              <a:t>2</a:t>
            </a:r>
          </a:p>
        </p:txBody>
      </p:sp>
      <p:sp>
        <p:nvSpPr>
          <p:cNvPr id="1466388" name="Oval 20"/>
          <p:cNvSpPr>
            <a:spLocks noChangeArrowheads="1"/>
          </p:cNvSpPr>
          <p:nvPr/>
        </p:nvSpPr>
        <p:spPr bwMode="auto">
          <a:xfrm>
            <a:off x="7696200" y="5410200"/>
            <a:ext cx="525462" cy="552450"/>
          </a:xfrm>
          <a:prstGeom prst="ellipse">
            <a:avLst/>
          </a:prstGeom>
          <a:solidFill>
            <a:srgbClr val="FFFFFF"/>
          </a:solidFill>
          <a:ln w="28575">
            <a:solidFill>
              <a:schemeClr val="accent1"/>
            </a:solidFill>
            <a:round/>
            <a:headEnd/>
            <a:tailEnd/>
          </a:ln>
          <a:effectLst/>
        </p:spPr>
        <p:txBody>
          <a:bodyPr anchor="ctr">
            <a:spAutoFit/>
          </a:bodyPr>
          <a:lstStyle/>
          <a:p>
            <a:pPr algn="ctr"/>
            <a:r>
              <a:rPr lang="en-US" b="1">
                <a:solidFill>
                  <a:srgbClr val="000000"/>
                </a:solidFill>
                <a:latin typeface="Courier New" pitchFamily="49" charset="0"/>
              </a:rPr>
              <a:t>6</a:t>
            </a:r>
          </a:p>
        </p:txBody>
      </p:sp>
      <p:sp>
        <p:nvSpPr>
          <p:cNvPr id="1466389" name="Oval 21"/>
          <p:cNvSpPr>
            <a:spLocks noChangeArrowheads="1"/>
          </p:cNvSpPr>
          <p:nvPr/>
        </p:nvSpPr>
        <p:spPr bwMode="auto">
          <a:xfrm>
            <a:off x="5257800" y="5426075"/>
            <a:ext cx="525462" cy="552450"/>
          </a:xfrm>
          <a:prstGeom prst="ellipse">
            <a:avLst/>
          </a:prstGeom>
          <a:solidFill>
            <a:srgbClr val="FFFFFF"/>
          </a:solidFill>
          <a:ln w="28575">
            <a:solidFill>
              <a:schemeClr val="accent1"/>
            </a:solidFill>
            <a:round/>
            <a:headEnd/>
            <a:tailEnd/>
          </a:ln>
          <a:effectLst/>
        </p:spPr>
        <p:txBody>
          <a:bodyPr anchor="ctr">
            <a:spAutoFit/>
          </a:bodyPr>
          <a:lstStyle/>
          <a:p>
            <a:pPr algn="ctr"/>
            <a:r>
              <a:rPr lang="en-US" b="1">
                <a:solidFill>
                  <a:srgbClr val="000000"/>
                </a:solidFill>
                <a:latin typeface="Courier New" pitchFamily="49" charset="0"/>
              </a:rPr>
              <a:t>5</a:t>
            </a:r>
          </a:p>
        </p:txBody>
      </p:sp>
      <p:cxnSp>
        <p:nvCxnSpPr>
          <p:cNvPr id="1466390" name="AutoShape 22"/>
          <p:cNvCxnSpPr>
            <a:cxnSpLocks noChangeShapeType="1"/>
            <a:stCxn id="1466389" idx="6"/>
            <a:endCxn id="1466388" idx="2"/>
          </p:cNvCxnSpPr>
          <p:nvPr/>
        </p:nvCxnSpPr>
        <p:spPr bwMode="auto">
          <a:xfrm flipV="1">
            <a:off x="5797550" y="5686425"/>
            <a:ext cx="1884362" cy="15875"/>
          </a:xfrm>
          <a:prstGeom prst="straightConnector1">
            <a:avLst/>
          </a:prstGeom>
          <a:noFill/>
          <a:ln w="28575">
            <a:solidFill>
              <a:schemeClr val="accent1"/>
            </a:solidFill>
            <a:round/>
            <a:headEnd/>
            <a:tailEnd type="triangle" w="med" len="med"/>
          </a:ln>
          <a:effectLst/>
        </p:spPr>
      </p:cxnSp>
      <p:sp>
        <p:nvSpPr>
          <p:cNvPr id="1466391" name="Text Box 23"/>
          <p:cNvSpPr txBox="1">
            <a:spLocks noChangeArrowheads="1"/>
          </p:cNvSpPr>
          <p:nvPr/>
        </p:nvSpPr>
        <p:spPr bwMode="auto">
          <a:xfrm>
            <a:off x="6477000" y="5349875"/>
            <a:ext cx="336550" cy="396875"/>
          </a:xfrm>
          <a:prstGeom prst="rect">
            <a:avLst/>
          </a:prstGeom>
          <a:noFill/>
          <a:ln w="28575">
            <a:noFill/>
            <a:miter lim="800000"/>
            <a:headEnd/>
            <a:tailEnd/>
          </a:ln>
          <a:effectLst/>
        </p:spPr>
        <p:txBody>
          <a:bodyPr wrap="none">
            <a:spAutoFit/>
          </a:bodyPr>
          <a:lstStyle/>
          <a:p>
            <a:pPr algn="ctr"/>
            <a:r>
              <a:rPr lang="en-US" b="1">
                <a:solidFill>
                  <a:srgbClr val="000000"/>
                </a:solidFill>
                <a:latin typeface="Courier New" pitchFamily="49" charset="0"/>
              </a:rPr>
              <a:t>2</a:t>
            </a:r>
          </a:p>
        </p:txBody>
      </p:sp>
      <p:sp>
        <p:nvSpPr>
          <p:cNvPr id="1466392" name="Line 24"/>
          <p:cNvSpPr>
            <a:spLocks noChangeShapeType="1"/>
          </p:cNvSpPr>
          <p:nvPr/>
        </p:nvSpPr>
        <p:spPr bwMode="auto">
          <a:xfrm>
            <a:off x="6629400" y="4648200"/>
            <a:ext cx="0" cy="685800"/>
          </a:xfrm>
          <a:prstGeom prst="line">
            <a:avLst/>
          </a:prstGeom>
          <a:noFill/>
          <a:ln w="76200">
            <a:solidFill>
              <a:schemeClr val="tx1"/>
            </a:solidFill>
            <a:prstDash val="sysDot"/>
            <a:round/>
            <a:headEnd/>
            <a:tailEnd type="triangle" w="med" len="med"/>
          </a:ln>
          <a:effectLst/>
        </p:spPr>
        <p:txBody>
          <a:bodyPr anchor="ctr">
            <a:spAutoFit/>
          </a:bodyPr>
          <a:lstStyle/>
          <a:p>
            <a:endParaRPr lang="en-US">
              <a:solidFill>
                <a:srgbClr val="000000"/>
              </a:solidFill>
            </a:endParaRPr>
          </a:p>
        </p:txBody>
      </p:sp>
      <p:sp>
        <p:nvSpPr>
          <p:cNvPr id="1466393" name="Text Box 25"/>
          <p:cNvSpPr txBox="1">
            <a:spLocks noChangeArrowheads="1"/>
          </p:cNvSpPr>
          <p:nvPr/>
        </p:nvSpPr>
        <p:spPr bwMode="auto">
          <a:xfrm>
            <a:off x="6705600" y="4648200"/>
            <a:ext cx="1096962" cy="457200"/>
          </a:xfrm>
          <a:prstGeom prst="rect">
            <a:avLst/>
          </a:prstGeom>
          <a:noFill/>
          <a:ln w="28575">
            <a:noFill/>
            <a:miter lim="800000"/>
            <a:headEnd/>
            <a:tailEnd/>
          </a:ln>
          <a:effectLst/>
        </p:spPr>
        <p:txBody>
          <a:bodyPr wrap="none">
            <a:spAutoFit/>
          </a:bodyPr>
          <a:lstStyle/>
          <a:p>
            <a:r>
              <a:rPr lang="en-US" sz="2400" b="1" dirty="0">
                <a:solidFill>
                  <a:srgbClr val="000000"/>
                </a:solidFill>
                <a:latin typeface="Courier New" pitchFamily="49" charset="0"/>
              </a:rPr>
              <a:t>Relax</a:t>
            </a:r>
          </a:p>
        </p:txBody>
      </p:sp>
      <p:sp>
        <p:nvSpPr>
          <p:cNvPr id="26" name="TextBox 25"/>
          <p:cNvSpPr txBox="1"/>
          <p:nvPr/>
        </p:nvSpPr>
        <p:spPr>
          <a:xfrm>
            <a:off x="1371600" y="4724400"/>
            <a:ext cx="325730" cy="369332"/>
          </a:xfrm>
          <a:prstGeom prst="rect">
            <a:avLst/>
          </a:prstGeom>
          <a:noFill/>
        </p:spPr>
        <p:txBody>
          <a:bodyPr wrap="none" rtlCol="0">
            <a:spAutoFit/>
          </a:bodyPr>
          <a:lstStyle/>
          <a:p>
            <a:r>
              <a:rPr lang="en-US" b="1" i="1" dirty="0"/>
              <a:t>u</a:t>
            </a:r>
          </a:p>
        </p:txBody>
      </p:sp>
      <p:sp>
        <p:nvSpPr>
          <p:cNvPr id="27" name="TextBox 26"/>
          <p:cNvSpPr txBox="1"/>
          <p:nvPr/>
        </p:nvSpPr>
        <p:spPr>
          <a:xfrm>
            <a:off x="4038600" y="4648200"/>
            <a:ext cx="312906" cy="369332"/>
          </a:xfrm>
          <a:prstGeom prst="rect">
            <a:avLst/>
          </a:prstGeom>
          <a:noFill/>
        </p:spPr>
        <p:txBody>
          <a:bodyPr wrap="none" rtlCol="0">
            <a:spAutoFit/>
          </a:bodyPr>
          <a:lstStyle/>
          <a:p>
            <a:r>
              <a:rPr lang="en-US" b="1" i="1" dirty="0"/>
              <a:t>v</a:t>
            </a:r>
          </a:p>
        </p:txBody>
      </p:sp>
      <p:sp>
        <p:nvSpPr>
          <p:cNvPr id="28" name="TextBox 27"/>
          <p:cNvSpPr txBox="1"/>
          <p:nvPr/>
        </p:nvSpPr>
        <p:spPr>
          <a:xfrm>
            <a:off x="5410200" y="4724400"/>
            <a:ext cx="325730" cy="369332"/>
          </a:xfrm>
          <a:prstGeom prst="rect">
            <a:avLst/>
          </a:prstGeom>
          <a:noFill/>
        </p:spPr>
        <p:txBody>
          <a:bodyPr wrap="none" rtlCol="0">
            <a:spAutoFit/>
          </a:bodyPr>
          <a:lstStyle/>
          <a:p>
            <a:r>
              <a:rPr lang="en-US" b="1" i="1" dirty="0"/>
              <a:t>u</a:t>
            </a:r>
          </a:p>
        </p:txBody>
      </p:sp>
      <p:sp>
        <p:nvSpPr>
          <p:cNvPr id="29" name="TextBox 28"/>
          <p:cNvSpPr txBox="1"/>
          <p:nvPr/>
        </p:nvSpPr>
        <p:spPr>
          <a:xfrm>
            <a:off x="8077200" y="4648200"/>
            <a:ext cx="312906" cy="369332"/>
          </a:xfrm>
          <a:prstGeom prst="rect">
            <a:avLst/>
          </a:prstGeom>
          <a:noFill/>
        </p:spPr>
        <p:txBody>
          <a:bodyPr wrap="none" rtlCol="0">
            <a:spAutoFit/>
          </a:bodyPr>
          <a:lstStyle/>
          <a:p>
            <a:r>
              <a:rPr lang="en-US" b="1" i="1" dirty="0"/>
              <a:t>v</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66382"/>
                                        </p:tgtEl>
                                        <p:attrNameLst>
                                          <p:attrName>style.visibility</p:attrName>
                                        </p:attrNameLst>
                                      </p:cBhvr>
                                      <p:to>
                                        <p:strVal val="visible"/>
                                      </p:to>
                                    </p:set>
                                    <p:animEffect transition="in" filter="wipe(up)">
                                      <p:cBhvr>
                                        <p:cTn id="7" dur="500"/>
                                        <p:tgtEl>
                                          <p:spTgt spid="146638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66381"/>
                                        </p:tgtEl>
                                        <p:attrNameLst>
                                          <p:attrName>style.visibility</p:attrName>
                                        </p:attrNameLst>
                                      </p:cBhvr>
                                      <p:to>
                                        <p:strVal val="visible"/>
                                      </p:to>
                                    </p:set>
                                    <p:animEffect transition="in" filter="wipe(up)">
                                      <p:cBhvr>
                                        <p:cTn id="10" dur="500"/>
                                        <p:tgtEl>
                                          <p:spTgt spid="1466381"/>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466377"/>
                                        </p:tgtEl>
                                        <p:attrNameLst>
                                          <p:attrName>style.visibility</p:attrName>
                                        </p:attrNameLst>
                                      </p:cBhvr>
                                      <p:to>
                                        <p:strVal val="visible"/>
                                      </p:to>
                                    </p:set>
                                    <p:animEffect transition="in" filter="wipe(up)">
                                      <p:cBhvr>
                                        <p:cTn id="13" dur="500"/>
                                        <p:tgtEl>
                                          <p:spTgt spid="1466377"/>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466378"/>
                                        </p:tgtEl>
                                        <p:attrNameLst>
                                          <p:attrName>style.visibility</p:attrName>
                                        </p:attrNameLst>
                                      </p:cBhvr>
                                      <p:to>
                                        <p:strVal val="visible"/>
                                      </p:to>
                                    </p:set>
                                    <p:animEffect transition="in" filter="wipe(up)">
                                      <p:cBhvr>
                                        <p:cTn id="16" dur="500"/>
                                        <p:tgtEl>
                                          <p:spTgt spid="1466378"/>
                                        </p:tgtEl>
                                      </p:cBhvr>
                                    </p:animEffect>
                                  </p:childTnLst>
                                </p:cTn>
                              </p:par>
                              <p:par>
                                <p:cTn id="17" presetID="22" presetClass="entr" presetSubtype="1" fill="hold" nodeType="withEffect">
                                  <p:stCondLst>
                                    <p:cond delay="0"/>
                                  </p:stCondLst>
                                  <p:childTnLst>
                                    <p:set>
                                      <p:cBhvr>
                                        <p:cTn id="18" dur="1" fill="hold">
                                          <p:stCondLst>
                                            <p:cond delay="0"/>
                                          </p:stCondLst>
                                        </p:cTn>
                                        <p:tgtEl>
                                          <p:spTgt spid="1466379"/>
                                        </p:tgtEl>
                                        <p:attrNameLst>
                                          <p:attrName>style.visibility</p:attrName>
                                        </p:attrNameLst>
                                      </p:cBhvr>
                                      <p:to>
                                        <p:strVal val="visible"/>
                                      </p:to>
                                    </p:set>
                                    <p:animEffect transition="in" filter="wipe(up)">
                                      <p:cBhvr>
                                        <p:cTn id="19" dur="500"/>
                                        <p:tgtEl>
                                          <p:spTgt spid="1466379"/>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466380"/>
                                        </p:tgtEl>
                                        <p:attrNameLst>
                                          <p:attrName>style.visibility</p:attrName>
                                        </p:attrNameLst>
                                      </p:cBhvr>
                                      <p:to>
                                        <p:strVal val="visible"/>
                                      </p:to>
                                    </p:set>
                                    <p:animEffect transition="in" filter="wipe(up)">
                                      <p:cBhvr>
                                        <p:cTn id="22" dur="500"/>
                                        <p:tgtEl>
                                          <p:spTgt spid="146638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66384"/>
                                        </p:tgtEl>
                                        <p:attrNameLst>
                                          <p:attrName>style.visibility</p:attrName>
                                        </p:attrNameLst>
                                      </p:cBhvr>
                                      <p:to>
                                        <p:strVal val="visible"/>
                                      </p:to>
                                    </p:set>
                                    <p:animEffect transition="in" filter="fade">
                                      <p:cBhvr>
                                        <p:cTn id="27" dur="2000"/>
                                        <p:tgtEl>
                                          <p:spTgt spid="146638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66385"/>
                                        </p:tgtEl>
                                        <p:attrNameLst>
                                          <p:attrName>style.visibility</p:attrName>
                                        </p:attrNameLst>
                                      </p:cBhvr>
                                      <p:to>
                                        <p:strVal val="visible"/>
                                      </p:to>
                                    </p:set>
                                    <p:animEffect transition="in" filter="fade">
                                      <p:cBhvr>
                                        <p:cTn id="30" dur="2000"/>
                                        <p:tgtEl>
                                          <p:spTgt spid="1466385"/>
                                        </p:tgtEl>
                                      </p:cBhvr>
                                    </p:animEffect>
                                  </p:childTnLst>
                                </p:cTn>
                              </p:par>
                              <p:par>
                                <p:cTn id="31" presetID="10" presetClass="entr" presetSubtype="0" fill="hold" nodeType="withEffect">
                                  <p:stCondLst>
                                    <p:cond delay="0"/>
                                  </p:stCondLst>
                                  <p:childTnLst>
                                    <p:set>
                                      <p:cBhvr>
                                        <p:cTn id="32" dur="1" fill="hold">
                                          <p:stCondLst>
                                            <p:cond delay="0"/>
                                          </p:stCondLst>
                                        </p:cTn>
                                        <p:tgtEl>
                                          <p:spTgt spid="1466386"/>
                                        </p:tgtEl>
                                        <p:attrNameLst>
                                          <p:attrName>style.visibility</p:attrName>
                                        </p:attrNameLst>
                                      </p:cBhvr>
                                      <p:to>
                                        <p:strVal val="visible"/>
                                      </p:to>
                                    </p:set>
                                    <p:animEffect transition="in" filter="fade">
                                      <p:cBhvr>
                                        <p:cTn id="33" dur="2000"/>
                                        <p:tgtEl>
                                          <p:spTgt spid="146638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66387"/>
                                        </p:tgtEl>
                                        <p:attrNameLst>
                                          <p:attrName>style.visibility</p:attrName>
                                        </p:attrNameLst>
                                      </p:cBhvr>
                                      <p:to>
                                        <p:strVal val="visible"/>
                                      </p:to>
                                    </p:set>
                                    <p:animEffect transition="in" filter="fade">
                                      <p:cBhvr>
                                        <p:cTn id="36" dur="2000"/>
                                        <p:tgtEl>
                                          <p:spTgt spid="146638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8">
                                            <p:txEl>
                                              <p:pRg st="0" end="0"/>
                                            </p:txEl>
                                          </p:spTgt>
                                        </p:tgtEl>
                                        <p:attrNameLst>
                                          <p:attrName>style.visibility</p:attrName>
                                        </p:attrNameLst>
                                      </p:cBhvr>
                                      <p:to>
                                        <p:strVal val="visible"/>
                                      </p:to>
                                    </p:set>
                                    <p:animEffect transition="in" filter="fade">
                                      <p:cBhvr>
                                        <p:cTn id="39" dur="2000"/>
                                        <p:tgtEl>
                                          <p:spTgt spid="28">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20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466388"/>
                                        </p:tgtEl>
                                        <p:attrNameLst>
                                          <p:attrName>style.visibility</p:attrName>
                                        </p:attrNameLst>
                                      </p:cBhvr>
                                      <p:to>
                                        <p:strVal val="visible"/>
                                      </p:to>
                                    </p:set>
                                    <p:animEffect transition="in" filter="wipe(up)">
                                      <p:cBhvr>
                                        <p:cTn id="47" dur="500"/>
                                        <p:tgtEl>
                                          <p:spTgt spid="1466388"/>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1466389"/>
                                        </p:tgtEl>
                                        <p:attrNameLst>
                                          <p:attrName>style.visibility</p:attrName>
                                        </p:attrNameLst>
                                      </p:cBhvr>
                                      <p:to>
                                        <p:strVal val="visible"/>
                                      </p:to>
                                    </p:set>
                                    <p:animEffect transition="in" filter="wipe(up)">
                                      <p:cBhvr>
                                        <p:cTn id="50" dur="500"/>
                                        <p:tgtEl>
                                          <p:spTgt spid="1466389"/>
                                        </p:tgtEl>
                                      </p:cBhvr>
                                    </p:animEffect>
                                  </p:childTnLst>
                                </p:cTn>
                              </p:par>
                              <p:par>
                                <p:cTn id="51" presetID="22" presetClass="entr" presetSubtype="1" fill="hold" nodeType="withEffect">
                                  <p:stCondLst>
                                    <p:cond delay="0"/>
                                  </p:stCondLst>
                                  <p:childTnLst>
                                    <p:set>
                                      <p:cBhvr>
                                        <p:cTn id="52" dur="1" fill="hold">
                                          <p:stCondLst>
                                            <p:cond delay="0"/>
                                          </p:stCondLst>
                                        </p:cTn>
                                        <p:tgtEl>
                                          <p:spTgt spid="1466390"/>
                                        </p:tgtEl>
                                        <p:attrNameLst>
                                          <p:attrName>style.visibility</p:attrName>
                                        </p:attrNameLst>
                                      </p:cBhvr>
                                      <p:to>
                                        <p:strVal val="visible"/>
                                      </p:to>
                                    </p:set>
                                    <p:animEffect transition="in" filter="wipe(up)">
                                      <p:cBhvr>
                                        <p:cTn id="53" dur="500"/>
                                        <p:tgtEl>
                                          <p:spTgt spid="1466390"/>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1466391"/>
                                        </p:tgtEl>
                                        <p:attrNameLst>
                                          <p:attrName>style.visibility</p:attrName>
                                        </p:attrNameLst>
                                      </p:cBhvr>
                                      <p:to>
                                        <p:strVal val="visible"/>
                                      </p:to>
                                    </p:set>
                                    <p:animEffect transition="in" filter="wipe(up)">
                                      <p:cBhvr>
                                        <p:cTn id="56" dur="500"/>
                                        <p:tgtEl>
                                          <p:spTgt spid="1466391"/>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1466392"/>
                                        </p:tgtEl>
                                        <p:attrNameLst>
                                          <p:attrName>style.visibility</p:attrName>
                                        </p:attrNameLst>
                                      </p:cBhvr>
                                      <p:to>
                                        <p:strVal val="visible"/>
                                      </p:to>
                                    </p:set>
                                    <p:animEffect transition="in" filter="wipe(up)">
                                      <p:cBhvr>
                                        <p:cTn id="59" dur="500"/>
                                        <p:tgtEl>
                                          <p:spTgt spid="1466392"/>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1466393"/>
                                        </p:tgtEl>
                                        <p:attrNameLst>
                                          <p:attrName>style.visibility</p:attrName>
                                        </p:attrNameLst>
                                      </p:cBhvr>
                                      <p:to>
                                        <p:strVal val="visible"/>
                                      </p:to>
                                    </p:set>
                                    <p:animEffect transition="in" filter="wipe(up)">
                                      <p:cBhvr>
                                        <p:cTn id="62" dur="500"/>
                                        <p:tgtEl>
                                          <p:spTgt spid="146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6377" grpId="0" animBg="1"/>
      <p:bldP spid="1466378" grpId="0" animBg="1"/>
      <p:bldP spid="1466380" grpId="0"/>
      <p:bldP spid="1466381" grpId="0" animBg="1"/>
      <p:bldP spid="1466382" grpId="0"/>
      <p:bldP spid="1466384" grpId="0" animBg="1"/>
      <p:bldP spid="1466385" grpId="0" animBg="1"/>
      <p:bldP spid="1466387" grpId="0"/>
      <p:bldP spid="1466388" grpId="0" animBg="1"/>
      <p:bldP spid="1466389" grpId="0" animBg="1"/>
      <p:bldP spid="1466391" grpId="0"/>
      <p:bldP spid="1466392" grpId="0" animBg="1"/>
      <p:bldP spid="1466393" grpId="0"/>
      <p:bldP spid="28" grpId="0" build="allAtOnce"/>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936" name="Picture 8" descr="sp04"/>
          <p:cNvPicPr>
            <a:picLocks noChangeAspect="1" noChangeArrowheads="1"/>
          </p:cNvPicPr>
          <p:nvPr/>
        </p:nvPicPr>
        <p:blipFill>
          <a:blip r:embed="rId2" cstate="print"/>
          <a:srcRect/>
          <a:stretch>
            <a:fillRect/>
          </a:stretch>
        </p:blipFill>
        <p:spPr bwMode="auto">
          <a:xfrm>
            <a:off x="3203575" y="4618038"/>
            <a:ext cx="2735263" cy="1619250"/>
          </a:xfrm>
          <a:prstGeom prst="rect">
            <a:avLst/>
          </a:prstGeom>
          <a:noFill/>
        </p:spPr>
      </p:pic>
      <p:sp>
        <p:nvSpPr>
          <p:cNvPr id="252930" name="Rectangle 2"/>
          <p:cNvSpPr>
            <a:spLocks noGrp="1" noChangeArrowheads="1"/>
          </p:cNvSpPr>
          <p:nvPr>
            <p:ph type="title"/>
          </p:nvPr>
        </p:nvSpPr>
        <p:spPr/>
        <p:txBody>
          <a:bodyPr/>
          <a:lstStyle/>
          <a:p>
            <a:r>
              <a:rPr lang="en-US"/>
              <a:t>Dijkstra’s Algorithm</a:t>
            </a:r>
          </a:p>
        </p:txBody>
      </p:sp>
      <p:sp>
        <p:nvSpPr>
          <p:cNvPr id="252931" name="Rectangle 3"/>
          <p:cNvSpPr>
            <a:spLocks noGrp="1" noChangeArrowheads="1"/>
          </p:cNvSpPr>
          <p:nvPr>
            <p:ph type="body" idx="1"/>
          </p:nvPr>
        </p:nvSpPr>
        <p:spPr/>
        <p:txBody>
          <a:bodyPr/>
          <a:lstStyle/>
          <a:p>
            <a:r>
              <a:rPr lang="en-US" dirty="0"/>
              <a:t>In </a:t>
            </a:r>
            <a:r>
              <a:rPr lang="en-US" dirty="0" err="1"/>
              <a:t>Dijkstra’s</a:t>
            </a:r>
            <a:r>
              <a:rPr lang="en-US" dirty="0"/>
              <a:t> algorithm, we always take the next unvisited vertex which has the current shortest path from the starting vertex in the table.</a:t>
            </a:r>
          </a:p>
          <a:p>
            <a:r>
              <a:rPr lang="en-US" dirty="0"/>
              <a:t>This is vertex 2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t>Dijkstra’s Algorithm</a:t>
            </a:r>
          </a:p>
        </p:txBody>
      </p:sp>
      <p:sp>
        <p:nvSpPr>
          <p:cNvPr id="253955" name="Rectangle 3"/>
          <p:cNvSpPr>
            <a:spLocks noGrp="1" noChangeArrowheads="1"/>
          </p:cNvSpPr>
          <p:nvPr>
            <p:ph type="body" idx="1"/>
          </p:nvPr>
        </p:nvSpPr>
        <p:spPr/>
        <p:txBody>
          <a:bodyPr/>
          <a:lstStyle/>
          <a:p>
            <a:r>
              <a:rPr lang="en-US"/>
              <a:t>We can try to update the shortest paths to vertices 3 and 6 (both of length 5) however:</a:t>
            </a:r>
          </a:p>
          <a:p>
            <a:pPr lvl="1"/>
            <a:r>
              <a:rPr lang="en-US"/>
              <a:t>there already exists a path of length 8 &lt; 10 to vertex 5 (10 = </a:t>
            </a:r>
            <a:r>
              <a:rPr lang="en-US">
                <a:solidFill>
                  <a:schemeClr val="hlink"/>
                </a:solidFill>
              </a:rPr>
              <a:t>4</a:t>
            </a:r>
            <a:r>
              <a:rPr lang="en-US"/>
              <a:t> + 6)</a:t>
            </a:r>
          </a:p>
          <a:p>
            <a:pPr lvl="1"/>
            <a:r>
              <a:rPr lang="en-US"/>
              <a:t>we already know the shortest path to 4 is 1</a:t>
            </a:r>
          </a:p>
        </p:txBody>
      </p:sp>
      <p:pic>
        <p:nvPicPr>
          <p:cNvPr id="253960" name="Picture 8" descr="sp05"/>
          <p:cNvPicPr>
            <a:picLocks noChangeAspect="1" noChangeArrowheads="1"/>
          </p:cNvPicPr>
          <p:nvPr/>
        </p:nvPicPr>
        <p:blipFill>
          <a:blip r:embed="rId2" cstate="print"/>
          <a:srcRect/>
          <a:stretch>
            <a:fillRect/>
          </a:stretch>
        </p:blipFill>
        <p:spPr bwMode="auto">
          <a:xfrm>
            <a:off x="3203575" y="4618038"/>
            <a:ext cx="2735263" cy="161925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a:t>Dijkstra’s Algorithm</a:t>
            </a:r>
          </a:p>
        </p:txBody>
      </p:sp>
      <p:sp>
        <p:nvSpPr>
          <p:cNvPr id="254979" name="Rectangle 3"/>
          <p:cNvSpPr>
            <a:spLocks noGrp="1" noChangeArrowheads="1"/>
          </p:cNvSpPr>
          <p:nvPr>
            <p:ph type="body" idx="1"/>
          </p:nvPr>
        </p:nvSpPr>
        <p:spPr/>
        <p:txBody>
          <a:bodyPr/>
          <a:lstStyle/>
          <a:p>
            <a:r>
              <a:rPr lang="en-US"/>
              <a:t>To keep track of those vertices to which no path has reached, we can assign those vertices an initial distance of either</a:t>
            </a:r>
          </a:p>
          <a:p>
            <a:pPr lvl="1"/>
            <a:r>
              <a:rPr lang="en-US"/>
              <a:t>infinity (∞ ),</a:t>
            </a:r>
          </a:p>
          <a:p>
            <a:pPr lvl="1"/>
            <a:r>
              <a:rPr lang="en-US"/>
              <a:t>a number larger than any possible path, or</a:t>
            </a:r>
          </a:p>
          <a:p>
            <a:pPr lvl="1"/>
            <a:r>
              <a:rPr lang="en-US"/>
              <a:t>a negative number</a:t>
            </a:r>
          </a:p>
          <a:p>
            <a:r>
              <a:rPr lang="en-US"/>
              <a:t>For demonstration purposes, we will use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a:t>Dijkstra’s Algorithm</a:t>
            </a:r>
          </a:p>
        </p:txBody>
      </p:sp>
      <p:sp>
        <p:nvSpPr>
          <p:cNvPr id="276483" name="Rectangle 3"/>
          <p:cNvSpPr>
            <a:spLocks noGrp="1" noChangeArrowheads="1"/>
          </p:cNvSpPr>
          <p:nvPr>
            <p:ph type="body" idx="1"/>
          </p:nvPr>
        </p:nvSpPr>
        <p:spPr/>
        <p:txBody>
          <a:bodyPr/>
          <a:lstStyle/>
          <a:p>
            <a:r>
              <a:rPr lang="en-US" dirty="0"/>
              <a:t>As well as finding the length of the shortest path, we’d like to find the corresponding shortest path</a:t>
            </a:r>
          </a:p>
          <a:p>
            <a:r>
              <a:rPr lang="en-US" dirty="0"/>
              <a:t>Each time we update the shortest distance to a particular vertex, we will keep track of the predecessor used to reach this vertex on the shortest path.</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US"/>
              <a:t>Dijkstra’s Algorithm</a:t>
            </a:r>
          </a:p>
        </p:txBody>
      </p:sp>
      <p:sp>
        <p:nvSpPr>
          <p:cNvPr id="277507" name="Rectangle 3"/>
          <p:cNvSpPr>
            <a:spLocks noGrp="1" noChangeArrowheads="1"/>
          </p:cNvSpPr>
          <p:nvPr>
            <p:ph type="body" idx="1"/>
          </p:nvPr>
        </p:nvSpPr>
        <p:spPr/>
        <p:txBody>
          <a:bodyPr/>
          <a:lstStyle/>
          <a:p>
            <a:r>
              <a:rPr lang="en-US" dirty="0"/>
              <a:t>We will store a table of pointers, each initially 0</a:t>
            </a:r>
          </a:p>
          <a:p>
            <a:r>
              <a:rPr lang="en-US" dirty="0"/>
              <a:t>This table will be updated each</a:t>
            </a:r>
            <a:br>
              <a:rPr lang="en-US" dirty="0"/>
            </a:br>
            <a:r>
              <a:rPr lang="en-US" dirty="0"/>
              <a:t>time a distance is updated</a:t>
            </a:r>
          </a:p>
          <a:p>
            <a:endParaRPr lang="en-US" dirty="0"/>
          </a:p>
          <a:p>
            <a:pPr>
              <a:buFontTx/>
              <a:buNone/>
            </a:pPr>
            <a:endParaRPr lang="en-US" dirty="0"/>
          </a:p>
        </p:txBody>
      </p:sp>
      <p:graphicFrame>
        <p:nvGraphicFramePr>
          <p:cNvPr id="277508" name="Group 4"/>
          <p:cNvGraphicFramePr>
            <a:graphicFrameLocks noGrp="1"/>
          </p:cNvGraphicFramePr>
          <p:nvPr/>
        </p:nvGraphicFramePr>
        <p:xfrm>
          <a:off x="7164388" y="2781300"/>
          <a:ext cx="1584325" cy="3647440"/>
        </p:xfrm>
        <a:graphic>
          <a:graphicData uri="http://schemas.openxmlformats.org/drawingml/2006/table">
            <a:tbl>
              <a:tblPr/>
              <a:tblGrid>
                <a:gridCol w="792162">
                  <a:extLst>
                    <a:ext uri="{9D8B030D-6E8A-4147-A177-3AD203B41FA5}">
                      <a16:colId xmlns:a16="http://schemas.microsoft.com/office/drawing/2014/main" val="20000"/>
                    </a:ext>
                  </a:extLst>
                </a:gridCol>
                <a:gridCol w="792163">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277540" name="Picture 36" descr="sp00"/>
          <p:cNvPicPr>
            <a:picLocks noChangeAspect="1" noChangeArrowheads="1"/>
          </p:cNvPicPr>
          <p:nvPr/>
        </p:nvPicPr>
        <p:blipFill>
          <a:blip r:embed="rId2" cstate="print"/>
          <a:srcRect/>
          <a:stretch>
            <a:fillRect/>
          </a:stretch>
        </p:blipFill>
        <p:spPr bwMode="auto">
          <a:xfrm>
            <a:off x="3492500" y="4078288"/>
            <a:ext cx="2374900" cy="23749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en-US"/>
              <a:t>Dijkstra’s Algorithm</a:t>
            </a:r>
          </a:p>
        </p:txBody>
      </p:sp>
      <p:sp>
        <p:nvSpPr>
          <p:cNvPr id="278531" name="Rectangle 3"/>
          <p:cNvSpPr>
            <a:spLocks noGrp="1" noChangeArrowheads="1"/>
          </p:cNvSpPr>
          <p:nvPr>
            <p:ph type="body" idx="1"/>
          </p:nvPr>
        </p:nvSpPr>
        <p:spPr/>
        <p:txBody>
          <a:bodyPr/>
          <a:lstStyle/>
          <a:p>
            <a:r>
              <a:rPr lang="en-US"/>
              <a:t>Graphically, we will display the reference to the preceding vertex by a red arrow</a:t>
            </a:r>
          </a:p>
          <a:p>
            <a:pPr lvl="1"/>
            <a:r>
              <a:rPr lang="en-US"/>
              <a:t>if the distance to a vertex is ∞, there will be no preceding vertex</a:t>
            </a:r>
          </a:p>
          <a:p>
            <a:pPr lvl="1"/>
            <a:r>
              <a:rPr lang="en-US"/>
              <a:t>otherwise, there will be exactly one preceding vertex</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t>Dijkstra’s Algorithm</a:t>
            </a:r>
          </a:p>
        </p:txBody>
      </p:sp>
      <p:sp>
        <p:nvSpPr>
          <p:cNvPr id="257027" name="Rectangle 3"/>
          <p:cNvSpPr>
            <a:spLocks noGrp="1" noChangeArrowheads="1"/>
          </p:cNvSpPr>
          <p:nvPr>
            <p:ph type="body" idx="1"/>
          </p:nvPr>
        </p:nvSpPr>
        <p:spPr/>
        <p:txBody>
          <a:bodyPr/>
          <a:lstStyle/>
          <a:p>
            <a:r>
              <a:rPr lang="en-US" dirty="0"/>
              <a:t>Thus, for our initialization:</a:t>
            </a:r>
          </a:p>
          <a:p>
            <a:pPr lvl="1"/>
            <a:r>
              <a:rPr lang="en-US" dirty="0"/>
              <a:t>we set the current distance to the initial vertex as 0</a:t>
            </a:r>
          </a:p>
          <a:p>
            <a:pPr lvl="1"/>
            <a:r>
              <a:rPr lang="en-US" dirty="0"/>
              <a:t>for all other vertices, we set the current distance to ∞</a:t>
            </a:r>
          </a:p>
          <a:p>
            <a:pPr lvl="1"/>
            <a:r>
              <a:rPr lang="en-US" dirty="0"/>
              <a:t>all vertices are initially marked as unvisited</a:t>
            </a:r>
          </a:p>
          <a:p>
            <a:pPr lvl="1"/>
            <a:r>
              <a:rPr lang="en-US" dirty="0"/>
              <a:t>set the previous pointer for all vertices to null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t>Dijkstra’s Algorithm</a:t>
            </a:r>
          </a:p>
        </p:txBody>
      </p:sp>
      <p:sp>
        <p:nvSpPr>
          <p:cNvPr id="258051" name="Rectangle 3"/>
          <p:cNvSpPr>
            <a:spLocks noGrp="1" noChangeArrowheads="1"/>
          </p:cNvSpPr>
          <p:nvPr>
            <p:ph type="body" idx="1"/>
          </p:nvPr>
        </p:nvSpPr>
        <p:spPr>
          <a:xfrm>
            <a:off x="457200" y="1600200"/>
            <a:ext cx="8229600" cy="5068888"/>
          </a:xfrm>
        </p:spPr>
        <p:txBody>
          <a:bodyPr>
            <a:normAutofit lnSpcReduction="10000"/>
          </a:bodyPr>
          <a:lstStyle/>
          <a:p>
            <a:r>
              <a:rPr lang="en-US" dirty="0"/>
              <a:t>Thus, we iterate:</a:t>
            </a:r>
          </a:p>
          <a:p>
            <a:pPr lvl="1"/>
            <a:r>
              <a:rPr lang="en-US" dirty="0"/>
              <a:t>find an unvisited vertex which has the shortest distance to it</a:t>
            </a:r>
          </a:p>
          <a:p>
            <a:pPr lvl="1"/>
            <a:r>
              <a:rPr lang="en-US" dirty="0"/>
              <a:t>mark it as visited</a:t>
            </a:r>
          </a:p>
          <a:p>
            <a:pPr lvl="1"/>
            <a:r>
              <a:rPr lang="en-US" dirty="0"/>
              <a:t>for each unvisited vertex which is adjacent to the current vertex:</a:t>
            </a:r>
          </a:p>
          <a:p>
            <a:pPr lvl="2"/>
            <a:r>
              <a:rPr lang="en-US" dirty="0"/>
              <a:t>add the distance to the current vertex to the weight of the connecting edge</a:t>
            </a:r>
          </a:p>
          <a:p>
            <a:pPr lvl="2"/>
            <a:r>
              <a:rPr lang="en-US" dirty="0"/>
              <a:t>if this is less than the current distance to that vertex, update the distance and set the parent vertex of the adjacent vertex to be the current vertex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t>Applications</a:t>
            </a:r>
          </a:p>
        </p:txBody>
      </p:sp>
      <p:sp>
        <p:nvSpPr>
          <p:cNvPr id="227331" name="Rectangle 3"/>
          <p:cNvSpPr>
            <a:spLocks noGrp="1" noChangeArrowheads="1"/>
          </p:cNvSpPr>
          <p:nvPr>
            <p:ph type="body" idx="1"/>
          </p:nvPr>
        </p:nvSpPr>
        <p:spPr/>
        <p:txBody>
          <a:bodyPr/>
          <a:lstStyle/>
          <a:p>
            <a:r>
              <a:rPr lang="en-US" dirty="0"/>
              <a:t>One application is circuit design:  the time it takes for a change in input to affect an output depends on the shortest path</a:t>
            </a:r>
          </a:p>
        </p:txBody>
      </p:sp>
      <p:pic>
        <p:nvPicPr>
          <p:cNvPr id="227332" name="Picture 4"/>
          <p:cNvPicPr>
            <a:picLocks noChangeAspect="1" noChangeArrowheads="1"/>
          </p:cNvPicPr>
          <p:nvPr/>
        </p:nvPicPr>
        <p:blipFill>
          <a:blip r:embed="rId2" cstate="print"/>
          <a:srcRect/>
          <a:stretch>
            <a:fillRect/>
          </a:stretch>
        </p:blipFill>
        <p:spPr bwMode="auto">
          <a:xfrm>
            <a:off x="2771775" y="3644900"/>
            <a:ext cx="3673475" cy="2259013"/>
          </a:xfrm>
          <a:prstGeom prst="rect">
            <a:avLst/>
          </a:prstGeom>
          <a:noFill/>
          <a:ln w="9525">
            <a:noFill/>
            <a:miter lim="800000"/>
            <a:headEnd/>
            <a:tailEnd/>
          </a:ln>
          <a:effectLst/>
        </p:spPr>
      </p:pic>
      <p:sp>
        <p:nvSpPr>
          <p:cNvPr id="227335" name="Text Box 7"/>
          <p:cNvSpPr txBox="1">
            <a:spLocks noChangeArrowheads="1"/>
          </p:cNvSpPr>
          <p:nvPr/>
        </p:nvSpPr>
        <p:spPr bwMode="auto">
          <a:xfrm>
            <a:off x="4859338" y="6022975"/>
            <a:ext cx="1479550" cy="274638"/>
          </a:xfrm>
          <a:prstGeom prst="rect">
            <a:avLst/>
          </a:prstGeom>
          <a:noFill/>
          <a:ln w="9525">
            <a:noFill/>
            <a:miter lim="800000"/>
            <a:headEnd/>
            <a:tailEnd/>
          </a:ln>
          <a:effectLst/>
        </p:spPr>
        <p:txBody>
          <a:bodyPr wrap="none">
            <a:spAutoFit/>
          </a:bodyPr>
          <a:lstStyle/>
          <a:p>
            <a:pPr eaLnBrk="1" hangingPunct="1"/>
            <a:r>
              <a:rPr lang="en-US" sz="1200">
                <a:solidFill>
                  <a:srgbClr val="C0C0C0"/>
                </a:solidFill>
                <a:latin typeface="Arial" charset="0"/>
              </a:rPr>
              <a:t>http://www.hp.com/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t>Dijkstra’s Algorithm</a:t>
            </a:r>
          </a:p>
        </p:txBody>
      </p:sp>
      <p:sp>
        <p:nvSpPr>
          <p:cNvPr id="259075" name="Rectangle 3"/>
          <p:cNvSpPr>
            <a:spLocks noGrp="1" noChangeArrowheads="1"/>
          </p:cNvSpPr>
          <p:nvPr>
            <p:ph type="body" idx="1"/>
          </p:nvPr>
        </p:nvSpPr>
        <p:spPr/>
        <p:txBody>
          <a:bodyPr/>
          <a:lstStyle/>
          <a:p>
            <a:r>
              <a:rPr lang="en-US" dirty="0"/>
              <a:t>Halting condition:</a:t>
            </a:r>
          </a:p>
          <a:p>
            <a:pPr lvl="1"/>
            <a:r>
              <a:rPr lang="en-US" dirty="0"/>
              <a:t>we successfully halt when the vertex we are visiting is the target vertex</a:t>
            </a:r>
          </a:p>
          <a:p>
            <a:pPr lvl="1"/>
            <a:r>
              <a:rPr lang="en-US" dirty="0"/>
              <a:t>if at some point, all remaining unvisited vertices have distance ∞, then no path from the starting vertex to the end vertex exits</a:t>
            </a:r>
          </a:p>
          <a:p>
            <a:r>
              <a:rPr lang="en-US" dirty="0"/>
              <a:t>Note:  We do not halt just because we have updated the distance to the end vertex, we have to </a:t>
            </a:r>
            <a:r>
              <a:rPr lang="en-US" b="1" dirty="0"/>
              <a:t>visit</a:t>
            </a:r>
            <a:r>
              <a:rPr lang="en-US" dirty="0"/>
              <a:t> the target vertex.</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3179" name="Picture 11" descr="sp00"/>
          <p:cNvPicPr>
            <a:picLocks noChangeAspect="1" noChangeArrowheads="1"/>
          </p:cNvPicPr>
          <p:nvPr/>
        </p:nvPicPr>
        <p:blipFill>
          <a:blip r:embed="rId2" cstate="print"/>
          <a:srcRect/>
          <a:stretch>
            <a:fillRect/>
          </a:stretch>
        </p:blipFill>
        <p:spPr bwMode="auto">
          <a:xfrm>
            <a:off x="3419475" y="4086225"/>
            <a:ext cx="2447925" cy="2295525"/>
          </a:xfrm>
          <a:prstGeom prst="rect">
            <a:avLst/>
          </a:prstGeom>
          <a:noFill/>
        </p:spPr>
      </p:pic>
      <p:sp>
        <p:nvSpPr>
          <p:cNvPr id="263170" name="Rectangle 2"/>
          <p:cNvSpPr>
            <a:spLocks noGrp="1" noChangeArrowheads="1"/>
          </p:cNvSpPr>
          <p:nvPr>
            <p:ph type="title"/>
          </p:nvPr>
        </p:nvSpPr>
        <p:spPr/>
        <p:txBody>
          <a:bodyPr/>
          <a:lstStyle/>
          <a:p>
            <a:r>
              <a:rPr lang="en-US"/>
              <a:t>Example</a:t>
            </a:r>
          </a:p>
        </p:txBody>
      </p:sp>
      <p:sp>
        <p:nvSpPr>
          <p:cNvPr id="263171" name="Rectangle 3"/>
          <p:cNvSpPr>
            <a:spLocks noGrp="1" noChangeArrowheads="1"/>
          </p:cNvSpPr>
          <p:nvPr>
            <p:ph type="body" idx="1"/>
          </p:nvPr>
        </p:nvSpPr>
        <p:spPr/>
        <p:txBody>
          <a:bodyPr/>
          <a:lstStyle/>
          <a:p>
            <a:r>
              <a:rPr lang="en-US"/>
              <a:t>Consider the graph:</a:t>
            </a:r>
          </a:p>
          <a:p>
            <a:pPr lvl="1"/>
            <a:r>
              <a:rPr lang="en-US"/>
              <a:t>the distances are appropriately initialized</a:t>
            </a:r>
          </a:p>
          <a:p>
            <a:pPr lvl="1"/>
            <a:r>
              <a:rPr lang="en-US"/>
              <a:t>all vertices are marked as being unvisited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t>Example</a:t>
            </a:r>
          </a:p>
        </p:txBody>
      </p:sp>
      <p:sp>
        <p:nvSpPr>
          <p:cNvPr id="260099" name="Rectangle 3"/>
          <p:cNvSpPr>
            <a:spLocks noGrp="1" noChangeArrowheads="1"/>
          </p:cNvSpPr>
          <p:nvPr>
            <p:ph type="body" idx="1"/>
          </p:nvPr>
        </p:nvSpPr>
        <p:spPr/>
        <p:txBody>
          <a:bodyPr/>
          <a:lstStyle/>
          <a:p>
            <a:r>
              <a:rPr lang="en-US"/>
              <a:t>Visit vertex 1 and update its neighbours, marking it as visited</a:t>
            </a:r>
          </a:p>
          <a:p>
            <a:pPr lvl="1"/>
            <a:r>
              <a:rPr lang="en-US"/>
              <a:t>the shortest paths to 2, 4, and 5 are updated</a:t>
            </a:r>
          </a:p>
        </p:txBody>
      </p:sp>
      <p:pic>
        <p:nvPicPr>
          <p:cNvPr id="260105" name="Picture 9" descr="sp02"/>
          <p:cNvPicPr>
            <a:picLocks noChangeAspect="1" noChangeArrowheads="1"/>
          </p:cNvPicPr>
          <p:nvPr/>
        </p:nvPicPr>
        <p:blipFill>
          <a:blip r:embed="rId2" cstate="print"/>
          <a:srcRect/>
          <a:stretch>
            <a:fillRect/>
          </a:stretch>
        </p:blipFill>
        <p:spPr bwMode="auto">
          <a:xfrm>
            <a:off x="3419475" y="4086225"/>
            <a:ext cx="2447925" cy="2295525"/>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a:t>Example</a:t>
            </a:r>
          </a:p>
        </p:txBody>
      </p:sp>
      <p:sp>
        <p:nvSpPr>
          <p:cNvPr id="265219" name="Rectangle 3"/>
          <p:cNvSpPr>
            <a:spLocks noGrp="1" noChangeArrowheads="1"/>
          </p:cNvSpPr>
          <p:nvPr>
            <p:ph type="body" idx="1"/>
          </p:nvPr>
        </p:nvSpPr>
        <p:spPr/>
        <p:txBody>
          <a:bodyPr/>
          <a:lstStyle/>
          <a:p>
            <a:r>
              <a:rPr lang="en-US"/>
              <a:t>The next vertex we visit is vertex 4</a:t>
            </a:r>
          </a:p>
          <a:p>
            <a:pPr lvl="1"/>
            <a:r>
              <a:rPr lang="en-US" sz="2400"/>
              <a:t>vertex 5		</a:t>
            </a:r>
            <a:r>
              <a:rPr lang="en-US" sz="2400">
                <a:solidFill>
                  <a:schemeClr val="hlink"/>
                </a:solidFill>
              </a:rPr>
              <a:t>1</a:t>
            </a:r>
            <a:r>
              <a:rPr lang="en-US" sz="2400"/>
              <a:t> + 11 ≥</a:t>
            </a:r>
            <a:r>
              <a:rPr lang="en-US" sz="2400">
                <a:solidFill>
                  <a:schemeClr val="hlink"/>
                </a:solidFill>
              </a:rPr>
              <a:t> 8</a:t>
            </a:r>
            <a:r>
              <a:rPr lang="en-US" sz="2400"/>
              <a:t>		don’t update</a:t>
            </a:r>
          </a:p>
          <a:p>
            <a:pPr lvl="1"/>
            <a:r>
              <a:rPr lang="en-US" sz="2400"/>
              <a:t>vertex 7		</a:t>
            </a:r>
            <a:r>
              <a:rPr lang="en-US" sz="2400">
                <a:solidFill>
                  <a:schemeClr val="hlink"/>
                </a:solidFill>
              </a:rPr>
              <a:t>1</a:t>
            </a:r>
            <a:r>
              <a:rPr lang="en-US" sz="2400"/>
              <a:t> +   9 &lt; </a:t>
            </a:r>
            <a:r>
              <a:rPr lang="en-US" sz="2400">
                <a:solidFill>
                  <a:schemeClr val="hlink"/>
                </a:solidFill>
              </a:rPr>
              <a:t>∞		</a:t>
            </a:r>
            <a:r>
              <a:rPr lang="en-US" sz="2400"/>
              <a:t>update</a:t>
            </a:r>
          </a:p>
          <a:p>
            <a:pPr lvl="1"/>
            <a:r>
              <a:rPr lang="en-US" sz="2400"/>
              <a:t>vertex 8		</a:t>
            </a:r>
            <a:r>
              <a:rPr lang="en-US" sz="2400">
                <a:solidFill>
                  <a:schemeClr val="hlink"/>
                </a:solidFill>
              </a:rPr>
              <a:t>1</a:t>
            </a:r>
            <a:r>
              <a:rPr lang="en-US" sz="2400"/>
              <a:t> +   8 &lt; </a:t>
            </a:r>
            <a:r>
              <a:rPr lang="en-US" sz="2400">
                <a:solidFill>
                  <a:schemeClr val="hlink"/>
                </a:solidFill>
              </a:rPr>
              <a:t>∞		</a:t>
            </a:r>
            <a:r>
              <a:rPr lang="en-US" sz="2400"/>
              <a:t>update</a:t>
            </a:r>
          </a:p>
        </p:txBody>
      </p:sp>
      <p:pic>
        <p:nvPicPr>
          <p:cNvPr id="265222" name="Picture 6" descr="sp03"/>
          <p:cNvPicPr>
            <a:picLocks noChangeAspect="1" noChangeArrowheads="1"/>
          </p:cNvPicPr>
          <p:nvPr/>
        </p:nvPicPr>
        <p:blipFill>
          <a:blip r:embed="rId2" cstate="print"/>
          <a:srcRect/>
          <a:stretch>
            <a:fillRect/>
          </a:stretch>
        </p:blipFill>
        <p:spPr bwMode="auto">
          <a:xfrm>
            <a:off x="3419475" y="4084638"/>
            <a:ext cx="2457450" cy="2297112"/>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t>Example</a:t>
            </a:r>
          </a:p>
        </p:txBody>
      </p:sp>
      <p:sp>
        <p:nvSpPr>
          <p:cNvPr id="264195" name="Rectangle 3"/>
          <p:cNvSpPr>
            <a:spLocks noGrp="1" noChangeArrowheads="1"/>
          </p:cNvSpPr>
          <p:nvPr>
            <p:ph type="body" idx="1"/>
          </p:nvPr>
        </p:nvSpPr>
        <p:spPr/>
        <p:txBody>
          <a:bodyPr/>
          <a:lstStyle/>
          <a:p>
            <a:r>
              <a:rPr lang="en-US"/>
              <a:t>Next, visit vertex 2</a:t>
            </a:r>
          </a:p>
          <a:p>
            <a:pPr lvl="1"/>
            <a:r>
              <a:rPr lang="en-US" sz="2400"/>
              <a:t>vertex 3		</a:t>
            </a:r>
            <a:r>
              <a:rPr lang="en-US" sz="2400">
                <a:solidFill>
                  <a:schemeClr val="hlink"/>
                </a:solidFill>
              </a:rPr>
              <a:t>4</a:t>
            </a:r>
            <a:r>
              <a:rPr lang="en-US" sz="2400"/>
              <a:t> + 1 &lt; </a:t>
            </a:r>
            <a:r>
              <a:rPr lang="en-US" sz="2400">
                <a:solidFill>
                  <a:schemeClr val="hlink"/>
                </a:solidFill>
              </a:rPr>
              <a:t>∞ </a:t>
            </a:r>
            <a:r>
              <a:rPr lang="en-US" sz="2400"/>
              <a:t>		update</a:t>
            </a:r>
          </a:p>
          <a:p>
            <a:pPr lvl="1"/>
            <a:r>
              <a:rPr lang="en-US" sz="2400"/>
              <a:t>vertex 4			</a:t>
            </a:r>
            <a:r>
              <a:rPr lang="en-US" sz="2400">
                <a:solidFill>
                  <a:schemeClr val="hlink"/>
                </a:solidFill>
              </a:rPr>
              <a:t>		</a:t>
            </a:r>
            <a:r>
              <a:rPr lang="en-US" sz="2400"/>
              <a:t>already visited</a:t>
            </a:r>
          </a:p>
          <a:p>
            <a:pPr lvl="1"/>
            <a:r>
              <a:rPr lang="en-US" sz="2400"/>
              <a:t>vertex 5		</a:t>
            </a:r>
            <a:r>
              <a:rPr lang="en-US" sz="2400">
                <a:solidFill>
                  <a:schemeClr val="hlink"/>
                </a:solidFill>
              </a:rPr>
              <a:t>4</a:t>
            </a:r>
            <a:r>
              <a:rPr lang="en-US" sz="2400"/>
              <a:t> + 6 ≥ </a:t>
            </a:r>
            <a:r>
              <a:rPr lang="en-US" sz="2400">
                <a:solidFill>
                  <a:schemeClr val="hlink"/>
                </a:solidFill>
              </a:rPr>
              <a:t>8		</a:t>
            </a:r>
            <a:r>
              <a:rPr lang="en-US" sz="2400"/>
              <a:t>don’t update</a:t>
            </a:r>
          </a:p>
          <a:p>
            <a:pPr lvl="1"/>
            <a:r>
              <a:rPr lang="en-US" sz="2400"/>
              <a:t>vertex 6		</a:t>
            </a:r>
            <a:r>
              <a:rPr lang="en-US" sz="2400">
                <a:solidFill>
                  <a:schemeClr val="hlink"/>
                </a:solidFill>
              </a:rPr>
              <a:t>4</a:t>
            </a:r>
            <a:r>
              <a:rPr lang="en-US" sz="2400"/>
              <a:t> + 1 &lt; </a:t>
            </a:r>
            <a:r>
              <a:rPr lang="en-US" sz="2400">
                <a:solidFill>
                  <a:schemeClr val="hlink"/>
                </a:solidFill>
              </a:rPr>
              <a:t>∞ </a:t>
            </a:r>
            <a:r>
              <a:rPr lang="en-US" sz="2400"/>
              <a:t>		update</a:t>
            </a:r>
          </a:p>
        </p:txBody>
      </p:sp>
      <p:pic>
        <p:nvPicPr>
          <p:cNvPr id="264201" name="Picture 9" descr="sp04"/>
          <p:cNvPicPr>
            <a:picLocks noChangeAspect="1" noChangeArrowheads="1"/>
          </p:cNvPicPr>
          <p:nvPr/>
        </p:nvPicPr>
        <p:blipFill>
          <a:blip r:embed="rId2" cstate="print"/>
          <a:srcRect/>
          <a:stretch>
            <a:fillRect/>
          </a:stretch>
        </p:blipFill>
        <p:spPr bwMode="auto">
          <a:xfrm>
            <a:off x="3419475" y="4086225"/>
            <a:ext cx="2447925" cy="2295525"/>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t>Example</a:t>
            </a:r>
          </a:p>
        </p:txBody>
      </p:sp>
      <p:sp>
        <p:nvSpPr>
          <p:cNvPr id="266243" name="Rectangle 3"/>
          <p:cNvSpPr>
            <a:spLocks noGrp="1" noChangeArrowheads="1"/>
          </p:cNvSpPr>
          <p:nvPr>
            <p:ph type="body" idx="1"/>
          </p:nvPr>
        </p:nvSpPr>
        <p:spPr/>
        <p:txBody>
          <a:bodyPr/>
          <a:lstStyle/>
          <a:p>
            <a:r>
              <a:rPr lang="en-US"/>
              <a:t>Next, we have a choice of either 3 or 6</a:t>
            </a:r>
          </a:p>
          <a:p>
            <a:r>
              <a:rPr lang="en-US"/>
              <a:t>We will choose to visit 3</a:t>
            </a:r>
          </a:p>
          <a:p>
            <a:pPr lvl="1"/>
            <a:r>
              <a:rPr lang="en-US" sz="2400"/>
              <a:t>vertex 5		</a:t>
            </a:r>
            <a:r>
              <a:rPr lang="en-US" sz="2400">
                <a:solidFill>
                  <a:schemeClr val="hlink"/>
                </a:solidFill>
              </a:rPr>
              <a:t>5</a:t>
            </a:r>
            <a:r>
              <a:rPr lang="en-US" sz="2400"/>
              <a:t> + 2 &lt; </a:t>
            </a:r>
            <a:r>
              <a:rPr lang="en-US" sz="2400">
                <a:solidFill>
                  <a:schemeClr val="hlink"/>
                </a:solidFill>
              </a:rPr>
              <a:t>8 </a:t>
            </a:r>
            <a:r>
              <a:rPr lang="en-US" sz="2400"/>
              <a:t>		update</a:t>
            </a:r>
          </a:p>
          <a:p>
            <a:pPr lvl="1"/>
            <a:r>
              <a:rPr lang="en-US" sz="2400"/>
              <a:t>vertex 6		</a:t>
            </a:r>
            <a:r>
              <a:rPr lang="en-US" sz="2400">
                <a:solidFill>
                  <a:schemeClr val="hlink"/>
                </a:solidFill>
              </a:rPr>
              <a:t>5</a:t>
            </a:r>
            <a:r>
              <a:rPr lang="en-US" sz="2400"/>
              <a:t> + 5 ≥ </a:t>
            </a:r>
            <a:r>
              <a:rPr lang="en-US" sz="2400">
                <a:solidFill>
                  <a:schemeClr val="hlink"/>
                </a:solidFill>
              </a:rPr>
              <a:t>5		</a:t>
            </a:r>
            <a:r>
              <a:rPr lang="en-US" sz="2400"/>
              <a:t>don’t update</a:t>
            </a:r>
            <a:endParaRPr lang="en-US"/>
          </a:p>
        </p:txBody>
      </p:sp>
      <p:pic>
        <p:nvPicPr>
          <p:cNvPr id="266247" name="Picture 7" descr="sp05"/>
          <p:cNvPicPr>
            <a:picLocks noChangeAspect="1" noChangeArrowheads="1"/>
          </p:cNvPicPr>
          <p:nvPr/>
        </p:nvPicPr>
        <p:blipFill>
          <a:blip r:embed="rId2" cstate="print"/>
          <a:srcRect/>
          <a:stretch>
            <a:fillRect/>
          </a:stretch>
        </p:blipFill>
        <p:spPr bwMode="auto">
          <a:xfrm>
            <a:off x="3419475" y="4086225"/>
            <a:ext cx="2447925" cy="2295525"/>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a:t>Example</a:t>
            </a:r>
          </a:p>
        </p:txBody>
      </p:sp>
      <p:sp>
        <p:nvSpPr>
          <p:cNvPr id="267267" name="Rectangle 3"/>
          <p:cNvSpPr>
            <a:spLocks noGrp="1" noChangeArrowheads="1"/>
          </p:cNvSpPr>
          <p:nvPr>
            <p:ph type="body" idx="1"/>
          </p:nvPr>
        </p:nvSpPr>
        <p:spPr/>
        <p:txBody>
          <a:bodyPr/>
          <a:lstStyle/>
          <a:p>
            <a:r>
              <a:rPr lang="en-US"/>
              <a:t>We then visit 6</a:t>
            </a:r>
          </a:p>
          <a:p>
            <a:pPr lvl="1"/>
            <a:r>
              <a:rPr lang="en-US" sz="2400"/>
              <a:t>vertex 8		</a:t>
            </a:r>
            <a:r>
              <a:rPr lang="en-US" sz="2400">
                <a:solidFill>
                  <a:schemeClr val="hlink"/>
                </a:solidFill>
              </a:rPr>
              <a:t>5</a:t>
            </a:r>
            <a:r>
              <a:rPr lang="en-US" sz="2400"/>
              <a:t> + 7 ≥ </a:t>
            </a:r>
            <a:r>
              <a:rPr lang="en-US" sz="2400">
                <a:solidFill>
                  <a:schemeClr val="hlink"/>
                </a:solidFill>
              </a:rPr>
              <a:t>9		</a:t>
            </a:r>
            <a:r>
              <a:rPr lang="en-US" sz="2400"/>
              <a:t>don’t update</a:t>
            </a:r>
          </a:p>
          <a:p>
            <a:pPr lvl="1"/>
            <a:r>
              <a:rPr lang="en-US" sz="2400"/>
              <a:t>vertex 9		</a:t>
            </a:r>
            <a:r>
              <a:rPr lang="en-US" sz="2400">
                <a:solidFill>
                  <a:schemeClr val="hlink"/>
                </a:solidFill>
              </a:rPr>
              <a:t>5</a:t>
            </a:r>
            <a:r>
              <a:rPr lang="en-US" sz="2400"/>
              <a:t> + 8 &lt; </a:t>
            </a:r>
            <a:r>
              <a:rPr lang="en-US" sz="2400">
                <a:solidFill>
                  <a:schemeClr val="hlink"/>
                </a:solidFill>
              </a:rPr>
              <a:t>∞ </a:t>
            </a:r>
            <a:r>
              <a:rPr lang="en-US" sz="2400"/>
              <a:t>		update</a:t>
            </a:r>
          </a:p>
          <a:p>
            <a:pPr>
              <a:buFontTx/>
              <a:buNone/>
            </a:pPr>
            <a:endParaRPr lang="en-US"/>
          </a:p>
        </p:txBody>
      </p:sp>
      <p:pic>
        <p:nvPicPr>
          <p:cNvPr id="267270" name="Picture 6" descr="sp06"/>
          <p:cNvPicPr>
            <a:picLocks noChangeAspect="1" noChangeArrowheads="1"/>
          </p:cNvPicPr>
          <p:nvPr/>
        </p:nvPicPr>
        <p:blipFill>
          <a:blip r:embed="rId2" cstate="print"/>
          <a:srcRect/>
          <a:stretch>
            <a:fillRect/>
          </a:stretch>
        </p:blipFill>
        <p:spPr bwMode="auto">
          <a:xfrm>
            <a:off x="3419475" y="4086225"/>
            <a:ext cx="2447925" cy="2295525"/>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a:t>Example</a:t>
            </a:r>
          </a:p>
        </p:txBody>
      </p:sp>
      <p:sp>
        <p:nvSpPr>
          <p:cNvPr id="268291" name="Rectangle 3"/>
          <p:cNvSpPr>
            <a:spLocks noGrp="1" noChangeArrowheads="1"/>
          </p:cNvSpPr>
          <p:nvPr>
            <p:ph type="body" idx="1"/>
          </p:nvPr>
        </p:nvSpPr>
        <p:spPr/>
        <p:txBody>
          <a:bodyPr/>
          <a:lstStyle/>
          <a:p>
            <a:r>
              <a:rPr lang="en-US"/>
              <a:t>Next, we finally visit vertex 5:</a:t>
            </a:r>
          </a:p>
          <a:p>
            <a:pPr lvl="1"/>
            <a:r>
              <a:rPr lang="en-US" sz="2400"/>
              <a:t>vertices 4 and 6 have already been visited</a:t>
            </a:r>
          </a:p>
          <a:p>
            <a:pPr lvl="1"/>
            <a:r>
              <a:rPr lang="en-US" sz="2400"/>
              <a:t>vertex 7		</a:t>
            </a:r>
            <a:r>
              <a:rPr lang="en-US" sz="2400">
                <a:solidFill>
                  <a:schemeClr val="hlink"/>
                </a:solidFill>
              </a:rPr>
              <a:t>7</a:t>
            </a:r>
            <a:r>
              <a:rPr lang="en-US" sz="2400"/>
              <a:t> + 1 &lt; </a:t>
            </a:r>
            <a:r>
              <a:rPr lang="en-US" sz="2400">
                <a:solidFill>
                  <a:schemeClr val="hlink"/>
                </a:solidFill>
              </a:rPr>
              <a:t>10 </a:t>
            </a:r>
            <a:r>
              <a:rPr lang="en-US" sz="2400"/>
              <a:t>		update</a:t>
            </a:r>
          </a:p>
          <a:p>
            <a:pPr lvl="1"/>
            <a:r>
              <a:rPr lang="en-US" sz="2400"/>
              <a:t>vertex 8		</a:t>
            </a:r>
            <a:r>
              <a:rPr lang="en-US" sz="2400">
                <a:solidFill>
                  <a:schemeClr val="hlink"/>
                </a:solidFill>
              </a:rPr>
              <a:t>7</a:t>
            </a:r>
            <a:r>
              <a:rPr lang="en-US" sz="2400"/>
              <a:t> + 1 &lt;   </a:t>
            </a:r>
            <a:r>
              <a:rPr lang="en-US" sz="2400">
                <a:solidFill>
                  <a:schemeClr val="hlink"/>
                </a:solidFill>
              </a:rPr>
              <a:t>9 </a:t>
            </a:r>
            <a:r>
              <a:rPr lang="en-US" sz="2400"/>
              <a:t>		update</a:t>
            </a:r>
          </a:p>
          <a:p>
            <a:pPr lvl="1"/>
            <a:r>
              <a:rPr lang="en-US" sz="2400"/>
              <a:t>vertex 9		</a:t>
            </a:r>
            <a:r>
              <a:rPr lang="en-US" sz="2400">
                <a:solidFill>
                  <a:schemeClr val="hlink"/>
                </a:solidFill>
              </a:rPr>
              <a:t>7</a:t>
            </a:r>
            <a:r>
              <a:rPr lang="en-US" sz="2400"/>
              <a:t> + 8 ≥ </a:t>
            </a:r>
            <a:r>
              <a:rPr lang="en-US" sz="2400">
                <a:solidFill>
                  <a:schemeClr val="hlink"/>
                </a:solidFill>
              </a:rPr>
              <a:t>13		</a:t>
            </a:r>
            <a:r>
              <a:rPr lang="en-US" sz="2400"/>
              <a:t>don’t update</a:t>
            </a:r>
          </a:p>
        </p:txBody>
      </p:sp>
      <p:pic>
        <p:nvPicPr>
          <p:cNvPr id="268294" name="Picture 6" descr="sp07"/>
          <p:cNvPicPr>
            <a:picLocks noChangeAspect="1" noChangeArrowheads="1"/>
          </p:cNvPicPr>
          <p:nvPr/>
        </p:nvPicPr>
        <p:blipFill>
          <a:blip r:embed="rId2" cstate="print"/>
          <a:srcRect/>
          <a:stretch>
            <a:fillRect/>
          </a:stretch>
        </p:blipFill>
        <p:spPr bwMode="auto">
          <a:xfrm>
            <a:off x="3419475" y="4086225"/>
            <a:ext cx="2447925" cy="2295525"/>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t>Example</a:t>
            </a:r>
          </a:p>
        </p:txBody>
      </p:sp>
      <p:sp>
        <p:nvSpPr>
          <p:cNvPr id="269315" name="Rectangle 3"/>
          <p:cNvSpPr>
            <a:spLocks noGrp="1" noChangeArrowheads="1"/>
          </p:cNvSpPr>
          <p:nvPr>
            <p:ph type="body" idx="1"/>
          </p:nvPr>
        </p:nvSpPr>
        <p:spPr/>
        <p:txBody>
          <a:bodyPr/>
          <a:lstStyle/>
          <a:p>
            <a:r>
              <a:rPr lang="en-US"/>
              <a:t>Given a choice between vertices 7 and 8, we choose vertex 7</a:t>
            </a:r>
          </a:p>
          <a:p>
            <a:pPr lvl="1"/>
            <a:r>
              <a:rPr lang="en-US" sz="2400"/>
              <a:t>vertices 5 has already been visited</a:t>
            </a:r>
          </a:p>
          <a:p>
            <a:pPr lvl="1"/>
            <a:r>
              <a:rPr lang="en-US" sz="2400"/>
              <a:t>vertex 8		</a:t>
            </a:r>
            <a:r>
              <a:rPr lang="en-US" sz="2400">
                <a:solidFill>
                  <a:schemeClr val="hlink"/>
                </a:solidFill>
              </a:rPr>
              <a:t>8</a:t>
            </a:r>
            <a:r>
              <a:rPr lang="en-US" sz="2400"/>
              <a:t> + 2 ≥ </a:t>
            </a:r>
            <a:r>
              <a:rPr lang="en-US" sz="2400">
                <a:solidFill>
                  <a:schemeClr val="hlink"/>
                </a:solidFill>
              </a:rPr>
              <a:t>8		</a:t>
            </a:r>
            <a:r>
              <a:rPr lang="en-US" sz="2400"/>
              <a:t>don’t update</a:t>
            </a:r>
          </a:p>
        </p:txBody>
      </p:sp>
      <p:pic>
        <p:nvPicPr>
          <p:cNvPr id="269318" name="Picture 6" descr="sp08"/>
          <p:cNvPicPr>
            <a:picLocks noChangeAspect="1" noChangeArrowheads="1"/>
          </p:cNvPicPr>
          <p:nvPr/>
        </p:nvPicPr>
        <p:blipFill>
          <a:blip r:embed="rId2" cstate="print"/>
          <a:srcRect/>
          <a:stretch>
            <a:fillRect/>
          </a:stretch>
        </p:blipFill>
        <p:spPr bwMode="auto">
          <a:xfrm>
            <a:off x="3419475" y="4086225"/>
            <a:ext cx="2447925" cy="2295525"/>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US"/>
              <a:t>Example</a:t>
            </a:r>
          </a:p>
        </p:txBody>
      </p:sp>
      <p:sp>
        <p:nvSpPr>
          <p:cNvPr id="270339" name="Rectangle 3"/>
          <p:cNvSpPr>
            <a:spLocks noGrp="1" noChangeArrowheads="1"/>
          </p:cNvSpPr>
          <p:nvPr>
            <p:ph type="body" idx="1"/>
          </p:nvPr>
        </p:nvSpPr>
        <p:spPr/>
        <p:txBody>
          <a:bodyPr/>
          <a:lstStyle/>
          <a:p>
            <a:r>
              <a:rPr lang="en-US"/>
              <a:t>Next, we visit vertex 8:</a:t>
            </a:r>
          </a:p>
          <a:p>
            <a:pPr lvl="1"/>
            <a:r>
              <a:rPr lang="en-US" sz="2400"/>
              <a:t>vertex 9		</a:t>
            </a:r>
            <a:r>
              <a:rPr lang="en-US" sz="2400">
                <a:solidFill>
                  <a:schemeClr val="hlink"/>
                </a:solidFill>
              </a:rPr>
              <a:t>8</a:t>
            </a:r>
            <a:r>
              <a:rPr lang="en-US" sz="2400"/>
              <a:t> + 3 &lt; </a:t>
            </a:r>
            <a:r>
              <a:rPr lang="en-US" sz="2400">
                <a:solidFill>
                  <a:schemeClr val="hlink"/>
                </a:solidFill>
              </a:rPr>
              <a:t>13		</a:t>
            </a:r>
            <a:r>
              <a:rPr lang="en-US" sz="2400"/>
              <a:t>update</a:t>
            </a:r>
          </a:p>
        </p:txBody>
      </p:sp>
      <p:pic>
        <p:nvPicPr>
          <p:cNvPr id="270342" name="Picture 6" descr="sp09"/>
          <p:cNvPicPr>
            <a:picLocks noChangeAspect="1" noChangeArrowheads="1"/>
          </p:cNvPicPr>
          <p:nvPr/>
        </p:nvPicPr>
        <p:blipFill>
          <a:blip r:embed="rId2" cstate="print"/>
          <a:srcRect/>
          <a:stretch>
            <a:fillRect/>
          </a:stretch>
        </p:blipFill>
        <p:spPr bwMode="auto">
          <a:xfrm>
            <a:off x="3419475" y="4086225"/>
            <a:ext cx="2447925" cy="229552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a:t>Shortest Path</a:t>
            </a:r>
          </a:p>
        </p:txBody>
      </p:sp>
      <p:sp>
        <p:nvSpPr>
          <p:cNvPr id="228355" name="Rectangle 3"/>
          <p:cNvSpPr>
            <a:spLocks noGrp="1" noChangeArrowheads="1"/>
          </p:cNvSpPr>
          <p:nvPr>
            <p:ph type="body" idx="1"/>
          </p:nvPr>
        </p:nvSpPr>
        <p:spPr/>
        <p:txBody>
          <a:bodyPr/>
          <a:lstStyle/>
          <a:p>
            <a:r>
              <a:rPr lang="en-US" dirty="0"/>
              <a:t>Given the graph below, suppose we wish to find the shortest path from vertex 1 to vertex 13</a:t>
            </a:r>
          </a:p>
        </p:txBody>
      </p:sp>
      <p:pic>
        <p:nvPicPr>
          <p:cNvPr id="228358" name="Picture 6" descr="sp00"/>
          <p:cNvPicPr>
            <a:picLocks noChangeAspect="1" noChangeArrowheads="1"/>
          </p:cNvPicPr>
          <p:nvPr/>
        </p:nvPicPr>
        <p:blipFill>
          <a:blip r:embed="rId2" cstate="print"/>
          <a:srcRect/>
          <a:stretch>
            <a:fillRect/>
          </a:stretch>
        </p:blipFill>
        <p:spPr bwMode="auto">
          <a:xfrm>
            <a:off x="2195513" y="3213100"/>
            <a:ext cx="4481512" cy="2262188"/>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t>Example</a:t>
            </a:r>
          </a:p>
        </p:txBody>
      </p:sp>
      <p:sp>
        <p:nvSpPr>
          <p:cNvPr id="271363" name="Rectangle 3"/>
          <p:cNvSpPr>
            <a:spLocks noGrp="1" noChangeArrowheads="1"/>
          </p:cNvSpPr>
          <p:nvPr>
            <p:ph type="body" idx="1"/>
          </p:nvPr>
        </p:nvSpPr>
        <p:spPr/>
        <p:txBody>
          <a:bodyPr/>
          <a:lstStyle/>
          <a:p>
            <a:r>
              <a:rPr lang="en-US"/>
              <a:t>Finally, we visit the end vertex</a:t>
            </a:r>
          </a:p>
          <a:p>
            <a:r>
              <a:rPr lang="en-US"/>
              <a:t>Therefore, the shortest path from 1 to 9 has length 11</a:t>
            </a:r>
          </a:p>
        </p:txBody>
      </p:sp>
      <p:pic>
        <p:nvPicPr>
          <p:cNvPr id="271366" name="Picture 6" descr="sp10"/>
          <p:cNvPicPr>
            <a:picLocks noChangeAspect="1" noChangeArrowheads="1"/>
          </p:cNvPicPr>
          <p:nvPr/>
        </p:nvPicPr>
        <p:blipFill>
          <a:blip r:embed="rId2" cstate="print"/>
          <a:srcRect/>
          <a:stretch>
            <a:fillRect/>
          </a:stretch>
        </p:blipFill>
        <p:spPr bwMode="auto">
          <a:xfrm>
            <a:off x="3419475" y="4086225"/>
            <a:ext cx="2447925" cy="2295525"/>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a:t>Example</a:t>
            </a:r>
          </a:p>
        </p:txBody>
      </p:sp>
      <p:sp>
        <p:nvSpPr>
          <p:cNvPr id="275459" name="Rectangle 3"/>
          <p:cNvSpPr>
            <a:spLocks noGrp="1" noChangeArrowheads="1"/>
          </p:cNvSpPr>
          <p:nvPr>
            <p:ph type="body" idx="1"/>
          </p:nvPr>
        </p:nvSpPr>
        <p:spPr/>
        <p:txBody>
          <a:bodyPr/>
          <a:lstStyle/>
          <a:p>
            <a:r>
              <a:rPr lang="en-US"/>
              <a:t>We can find the shortest path by working back from the final vertex:</a:t>
            </a:r>
          </a:p>
          <a:p>
            <a:pPr lvl="1"/>
            <a:r>
              <a:rPr lang="en-US"/>
              <a:t>9, 8, 5, 3, 2, 1</a:t>
            </a:r>
          </a:p>
          <a:p>
            <a:r>
              <a:rPr lang="en-US"/>
              <a:t>Thus, the shortest path is (1, 2, 3, 5, 8, 9)</a:t>
            </a:r>
          </a:p>
        </p:txBody>
      </p:sp>
      <p:pic>
        <p:nvPicPr>
          <p:cNvPr id="275460" name="Picture 4" descr="sp12"/>
          <p:cNvPicPr>
            <a:picLocks noChangeAspect="1" noChangeArrowheads="1"/>
          </p:cNvPicPr>
          <p:nvPr/>
        </p:nvPicPr>
        <p:blipFill>
          <a:blip r:embed="rId2" cstate="print"/>
          <a:srcRect/>
          <a:stretch>
            <a:fillRect/>
          </a:stretch>
        </p:blipFill>
        <p:spPr bwMode="auto">
          <a:xfrm>
            <a:off x="3419475" y="4089400"/>
            <a:ext cx="2447925" cy="2295525"/>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US"/>
              <a:t>Example</a:t>
            </a:r>
          </a:p>
        </p:txBody>
      </p:sp>
      <p:sp>
        <p:nvSpPr>
          <p:cNvPr id="272387" name="Rectangle 3"/>
          <p:cNvSpPr>
            <a:spLocks noGrp="1" noChangeArrowheads="1"/>
          </p:cNvSpPr>
          <p:nvPr>
            <p:ph type="body" idx="1"/>
          </p:nvPr>
        </p:nvSpPr>
        <p:spPr/>
        <p:txBody>
          <a:bodyPr/>
          <a:lstStyle/>
          <a:p>
            <a:r>
              <a:rPr lang="en-US"/>
              <a:t>In the example, we visited all vertices in the graph before we finished</a:t>
            </a:r>
          </a:p>
          <a:p>
            <a:r>
              <a:rPr lang="en-US"/>
              <a:t>This is not always the case, consider the next example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a:t>Example</a:t>
            </a:r>
          </a:p>
        </p:txBody>
      </p:sp>
      <p:sp>
        <p:nvSpPr>
          <p:cNvPr id="273411" name="Rectangle 3"/>
          <p:cNvSpPr>
            <a:spLocks noGrp="1" noChangeArrowheads="1"/>
          </p:cNvSpPr>
          <p:nvPr>
            <p:ph type="body" idx="1"/>
          </p:nvPr>
        </p:nvSpPr>
        <p:spPr/>
        <p:txBody>
          <a:bodyPr/>
          <a:lstStyle/>
          <a:p>
            <a:r>
              <a:rPr lang="en-US"/>
              <a:t>Find the shortest path from 1 to 4:</a:t>
            </a:r>
          </a:p>
          <a:p>
            <a:pPr lvl="1"/>
            <a:r>
              <a:rPr lang="en-US" sz="2400"/>
              <a:t>the shortest path is found after only three vertices are visited</a:t>
            </a:r>
          </a:p>
          <a:p>
            <a:pPr lvl="1"/>
            <a:r>
              <a:rPr lang="en-US" sz="2400"/>
              <a:t>we terminated the algorithm as soon as we reached vertex 4</a:t>
            </a:r>
          </a:p>
          <a:p>
            <a:pPr lvl="1"/>
            <a:r>
              <a:rPr lang="en-US" sz="2400"/>
              <a:t>we only have useful information about 1, 3, 4</a:t>
            </a:r>
          </a:p>
          <a:p>
            <a:pPr lvl="1"/>
            <a:r>
              <a:rPr lang="en-US" sz="2400"/>
              <a:t>we don’t have the shortest path to vertex 2</a:t>
            </a:r>
          </a:p>
        </p:txBody>
      </p:sp>
      <p:pic>
        <p:nvPicPr>
          <p:cNvPr id="273413" name="Picture 5" descr="sp11"/>
          <p:cNvPicPr>
            <a:picLocks noChangeAspect="1" noChangeArrowheads="1"/>
          </p:cNvPicPr>
          <p:nvPr/>
        </p:nvPicPr>
        <p:blipFill>
          <a:blip r:embed="rId2" cstate="print"/>
          <a:srcRect/>
          <a:stretch>
            <a:fillRect/>
          </a:stretch>
        </p:blipFill>
        <p:spPr bwMode="auto">
          <a:xfrm>
            <a:off x="323850" y="4797425"/>
            <a:ext cx="8424863" cy="1757363"/>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a:lstStyle/>
          <a:p>
            <a:r>
              <a:rPr lang="en-US"/>
              <a:t>Dijkstra’s algorithm</a:t>
            </a:r>
          </a:p>
        </p:txBody>
      </p:sp>
      <p:sp>
        <p:nvSpPr>
          <p:cNvPr id="676867" name="Text Box 3"/>
          <p:cNvSpPr txBox="1">
            <a:spLocks noChangeArrowheads="1"/>
          </p:cNvSpPr>
          <p:nvPr/>
        </p:nvSpPr>
        <p:spPr bwMode="auto">
          <a:xfrm>
            <a:off x="441325" y="1295400"/>
            <a:ext cx="7931150" cy="2012950"/>
          </a:xfrm>
          <a:prstGeom prst="rect">
            <a:avLst/>
          </a:prstGeom>
          <a:noFill/>
          <a:ln w="28575">
            <a:noFill/>
            <a:miter lim="800000"/>
            <a:headEnd/>
            <a:tailEnd/>
          </a:ln>
          <a:effectLst/>
        </p:spPr>
        <p:txBody>
          <a:bodyPr wrap="none">
            <a:spAutoFit/>
          </a:bodyPr>
          <a:lstStyle/>
          <a:p>
            <a:pPr eaLnBrk="1" hangingPunct="1">
              <a:lnSpc>
                <a:spcPct val="90000"/>
              </a:lnSpc>
            </a:pPr>
            <a:r>
              <a:rPr lang="en-US" sz="2800" i="1">
                <a:solidFill>
                  <a:srgbClr val="008A87"/>
                </a:solidFill>
                <a:latin typeface="Times New Roman" pitchFamily="18" charset="0"/>
                <a:ea typeface="Arial Unicode MS" pitchFamily="34" charset="-128"/>
                <a:cs typeface="Arial Unicode MS" pitchFamily="34" charset="-128"/>
              </a:rPr>
              <a:t>d</a:t>
            </a:r>
            <a:r>
              <a:rPr lang="en-US" sz="2800">
                <a:solidFill>
                  <a:srgbClr val="008A87"/>
                </a:solidFill>
                <a:latin typeface="Times New Roman" pitchFamily="18" charset="0"/>
                <a:ea typeface="Arial Unicode MS" pitchFamily="34" charset="-128"/>
                <a:cs typeface="Arial Unicode MS" pitchFamily="34" charset="-128"/>
              </a:rPr>
              <a:t>[</a:t>
            </a:r>
            <a:r>
              <a:rPr lang="en-US" sz="2800" i="1">
                <a:solidFill>
                  <a:srgbClr val="008A87"/>
                </a:solidFill>
                <a:latin typeface="Times New Roman" pitchFamily="18" charset="0"/>
                <a:ea typeface="Arial Unicode MS" pitchFamily="34" charset="-128"/>
                <a:cs typeface="Arial Unicode MS" pitchFamily="34" charset="-128"/>
              </a:rPr>
              <a:t>s</a:t>
            </a:r>
            <a:r>
              <a:rPr lang="en-US" sz="2800">
                <a:solidFill>
                  <a:srgbClr val="008A87"/>
                </a:solidFill>
                <a:latin typeface="Times New Roman" pitchFamily="18" charset="0"/>
                <a:ea typeface="Arial Unicode MS" pitchFamily="34" charset="-128"/>
                <a:cs typeface="Arial Unicode MS" pitchFamily="34" charset="-128"/>
              </a:rPr>
              <a:t>] </a:t>
            </a:r>
            <a:r>
              <a:rPr lang="en-US" sz="2800">
                <a:solidFill>
                  <a:srgbClr val="008A87"/>
                </a:solidFill>
                <a:latin typeface="Times New Roman" pitchFamily="18" charset="0"/>
                <a:ea typeface="Arial Unicode MS" pitchFamily="34" charset="-128"/>
                <a:cs typeface="Arial Unicode MS" pitchFamily="34" charset="-128"/>
                <a:sym typeface="Symbol" pitchFamily="18" charset="2"/>
              </a:rPr>
              <a:t> 0</a:t>
            </a:r>
          </a:p>
          <a:p>
            <a:pPr eaLnBrk="1" hangingPunct="1">
              <a:lnSpc>
                <a:spcPct val="90000"/>
              </a:lnSpc>
            </a:pPr>
            <a:r>
              <a:rPr lang="en-US" sz="2800" b="1">
                <a:solidFill>
                  <a:srgbClr val="000000"/>
                </a:solidFill>
                <a:latin typeface="Times New Roman" pitchFamily="18" charset="0"/>
                <a:ea typeface="Arial Unicode MS" pitchFamily="34" charset="-128"/>
                <a:cs typeface="Arial Unicode MS" pitchFamily="34" charset="-128"/>
                <a:sym typeface="Symbol" pitchFamily="18" charset="2"/>
              </a:rPr>
              <a:t>for</a:t>
            </a:r>
            <a:r>
              <a:rPr lang="en-US" sz="2800">
                <a:solidFill>
                  <a:srgbClr val="000000"/>
                </a:solidFill>
                <a:latin typeface="Times New Roman" pitchFamily="18" charset="0"/>
                <a:ea typeface="Arial Unicode MS" pitchFamily="34" charset="-128"/>
                <a:cs typeface="Arial Unicode MS" pitchFamily="34" charset="-128"/>
                <a:sym typeface="Symbol" pitchFamily="18" charset="2"/>
              </a:rPr>
              <a:t> each </a:t>
            </a:r>
            <a:r>
              <a:rPr lang="en-US" sz="2800" i="1">
                <a:solidFill>
                  <a:srgbClr val="008A87"/>
                </a:solidFill>
                <a:latin typeface="Times New Roman" pitchFamily="18" charset="0"/>
                <a:ea typeface="Arial Unicode MS" pitchFamily="34" charset="-128"/>
                <a:cs typeface="Arial Unicode MS" pitchFamily="34" charset="-128"/>
                <a:sym typeface="Symbol" pitchFamily="18" charset="2"/>
              </a:rPr>
              <a:t>v</a:t>
            </a:r>
            <a:r>
              <a:rPr lang="en-US" sz="280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a:solidFill>
                  <a:srgbClr val="008A87"/>
                </a:solidFill>
                <a:latin typeface="Symbol" pitchFamily="18" charset="2"/>
                <a:ea typeface="Arial Unicode MS" pitchFamily="34" charset="-128"/>
                <a:cs typeface="Arial Unicode MS" pitchFamily="34" charset="-128"/>
                <a:sym typeface="Symbol" pitchFamily="18" charset="2"/>
              </a:rPr>
              <a:t>Î</a:t>
            </a:r>
            <a:r>
              <a:rPr lang="en-US" sz="280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i="1">
                <a:solidFill>
                  <a:srgbClr val="008A87"/>
                </a:solidFill>
                <a:latin typeface="Times New Roman" pitchFamily="18" charset="0"/>
                <a:ea typeface="Arial Unicode MS" pitchFamily="34" charset="-128"/>
                <a:cs typeface="Arial Unicode MS" pitchFamily="34" charset="-128"/>
                <a:sym typeface="Symbol" pitchFamily="18" charset="2"/>
              </a:rPr>
              <a:t>V</a:t>
            </a:r>
            <a:r>
              <a:rPr lang="en-US" sz="2800">
                <a:solidFill>
                  <a:srgbClr val="008A87"/>
                </a:solidFill>
                <a:latin typeface="Times New Roman" pitchFamily="18" charset="0"/>
                <a:ea typeface="Arial Unicode MS" pitchFamily="34" charset="-128"/>
                <a:cs typeface="Arial Unicode MS" pitchFamily="34" charset="-128"/>
                <a:sym typeface="Symbol" pitchFamily="18" charset="2"/>
              </a:rPr>
              <a:t> – {</a:t>
            </a:r>
            <a:r>
              <a:rPr lang="en-US" sz="2800" i="1">
                <a:solidFill>
                  <a:srgbClr val="008A87"/>
                </a:solidFill>
                <a:latin typeface="Times New Roman" pitchFamily="18" charset="0"/>
                <a:ea typeface="Arial Unicode MS" pitchFamily="34" charset="-128"/>
                <a:cs typeface="Arial Unicode MS" pitchFamily="34" charset="-128"/>
                <a:sym typeface="Symbol" pitchFamily="18" charset="2"/>
              </a:rPr>
              <a:t>s</a:t>
            </a:r>
            <a:r>
              <a:rPr lang="en-US" sz="2800">
                <a:solidFill>
                  <a:srgbClr val="008A87"/>
                </a:solidFill>
                <a:latin typeface="Times New Roman" pitchFamily="18" charset="0"/>
                <a:ea typeface="Arial Unicode MS" pitchFamily="34" charset="-128"/>
                <a:cs typeface="Arial Unicode MS" pitchFamily="34" charset="-128"/>
                <a:sym typeface="Symbol" pitchFamily="18" charset="2"/>
              </a:rPr>
              <a:t>}</a:t>
            </a:r>
          </a:p>
          <a:p>
            <a:pPr lvl="1" eaLnBrk="1" hangingPunct="1">
              <a:lnSpc>
                <a:spcPct val="90000"/>
              </a:lnSpc>
            </a:pPr>
            <a:r>
              <a:rPr lang="en-US" sz="2800" b="1">
                <a:solidFill>
                  <a:srgbClr val="000000"/>
                </a:solidFill>
                <a:latin typeface="Times New Roman" pitchFamily="18" charset="0"/>
                <a:ea typeface="Arial Unicode MS" pitchFamily="34" charset="-128"/>
                <a:cs typeface="Arial Unicode MS" pitchFamily="34" charset="-128"/>
              </a:rPr>
              <a:t>do</a:t>
            </a:r>
            <a:r>
              <a:rPr lang="en-US" sz="2800">
                <a:solidFill>
                  <a:srgbClr val="000000"/>
                </a:solidFill>
                <a:latin typeface="Times New Roman" pitchFamily="18" charset="0"/>
                <a:ea typeface="Arial Unicode MS" pitchFamily="34" charset="-128"/>
                <a:cs typeface="Arial Unicode MS" pitchFamily="34" charset="-128"/>
              </a:rPr>
              <a:t> </a:t>
            </a:r>
            <a:r>
              <a:rPr lang="en-US" sz="2800" i="1">
                <a:solidFill>
                  <a:srgbClr val="008A87"/>
                </a:solidFill>
                <a:latin typeface="Times New Roman" pitchFamily="18" charset="0"/>
                <a:ea typeface="Arial Unicode MS" pitchFamily="34" charset="-128"/>
                <a:cs typeface="Arial Unicode MS" pitchFamily="34" charset="-128"/>
              </a:rPr>
              <a:t>d</a:t>
            </a:r>
            <a:r>
              <a:rPr lang="en-US" sz="2800">
                <a:solidFill>
                  <a:srgbClr val="008A87"/>
                </a:solidFill>
                <a:latin typeface="Times New Roman" pitchFamily="18" charset="0"/>
                <a:ea typeface="Arial Unicode MS" pitchFamily="34" charset="-128"/>
                <a:cs typeface="Arial Unicode MS" pitchFamily="34" charset="-128"/>
              </a:rPr>
              <a:t>[</a:t>
            </a:r>
            <a:r>
              <a:rPr lang="en-US" sz="2800" i="1">
                <a:solidFill>
                  <a:srgbClr val="008A87"/>
                </a:solidFill>
                <a:latin typeface="Times New Roman" pitchFamily="18" charset="0"/>
                <a:ea typeface="Arial Unicode MS" pitchFamily="34" charset="-128"/>
                <a:cs typeface="Arial Unicode MS" pitchFamily="34" charset="-128"/>
              </a:rPr>
              <a:t>v</a:t>
            </a:r>
            <a:r>
              <a:rPr lang="en-US" sz="2800">
                <a:solidFill>
                  <a:srgbClr val="008A87"/>
                </a:solidFill>
                <a:latin typeface="Times New Roman" pitchFamily="18" charset="0"/>
                <a:ea typeface="Arial Unicode MS" pitchFamily="34" charset="-128"/>
                <a:cs typeface="Arial Unicode MS" pitchFamily="34" charset="-128"/>
              </a:rPr>
              <a:t>] </a:t>
            </a:r>
            <a:r>
              <a:rPr lang="en-US" sz="280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a:solidFill>
                  <a:srgbClr val="008A87"/>
                </a:solidFill>
                <a:latin typeface="Symbol" pitchFamily="18" charset="2"/>
                <a:ea typeface="Arial Unicode MS" pitchFamily="34" charset="-128"/>
                <a:cs typeface="Arial Unicode MS" pitchFamily="34" charset="-128"/>
                <a:sym typeface="Symbol" pitchFamily="18" charset="2"/>
              </a:rPr>
              <a:t>¥</a:t>
            </a:r>
          </a:p>
          <a:p>
            <a:pPr eaLnBrk="1" hangingPunct="1">
              <a:lnSpc>
                <a:spcPct val="90000"/>
              </a:lnSpc>
            </a:pPr>
            <a:r>
              <a:rPr lang="en-US" sz="2800" i="1">
                <a:solidFill>
                  <a:srgbClr val="008A87"/>
                </a:solidFill>
                <a:latin typeface="Times New Roman" pitchFamily="18" charset="0"/>
                <a:ea typeface="Arial Unicode MS" pitchFamily="34" charset="-128"/>
                <a:cs typeface="Arial Unicode MS" pitchFamily="34" charset="-128"/>
                <a:sym typeface="Symbol" pitchFamily="18" charset="2"/>
              </a:rPr>
              <a:t>S</a:t>
            </a:r>
            <a:r>
              <a:rPr lang="en-US" sz="2800">
                <a:solidFill>
                  <a:srgbClr val="008A87"/>
                </a:solidFill>
                <a:latin typeface="Times New Roman" pitchFamily="18" charset="0"/>
                <a:ea typeface="Arial Unicode MS" pitchFamily="34" charset="-128"/>
                <a:cs typeface="Arial Unicode MS" pitchFamily="34" charset="-128"/>
                <a:sym typeface="Symbol" pitchFamily="18" charset="2"/>
              </a:rPr>
              <a:t>  </a:t>
            </a:r>
          </a:p>
          <a:p>
            <a:pPr eaLnBrk="1" hangingPunct="1">
              <a:lnSpc>
                <a:spcPct val="90000"/>
              </a:lnSpc>
            </a:pPr>
            <a:r>
              <a:rPr lang="en-US" sz="2800" i="1">
                <a:solidFill>
                  <a:srgbClr val="008A87"/>
                </a:solidFill>
                <a:latin typeface="Times New Roman" pitchFamily="18" charset="0"/>
                <a:ea typeface="Arial Unicode MS" pitchFamily="34" charset="-128"/>
                <a:cs typeface="Arial Unicode MS" pitchFamily="34" charset="-128"/>
                <a:sym typeface="Symbol" pitchFamily="18" charset="2"/>
              </a:rPr>
              <a:t>Q</a:t>
            </a:r>
            <a:r>
              <a:rPr lang="en-US" sz="2800">
                <a:solidFill>
                  <a:srgbClr val="008A87"/>
                </a:solidFill>
                <a:latin typeface="Times New Roman" pitchFamily="18" charset="0"/>
                <a:ea typeface="Arial Unicode MS" pitchFamily="34" charset="-128"/>
                <a:cs typeface="Arial Unicode MS" pitchFamily="34" charset="-128"/>
                <a:sym typeface="Symbol" pitchFamily="18" charset="2"/>
              </a:rPr>
              <a:t>  </a:t>
            </a:r>
            <a:r>
              <a:rPr lang="en-US" sz="2800" i="1">
                <a:solidFill>
                  <a:srgbClr val="008A87"/>
                </a:solidFill>
                <a:latin typeface="Times New Roman" pitchFamily="18" charset="0"/>
                <a:ea typeface="Arial Unicode MS" pitchFamily="34" charset="-128"/>
                <a:cs typeface="Arial Unicode MS" pitchFamily="34" charset="-128"/>
                <a:sym typeface="Symbol" pitchFamily="18" charset="2"/>
              </a:rPr>
              <a:t>V	 </a:t>
            </a:r>
            <a:r>
              <a:rPr lang="en-US" sz="2800" b="1">
                <a:solidFill>
                  <a:srgbClr val="CC0000"/>
                </a:solidFill>
                <a:latin typeface="Times New Roman" pitchFamily="18" charset="0"/>
                <a:ea typeface="Arial Unicode MS" pitchFamily="34" charset="-128"/>
                <a:cs typeface="Arial Unicode MS" pitchFamily="34" charset="-128"/>
              </a:rPr>
              <a:t>⊳</a:t>
            </a:r>
            <a:r>
              <a:rPr lang="en-US" sz="2800">
                <a:solidFill>
                  <a:srgbClr val="008380"/>
                </a:solidFill>
                <a:latin typeface="Times New Roman" pitchFamily="18" charset="0"/>
              </a:rPr>
              <a:t> </a:t>
            </a:r>
            <a:r>
              <a:rPr lang="en-US" sz="2800" i="1">
                <a:solidFill>
                  <a:srgbClr val="008380"/>
                </a:solidFill>
                <a:latin typeface="Times New Roman" pitchFamily="18" charset="0"/>
              </a:rPr>
              <a:t>Q</a:t>
            </a:r>
            <a:r>
              <a:rPr lang="en-US" sz="2800">
                <a:solidFill>
                  <a:srgbClr val="000000"/>
                </a:solidFill>
                <a:latin typeface="Times New Roman" pitchFamily="18" charset="0"/>
              </a:rPr>
              <a:t> is a priority queue maintaining</a:t>
            </a:r>
            <a:r>
              <a:rPr lang="en-US" sz="2800">
                <a:solidFill>
                  <a:srgbClr val="008380"/>
                </a:solidFill>
                <a:latin typeface="Times New Roman" pitchFamily="18" charset="0"/>
              </a:rPr>
              <a:t> </a:t>
            </a:r>
            <a:r>
              <a:rPr lang="en-US" sz="2800" i="1">
                <a:solidFill>
                  <a:srgbClr val="008380"/>
                </a:solidFill>
                <a:latin typeface="Times New Roman" pitchFamily="18" charset="0"/>
              </a:rPr>
              <a:t>V</a:t>
            </a:r>
            <a:r>
              <a:rPr lang="en-US" sz="2800">
                <a:solidFill>
                  <a:srgbClr val="008380"/>
                </a:solidFill>
                <a:latin typeface="Times New Roman" pitchFamily="18" charset="0"/>
              </a:rPr>
              <a:t> – </a:t>
            </a:r>
            <a:r>
              <a:rPr lang="en-US" sz="2800" i="1">
                <a:solidFill>
                  <a:srgbClr val="008380"/>
                </a:solidFill>
                <a:latin typeface="Times New Roman" pitchFamily="18" charset="0"/>
              </a:rPr>
              <a:t>S</a:t>
            </a:r>
            <a:endParaRPr lang="en-US" sz="2800">
              <a:solidFill>
                <a:srgbClr val="008A87"/>
              </a:solidFill>
              <a:latin typeface="Times New Roman" pitchFamily="18" charset="0"/>
              <a:ea typeface="Arial Unicode MS" pitchFamily="34" charset="-128"/>
              <a:cs typeface="Arial Unicode MS" pitchFamily="34" charset="-128"/>
              <a:sym typeface="Symbol" pitchFamily="18" charset="2"/>
            </a:endParaRPr>
          </a:p>
        </p:txBody>
      </p:sp>
      <p:sp>
        <p:nvSpPr>
          <p:cNvPr id="676868" name="Text Box 4"/>
          <p:cNvSpPr txBox="1">
            <a:spLocks noChangeArrowheads="1"/>
          </p:cNvSpPr>
          <p:nvPr/>
        </p:nvSpPr>
        <p:spPr bwMode="auto">
          <a:xfrm>
            <a:off x="441325" y="3276600"/>
            <a:ext cx="6356227" cy="2806922"/>
          </a:xfrm>
          <a:prstGeom prst="rect">
            <a:avLst/>
          </a:prstGeom>
          <a:noFill/>
          <a:ln w="28575">
            <a:noFill/>
            <a:miter lim="800000"/>
            <a:headEnd/>
            <a:tailEnd/>
          </a:ln>
          <a:effectLst/>
        </p:spPr>
        <p:txBody>
          <a:bodyPr wrap="none">
            <a:spAutoFit/>
          </a:bodyPr>
          <a:lstStyle/>
          <a:p>
            <a:pPr eaLnBrk="1" hangingPunct="1">
              <a:lnSpc>
                <a:spcPct val="90000"/>
              </a:lnSpc>
              <a:tabLst>
                <a:tab pos="2289175" algn="l"/>
              </a:tabLst>
            </a:pPr>
            <a:r>
              <a:rPr lang="en-US" sz="2800" b="1" dirty="0">
                <a:solidFill>
                  <a:srgbClr val="000000"/>
                </a:solidFill>
                <a:latin typeface="Times New Roman" pitchFamily="18" charset="0"/>
                <a:ea typeface="Arial Unicode MS" pitchFamily="34" charset="-128"/>
                <a:cs typeface="Arial Unicode MS" pitchFamily="34" charset="-128"/>
                <a:sym typeface="Symbol" pitchFamily="18" charset="2"/>
              </a:rPr>
              <a:t>while</a:t>
            </a:r>
            <a:r>
              <a:rPr lang="en-US" sz="2800" dirty="0">
                <a:solidFill>
                  <a:srgbClr val="000000"/>
                </a:solidFill>
                <a:latin typeface="Times New Roman" pitchFamily="18" charset="0"/>
                <a:ea typeface="Arial Unicode MS" pitchFamily="34" charset="-128"/>
                <a:cs typeface="Arial Unicode MS" pitchFamily="34" charset="-128"/>
                <a:sym typeface="Symbol" pitchFamily="18" charset="2"/>
              </a:rPr>
              <a:t> </a:t>
            </a: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Q </a:t>
            </a:r>
            <a:r>
              <a:rPr lang="en-US" sz="2800" i="1" dirty="0">
                <a:solidFill>
                  <a:srgbClr val="008A87"/>
                </a:solidFill>
                <a:latin typeface="Symbol" pitchFamily="18" charset="2"/>
                <a:ea typeface="Arial Unicode MS" pitchFamily="34" charset="-128"/>
                <a:cs typeface="Arial Unicode MS" pitchFamily="34" charset="-128"/>
                <a:sym typeface="Symbol" pitchFamily="18" charset="2"/>
              </a:rPr>
              <a:t>¹</a:t>
            </a: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a:t>
            </a:r>
            <a:endParaRPr lang="en-US" sz="2800" dirty="0">
              <a:solidFill>
                <a:srgbClr val="000000"/>
              </a:solidFill>
              <a:latin typeface="Times New Roman" pitchFamily="18" charset="0"/>
              <a:ea typeface="Arial Unicode MS" pitchFamily="34" charset="-128"/>
              <a:cs typeface="Arial Unicode MS" pitchFamily="34" charset="-128"/>
              <a:sym typeface="Symbol" pitchFamily="18" charset="2"/>
            </a:endParaRPr>
          </a:p>
          <a:p>
            <a:pPr lvl="1" eaLnBrk="1" hangingPunct="1">
              <a:lnSpc>
                <a:spcPct val="90000"/>
              </a:lnSpc>
              <a:tabLst>
                <a:tab pos="2289175" algn="l"/>
              </a:tabLst>
            </a:pPr>
            <a:r>
              <a:rPr lang="en-US" sz="2800" b="1" dirty="0">
                <a:solidFill>
                  <a:srgbClr val="000000"/>
                </a:solidFill>
                <a:latin typeface="Times New Roman" pitchFamily="18" charset="0"/>
                <a:ea typeface="Arial Unicode MS" pitchFamily="34" charset="-128"/>
                <a:cs typeface="Arial Unicode MS" pitchFamily="34" charset="-128"/>
              </a:rPr>
              <a:t>do</a:t>
            </a:r>
            <a:r>
              <a:rPr lang="en-US" sz="2800" dirty="0">
                <a:solidFill>
                  <a:srgbClr val="000000"/>
                </a:solidFill>
                <a:latin typeface="Times New Roman" pitchFamily="18" charset="0"/>
                <a:ea typeface="Arial Unicode MS" pitchFamily="34" charset="-128"/>
                <a:cs typeface="Arial Unicode MS" pitchFamily="34" charset="-128"/>
              </a:rPr>
              <a:t> </a:t>
            </a:r>
            <a:r>
              <a:rPr lang="en-US" sz="2800" i="1" dirty="0">
                <a:solidFill>
                  <a:srgbClr val="008A87"/>
                </a:solidFill>
                <a:latin typeface="Times New Roman" pitchFamily="18" charset="0"/>
                <a:ea typeface="Arial Unicode MS" pitchFamily="34" charset="-128"/>
                <a:cs typeface="Arial Unicode MS" pitchFamily="34" charset="-128"/>
              </a:rPr>
              <a:t>u </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a:t>
            </a:r>
            <a:r>
              <a:rPr lang="en-US" sz="2800" dirty="0">
                <a:solidFill>
                  <a:srgbClr val="000000"/>
                </a:solidFill>
                <a:latin typeface="Times New Roman" pitchFamily="18" charset="0"/>
                <a:ea typeface="Arial Unicode MS" pitchFamily="34" charset="-128"/>
                <a:cs typeface="Arial Unicode MS" pitchFamily="34" charset="-128"/>
                <a:sym typeface="Symbol" pitchFamily="18" charset="2"/>
              </a:rPr>
              <a:t> E</a:t>
            </a:r>
            <a:r>
              <a:rPr lang="en-US" sz="2000" dirty="0">
                <a:solidFill>
                  <a:srgbClr val="000000"/>
                </a:solidFill>
                <a:latin typeface="Times New Roman" pitchFamily="18" charset="0"/>
                <a:ea typeface="Arial Unicode MS" pitchFamily="34" charset="-128"/>
                <a:cs typeface="Arial Unicode MS" pitchFamily="34" charset="-128"/>
                <a:sym typeface="Symbol" pitchFamily="18" charset="2"/>
              </a:rPr>
              <a:t>XTRACT</a:t>
            </a:r>
            <a:r>
              <a:rPr lang="en-US" sz="2800" dirty="0">
                <a:solidFill>
                  <a:srgbClr val="000000"/>
                </a:solidFill>
                <a:latin typeface="Times New Roman" pitchFamily="18" charset="0"/>
                <a:ea typeface="Arial Unicode MS" pitchFamily="34" charset="-128"/>
                <a:cs typeface="Arial Unicode MS" pitchFamily="34" charset="-128"/>
                <a:sym typeface="Symbol" pitchFamily="18" charset="2"/>
              </a:rPr>
              <a:t>-M</a:t>
            </a:r>
            <a:r>
              <a:rPr lang="en-US" sz="2000" dirty="0">
                <a:solidFill>
                  <a:srgbClr val="000000"/>
                </a:solidFill>
                <a:latin typeface="Times New Roman" pitchFamily="18" charset="0"/>
                <a:ea typeface="Arial Unicode MS" pitchFamily="34" charset="-128"/>
                <a:cs typeface="Arial Unicode MS" pitchFamily="34" charset="-128"/>
                <a:sym typeface="Symbol" pitchFamily="18" charset="2"/>
              </a:rPr>
              <a:t>IN</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a:t>
            </a: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Q</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a:t>
            </a:r>
          </a:p>
          <a:p>
            <a:pPr lvl="2" eaLnBrk="1" hangingPunct="1">
              <a:lnSpc>
                <a:spcPct val="90000"/>
              </a:lnSpc>
              <a:tabLst>
                <a:tab pos="2289175" algn="l"/>
              </a:tabLst>
            </a:pP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S</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  </a:t>
            </a: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S</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dirty="0">
                <a:solidFill>
                  <a:srgbClr val="008A87"/>
                </a:solidFill>
                <a:latin typeface="Symbol" pitchFamily="18" charset="2"/>
                <a:ea typeface="Arial Unicode MS" pitchFamily="34" charset="-128"/>
                <a:cs typeface="Arial Unicode MS" pitchFamily="34" charset="-128"/>
                <a:sym typeface="Symbol" pitchFamily="18" charset="2"/>
              </a:rPr>
              <a:t>È</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u</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a:t>
            </a:r>
          </a:p>
          <a:p>
            <a:pPr lvl="2" eaLnBrk="1" hangingPunct="1">
              <a:lnSpc>
                <a:spcPct val="90000"/>
              </a:lnSpc>
              <a:tabLst>
                <a:tab pos="2289175" algn="l"/>
              </a:tabLst>
            </a:pPr>
            <a:r>
              <a:rPr lang="en-US" sz="2800" b="1" dirty="0">
                <a:solidFill>
                  <a:srgbClr val="000000"/>
                </a:solidFill>
                <a:latin typeface="Times New Roman" pitchFamily="18" charset="0"/>
                <a:ea typeface="Arial Unicode MS" pitchFamily="34" charset="-128"/>
                <a:cs typeface="Arial Unicode MS" pitchFamily="34" charset="-128"/>
                <a:sym typeface="Symbol" pitchFamily="18" charset="2"/>
              </a:rPr>
              <a:t>for</a:t>
            </a:r>
            <a:r>
              <a:rPr lang="en-US" sz="2800" dirty="0">
                <a:solidFill>
                  <a:srgbClr val="000000"/>
                </a:solidFill>
                <a:latin typeface="Times New Roman" pitchFamily="18" charset="0"/>
                <a:ea typeface="Arial Unicode MS" pitchFamily="34" charset="-128"/>
                <a:cs typeface="Arial Unicode MS" pitchFamily="34" charset="-128"/>
                <a:sym typeface="Symbol" pitchFamily="18" charset="2"/>
              </a:rPr>
              <a:t> each </a:t>
            </a: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v</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dirty="0">
                <a:solidFill>
                  <a:srgbClr val="008A87"/>
                </a:solidFill>
                <a:latin typeface="Symbol" pitchFamily="18" charset="2"/>
                <a:ea typeface="Arial Unicode MS" pitchFamily="34" charset="-128"/>
                <a:cs typeface="Arial Unicode MS" pitchFamily="34" charset="-128"/>
                <a:sym typeface="Symbol" pitchFamily="18" charset="2"/>
              </a:rPr>
              <a:t>Î</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i="1" dirty="0" err="1">
                <a:solidFill>
                  <a:srgbClr val="008A87"/>
                </a:solidFill>
                <a:latin typeface="Times New Roman" pitchFamily="18" charset="0"/>
                <a:ea typeface="Arial Unicode MS" pitchFamily="34" charset="-128"/>
                <a:cs typeface="Arial Unicode MS" pitchFamily="34" charset="-128"/>
                <a:sym typeface="Symbol" pitchFamily="18" charset="2"/>
              </a:rPr>
              <a:t>Adj</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a:t>
            </a: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u</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a:t>
            </a:r>
          </a:p>
          <a:p>
            <a:pPr lvl="3" eaLnBrk="1" hangingPunct="1">
              <a:lnSpc>
                <a:spcPct val="90000"/>
              </a:lnSpc>
              <a:tabLst>
                <a:tab pos="2289175" algn="l"/>
              </a:tabLst>
            </a:pPr>
            <a:r>
              <a:rPr lang="en-US" sz="2800" b="1" dirty="0">
                <a:solidFill>
                  <a:srgbClr val="000000"/>
                </a:solidFill>
                <a:latin typeface="Times New Roman" pitchFamily="18" charset="0"/>
                <a:ea typeface="Arial Unicode MS" pitchFamily="34" charset="-128"/>
                <a:cs typeface="Arial Unicode MS" pitchFamily="34" charset="-128"/>
              </a:rPr>
              <a:t>do</a:t>
            </a:r>
            <a:r>
              <a:rPr lang="en-US" sz="2800" dirty="0">
                <a:solidFill>
                  <a:srgbClr val="000000"/>
                </a:solidFill>
                <a:latin typeface="Times New Roman" pitchFamily="18" charset="0"/>
                <a:ea typeface="Arial Unicode MS" pitchFamily="34" charset="-128"/>
                <a:cs typeface="Arial Unicode MS" pitchFamily="34" charset="-128"/>
              </a:rPr>
              <a:t> </a:t>
            </a:r>
            <a:r>
              <a:rPr lang="en-US" sz="2800" b="1" dirty="0">
                <a:solidFill>
                  <a:srgbClr val="000000"/>
                </a:solidFill>
                <a:latin typeface="Times New Roman" pitchFamily="18" charset="0"/>
                <a:ea typeface="Arial Unicode MS" pitchFamily="34" charset="-128"/>
                <a:cs typeface="Arial Unicode MS" pitchFamily="34" charset="-128"/>
                <a:sym typeface="Symbol" pitchFamily="18" charset="2"/>
              </a:rPr>
              <a:t>if</a:t>
            </a:r>
            <a:r>
              <a:rPr lang="en-US" sz="2800" i="1" dirty="0">
                <a:solidFill>
                  <a:srgbClr val="008A87"/>
                </a:solidFill>
                <a:latin typeface="Times New Roman" pitchFamily="18" charset="0"/>
                <a:ea typeface="Arial Unicode MS" pitchFamily="34" charset="-128"/>
                <a:cs typeface="Arial Unicode MS" pitchFamily="34" charset="-128"/>
              </a:rPr>
              <a:t> d</a:t>
            </a:r>
            <a:r>
              <a:rPr lang="en-US" sz="2800" dirty="0">
                <a:solidFill>
                  <a:srgbClr val="008A87"/>
                </a:solidFill>
                <a:latin typeface="Times New Roman" pitchFamily="18" charset="0"/>
                <a:ea typeface="Arial Unicode MS" pitchFamily="34" charset="-128"/>
                <a:cs typeface="Arial Unicode MS" pitchFamily="34" charset="-128"/>
              </a:rPr>
              <a:t>[</a:t>
            </a:r>
            <a:r>
              <a:rPr lang="en-US" sz="2800" i="1" dirty="0">
                <a:solidFill>
                  <a:srgbClr val="008A87"/>
                </a:solidFill>
                <a:latin typeface="Times New Roman" pitchFamily="18" charset="0"/>
                <a:ea typeface="Arial Unicode MS" pitchFamily="34" charset="-128"/>
                <a:cs typeface="Arial Unicode MS" pitchFamily="34" charset="-128"/>
              </a:rPr>
              <a:t>v</a:t>
            </a:r>
            <a:r>
              <a:rPr lang="en-US" sz="2800" dirty="0">
                <a:solidFill>
                  <a:srgbClr val="008A87"/>
                </a:solidFill>
                <a:latin typeface="Times New Roman" pitchFamily="18" charset="0"/>
                <a:ea typeface="Arial Unicode MS" pitchFamily="34" charset="-128"/>
                <a:cs typeface="Arial Unicode MS" pitchFamily="34" charset="-128"/>
              </a:rPr>
              <a:t>] </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&gt; </a:t>
            </a:r>
            <a:r>
              <a:rPr lang="en-US" sz="2800" i="1" dirty="0">
                <a:solidFill>
                  <a:srgbClr val="008A87"/>
                </a:solidFill>
                <a:latin typeface="Times New Roman" pitchFamily="18" charset="0"/>
                <a:ea typeface="Arial Unicode MS" pitchFamily="34" charset="-128"/>
                <a:cs typeface="Arial Unicode MS" pitchFamily="34" charset="-128"/>
              </a:rPr>
              <a:t>d</a:t>
            </a:r>
            <a:r>
              <a:rPr lang="en-US" sz="2800" dirty="0">
                <a:solidFill>
                  <a:srgbClr val="008A87"/>
                </a:solidFill>
                <a:latin typeface="Times New Roman" pitchFamily="18" charset="0"/>
                <a:ea typeface="Arial Unicode MS" pitchFamily="34" charset="-128"/>
                <a:cs typeface="Arial Unicode MS" pitchFamily="34" charset="-128"/>
              </a:rPr>
              <a:t>[</a:t>
            </a:r>
            <a:r>
              <a:rPr lang="en-US" sz="2800" i="1" dirty="0">
                <a:solidFill>
                  <a:srgbClr val="008A87"/>
                </a:solidFill>
                <a:latin typeface="Times New Roman" pitchFamily="18" charset="0"/>
                <a:ea typeface="Arial Unicode MS" pitchFamily="34" charset="-128"/>
                <a:cs typeface="Arial Unicode MS" pitchFamily="34" charset="-128"/>
              </a:rPr>
              <a:t>u</a:t>
            </a:r>
            <a:r>
              <a:rPr lang="en-US" sz="2800" dirty="0">
                <a:solidFill>
                  <a:srgbClr val="008A87"/>
                </a:solidFill>
                <a:latin typeface="Times New Roman" pitchFamily="18" charset="0"/>
                <a:ea typeface="Arial Unicode MS" pitchFamily="34" charset="-128"/>
                <a:cs typeface="Arial Unicode MS" pitchFamily="34" charset="-128"/>
              </a:rPr>
              <a:t>] + </a:t>
            </a:r>
            <a:r>
              <a:rPr lang="en-US" sz="2800" i="1" dirty="0">
                <a:solidFill>
                  <a:srgbClr val="008A87"/>
                </a:solidFill>
                <a:latin typeface="Times New Roman" pitchFamily="18" charset="0"/>
                <a:ea typeface="Arial Unicode MS" pitchFamily="34" charset="-128"/>
                <a:cs typeface="Arial Unicode MS" pitchFamily="34" charset="-128"/>
              </a:rPr>
              <a:t>w</a:t>
            </a:r>
            <a:r>
              <a:rPr lang="en-US" sz="2800" dirty="0">
                <a:solidFill>
                  <a:srgbClr val="008A87"/>
                </a:solidFill>
                <a:latin typeface="Times New Roman" pitchFamily="18" charset="0"/>
                <a:ea typeface="Arial Unicode MS" pitchFamily="34" charset="-128"/>
                <a:cs typeface="Arial Unicode MS" pitchFamily="34" charset="-128"/>
              </a:rPr>
              <a:t>(</a:t>
            </a:r>
            <a:r>
              <a:rPr lang="en-US" sz="2800" i="1" dirty="0">
                <a:solidFill>
                  <a:srgbClr val="008A87"/>
                </a:solidFill>
                <a:latin typeface="Times New Roman" pitchFamily="18" charset="0"/>
                <a:ea typeface="Arial Unicode MS" pitchFamily="34" charset="-128"/>
                <a:cs typeface="Arial Unicode MS" pitchFamily="34" charset="-128"/>
              </a:rPr>
              <a:t>u</a:t>
            </a:r>
            <a:r>
              <a:rPr lang="en-US" sz="2800" dirty="0">
                <a:solidFill>
                  <a:srgbClr val="008A87"/>
                </a:solidFill>
                <a:latin typeface="Times New Roman" pitchFamily="18" charset="0"/>
                <a:ea typeface="Arial Unicode MS" pitchFamily="34" charset="-128"/>
                <a:cs typeface="Arial Unicode MS" pitchFamily="34" charset="-128"/>
              </a:rPr>
              <a:t>, </a:t>
            </a:r>
            <a:r>
              <a:rPr lang="en-US" sz="2800" i="1" dirty="0">
                <a:solidFill>
                  <a:srgbClr val="008A87"/>
                </a:solidFill>
                <a:latin typeface="Times New Roman" pitchFamily="18" charset="0"/>
                <a:ea typeface="Arial Unicode MS" pitchFamily="34" charset="-128"/>
                <a:cs typeface="Arial Unicode MS" pitchFamily="34" charset="-128"/>
              </a:rPr>
              <a:t>v</a:t>
            </a:r>
            <a:r>
              <a:rPr lang="en-US" sz="2800" dirty="0">
                <a:solidFill>
                  <a:srgbClr val="008A87"/>
                </a:solidFill>
                <a:latin typeface="Times New Roman" pitchFamily="18" charset="0"/>
                <a:ea typeface="Arial Unicode MS" pitchFamily="34" charset="-128"/>
                <a:cs typeface="Arial Unicode MS" pitchFamily="34" charset="-128"/>
              </a:rPr>
              <a:t>)</a:t>
            </a:r>
          </a:p>
          <a:p>
            <a:pPr lvl="4" eaLnBrk="1" hangingPunct="1">
              <a:lnSpc>
                <a:spcPct val="90000"/>
              </a:lnSpc>
              <a:tabLst>
                <a:tab pos="2289175" algn="l"/>
              </a:tabLst>
            </a:pPr>
            <a:r>
              <a:rPr lang="en-US" sz="2800" b="1" dirty="0">
                <a:solidFill>
                  <a:srgbClr val="000000"/>
                </a:solidFill>
                <a:latin typeface="Times New Roman" pitchFamily="18" charset="0"/>
                <a:ea typeface="Arial Unicode MS" pitchFamily="34" charset="-128"/>
                <a:cs typeface="Arial Unicode MS" pitchFamily="34" charset="-128"/>
                <a:sym typeface="Symbol" pitchFamily="18" charset="2"/>
              </a:rPr>
              <a:t>	then </a:t>
            </a:r>
            <a:r>
              <a:rPr lang="en-US" sz="2800" i="1" dirty="0">
                <a:solidFill>
                  <a:srgbClr val="008A87"/>
                </a:solidFill>
                <a:latin typeface="Times New Roman" pitchFamily="18" charset="0"/>
                <a:ea typeface="Arial Unicode MS" pitchFamily="34" charset="-128"/>
                <a:cs typeface="Arial Unicode MS" pitchFamily="34" charset="-128"/>
              </a:rPr>
              <a:t>d</a:t>
            </a:r>
            <a:r>
              <a:rPr lang="en-US" sz="2800" dirty="0">
                <a:solidFill>
                  <a:srgbClr val="008A87"/>
                </a:solidFill>
                <a:latin typeface="Times New Roman" pitchFamily="18" charset="0"/>
                <a:ea typeface="Arial Unicode MS" pitchFamily="34" charset="-128"/>
                <a:cs typeface="Arial Unicode MS" pitchFamily="34" charset="-128"/>
              </a:rPr>
              <a:t>[</a:t>
            </a:r>
            <a:r>
              <a:rPr lang="en-US" sz="2800" i="1" dirty="0">
                <a:solidFill>
                  <a:srgbClr val="008A87"/>
                </a:solidFill>
                <a:latin typeface="Times New Roman" pitchFamily="18" charset="0"/>
                <a:ea typeface="Arial Unicode MS" pitchFamily="34" charset="-128"/>
                <a:cs typeface="Arial Unicode MS" pitchFamily="34" charset="-128"/>
              </a:rPr>
              <a:t>v</a:t>
            </a:r>
            <a:r>
              <a:rPr lang="en-US" sz="2800" dirty="0">
                <a:solidFill>
                  <a:srgbClr val="008A87"/>
                </a:solidFill>
                <a:latin typeface="Times New Roman" pitchFamily="18" charset="0"/>
                <a:ea typeface="Arial Unicode MS" pitchFamily="34" charset="-128"/>
                <a:cs typeface="Arial Unicode MS" pitchFamily="34" charset="-128"/>
              </a:rPr>
              <a:t>] </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i="1" dirty="0">
                <a:solidFill>
                  <a:srgbClr val="008A87"/>
                </a:solidFill>
                <a:latin typeface="Times New Roman" pitchFamily="18" charset="0"/>
                <a:ea typeface="Arial Unicode MS" pitchFamily="34" charset="-128"/>
                <a:cs typeface="Arial Unicode MS" pitchFamily="34" charset="-128"/>
              </a:rPr>
              <a:t>d</a:t>
            </a:r>
            <a:r>
              <a:rPr lang="en-US" sz="2800" dirty="0">
                <a:solidFill>
                  <a:srgbClr val="008A87"/>
                </a:solidFill>
                <a:latin typeface="Times New Roman" pitchFamily="18" charset="0"/>
                <a:ea typeface="Arial Unicode MS" pitchFamily="34" charset="-128"/>
                <a:cs typeface="Arial Unicode MS" pitchFamily="34" charset="-128"/>
              </a:rPr>
              <a:t>[</a:t>
            </a:r>
            <a:r>
              <a:rPr lang="en-US" sz="2800" i="1" dirty="0">
                <a:solidFill>
                  <a:srgbClr val="008A87"/>
                </a:solidFill>
                <a:latin typeface="Times New Roman" pitchFamily="18" charset="0"/>
                <a:ea typeface="Arial Unicode MS" pitchFamily="34" charset="-128"/>
                <a:cs typeface="Arial Unicode MS" pitchFamily="34" charset="-128"/>
              </a:rPr>
              <a:t>u</a:t>
            </a:r>
            <a:r>
              <a:rPr lang="en-US" sz="2800" dirty="0">
                <a:solidFill>
                  <a:srgbClr val="008A87"/>
                </a:solidFill>
                <a:latin typeface="Times New Roman" pitchFamily="18" charset="0"/>
                <a:ea typeface="Arial Unicode MS" pitchFamily="34" charset="-128"/>
                <a:cs typeface="Arial Unicode MS" pitchFamily="34" charset="-128"/>
              </a:rPr>
              <a:t>] + </a:t>
            </a:r>
            <a:r>
              <a:rPr lang="en-US" sz="2800" i="1" dirty="0">
                <a:solidFill>
                  <a:srgbClr val="008A87"/>
                </a:solidFill>
                <a:latin typeface="Times New Roman" pitchFamily="18" charset="0"/>
                <a:ea typeface="Arial Unicode MS" pitchFamily="34" charset="-128"/>
                <a:cs typeface="Arial Unicode MS" pitchFamily="34" charset="-128"/>
              </a:rPr>
              <a:t>w</a:t>
            </a:r>
            <a:r>
              <a:rPr lang="en-US" sz="2800" dirty="0">
                <a:solidFill>
                  <a:srgbClr val="008A87"/>
                </a:solidFill>
                <a:latin typeface="Times New Roman" pitchFamily="18" charset="0"/>
                <a:ea typeface="Arial Unicode MS" pitchFamily="34" charset="-128"/>
                <a:cs typeface="Arial Unicode MS" pitchFamily="34" charset="-128"/>
              </a:rPr>
              <a:t>(</a:t>
            </a:r>
            <a:r>
              <a:rPr lang="en-US" sz="2800" i="1" dirty="0">
                <a:solidFill>
                  <a:srgbClr val="008A87"/>
                </a:solidFill>
                <a:latin typeface="Times New Roman" pitchFamily="18" charset="0"/>
                <a:ea typeface="Arial Unicode MS" pitchFamily="34" charset="-128"/>
                <a:cs typeface="Arial Unicode MS" pitchFamily="34" charset="-128"/>
              </a:rPr>
              <a:t>u</a:t>
            </a:r>
            <a:r>
              <a:rPr lang="en-US" sz="2800" dirty="0">
                <a:solidFill>
                  <a:srgbClr val="008A87"/>
                </a:solidFill>
                <a:latin typeface="Times New Roman" pitchFamily="18" charset="0"/>
                <a:ea typeface="Arial Unicode MS" pitchFamily="34" charset="-128"/>
                <a:cs typeface="Arial Unicode MS" pitchFamily="34" charset="-128"/>
              </a:rPr>
              <a:t>, </a:t>
            </a:r>
            <a:r>
              <a:rPr lang="en-US" sz="2800" i="1" dirty="0">
                <a:solidFill>
                  <a:srgbClr val="008A87"/>
                </a:solidFill>
                <a:latin typeface="Times New Roman" pitchFamily="18" charset="0"/>
                <a:ea typeface="Arial Unicode MS" pitchFamily="34" charset="-128"/>
                <a:cs typeface="Arial Unicode MS" pitchFamily="34" charset="-128"/>
              </a:rPr>
              <a:t>v</a:t>
            </a:r>
            <a:r>
              <a:rPr lang="en-US" sz="2800" dirty="0">
                <a:solidFill>
                  <a:srgbClr val="008A87"/>
                </a:solidFill>
                <a:latin typeface="Times New Roman" pitchFamily="18" charset="0"/>
                <a:ea typeface="Arial Unicode MS" pitchFamily="34" charset="-128"/>
                <a:cs typeface="Arial Unicode MS" pitchFamily="34" charset="-128"/>
              </a:rPr>
              <a:t>)</a:t>
            </a:r>
          </a:p>
          <a:p>
            <a:pPr lvl="4" eaLnBrk="1" hangingPunct="1">
              <a:lnSpc>
                <a:spcPct val="90000"/>
              </a:lnSpc>
              <a:tabLst>
                <a:tab pos="2289175" algn="l"/>
              </a:tabLst>
            </a:pP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	p[v] </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u</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AutoShape 2"/>
          <p:cNvSpPr>
            <a:spLocks noChangeArrowheads="1"/>
          </p:cNvSpPr>
          <p:nvPr/>
        </p:nvSpPr>
        <p:spPr bwMode="auto">
          <a:xfrm>
            <a:off x="2319338" y="4876800"/>
            <a:ext cx="4386262" cy="762000"/>
          </a:xfrm>
          <a:prstGeom prst="roundRect">
            <a:avLst>
              <a:gd name="adj" fmla="val 16667"/>
            </a:avLst>
          </a:prstGeom>
          <a:solidFill>
            <a:srgbClr val="FFFF66"/>
          </a:solidFill>
          <a:ln w="9525">
            <a:no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77891" name="Rectangle 3"/>
          <p:cNvSpPr>
            <a:spLocks noGrp="1" noChangeArrowheads="1"/>
          </p:cNvSpPr>
          <p:nvPr>
            <p:ph type="title"/>
          </p:nvPr>
        </p:nvSpPr>
        <p:spPr/>
        <p:txBody>
          <a:bodyPr/>
          <a:lstStyle/>
          <a:p>
            <a:r>
              <a:rPr lang="en-US"/>
              <a:t>Dijkstra’s algorithm</a:t>
            </a:r>
          </a:p>
        </p:txBody>
      </p:sp>
      <p:sp>
        <p:nvSpPr>
          <p:cNvPr id="677892" name="Text Box 4"/>
          <p:cNvSpPr txBox="1">
            <a:spLocks noChangeArrowheads="1"/>
          </p:cNvSpPr>
          <p:nvPr/>
        </p:nvSpPr>
        <p:spPr bwMode="auto">
          <a:xfrm>
            <a:off x="441325" y="1295400"/>
            <a:ext cx="7931150" cy="2012950"/>
          </a:xfrm>
          <a:prstGeom prst="rect">
            <a:avLst/>
          </a:prstGeom>
          <a:noFill/>
          <a:ln w="28575">
            <a:noFill/>
            <a:miter lim="800000"/>
            <a:headEnd/>
            <a:tailEnd/>
          </a:ln>
          <a:effectLst/>
        </p:spPr>
        <p:txBody>
          <a:bodyPr wrap="none">
            <a:spAutoFit/>
          </a:bodyPr>
          <a:lstStyle/>
          <a:p>
            <a:pPr eaLnBrk="1" hangingPunct="1">
              <a:lnSpc>
                <a:spcPct val="90000"/>
              </a:lnSpc>
            </a:pPr>
            <a:r>
              <a:rPr lang="en-US" sz="2800" i="1">
                <a:solidFill>
                  <a:srgbClr val="008A87"/>
                </a:solidFill>
                <a:latin typeface="Times New Roman" pitchFamily="18" charset="0"/>
                <a:ea typeface="Arial Unicode MS" pitchFamily="34" charset="-128"/>
                <a:cs typeface="Arial Unicode MS" pitchFamily="34" charset="-128"/>
              </a:rPr>
              <a:t>d</a:t>
            </a:r>
            <a:r>
              <a:rPr lang="en-US" sz="2800">
                <a:solidFill>
                  <a:srgbClr val="008A87"/>
                </a:solidFill>
                <a:latin typeface="Times New Roman" pitchFamily="18" charset="0"/>
                <a:ea typeface="Arial Unicode MS" pitchFamily="34" charset="-128"/>
                <a:cs typeface="Arial Unicode MS" pitchFamily="34" charset="-128"/>
              </a:rPr>
              <a:t>[</a:t>
            </a:r>
            <a:r>
              <a:rPr lang="en-US" sz="2800" i="1">
                <a:solidFill>
                  <a:srgbClr val="008A87"/>
                </a:solidFill>
                <a:latin typeface="Times New Roman" pitchFamily="18" charset="0"/>
                <a:ea typeface="Arial Unicode MS" pitchFamily="34" charset="-128"/>
                <a:cs typeface="Arial Unicode MS" pitchFamily="34" charset="-128"/>
              </a:rPr>
              <a:t>s</a:t>
            </a:r>
            <a:r>
              <a:rPr lang="en-US" sz="2800">
                <a:solidFill>
                  <a:srgbClr val="008A87"/>
                </a:solidFill>
                <a:latin typeface="Times New Roman" pitchFamily="18" charset="0"/>
                <a:ea typeface="Arial Unicode MS" pitchFamily="34" charset="-128"/>
                <a:cs typeface="Arial Unicode MS" pitchFamily="34" charset="-128"/>
              </a:rPr>
              <a:t>] </a:t>
            </a:r>
            <a:r>
              <a:rPr lang="en-US" sz="2800">
                <a:solidFill>
                  <a:srgbClr val="008A87"/>
                </a:solidFill>
                <a:latin typeface="Times New Roman" pitchFamily="18" charset="0"/>
                <a:ea typeface="Arial Unicode MS" pitchFamily="34" charset="-128"/>
                <a:cs typeface="Arial Unicode MS" pitchFamily="34" charset="-128"/>
                <a:sym typeface="Symbol" pitchFamily="18" charset="2"/>
              </a:rPr>
              <a:t> 0</a:t>
            </a:r>
          </a:p>
          <a:p>
            <a:pPr eaLnBrk="1" hangingPunct="1">
              <a:lnSpc>
                <a:spcPct val="90000"/>
              </a:lnSpc>
            </a:pPr>
            <a:r>
              <a:rPr lang="en-US" sz="2800" b="1">
                <a:solidFill>
                  <a:srgbClr val="000000"/>
                </a:solidFill>
                <a:latin typeface="Times New Roman" pitchFamily="18" charset="0"/>
                <a:ea typeface="Arial Unicode MS" pitchFamily="34" charset="-128"/>
                <a:cs typeface="Arial Unicode MS" pitchFamily="34" charset="-128"/>
                <a:sym typeface="Symbol" pitchFamily="18" charset="2"/>
              </a:rPr>
              <a:t>for</a:t>
            </a:r>
            <a:r>
              <a:rPr lang="en-US" sz="2800">
                <a:solidFill>
                  <a:srgbClr val="000000"/>
                </a:solidFill>
                <a:latin typeface="Times New Roman" pitchFamily="18" charset="0"/>
                <a:ea typeface="Arial Unicode MS" pitchFamily="34" charset="-128"/>
                <a:cs typeface="Arial Unicode MS" pitchFamily="34" charset="-128"/>
                <a:sym typeface="Symbol" pitchFamily="18" charset="2"/>
              </a:rPr>
              <a:t> each </a:t>
            </a:r>
            <a:r>
              <a:rPr lang="en-US" sz="2800" i="1">
                <a:solidFill>
                  <a:srgbClr val="008A87"/>
                </a:solidFill>
                <a:latin typeface="Times New Roman" pitchFamily="18" charset="0"/>
                <a:ea typeface="Arial Unicode MS" pitchFamily="34" charset="-128"/>
                <a:cs typeface="Arial Unicode MS" pitchFamily="34" charset="-128"/>
                <a:sym typeface="Symbol" pitchFamily="18" charset="2"/>
              </a:rPr>
              <a:t>v</a:t>
            </a:r>
            <a:r>
              <a:rPr lang="en-US" sz="280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a:solidFill>
                  <a:srgbClr val="008A87"/>
                </a:solidFill>
                <a:latin typeface="Symbol" pitchFamily="18" charset="2"/>
                <a:ea typeface="Arial Unicode MS" pitchFamily="34" charset="-128"/>
                <a:cs typeface="Arial Unicode MS" pitchFamily="34" charset="-128"/>
                <a:sym typeface="Symbol" pitchFamily="18" charset="2"/>
              </a:rPr>
              <a:t>Î</a:t>
            </a:r>
            <a:r>
              <a:rPr lang="en-US" sz="280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i="1">
                <a:solidFill>
                  <a:srgbClr val="008A87"/>
                </a:solidFill>
                <a:latin typeface="Times New Roman" pitchFamily="18" charset="0"/>
                <a:ea typeface="Arial Unicode MS" pitchFamily="34" charset="-128"/>
                <a:cs typeface="Arial Unicode MS" pitchFamily="34" charset="-128"/>
                <a:sym typeface="Symbol" pitchFamily="18" charset="2"/>
              </a:rPr>
              <a:t>V</a:t>
            </a:r>
            <a:r>
              <a:rPr lang="en-US" sz="2800">
                <a:solidFill>
                  <a:srgbClr val="008A87"/>
                </a:solidFill>
                <a:latin typeface="Times New Roman" pitchFamily="18" charset="0"/>
                <a:ea typeface="Arial Unicode MS" pitchFamily="34" charset="-128"/>
                <a:cs typeface="Arial Unicode MS" pitchFamily="34" charset="-128"/>
                <a:sym typeface="Symbol" pitchFamily="18" charset="2"/>
              </a:rPr>
              <a:t> – {</a:t>
            </a:r>
            <a:r>
              <a:rPr lang="en-US" sz="2800" i="1">
                <a:solidFill>
                  <a:srgbClr val="008A87"/>
                </a:solidFill>
                <a:latin typeface="Times New Roman" pitchFamily="18" charset="0"/>
                <a:ea typeface="Arial Unicode MS" pitchFamily="34" charset="-128"/>
                <a:cs typeface="Arial Unicode MS" pitchFamily="34" charset="-128"/>
                <a:sym typeface="Symbol" pitchFamily="18" charset="2"/>
              </a:rPr>
              <a:t>s</a:t>
            </a:r>
            <a:r>
              <a:rPr lang="en-US" sz="2800">
                <a:solidFill>
                  <a:srgbClr val="008A87"/>
                </a:solidFill>
                <a:latin typeface="Times New Roman" pitchFamily="18" charset="0"/>
                <a:ea typeface="Arial Unicode MS" pitchFamily="34" charset="-128"/>
                <a:cs typeface="Arial Unicode MS" pitchFamily="34" charset="-128"/>
                <a:sym typeface="Symbol" pitchFamily="18" charset="2"/>
              </a:rPr>
              <a:t>}</a:t>
            </a:r>
          </a:p>
          <a:p>
            <a:pPr lvl="1" eaLnBrk="1" hangingPunct="1">
              <a:lnSpc>
                <a:spcPct val="90000"/>
              </a:lnSpc>
            </a:pPr>
            <a:r>
              <a:rPr lang="en-US" sz="2800" b="1">
                <a:solidFill>
                  <a:srgbClr val="000000"/>
                </a:solidFill>
                <a:latin typeface="Times New Roman" pitchFamily="18" charset="0"/>
                <a:ea typeface="Arial Unicode MS" pitchFamily="34" charset="-128"/>
                <a:cs typeface="Arial Unicode MS" pitchFamily="34" charset="-128"/>
              </a:rPr>
              <a:t>do</a:t>
            </a:r>
            <a:r>
              <a:rPr lang="en-US" sz="2800">
                <a:solidFill>
                  <a:srgbClr val="000000"/>
                </a:solidFill>
                <a:latin typeface="Times New Roman" pitchFamily="18" charset="0"/>
                <a:ea typeface="Arial Unicode MS" pitchFamily="34" charset="-128"/>
                <a:cs typeface="Arial Unicode MS" pitchFamily="34" charset="-128"/>
              </a:rPr>
              <a:t> </a:t>
            </a:r>
            <a:r>
              <a:rPr lang="en-US" sz="2800" i="1">
                <a:solidFill>
                  <a:srgbClr val="008A87"/>
                </a:solidFill>
                <a:latin typeface="Times New Roman" pitchFamily="18" charset="0"/>
                <a:ea typeface="Arial Unicode MS" pitchFamily="34" charset="-128"/>
                <a:cs typeface="Arial Unicode MS" pitchFamily="34" charset="-128"/>
              </a:rPr>
              <a:t>d</a:t>
            </a:r>
            <a:r>
              <a:rPr lang="en-US" sz="2800">
                <a:solidFill>
                  <a:srgbClr val="008A87"/>
                </a:solidFill>
                <a:latin typeface="Times New Roman" pitchFamily="18" charset="0"/>
                <a:ea typeface="Arial Unicode MS" pitchFamily="34" charset="-128"/>
                <a:cs typeface="Arial Unicode MS" pitchFamily="34" charset="-128"/>
              </a:rPr>
              <a:t>[</a:t>
            </a:r>
            <a:r>
              <a:rPr lang="en-US" sz="2800" i="1">
                <a:solidFill>
                  <a:srgbClr val="008A87"/>
                </a:solidFill>
                <a:latin typeface="Times New Roman" pitchFamily="18" charset="0"/>
                <a:ea typeface="Arial Unicode MS" pitchFamily="34" charset="-128"/>
                <a:cs typeface="Arial Unicode MS" pitchFamily="34" charset="-128"/>
              </a:rPr>
              <a:t>v</a:t>
            </a:r>
            <a:r>
              <a:rPr lang="en-US" sz="2800">
                <a:solidFill>
                  <a:srgbClr val="008A87"/>
                </a:solidFill>
                <a:latin typeface="Times New Roman" pitchFamily="18" charset="0"/>
                <a:ea typeface="Arial Unicode MS" pitchFamily="34" charset="-128"/>
                <a:cs typeface="Arial Unicode MS" pitchFamily="34" charset="-128"/>
              </a:rPr>
              <a:t>] </a:t>
            </a:r>
            <a:r>
              <a:rPr lang="en-US" sz="280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a:solidFill>
                  <a:srgbClr val="008A87"/>
                </a:solidFill>
                <a:latin typeface="Symbol" pitchFamily="18" charset="2"/>
                <a:ea typeface="Arial Unicode MS" pitchFamily="34" charset="-128"/>
                <a:cs typeface="Arial Unicode MS" pitchFamily="34" charset="-128"/>
                <a:sym typeface="Symbol" pitchFamily="18" charset="2"/>
              </a:rPr>
              <a:t>¥</a:t>
            </a:r>
          </a:p>
          <a:p>
            <a:pPr eaLnBrk="1" hangingPunct="1">
              <a:lnSpc>
                <a:spcPct val="90000"/>
              </a:lnSpc>
            </a:pPr>
            <a:r>
              <a:rPr lang="en-US" sz="2800" i="1">
                <a:solidFill>
                  <a:srgbClr val="008A87"/>
                </a:solidFill>
                <a:latin typeface="Times New Roman" pitchFamily="18" charset="0"/>
                <a:ea typeface="Arial Unicode MS" pitchFamily="34" charset="-128"/>
                <a:cs typeface="Arial Unicode MS" pitchFamily="34" charset="-128"/>
                <a:sym typeface="Symbol" pitchFamily="18" charset="2"/>
              </a:rPr>
              <a:t>S</a:t>
            </a:r>
            <a:r>
              <a:rPr lang="en-US" sz="2800">
                <a:solidFill>
                  <a:srgbClr val="008A87"/>
                </a:solidFill>
                <a:latin typeface="Times New Roman" pitchFamily="18" charset="0"/>
                <a:ea typeface="Arial Unicode MS" pitchFamily="34" charset="-128"/>
                <a:cs typeface="Arial Unicode MS" pitchFamily="34" charset="-128"/>
                <a:sym typeface="Symbol" pitchFamily="18" charset="2"/>
              </a:rPr>
              <a:t>  </a:t>
            </a:r>
          </a:p>
          <a:p>
            <a:pPr eaLnBrk="1" hangingPunct="1">
              <a:lnSpc>
                <a:spcPct val="90000"/>
              </a:lnSpc>
            </a:pPr>
            <a:r>
              <a:rPr lang="en-US" sz="2800" i="1">
                <a:solidFill>
                  <a:srgbClr val="008A87"/>
                </a:solidFill>
                <a:latin typeface="Times New Roman" pitchFamily="18" charset="0"/>
                <a:ea typeface="Arial Unicode MS" pitchFamily="34" charset="-128"/>
                <a:cs typeface="Arial Unicode MS" pitchFamily="34" charset="-128"/>
                <a:sym typeface="Symbol" pitchFamily="18" charset="2"/>
              </a:rPr>
              <a:t>Q</a:t>
            </a:r>
            <a:r>
              <a:rPr lang="en-US" sz="2800">
                <a:solidFill>
                  <a:srgbClr val="008A87"/>
                </a:solidFill>
                <a:latin typeface="Times New Roman" pitchFamily="18" charset="0"/>
                <a:ea typeface="Arial Unicode MS" pitchFamily="34" charset="-128"/>
                <a:cs typeface="Arial Unicode MS" pitchFamily="34" charset="-128"/>
                <a:sym typeface="Symbol" pitchFamily="18" charset="2"/>
              </a:rPr>
              <a:t>  </a:t>
            </a:r>
            <a:r>
              <a:rPr lang="en-US" sz="2800" i="1">
                <a:solidFill>
                  <a:srgbClr val="008A87"/>
                </a:solidFill>
                <a:latin typeface="Times New Roman" pitchFamily="18" charset="0"/>
                <a:ea typeface="Arial Unicode MS" pitchFamily="34" charset="-128"/>
                <a:cs typeface="Arial Unicode MS" pitchFamily="34" charset="-128"/>
                <a:sym typeface="Symbol" pitchFamily="18" charset="2"/>
              </a:rPr>
              <a:t>V	 </a:t>
            </a:r>
            <a:r>
              <a:rPr lang="en-US" sz="2800" b="1">
                <a:solidFill>
                  <a:srgbClr val="CC0000"/>
                </a:solidFill>
                <a:latin typeface="Times New Roman" pitchFamily="18" charset="0"/>
                <a:ea typeface="Arial Unicode MS" pitchFamily="34" charset="-128"/>
                <a:cs typeface="Arial Unicode MS" pitchFamily="34" charset="-128"/>
              </a:rPr>
              <a:t>⊳</a:t>
            </a:r>
            <a:r>
              <a:rPr lang="en-US" sz="2800">
                <a:solidFill>
                  <a:srgbClr val="008380"/>
                </a:solidFill>
                <a:latin typeface="Times New Roman" pitchFamily="18" charset="0"/>
              </a:rPr>
              <a:t> </a:t>
            </a:r>
            <a:r>
              <a:rPr lang="en-US" sz="2800" i="1">
                <a:solidFill>
                  <a:srgbClr val="008380"/>
                </a:solidFill>
                <a:latin typeface="Times New Roman" pitchFamily="18" charset="0"/>
              </a:rPr>
              <a:t>Q</a:t>
            </a:r>
            <a:r>
              <a:rPr lang="en-US" sz="2800">
                <a:solidFill>
                  <a:srgbClr val="000000"/>
                </a:solidFill>
                <a:latin typeface="Times New Roman" pitchFamily="18" charset="0"/>
              </a:rPr>
              <a:t> is a priority queue maintaining</a:t>
            </a:r>
            <a:r>
              <a:rPr lang="en-US" sz="2800">
                <a:solidFill>
                  <a:srgbClr val="008380"/>
                </a:solidFill>
                <a:latin typeface="Times New Roman" pitchFamily="18" charset="0"/>
              </a:rPr>
              <a:t> </a:t>
            </a:r>
            <a:r>
              <a:rPr lang="en-US" sz="2800" i="1">
                <a:solidFill>
                  <a:srgbClr val="008380"/>
                </a:solidFill>
                <a:latin typeface="Times New Roman" pitchFamily="18" charset="0"/>
              </a:rPr>
              <a:t>V</a:t>
            </a:r>
            <a:r>
              <a:rPr lang="en-US" sz="2800">
                <a:solidFill>
                  <a:srgbClr val="008380"/>
                </a:solidFill>
                <a:latin typeface="Times New Roman" pitchFamily="18" charset="0"/>
              </a:rPr>
              <a:t> – </a:t>
            </a:r>
            <a:r>
              <a:rPr lang="en-US" sz="2800" i="1">
                <a:solidFill>
                  <a:srgbClr val="008380"/>
                </a:solidFill>
                <a:latin typeface="Times New Roman" pitchFamily="18" charset="0"/>
              </a:rPr>
              <a:t>S</a:t>
            </a:r>
            <a:endParaRPr lang="en-US" sz="2800">
              <a:solidFill>
                <a:srgbClr val="008A87"/>
              </a:solidFill>
              <a:latin typeface="Times New Roman" pitchFamily="18" charset="0"/>
              <a:ea typeface="Arial Unicode MS" pitchFamily="34" charset="-128"/>
              <a:cs typeface="Arial Unicode MS" pitchFamily="34" charset="-128"/>
              <a:sym typeface="Symbol" pitchFamily="18" charset="2"/>
            </a:endParaRPr>
          </a:p>
        </p:txBody>
      </p:sp>
      <p:sp>
        <p:nvSpPr>
          <p:cNvPr id="677893" name="Text Box 5"/>
          <p:cNvSpPr txBox="1">
            <a:spLocks noChangeArrowheads="1"/>
          </p:cNvSpPr>
          <p:nvPr/>
        </p:nvSpPr>
        <p:spPr bwMode="auto">
          <a:xfrm>
            <a:off x="441325" y="3276600"/>
            <a:ext cx="6356227" cy="3194721"/>
          </a:xfrm>
          <a:prstGeom prst="rect">
            <a:avLst/>
          </a:prstGeom>
          <a:noFill/>
          <a:ln w="28575">
            <a:noFill/>
            <a:miter lim="800000"/>
            <a:headEnd/>
            <a:tailEnd/>
          </a:ln>
          <a:effectLst/>
        </p:spPr>
        <p:txBody>
          <a:bodyPr wrap="none">
            <a:spAutoFit/>
          </a:bodyPr>
          <a:lstStyle/>
          <a:p>
            <a:pPr eaLnBrk="1" hangingPunct="1">
              <a:lnSpc>
                <a:spcPct val="90000"/>
              </a:lnSpc>
              <a:tabLst>
                <a:tab pos="2289175" algn="l"/>
              </a:tabLst>
            </a:pPr>
            <a:r>
              <a:rPr lang="en-US" sz="2800" b="1" dirty="0">
                <a:solidFill>
                  <a:srgbClr val="000000"/>
                </a:solidFill>
                <a:latin typeface="Times New Roman" pitchFamily="18" charset="0"/>
                <a:ea typeface="Arial Unicode MS" pitchFamily="34" charset="-128"/>
                <a:cs typeface="Arial Unicode MS" pitchFamily="34" charset="-128"/>
                <a:sym typeface="Symbol" pitchFamily="18" charset="2"/>
              </a:rPr>
              <a:t>while</a:t>
            </a:r>
            <a:r>
              <a:rPr lang="en-US" sz="2800" dirty="0">
                <a:solidFill>
                  <a:srgbClr val="000000"/>
                </a:solidFill>
                <a:latin typeface="Times New Roman" pitchFamily="18" charset="0"/>
                <a:ea typeface="Arial Unicode MS" pitchFamily="34" charset="-128"/>
                <a:cs typeface="Arial Unicode MS" pitchFamily="34" charset="-128"/>
                <a:sym typeface="Symbol" pitchFamily="18" charset="2"/>
              </a:rPr>
              <a:t> </a:t>
            </a: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Q </a:t>
            </a:r>
            <a:r>
              <a:rPr lang="en-US" sz="2800" i="1" dirty="0">
                <a:solidFill>
                  <a:srgbClr val="008A87"/>
                </a:solidFill>
                <a:latin typeface="Symbol" pitchFamily="18" charset="2"/>
                <a:ea typeface="Arial Unicode MS" pitchFamily="34" charset="-128"/>
                <a:cs typeface="Arial Unicode MS" pitchFamily="34" charset="-128"/>
                <a:sym typeface="Symbol" pitchFamily="18" charset="2"/>
              </a:rPr>
              <a:t>¹</a:t>
            </a: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a:t>
            </a:r>
            <a:endParaRPr lang="en-US" sz="2800" dirty="0">
              <a:solidFill>
                <a:srgbClr val="000000"/>
              </a:solidFill>
              <a:latin typeface="Times New Roman" pitchFamily="18" charset="0"/>
              <a:ea typeface="Arial Unicode MS" pitchFamily="34" charset="-128"/>
              <a:cs typeface="Arial Unicode MS" pitchFamily="34" charset="-128"/>
              <a:sym typeface="Symbol" pitchFamily="18" charset="2"/>
            </a:endParaRPr>
          </a:p>
          <a:p>
            <a:pPr lvl="1" eaLnBrk="1" hangingPunct="1">
              <a:lnSpc>
                <a:spcPct val="90000"/>
              </a:lnSpc>
              <a:tabLst>
                <a:tab pos="2289175" algn="l"/>
              </a:tabLst>
            </a:pPr>
            <a:r>
              <a:rPr lang="en-US" sz="2800" b="1" dirty="0">
                <a:solidFill>
                  <a:srgbClr val="000000"/>
                </a:solidFill>
                <a:latin typeface="Times New Roman" pitchFamily="18" charset="0"/>
                <a:ea typeface="Arial Unicode MS" pitchFamily="34" charset="-128"/>
                <a:cs typeface="Arial Unicode MS" pitchFamily="34" charset="-128"/>
              </a:rPr>
              <a:t>do</a:t>
            </a:r>
            <a:r>
              <a:rPr lang="en-US" sz="2800" dirty="0">
                <a:solidFill>
                  <a:srgbClr val="000000"/>
                </a:solidFill>
                <a:latin typeface="Times New Roman" pitchFamily="18" charset="0"/>
                <a:ea typeface="Arial Unicode MS" pitchFamily="34" charset="-128"/>
                <a:cs typeface="Arial Unicode MS" pitchFamily="34" charset="-128"/>
              </a:rPr>
              <a:t> </a:t>
            </a:r>
            <a:r>
              <a:rPr lang="en-US" sz="2800" i="1" dirty="0">
                <a:solidFill>
                  <a:srgbClr val="008A87"/>
                </a:solidFill>
                <a:latin typeface="Times New Roman" pitchFamily="18" charset="0"/>
                <a:ea typeface="Arial Unicode MS" pitchFamily="34" charset="-128"/>
                <a:cs typeface="Arial Unicode MS" pitchFamily="34" charset="-128"/>
              </a:rPr>
              <a:t>u </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a:t>
            </a:r>
            <a:r>
              <a:rPr lang="en-US" sz="2800" dirty="0">
                <a:solidFill>
                  <a:srgbClr val="000000"/>
                </a:solidFill>
                <a:latin typeface="Times New Roman" pitchFamily="18" charset="0"/>
                <a:ea typeface="Arial Unicode MS" pitchFamily="34" charset="-128"/>
                <a:cs typeface="Arial Unicode MS" pitchFamily="34" charset="-128"/>
                <a:sym typeface="Symbol" pitchFamily="18" charset="2"/>
              </a:rPr>
              <a:t> E</a:t>
            </a:r>
            <a:r>
              <a:rPr lang="en-US" sz="2000" dirty="0">
                <a:solidFill>
                  <a:srgbClr val="000000"/>
                </a:solidFill>
                <a:latin typeface="Times New Roman" pitchFamily="18" charset="0"/>
                <a:ea typeface="Arial Unicode MS" pitchFamily="34" charset="-128"/>
                <a:cs typeface="Arial Unicode MS" pitchFamily="34" charset="-128"/>
                <a:sym typeface="Symbol" pitchFamily="18" charset="2"/>
              </a:rPr>
              <a:t>XTRACT</a:t>
            </a:r>
            <a:r>
              <a:rPr lang="en-US" sz="2800" dirty="0">
                <a:solidFill>
                  <a:srgbClr val="000000"/>
                </a:solidFill>
                <a:latin typeface="Times New Roman" pitchFamily="18" charset="0"/>
                <a:ea typeface="Arial Unicode MS" pitchFamily="34" charset="-128"/>
                <a:cs typeface="Arial Unicode MS" pitchFamily="34" charset="-128"/>
                <a:sym typeface="Symbol" pitchFamily="18" charset="2"/>
              </a:rPr>
              <a:t>-M</a:t>
            </a:r>
            <a:r>
              <a:rPr lang="en-US" sz="2000" dirty="0">
                <a:solidFill>
                  <a:srgbClr val="000000"/>
                </a:solidFill>
                <a:latin typeface="Times New Roman" pitchFamily="18" charset="0"/>
                <a:ea typeface="Arial Unicode MS" pitchFamily="34" charset="-128"/>
                <a:cs typeface="Arial Unicode MS" pitchFamily="34" charset="-128"/>
                <a:sym typeface="Symbol" pitchFamily="18" charset="2"/>
              </a:rPr>
              <a:t>IN</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a:t>
            </a: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Q</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a:t>
            </a:r>
          </a:p>
          <a:p>
            <a:pPr lvl="2" eaLnBrk="1" hangingPunct="1">
              <a:lnSpc>
                <a:spcPct val="90000"/>
              </a:lnSpc>
              <a:tabLst>
                <a:tab pos="2289175" algn="l"/>
              </a:tabLst>
            </a:pP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S</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  </a:t>
            </a: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S</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dirty="0">
                <a:solidFill>
                  <a:srgbClr val="008A87"/>
                </a:solidFill>
                <a:latin typeface="Symbol" pitchFamily="18" charset="2"/>
                <a:ea typeface="Arial Unicode MS" pitchFamily="34" charset="-128"/>
                <a:cs typeface="Arial Unicode MS" pitchFamily="34" charset="-128"/>
                <a:sym typeface="Symbol" pitchFamily="18" charset="2"/>
              </a:rPr>
              <a:t>È</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u</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a:t>
            </a:r>
          </a:p>
          <a:p>
            <a:pPr lvl="2" eaLnBrk="1" hangingPunct="1">
              <a:lnSpc>
                <a:spcPct val="90000"/>
              </a:lnSpc>
              <a:tabLst>
                <a:tab pos="2289175" algn="l"/>
              </a:tabLst>
            </a:pPr>
            <a:r>
              <a:rPr lang="en-US" sz="2800" b="1" dirty="0">
                <a:solidFill>
                  <a:srgbClr val="000000"/>
                </a:solidFill>
                <a:latin typeface="Times New Roman" pitchFamily="18" charset="0"/>
                <a:ea typeface="Arial Unicode MS" pitchFamily="34" charset="-128"/>
                <a:cs typeface="Arial Unicode MS" pitchFamily="34" charset="-128"/>
                <a:sym typeface="Symbol" pitchFamily="18" charset="2"/>
              </a:rPr>
              <a:t>for</a:t>
            </a:r>
            <a:r>
              <a:rPr lang="en-US" sz="2800" dirty="0">
                <a:solidFill>
                  <a:srgbClr val="000000"/>
                </a:solidFill>
                <a:latin typeface="Times New Roman" pitchFamily="18" charset="0"/>
                <a:ea typeface="Arial Unicode MS" pitchFamily="34" charset="-128"/>
                <a:cs typeface="Arial Unicode MS" pitchFamily="34" charset="-128"/>
                <a:sym typeface="Symbol" pitchFamily="18" charset="2"/>
              </a:rPr>
              <a:t> each </a:t>
            </a: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v</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dirty="0">
                <a:solidFill>
                  <a:srgbClr val="008A87"/>
                </a:solidFill>
                <a:latin typeface="Symbol" pitchFamily="18" charset="2"/>
                <a:ea typeface="Arial Unicode MS" pitchFamily="34" charset="-128"/>
                <a:cs typeface="Arial Unicode MS" pitchFamily="34" charset="-128"/>
                <a:sym typeface="Symbol" pitchFamily="18" charset="2"/>
              </a:rPr>
              <a:t>Î</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i="1" dirty="0" err="1">
                <a:solidFill>
                  <a:srgbClr val="008A87"/>
                </a:solidFill>
                <a:latin typeface="Times New Roman" pitchFamily="18" charset="0"/>
                <a:ea typeface="Arial Unicode MS" pitchFamily="34" charset="-128"/>
                <a:cs typeface="Arial Unicode MS" pitchFamily="34" charset="-128"/>
                <a:sym typeface="Symbol" pitchFamily="18" charset="2"/>
              </a:rPr>
              <a:t>Adj</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a:t>
            </a: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u</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a:t>
            </a:r>
          </a:p>
          <a:p>
            <a:pPr lvl="3" eaLnBrk="1" hangingPunct="1">
              <a:lnSpc>
                <a:spcPct val="90000"/>
              </a:lnSpc>
              <a:tabLst>
                <a:tab pos="2289175" algn="l"/>
              </a:tabLst>
            </a:pPr>
            <a:r>
              <a:rPr lang="en-US" sz="2800" b="1" dirty="0">
                <a:solidFill>
                  <a:srgbClr val="000000"/>
                </a:solidFill>
                <a:latin typeface="Times New Roman" pitchFamily="18" charset="0"/>
                <a:ea typeface="Arial Unicode MS" pitchFamily="34" charset="-128"/>
                <a:cs typeface="Arial Unicode MS" pitchFamily="34" charset="-128"/>
              </a:rPr>
              <a:t>do</a:t>
            </a:r>
            <a:r>
              <a:rPr lang="en-US" sz="2800" dirty="0">
                <a:solidFill>
                  <a:srgbClr val="000000"/>
                </a:solidFill>
                <a:latin typeface="Times New Roman" pitchFamily="18" charset="0"/>
                <a:ea typeface="Arial Unicode MS" pitchFamily="34" charset="-128"/>
                <a:cs typeface="Arial Unicode MS" pitchFamily="34" charset="-128"/>
              </a:rPr>
              <a:t> </a:t>
            </a:r>
            <a:r>
              <a:rPr lang="en-US" sz="2800" b="1" dirty="0">
                <a:solidFill>
                  <a:srgbClr val="000000"/>
                </a:solidFill>
                <a:latin typeface="Times New Roman" pitchFamily="18" charset="0"/>
                <a:ea typeface="Arial Unicode MS" pitchFamily="34" charset="-128"/>
                <a:cs typeface="Arial Unicode MS" pitchFamily="34" charset="-128"/>
                <a:sym typeface="Symbol" pitchFamily="18" charset="2"/>
              </a:rPr>
              <a:t>if</a:t>
            </a:r>
            <a:r>
              <a:rPr lang="en-US" sz="2800" i="1" dirty="0">
                <a:solidFill>
                  <a:srgbClr val="008A87"/>
                </a:solidFill>
                <a:latin typeface="Times New Roman" pitchFamily="18" charset="0"/>
                <a:ea typeface="Arial Unicode MS" pitchFamily="34" charset="-128"/>
                <a:cs typeface="Arial Unicode MS" pitchFamily="34" charset="-128"/>
              </a:rPr>
              <a:t> d</a:t>
            </a:r>
            <a:r>
              <a:rPr lang="en-US" sz="2800" dirty="0">
                <a:solidFill>
                  <a:srgbClr val="008A87"/>
                </a:solidFill>
                <a:latin typeface="Times New Roman" pitchFamily="18" charset="0"/>
                <a:ea typeface="Arial Unicode MS" pitchFamily="34" charset="-128"/>
                <a:cs typeface="Arial Unicode MS" pitchFamily="34" charset="-128"/>
              </a:rPr>
              <a:t>[</a:t>
            </a:r>
            <a:r>
              <a:rPr lang="en-US" sz="2800" i="1" dirty="0">
                <a:solidFill>
                  <a:srgbClr val="008A87"/>
                </a:solidFill>
                <a:latin typeface="Times New Roman" pitchFamily="18" charset="0"/>
                <a:ea typeface="Arial Unicode MS" pitchFamily="34" charset="-128"/>
                <a:cs typeface="Arial Unicode MS" pitchFamily="34" charset="-128"/>
              </a:rPr>
              <a:t>v</a:t>
            </a:r>
            <a:r>
              <a:rPr lang="en-US" sz="2800" dirty="0">
                <a:solidFill>
                  <a:srgbClr val="008A87"/>
                </a:solidFill>
                <a:latin typeface="Times New Roman" pitchFamily="18" charset="0"/>
                <a:ea typeface="Arial Unicode MS" pitchFamily="34" charset="-128"/>
                <a:cs typeface="Arial Unicode MS" pitchFamily="34" charset="-128"/>
              </a:rPr>
              <a:t>] </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&gt; </a:t>
            </a:r>
            <a:r>
              <a:rPr lang="en-US" sz="2800" i="1" dirty="0">
                <a:solidFill>
                  <a:srgbClr val="008A87"/>
                </a:solidFill>
                <a:latin typeface="Times New Roman" pitchFamily="18" charset="0"/>
                <a:ea typeface="Arial Unicode MS" pitchFamily="34" charset="-128"/>
                <a:cs typeface="Arial Unicode MS" pitchFamily="34" charset="-128"/>
              </a:rPr>
              <a:t>d</a:t>
            </a:r>
            <a:r>
              <a:rPr lang="en-US" sz="2800" dirty="0">
                <a:solidFill>
                  <a:srgbClr val="008A87"/>
                </a:solidFill>
                <a:latin typeface="Times New Roman" pitchFamily="18" charset="0"/>
                <a:ea typeface="Arial Unicode MS" pitchFamily="34" charset="-128"/>
                <a:cs typeface="Arial Unicode MS" pitchFamily="34" charset="-128"/>
              </a:rPr>
              <a:t>[</a:t>
            </a:r>
            <a:r>
              <a:rPr lang="en-US" sz="2800" i="1" dirty="0">
                <a:solidFill>
                  <a:srgbClr val="008A87"/>
                </a:solidFill>
                <a:latin typeface="Times New Roman" pitchFamily="18" charset="0"/>
                <a:ea typeface="Arial Unicode MS" pitchFamily="34" charset="-128"/>
                <a:cs typeface="Arial Unicode MS" pitchFamily="34" charset="-128"/>
              </a:rPr>
              <a:t>u</a:t>
            </a:r>
            <a:r>
              <a:rPr lang="en-US" sz="2800" dirty="0">
                <a:solidFill>
                  <a:srgbClr val="008A87"/>
                </a:solidFill>
                <a:latin typeface="Times New Roman" pitchFamily="18" charset="0"/>
                <a:ea typeface="Arial Unicode MS" pitchFamily="34" charset="-128"/>
                <a:cs typeface="Arial Unicode MS" pitchFamily="34" charset="-128"/>
              </a:rPr>
              <a:t>] + </a:t>
            </a:r>
            <a:r>
              <a:rPr lang="en-US" sz="2800" i="1" dirty="0">
                <a:solidFill>
                  <a:srgbClr val="008A87"/>
                </a:solidFill>
                <a:latin typeface="Times New Roman" pitchFamily="18" charset="0"/>
                <a:ea typeface="Arial Unicode MS" pitchFamily="34" charset="-128"/>
                <a:cs typeface="Arial Unicode MS" pitchFamily="34" charset="-128"/>
              </a:rPr>
              <a:t>w</a:t>
            </a:r>
            <a:r>
              <a:rPr lang="en-US" sz="2800" dirty="0">
                <a:solidFill>
                  <a:srgbClr val="008A87"/>
                </a:solidFill>
                <a:latin typeface="Times New Roman" pitchFamily="18" charset="0"/>
                <a:ea typeface="Arial Unicode MS" pitchFamily="34" charset="-128"/>
                <a:cs typeface="Arial Unicode MS" pitchFamily="34" charset="-128"/>
              </a:rPr>
              <a:t>(</a:t>
            </a:r>
            <a:r>
              <a:rPr lang="en-US" sz="2800" i="1" dirty="0">
                <a:solidFill>
                  <a:srgbClr val="008A87"/>
                </a:solidFill>
                <a:latin typeface="Times New Roman" pitchFamily="18" charset="0"/>
                <a:ea typeface="Arial Unicode MS" pitchFamily="34" charset="-128"/>
                <a:cs typeface="Arial Unicode MS" pitchFamily="34" charset="-128"/>
              </a:rPr>
              <a:t>u</a:t>
            </a:r>
            <a:r>
              <a:rPr lang="en-US" sz="2800" dirty="0">
                <a:solidFill>
                  <a:srgbClr val="008A87"/>
                </a:solidFill>
                <a:latin typeface="Times New Roman" pitchFamily="18" charset="0"/>
                <a:ea typeface="Arial Unicode MS" pitchFamily="34" charset="-128"/>
                <a:cs typeface="Arial Unicode MS" pitchFamily="34" charset="-128"/>
              </a:rPr>
              <a:t>, </a:t>
            </a:r>
            <a:r>
              <a:rPr lang="en-US" sz="2800" i="1" dirty="0">
                <a:solidFill>
                  <a:srgbClr val="008A87"/>
                </a:solidFill>
                <a:latin typeface="Times New Roman" pitchFamily="18" charset="0"/>
                <a:ea typeface="Arial Unicode MS" pitchFamily="34" charset="-128"/>
                <a:cs typeface="Arial Unicode MS" pitchFamily="34" charset="-128"/>
              </a:rPr>
              <a:t>v</a:t>
            </a:r>
            <a:r>
              <a:rPr lang="en-US" sz="2800" dirty="0">
                <a:solidFill>
                  <a:srgbClr val="008A87"/>
                </a:solidFill>
                <a:latin typeface="Times New Roman" pitchFamily="18" charset="0"/>
                <a:ea typeface="Arial Unicode MS" pitchFamily="34" charset="-128"/>
                <a:cs typeface="Arial Unicode MS" pitchFamily="34" charset="-128"/>
              </a:rPr>
              <a:t>)</a:t>
            </a:r>
          </a:p>
          <a:p>
            <a:pPr lvl="4" eaLnBrk="1" hangingPunct="1">
              <a:lnSpc>
                <a:spcPct val="90000"/>
              </a:lnSpc>
              <a:tabLst>
                <a:tab pos="2289175" algn="l"/>
              </a:tabLst>
            </a:pPr>
            <a:r>
              <a:rPr lang="en-US" sz="2800" b="1" dirty="0">
                <a:solidFill>
                  <a:srgbClr val="000000"/>
                </a:solidFill>
                <a:latin typeface="Times New Roman" pitchFamily="18" charset="0"/>
                <a:ea typeface="Arial Unicode MS" pitchFamily="34" charset="-128"/>
                <a:cs typeface="Arial Unicode MS" pitchFamily="34" charset="-128"/>
                <a:sym typeface="Symbol" pitchFamily="18" charset="2"/>
              </a:rPr>
              <a:t>	then </a:t>
            </a:r>
            <a:r>
              <a:rPr lang="en-US" sz="2800" i="1" dirty="0">
                <a:solidFill>
                  <a:srgbClr val="008A87"/>
                </a:solidFill>
                <a:latin typeface="Times New Roman" pitchFamily="18" charset="0"/>
                <a:ea typeface="Arial Unicode MS" pitchFamily="34" charset="-128"/>
                <a:cs typeface="Arial Unicode MS" pitchFamily="34" charset="-128"/>
              </a:rPr>
              <a:t>d</a:t>
            </a:r>
            <a:r>
              <a:rPr lang="en-US" sz="2800" dirty="0">
                <a:solidFill>
                  <a:srgbClr val="008A87"/>
                </a:solidFill>
                <a:latin typeface="Times New Roman" pitchFamily="18" charset="0"/>
                <a:ea typeface="Arial Unicode MS" pitchFamily="34" charset="-128"/>
                <a:cs typeface="Arial Unicode MS" pitchFamily="34" charset="-128"/>
              </a:rPr>
              <a:t>[</a:t>
            </a:r>
            <a:r>
              <a:rPr lang="en-US" sz="2800" i="1" dirty="0">
                <a:solidFill>
                  <a:srgbClr val="008A87"/>
                </a:solidFill>
                <a:latin typeface="Times New Roman" pitchFamily="18" charset="0"/>
                <a:ea typeface="Arial Unicode MS" pitchFamily="34" charset="-128"/>
                <a:cs typeface="Arial Unicode MS" pitchFamily="34" charset="-128"/>
              </a:rPr>
              <a:t>v</a:t>
            </a:r>
            <a:r>
              <a:rPr lang="en-US" sz="2800" dirty="0">
                <a:solidFill>
                  <a:srgbClr val="008A87"/>
                </a:solidFill>
                <a:latin typeface="Times New Roman" pitchFamily="18" charset="0"/>
                <a:ea typeface="Arial Unicode MS" pitchFamily="34" charset="-128"/>
                <a:cs typeface="Arial Unicode MS" pitchFamily="34" charset="-128"/>
              </a:rPr>
              <a:t>] </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i="1" dirty="0">
                <a:solidFill>
                  <a:srgbClr val="008A87"/>
                </a:solidFill>
                <a:latin typeface="Times New Roman" pitchFamily="18" charset="0"/>
                <a:ea typeface="Arial Unicode MS" pitchFamily="34" charset="-128"/>
                <a:cs typeface="Arial Unicode MS" pitchFamily="34" charset="-128"/>
              </a:rPr>
              <a:t>d</a:t>
            </a:r>
            <a:r>
              <a:rPr lang="en-US" sz="2800" dirty="0">
                <a:solidFill>
                  <a:srgbClr val="008A87"/>
                </a:solidFill>
                <a:latin typeface="Times New Roman" pitchFamily="18" charset="0"/>
                <a:ea typeface="Arial Unicode MS" pitchFamily="34" charset="-128"/>
                <a:cs typeface="Arial Unicode MS" pitchFamily="34" charset="-128"/>
              </a:rPr>
              <a:t>[</a:t>
            </a:r>
            <a:r>
              <a:rPr lang="en-US" sz="2800" i="1" dirty="0">
                <a:solidFill>
                  <a:srgbClr val="008A87"/>
                </a:solidFill>
                <a:latin typeface="Times New Roman" pitchFamily="18" charset="0"/>
                <a:ea typeface="Arial Unicode MS" pitchFamily="34" charset="-128"/>
                <a:cs typeface="Arial Unicode MS" pitchFamily="34" charset="-128"/>
              </a:rPr>
              <a:t>u</a:t>
            </a:r>
            <a:r>
              <a:rPr lang="en-US" sz="2800" dirty="0">
                <a:solidFill>
                  <a:srgbClr val="008A87"/>
                </a:solidFill>
                <a:latin typeface="Times New Roman" pitchFamily="18" charset="0"/>
                <a:ea typeface="Arial Unicode MS" pitchFamily="34" charset="-128"/>
                <a:cs typeface="Arial Unicode MS" pitchFamily="34" charset="-128"/>
              </a:rPr>
              <a:t>] + </a:t>
            </a:r>
            <a:r>
              <a:rPr lang="en-US" sz="2800" i="1" dirty="0">
                <a:solidFill>
                  <a:srgbClr val="008A87"/>
                </a:solidFill>
                <a:latin typeface="Times New Roman" pitchFamily="18" charset="0"/>
                <a:ea typeface="Arial Unicode MS" pitchFamily="34" charset="-128"/>
                <a:cs typeface="Arial Unicode MS" pitchFamily="34" charset="-128"/>
              </a:rPr>
              <a:t>w</a:t>
            </a:r>
            <a:r>
              <a:rPr lang="en-US" sz="2800" dirty="0">
                <a:solidFill>
                  <a:srgbClr val="008A87"/>
                </a:solidFill>
                <a:latin typeface="Times New Roman" pitchFamily="18" charset="0"/>
                <a:ea typeface="Arial Unicode MS" pitchFamily="34" charset="-128"/>
                <a:cs typeface="Arial Unicode MS" pitchFamily="34" charset="-128"/>
              </a:rPr>
              <a:t>(</a:t>
            </a:r>
            <a:r>
              <a:rPr lang="en-US" sz="2800" i="1" dirty="0">
                <a:solidFill>
                  <a:srgbClr val="008A87"/>
                </a:solidFill>
                <a:latin typeface="Times New Roman" pitchFamily="18" charset="0"/>
                <a:ea typeface="Arial Unicode MS" pitchFamily="34" charset="-128"/>
                <a:cs typeface="Arial Unicode MS" pitchFamily="34" charset="-128"/>
              </a:rPr>
              <a:t>u</a:t>
            </a:r>
            <a:r>
              <a:rPr lang="en-US" sz="2800" dirty="0">
                <a:solidFill>
                  <a:srgbClr val="008A87"/>
                </a:solidFill>
                <a:latin typeface="Times New Roman" pitchFamily="18" charset="0"/>
                <a:ea typeface="Arial Unicode MS" pitchFamily="34" charset="-128"/>
                <a:cs typeface="Arial Unicode MS" pitchFamily="34" charset="-128"/>
              </a:rPr>
              <a:t>, </a:t>
            </a:r>
            <a:r>
              <a:rPr lang="en-US" sz="2800" i="1" dirty="0">
                <a:solidFill>
                  <a:srgbClr val="008A87"/>
                </a:solidFill>
                <a:latin typeface="Times New Roman" pitchFamily="18" charset="0"/>
                <a:ea typeface="Arial Unicode MS" pitchFamily="34" charset="-128"/>
                <a:cs typeface="Arial Unicode MS" pitchFamily="34" charset="-128"/>
              </a:rPr>
              <a:t>v</a:t>
            </a:r>
            <a:r>
              <a:rPr lang="en-US" sz="2800" dirty="0">
                <a:solidFill>
                  <a:srgbClr val="008A87"/>
                </a:solidFill>
                <a:latin typeface="Times New Roman" pitchFamily="18" charset="0"/>
                <a:ea typeface="Arial Unicode MS" pitchFamily="34" charset="-128"/>
                <a:cs typeface="Arial Unicode MS" pitchFamily="34" charset="-128"/>
              </a:rPr>
              <a:t>)</a:t>
            </a:r>
          </a:p>
          <a:p>
            <a:pPr lvl="4" eaLnBrk="1" hangingPunct="1">
              <a:lnSpc>
                <a:spcPct val="90000"/>
              </a:lnSpc>
              <a:tabLst>
                <a:tab pos="2289175" algn="l"/>
              </a:tabLst>
            </a:pP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	p[v] </a:t>
            </a:r>
            <a:r>
              <a:rPr lang="en-US" sz="2800" dirty="0">
                <a:solidFill>
                  <a:srgbClr val="008A87"/>
                </a:solidFill>
                <a:latin typeface="Times New Roman" pitchFamily="18" charset="0"/>
                <a:ea typeface="Arial Unicode MS" pitchFamily="34" charset="-128"/>
                <a:cs typeface="Arial Unicode MS" pitchFamily="34" charset="-128"/>
                <a:sym typeface="Symbol" pitchFamily="18" charset="2"/>
              </a:rPr>
              <a:t> </a:t>
            </a:r>
            <a:r>
              <a:rPr lang="en-US" sz="2800" i="1" dirty="0">
                <a:solidFill>
                  <a:srgbClr val="008A87"/>
                </a:solidFill>
                <a:latin typeface="Times New Roman" pitchFamily="18" charset="0"/>
                <a:ea typeface="Arial Unicode MS" pitchFamily="34" charset="-128"/>
                <a:cs typeface="Arial Unicode MS" pitchFamily="34" charset="-128"/>
                <a:sym typeface="Symbol" pitchFamily="18" charset="2"/>
              </a:rPr>
              <a:t>u</a:t>
            </a:r>
          </a:p>
          <a:p>
            <a:pPr lvl="4" eaLnBrk="1" hangingPunct="1">
              <a:lnSpc>
                <a:spcPct val="90000"/>
              </a:lnSpc>
              <a:tabLst>
                <a:tab pos="2289175" algn="l"/>
              </a:tabLst>
            </a:pPr>
            <a:endParaRPr lang="en-US" sz="2800" i="1" dirty="0">
              <a:solidFill>
                <a:srgbClr val="008A87"/>
              </a:solidFill>
              <a:latin typeface="Times New Roman" pitchFamily="18" charset="0"/>
              <a:ea typeface="Arial Unicode MS" pitchFamily="34" charset="-128"/>
              <a:cs typeface="Arial Unicode MS" pitchFamily="34" charset="-128"/>
              <a:sym typeface="Symbol" pitchFamily="18" charset="2"/>
            </a:endParaRPr>
          </a:p>
        </p:txBody>
      </p:sp>
      <p:sp>
        <p:nvSpPr>
          <p:cNvPr id="677894" name="Text Box 6"/>
          <p:cNvSpPr txBox="1">
            <a:spLocks noChangeArrowheads="1"/>
          </p:cNvSpPr>
          <p:nvPr/>
        </p:nvSpPr>
        <p:spPr bwMode="auto">
          <a:xfrm>
            <a:off x="6781800" y="4724400"/>
            <a:ext cx="1920875" cy="968375"/>
          </a:xfrm>
          <a:prstGeom prst="rect">
            <a:avLst/>
          </a:prstGeom>
          <a:noFill/>
          <a:ln w="28575">
            <a:noFill/>
            <a:miter lim="800000"/>
            <a:headEnd/>
            <a:tailEnd/>
          </a:ln>
          <a:effectLst/>
        </p:spPr>
        <p:txBody>
          <a:bodyPr>
            <a:spAutoFit/>
          </a:bodyPr>
          <a:lstStyle/>
          <a:p>
            <a:pPr algn="ctr" eaLnBrk="1" hangingPunct="1">
              <a:lnSpc>
                <a:spcPct val="90000"/>
              </a:lnSpc>
            </a:pPr>
            <a:r>
              <a:rPr lang="en-US" sz="3200" b="1" i="1">
                <a:solidFill>
                  <a:srgbClr val="CC0000"/>
                </a:solidFill>
                <a:latin typeface="Times New Roman" pitchFamily="18" charset="0"/>
                <a:ea typeface="Arial Unicode MS" pitchFamily="34" charset="-128"/>
                <a:cs typeface="Arial Unicode MS" pitchFamily="34" charset="-128"/>
              </a:rPr>
              <a:t>relaxation step</a:t>
            </a:r>
          </a:p>
        </p:txBody>
      </p:sp>
      <p:sp>
        <p:nvSpPr>
          <p:cNvPr id="677895" name="Text Box 7"/>
          <p:cNvSpPr txBox="1">
            <a:spLocks noChangeArrowheads="1"/>
          </p:cNvSpPr>
          <p:nvPr/>
        </p:nvSpPr>
        <p:spPr bwMode="auto">
          <a:xfrm>
            <a:off x="4191000" y="6096000"/>
            <a:ext cx="4054475" cy="579437"/>
          </a:xfrm>
          <a:prstGeom prst="rect">
            <a:avLst/>
          </a:prstGeom>
          <a:noFill/>
          <a:ln w="28575">
            <a:noFill/>
            <a:miter lim="800000"/>
            <a:headEnd/>
            <a:tailEnd/>
          </a:ln>
          <a:effectLst/>
        </p:spPr>
        <p:txBody>
          <a:bodyPr wrap="none">
            <a:spAutoFit/>
          </a:bodyPr>
          <a:lstStyle/>
          <a:p>
            <a:pPr eaLnBrk="1" hangingPunct="1"/>
            <a:r>
              <a:rPr lang="en-US" sz="3200" dirty="0">
                <a:solidFill>
                  <a:srgbClr val="000000"/>
                </a:solidFill>
                <a:latin typeface="Times New Roman" pitchFamily="18" charset="0"/>
                <a:ea typeface="Arial Unicode MS" pitchFamily="34" charset="-128"/>
                <a:cs typeface="Arial Unicode MS" pitchFamily="34" charset="-128"/>
              </a:rPr>
              <a:t>Implicit D</a:t>
            </a:r>
            <a:r>
              <a:rPr lang="en-US" sz="2400" dirty="0">
                <a:solidFill>
                  <a:srgbClr val="000000"/>
                </a:solidFill>
                <a:latin typeface="Times New Roman" pitchFamily="18" charset="0"/>
                <a:ea typeface="Arial Unicode MS" pitchFamily="34" charset="-128"/>
                <a:cs typeface="Arial Unicode MS" pitchFamily="34" charset="-128"/>
              </a:rPr>
              <a:t>ECREASE</a:t>
            </a:r>
            <a:r>
              <a:rPr lang="en-US" sz="3200" dirty="0">
                <a:solidFill>
                  <a:srgbClr val="000000"/>
                </a:solidFill>
                <a:latin typeface="Times New Roman" pitchFamily="18" charset="0"/>
                <a:ea typeface="Arial Unicode MS" pitchFamily="34" charset="-128"/>
                <a:cs typeface="Arial Unicode MS" pitchFamily="34" charset="-128"/>
              </a:rPr>
              <a:t>-K</a:t>
            </a:r>
            <a:r>
              <a:rPr lang="en-US" sz="2400" dirty="0">
                <a:solidFill>
                  <a:srgbClr val="000000"/>
                </a:solidFill>
                <a:latin typeface="Times New Roman" pitchFamily="18" charset="0"/>
                <a:ea typeface="Arial Unicode MS" pitchFamily="34" charset="-128"/>
                <a:cs typeface="Arial Unicode MS" pitchFamily="34" charset="-128"/>
              </a:rPr>
              <a:t>EY</a:t>
            </a:r>
          </a:p>
        </p:txBody>
      </p:sp>
      <p:sp>
        <p:nvSpPr>
          <p:cNvPr id="677896" name="Line 8"/>
          <p:cNvSpPr>
            <a:spLocks noChangeShapeType="1"/>
          </p:cNvSpPr>
          <p:nvPr/>
        </p:nvSpPr>
        <p:spPr bwMode="auto">
          <a:xfrm flipH="1" flipV="1">
            <a:off x="4419600" y="5676900"/>
            <a:ext cx="152400" cy="381000"/>
          </a:xfrm>
          <a:prstGeom prst="line">
            <a:avLst/>
          </a:prstGeom>
          <a:noFill/>
          <a:ln w="38100">
            <a:solidFill>
              <a:schemeClr val="accent2"/>
            </a:solidFill>
            <a:round/>
            <a:headEnd/>
            <a:tailEnd type="stealth" w="med" len="med"/>
          </a:ln>
          <a:effectLst/>
        </p:spPr>
        <p:txBody>
          <a:bodyPr>
            <a:spAutoFit/>
          </a:bodyPr>
          <a:lstStyle/>
          <a:p>
            <a:pPr eaLnBrk="1" hangingPunct="1"/>
            <a:endParaRPr lang="en-US" sz="2400">
              <a:solidFill>
                <a:srgbClr val="FF0000"/>
              </a:solidFill>
              <a:latin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p:txBody>
          <a:bodyPr/>
          <a:lstStyle/>
          <a:p>
            <a:r>
              <a:rPr lang="en-US"/>
              <a:t>Example of Dijkstra’s algorithm</a:t>
            </a:r>
          </a:p>
        </p:txBody>
      </p:sp>
      <p:sp>
        <p:nvSpPr>
          <p:cNvPr id="678915" name="Oval 3"/>
          <p:cNvSpPr>
            <a:spLocks noChangeArrowheads="1"/>
          </p:cNvSpPr>
          <p:nvPr/>
        </p:nvSpPr>
        <p:spPr bwMode="auto">
          <a:xfrm>
            <a:off x="3883025" y="272891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A</a:t>
            </a:r>
          </a:p>
        </p:txBody>
      </p:sp>
      <p:sp>
        <p:nvSpPr>
          <p:cNvPr id="678916" name="Oval 4"/>
          <p:cNvSpPr>
            <a:spLocks noChangeArrowheads="1"/>
          </p:cNvSpPr>
          <p:nvPr/>
        </p:nvSpPr>
        <p:spPr bwMode="auto">
          <a:xfrm>
            <a:off x="56356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78917" name="Oval 5"/>
          <p:cNvSpPr>
            <a:spLocks noChangeArrowheads="1"/>
          </p:cNvSpPr>
          <p:nvPr/>
        </p:nvSpPr>
        <p:spPr bwMode="auto">
          <a:xfrm>
            <a:off x="73882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78918" name="Oval 6"/>
          <p:cNvSpPr>
            <a:spLocks noChangeArrowheads="1"/>
          </p:cNvSpPr>
          <p:nvPr/>
        </p:nvSpPr>
        <p:spPr bwMode="auto">
          <a:xfrm>
            <a:off x="5635625" y="37385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C</a:t>
            </a:r>
          </a:p>
        </p:txBody>
      </p:sp>
      <p:sp>
        <p:nvSpPr>
          <p:cNvPr id="678919" name="Oval 7"/>
          <p:cNvSpPr>
            <a:spLocks noChangeArrowheads="1"/>
          </p:cNvSpPr>
          <p:nvPr/>
        </p:nvSpPr>
        <p:spPr bwMode="auto">
          <a:xfrm>
            <a:off x="7388225" y="37385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E</a:t>
            </a:r>
          </a:p>
        </p:txBody>
      </p:sp>
      <p:cxnSp>
        <p:nvCxnSpPr>
          <p:cNvPr id="678920" name="AutoShape 8"/>
          <p:cNvCxnSpPr>
            <a:cxnSpLocks noChangeShapeType="1"/>
            <a:stCxn id="678915" idx="7"/>
            <a:endCxn id="678916" idx="2"/>
          </p:cNvCxnSpPr>
          <p:nvPr/>
        </p:nvCxnSpPr>
        <p:spPr bwMode="auto">
          <a:xfrm flipV="1">
            <a:off x="4462463" y="2058988"/>
            <a:ext cx="1173162" cy="769937"/>
          </a:xfrm>
          <a:prstGeom prst="straightConnector1">
            <a:avLst/>
          </a:prstGeom>
          <a:noFill/>
          <a:ln w="28575">
            <a:solidFill>
              <a:schemeClr val="tx1"/>
            </a:solidFill>
            <a:round/>
            <a:headEnd/>
            <a:tailEnd type="stealth" w="med" len="med"/>
          </a:ln>
          <a:effectLst/>
        </p:spPr>
      </p:cxnSp>
      <p:cxnSp>
        <p:nvCxnSpPr>
          <p:cNvPr id="678921" name="AutoShape 9"/>
          <p:cNvCxnSpPr>
            <a:cxnSpLocks noChangeShapeType="1"/>
            <a:stCxn id="678915" idx="5"/>
            <a:endCxn id="678918" idx="2"/>
          </p:cNvCxnSpPr>
          <p:nvPr/>
        </p:nvCxnSpPr>
        <p:spPr bwMode="auto">
          <a:xfrm>
            <a:off x="4462463" y="3308350"/>
            <a:ext cx="1173162" cy="769938"/>
          </a:xfrm>
          <a:prstGeom prst="straightConnector1">
            <a:avLst/>
          </a:prstGeom>
          <a:noFill/>
          <a:ln w="28575">
            <a:solidFill>
              <a:schemeClr val="tx1"/>
            </a:solidFill>
            <a:round/>
            <a:headEnd/>
            <a:tailEnd type="stealth" w="med" len="med"/>
          </a:ln>
          <a:effectLst/>
        </p:spPr>
      </p:cxnSp>
      <p:cxnSp>
        <p:nvCxnSpPr>
          <p:cNvPr id="678922" name="AutoShape 10"/>
          <p:cNvCxnSpPr>
            <a:cxnSpLocks noChangeShapeType="1"/>
            <a:stCxn id="678916" idx="6"/>
            <a:endCxn id="678917" idx="2"/>
          </p:cNvCxnSpPr>
          <p:nvPr/>
        </p:nvCxnSpPr>
        <p:spPr bwMode="auto">
          <a:xfrm>
            <a:off x="6315075" y="2058988"/>
            <a:ext cx="1073150" cy="0"/>
          </a:xfrm>
          <a:prstGeom prst="straightConnector1">
            <a:avLst/>
          </a:prstGeom>
          <a:noFill/>
          <a:ln w="28575">
            <a:solidFill>
              <a:schemeClr val="tx1"/>
            </a:solidFill>
            <a:round/>
            <a:headEnd/>
            <a:tailEnd type="stealth" w="med" len="med"/>
          </a:ln>
          <a:effectLst/>
        </p:spPr>
      </p:cxnSp>
      <p:sp>
        <p:nvSpPr>
          <p:cNvPr id="678923" name="Arc 11"/>
          <p:cNvSpPr>
            <a:spLocks/>
          </p:cNvSpPr>
          <p:nvPr/>
        </p:nvSpPr>
        <p:spPr bwMode="auto">
          <a:xfrm>
            <a:off x="6246813" y="2287588"/>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78924" name="Arc 12"/>
          <p:cNvSpPr>
            <a:spLocks/>
          </p:cNvSpPr>
          <p:nvPr/>
        </p:nvSpPr>
        <p:spPr bwMode="auto">
          <a:xfrm flipV="1">
            <a:off x="6245225" y="30781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78925" name="Arc 13"/>
          <p:cNvSpPr>
            <a:spLocks/>
          </p:cNvSpPr>
          <p:nvPr/>
        </p:nvSpPr>
        <p:spPr bwMode="auto">
          <a:xfrm flipH="1">
            <a:off x="5559425" y="22907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78926" name="Arc 14"/>
          <p:cNvSpPr>
            <a:spLocks/>
          </p:cNvSpPr>
          <p:nvPr/>
        </p:nvSpPr>
        <p:spPr bwMode="auto">
          <a:xfrm flipH="1" flipV="1">
            <a:off x="5559425" y="30781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78927" name="Arc 15"/>
          <p:cNvSpPr>
            <a:spLocks/>
          </p:cNvSpPr>
          <p:nvPr/>
        </p:nvSpPr>
        <p:spPr bwMode="auto">
          <a:xfrm>
            <a:off x="7999413" y="2287588"/>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78928" name="Arc 16"/>
          <p:cNvSpPr>
            <a:spLocks/>
          </p:cNvSpPr>
          <p:nvPr/>
        </p:nvSpPr>
        <p:spPr bwMode="auto">
          <a:xfrm flipV="1">
            <a:off x="7997825" y="3073400"/>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78929" name="Arc 17"/>
          <p:cNvSpPr>
            <a:spLocks/>
          </p:cNvSpPr>
          <p:nvPr/>
        </p:nvSpPr>
        <p:spPr bwMode="auto">
          <a:xfrm flipH="1">
            <a:off x="7312025" y="22907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78930" name="Arc 18"/>
          <p:cNvSpPr>
            <a:spLocks/>
          </p:cNvSpPr>
          <p:nvPr/>
        </p:nvSpPr>
        <p:spPr bwMode="auto">
          <a:xfrm flipH="1" flipV="1">
            <a:off x="7312025" y="3073400"/>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cxnSp>
        <p:nvCxnSpPr>
          <p:cNvPr id="678931" name="AutoShape 19"/>
          <p:cNvCxnSpPr>
            <a:cxnSpLocks noChangeShapeType="1"/>
            <a:stCxn id="678918" idx="6"/>
            <a:endCxn id="678919" idx="2"/>
          </p:cNvCxnSpPr>
          <p:nvPr/>
        </p:nvCxnSpPr>
        <p:spPr bwMode="auto">
          <a:xfrm>
            <a:off x="6315075" y="4078288"/>
            <a:ext cx="1073150" cy="0"/>
          </a:xfrm>
          <a:prstGeom prst="straightConnector1">
            <a:avLst/>
          </a:prstGeom>
          <a:noFill/>
          <a:ln w="28575">
            <a:solidFill>
              <a:schemeClr val="tx1"/>
            </a:solidFill>
            <a:round/>
            <a:headEnd/>
            <a:tailEnd type="stealth" w="med" len="med"/>
          </a:ln>
          <a:effectLst/>
        </p:spPr>
      </p:cxnSp>
      <p:sp>
        <p:nvSpPr>
          <p:cNvPr id="678932" name="Line 20"/>
          <p:cNvSpPr>
            <a:spLocks noChangeShapeType="1"/>
          </p:cNvSpPr>
          <p:nvPr/>
        </p:nvSpPr>
        <p:spPr bwMode="auto">
          <a:xfrm flipV="1">
            <a:off x="6321425" y="2163763"/>
            <a:ext cx="1066800" cy="1828800"/>
          </a:xfrm>
          <a:prstGeom prst="line">
            <a:avLst/>
          </a:prstGeom>
          <a:noFill/>
          <a:ln w="28575">
            <a:solidFill>
              <a:schemeClr val="tx1"/>
            </a:solidFill>
            <a:round/>
            <a:headEnd/>
            <a:tailEnd type="stealth" w="med" len="med"/>
          </a:ln>
          <a:effectLst/>
        </p:spPr>
        <p:txBody>
          <a:bodyPr>
            <a:spAutoFit/>
          </a:bodyPr>
          <a:lstStyle/>
          <a:p>
            <a:pPr eaLnBrk="1" hangingPunct="1"/>
            <a:endParaRPr lang="en-US" sz="2400">
              <a:solidFill>
                <a:srgbClr val="FF0000"/>
              </a:solidFill>
              <a:latin typeface="Times New Roman" pitchFamily="18" charset="0"/>
            </a:endParaRPr>
          </a:p>
        </p:txBody>
      </p:sp>
      <p:sp>
        <p:nvSpPr>
          <p:cNvPr id="678933" name="Text Box 21"/>
          <p:cNvSpPr txBox="1">
            <a:spLocks noChangeArrowheads="1"/>
          </p:cNvSpPr>
          <p:nvPr/>
        </p:nvSpPr>
        <p:spPr bwMode="auto">
          <a:xfrm>
            <a:off x="4492625" y="2049463"/>
            <a:ext cx="5397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10</a:t>
            </a:r>
          </a:p>
        </p:txBody>
      </p:sp>
      <p:sp>
        <p:nvSpPr>
          <p:cNvPr id="678934" name="Text Box 22"/>
          <p:cNvSpPr txBox="1">
            <a:spLocks noChangeArrowheads="1"/>
          </p:cNvSpPr>
          <p:nvPr/>
        </p:nvSpPr>
        <p:spPr bwMode="auto">
          <a:xfrm>
            <a:off x="4645025" y="35353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3</a:t>
            </a:r>
          </a:p>
        </p:txBody>
      </p:sp>
      <p:sp>
        <p:nvSpPr>
          <p:cNvPr id="678935" name="Text Box 23"/>
          <p:cNvSpPr txBox="1">
            <a:spLocks noChangeArrowheads="1"/>
          </p:cNvSpPr>
          <p:nvPr/>
        </p:nvSpPr>
        <p:spPr bwMode="auto">
          <a:xfrm>
            <a:off x="55594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a:t>
            </a:r>
          </a:p>
        </p:txBody>
      </p:sp>
      <p:sp>
        <p:nvSpPr>
          <p:cNvPr id="678936" name="Text Box 24"/>
          <p:cNvSpPr txBox="1">
            <a:spLocks noChangeArrowheads="1"/>
          </p:cNvSpPr>
          <p:nvPr/>
        </p:nvSpPr>
        <p:spPr bwMode="auto">
          <a:xfrm>
            <a:off x="60166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4</a:t>
            </a:r>
          </a:p>
        </p:txBody>
      </p:sp>
      <p:sp>
        <p:nvSpPr>
          <p:cNvPr id="678937" name="Text Box 25"/>
          <p:cNvSpPr txBox="1">
            <a:spLocks noChangeArrowheads="1"/>
          </p:cNvSpPr>
          <p:nvPr/>
        </p:nvSpPr>
        <p:spPr bwMode="auto">
          <a:xfrm>
            <a:off x="733107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7</a:t>
            </a:r>
          </a:p>
        </p:txBody>
      </p:sp>
      <p:sp>
        <p:nvSpPr>
          <p:cNvPr id="678938" name="Text Box 26"/>
          <p:cNvSpPr txBox="1">
            <a:spLocks noChangeArrowheads="1"/>
          </p:cNvSpPr>
          <p:nvPr/>
        </p:nvSpPr>
        <p:spPr bwMode="auto">
          <a:xfrm>
            <a:off x="78073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9</a:t>
            </a:r>
          </a:p>
        </p:txBody>
      </p:sp>
      <p:sp>
        <p:nvSpPr>
          <p:cNvPr id="678939" name="Text Box 27"/>
          <p:cNvSpPr txBox="1">
            <a:spLocks noChangeArrowheads="1"/>
          </p:cNvSpPr>
          <p:nvPr/>
        </p:nvSpPr>
        <p:spPr bwMode="auto">
          <a:xfrm>
            <a:off x="6569075" y="26209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8</a:t>
            </a:r>
          </a:p>
        </p:txBody>
      </p:sp>
      <p:sp>
        <p:nvSpPr>
          <p:cNvPr id="678940" name="Text Box 28"/>
          <p:cNvSpPr txBox="1">
            <a:spLocks noChangeArrowheads="1"/>
          </p:cNvSpPr>
          <p:nvPr/>
        </p:nvSpPr>
        <p:spPr bwMode="auto">
          <a:xfrm>
            <a:off x="6702425" y="15541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78941" name="Text Box 29"/>
          <p:cNvSpPr txBox="1">
            <a:spLocks noChangeArrowheads="1"/>
          </p:cNvSpPr>
          <p:nvPr/>
        </p:nvSpPr>
        <p:spPr bwMode="auto">
          <a:xfrm>
            <a:off x="6702425" y="4006850"/>
            <a:ext cx="361950" cy="519113"/>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78942" name="Text Box 30"/>
          <p:cNvSpPr txBox="1">
            <a:spLocks noChangeArrowheads="1"/>
          </p:cNvSpPr>
          <p:nvPr/>
        </p:nvSpPr>
        <p:spPr bwMode="auto">
          <a:xfrm>
            <a:off x="381000" y="1717675"/>
            <a:ext cx="2743200" cy="1406525"/>
          </a:xfrm>
          <a:prstGeom prst="rect">
            <a:avLst/>
          </a:prstGeom>
          <a:noFill/>
          <a:ln w="28575">
            <a:noFill/>
            <a:miter lim="800000"/>
            <a:headEnd/>
            <a:tailEnd/>
          </a:ln>
          <a:effectLst/>
        </p:spPr>
        <p:txBody>
          <a:bodyPr>
            <a:spAutoFit/>
          </a:bodyPr>
          <a:lstStyle/>
          <a:p>
            <a:pPr eaLnBrk="1" hangingPunct="1">
              <a:lnSpc>
                <a:spcPct val="90000"/>
              </a:lnSpc>
            </a:pPr>
            <a:r>
              <a:rPr lang="en-US" sz="3200" b="1">
                <a:solidFill>
                  <a:srgbClr val="CC0000"/>
                </a:solidFill>
                <a:latin typeface="Times New Roman" pitchFamily="18" charset="0"/>
                <a:ea typeface="Arial Unicode MS" pitchFamily="34" charset="-128"/>
                <a:cs typeface="Arial Unicode MS" pitchFamily="34" charset="-128"/>
              </a:rPr>
              <a:t>Graph with nonnegative edge weights: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p:txBody>
          <a:bodyPr/>
          <a:lstStyle/>
          <a:p>
            <a:r>
              <a:rPr lang="en-US"/>
              <a:t>Example of Dijkstra’s algorithm</a:t>
            </a:r>
          </a:p>
        </p:txBody>
      </p:sp>
      <p:sp>
        <p:nvSpPr>
          <p:cNvPr id="679939" name="Oval 3"/>
          <p:cNvSpPr>
            <a:spLocks noChangeArrowheads="1"/>
          </p:cNvSpPr>
          <p:nvPr/>
        </p:nvSpPr>
        <p:spPr bwMode="auto">
          <a:xfrm>
            <a:off x="3883025" y="272891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A</a:t>
            </a:r>
          </a:p>
        </p:txBody>
      </p:sp>
      <p:sp>
        <p:nvSpPr>
          <p:cNvPr id="679940" name="Oval 4"/>
          <p:cNvSpPr>
            <a:spLocks noChangeArrowheads="1"/>
          </p:cNvSpPr>
          <p:nvPr/>
        </p:nvSpPr>
        <p:spPr bwMode="auto">
          <a:xfrm>
            <a:off x="56356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79941" name="Oval 5"/>
          <p:cNvSpPr>
            <a:spLocks noChangeArrowheads="1"/>
          </p:cNvSpPr>
          <p:nvPr/>
        </p:nvSpPr>
        <p:spPr bwMode="auto">
          <a:xfrm>
            <a:off x="73882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79942" name="Oval 6"/>
          <p:cNvSpPr>
            <a:spLocks noChangeArrowheads="1"/>
          </p:cNvSpPr>
          <p:nvPr/>
        </p:nvSpPr>
        <p:spPr bwMode="auto">
          <a:xfrm>
            <a:off x="5635625" y="37385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C</a:t>
            </a:r>
          </a:p>
        </p:txBody>
      </p:sp>
      <p:sp>
        <p:nvSpPr>
          <p:cNvPr id="679943" name="Oval 7"/>
          <p:cNvSpPr>
            <a:spLocks noChangeArrowheads="1"/>
          </p:cNvSpPr>
          <p:nvPr/>
        </p:nvSpPr>
        <p:spPr bwMode="auto">
          <a:xfrm>
            <a:off x="7388225" y="37385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E</a:t>
            </a:r>
          </a:p>
        </p:txBody>
      </p:sp>
      <p:cxnSp>
        <p:nvCxnSpPr>
          <p:cNvPr id="679944" name="AutoShape 8"/>
          <p:cNvCxnSpPr>
            <a:cxnSpLocks noChangeShapeType="1"/>
            <a:stCxn id="679939" idx="7"/>
            <a:endCxn id="679940" idx="2"/>
          </p:cNvCxnSpPr>
          <p:nvPr/>
        </p:nvCxnSpPr>
        <p:spPr bwMode="auto">
          <a:xfrm flipV="1">
            <a:off x="4462463" y="2058988"/>
            <a:ext cx="1173162" cy="769937"/>
          </a:xfrm>
          <a:prstGeom prst="straightConnector1">
            <a:avLst/>
          </a:prstGeom>
          <a:noFill/>
          <a:ln w="28575">
            <a:solidFill>
              <a:schemeClr val="tx1"/>
            </a:solidFill>
            <a:round/>
            <a:headEnd/>
            <a:tailEnd type="stealth" w="med" len="med"/>
          </a:ln>
          <a:effectLst/>
        </p:spPr>
      </p:cxnSp>
      <p:cxnSp>
        <p:nvCxnSpPr>
          <p:cNvPr id="679945" name="AutoShape 9"/>
          <p:cNvCxnSpPr>
            <a:cxnSpLocks noChangeShapeType="1"/>
            <a:stCxn id="679939" idx="5"/>
            <a:endCxn id="679942" idx="2"/>
          </p:cNvCxnSpPr>
          <p:nvPr/>
        </p:nvCxnSpPr>
        <p:spPr bwMode="auto">
          <a:xfrm>
            <a:off x="4462463" y="3308350"/>
            <a:ext cx="1173162" cy="769938"/>
          </a:xfrm>
          <a:prstGeom prst="straightConnector1">
            <a:avLst/>
          </a:prstGeom>
          <a:noFill/>
          <a:ln w="28575">
            <a:solidFill>
              <a:schemeClr val="tx1"/>
            </a:solidFill>
            <a:round/>
            <a:headEnd/>
            <a:tailEnd type="stealth" w="med" len="med"/>
          </a:ln>
          <a:effectLst/>
        </p:spPr>
      </p:cxnSp>
      <p:cxnSp>
        <p:nvCxnSpPr>
          <p:cNvPr id="679946" name="AutoShape 10"/>
          <p:cNvCxnSpPr>
            <a:cxnSpLocks noChangeShapeType="1"/>
            <a:stCxn id="679940" idx="6"/>
            <a:endCxn id="679941" idx="2"/>
          </p:cNvCxnSpPr>
          <p:nvPr/>
        </p:nvCxnSpPr>
        <p:spPr bwMode="auto">
          <a:xfrm>
            <a:off x="6315075" y="2058988"/>
            <a:ext cx="1073150" cy="0"/>
          </a:xfrm>
          <a:prstGeom prst="straightConnector1">
            <a:avLst/>
          </a:prstGeom>
          <a:noFill/>
          <a:ln w="28575">
            <a:solidFill>
              <a:schemeClr val="tx1"/>
            </a:solidFill>
            <a:round/>
            <a:headEnd/>
            <a:tailEnd type="stealth" w="med" len="med"/>
          </a:ln>
          <a:effectLst/>
        </p:spPr>
      </p:cxnSp>
      <p:sp>
        <p:nvSpPr>
          <p:cNvPr id="679947" name="Arc 11"/>
          <p:cNvSpPr>
            <a:spLocks/>
          </p:cNvSpPr>
          <p:nvPr/>
        </p:nvSpPr>
        <p:spPr bwMode="auto">
          <a:xfrm>
            <a:off x="6246813" y="2287588"/>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79948" name="Arc 12"/>
          <p:cNvSpPr>
            <a:spLocks/>
          </p:cNvSpPr>
          <p:nvPr/>
        </p:nvSpPr>
        <p:spPr bwMode="auto">
          <a:xfrm flipV="1">
            <a:off x="6245225" y="30781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79949" name="Arc 13"/>
          <p:cNvSpPr>
            <a:spLocks/>
          </p:cNvSpPr>
          <p:nvPr/>
        </p:nvSpPr>
        <p:spPr bwMode="auto">
          <a:xfrm flipH="1">
            <a:off x="5559425" y="22907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79950" name="Arc 14"/>
          <p:cNvSpPr>
            <a:spLocks/>
          </p:cNvSpPr>
          <p:nvPr/>
        </p:nvSpPr>
        <p:spPr bwMode="auto">
          <a:xfrm flipH="1" flipV="1">
            <a:off x="5559425" y="30781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79951" name="Arc 15"/>
          <p:cNvSpPr>
            <a:spLocks/>
          </p:cNvSpPr>
          <p:nvPr/>
        </p:nvSpPr>
        <p:spPr bwMode="auto">
          <a:xfrm>
            <a:off x="7999413" y="2287588"/>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79952" name="Arc 16"/>
          <p:cNvSpPr>
            <a:spLocks/>
          </p:cNvSpPr>
          <p:nvPr/>
        </p:nvSpPr>
        <p:spPr bwMode="auto">
          <a:xfrm flipV="1">
            <a:off x="7997825" y="3073400"/>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79953" name="Arc 17"/>
          <p:cNvSpPr>
            <a:spLocks/>
          </p:cNvSpPr>
          <p:nvPr/>
        </p:nvSpPr>
        <p:spPr bwMode="auto">
          <a:xfrm flipH="1">
            <a:off x="7312025" y="22907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79954" name="Arc 18"/>
          <p:cNvSpPr>
            <a:spLocks/>
          </p:cNvSpPr>
          <p:nvPr/>
        </p:nvSpPr>
        <p:spPr bwMode="auto">
          <a:xfrm flipH="1" flipV="1">
            <a:off x="7312025" y="3073400"/>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cxnSp>
        <p:nvCxnSpPr>
          <p:cNvPr id="679955" name="AutoShape 19"/>
          <p:cNvCxnSpPr>
            <a:cxnSpLocks noChangeShapeType="1"/>
            <a:stCxn id="679942" idx="6"/>
            <a:endCxn id="679943" idx="2"/>
          </p:cNvCxnSpPr>
          <p:nvPr/>
        </p:nvCxnSpPr>
        <p:spPr bwMode="auto">
          <a:xfrm>
            <a:off x="6315075" y="4078288"/>
            <a:ext cx="1073150" cy="0"/>
          </a:xfrm>
          <a:prstGeom prst="straightConnector1">
            <a:avLst/>
          </a:prstGeom>
          <a:noFill/>
          <a:ln w="28575">
            <a:solidFill>
              <a:schemeClr val="tx1"/>
            </a:solidFill>
            <a:round/>
            <a:headEnd/>
            <a:tailEnd type="stealth" w="med" len="med"/>
          </a:ln>
          <a:effectLst/>
        </p:spPr>
      </p:cxnSp>
      <p:sp>
        <p:nvSpPr>
          <p:cNvPr id="679956" name="Line 20"/>
          <p:cNvSpPr>
            <a:spLocks noChangeShapeType="1"/>
          </p:cNvSpPr>
          <p:nvPr/>
        </p:nvSpPr>
        <p:spPr bwMode="auto">
          <a:xfrm flipV="1">
            <a:off x="6321425" y="2163763"/>
            <a:ext cx="1066800" cy="1828800"/>
          </a:xfrm>
          <a:prstGeom prst="line">
            <a:avLst/>
          </a:prstGeom>
          <a:noFill/>
          <a:ln w="28575">
            <a:solidFill>
              <a:schemeClr val="tx1"/>
            </a:solidFill>
            <a:round/>
            <a:headEnd/>
            <a:tailEnd type="stealth" w="med" len="med"/>
          </a:ln>
          <a:effectLst/>
        </p:spPr>
        <p:txBody>
          <a:bodyPr>
            <a:spAutoFit/>
          </a:bodyPr>
          <a:lstStyle/>
          <a:p>
            <a:pPr eaLnBrk="1" hangingPunct="1"/>
            <a:endParaRPr lang="en-US" sz="2400">
              <a:solidFill>
                <a:srgbClr val="FF0000"/>
              </a:solidFill>
              <a:latin typeface="Times New Roman" pitchFamily="18" charset="0"/>
            </a:endParaRPr>
          </a:p>
        </p:txBody>
      </p:sp>
      <p:sp>
        <p:nvSpPr>
          <p:cNvPr id="679957" name="Text Box 21"/>
          <p:cNvSpPr txBox="1">
            <a:spLocks noChangeArrowheads="1"/>
          </p:cNvSpPr>
          <p:nvPr/>
        </p:nvSpPr>
        <p:spPr bwMode="auto">
          <a:xfrm>
            <a:off x="4492625" y="2049463"/>
            <a:ext cx="5397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10</a:t>
            </a:r>
          </a:p>
        </p:txBody>
      </p:sp>
      <p:sp>
        <p:nvSpPr>
          <p:cNvPr id="679958" name="Text Box 22"/>
          <p:cNvSpPr txBox="1">
            <a:spLocks noChangeArrowheads="1"/>
          </p:cNvSpPr>
          <p:nvPr/>
        </p:nvSpPr>
        <p:spPr bwMode="auto">
          <a:xfrm>
            <a:off x="4645025" y="35353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3</a:t>
            </a:r>
          </a:p>
        </p:txBody>
      </p:sp>
      <p:sp>
        <p:nvSpPr>
          <p:cNvPr id="679959" name="Text Box 23"/>
          <p:cNvSpPr txBox="1">
            <a:spLocks noChangeArrowheads="1"/>
          </p:cNvSpPr>
          <p:nvPr/>
        </p:nvSpPr>
        <p:spPr bwMode="auto">
          <a:xfrm>
            <a:off x="55594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a:t>
            </a:r>
          </a:p>
        </p:txBody>
      </p:sp>
      <p:sp>
        <p:nvSpPr>
          <p:cNvPr id="679960" name="Text Box 24"/>
          <p:cNvSpPr txBox="1">
            <a:spLocks noChangeArrowheads="1"/>
          </p:cNvSpPr>
          <p:nvPr/>
        </p:nvSpPr>
        <p:spPr bwMode="auto">
          <a:xfrm>
            <a:off x="60166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4</a:t>
            </a:r>
          </a:p>
        </p:txBody>
      </p:sp>
      <p:sp>
        <p:nvSpPr>
          <p:cNvPr id="679961" name="Text Box 25"/>
          <p:cNvSpPr txBox="1">
            <a:spLocks noChangeArrowheads="1"/>
          </p:cNvSpPr>
          <p:nvPr/>
        </p:nvSpPr>
        <p:spPr bwMode="auto">
          <a:xfrm>
            <a:off x="733107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7</a:t>
            </a:r>
          </a:p>
        </p:txBody>
      </p:sp>
      <p:sp>
        <p:nvSpPr>
          <p:cNvPr id="679962" name="Text Box 26"/>
          <p:cNvSpPr txBox="1">
            <a:spLocks noChangeArrowheads="1"/>
          </p:cNvSpPr>
          <p:nvPr/>
        </p:nvSpPr>
        <p:spPr bwMode="auto">
          <a:xfrm>
            <a:off x="78073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9</a:t>
            </a:r>
          </a:p>
        </p:txBody>
      </p:sp>
      <p:sp>
        <p:nvSpPr>
          <p:cNvPr id="679963" name="Text Box 27"/>
          <p:cNvSpPr txBox="1">
            <a:spLocks noChangeArrowheads="1"/>
          </p:cNvSpPr>
          <p:nvPr/>
        </p:nvSpPr>
        <p:spPr bwMode="auto">
          <a:xfrm>
            <a:off x="6569075" y="26209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8</a:t>
            </a:r>
          </a:p>
        </p:txBody>
      </p:sp>
      <p:sp>
        <p:nvSpPr>
          <p:cNvPr id="679964" name="Text Box 28"/>
          <p:cNvSpPr txBox="1">
            <a:spLocks noChangeArrowheads="1"/>
          </p:cNvSpPr>
          <p:nvPr/>
        </p:nvSpPr>
        <p:spPr bwMode="auto">
          <a:xfrm>
            <a:off x="6702425" y="15541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79965" name="Text Box 29"/>
          <p:cNvSpPr txBox="1">
            <a:spLocks noChangeArrowheads="1"/>
          </p:cNvSpPr>
          <p:nvPr/>
        </p:nvSpPr>
        <p:spPr bwMode="auto">
          <a:xfrm>
            <a:off x="6702425" y="4006850"/>
            <a:ext cx="361950" cy="519113"/>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79966" name="Text Box 30"/>
          <p:cNvSpPr txBox="1">
            <a:spLocks noChangeArrowheads="1"/>
          </p:cNvSpPr>
          <p:nvPr/>
        </p:nvSpPr>
        <p:spPr bwMode="auto">
          <a:xfrm>
            <a:off x="381000" y="1447800"/>
            <a:ext cx="2743200" cy="530225"/>
          </a:xfrm>
          <a:prstGeom prst="rect">
            <a:avLst/>
          </a:prstGeom>
          <a:noFill/>
          <a:ln w="28575">
            <a:noFill/>
            <a:miter lim="800000"/>
            <a:headEnd/>
            <a:tailEnd/>
          </a:ln>
          <a:effectLst/>
        </p:spPr>
        <p:txBody>
          <a:bodyPr>
            <a:spAutoFit/>
          </a:bodyPr>
          <a:lstStyle/>
          <a:p>
            <a:pPr eaLnBrk="1" hangingPunct="1">
              <a:lnSpc>
                <a:spcPct val="90000"/>
              </a:lnSpc>
            </a:pPr>
            <a:r>
              <a:rPr lang="en-US" sz="3200" b="1">
                <a:solidFill>
                  <a:srgbClr val="CC0000"/>
                </a:solidFill>
                <a:latin typeface="Times New Roman" pitchFamily="18" charset="0"/>
                <a:ea typeface="Arial Unicode MS" pitchFamily="34" charset="-128"/>
                <a:cs typeface="Arial Unicode MS" pitchFamily="34" charset="-128"/>
              </a:rPr>
              <a:t>Initialize:</a:t>
            </a:r>
          </a:p>
        </p:txBody>
      </p:sp>
      <p:sp>
        <p:nvSpPr>
          <p:cNvPr id="679967" name="Text Box 31"/>
          <p:cNvSpPr txBox="1">
            <a:spLocks noChangeArrowheads="1"/>
          </p:cNvSpPr>
          <p:nvPr/>
        </p:nvSpPr>
        <p:spPr bwMode="auto">
          <a:xfrm>
            <a:off x="131445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A</a:t>
            </a:r>
          </a:p>
        </p:txBody>
      </p:sp>
      <p:sp>
        <p:nvSpPr>
          <p:cNvPr id="679968" name="Text Box 32"/>
          <p:cNvSpPr txBox="1">
            <a:spLocks noChangeArrowheads="1"/>
          </p:cNvSpPr>
          <p:nvPr/>
        </p:nvSpPr>
        <p:spPr bwMode="auto">
          <a:xfrm>
            <a:off x="19304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79969" name="Text Box 33"/>
          <p:cNvSpPr txBox="1">
            <a:spLocks noChangeArrowheads="1"/>
          </p:cNvSpPr>
          <p:nvPr/>
        </p:nvSpPr>
        <p:spPr bwMode="auto">
          <a:xfrm>
            <a:off x="2522538" y="3810000"/>
            <a:ext cx="455612"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C</a:t>
            </a:r>
          </a:p>
        </p:txBody>
      </p:sp>
      <p:sp>
        <p:nvSpPr>
          <p:cNvPr id="679970" name="Text Box 34"/>
          <p:cNvSpPr txBox="1">
            <a:spLocks noChangeArrowheads="1"/>
          </p:cNvSpPr>
          <p:nvPr/>
        </p:nvSpPr>
        <p:spPr bwMode="auto">
          <a:xfrm>
            <a:off x="3121025" y="3810000"/>
            <a:ext cx="477838"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79971" name="Text Box 35"/>
          <p:cNvSpPr txBox="1">
            <a:spLocks noChangeArrowheads="1"/>
          </p:cNvSpPr>
          <p:nvPr/>
        </p:nvSpPr>
        <p:spPr bwMode="auto">
          <a:xfrm>
            <a:off x="37592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E</a:t>
            </a:r>
          </a:p>
        </p:txBody>
      </p:sp>
      <p:sp>
        <p:nvSpPr>
          <p:cNvPr id="679972" name="Text Box 36"/>
          <p:cNvSpPr txBox="1">
            <a:spLocks noChangeArrowheads="1"/>
          </p:cNvSpPr>
          <p:nvPr/>
        </p:nvSpPr>
        <p:spPr bwMode="auto">
          <a:xfrm>
            <a:off x="615950" y="3810000"/>
            <a:ext cx="612775"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Q:</a:t>
            </a:r>
          </a:p>
        </p:txBody>
      </p:sp>
      <p:sp>
        <p:nvSpPr>
          <p:cNvPr id="679973" name="Text Box 37"/>
          <p:cNvSpPr txBox="1">
            <a:spLocks noChangeArrowheads="1"/>
          </p:cNvSpPr>
          <p:nvPr/>
        </p:nvSpPr>
        <p:spPr bwMode="auto">
          <a:xfrm>
            <a:off x="1362075" y="4419600"/>
            <a:ext cx="3365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0</a:t>
            </a:r>
          </a:p>
        </p:txBody>
      </p:sp>
      <p:sp>
        <p:nvSpPr>
          <p:cNvPr id="679974" name="Text Box 38"/>
          <p:cNvSpPr txBox="1">
            <a:spLocks noChangeArrowheads="1"/>
          </p:cNvSpPr>
          <p:nvPr/>
        </p:nvSpPr>
        <p:spPr bwMode="auto">
          <a:xfrm>
            <a:off x="19462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79975" name="Text Box 39"/>
          <p:cNvSpPr txBox="1">
            <a:spLocks noChangeArrowheads="1"/>
          </p:cNvSpPr>
          <p:nvPr/>
        </p:nvSpPr>
        <p:spPr bwMode="auto">
          <a:xfrm>
            <a:off x="2551113" y="4413250"/>
            <a:ext cx="401637"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79976" name="Text Box 40"/>
          <p:cNvSpPr txBox="1">
            <a:spLocks noChangeArrowheads="1"/>
          </p:cNvSpPr>
          <p:nvPr/>
        </p:nvSpPr>
        <p:spPr bwMode="auto">
          <a:xfrm>
            <a:off x="315912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79977" name="Text Box 41"/>
          <p:cNvSpPr txBox="1">
            <a:spLocks noChangeArrowheads="1"/>
          </p:cNvSpPr>
          <p:nvPr/>
        </p:nvSpPr>
        <p:spPr bwMode="auto">
          <a:xfrm>
            <a:off x="37750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79978" name="Line 42"/>
          <p:cNvSpPr>
            <a:spLocks noChangeShapeType="1"/>
          </p:cNvSpPr>
          <p:nvPr/>
        </p:nvSpPr>
        <p:spPr bwMode="auto">
          <a:xfrm>
            <a:off x="1292225" y="4419600"/>
            <a:ext cx="2895600" cy="0"/>
          </a:xfrm>
          <a:prstGeom prst="line">
            <a:avLst/>
          </a:prstGeom>
          <a:noFill/>
          <a:ln w="38100" cmpd="dbl">
            <a:solidFill>
              <a:schemeClr val="accent2"/>
            </a:solidFill>
            <a:round/>
            <a:headEnd/>
            <a:tailEnd/>
          </a:ln>
          <a:effectLst/>
        </p:spPr>
        <p:txBody>
          <a:bodyPr>
            <a:spAutoFit/>
          </a:bodyPr>
          <a:lstStyle/>
          <a:p>
            <a:pPr eaLnBrk="1" hangingPunct="1"/>
            <a:endParaRPr lang="en-US" sz="2400">
              <a:solidFill>
                <a:srgbClr val="FF0000"/>
              </a:solidFill>
              <a:latin typeface="Times New Roman" pitchFamily="18" charset="0"/>
            </a:endParaRPr>
          </a:p>
        </p:txBody>
      </p:sp>
      <p:sp>
        <p:nvSpPr>
          <p:cNvPr id="679979" name="Text Box 43"/>
          <p:cNvSpPr txBox="1">
            <a:spLocks noChangeArrowheads="1"/>
          </p:cNvSpPr>
          <p:nvPr/>
        </p:nvSpPr>
        <p:spPr bwMode="auto">
          <a:xfrm>
            <a:off x="4800600" y="5334000"/>
            <a:ext cx="1014413" cy="579438"/>
          </a:xfrm>
          <a:prstGeom prst="rect">
            <a:avLst/>
          </a:prstGeom>
          <a:noFill/>
          <a:ln w="28575">
            <a:noFill/>
            <a:miter lim="800000"/>
            <a:headEnd/>
            <a:tailEnd/>
          </a:ln>
          <a:effectLst/>
        </p:spPr>
        <p:txBody>
          <a:bodyPr wrap="none">
            <a:spAutoFit/>
          </a:bodyPr>
          <a:lstStyle/>
          <a:p>
            <a:pPr eaLnBrk="1" hangingPunct="1"/>
            <a:r>
              <a:rPr lang="en-US" sz="3200" i="1">
                <a:solidFill>
                  <a:srgbClr val="008A87"/>
                </a:solidFill>
                <a:latin typeface="Times New Roman" pitchFamily="18" charset="0"/>
                <a:ea typeface="Arial Unicode MS" pitchFamily="34" charset="-128"/>
                <a:cs typeface="Arial Unicode MS" pitchFamily="34" charset="-128"/>
              </a:rPr>
              <a:t>S: </a:t>
            </a:r>
            <a:r>
              <a:rPr lang="en-US" sz="3200">
                <a:solidFill>
                  <a:srgbClr val="008A87"/>
                </a:solidFill>
                <a:latin typeface="Times New Roman" pitchFamily="18" charset="0"/>
                <a:ea typeface="Arial Unicode MS" pitchFamily="34" charset="-128"/>
                <a:cs typeface="Arial Unicode MS" pitchFamily="34" charset="-128"/>
              </a:rPr>
              <a:t>{}</a:t>
            </a:r>
          </a:p>
        </p:txBody>
      </p:sp>
      <p:sp>
        <p:nvSpPr>
          <p:cNvPr id="679980" name="Text Box 44"/>
          <p:cNvSpPr txBox="1">
            <a:spLocks noChangeArrowheads="1"/>
          </p:cNvSpPr>
          <p:nvPr/>
        </p:nvSpPr>
        <p:spPr bwMode="auto">
          <a:xfrm>
            <a:off x="3429000" y="2792413"/>
            <a:ext cx="387350" cy="579437"/>
          </a:xfrm>
          <a:prstGeom prst="rect">
            <a:avLst/>
          </a:prstGeom>
          <a:noFill/>
          <a:ln w="28575">
            <a:noFill/>
            <a:miter lim="800000"/>
            <a:headEnd/>
            <a:tailEnd/>
          </a:ln>
          <a:effectLst/>
        </p:spPr>
        <p:txBody>
          <a:bodyPr wrap="none">
            <a:spAutoFit/>
          </a:bodyPr>
          <a:lstStyle/>
          <a:p>
            <a:pPr eaLnBrk="1" hangingPunct="1"/>
            <a:r>
              <a:rPr lang="en-US" sz="3200">
                <a:solidFill>
                  <a:srgbClr val="CC0000"/>
                </a:solidFill>
                <a:latin typeface="Times New Roman" pitchFamily="18" charset="0"/>
                <a:ea typeface="Arial Unicode MS" pitchFamily="34" charset="-128"/>
                <a:cs typeface="Arial Unicode MS" pitchFamily="34" charset="-128"/>
              </a:rPr>
              <a:t>0</a:t>
            </a:r>
          </a:p>
        </p:txBody>
      </p:sp>
      <p:sp>
        <p:nvSpPr>
          <p:cNvPr id="679981" name="Text Box 45"/>
          <p:cNvSpPr txBox="1">
            <a:spLocks noChangeArrowheads="1"/>
          </p:cNvSpPr>
          <p:nvPr/>
        </p:nvSpPr>
        <p:spPr bwMode="auto">
          <a:xfrm>
            <a:off x="5738813" y="1190625"/>
            <a:ext cx="474662"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Symbol" pitchFamily="18" charset="2"/>
                <a:ea typeface="Arial Unicode MS" pitchFamily="34" charset="-128"/>
                <a:cs typeface="Arial Unicode MS" pitchFamily="34" charset="-128"/>
              </a:rPr>
              <a:t>¥</a:t>
            </a:r>
            <a:endParaRPr lang="en-US" sz="3200">
              <a:solidFill>
                <a:srgbClr val="CC0000"/>
              </a:solidFill>
              <a:latin typeface="Times New Roman" pitchFamily="18" charset="0"/>
              <a:ea typeface="Arial Unicode MS" pitchFamily="34" charset="-128"/>
              <a:cs typeface="Arial Unicode MS" pitchFamily="34" charset="-128"/>
            </a:endParaRPr>
          </a:p>
        </p:txBody>
      </p:sp>
      <p:sp>
        <p:nvSpPr>
          <p:cNvPr id="679982" name="Text Box 46"/>
          <p:cNvSpPr txBox="1">
            <a:spLocks noChangeArrowheads="1"/>
          </p:cNvSpPr>
          <p:nvPr/>
        </p:nvSpPr>
        <p:spPr bwMode="auto">
          <a:xfrm>
            <a:off x="5738813" y="4449763"/>
            <a:ext cx="474662"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Symbol" pitchFamily="18" charset="2"/>
                <a:ea typeface="Arial Unicode MS" pitchFamily="34" charset="-128"/>
                <a:cs typeface="Arial Unicode MS" pitchFamily="34" charset="-128"/>
              </a:rPr>
              <a:t>¥</a:t>
            </a:r>
            <a:endParaRPr lang="en-US" sz="3200">
              <a:solidFill>
                <a:srgbClr val="CC0000"/>
              </a:solidFill>
              <a:latin typeface="Times New Roman" pitchFamily="18" charset="0"/>
              <a:ea typeface="Arial Unicode MS" pitchFamily="34" charset="-128"/>
              <a:cs typeface="Arial Unicode MS" pitchFamily="34" charset="-128"/>
            </a:endParaRPr>
          </a:p>
        </p:txBody>
      </p:sp>
      <p:sp>
        <p:nvSpPr>
          <p:cNvPr id="679983" name="Text Box 47"/>
          <p:cNvSpPr txBox="1">
            <a:spLocks noChangeArrowheads="1"/>
          </p:cNvSpPr>
          <p:nvPr/>
        </p:nvSpPr>
        <p:spPr bwMode="auto">
          <a:xfrm>
            <a:off x="7489825" y="4449763"/>
            <a:ext cx="474663"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Symbol" pitchFamily="18" charset="2"/>
                <a:ea typeface="Arial Unicode MS" pitchFamily="34" charset="-128"/>
                <a:cs typeface="Arial Unicode MS" pitchFamily="34" charset="-128"/>
              </a:rPr>
              <a:t>¥</a:t>
            </a:r>
            <a:endParaRPr lang="en-US" sz="3200">
              <a:solidFill>
                <a:srgbClr val="CC0000"/>
              </a:solidFill>
              <a:latin typeface="Times New Roman" pitchFamily="18" charset="0"/>
              <a:ea typeface="Arial Unicode MS" pitchFamily="34" charset="-128"/>
              <a:cs typeface="Arial Unicode MS" pitchFamily="34" charset="-128"/>
            </a:endParaRPr>
          </a:p>
        </p:txBody>
      </p:sp>
      <p:sp>
        <p:nvSpPr>
          <p:cNvPr id="679984" name="Text Box 48"/>
          <p:cNvSpPr txBox="1">
            <a:spLocks noChangeArrowheads="1"/>
          </p:cNvSpPr>
          <p:nvPr/>
        </p:nvSpPr>
        <p:spPr bwMode="auto">
          <a:xfrm>
            <a:off x="7489825" y="1190625"/>
            <a:ext cx="474663"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Symbol" pitchFamily="18" charset="2"/>
                <a:ea typeface="Arial Unicode MS" pitchFamily="34" charset="-128"/>
                <a:cs typeface="Arial Unicode MS" pitchFamily="34" charset="-128"/>
              </a:rPr>
              <a:t>¥</a:t>
            </a:r>
            <a:endParaRPr lang="en-US" sz="3200">
              <a:solidFill>
                <a:srgbClr val="CC0000"/>
              </a:solidFill>
              <a:latin typeface="Times New Roman" pitchFamily="18" charset="0"/>
              <a:ea typeface="Arial Unicode MS" pitchFamily="34" charset="-128"/>
              <a:cs typeface="Arial Unicode MS" pitchFamily="34" charset="-128"/>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lstStyle/>
          <a:p>
            <a:r>
              <a:rPr lang="en-US"/>
              <a:t>Example of Dijkstra’s algorithm</a:t>
            </a:r>
          </a:p>
        </p:txBody>
      </p:sp>
      <p:sp>
        <p:nvSpPr>
          <p:cNvPr id="680963" name="Oval 3"/>
          <p:cNvSpPr>
            <a:spLocks noChangeArrowheads="1"/>
          </p:cNvSpPr>
          <p:nvPr/>
        </p:nvSpPr>
        <p:spPr bwMode="auto">
          <a:xfrm>
            <a:off x="3883025" y="272891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A</a:t>
            </a:r>
          </a:p>
        </p:txBody>
      </p:sp>
      <p:sp>
        <p:nvSpPr>
          <p:cNvPr id="680964" name="Oval 4"/>
          <p:cNvSpPr>
            <a:spLocks noChangeArrowheads="1"/>
          </p:cNvSpPr>
          <p:nvPr/>
        </p:nvSpPr>
        <p:spPr bwMode="auto">
          <a:xfrm>
            <a:off x="56356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80965" name="Oval 5"/>
          <p:cNvSpPr>
            <a:spLocks noChangeArrowheads="1"/>
          </p:cNvSpPr>
          <p:nvPr/>
        </p:nvSpPr>
        <p:spPr bwMode="auto">
          <a:xfrm>
            <a:off x="73882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0966" name="Oval 6"/>
          <p:cNvSpPr>
            <a:spLocks noChangeArrowheads="1"/>
          </p:cNvSpPr>
          <p:nvPr/>
        </p:nvSpPr>
        <p:spPr bwMode="auto">
          <a:xfrm>
            <a:off x="5635625" y="37385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C</a:t>
            </a:r>
          </a:p>
        </p:txBody>
      </p:sp>
      <p:sp>
        <p:nvSpPr>
          <p:cNvPr id="680967" name="Oval 7"/>
          <p:cNvSpPr>
            <a:spLocks noChangeArrowheads="1"/>
          </p:cNvSpPr>
          <p:nvPr/>
        </p:nvSpPr>
        <p:spPr bwMode="auto">
          <a:xfrm>
            <a:off x="7388225" y="37385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E</a:t>
            </a:r>
          </a:p>
        </p:txBody>
      </p:sp>
      <p:cxnSp>
        <p:nvCxnSpPr>
          <p:cNvPr id="680968" name="AutoShape 8"/>
          <p:cNvCxnSpPr>
            <a:cxnSpLocks noChangeShapeType="1"/>
            <a:stCxn id="680963" idx="7"/>
            <a:endCxn id="680964" idx="2"/>
          </p:cNvCxnSpPr>
          <p:nvPr/>
        </p:nvCxnSpPr>
        <p:spPr bwMode="auto">
          <a:xfrm flipV="1">
            <a:off x="4462463" y="2058988"/>
            <a:ext cx="1173162" cy="769937"/>
          </a:xfrm>
          <a:prstGeom prst="straightConnector1">
            <a:avLst/>
          </a:prstGeom>
          <a:noFill/>
          <a:ln w="28575">
            <a:solidFill>
              <a:schemeClr val="tx1"/>
            </a:solidFill>
            <a:round/>
            <a:headEnd/>
            <a:tailEnd type="stealth" w="med" len="med"/>
          </a:ln>
          <a:effectLst/>
        </p:spPr>
      </p:cxnSp>
      <p:cxnSp>
        <p:nvCxnSpPr>
          <p:cNvPr id="680969" name="AutoShape 9"/>
          <p:cNvCxnSpPr>
            <a:cxnSpLocks noChangeShapeType="1"/>
            <a:stCxn id="680963" idx="5"/>
            <a:endCxn id="680966" idx="2"/>
          </p:cNvCxnSpPr>
          <p:nvPr/>
        </p:nvCxnSpPr>
        <p:spPr bwMode="auto">
          <a:xfrm>
            <a:off x="4462463" y="3308350"/>
            <a:ext cx="1173162" cy="769938"/>
          </a:xfrm>
          <a:prstGeom prst="straightConnector1">
            <a:avLst/>
          </a:prstGeom>
          <a:noFill/>
          <a:ln w="28575">
            <a:solidFill>
              <a:schemeClr val="tx1"/>
            </a:solidFill>
            <a:round/>
            <a:headEnd/>
            <a:tailEnd type="stealth" w="med" len="med"/>
          </a:ln>
          <a:effectLst/>
        </p:spPr>
      </p:cxnSp>
      <p:cxnSp>
        <p:nvCxnSpPr>
          <p:cNvPr id="680970" name="AutoShape 10"/>
          <p:cNvCxnSpPr>
            <a:cxnSpLocks noChangeShapeType="1"/>
            <a:stCxn id="680964" idx="6"/>
            <a:endCxn id="680965" idx="2"/>
          </p:cNvCxnSpPr>
          <p:nvPr/>
        </p:nvCxnSpPr>
        <p:spPr bwMode="auto">
          <a:xfrm>
            <a:off x="6315075" y="2058988"/>
            <a:ext cx="1073150" cy="0"/>
          </a:xfrm>
          <a:prstGeom prst="straightConnector1">
            <a:avLst/>
          </a:prstGeom>
          <a:noFill/>
          <a:ln w="28575">
            <a:solidFill>
              <a:schemeClr val="tx1"/>
            </a:solidFill>
            <a:round/>
            <a:headEnd/>
            <a:tailEnd type="stealth" w="med" len="med"/>
          </a:ln>
          <a:effectLst/>
        </p:spPr>
      </p:cxnSp>
      <p:sp>
        <p:nvSpPr>
          <p:cNvPr id="680971" name="Arc 11"/>
          <p:cNvSpPr>
            <a:spLocks/>
          </p:cNvSpPr>
          <p:nvPr/>
        </p:nvSpPr>
        <p:spPr bwMode="auto">
          <a:xfrm>
            <a:off x="6246813" y="2287588"/>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0972" name="Arc 12"/>
          <p:cNvSpPr>
            <a:spLocks/>
          </p:cNvSpPr>
          <p:nvPr/>
        </p:nvSpPr>
        <p:spPr bwMode="auto">
          <a:xfrm flipV="1">
            <a:off x="6245225" y="30781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0973" name="Arc 13"/>
          <p:cNvSpPr>
            <a:spLocks/>
          </p:cNvSpPr>
          <p:nvPr/>
        </p:nvSpPr>
        <p:spPr bwMode="auto">
          <a:xfrm flipH="1">
            <a:off x="5559425" y="22907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0974" name="Arc 14"/>
          <p:cNvSpPr>
            <a:spLocks/>
          </p:cNvSpPr>
          <p:nvPr/>
        </p:nvSpPr>
        <p:spPr bwMode="auto">
          <a:xfrm flipH="1" flipV="1">
            <a:off x="5559425" y="30781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0975" name="Arc 15"/>
          <p:cNvSpPr>
            <a:spLocks/>
          </p:cNvSpPr>
          <p:nvPr/>
        </p:nvSpPr>
        <p:spPr bwMode="auto">
          <a:xfrm>
            <a:off x="7999413" y="2287588"/>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0976" name="Arc 16"/>
          <p:cNvSpPr>
            <a:spLocks/>
          </p:cNvSpPr>
          <p:nvPr/>
        </p:nvSpPr>
        <p:spPr bwMode="auto">
          <a:xfrm flipV="1">
            <a:off x="7997825" y="3073400"/>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0977" name="Arc 17"/>
          <p:cNvSpPr>
            <a:spLocks/>
          </p:cNvSpPr>
          <p:nvPr/>
        </p:nvSpPr>
        <p:spPr bwMode="auto">
          <a:xfrm flipH="1">
            <a:off x="7312025" y="22907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0978" name="Arc 18"/>
          <p:cNvSpPr>
            <a:spLocks/>
          </p:cNvSpPr>
          <p:nvPr/>
        </p:nvSpPr>
        <p:spPr bwMode="auto">
          <a:xfrm flipH="1" flipV="1">
            <a:off x="7312025" y="3073400"/>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cxnSp>
        <p:nvCxnSpPr>
          <p:cNvPr id="680979" name="AutoShape 19"/>
          <p:cNvCxnSpPr>
            <a:cxnSpLocks noChangeShapeType="1"/>
            <a:stCxn id="680966" idx="6"/>
            <a:endCxn id="680967" idx="2"/>
          </p:cNvCxnSpPr>
          <p:nvPr/>
        </p:nvCxnSpPr>
        <p:spPr bwMode="auto">
          <a:xfrm>
            <a:off x="6315075" y="4078288"/>
            <a:ext cx="1073150" cy="0"/>
          </a:xfrm>
          <a:prstGeom prst="straightConnector1">
            <a:avLst/>
          </a:prstGeom>
          <a:noFill/>
          <a:ln w="28575">
            <a:solidFill>
              <a:schemeClr val="tx1"/>
            </a:solidFill>
            <a:round/>
            <a:headEnd/>
            <a:tailEnd type="stealth" w="med" len="med"/>
          </a:ln>
          <a:effectLst/>
        </p:spPr>
      </p:cxnSp>
      <p:sp>
        <p:nvSpPr>
          <p:cNvPr id="680980" name="Line 20"/>
          <p:cNvSpPr>
            <a:spLocks noChangeShapeType="1"/>
          </p:cNvSpPr>
          <p:nvPr/>
        </p:nvSpPr>
        <p:spPr bwMode="auto">
          <a:xfrm flipV="1">
            <a:off x="6321425" y="2163763"/>
            <a:ext cx="1066800" cy="1828800"/>
          </a:xfrm>
          <a:prstGeom prst="line">
            <a:avLst/>
          </a:prstGeom>
          <a:noFill/>
          <a:ln w="28575">
            <a:solidFill>
              <a:schemeClr val="tx1"/>
            </a:solidFill>
            <a:round/>
            <a:headEnd/>
            <a:tailEnd type="stealth" w="med" len="med"/>
          </a:ln>
          <a:effectLst/>
        </p:spPr>
        <p:txBody>
          <a:bodyPr>
            <a:spAutoFit/>
          </a:bodyPr>
          <a:lstStyle/>
          <a:p>
            <a:pPr eaLnBrk="1" hangingPunct="1"/>
            <a:endParaRPr lang="en-US" sz="2400">
              <a:solidFill>
                <a:srgbClr val="FF0000"/>
              </a:solidFill>
              <a:latin typeface="Times New Roman" pitchFamily="18" charset="0"/>
            </a:endParaRPr>
          </a:p>
        </p:txBody>
      </p:sp>
      <p:sp>
        <p:nvSpPr>
          <p:cNvPr id="680981" name="Text Box 21"/>
          <p:cNvSpPr txBox="1">
            <a:spLocks noChangeArrowheads="1"/>
          </p:cNvSpPr>
          <p:nvPr/>
        </p:nvSpPr>
        <p:spPr bwMode="auto">
          <a:xfrm>
            <a:off x="4492625" y="2049463"/>
            <a:ext cx="5397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10</a:t>
            </a:r>
          </a:p>
        </p:txBody>
      </p:sp>
      <p:sp>
        <p:nvSpPr>
          <p:cNvPr id="680982" name="Text Box 22"/>
          <p:cNvSpPr txBox="1">
            <a:spLocks noChangeArrowheads="1"/>
          </p:cNvSpPr>
          <p:nvPr/>
        </p:nvSpPr>
        <p:spPr bwMode="auto">
          <a:xfrm>
            <a:off x="4645025" y="35353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3</a:t>
            </a:r>
          </a:p>
        </p:txBody>
      </p:sp>
      <p:sp>
        <p:nvSpPr>
          <p:cNvPr id="680983" name="Text Box 23"/>
          <p:cNvSpPr txBox="1">
            <a:spLocks noChangeArrowheads="1"/>
          </p:cNvSpPr>
          <p:nvPr/>
        </p:nvSpPr>
        <p:spPr bwMode="auto">
          <a:xfrm>
            <a:off x="55594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a:t>
            </a:r>
          </a:p>
        </p:txBody>
      </p:sp>
      <p:sp>
        <p:nvSpPr>
          <p:cNvPr id="680984" name="Text Box 24"/>
          <p:cNvSpPr txBox="1">
            <a:spLocks noChangeArrowheads="1"/>
          </p:cNvSpPr>
          <p:nvPr/>
        </p:nvSpPr>
        <p:spPr bwMode="auto">
          <a:xfrm>
            <a:off x="60166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4</a:t>
            </a:r>
          </a:p>
        </p:txBody>
      </p:sp>
      <p:sp>
        <p:nvSpPr>
          <p:cNvPr id="680985" name="Text Box 25"/>
          <p:cNvSpPr txBox="1">
            <a:spLocks noChangeArrowheads="1"/>
          </p:cNvSpPr>
          <p:nvPr/>
        </p:nvSpPr>
        <p:spPr bwMode="auto">
          <a:xfrm>
            <a:off x="733107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7</a:t>
            </a:r>
          </a:p>
        </p:txBody>
      </p:sp>
      <p:sp>
        <p:nvSpPr>
          <p:cNvPr id="680986" name="Text Box 26"/>
          <p:cNvSpPr txBox="1">
            <a:spLocks noChangeArrowheads="1"/>
          </p:cNvSpPr>
          <p:nvPr/>
        </p:nvSpPr>
        <p:spPr bwMode="auto">
          <a:xfrm>
            <a:off x="78073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9</a:t>
            </a:r>
          </a:p>
        </p:txBody>
      </p:sp>
      <p:sp>
        <p:nvSpPr>
          <p:cNvPr id="680987" name="Text Box 27"/>
          <p:cNvSpPr txBox="1">
            <a:spLocks noChangeArrowheads="1"/>
          </p:cNvSpPr>
          <p:nvPr/>
        </p:nvSpPr>
        <p:spPr bwMode="auto">
          <a:xfrm>
            <a:off x="6569075" y="26209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8</a:t>
            </a:r>
          </a:p>
        </p:txBody>
      </p:sp>
      <p:sp>
        <p:nvSpPr>
          <p:cNvPr id="680988" name="Text Box 28"/>
          <p:cNvSpPr txBox="1">
            <a:spLocks noChangeArrowheads="1"/>
          </p:cNvSpPr>
          <p:nvPr/>
        </p:nvSpPr>
        <p:spPr bwMode="auto">
          <a:xfrm>
            <a:off x="6702425" y="15541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0989" name="Text Box 29"/>
          <p:cNvSpPr txBox="1">
            <a:spLocks noChangeArrowheads="1"/>
          </p:cNvSpPr>
          <p:nvPr/>
        </p:nvSpPr>
        <p:spPr bwMode="auto">
          <a:xfrm>
            <a:off x="6702425" y="4006850"/>
            <a:ext cx="361950" cy="519113"/>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0990" name="Text Box 30"/>
          <p:cNvSpPr txBox="1">
            <a:spLocks noChangeArrowheads="1"/>
          </p:cNvSpPr>
          <p:nvPr/>
        </p:nvSpPr>
        <p:spPr bwMode="auto">
          <a:xfrm>
            <a:off x="131445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A</a:t>
            </a:r>
          </a:p>
        </p:txBody>
      </p:sp>
      <p:sp>
        <p:nvSpPr>
          <p:cNvPr id="680991" name="Text Box 31"/>
          <p:cNvSpPr txBox="1">
            <a:spLocks noChangeArrowheads="1"/>
          </p:cNvSpPr>
          <p:nvPr/>
        </p:nvSpPr>
        <p:spPr bwMode="auto">
          <a:xfrm>
            <a:off x="19304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80992" name="Text Box 32"/>
          <p:cNvSpPr txBox="1">
            <a:spLocks noChangeArrowheads="1"/>
          </p:cNvSpPr>
          <p:nvPr/>
        </p:nvSpPr>
        <p:spPr bwMode="auto">
          <a:xfrm>
            <a:off x="2522538" y="3810000"/>
            <a:ext cx="455612"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C</a:t>
            </a:r>
          </a:p>
        </p:txBody>
      </p:sp>
      <p:sp>
        <p:nvSpPr>
          <p:cNvPr id="680993" name="Text Box 33"/>
          <p:cNvSpPr txBox="1">
            <a:spLocks noChangeArrowheads="1"/>
          </p:cNvSpPr>
          <p:nvPr/>
        </p:nvSpPr>
        <p:spPr bwMode="auto">
          <a:xfrm>
            <a:off x="3121025" y="3810000"/>
            <a:ext cx="477838"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0994" name="Text Box 34"/>
          <p:cNvSpPr txBox="1">
            <a:spLocks noChangeArrowheads="1"/>
          </p:cNvSpPr>
          <p:nvPr/>
        </p:nvSpPr>
        <p:spPr bwMode="auto">
          <a:xfrm>
            <a:off x="37592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E</a:t>
            </a:r>
          </a:p>
        </p:txBody>
      </p:sp>
      <p:sp>
        <p:nvSpPr>
          <p:cNvPr id="680995" name="Text Box 35"/>
          <p:cNvSpPr txBox="1">
            <a:spLocks noChangeArrowheads="1"/>
          </p:cNvSpPr>
          <p:nvPr/>
        </p:nvSpPr>
        <p:spPr bwMode="auto">
          <a:xfrm>
            <a:off x="615950" y="3810000"/>
            <a:ext cx="612775"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Q:</a:t>
            </a:r>
          </a:p>
        </p:txBody>
      </p:sp>
      <p:sp>
        <p:nvSpPr>
          <p:cNvPr id="680996" name="Text Box 36"/>
          <p:cNvSpPr txBox="1">
            <a:spLocks noChangeArrowheads="1"/>
          </p:cNvSpPr>
          <p:nvPr/>
        </p:nvSpPr>
        <p:spPr bwMode="auto">
          <a:xfrm>
            <a:off x="1362075" y="4419600"/>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0</a:t>
            </a:r>
          </a:p>
        </p:txBody>
      </p:sp>
      <p:sp>
        <p:nvSpPr>
          <p:cNvPr id="680997" name="Text Box 37"/>
          <p:cNvSpPr txBox="1">
            <a:spLocks noChangeArrowheads="1"/>
          </p:cNvSpPr>
          <p:nvPr/>
        </p:nvSpPr>
        <p:spPr bwMode="auto">
          <a:xfrm>
            <a:off x="19462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0998" name="Text Box 38"/>
          <p:cNvSpPr txBox="1">
            <a:spLocks noChangeArrowheads="1"/>
          </p:cNvSpPr>
          <p:nvPr/>
        </p:nvSpPr>
        <p:spPr bwMode="auto">
          <a:xfrm>
            <a:off x="2551113" y="4413250"/>
            <a:ext cx="401637"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0999" name="Text Box 39"/>
          <p:cNvSpPr txBox="1">
            <a:spLocks noChangeArrowheads="1"/>
          </p:cNvSpPr>
          <p:nvPr/>
        </p:nvSpPr>
        <p:spPr bwMode="auto">
          <a:xfrm>
            <a:off x="315912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1000" name="Text Box 40"/>
          <p:cNvSpPr txBox="1">
            <a:spLocks noChangeArrowheads="1"/>
          </p:cNvSpPr>
          <p:nvPr/>
        </p:nvSpPr>
        <p:spPr bwMode="auto">
          <a:xfrm>
            <a:off x="37750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1001" name="Line 41"/>
          <p:cNvSpPr>
            <a:spLocks noChangeShapeType="1"/>
          </p:cNvSpPr>
          <p:nvPr/>
        </p:nvSpPr>
        <p:spPr bwMode="auto">
          <a:xfrm>
            <a:off x="1292225" y="4419600"/>
            <a:ext cx="2895600" cy="0"/>
          </a:xfrm>
          <a:prstGeom prst="line">
            <a:avLst/>
          </a:prstGeom>
          <a:noFill/>
          <a:ln w="38100" cmpd="dbl">
            <a:solidFill>
              <a:schemeClr val="accent2"/>
            </a:solidFill>
            <a:round/>
            <a:headEnd/>
            <a:tailEnd/>
          </a:ln>
          <a:effectLst/>
        </p:spPr>
        <p:txBody>
          <a:bodyPr>
            <a:spAutoFit/>
          </a:bodyPr>
          <a:lstStyle/>
          <a:p>
            <a:pPr eaLnBrk="1" hangingPunct="1"/>
            <a:endParaRPr lang="en-US" sz="2400">
              <a:solidFill>
                <a:srgbClr val="FF0000"/>
              </a:solidFill>
              <a:latin typeface="Times New Roman" pitchFamily="18" charset="0"/>
            </a:endParaRPr>
          </a:p>
        </p:txBody>
      </p:sp>
      <p:sp>
        <p:nvSpPr>
          <p:cNvPr id="681002" name="Text Box 42"/>
          <p:cNvSpPr txBox="1">
            <a:spLocks noChangeArrowheads="1"/>
          </p:cNvSpPr>
          <p:nvPr/>
        </p:nvSpPr>
        <p:spPr bwMode="auto">
          <a:xfrm>
            <a:off x="4800600" y="5334000"/>
            <a:ext cx="1465263" cy="579438"/>
          </a:xfrm>
          <a:prstGeom prst="rect">
            <a:avLst/>
          </a:prstGeom>
          <a:noFill/>
          <a:ln w="28575">
            <a:noFill/>
            <a:miter lim="800000"/>
            <a:headEnd/>
            <a:tailEnd/>
          </a:ln>
          <a:effectLst/>
        </p:spPr>
        <p:txBody>
          <a:bodyPr wrap="none">
            <a:spAutoFit/>
          </a:bodyPr>
          <a:lstStyle/>
          <a:p>
            <a:pPr eaLnBrk="1" hangingPunct="1"/>
            <a:r>
              <a:rPr lang="en-US" sz="3200" i="1">
                <a:solidFill>
                  <a:srgbClr val="008A87"/>
                </a:solidFill>
                <a:latin typeface="Times New Roman" pitchFamily="18" charset="0"/>
                <a:ea typeface="Arial Unicode MS" pitchFamily="34" charset="-128"/>
                <a:cs typeface="Arial Unicode MS" pitchFamily="34" charset="-128"/>
              </a:rPr>
              <a:t>S: </a:t>
            </a:r>
            <a:r>
              <a:rPr lang="en-US" sz="3200">
                <a:solidFill>
                  <a:srgbClr val="008A87"/>
                </a:solidFill>
                <a:latin typeface="Times New Roman" pitchFamily="18" charset="0"/>
                <a:ea typeface="Arial Unicode MS" pitchFamily="34" charset="-128"/>
                <a:cs typeface="Arial Unicode MS" pitchFamily="34" charset="-128"/>
              </a:rPr>
              <a:t>{ </a:t>
            </a:r>
            <a:r>
              <a:rPr lang="en-US" sz="3200" i="1">
                <a:solidFill>
                  <a:srgbClr val="008A87"/>
                </a:solidFill>
                <a:latin typeface="Times New Roman" pitchFamily="18" charset="0"/>
                <a:ea typeface="Arial Unicode MS" pitchFamily="34" charset="-128"/>
                <a:cs typeface="Arial Unicode MS" pitchFamily="34" charset="-128"/>
              </a:rPr>
              <a:t>A</a:t>
            </a:r>
            <a:r>
              <a:rPr lang="en-US" sz="3200">
                <a:solidFill>
                  <a:srgbClr val="008A87"/>
                </a:solidFill>
                <a:latin typeface="Times New Roman" pitchFamily="18" charset="0"/>
                <a:ea typeface="Arial Unicode MS" pitchFamily="34" charset="-128"/>
                <a:cs typeface="Arial Unicode MS" pitchFamily="34" charset="-128"/>
              </a:rPr>
              <a:t> }</a:t>
            </a:r>
          </a:p>
        </p:txBody>
      </p:sp>
      <p:sp>
        <p:nvSpPr>
          <p:cNvPr id="681003" name="Text Box 43"/>
          <p:cNvSpPr txBox="1">
            <a:spLocks noChangeArrowheads="1"/>
          </p:cNvSpPr>
          <p:nvPr/>
        </p:nvSpPr>
        <p:spPr bwMode="auto">
          <a:xfrm>
            <a:off x="3429000" y="2792413"/>
            <a:ext cx="387350" cy="579437"/>
          </a:xfrm>
          <a:prstGeom prst="rect">
            <a:avLst/>
          </a:prstGeom>
          <a:noFill/>
          <a:ln w="28575">
            <a:noFill/>
            <a:miter lim="800000"/>
            <a:headEnd/>
            <a:tailEnd/>
          </a:ln>
          <a:effectLst/>
        </p:spPr>
        <p:txBody>
          <a:bodyPr wrap="none">
            <a:spAutoFit/>
          </a:bodyPr>
          <a:lstStyle/>
          <a:p>
            <a:pPr eaLnBrk="1" hangingPunct="1"/>
            <a:r>
              <a:rPr lang="en-US" sz="3200">
                <a:solidFill>
                  <a:srgbClr val="CC0000"/>
                </a:solidFill>
                <a:latin typeface="Times New Roman" pitchFamily="18" charset="0"/>
                <a:ea typeface="Arial Unicode MS" pitchFamily="34" charset="-128"/>
                <a:cs typeface="Arial Unicode MS" pitchFamily="34" charset="-128"/>
              </a:rPr>
              <a:t>0</a:t>
            </a:r>
          </a:p>
        </p:txBody>
      </p:sp>
      <p:sp>
        <p:nvSpPr>
          <p:cNvPr id="681004" name="Text Box 44"/>
          <p:cNvSpPr txBox="1">
            <a:spLocks noChangeArrowheads="1"/>
          </p:cNvSpPr>
          <p:nvPr/>
        </p:nvSpPr>
        <p:spPr bwMode="auto">
          <a:xfrm>
            <a:off x="5738813" y="1190625"/>
            <a:ext cx="474662"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Symbol" pitchFamily="18" charset="2"/>
                <a:ea typeface="Arial Unicode MS" pitchFamily="34" charset="-128"/>
                <a:cs typeface="Arial Unicode MS" pitchFamily="34" charset="-128"/>
              </a:rPr>
              <a:t>¥</a:t>
            </a:r>
            <a:endParaRPr lang="en-US" sz="3200">
              <a:solidFill>
                <a:srgbClr val="CC0000"/>
              </a:solidFill>
              <a:latin typeface="Times New Roman" pitchFamily="18" charset="0"/>
              <a:ea typeface="Arial Unicode MS" pitchFamily="34" charset="-128"/>
              <a:cs typeface="Arial Unicode MS" pitchFamily="34" charset="-128"/>
            </a:endParaRPr>
          </a:p>
        </p:txBody>
      </p:sp>
      <p:sp>
        <p:nvSpPr>
          <p:cNvPr id="681005" name="Text Box 45"/>
          <p:cNvSpPr txBox="1">
            <a:spLocks noChangeArrowheads="1"/>
          </p:cNvSpPr>
          <p:nvPr/>
        </p:nvSpPr>
        <p:spPr bwMode="auto">
          <a:xfrm>
            <a:off x="5738813" y="4449763"/>
            <a:ext cx="474662"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Symbol" pitchFamily="18" charset="2"/>
                <a:ea typeface="Arial Unicode MS" pitchFamily="34" charset="-128"/>
                <a:cs typeface="Arial Unicode MS" pitchFamily="34" charset="-128"/>
              </a:rPr>
              <a:t>¥</a:t>
            </a:r>
            <a:endParaRPr lang="en-US" sz="3200">
              <a:solidFill>
                <a:srgbClr val="CC0000"/>
              </a:solidFill>
              <a:latin typeface="Times New Roman" pitchFamily="18" charset="0"/>
              <a:ea typeface="Arial Unicode MS" pitchFamily="34" charset="-128"/>
              <a:cs typeface="Arial Unicode MS" pitchFamily="34" charset="-128"/>
            </a:endParaRPr>
          </a:p>
        </p:txBody>
      </p:sp>
      <p:sp>
        <p:nvSpPr>
          <p:cNvPr id="681006" name="Text Box 46"/>
          <p:cNvSpPr txBox="1">
            <a:spLocks noChangeArrowheads="1"/>
          </p:cNvSpPr>
          <p:nvPr/>
        </p:nvSpPr>
        <p:spPr bwMode="auto">
          <a:xfrm>
            <a:off x="7489825" y="4449763"/>
            <a:ext cx="474663"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Symbol" pitchFamily="18" charset="2"/>
                <a:ea typeface="Arial Unicode MS" pitchFamily="34" charset="-128"/>
                <a:cs typeface="Arial Unicode MS" pitchFamily="34" charset="-128"/>
              </a:rPr>
              <a:t>¥</a:t>
            </a:r>
            <a:endParaRPr lang="en-US" sz="3200">
              <a:solidFill>
                <a:srgbClr val="CC0000"/>
              </a:solidFill>
              <a:latin typeface="Times New Roman" pitchFamily="18" charset="0"/>
              <a:ea typeface="Arial Unicode MS" pitchFamily="34" charset="-128"/>
              <a:cs typeface="Arial Unicode MS" pitchFamily="34" charset="-128"/>
            </a:endParaRPr>
          </a:p>
        </p:txBody>
      </p:sp>
      <p:sp>
        <p:nvSpPr>
          <p:cNvPr id="681007" name="Text Box 47"/>
          <p:cNvSpPr txBox="1">
            <a:spLocks noChangeArrowheads="1"/>
          </p:cNvSpPr>
          <p:nvPr/>
        </p:nvSpPr>
        <p:spPr bwMode="auto">
          <a:xfrm>
            <a:off x="7489825" y="1190625"/>
            <a:ext cx="474663"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Symbol" pitchFamily="18" charset="2"/>
                <a:ea typeface="Arial Unicode MS" pitchFamily="34" charset="-128"/>
                <a:cs typeface="Arial Unicode MS" pitchFamily="34" charset="-128"/>
              </a:rPr>
              <a:t>¥</a:t>
            </a:r>
            <a:endParaRPr lang="en-US" sz="3200">
              <a:solidFill>
                <a:srgbClr val="CC0000"/>
              </a:solidFill>
              <a:latin typeface="Times New Roman" pitchFamily="18" charset="0"/>
              <a:ea typeface="Arial Unicode MS" pitchFamily="34" charset="-128"/>
              <a:cs typeface="Arial Unicode MS" pitchFamily="34" charset="-128"/>
            </a:endParaRPr>
          </a:p>
        </p:txBody>
      </p:sp>
      <p:sp>
        <p:nvSpPr>
          <p:cNvPr id="681008" name="Text Box 48"/>
          <p:cNvSpPr txBox="1">
            <a:spLocks noChangeArrowheads="1"/>
          </p:cNvSpPr>
          <p:nvPr/>
        </p:nvSpPr>
        <p:spPr bwMode="auto">
          <a:xfrm>
            <a:off x="381000" y="1447800"/>
            <a:ext cx="4876800" cy="530225"/>
          </a:xfrm>
          <a:prstGeom prst="rect">
            <a:avLst/>
          </a:prstGeom>
          <a:noFill/>
          <a:ln w="28575">
            <a:noFill/>
            <a:miter lim="800000"/>
            <a:headEnd/>
            <a:tailEnd/>
          </a:ln>
          <a:effectLst/>
        </p:spPr>
        <p:txBody>
          <a:bodyPr>
            <a:spAutoFit/>
          </a:bodyPr>
          <a:lstStyle/>
          <a:p>
            <a:pPr eaLnBrk="1" hangingPunct="1">
              <a:lnSpc>
                <a:spcPct val="90000"/>
              </a:lnSpc>
            </a:pPr>
            <a:r>
              <a:rPr lang="en-US" sz="3200" b="1" i="1">
                <a:solidFill>
                  <a:srgbClr val="008A87"/>
                </a:solidFill>
                <a:latin typeface="Times New Roman" pitchFamily="18" charset="0"/>
                <a:ea typeface="Arial Unicode MS" pitchFamily="34" charset="-128"/>
                <a:cs typeface="Arial Unicode MS" pitchFamily="34" charset="-128"/>
              </a:rPr>
              <a:t>“A”</a:t>
            </a:r>
            <a:r>
              <a:rPr lang="en-US" sz="3200" b="1">
                <a:solidFill>
                  <a:srgbClr val="CC0000"/>
                </a:solidFill>
                <a:latin typeface="Times New Roman" pitchFamily="18" charset="0"/>
                <a:ea typeface="Arial Unicode MS" pitchFamily="34" charset="-128"/>
                <a:cs typeface="Arial Unicode MS" pitchFamily="34" charset="-128"/>
              </a:rPr>
              <a:t> </a:t>
            </a:r>
            <a:r>
              <a:rPr lang="en-US" sz="3200" b="1">
                <a:solidFill>
                  <a:srgbClr val="008A87"/>
                </a:solidFill>
                <a:latin typeface="Times New Roman" pitchFamily="18" charset="0"/>
                <a:ea typeface="Arial Unicode MS" pitchFamily="34" charset="-128"/>
                <a:cs typeface="Arial Unicode MS" pitchFamily="34" charset="-128"/>
                <a:sym typeface="Symbol" pitchFamily="18" charset="2"/>
              </a:rPr>
              <a:t></a:t>
            </a:r>
            <a:r>
              <a:rPr lang="en-US" sz="3200" b="1">
                <a:solidFill>
                  <a:srgbClr val="CC0000"/>
                </a:solidFill>
                <a:latin typeface="Times New Roman" pitchFamily="18" charset="0"/>
                <a:ea typeface="Arial Unicode MS" pitchFamily="34" charset="-128"/>
                <a:cs typeface="Arial Unicode MS" pitchFamily="34" charset="-128"/>
                <a:sym typeface="Symbol" pitchFamily="18" charset="2"/>
              </a:rPr>
              <a:t> </a:t>
            </a:r>
            <a:r>
              <a:rPr lang="en-US" sz="3200" b="1">
                <a:solidFill>
                  <a:srgbClr val="CC0000"/>
                </a:solidFill>
                <a:latin typeface="Times New Roman" pitchFamily="18" charset="0"/>
                <a:ea typeface="Arial Unicode MS" pitchFamily="34" charset="-128"/>
                <a:cs typeface="Arial Unicode MS" pitchFamily="34" charset="-128"/>
              </a:rPr>
              <a:t>E</a:t>
            </a:r>
            <a:r>
              <a:rPr lang="en-US" sz="2400" b="1">
                <a:solidFill>
                  <a:srgbClr val="CC0000"/>
                </a:solidFill>
                <a:latin typeface="Times New Roman" pitchFamily="18" charset="0"/>
                <a:ea typeface="Arial Unicode MS" pitchFamily="34" charset="-128"/>
                <a:cs typeface="Arial Unicode MS" pitchFamily="34" charset="-128"/>
              </a:rPr>
              <a:t>XTRACT</a:t>
            </a:r>
            <a:r>
              <a:rPr lang="en-US" sz="3200" b="1">
                <a:solidFill>
                  <a:srgbClr val="CC0000"/>
                </a:solidFill>
                <a:latin typeface="Times New Roman" pitchFamily="18" charset="0"/>
                <a:ea typeface="Arial Unicode MS" pitchFamily="34" charset="-128"/>
                <a:cs typeface="Arial Unicode MS" pitchFamily="34" charset="-128"/>
              </a:rPr>
              <a:t>-M</a:t>
            </a:r>
            <a:r>
              <a:rPr lang="en-US" sz="2400" b="1">
                <a:solidFill>
                  <a:srgbClr val="CC0000"/>
                </a:solidFill>
                <a:latin typeface="Times New Roman" pitchFamily="18" charset="0"/>
                <a:ea typeface="Arial Unicode MS" pitchFamily="34" charset="-128"/>
                <a:cs typeface="Arial Unicode MS" pitchFamily="34" charset="-128"/>
              </a:rPr>
              <a:t>IN</a:t>
            </a:r>
            <a:r>
              <a:rPr lang="en-US" sz="3200" b="1">
                <a:solidFill>
                  <a:srgbClr val="008A87"/>
                </a:solidFill>
                <a:latin typeface="Times New Roman" pitchFamily="18" charset="0"/>
                <a:ea typeface="Arial Unicode MS" pitchFamily="34" charset="-128"/>
                <a:cs typeface="Arial Unicode MS" pitchFamily="34" charset="-128"/>
              </a:rPr>
              <a:t>(</a:t>
            </a:r>
            <a:r>
              <a:rPr lang="en-US" sz="3200" b="1" i="1">
                <a:solidFill>
                  <a:srgbClr val="008A87"/>
                </a:solidFill>
                <a:latin typeface="Times New Roman" pitchFamily="18" charset="0"/>
                <a:ea typeface="Arial Unicode MS" pitchFamily="34" charset="-128"/>
                <a:cs typeface="Arial Unicode MS" pitchFamily="34" charset="-128"/>
              </a:rPr>
              <a:t>Q</a:t>
            </a:r>
            <a:r>
              <a:rPr lang="en-US" sz="3200" b="1">
                <a:solidFill>
                  <a:srgbClr val="008A87"/>
                </a:solidFill>
                <a:latin typeface="Times New Roman" pitchFamily="18" charset="0"/>
                <a:ea typeface="Arial Unicode MS" pitchFamily="34" charset="-128"/>
                <a:cs typeface="Arial Unicode MS" pitchFamily="34" charset="-128"/>
              </a:rPr>
              <a:t>)</a:t>
            </a:r>
            <a:r>
              <a:rPr lang="en-US" sz="3200" b="1">
                <a:solidFill>
                  <a:srgbClr val="CC0000"/>
                </a:solidFill>
                <a:latin typeface="Times New Roman" pitchFamily="18" charset="0"/>
                <a:ea typeface="Arial Unicode MS" pitchFamily="34" charset="-128"/>
                <a:cs typeface="Arial Unicode MS" pitchFamily="34" charset="-128"/>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lstStyle/>
          <a:p>
            <a:r>
              <a:rPr lang="en-US"/>
              <a:t>Example of Dijkstra’s algorithm</a:t>
            </a:r>
          </a:p>
        </p:txBody>
      </p:sp>
      <p:sp>
        <p:nvSpPr>
          <p:cNvPr id="681987" name="Oval 3"/>
          <p:cNvSpPr>
            <a:spLocks noChangeArrowheads="1"/>
          </p:cNvSpPr>
          <p:nvPr/>
        </p:nvSpPr>
        <p:spPr bwMode="auto">
          <a:xfrm>
            <a:off x="3883025" y="272891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A</a:t>
            </a:r>
          </a:p>
        </p:txBody>
      </p:sp>
      <p:sp>
        <p:nvSpPr>
          <p:cNvPr id="681988" name="Oval 4"/>
          <p:cNvSpPr>
            <a:spLocks noChangeArrowheads="1"/>
          </p:cNvSpPr>
          <p:nvPr/>
        </p:nvSpPr>
        <p:spPr bwMode="auto">
          <a:xfrm>
            <a:off x="56356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81989" name="Oval 5"/>
          <p:cNvSpPr>
            <a:spLocks noChangeArrowheads="1"/>
          </p:cNvSpPr>
          <p:nvPr/>
        </p:nvSpPr>
        <p:spPr bwMode="auto">
          <a:xfrm>
            <a:off x="73882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1990" name="Oval 6"/>
          <p:cNvSpPr>
            <a:spLocks noChangeArrowheads="1"/>
          </p:cNvSpPr>
          <p:nvPr/>
        </p:nvSpPr>
        <p:spPr bwMode="auto">
          <a:xfrm>
            <a:off x="5635625" y="37385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C</a:t>
            </a:r>
          </a:p>
        </p:txBody>
      </p:sp>
      <p:sp>
        <p:nvSpPr>
          <p:cNvPr id="681991" name="Oval 7"/>
          <p:cNvSpPr>
            <a:spLocks noChangeArrowheads="1"/>
          </p:cNvSpPr>
          <p:nvPr/>
        </p:nvSpPr>
        <p:spPr bwMode="auto">
          <a:xfrm>
            <a:off x="7388225" y="37385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E</a:t>
            </a:r>
          </a:p>
        </p:txBody>
      </p:sp>
      <p:cxnSp>
        <p:nvCxnSpPr>
          <p:cNvPr id="681992" name="AutoShape 8"/>
          <p:cNvCxnSpPr>
            <a:cxnSpLocks noChangeShapeType="1"/>
            <a:stCxn id="681987" idx="7"/>
            <a:endCxn id="681988" idx="2"/>
          </p:cNvCxnSpPr>
          <p:nvPr/>
        </p:nvCxnSpPr>
        <p:spPr bwMode="auto">
          <a:xfrm flipV="1">
            <a:off x="4462463" y="2058988"/>
            <a:ext cx="1173162" cy="769937"/>
          </a:xfrm>
          <a:prstGeom prst="straightConnector1">
            <a:avLst/>
          </a:prstGeom>
          <a:noFill/>
          <a:ln w="57150">
            <a:solidFill>
              <a:schemeClr val="accent2"/>
            </a:solidFill>
            <a:round/>
            <a:headEnd/>
            <a:tailEnd type="stealth" w="med" len="med"/>
          </a:ln>
          <a:effectLst/>
        </p:spPr>
      </p:cxnSp>
      <p:cxnSp>
        <p:nvCxnSpPr>
          <p:cNvPr id="681993" name="AutoShape 9"/>
          <p:cNvCxnSpPr>
            <a:cxnSpLocks noChangeShapeType="1"/>
            <a:stCxn id="681987" idx="5"/>
            <a:endCxn id="681990" idx="2"/>
          </p:cNvCxnSpPr>
          <p:nvPr/>
        </p:nvCxnSpPr>
        <p:spPr bwMode="auto">
          <a:xfrm>
            <a:off x="4462463" y="3308350"/>
            <a:ext cx="1173162" cy="769938"/>
          </a:xfrm>
          <a:prstGeom prst="straightConnector1">
            <a:avLst/>
          </a:prstGeom>
          <a:noFill/>
          <a:ln w="57150">
            <a:solidFill>
              <a:schemeClr val="accent2"/>
            </a:solidFill>
            <a:round/>
            <a:headEnd/>
            <a:tailEnd type="stealth" w="med" len="med"/>
          </a:ln>
          <a:effectLst/>
        </p:spPr>
      </p:cxnSp>
      <p:cxnSp>
        <p:nvCxnSpPr>
          <p:cNvPr id="681994" name="AutoShape 10"/>
          <p:cNvCxnSpPr>
            <a:cxnSpLocks noChangeShapeType="1"/>
            <a:stCxn id="681988" idx="6"/>
            <a:endCxn id="681989" idx="2"/>
          </p:cNvCxnSpPr>
          <p:nvPr/>
        </p:nvCxnSpPr>
        <p:spPr bwMode="auto">
          <a:xfrm>
            <a:off x="6315075" y="2058988"/>
            <a:ext cx="1073150" cy="0"/>
          </a:xfrm>
          <a:prstGeom prst="straightConnector1">
            <a:avLst/>
          </a:prstGeom>
          <a:noFill/>
          <a:ln w="28575">
            <a:solidFill>
              <a:schemeClr val="tx1"/>
            </a:solidFill>
            <a:round/>
            <a:headEnd/>
            <a:tailEnd type="stealth" w="med" len="med"/>
          </a:ln>
          <a:effectLst/>
        </p:spPr>
      </p:cxnSp>
      <p:sp>
        <p:nvSpPr>
          <p:cNvPr id="681995" name="Arc 11"/>
          <p:cNvSpPr>
            <a:spLocks/>
          </p:cNvSpPr>
          <p:nvPr/>
        </p:nvSpPr>
        <p:spPr bwMode="auto">
          <a:xfrm>
            <a:off x="6246813" y="2287588"/>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1996" name="Arc 12"/>
          <p:cNvSpPr>
            <a:spLocks/>
          </p:cNvSpPr>
          <p:nvPr/>
        </p:nvSpPr>
        <p:spPr bwMode="auto">
          <a:xfrm flipV="1">
            <a:off x="6245225" y="30781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1997" name="Arc 13"/>
          <p:cNvSpPr>
            <a:spLocks/>
          </p:cNvSpPr>
          <p:nvPr/>
        </p:nvSpPr>
        <p:spPr bwMode="auto">
          <a:xfrm flipH="1">
            <a:off x="5559425" y="22907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1998" name="Arc 14"/>
          <p:cNvSpPr>
            <a:spLocks/>
          </p:cNvSpPr>
          <p:nvPr/>
        </p:nvSpPr>
        <p:spPr bwMode="auto">
          <a:xfrm flipH="1" flipV="1">
            <a:off x="5559425" y="30781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1999" name="Arc 15"/>
          <p:cNvSpPr>
            <a:spLocks/>
          </p:cNvSpPr>
          <p:nvPr/>
        </p:nvSpPr>
        <p:spPr bwMode="auto">
          <a:xfrm>
            <a:off x="7999413" y="2287588"/>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2000" name="Arc 16"/>
          <p:cNvSpPr>
            <a:spLocks/>
          </p:cNvSpPr>
          <p:nvPr/>
        </p:nvSpPr>
        <p:spPr bwMode="auto">
          <a:xfrm flipV="1">
            <a:off x="7997825" y="3073400"/>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2001" name="Arc 17"/>
          <p:cNvSpPr>
            <a:spLocks/>
          </p:cNvSpPr>
          <p:nvPr/>
        </p:nvSpPr>
        <p:spPr bwMode="auto">
          <a:xfrm flipH="1">
            <a:off x="7312025" y="22907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2002" name="Arc 18"/>
          <p:cNvSpPr>
            <a:spLocks/>
          </p:cNvSpPr>
          <p:nvPr/>
        </p:nvSpPr>
        <p:spPr bwMode="auto">
          <a:xfrm flipH="1" flipV="1">
            <a:off x="7312025" y="3073400"/>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cxnSp>
        <p:nvCxnSpPr>
          <p:cNvPr id="682003" name="AutoShape 19"/>
          <p:cNvCxnSpPr>
            <a:cxnSpLocks noChangeShapeType="1"/>
            <a:stCxn id="681990" idx="6"/>
            <a:endCxn id="681991" idx="2"/>
          </p:cNvCxnSpPr>
          <p:nvPr/>
        </p:nvCxnSpPr>
        <p:spPr bwMode="auto">
          <a:xfrm>
            <a:off x="6315075" y="4078288"/>
            <a:ext cx="1073150" cy="0"/>
          </a:xfrm>
          <a:prstGeom prst="straightConnector1">
            <a:avLst/>
          </a:prstGeom>
          <a:noFill/>
          <a:ln w="28575">
            <a:solidFill>
              <a:schemeClr val="tx1"/>
            </a:solidFill>
            <a:round/>
            <a:headEnd/>
            <a:tailEnd type="stealth" w="med" len="med"/>
          </a:ln>
          <a:effectLst/>
        </p:spPr>
      </p:cxnSp>
      <p:sp>
        <p:nvSpPr>
          <p:cNvPr id="682004" name="Line 20"/>
          <p:cNvSpPr>
            <a:spLocks noChangeShapeType="1"/>
          </p:cNvSpPr>
          <p:nvPr/>
        </p:nvSpPr>
        <p:spPr bwMode="auto">
          <a:xfrm flipV="1">
            <a:off x="6321425" y="2163763"/>
            <a:ext cx="1066800" cy="1828800"/>
          </a:xfrm>
          <a:prstGeom prst="line">
            <a:avLst/>
          </a:prstGeom>
          <a:noFill/>
          <a:ln w="28575">
            <a:solidFill>
              <a:schemeClr val="tx1"/>
            </a:solidFill>
            <a:round/>
            <a:headEnd/>
            <a:tailEnd type="stealth" w="med" len="med"/>
          </a:ln>
          <a:effectLst/>
        </p:spPr>
        <p:txBody>
          <a:bodyPr>
            <a:spAutoFit/>
          </a:bodyPr>
          <a:lstStyle/>
          <a:p>
            <a:pPr eaLnBrk="1" hangingPunct="1"/>
            <a:endParaRPr lang="en-US" sz="2400">
              <a:solidFill>
                <a:srgbClr val="FF0000"/>
              </a:solidFill>
              <a:latin typeface="Times New Roman" pitchFamily="18" charset="0"/>
            </a:endParaRPr>
          </a:p>
        </p:txBody>
      </p:sp>
      <p:sp>
        <p:nvSpPr>
          <p:cNvPr id="682005" name="Text Box 21"/>
          <p:cNvSpPr txBox="1">
            <a:spLocks noChangeArrowheads="1"/>
          </p:cNvSpPr>
          <p:nvPr/>
        </p:nvSpPr>
        <p:spPr bwMode="auto">
          <a:xfrm>
            <a:off x="4492625" y="2049463"/>
            <a:ext cx="5397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10</a:t>
            </a:r>
          </a:p>
        </p:txBody>
      </p:sp>
      <p:sp>
        <p:nvSpPr>
          <p:cNvPr id="682006" name="Text Box 22"/>
          <p:cNvSpPr txBox="1">
            <a:spLocks noChangeArrowheads="1"/>
          </p:cNvSpPr>
          <p:nvPr/>
        </p:nvSpPr>
        <p:spPr bwMode="auto">
          <a:xfrm>
            <a:off x="4645025" y="35353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3</a:t>
            </a:r>
          </a:p>
        </p:txBody>
      </p:sp>
      <p:sp>
        <p:nvSpPr>
          <p:cNvPr id="682007" name="Text Box 23"/>
          <p:cNvSpPr txBox="1">
            <a:spLocks noChangeArrowheads="1"/>
          </p:cNvSpPr>
          <p:nvPr/>
        </p:nvSpPr>
        <p:spPr bwMode="auto">
          <a:xfrm>
            <a:off x="55594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a:t>
            </a:r>
          </a:p>
        </p:txBody>
      </p:sp>
      <p:sp>
        <p:nvSpPr>
          <p:cNvPr id="682008" name="Text Box 24"/>
          <p:cNvSpPr txBox="1">
            <a:spLocks noChangeArrowheads="1"/>
          </p:cNvSpPr>
          <p:nvPr/>
        </p:nvSpPr>
        <p:spPr bwMode="auto">
          <a:xfrm>
            <a:off x="60166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4</a:t>
            </a:r>
          </a:p>
        </p:txBody>
      </p:sp>
      <p:sp>
        <p:nvSpPr>
          <p:cNvPr id="682009" name="Text Box 25"/>
          <p:cNvSpPr txBox="1">
            <a:spLocks noChangeArrowheads="1"/>
          </p:cNvSpPr>
          <p:nvPr/>
        </p:nvSpPr>
        <p:spPr bwMode="auto">
          <a:xfrm>
            <a:off x="733107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7</a:t>
            </a:r>
          </a:p>
        </p:txBody>
      </p:sp>
      <p:sp>
        <p:nvSpPr>
          <p:cNvPr id="682010" name="Text Box 26"/>
          <p:cNvSpPr txBox="1">
            <a:spLocks noChangeArrowheads="1"/>
          </p:cNvSpPr>
          <p:nvPr/>
        </p:nvSpPr>
        <p:spPr bwMode="auto">
          <a:xfrm>
            <a:off x="78073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9</a:t>
            </a:r>
          </a:p>
        </p:txBody>
      </p:sp>
      <p:sp>
        <p:nvSpPr>
          <p:cNvPr id="682011" name="Text Box 27"/>
          <p:cNvSpPr txBox="1">
            <a:spLocks noChangeArrowheads="1"/>
          </p:cNvSpPr>
          <p:nvPr/>
        </p:nvSpPr>
        <p:spPr bwMode="auto">
          <a:xfrm>
            <a:off x="6569075" y="26209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8</a:t>
            </a:r>
          </a:p>
        </p:txBody>
      </p:sp>
      <p:sp>
        <p:nvSpPr>
          <p:cNvPr id="682012" name="Text Box 28"/>
          <p:cNvSpPr txBox="1">
            <a:spLocks noChangeArrowheads="1"/>
          </p:cNvSpPr>
          <p:nvPr/>
        </p:nvSpPr>
        <p:spPr bwMode="auto">
          <a:xfrm>
            <a:off x="6702425" y="15541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2013" name="Text Box 29"/>
          <p:cNvSpPr txBox="1">
            <a:spLocks noChangeArrowheads="1"/>
          </p:cNvSpPr>
          <p:nvPr/>
        </p:nvSpPr>
        <p:spPr bwMode="auto">
          <a:xfrm>
            <a:off x="6702425" y="4006850"/>
            <a:ext cx="361950" cy="519113"/>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2014" name="Text Box 30"/>
          <p:cNvSpPr txBox="1">
            <a:spLocks noChangeArrowheads="1"/>
          </p:cNvSpPr>
          <p:nvPr/>
        </p:nvSpPr>
        <p:spPr bwMode="auto">
          <a:xfrm>
            <a:off x="131445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A</a:t>
            </a:r>
          </a:p>
        </p:txBody>
      </p:sp>
      <p:sp>
        <p:nvSpPr>
          <p:cNvPr id="682015" name="Text Box 31"/>
          <p:cNvSpPr txBox="1">
            <a:spLocks noChangeArrowheads="1"/>
          </p:cNvSpPr>
          <p:nvPr/>
        </p:nvSpPr>
        <p:spPr bwMode="auto">
          <a:xfrm>
            <a:off x="19304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82016" name="Text Box 32"/>
          <p:cNvSpPr txBox="1">
            <a:spLocks noChangeArrowheads="1"/>
          </p:cNvSpPr>
          <p:nvPr/>
        </p:nvSpPr>
        <p:spPr bwMode="auto">
          <a:xfrm>
            <a:off x="2522538" y="3810000"/>
            <a:ext cx="455612"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C</a:t>
            </a:r>
          </a:p>
        </p:txBody>
      </p:sp>
      <p:sp>
        <p:nvSpPr>
          <p:cNvPr id="682017" name="Text Box 33"/>
          <p:cNvSpPr txBox="1">
            <a:spLocks noChangeArrowheads="1"/>
          </p:cNvSpPr>
          <p:nvPr/>
        </p:nvSpPr>
        <p:spPr bwMode="auto">
          <a:xfrm>
            <a:off x="3121025" y="3810000"/>
            <a:ext cx="477838"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2018" name="Text Box 34"/>
          <p:cNvSpPr txBox="1">
            <a:spLocks noChangeArrowheads="1"/>
          </p:cNvSpPr>
          <p:nvPr/>
        </p:nvSpPr>
        <p:spPr bwMode="auto">
          <a:xfrm>
            <a:off x="37592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E</a:t>
            </a:r>
          </a:p>
        </p:txBody>
      </p:sp>
      <p:sp>
        <p:nvSpPr>
          <p:cNvPr id="682019" name="Text Box 35"/>
          <p:cNvSpPr txBox="1">
            <a:spLocks noChangeArrowheads="1"/>
          </p:cNvSpPr>
          <p:nvPr/>
        </p:nvSpPr>
        <p:spPr bwMode="auto">
          <a:xfrm>
            <a:off x="615950" y="3810000"/>
            <a:ext cx="612775"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Q:</a:t>
            </a:r>
          </a:p>
        </p:txBody>
      </p:sp>
      <p:sp>
        <p:nvSpPr>
          <p:cNvPr id="682020" name="Text Box 36"/>
          <p:cNvSpPr txBox="1">
            <a:spLocks noChangeArrowheads="1"/>
          </p:cNvSpPr>
          <p:nvPr/>
        </p:nvSpPr>
        <p:spPr bwMode="auto">
          <a:xfrm>
            <a:off x="1362075" y="4419600"/>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0</a:t>
            </a:r>
          </a:p>
        </p:txBody>
      </p:sp>
      <p:sp>
        <p:nvSpPr>
          <p:cNvPr id="682021" name="Text Box 37"/>
          <p:cNvSpPr txBox="1">
            <a:spLocks noChangeArrowheads="1"/>
          </p:cNvSpPr>
          <p:nvPr/>
        </p:nvSpPr>
        <p:spPr bwMode="auto">
          <a:xfrm>
            <a:off x="19462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2022" name="Text Box 38"/>
          <p:cNvSpPr txBox="1">
            <a:spLocks noChangeArrowheads="1"/>
          </p:cNvSpPr>
          <p:nvPr/>
        </p:nvSpPr>
        <p:spPr bwMode="auto">
          <a:xfrm>
            <a:off x="2551113" y="4413250"/>
            <a:ext cx="401637"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2023" name="Text Box 39"/>
          <p:cNvSpPr txBox="1">
            <a:spLocks noChangeArrowheads="1"/>
          </p:cNvSpPr>
          <p:nvPr/>
        </p:nvSpPr>
        <p:spPr bwMode="auto">
          <a:xfrm>
            <a:off x="315912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2024" name="Text Box 40"/>
          <p:cNvSpPr txBox="1">
            <a:spLocks noChangeArrowheads="1"/>
          </p:cNvSpPr>
          <p:nvPr/>
        </p:nvSpPr>
        <p:spPr bwMode="auto">
          <a:xfrm>
            <a:off x="37750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2025" name="Line 41"/>
          <p:cNvSpPr>
            <a:spLocks noChangeShapeType="1"/>
          </p:cNvSpPr>
          <p:nvPr/>
        </p:nvSpPr>
        <p:spPr bwMode="auto">
          <a:xfrm>
            <a:off x="1292225" y="4419600"/>
            <a:ext cx="2895600" cy="0"/>
          </a:xfrm>
          <a:prstGeom prst="line">
            <a:avLst/>
          </a:prstGeom>
          <a:noFill/>
          <a:ln w="38100" cmpd="dbl">
            <a:solidFill>
              <a:schemeClr val="accent2"/>
            </a:solidFill>
            <a:round/>
            <a:headEnd/>
            <a:tailEnd/>
          </a:ln>
          <a:effectLst/>
        </p:spPr>
        <p:txBody>
          <a:bodyPr>
            <a:spAutoFit/>
          </a:bodyPr>
          <a:lstStyle/>
          <a:p>
            <a:pPr eaLnBrk="1" hangingPunct="1"/>
            <a:endParaRPr lang="en-US" sz="2400">
              <a:solidFill>
                <a:srgbClr val="FF0000"/>
              </a:solidFill>
              <a:latin typeface="Times New Roman" pitchFamily="18" charset="0"/>
            </a:endParaRPr>
          </a:p>
        </p:txBody>
      </p:sp>
      <p:sp>
        <p:nvSpPr>
          <p:cNvPr id="682026" name="Text Box 42"/>
          <p:cNvSpPr txBox="1">
            <a:spLocks noChangeArrowheads="1"/>
          </p:cNvSpPr>
          <p:nvPr/>
        </p:nvSpPr>
        <p:spPr bwMode="auto">
          <a:xfrm>
            <a:off x="4800600" y="5334000"/>
            <a:ext cx="1465263" cy="579438"/>
          </a:xfrm>
          <a:prstGeom prst="rect">
            <a:avLst/>
          </a:prstGeom>
          <a:noFill/>
          <a:ln w="28575">
            <a:noFill/>
            <a:miter lim="800000"/>
            <a:headEnd/>
            <a:tailEnd/>
          </a:ln>
          <a:effectLst/>
        </p:spPr>
        <p:txBody>
          <a:bodyPr wrap="none">
            <a:spAutoFit/>
          </a:bodyPr>
          <a:lstStyle/>
          <a:p>
            <a:pPr eaLnBrk="1" hangingPunct="1"/>
            <a:r>
              <a:rPr lang="en-US" sz="3200" i="1">
                <a:solidFill>
                  <a:srgbClr val="008A87"/>
                </a:solidFill>
                <a:latin typeface="Times New Roman" pitchFamily="18" charset="0"/>
                <a:ea typeface="Arial Unicode MS" pitchFamily="34" charset="-128"/>
                <a:cs typeface="Arial Unicode MS" pitchFamily="34" charset="-128"/>
              </a:rPr>
              <a:t>S: </a:t>
            </a:r>
            <a:r>
              <a:rPr lang="en-US" sz="3200">
                <a:solidFill>
                  <a:srgbClr val="008A87"/>
                </a:solidFill>
                <a:latin typeface="Times New Roman" pitchFamily="18" charset="0"/>
                <a:ea typeface="Arial Unicode MS" pitchFamily="34" charset="-128"/>
                <a:cs typeface="Arial Unicode MS" pitchFamily="34" charset="-128"/>
              </a:rPr>
              <a:t>{ </a:t>
            </a:r>
            <a:r>
              <a:rPr lang="en-US" sz="3200" i="1">
                <a:solidFill>
                  <a:srgbClr val="008A87"/>
                </a:solidFill>
                <a:latin typeface="Times New Roman" pitchFamily="18" charset="0"/>
                <a:ea typeface="Arial Unicode MS" pitchFamily="34" charset="-128"/>
                <a:cs typeface="Arial Unicode MS" pitchFamily="34" charset="-128"/>
              </a:rPr>
              <a:t>A</a:t>
            </a:r>
            <a:r>
              <a:rPr lang="en-US" sz="3200">
                <a:solidFill>
                  <a:srgbClr val="008A87"/>
                </a:solidFill>
                <a:latin typeface="Times New Roman" pitchFamily="18" charset="0"/>
                <a:ea typeface="Arial Unicode MS" pitchFamily="34" charset="-128"/>
                <a:cs typeface="Arial Unicode MS" pitchFamily="34" charset="-128"/>
              </a:rPr>
              <a:t> }</a:t>
            </a:r>
          </a:p>
        </p:txBody>
      </p:sp>
      <p:sp>
        <p:nvSpPr>
          <p:cNvPr id="682027" name="Text Box 43"/>
          <p:cNvSpPr txBox="1">
            <a:spLocks noChangeArrowheads="1"/>
          </p:cNvSpPr>
          <p:nvPr/>
        </p:nvSpPr>
        <p:spPr bwMode="auto">
          <a:xfrm>
            <a:off x="3429000" y="2792413"/>
            <a:ext cx="387350" cy="579437"/>
          </a:xfrm>
          <a:prstGeom prst="rect">
            <a:avLst/>
          </a:prstGeom>
          <a:noFill/>
          <a:ln w="28575">
            <a:noFill/>
            <a:miter lim="800000"/>
            <a:headEnd/>
            <a:tailEnd/>
          </a:ln>
          <a:effectLst/>
        </p:spPr>
        <p:txBody>
          <a:bodyPr wrap="none">
            <a:spAutoFit/>
          </a:bodyPr>
          <a:lstStyle/>
          <a:p>
            <a:pPr eaLnBrk="1" hangingPunct="1"/>
            <a:r>
              <a:rPr lang="en-US" sz="3200">
                <a:solidFill>
                  <a:srgbClr val="CC0000"/>
                </a:solidFill>
                <a:latin typeface="Times New Roman" pitchFamily="18" charset="0"/>
                <a:ea typeface="Arial Unicode MS" pitchFamily="34" charset="-128"/>
                <a:cs typeface="Arial Unicode MS" pitchFamily="34" charset="-128"/>
              </a:rPr>
              <a:t>0</a:t>
            </a:r>
          </a:p>
        </p:txBody>
      </p:sp>
      <p:sp>
        <p:nvSpPr>
          <p:cNvPr id="682028" name="Text Box 44"/>
          <p:cNvSpPr txBox="1">
            <a:spLocks noChangeArrowheads="1"/>
          </p:cNvSpPr>
          <p:nvPr/>
        </p:nvSpPr>
        <p:spPr bwMode="auto">
          <a:xfrm>
            <a:off x="5680075" y="1198563"/>
            <a:ext cx="590550"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10</a:t>
            </a:r>
          </a:p>
        </p:txBody>
      </p:sp>
      <p:sp>
        <p:nvSpPr>
          <p:cNvPr id="682029" name="Text Box 45"/>
          <p:cNvSpPr txBox="1">
            <a:spLocks noChangeArrowheads="1"/>
          </p:cNvSpPr>
          <p:nvPr/>
        </p:nvSpPr>
        <p:spPr bwMode="auto">
          <a:xfrm>
            <a:off x="5781675" y="4457700"/>
            <a:ext cx="387350"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3</a:t>
            </a:r>
          </a:p>
        </p:txBody>
      </p:sp>
      <p:sp>
        <p:nvSpPr>
          <p:cNvPr id="682030" name="Text Box 46"/>
          <p:cNvSpPr txBox="1">
            <a:spLocks noChangeArrowheads="1"/>
          </p:cNvSpPr>
          <p:nvPr/>
        </p:nvSpPr>
        <p:spPr bwMode="auto">
          <a:xfrm>
            <a:off x="7489825" y="4449763"/>
            <a:ext cx="474663"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Symbol" pitchFamily="18" charset="2"/>
                <a:ea typeface="Arial Unicode MS" pitchFamily="34" charset="-128"/>
                <a:cs typeface="Arial Unicode MS" pitchFamily="34" charset="-128"/>
              </a:rPr>
              <a:t>¥</a:t>
            </a:r>
            <a:endParaRPr lang="en-US" sz="3200">
              <a:solidFill>
                <a:srgbClr val="CC0000"/>
              </a:solidFill>
              <a:latin typeface="Times New Roman" pitchFamily="18" charset="0"/>
              <a:ea typeface="Arial Unicode MS" pitchFamily="34" charset="-128"/>
              <a:cs typeface="Arial Unicode MS" pitchFamily="34" charset="-128"/>
            </a:endParaRPr>
          </a:p>
        </p:txBody>
      </p:sp>
      <p:sp>
        <p:nvSpPr>
          <p:cNvPr id="682031" name="Text Box 47"/>
          <p:cNvSpPr txBox="1">
            <a:spLocks noChangeArrowheads="1"/>
          </p:cNvSpPr>
          <p:nvPr/>
        </p:nvSpPr>
        <p:spPr bwMode="auto">
          <a:xfrm>
            <a:off x="7489825" y="1190625"/>
            <a:ext cx="474663"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Symbol" pitchFamily="18" charset="2"/>
                <a:ea typeface="Arial Unicode MS" pitchFamily="34" charset="-128"/>
                <a:cs typeface="Arial Unicode MS" pitchFamily="34" charset="-128"/>
              </a:rPr>
              <a:t>¥</a:t>
            </a:r>
            <a:endParaRPr lang="en-US" sz="3200">
              <a:solidFill>
                <a:srgbClr val="CC0000"/>
              </a:solidFill>
              <a:latin typeface="Times New Roman" pitchFamily="18" charset="0"/>
              <a:ea typeface="Arial Unicode MS" pitchFamily="34" charset="-128"/>
              <a:cs typeface="Arial Unicode MS" pitchFamily="34" charset="-128"/>
            </a:endParaRPr>
          </a:p>
        </p:txBody>
      </p:sp>
      <p:sp>
        <p:nvSpPr>
          <p:cNvPr id="682032" name="Text Box 48"/>
          <p:cNvSpPr txBox="1">
            <a:spLocks noChangeArrowheads="1"/>
          </p:cNvSpPr>
          <p:nvPr/>
        </p:nvSpPr>
        <p:spPr bwMode="auto">
          <a:xfrm>
            <a:off x="1901825" y="4783138"/>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10</a:t>
            </a:r>
          </a:p>
        </p:txBody>
      </p:sp>
      <p:sp>
        <p:nvSpPr>
          <p:cNvPr id="682033" name="Text Box 49"/>
          <p:cNvSpPr txBox="1">
            <a:spLocks noChangeArrowheads="1"/>
          </p:cNvSpPr>
          <p:nvPr/>
        </p:nvSpPr>
        <p:spPr bwMode="auto">
          <a:xfrm>
            <a:off x="2582863" y="4776788"/>
            <a:ext cx="3365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3</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2034" name="Text Box 50"/>
          <p:cNvSpPr txBox="1">
            <a:spLocks noChangeArrowheads="1"/>
          </p:cNvSpPr>
          <p:nvPr/>
        </p:nvSpPr>
        <p:spPr bwMode="auto">
          <a:xfrm>
            <a:off x="381000" y="1447800"/>
            <a:ext cx="4876800" cy="530225"/>
          </a:xfrm>
          <a:prstGeom prst="rect">
            <a:avLst/>
          </a:prstGeom>
          <a:noFill/>
          <a:ln w="28575">
            <a:noFill/>
            <a:miter lim="800000"/>
            <a:headEnd/>
            <a:tailEnd/>
          </a:ln>
          <a:effectLst/>
        </p:spPr>
        <p:txBody>
          <a:bodyPr>
            <a:spAutoFit/>
          </a:bodyPr>
          <a:lstStyle/>
          <a:p>
            <a:pPr eaLnBrk="1" hangingPunct="1">
              <a:lnSpc>
                <a:spcPct val="90000"/>
              </a:lnSpc>
            </a:pPr>
            <a:r>
              <a:rPr lang="en-US" sz="3200" b="1">
                <a:solidFill>
                  <a:srgbClr val="CC0000"/>
                </a:solidFill>
                <a:latin typeface="Times New Roman" pitchFamily="18" charset="0"/>
                <a:ea typeface="Arial Unicode MS" pitchFamily="34" charset="-128"/>
                <a:cs typeface="Arial Unicode MS" pitchFamily="34" charset="-128"/>
              </a:rPr>
              <a:t>Relax all edges leaving </a:t>
            </a:r>
            <a:r>
              <a:rPr lang="en-US" sz="3200" b="1" i="1">
                <a:solidFill>
                  <a:srgbClr val="008A87"/>
                </a:solidFill>
                <a:latin typeface="Times New Roman" pitchFamily="18" charset="0"/>
                <a:ea typeface="Arial Unicode MS" pitchFamily="34" charset="-128"/>
                <a:cs typeface="Arial Unicode MS" pitchFamily="34" charset="-128"/>
              </a:rPr>
              <a:t>A</a:t>
            </a:r>
            <a:r>
              <a:rPr lang="en-US" sz="3200" b="1">
                <a:solidFill>
                  <a:srgbClr val="CC0000"/>
                </a:solidFill>
                <a:latin typeface="Times New Roman" pitchFamily="18" charset="0"/>
                <a:ea typeface="Arial Unicode MS" pitchFamily="34" charset="-128"/>
                <a:cs typeface="Arial Unicode MS" pitchFamily="34" charset="-128"/>
              </a:rPr>
              <a:t>:</a:t>
            </a:r>
          </a:p>
        </p:txBody>
      </p:sp>
      <p:sp>
        <p:nvSpPr>
          <p:cNvPr id="682035" name="Text Box 51"/>
          <p:cNvSpPr txBox="1">
            <a:spLocks noChangeArrowheads="1"/>
          </p:cNvSpPr>
          <p:nvPr/>
        </p:nvSpPr>
        <p:spPr bwMode="auto">
          <a:xfrm>
            <a:off x="3159125" y="4776788"/>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p>
        </p:txBody>
      </p:sp>
      <p:sp>
        <p:nvSpPr>
          <p:cNvPr id="682036" name="Text Box 52"/>
          <p:cNvSpPr txBox="1">
            <a:spLocks noChangeArrowheads="1"/>
          </p:cNvSpPr>
          <p:nvPr/>
        </p:nvSpPr>
        <p:spPr bwMode="auto">
          <a:xfrm>
            <a:off x="3775075" y="4776788"/>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0405" name="Picture 5" descr="sp01"/>
          <p:cNvPicPr>
            <a:picLocks noChangeAspect="1" noChangeArrowheads="1"/>
          </p:cNvPicPr>
          <p:nvPr/>
        </p:nvPicPr>
        <p:blipFill>
          <a:blip r:embed="rId2" cstate="print"/>
          <a:srcRect/>
          <a:stretch>
            <a:fillRect/>
          </a:stretch>
        </p:blipFill>
        <p:spPr bwMode="auto">
          <a:xfrm>
            <a:off x="2195513" y="3213100"/>
            <a:ext cx="4481512" cy="2262188"/>
          </a:xfrm>
          <a:prstGeom prst="rect">
            <a:avLst/>
          </a:prstGeom>
          <a:noFill/>
        </p:spPr>
      </p:pic>
      <p:sp>
        <p:nvSpPr>
          <p:cNvPr id="230402" name="Rectangle 2"/>
          <p:cNvSpPr>
            <a:spLocks noGrp="1" noChangeArrowheads="1"/>
          </p:cNvSpPr>
          <p:nvPr>
            <p:ph type="title"/>
          </p:nvPr>
        </p:nvSpPr>
        <p:spPr/>
        <p:txBody>
          <a:bodyPr/>
          <a:lstStyle/>
          <a:p>
            <a:r>
              <a:rPr lang="en-US"/>
              <a:t>Shortest Path</a:t>
            </a:r>
          </a:p>
        </p:txBody>
      </p:sp>
      <p:sp>
        <p:nvSpPr>
          <p:cNvPr id="230403" name="Rectangle 3"/>
          <p:cNvSpPr>
            <a:spLocks noGrp="1" noChangeArrowheads="1"/>
          </p:cNvSpPr>
          <p:nvPr>
            <p:ph type="body" idx="1"/>
          </p:nvPr>
        </p:nvSpPr>
        <p:spPr/>
        <p:txBody>
          <a:bodyPr/>
          <a:lstStyle/>
          <a:p>
            <a:r>
              <a:rPr lang="en-US"/>
              <a:t>After some consideration, we may determine that the shortest path is as follows, with length 14</a:t>
            </a:r>
          </a:p>
          <a:p>
            <a:endParaRPr lang="en-US"/>
          </a:p>
          <a:p>
            <a:endParaRPr lang="en-US"/>
          </a:p>
          <a:p>
            <a:endParaRPr lang="en-US"/>
          </a:p>
          <a:p>
            <a:endParaRPr lang="en-US"/>
          </a:p>
          <a:p>
            <a:r>
              <a:rPr lang="en-US"/>
              <a:t>Other paths exists, but they are longer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p:txBody>
          <a:bodyPr/>
          <a:lstStyle/>
          <a:p>
            <a:r>
              <a:rPr lang="en-US"/>
              <a:t>Example of Dijkstra’s algorithm</a:t>
            </a:r>
          </a:p>
        </p:txBody>
      </p:sp>
      <p:sp>
        <p:nvSpPr>
          <p:cNvPr id="683011" name="Oval 3"/>
          <p:cNvSpPr>
            <a:spLocks noChangeArrowheads="1"/>
          </p:cNvSpPr>
          <p:nvPr/>
        </p:nvSpPr>
        <p:spPr bwMode="auto">
          <a:xfrm>
            <a:off x="3883025" y="272891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A</a:t>
            </a:r>
          </a:p>
        </p:txBody>
      </p:sp>
      <p:sp>
        <p:nvSpPr>
          <p:cNvPr id="683012" name="Oval 4"/>
          <p:cNvSpPr>
            <a:spLocks noChangeArrowheads="1"/>
          </p:cNvSpPr>
          <p:nvPr/>
        </p:nvSpPr>
        <p:spPr bwMode="auto">
          <a:xfrm>
            <a:off x="56356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83013" name="Oval 5"/>
          <p:cNvSpPr>
            <a:spLocks noChangeArrowheads="1"/>
          </p:cNvSpPr>
          <p:nvPr/>
        </p:nvSpPr>
        <p:spPr bwMode="auto">
          <a:xfrm>
            <a:off x="73882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3014" name="Oval 6"/>
          <p:cNvSpPr>
            <a:spLocks noChangeArrowheads="1"/>
          </p:cNvSpPr>
          <p:nvPr/>
        </p:nvSpPr>
        <p:spPr bwMode="auto">
          <a:xfrm>
            <a:off x="5635625" y="373856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C</a:t>
            </a:r>
          </a:p>
        </p:txBody>
      </p:sp>
      <p:sp>
        <p:nvSpPr>
          <p:cNvPr id="683015" name="Oval 7"/>
          <p:cNvSpPr>
            <a:spLocks noChangeArrowheads="1"/>
          </p:cNvSpPr>
          <p:nvPr/>
        </p:nvSpPr>
        <p:spPr bwMode="auto">
          <a:xfrm>
            <a:off x="7388225" y="37385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E</a:t>
            </a:r>
          </a:p>
        </p:txBody>
      </p:sp>
      <p:cxnSp>
        <p:nvCxnSpPr>
          <p:cNvPr id="683016" name="AutoShape 8"/>
          <p:cNvCxnSpPr>
            <a:cxnSpLocks noChangeShapeType="1"/>
            <a:stCxn id="683011" idx="7"/>
            <a:endCxn id="683012" idx="2"/>
          </p:cNvCxnSpPr>
          <p:nvPr/>
        </p:nvCxnSpPr>
        <p:spPr bwMode="auto">
          <a:xfrm flipV="1">
            <a:off x="4462463" y="2058988"/>
            <a:ext cx="1173162" cy="769937"/>
          </a:xfrm>
          <a:prstGeom prst="straightConnector1">
            <a:avLst/>
          </a:prstGeom>
          <a:noFill/>
          <a:ln w="28575">
            <a:solidFill>
              <a:schemeClr val="tx1"/>
            </a:solidFill>
            <a:round/>
            <a:headEnd/>
            <a:tailEnd type="stealth" w="med" len="med"/>
          </a:ln>
          <a:effectLst/>
        </p:spPr>
      </p:cxnSp>
      <p:cxnSp>
        <p:nvCxnSpPr>
          <p:cNvPr id="683017" name="AutoShape 9"/>
          <p:cNvCxnSpPr>
            <a:cxnSpLocks noChangeShapeType="1"/>
            <a:stCxn id="683011" idx="5"/>
            <a:endCxn id="683014" idx="2"/>
          </p:cNvCxnSpPr>
          <p:nvPr/>
        </p:nvCxnSpPr>
        <p:spPr bwMode="auto">
          <a:xfrm>
            <a:off x="4462463" y="3308350"/>
            <a:ext cx="1173162" cy="769938"/>
          </a:xfrm>
          <a:prstGeom prst="straightConnector1">
            <a:avLst/>
          </a:prstGeom>
          <a:noFill/>
          <a:ln w="28575">
            <a:solidFill>
              <a:schemeClr val="tx1"/>
            </a:solidFill>
            <a:round/>
            <a:headEnd/>
            <a:tailEnd type="stealth" w="med" len="med"/>
          </a:ln>
          <a:effectLst/>
        </p:spPr>
      </p:cxnSp>
      <p:cxnSp>
        <p:nvCxnSpPr>
          <p:cNvPr id="683018" name="AutoShape 10"/>
          <p:cNvCxnSpPr>
            <a:cxnSpLocks noChangeShapeType="1"/>
            <a:stCxn id="683012" idx="6"/>
            <a:endCxn id="683013" idx="2"/>
          </p:cNvCxnSpPr>
          <p:nvPr/>
        </p:nvCxnSpPr>
        <p:spPr bwMode="auto">
          <a:xfrm>
            <a:off x="6315075" y="2058988"/>
            <a:ext cx="1073150" cy="0"/>
          </a:xfrm>
          <a:prstGeom prst="straightConnector1">
            <a:avLst/>
          </a:prstGeom>
          <a:noFill/>
          <a:ln w="28575">
            <a:solidFill>
              <a:schemeClr val="tx1"/>
            </a:solidFill>
            <a:round/>
            <a:headEnd/>
            <a:tailEnd type="stealth" w="med" len="med"/>
          </a:ln>
          <a:effectLst/>
        </p:spPr>
      </p:cxnSp>
      <p:sp>
        <p:nvSpPr>
          <p:cNvPr id="683019" name="Arc 11"/>
          <p:cNvSpPr>
            <a:spLocks/>
          </p:cNvSpPr>
          <p:nvPr/>
        </p:nvSpPr>
        <p:spPr bwMode="auto">
          <a:xfrm>
            <a:off x="6246813" y="2287588"/>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3020" name="Arc 12"/>
          <p:cNvSpPr>
            <a:spLocks/>
          </p:cNvSpPr>
          <p:nvPr/>
        </p:nvSpPr>
        <p:spPr bwMode="auto">
          <a:xfrm flipV="1">
            <a:off x="6245225" y="30781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3021" name="Arc 13"/>
          <p:cNvSpPr>
            <a:spLocks/>
          </p:cNvSpPr>
          <p:nvPr/>
        </p:nvSpPr>
        <p:spPr bwMode="auto">
          <a:xfrm flipH="1">
            <a:off x="5559425" y="22907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3022" name="Arc 14"/>
          <p:cNvSpPr>
            <a:spLocks/>
          </p:cNvSpPr>
          <p:nvPr/>
        </p:nvSpPr>
        <p:spPr bwMode="auto">
          <a:xfrm flipH="1" flipV="1">
            <a:off x="5559425" y="30781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3023" name="Arc 15"/>
          <p:cNvSpPr>
            <a:spLocks/>
          </p:cNvSpPr>
          <p:nvPr/>
        </p:nvSpPr>
        <p:spPr bwMode="auto">
          <a:xfrm>
            <a:off x="7999413" y="2287588"/>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3024" name="Arc 16"/>
          <p:cNvSpPr>
            <a:spLocks/>
          </p:cNvSpPr>
          <p:nvPr/>
        </p:nvSpPr>
        <p:spPr bwMode="auto">
          <a:xfrm flipV="1">
            <a:off x="7997825" y="3073400"/>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3025" name="Arc 17"/>
          <p:cNvSpPr>
            <a:spLocks/>
          </p:cNvSpPr>
          <p:nvPr/>
        </p:nvSpPr>
        <p:spPr bwMode="auto">
          <a:xfrm flipH="1">
            <a:off x="7312025" y="22907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3026" name="Arc 18"/>
          <p:cNvSpPr>
            <a:spLocks/>
          </p:cNvSpPr>
          <p:nvPr/>
        </p:nvSpPr>
        <p:spPr bwMode="auto">
          <a:xfrm flipH="1" flipV="1">
            <a:off x="7312025" y="3073400"/>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cxnSp>
        <p:nvCxnSpPr>
          <p:cNvPr id="683027" name="AutoShape 19"/>
          <p:cNvCxnSpPr>
            <a:cxnSpLocks noChangeShapeType="1"/>
            <a:stCxn id="683014" idx="6"/>
            <a:endCxn id="683015" idx="2"/>
          </p:cNvCxnSpPr>
          <p:nvPr/>
        </p:nvCxnSpPr>
        <p:spPr bwMode="auto">
          <a:xfrm>
            <a:off x="6315075" y="4078288"/>
            <a:ext cx="1073150" cy="0"/>
          </a:xfrm>
          <a:prstGeom prst="straightConnector1">
            <a:avLst/>
          </a:prstGeom>
          <a:noFill/>
          <a:ln w="28575">
            <a:solidFill>
              <a:schemeClr val="tx1"/>
            </a:solidFill>
            <a:round/>
            <a:headEnd/>
            <a:tailEnd type="stealth" w="med" len="med"/>
          </a:ln>
          <a:effectLst/>
        </p:spPr>
      </p:cxnSp>
      <p:sp>
        <p:nvSpPr>
          <p:cNvPr id="683028" name="Line 20"/>
          <p:cNvSpPr>
            <a:spLocks noChangeShapeType="1"/>
          </p:cNvSpPr>
          <p:nvPr/>
        </p:nvSpPr>
        <p:spPr bwMode="auto">
          <a:xfrm flipV="1">
            <a:off x="6321425" y="2163763"/>
            <a:ext cx="1066800" cy="1828800"/>
          </a:xfrm>
          <a:prstGeom prst="line">
            <a:avLst/>
          </a:prstGeom>
          <a:noFill/>
          <a:ln w="28575">
            <a:solidFill>
              <a:schemeClr val="tx1"/>
            </a:solidFill>
            <a:round/>
            <a:headEnd/>
            <a:tailEnd type="stealth" w="med" len="med"/>
          </a:ln>
          <a:effectLst/>
        </p:spPr>
        <p:txBody>
          <a:bodyPr>
            <a:spAutoFit/>
          </a:bodyPr>
          <a:lstStyle/>
          <a:p>
            <a:pPr eaLnBrk="1" hangingPunct="1"/>
            <a:endParaRPr lang="en-US" sz="2400">
              <a:solidFill>
                <a:srgbClr val="FF0000"/>
              </a:solidFill>
              <a:latin typeface="Times New Roman" pitchFamily="18" charset="0"/>
            </a:endParaRPr>
          </a:p>
        </p:txBody>
      </p:sp>
      <p:sp>
        <p:nvSpPr>
          <p:cNvPr id="683029" name="Text Box 21"/>
          <p:cNvSpPr txBox="1">
            <a:spLocks noChangeArrowheads="1"/>
          </p:cNvSpPr>
          <p:nvPr/>
        </p:nvSpPr>
        <p:spPr bwMode="auto">
          <a:xfrm>
            <a:off x="4492625" y="2049463"/>
            <a:ext cx="5397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10</a:t>
            </a:r>
          </a:p>
        </p:txBody>
      </p:sp>
      <p:sp>
        <p:nvSpPr>
          <p:cNvPr id="683030" name="Text Box 22"/>
          <p:cNvSpPr txBox="1">
            <a:spLocks noChangeArrowheads="1"/>
          </p:cNvSpPr>
          <p:nvPr/>
        </p:nvSpPr>
        <p:spPr bwMode="auto">
          <a:xfrm>
            <a:off x="4645025" y="35353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3</a:t>
            </a:r>
          </a:p>
        </p:txBody>
      </p:sp>
      <p:sp>
        <p:nvSpPr>
          <p:cNvPr id="683031" name="Text Box 23"/>
          <p:cNvSpPr txBox="1">
            <a:spLocks noChangeArrowheads="1"/>
          </p:cNvSpPr>
          <p:nvPr/>
        </p:nvSpPr>
        <p:spPr bwMode="auto">
          <a:xfrm>
            <a:off x="55594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a:t>
            </a:r>
          </a:p>
        </p:txBody>
      </p:sp>
      <p:sp>
        <p:nvSpPr>
          <p:cNvPr id="683032" name="Text Box 24"/>
          <p:cNvSpPr txBox="1">
            <a:spLocks noChangeArrowheads="1"/>
          </p:cNvSpPr>
          <p:nvPr/>
        </p:nvSpPr>
        <p:spPr bwMode="auto">
          <a:xfrm>
            <a:off x="60166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4</a:t>
            </a:r>
          </a:p>
        </p:txBody>
      </p:sp>
      <p:sp>
        <p:nvSpPr>
          <p:cNvPr id="683033" name="Text Box 25"/>
          <p:cNvSpPr txBox="1">
            <a:spLocks noChangeArrowheads="1"/>
          </p:cNvSpPr>
          <p:nvPr/>
        </p:nvSpPr>
        <p:spPr bwMode="auto">
          <a:xfrm>
            <a:off x="733107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7</a:t>
            </a:r>
          </a:p>
        </p:txBody>
      </p:sp>
      <p:sp>
        <p:nvSpPr>
          <p:cNvPr id="683034" name="Text Box 26"/>
          <p:cNvSpPr txBox="1">
            <a:spLocks noChangeArrowheads="1"/>
          </p:cNvSpPr>
          <p:nvPr/>
        </p:nvSpPr>
        <p:spPr bwMode="auto">
          <a:xfrm>
            <a:off x="78073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9</a:t>
            </a:r>
          </a:p>
        </p:txBody>
      </p:sp>
      <p:sp>
        <p:nvSpPr>
          <p:cNvPr id="683035" name="Text Box 27"/>
          <p:cNvSpPr txBox="1">
            <a:spLocks noChangeArrowheads="1"/>
          </p:cNvSpPr>
          <p:nvPr/>
        </p:nvSpPr>
        <p:spPr bwMode="auto">
          <a:xfrm>
            <a:off x="6569075" y="26209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8</a:t>
            </a:r>
          </a:p>
        </p:txBody>
      </p:sp>
      <p:sp>
        <p:nvSpPr>
          <p:cNvPr id="683036" name="Text Box 28"/>
          <p:cNvSpPr txBox="1">
            <a:spLocks noChangeArrowheads="1"/>
          </p:cNvSpPr>
          <p:nvPr/>
        </p:nvSpPr>
        <p:spPr bwMode="auto">
          <a:xfrm>
            <a:off x="6702425" y="15541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3037" name="Text Box 29"/>
          <p:cNvSpPr txBox="1">
            <a:spLocks noChangeArrowheads="1"/>
          </p:cNvSpPr>
          <p:nvPr/>
        </p:nvSpPr>
        <p:spPr bwMode="auto">
          <a:xfrm>
            <a:off x="6702425" y="4006850"/>
            <a:ext cx="361950" cy="519113"/>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3038" name="Text Box 30"/>
          <p:cNvSpPr txBox="1">
            <a:spLocks noChangeArrowheads="1"/>
          </p:cNvSpPr>
          <p:nvPr/>
        </p:nvSpPr>
        <p:spPr bwMode="auto">
          <a:xfrm>
            <a:off x="131445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A</a:t>
            </a:r>
          </a:p>
        </p:txBody>
      </p:sp>
      <p:sp>
        <p:nvSpPr>
          <p:cNvPr id="683039" name="Text Box 31"/>
          <p:cNvSpPr txBox="1">
            <a:spLocks noChangeArrowheads="1"/>
          </p:cNvSpPr>
          <p:nvPr/>
        </p:nvSpPr>
        <p:spPr bwMode="auto">
          <a:xfrm>
            <a:off x="19304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83040" name="Text Box 32"/>
          <p:cNvSpPr txBox="1">
            <a:spLocks noChangeArrowheads="1"/>
          </p:cNvSpPr>
          <p:nvPr/>
        </p:nvSpPr>
        <p:spPr bwMode="auto">
          <a:xfrm>
            <a:off x="2522538" y="3810000"/>
            <a:ext cx="455612"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C</a:t>
            </a:r>
          </a:p>
        </p:txBody>
      </p:sp>
      <p:sp>
        <p:nvSpPr>
          <p:cNvPr id="683041" name="Text Box 33"/>
          <p:cNvSpPr txBox="1">
            <a:spLocks noChangeArrowheads="1"/>
          </p:cNvSpPr>
          <p:nvPr/>
        </p:nvSpPr>
        <p:spPr bwMode="auto">
          <a:xfrm>
            <a:off x="3121025" y="3810000"/>
            <a:ext cx="477838"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3042" name="Text Box 34"/>
          <p:cNvSpPr txBox="1">
            <a:spLocks noChangeArrowheads="1"/>
          </p:cNvSpPr>
          <p:nvPr/>
        </p:nvSpPr>
        <p:spPr bwMode="auto">
          <a:xfrm>
            <a:off x="37592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E</a:t>
            </a:r>
          </a:p>
        </p:txBody>
      </p:sp>
      <p:sp>
        <p:nvSpPr>
          <p:cNvPr id="683043" name="Text Box 35"/>
          <p:cNvSpPr txBox="1">
            <a:spLocks noChangeArrowheads="1"/>
          </p:cNvSpPr>
          <p:nvPr/>
        </p:nvSpPr>
        <p:spPr bwMode="auto">
          <a:xfrm>
            <a:off x="615950" y="3810000"/>
            <a:ext cx="612775"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Q:</a:t>
            </a:r>
          </a:p>
        </p:txBody>
      </p:sp>
      <p:sp>
        <p:nvSpPr>
          <p:cNvPr id="683044" name="Text Box 36"/>
          <p:cNvSpPr txBox="1">
            <a:spLocks noChangeArrowheads="1"/>
          </p:cNvSpPr>
          <p:nvPr/>
        </p:nvSpPr>
        <p:spPr bwMode="auto">
          <a:xfrm>
            <a:off x="1362075" y="4419600"/>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0</a:t>
            </a:r>
          </a:p>
        </p:txBody>
      </p:sp>
      <p:sp>
        <p:nvSpPr>
          <p:cNvPr id="683045" name="Text Box 37"/>
          <p:cNvSpPr txBox="1">
            <a:spLocks noChangeArrowheads="1"/>
          </p:cNvSpPr>
          <p:nvPr/>
        </p:nvSpPr>
        <p:spPr bwMode="auto">
          <a:xfrm>
            <a:off x="19462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3046" name="Text Box 38"/>
          <p:cNvSpPr txBox="1">
            <a:spLocks noChangeArrowheads="1"/>
          </p:cNvSpPr>
          <p:nvPr/>
        </p:nvSpPr>
        <p:spPr bwMode="auto">
          <a:xfrm>
            <a:off x="2551113" y="4413250"/>
            <a:ext cx="401637"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3047" name="Text Box 39"/>
          <p:cNvSpPr txBox="1">
            <a:spLocks noChangeArrowheads="1"/>
          </p:cNvSpPr>
          <p:nvPr/>
        </p:nvSpPr>
        <p:spPr bwMode="auto">
          <a:xfrm>
            <a:off x="315912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3048" name="Text Box 40"/>
          <p:cNvSpPr txBox="1">
            <a:spLocks noChangeArrowheads="1"/>
          </p:cNvSpPr>
          <p:nvPr/>
        </p:nvSpPr>
        <p:spPr bwMode="auto">
          <a:xfrm>
            <a:off x="37750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3049" name="Line 41"/>
          <p:cNvSpPr>
            <a:spLocks noChangeShapeType="1"/>
          </p:cNvSpPr>
          <p:nvPr/>
        </p:nvSpPr>
        <p:spPr bwMode="auto">
          <a:xfrm>
            <a:off x="1292225" y="4419600"/>
            <a:ext cx="2895600" cy="0"/>
          </a:xfrm>
          <a:prstGeom prst="line">
            <a:avLst/>
          </a:prstGeom>
          <a:noFill/>
          <a:ln w="38100" cmpd="dbl">
            <a:solidFill>
              <a:schemeClr val="accent2"/>
            </a:solidFill>
            <a:round/>
            <a:headEnd/>
            <a:tailEnd/>
          </a:ln>
          <a:effectLst/>
        </p:spPr>
        <p:txBody>
          <a:bodyPr>
            <a:spAutoFit/>
          </a:bodyPr>
          <a:lstStyle/>
          <a:p>
            <a:pPr eaLnBrk="1" hangingPunct="1"/>
            <a:endParaRPr lang="en-US" sz="2400">
              <a:solidFill>
                <a:srgbClr val="FF0000"/>
              </a:solidFill>
              <a:latin typeface="Times New Roman" pitchFamily="18" charset="0"/>
            </a:endParaRPr>
          </a:p>
        </p:txBody>
      </p:sp>
      <p:sp>
        <p:nvSpPr>
          <p:cNvPr id="683050" name="Text Box 42"/>
          <p:cNvSpPr txBox="1">
            <a:spLocks noChangeArrowheads="1"/>
          </p:cNvSpPr>
          <p:nvPr/>
        </p:nvSpPr>
        <p:spPr bwMode="auto">
          <a:xfrm>
            <a:off x="4800600" y="5334000"/>
            <a:ext cx="1939925" cy="579438"/>
          </a:xfrm>
          <a:prstGeom prst="rect">
            <a:avLst/>
          </a:prstGeom>
          <a:noFill/>
          <a:ln w="28575">
            <a:noFill/>
            <a:miter lim="800000"/>
            <a:headEnd/>
            <a:tailEnd/>
          </a:ln>
          <a:effectLst/>
        </p:spPr>
        <p:txBody>
          <a:bodyPr wrap="none">
            <a:spAutoFit/>
          </a:bodyPr>
          <a:lstStyle/>
          <a:p>
            <a:pPr eaLnBrk="1" hangingPunct="1"/>
            <a:r>
              <a:rPr lang="en-US" sz="3200" i="1">
                <a:solidFill>
                  <a:srgbClr val="008A87"/>
                </a:solidFill>
                <a:latin typeface="Times New Roman" pitchFamily="18" charset="0"/>
                <a:ea typeface="Arial Unicode MS" pitchFamily="34" charset="-128"/>
                <a:cs typeface="Arial Unicode MS" pitchFamily="34" charset="-128"/>
              </a:rPr>
              <a:t>S: </a:t>
            </a:r>
            <a:r>
              <a:rPr lang="en-US" sz="3200">
                <a:solidFill>
                  <a:srgbClr val="008A87"/>
                </a:solidFill>
                <a:latin typeface="Times New Roman" pitchFamily="18" charset="0"/>
                <a:ea typeface="Arial Unicode MS" pitchFamily="34" charset="-128"/>
                <a:cs typeface="Arial Unicode MS" pitchFamily="34" charset="-128"/>
              </a:rPr>
              <a:t>{ </a:t>
            </a:r>
            <a:r>
              <a:rPr lang="en-US" sz="3200" i="1">
                <a:solidFill>
                  <a:srgbClr val="008A87"/>
                </a:solidFill>
                <a:latin typeface="Times New Roman" pitchFamily="18" charset="0"/>
                <a:ea typeface="Arial Unicode MS" pitchFamily="34" charset="-128"/>
                <a:cs typeface="Arial Unicode MS" pitchFamily="34" charset="-128"/>
              </a:rPr>
              <a:t>A, C</a:t>
            </a:r>
            <a:r>
              <a:rPr lang="en-US" sz="3200">
                <a:solidFill>
                  <a:srgbClr val="008A87"/>
                </a:solidFill>
                <a:latin typeface="Times New Roman" pitchFamily="18" charset="0"/>
                <a:ea typeface="Arial Unicode MS" pitchFamily="34" charset="-128"/>
                <a:cs typeface="Arial Unicode MS" pitchFamily="34" charset="-128"/>
              </a:rPr>
              <a:t> }</a:t>
            </a:r>
          </a:p>
        </p:txBody>
      </p:sp>
      <p:sp>
        <p:nvSpPr>
          <p:cNvPr id="683051" name="Text Box 43"/>
          <p:cNvSpPr txBox="1">
            <a:spLocks noChangeArrowheads="1"/>
          </p:cNvSpPr>
          <p:nvPr/>
        </p:nvSpPr>
        <p:spPr bwMode="auto">
          <a:xfrm>
            <a:off x="3429000" y="2792413"/>
            <a:ext cx="387350" cy="579437"/>
          </a:xfrm>
          <a:prstGeom prst="rect">
            <a:avLst/>
          </a:prstGeom>
          <a:noFill/>
          <a:ln w="28575">
            <a:noFill/>
            <a:miter lim="800000"/>
            <a:headEnd/>
            <a:tailEnd/>
          </a:ln>
          <a:effectLst/>
        </p:spPr>
        <p:txBody>
          <a:bodyPr wrap="none">
            <a:spAutoFit/>
          </a:bodyPr>
          <a:lstStyle/>
          <a:p>
            <a:pPr eaLnBrk="1" hangingPunct="1"/>
            <a:r>
              <a:rPr lang="en-US" sz="3200">
                <a:solidFill>
                  <a:srgbClr val="CC0000"/>
                </a:solidFill>
                <a:latin typeface="Times New Roman" pitchFamily="18" charset="0"/>
                <a:ea typeface="Arial Unicode MS" pitchFamily="34" charset="-128"/>
                <a:cs typeface="Arial Unicode MS" pitchFamily="34" charset="-128"/>
              </a:rPr>
              <a:t>0</a:t>
            </a:r>
          </a:p>
        </p:txBody>
      </p:sp>
      <p:sp>
        <p:nvSpPr>
          <p:cNvPr id="683052" name="Text Box 44"/>
          <p:cNvSpPr txBox="1">
            <a:spLocks noChangeArrowheads="1"/>
          </p:cNvSpPr>
          <p:nvPr/>
        </p:nvSpPr>
        <p:spPr bwMode="auto">
          <a:xfrm>
            <a:off x="5680075" y="1198563"/>
            <a:ext cx="590550"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10</a:t>
            </a:r>
          </a:p>
        </p:txBody>
      </p:sp>
      <p:sp>
        <p:nvSpPr>
          <p:cNvPr id="683053" name="Text Box 45"/>
          <p:cNvSpPr txBox="1">
            <a:spLocks noChangeArrowheads="1"/>
          </p:cNvSpPr>
          <p:nvPr/>
        </p:nvSpPr>
        <p:spPr bwMode="auto">
          <a:xfrm>
            <a:off x="5781675" y="4457700"/>
            <a:ext cx="387350"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3</a:t>
            </a:r>
          </a:p>
        </p:txBody>
      </p:sp>
      <p:sp>
        <p:nvSpPr>
          <p:cNvPr id="683054" name="Text Box 46"/>
          <p:cNvSpPr txBox="1">
            <a:spLocks noChangeArrowheads="1"/>
          </p:cNvSpPr>
          <p:nvPr/>
        </p:nvSpPr>
        <p:spPr bwMode="auto">
          <a:xfrm>
            <a:off x="7489825" y="4449763"/>
            <a:ext cx="474663"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Symbol" pitchFamily="18" charset="2"/>
                <a:ea typeface="Arial Unicode MS" pitchFamily="34" charset="-128"/>
                <a:cs typeface="Arial Unicode MS" pitchFamily="34" charset="-128"/>
              </a:rPr>
              <a:t>¥</a:t>
            </a:r>
            <a:endParaRPr lang="en-US" sz="3200">
              <a:solidFill>
                <a:srgbClr val="CC0000"/>
              </a:solidFill>
              <a:latin typeface="Times New Roman" pitchFamily="18" charset="0"/>
              <a:ea typeface="Arial Unicode MS" pitchFamily="34" charset="-128"/>
              <a:cs typeface="Arial Unicode MS" pitchFamily="34" charset="-128"/>
            </a:endParaRPr>
          </a:p>
        </p:txBody>
      </p:sp>
      <p:sp>
        <p:nvSpPr>
          <p:cNvPr id="683055" name="Text Box 47"/>
          <p:cNvSpPr txBox="1">
            <a:spLocks noChangeArrowheads="1"/>
          </p:cNvSpPr>
          <p:nvPr/>
        </p:nvSpPr>
        <p:spPr bwMode="auto">
          <a:xfrm>
            <a:off x="7489825" y="1190625"/>
            <a:ext cx="474663"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Symbol" pitchFamily="18" charset="2"/>
                <a:ea typeface="Arial Unicode MS" pitchFamily="34" charset="-128"/>
                <a:cs typeface="Arial Unicode MS" pitchFamily="34" charset="-128"/>
              </a:rPr>
              <a:t>¥</a:t>
            </a:r>
            <a:endParaRPr lang="en-US" sz="3200">
              <a:solidFill>
                <a:srgbClr val="CC0000"/>
              </a:solidFill>
              <a:latin typeface="Times New Roman" pitchFamily="18" charset="0"/>
              <a:ea typeface="Arial Unicode MS" pitchFamily="34" charset="-128"/>
              <a:cs typeface="Arial Unicode MS" pitchFamily="34" charset="-128"/>
            </a:endParaRPr>
          </a:p>
        </p:txBody>
      </p:sp>
      <p:sp>
        <p:nvSpPr>
          <p:cNvPr id="683056" name="Text Box 48"/>
          <p:cNvSpPr txBox="1">
            <a:spLocks noChangeArrowheads="1"/>
          </p:cNvSpPr>
          <p:nvPr/>
        </p:nvSpPr>
        <p:spPr bwMode="auto">
          <a:xfrm>
            <a:off x="1901825" y="4783138"/>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10</a:t>
            </a:r>
          </a:p>
        </p:txBody>
      </p:sp>
      <p:sp>
        <p:nvSpPr>
          <p:cNvPr id="683057" name="Text Box 49"/>
          <p:cNvSpPr txBox="1">
            <a:spLocks noChangeArrowheads="1"/>
          </p:cNvSpPr>
          <p:nvPr/>
        </p:nvSpPr>
        <p:spPr bwMode="auto">
          <a:xfrm>
            <a:off x="2582863" y="4776788"/>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3</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3058" name="Text Box 50"/>
          <p:cNvSpPr txBox="1">
            <a:spLocks noChangeArrowheads="1"/>
          </p:cNvSpPr>
          <p:nvPr/>
        </p:nvSpPr>
        <p:spPr bwMode="auto">
          <a:xfrm>
            <a:off x="381000" y="1447800"/>
            <a:ext cx="4876800" cy="530225"/>
          </a:xfrm>
          <a:prstGeom prst="rect">
            <a:avLst/>
          </a:prstGeom>
          <a:noFill/>
          <a:ln w="28575">
            <a:noFill/>
            <a:miter lim="800000"/>
            <a:headEnd/>
            <a:tailEnd/>
          </a:ln>
          <a:effectLst/>
        </p:spPr>
        <p:txBody>
          <a:bodyPr>
            <a:spAutoFit/>
          </a:bodyPr>
          <a:lstStyle/>
          <a:p>
            <a:pPr eaLnBrk="1" hangingPunct="1">
              <a:lnSpc>
                <a:spcPct val="90000"/>
              </a:lnSpc>
            </a:pPr>
            <a:r>
              <a:rPr lang="en-US" sz="3200" b="1" i="1">
                <a:solidFill>
                  <a:srgbClr val="008A87"/>
                </a:solidFill>
                <a:latin typeface="Times New Roman" pitchFamily="18" charset="0"/>
                <a:ea typeface="Arial Unicode MS" pitchFamily="34" charset="-128"/>
                <a:cs typeface="Arial Unicode MS" pitchFamily="34" charset="-128"/>
              </a:rPr>
              <a:t>“C”</a:t>
            </a:r>
            <a:r>
              <a:rPr lang="en-US" sz="3200" b="1">
                <a:solidFill>
                  <a:srgbClr val="CC0000"/>
                </a:solidFill>
                <a:latin typeface="Times New Roman" pitchFamily="18" charset="0"/>
                <a:ea typeface="Arial Unicode MS" pitchFamily="34" charset="-128"/>
                <a:cs typeface="Arial Unicode MS" pitchFamily="34" charset="-128"/>
              </a:rPr>
              <a:t> </a:t>
            </a:r>
            <a:r>
              <a:rPr lang="en-US" sz="3200" b="1">
                <a:solidFill>
                  <a:srgbClr val="008A87"/>
                </a:solidFill>
                <a:latin typeface="Times New Roman" pitchFamily="18" charset="0"/>
                <a:ea typeface="Arial Unicode MS" pitchFamily="34" charset="-128"/>
                <a:cs typeface="Arial Unicode MS" pitchFamily="34" charset="-128"/>
                <a:sym typeface="Symbol" pitchFamily="18" charset="2"/>
              </a:rPr>
              <a:t></a:t>
            </a:r>
            <a:r>
              <a:rPr lang="en-US" sz="3200" b="1">
                <a:solidFill>
                  <a:srgbClr val="CC0000"/>
                </a:solidFill>
                <a:latin typeface="Times New Roman" pitchFamily="18" charset="0"/>
                <a:ea typeface="Arial Unicode MS" pitchFamily="34" charset="-128"/>
                <a:cs typeface="Arial Unicode MS" pitchFamily="34" charset="-128"/>
                <a:sym typeface="Symbol" pitchFamily="18" charset="2"/>
              </a:rPr>
              <a:t> </a:t>
            </a:r>
            <a:r>
              <a:rPr lang="en-US" sz="3200" b="1">
                <a:solidFill>
                  <a:srgbClr val="CC0000"/>
                </a:solidFill>
                <a:latin typeface="Times New Roman" pitchFamily="18" charset="0"/>
                <a:ea typeface="Arial Unicode MS" pitchFamily="34" charset="-128"/>
                <a:cs typeface="Arial Unicode MS" pitchFamily="34" charset="-128"/>
              </a:rPr>
              <a:t>E</a:t>
            </a:r>
            <a:r>
              <a:rPr lang="en-US" sz="2400" b="1">
                <a:solidFill>
                  <a:srgbClr val="CC0000"/>
                </a:solidFill>
                <a:latin typeface="Times New Roman" pitchFamily="18" charset="0"/>
                <a:ea typeface="Arial Unicode MS" pitchFamily="34" charset="-128"/>
                <a:cs typeface="Arial Unicode MS" pitchFamily="34" charset="-128"/>
              </a:rPr>
              <a:t>XTRACT</a:t>
            </a:r>
            <a:r>
              <a:rPr lang="en-US" sz="3200" b="1">
                <a:solidFill>
                  <a:srgbClr val="CC0000"/>
                </a:solidFill>
                <a:latin typeface="Times New Roman" pitchFamily="18" charset="0"/>
                <a:ea typeface="Arial Unicode MS" pitchFamily="34" charset="-128"/>
                <a:cs typeface="Arial Unicode MS" pitchFamily="34" charset="-128"/>
              </a:rPr>
              <a:t>-M</a:t>
            </a:r>
            <a:r>
              <a:rPr lang="en-US" sz="2400" b="1">
                <a:solidFill>
                  <a:srgbClr val="CC0000"/>
                </a:solidFill>
                <a:latin typeface="Times New Roman" pitchFamily="18" charset="0"/>
                <a:ea typeface="Arial Unicode MS" pitchFamily="34" charset="-128"/>
                <a:cs typeface="Arial Unicode MS" pitchFamily="34" charset="-128"/>
              </a:rPr>
              <a:t>IN</a:t>
            </a:r>
            <a:r>
              <a:rPr lang="en-US" sz="3200" b="1">
                <a:solidFill>
                  <a:srgbClr val="008A87"/>
                </a:solidFill>
                <a:latin typeface="Times New Roman" pitchFamily="18" charset="0"/>
                <a:ea typeface="Arial Unicode MS" pitchFamily="34" charset="-128"/>
                <a:cs typeface="Arial Unicode MS" pitchFamily="34" charset="-128"/>
              </a:rPr>
              <a:t>(</a:t>
            </a:r>
            <a:r>
              <a:rPr lang="en-US" sz="3200" b="1" i="1">
                <a:solidFill>
                  <a:srgbClr val="008A87"/>
                </a:solidFill>
                <a:latin typeface="Times New Roman" pitchFamily="18" charset="0"/>
                <a:ea typeface="Arial Unicode MS" pitchFamily="34" charset="-128"/>
                <a:cs typeface="Arial Unicode MS" pitchFamily="34" charset="-128"/>
              </a:rPr>
              <a:t>Q</a:t>
            </a:r>
            <a:r>
              <a:rPr lang="en-US" sz="3200" b="1">
                <a:solidFill>
                  <a:srgbClr val="008A87"/>
                </a:solidFill>
                <a:latin typeface="Times New Roman" pitchFamily="18" charset="0"/>
                <a:ea typeface="Arial Unicode MS" pitchFamily="34" charset="-128"/>
                <a:cs typeface="Arial Unicode MS" pitchFamily="34" charset="-128"/>
              </a:rPr>
              <a:t>)</a:t>
            </a:r>
            <a:r>
              <a:rPr lang="en-US" sz="3200" b="1">
                <a:solidFill>
                  <a:srgbClr val="CC0000"/>
                </a:solidFill>
                <a:latin typeface="Times New Roman" pitchFamily="18" charset="0"/>
                <a:ea typeface="Arial Unicode MS" pitchFamily="34" charset="-128"/>
                <a:cs typeface="Arial Unicode MS" pitchFamily="34" charset="-128"/>
              </a:rPr>
              <a:t>:</a:t>
            </a:r>
          </a:p>
        </p:txBody>
      </p:sp>
      <p:sp>
        <p:nvSpPr>
          <p:cNvPr id="683059" name="Text Box 51"/>
          <p:cNvSpPr txBox="1">
            <a:spLocks noChangeArrowheads="1"/>
          </p:cNvSpPr>
          <p:nvPr/>
        </p:nvSpPr>
        <p:spPr bwMode="auto">
          <a:xfrm>
            <a:off x="3159125" y="4776788"/>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p>
        </p:txBody>
      </p:sp>
      <p:sp>
        <p:nvSpPr>
          <p:cNvPr id="683060" name="Text Box 52"/>
          <p:cNvSpPr txBox="1">
            <a:spLocks noChangeArrowheads="1"/>
          </p:cNvSpPr>
          <p:nvPr/>
        </p:nvSpPr>
        <p:spPr bwMode="auto">
          <a:xfrm>
            <a:off x="3775075" y="4776788"/>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r>
              <a:rPr lang="en-US"/>
              <a:t>Example of Dijkstra’s algorithm</a:t>
            </a:r>
          </a:p>
        </p:txBody>
      </p:sp>
      <p:sp>
        <p:nvSpPr>
          <p:cNvPr id="684035" name="Oval 3"/>
          <p:cNvSpPr>
            <a:spLocks noChangeArrowheads="1"/>
          </p:cNvSpPr>
          <p:nvPr/>
        </p:nvSpPr>
        <p:spPr bwMode="auto">
          <a:xfrm>
            <a:off x="3883025" y="272891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A</a:t>
            </a:r>
          </a:p>
        </p:txBody>
      </p:sp>
      <p:sp>
        <p:nvSpPr>
          <p:cNvPr id="684036" name="Oval 4"/>
          <p:cNvSpPr>
            <a:spLocks noChangeArrowheads="1"/>
          </p:cNvSpPr>
          <p:nvPr/>
        </p:nvSpPr>
        <p:spPr bwMode="auto">
          <a:xfrm>
            <a:off x="56356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84037" name="Oval 5"/>
          <p:cNvSpPr>
            <a:spLocks noChangeArrowheads="1"/>
          </p:cNvSpPr>
          <p:nvPr/>
        </p:nvSpPr>
        <p:spPr bwMode="auto">
          <a:xfrm>
            <a:off x="73882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4038" name="Oval 6"/>
          <p:cNvSpPr>
            <a:spLocks noChangeArrowheads="1"/>
          </p:cNvSpPr>
          <p:nvPr/>
        </p:nvSpPr>
        <p:spPr bwMode="auto">
          <a:xfrm>
            <a:off x="5635625" y="373856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C</a:t>
            </a:r>
          </a:p>
        </p:txBody>
      </p:sp>
      <p:sp>
        <p:nvSpPr>
          <p:cNvPr id="684039" name="Oval 7"/>
          <p:cNvSpPr>
            <a:spLocks noChangeArrowheads="1"/>
          </p:cNvSpPr>
          <p:nvPr/>
        </p:nvSpPr>
        <p:spPr bwMode="auto">
          <a:xfrm>
            <a:off x="7388225" y="37385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E</a:t>
            </a:r>
          </a:p>
        </p:txBody>
      </p:sp>
      <p:cxnSp>
        <p:nvCxnSpPr>
          <p:cNvPr id="684040" name="AutoShape 8"/>
          <p:cNvCxnSpPr>
            <a:cxnSpLocks noChangeShapeType="1"/>
            <a:stCxn id="684035" idx="7"/>
            <a:endCxn id="684036" idx="2"/>
          </p:cNvCxnSpPr>
          <p:nvPr/>
        </p:nvCxnSpPr>
        <p:spPr bwMode="auto">
          <a:xfrm flipV="1">
            <a:off x="4462463" y="2058988"/>
            <a:ext cx="1173162" cy="769937"/>
          </a:xfrm>
          <a:prstGeom prst="straightConnector1">
            <a:avLst/>
          </a:prstGeom>
          <a:noFill/>
          <a:ln w="28575">
            <a:solidFill>
              <a:schemeClr val="tx1"/>
            </a:solidFill>
            <a:round/>
            <a:headEnd/>
            <a:tailEnd type="stealth" w="med" len="med"/>
          </a:ln>
          <a:effectLst/>
        </p:spPr>
      </p:cxnSp>
      <p:cxnSp>
        <p:nvCxnSpPr>
          <p:cNvPr id="684041" name="AutoShape 9"/>
          <p:cNvCxnSpPr>
            <a:cxnSpLocks noChangeShapeType="1"/>
            <a:stCxn id="684035" idx="5"/>
            <a:endCxn id="684038" idx="2"/>
          </p:cNvCxnSpPr>
          <p:nvPr/>
        </p:nvCxnSpPr>
        <p:spPr bwMode="auto">
          <a:xfrm>
            <a:off x="4462463" y="3308350"/>
            <a:ext cx="1173162" cy="769938"/>
          </a:xfrm>
          <a:prstGeom prst="straightConnector1">
            <a:avLst/>
          </a:prstGeom>
          <a:noFill/>
          <a:ln w="28575">
            <a:solidFill>
              <a:schemeClr val="tx1"/>
            </a:solidFill>
            <a:round/>
            <a:headEnd/>
            <a:tailEnd type="stealth" w="med" len="med"/>
          </a:ln>
          <a:effectLst/>
        </p:spPr>
      </p:cxnSp>
      <p:cxnSp>
        <p:nvCxnSpPr>
          <p:cNvPr id="684042" name="AutoShape 10"/>
          <p:cNvCxnSpPr>
            <a:cxnSpLocks noChangeShapeType="1"/>
            <a:stCxn id="684036" idx="6"/>
            <a:endCxn id="684037" idx="2"/>
          </p:cNvCxnSpPr>
          <p:nvPr/>
        </p:nvCxnSpPr>
        <p:spPr bwMode="auto">
          <a:xfrm>
            <a:off x="6315075" y="2058988"/>
            <a:ext cx="1073150" cy="0"/>
          </a:xfrm>
          <a:prstGeom prst="straightConnector1">
            <a:avLst/>
          </a:prstGeom>
          <a:noFill/>
          <a:ln w="28575">
            <a:solidFill>
              <a:schemeClr val="tx1"/>
            </a:solidFill>
            <a:round/>
            <a:headEnd/>
            <a:tailEnd type="stealth" w="med" len="med"/>
          </a:ln>
          <a:effectLst/>
        </p:spPr>
      </p:cxnSp>
      <p:sp>
        <p:nvSpPr>
          <p:cNvPr id="684043" name="Arc 11"/>
          <p:cNvSpPr>
            <a:spLocks/>
          </p:cNvSpPr>
          <p:nvPr/>
        </p:nvSpPr>
        <p:spPr bwMode="auto">
          <a:xfrm>
            <a:off x="6246813" y="2287588"/>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2"/>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4044" name="Arc 12"/>
          <p:cNvSpPr>
            <a:spLocks/>
          </p:cNvSpPr>
          <p:nvPr/>
        </p:nvSpPr>
        <p:spPr bwMode="auto">
          <a:xfrm flipV="1">
            <a:off x="6245225" y="30781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2"/>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4045" name="Arc 13"/>
          <p:cNvSpPr>
            <a:spLocks/>
          </p:cNvSpPr>
          <p:nvPr/>
        </p:nvSpPr>
        <p:spPr bwMode="auto">
          <a:xfrm flipH="1">
            <a:off x="5559425" y="22907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4046" name="Arc 14"/>
          <p:cNvSpPr>
            <a:spLocks/>
          </p:cNvSpPr>
          <p:nvPr/>
        </p:nvSpPr>
        <p:spPr bwMode="auto">
          <a:xfrm flipH="1" flipV="1">
            <a:off x="5559425" y="30781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4047" name="Arc 15"/>
          <p:cNvSpPr>
            <a:spLocks/>
          </p:cNvSpPr>
          <p:nvPr/>
        </p:nvSpPr>
        <p:spPr bwMode="auto">
          <a:xfrm>
            <a:off x="7999413" y="2287588"/>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4048" name="Arc 16"/>
          <p:cNvSpPr>
            <a:spLocks/>
          </p:cNvSpPr>
          <p:nvPr/>
        </p:nvSpPr>
        <p:spPr bwMode="auto">
          <a:xfrm flipV="1">
            <a:off x="7997825" y="3073400"/>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4049" name="Arc 17"/>
          <p:cNvSpPr>
            <a:spLocks/>
          </p:cNvSpPr>
          <p:nvPr/>
        </p:nvSpPr>
        <p:spPr bwMode="auto">
          <a:xfrm flipH="1">
            <a:off x="7312025" y="22907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4050" name="Arc 18"/>
          <p:cNvSpPr>
            <a:spLocks/>
          </p:cNvSpPr>
          <p:nvPr/>
        </p:nvSpPr>
        <p:spPr bwMode="auto">
          <a:xfrm flipH="1" flipV="1">
            <a:off x="7312025" y="3073400"/>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cxnSp>
        <p:nvCxnSpPr>
          <p:cNvPr id="684051" name="AutoShape 19"/>
          <p:cNvCxnSpPr>
            <a:cxnSpLocks noChangeShapeType="1"/>
            <a:stCxn id="684038" idx="6"/>
            <a:endCxn id="684039" idx="2"/>
          </p:cNvCxnSpPr>
          <p:nvPr/>
        </p:nvCxnSpPr>
        <p:spPr bwMode="auto">
          <a:xfrm>
            <a:off x="6315075" y="4078288"/>
            <a:ext cx="1073150" cy="0"/>
          </a:xfrm>
          <a:prstGeom prst="straightConnector1">
            <a:avLst/>
          </a:prstGeom>
          <a:noFill/>
          <a:ln w="57150">
            <a:solidFill>
              <a:schemeClr val="accent2"/>
            </a:solidFill>
            <a:round/>
            <a:headEnd/>
            <a:tailEnd type="stealth" w="med" len="med"/>
          </a:ln>
          <a:effectLst/>
        </p:spPr>
      </p:cxnSp>
      <p:sp>
        <p:nvSpPr>
          <p:cNvPr id="684052" name="Line 20"/>
          <p:cNvSpPr>
            <a:spLocks noChangeShapeType="1"/>
          </p:cNvSpPr>
          <p:nvPr/>
        </p:nvSpPr>
        <p:spPr bwMode="auto">
          <a:xfrm flipV="1">
            <a:off x="6321425" y="2163763"/>
            <a:ext cx="1066800" cy="1828800"/>
          </a:xfrm>
          <a:prstGeom prst="line">
            <a:avLst/>
          </a:prstGeom>
          <a:noFill/>
          <a:ln w="57150">
            <a:solidFill>
              <a:schemeClr val="accent2"/>
            </a:solidFill>
            <a:round/>
            <a:headEnd/>
            <a:tailEnd type="stealth" w="med" len="med"/>
          </a:ln>
          <a:effectLst/>
        </p:spPr>
        <p:txBody>
          <a:bodyPr>
            <a:spAutoFit/>
          </a:bodyPr>
          <a:lstStyle/>
          <a:p>
            <a:pPr eaLnBrk="1" hangingPunct="1"/>
            <a:endParaRPr lang="en-US" sz="2400">
              <a:solidFill>
                <a:srgbClr val="FF0000"/>
              </a:solidFill>
              <a:latin typeface="Times New Roman" pitchFamily="18" charset="0"/>
            </a:endParaRPr>
          </a:p>
        </p:txBody>
      </p:sp>
      <p:sp>
        <p:nvSpPr>
          <p:cNvPr id="684053" name="Text Box 21"/>
          <p:cNvSpPr txBox="1">
            <a:spLocks noChangeArrowheads="1"/>
          </p:cNvSpPr>
          <p:nvPr/>
        </p:nvSpPr>
        <p:spPr bwMode="auto">
          <a:xfrm>
            <a:off x="4492625" y="2049463"/>
            <a:ext cx="5397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10</a:t>
            </a:r>
          </a:p>
        </p:txBody>
      </p:sp>
      <p:sp>
        <p:nvSpPr>
          <p:cNvPr id="684054" name="Text Box 22"/>
          <p:cNvSpPr txBox="1">
            <a:spLocks noChangeArrowheads="1"/>
          </p:cNvSpPr>
          <p:nvPr/>
        </p:nvSpPr>
        <p:spPr bwMode="auto">
          <a:xfrm>
            <a:off x="4645025" y="35353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3</a:t>
            </a:r>
          </a:p>
        </p:txBody>
      </p:sp>
      <p:sp>
        <p:nvSpPr>
          <p:cNvPr id="684055" name="Text Box 23"/>
          <p:cNvSpPr txBox="1">
            <a:spLocks noChangeArrowheads="1"/>
          </p:cNvSpPr>
          <p:nvPr/>
        </p:nvSpPr>
        <p:spPr bwMode="auto">
          <a:xfrm>
            <a:off x="55594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a:t>
            </a:r>
          </a:p>
        </p:txBody>
      </p:sp>
      <p:sp>
        <p:nvSpPr>
          <p:cNvPr id="684056" name="Text Box 24"/>
          <p:cNvSpPr txBox="1">
            <a:spLocks noChangeArrowheads="1"/>
          </p:cNvSpPr>
          <p:nvPr/>
        </p:nvSpPr>
        <p:spPr bwMode="auto">
          <a:xfrm>
            <a:off x="60166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4</a:t>
            </a:r>
          </a:p>
        </p:txBody>
      </p:sp>
      <p:sp>
        <p:nvSpPr>
          <p:cNvPr id="684057" name="Text Box 25"/>
          <p:cNvSpPr txBox="1">
            <a:spLocks noChangeArrowheads="1"/>
          </p:cNvSpPr>
          <p:nvPr/>
        </p:nvSpPr>
        <p:spPr bwMode="auto">
          <a:xfrm>
            <a:off x="733107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7</a:t>
            </a:r>
          </a:p>
        </p:txBody>
      </p:sp>
      <p:sp>
        <p:nvSpPr>
          <p:cNvPr id="684058" name="Text Box 26"/>
          <p:cNvSpPr txBox="1">
            <a:spLocks noChangeArrowheads="1"/>
          </p:cNvSpPr>
          <p:nvPr/>
        </p:nvSpPr>
        <p:spPr bwMode="auto">
          <a:xfrm>
            <a:off x="78073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9</a:t>
            </a:r>
          </a:p>
        </p:txBody>
      </p:sp>
      <p:sp>
        <p:nvSpPr>
          <p:cNvPr id="684059" name="Text Box 27"/>
          <p:cNvSpPr txBox="1">
            <a:spLocks noChangeArrowheads="1"/>
          </p:cNvSpPr>
          <p:nvPr/>
        </p:nvSpPr>
        <p:spPr bwMode="auto">
          <a:xfrm>
            <a:off x="6569075" y="26209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8</a:t>
            </a:r>
          </a:p>
        </p:txBody>
      </p:sp>
      <p:sp>
        <p:nvSpPr>
          <p:cNvPr id="684060" name="Text Box 28"/>
          <p:cNvSpPr txBox="1">
            <a:spLocks noChangeArrowheads="1"/>
          </p:cNvSpPr>
          <p:nvPr/>
        </p:nvSpPr>
        <p:spPr bwMode="auto">
          <a:xfrm>
            <a:off x="6702425" y="15541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4061" name="Text Box 29"/>
          <p:cNvSpPr txBox="1">
            <a:spLocks noChangeArrowheads="1"/>
          </p:cNvSpPr>
          <p:nvPr/>
        </p:nvSpPr>
        <p:spPr bwMode="auto">
          <a:xfrm>
            <a:off x="6702425" y="4006850"/>
            <a:ext cx="361950" cy="519113"/>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4062" name="Text Box 30"/>
          <p:cNvSpPr txBox="1">
            <a:spLocks noChangeArrowheads="1"/>
          </p:cNvSpPr>
          <p:nvPr/>
        </p:nvSpPr>
        <p:spPr bwMode="auto">
          <a:xfrm>
            <a:off x="131445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A</a:t>
            </a:r>
          </a:p>
        </p:txBody>
      </p:sp>
      <p:sp>
        <p:nvSpPr>
          <p:cNvPr id="684063" name="Text Box 31"/>
          <p:cNvSpPr txBox="1">
            <a:spLocks noChangeArrowheads="1"/>
          </p:cNvSpPr>
          <p:nvPr/>
        </p:nvSpPr>
        <p:spPr bwMode="auto">
          <a:xfrm>
            <a:off x="19304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84064" name="Text Box 32"/>
          <p:cNvSpPr txBox="1">
            <a:spLocks noChangeArrowheads="1"/>
          </p:cNvSpPr>
          <p:nvPr/>
        </p:nvSpPr>
        <p:spPr bwMode="auto">
          <a:xfrm>
            <a:off x="2522538" y="3810000"/>
            <a:ext cx="455612"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C</a:t>
            </a:r>
          </a:p>
        </p:txBody>
      </p:sp>
      <p:sp>
        <p:nvSpPr>
          <p:cNvPr id="684065" name="Text Box 33"/>
          <p:cNvSpPr txBox="1">
            <a:spLocks noChangeArrowheads="1"/>
          </p:cNvSpPr>
          <p:nvPr/>
        </p:nvSpPr>
        <p:spPr bwMode="auto">
          <a:xfrm>
            <a:off x="3121025" y="3810000"/>
            <a:ext cx="477838"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4066" name="Text Box 34"/>
          <p:cNvSpPr txBox="1">
            <a:spLocks noChangeArrowheads="1"/>
          </p:cNvSpPr>
          <p:nvPr/>
        </p:nvSpPr>
        <p:spPr bwMode="auto">
          <a:xfrm>
            <a:off x="37592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E</a:t>
            </a:r>
          </a:p>
        </p:txBody>
      </p:sp>
      <p:sp>
        <p:nvSpPr>
          <p:cNvPr id="684067" name="Text Box 35"/>
          <p:cNvSpPr txBox="1">
            <a:spLocks noChangeArrowheads="1"/>
          </p:cNvSpPr>
          <p:nvPr/>
        </p:nvSpPr>
        <p:spPr bwMode="auto">
          <a:xfrm>
            <a:off x="615950" y="3810000"/>
            <a:ext cx="612775"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Q:</a:t>
            </a:r>
          </a:p>
        </p:txBody>
      </p:sp>
      <p:sp>
        <p:nvSpPr>
          <p:cNvPr id="684068" name="Text Box 36"/>
          <p:cNvSpPr txBox="1">
            <a:spLocks noChangeArrowheads="1"/>
          </p:cNvSpPr>
          <p:nvPr/>
        </p:nvSpPr>
        <p:spPr bwMode="auto">
          <a:xfrm>
            <a:off x="1362075" y="4419600"/>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0</a:t>
            </a:r>
          </a:p>
        </p:txBody>
      </p:sp>
      <p:sp>
        <p:nvSpPr>
          <p:cNvPr id="684069" name="Text Box 37"/>
          <p:cNvSpPr txBox="1">
            <a:spLocks noChangeArrowheads="1"/>
          </p:cNvSpPr>
          <p:nvPr/>
        </p:nvSpPr>
        <p:spPr bwMode="auto">
          <a:xfrm>
            <a:off x="19462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4070" name="Text Box 38"/>
          <p:cNvSpPr txBox="1">
            <a:spLocks noChangeArrowheads="1"/>
          </p:cNvSpPr>
          <p:nvPr/>
        </p:nvSpPr>
        <p:spPr bwMode="auto">
          <a:xfrm>
            <a:off x="2551113" y="4413250"/>
            <a:ext cx="401637"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4071" name="Text Box 39"/>
          <p:cNvSpPr txBox="1">
            <a:spLocks noChangeArrowheads="1"/>
          </p:cNvSpPr>
          <p:nvPr/>
        </p:nvSpPr>
        <p:spPr bwMode="auto">
          <a:xfrm>
            <a:off x="315912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4072" name="Text Box 40"/>
          <p:cNvSpPr txBox="1">
            <a:spLocks noChangeArrowheads="1"/>
          </p:cNvSpPr>
          <p:nvPr/>
        </p:nvSpPr>
        <p:spPr bwMode="auto">
          <a:xfrm>
            <a:off x="37750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4073" name="Line 41"/>
          <p:cNvSpPr>
            <a:spLocks noChangeShapeType="1"/>
          </p:cNvSpPr>
          <p:nvPr/>
        </p:nvSpPr>
        <p:spPr bwMode="auto">
          <a:xfrm>
            <a:off x="1292225" y="4419600"/>
            <a:ext cx="2895600" cy="0"/>
          </a:xfrm>
          <a:prstGeom prst="line">
            <a:avLst/>
          </a:prstGeom>
          <a:noFill/>
          <a:ln w="38100" cmpd="dbl">
            <a:solidFill>
              <a:schemeClr val="accent2"/>
            </a:solidFill>
            <a:round/>
            <a:headEnd/>
            <a:tailEnd/>
          </a:ln>
          <a:effectLst/>
        </p:spPr>
        <p:txBody>
          <a:bodyPr>
            <a:spAutoFit/>
          </a:bodyPr>
          <a:lstStyle/>
          <a:p>
            <a:pPr eaLnBrk="1" hangingPunct="1"/>
            <a:endParaRPr lang="en-US" sz="2400">
              <a:solidFill>
                <a:srgbClr val="FF0000"/>
              </a:solidFill>
              <a:latin typeface="Times New Roman" pitchFamily="18" charset="0"/>
            </a:endParaRPr>
          </a:p>
        </p:txBody>
      </p:sp>
      <p:sp>
        <p:nvSpPr>
          <p:cNvPr id="684074" name="Text Box 42"/>
          <p:cNvSpPr txBox="1">
            <a:spLocks noChangeArrowheads="1"/>
          </p:cNvSpPr>
          <p:nvPr/>
        </p:nvSpPr>
        <p:spPr bwMode="auto">
          <a:xfrm>
            <a:off x="4800600" y="5334000"/>
            <a:ext cx="1939925" cy="579438"/>
          </a:xfrm>
          <a:prstGeom prst="rect">
            <a:avLst/>
          </a:prstGeom>
          <a:noFill/>
          <a:ln w="28575">
            <a:noFill/>
            <a:miter lim="800000"/>
            <a:headEnd/>
            <a:tailEnd/>
          </a:ln>
          <a:effectLst/>
        </p:spPr>
        <p:txBody>
          <a:bodyPr wrap="none">
            <a:spAutoFit/>
          </a:bodyPr>
          <a:lstStyle/>
          <a:p>
            <a:pPr eaLnBrk="1" hangingPunct="1"/>
            <a:r>
              <a:rPr lang="en-US" sz="3200" i="1">
                <a:solidFill>
                  <a:srgbClr val="008A87"/>
                </a:solidFill>
                <a:latin typeface="Times New Roman" pitchFamily="18" charset="0"/>
                <a:ea typeface="Arial Unicode MS" pitchFamily="34" charset="-128"/>
                <a:cs typeface="Arial Unicode MS" pitchFamily="34" charset="-128"/>
              </a:rPr>
              <a:t>S: </a:t>
            </a:r>
            <a:r>
              <a:rPr lang="en-US" sz="3200">
                <a:solidFill>
                  <a:srgbClr val="008A87"/>
                </a:solidFill>
                <a:latin typeface="Times New Roman" pitchFamily="18" charset="0"/>
                <a:ea typeface="Arial Unicode MS" pitchFamily="34" charset="-128"/>
                <a:cs typeface="Arial Unicode MS" pitchFamily="34" charset="-128"/>
              </a:rPr>
              <a:t>{ </a:t>
            </a:r>
            <a:r>
              <a:rPr lang="en-US" sz="3200" i="1">
                <a:solidFill>
                  <a:srgbClr val="008A87"/>
                </a:solidFill>
                <a:latin typeface="Times New Roman" pitchFamily="18" charset="0"/>
                <a:ea typeface="Arial Unicode MS" pitchFamily="34" charset="-128"/>
                <a:cs typeface="Arial Unicode MS" pitchFamily="34" charset="-128"/>
              </a:rPr>
              <a:t>A, C</a:t>
            </a:r>
            <a:r>
              <a:rPr lang="en-US" sz="3200">
                <a:solidFill>
                  <a:srgbClr val="008A87"/>
                </a:solidFill>
                <a:latin typeface="Times New Roman" pitchFamily="18" charset="0"/>
                <a:ea typeface="Arial Unicode MS" pitchFamily="34" charset="-128"/>
                <a:cs typeface="Arial Unicode MS" pitchFamily="34" charset="-128"/>
              </a:rPr>
              <a:t> }</a:t>
            </a:r>
          </a:p>
        </p:txBody>
      </p:sp>
      <p:sp>
        <p:nvSpPr>
          <p:cNvPr id="684075" name="Text Box 43"/>
          <p:cNvSpPr txBox="1">
            <a:spLocks noChangeArrowheads="1"/>
          </p:cNvSpPr>
          <p:nvPr/>
        </p:nvSpPr>
        <p:spPr bwMode="auto">
          <a:xfrm>
            <a:off x="3429000" y="2792413"/>
            <a:ext cx="387350" cy="579437"/>
          </a:xfrm>
          <a:prstGeom prst="rect">
            <a:avLst/>
          </a:prstGeom>
          <a:noFill/>
          <a:ln w="28575">
            <a:noFill/>
            <a:miter lim="800000"/>
            <a:headEnd/>
            <a:tailEnd/>
          </a:ln>
          <a:effectLst/>
        </p:spPr>
        <p:txBody>
          <a:bodyPr wrap="none">
            <a:spAutoFit/>
          </a:bodyPr>
          <a:lstStyle/>
          <a:p>
            <a:pPr eaLnBrk="1" hangingPunct="1"/>
            <a:r>
              <a:rPr lang="en-US" sz="3200">
                <a:solidFill>
                  <a:srgbClr val="CC0000"/>
                </a:solidFill>
                <a:latin typeface="Times New Roman" pitchFamily="18" charset="0"/>
                <a:ea typeface="Arial Unicode MS" pitchFamily="34" charset="-128"/>
                <a:cs typeface="Arial Unicode MS" pitchFamily="34" charset="-128"/>
              </a:rPr>
              <a:t>0</a:t>
            </a:r>
          </a:p>
        </p:txBody>
      </p:sp>
      <p:sp>
        <p:nvSpPr>
          <p:cNvPr id="684076" name="Text Box 44"/>
          <p:cNvSpPr txBox="1">
            <a:spLocks noChangeArrowheads="1"/>
          </p:cNvSpPr>
          <p:nvPr/>
        </p:nvSpPr>
        <p:spPr bwMode="auto">
          <a:xfrm>
            <a:off x="5781675" y="1198563"/>
            <a:ext cx="387350"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7</a:t>
            </a:r>
          </a:p>
        </p:txBody>
      </p:sp>
      <p:sp>
        <p:nvSpPr>
          <p:cNvPr id="684077" name="Text Box 45"/>
          <p:cNvSpPr txBox="1">
            <a:spLocks noChangeArrowheads="1"/>
          </p:cNvSpPr>
          <p:nvPr/>
        </p:nvSpPr>
        <p:spPr bwMode="auto">
          <a:xfrm>
            <a:off x="5781675" y="4457700"/>
            <a:ext cx="387350"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3</a:t>
            </a:r>
          </a:p>
        </p:txBody>
      </p:sp>
      <p:sp>
        <p:nvSpPr>
          <p:cNvPr id="684078" name="Text Box 46"/>
          <p:cNvSpPr txBox="1">
            <a:spLocks noChangeArrowheads="1"/>
          </p:cNvSpPr>
          <p:nvPr/>
        </p:nvSpPr>
        <p:spPr bwMode="auto">
          <a:xfrm>
            <a:off x="7532688" y="4457700"/>
            <a:ext cx="387350"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5</a:t>
            </a:r>
          </a:p>
        </p:txBody>
      </p:sp>
      <p:sp>
        <p:nvSpPr>
          <p:cNvPr id="684079" name="Text Box 47"/>
          <p:cNvSpPr txBox="1">
            <a:spLocks noChangeArrowheads="1"/>
          </p:cNvSpPr>
          <p:nvPr/>
        </p:nvSpPr>
        <p:spPr bwMode="auto">
          <a:xfrm>
            <a:off x="7431088" y="1198563"/>
            <a:ext cx="590550"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11</a:t>
            </a:r>
          </a:p>
        </p:txBody>
      </p:sp>
      <p:sp>
        <p:nvSpPr>
          <p:cNvPr id="684080" name="Text Box 48"/>
          <p:cNvSpPr txBox="1">
            <a:spLocks noChangeArrowheads="1"/>
          </p:cNvSpPr>
          <p:nvPr/>
        </p:nvSpPr>
        <p:spPr bwMode="auto">
          <a:xfrm>
            <a:off x="1901825" y="4783138"/>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10</a:t>
            </a:r>
          </a:p>
        </p:txBody>
      </p:sp>
      <p:sp>
        <p:nvSpPr>
          <p:cNvPr id="684081" name="Text Box 49"/>
          <p:cNvSpPr txBox="1">
            <a:spLocks noChangeArrowheads="1"/>
          </p:cNvSpPr>
          <p:nvPr/>
        </p:nvSpPr>
        <p:spPr bwMode="auto">
          <a:xfrm>
            <a:off x="2582863" y="4776788"/>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3</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4082" name="Text Box 50"/>
          <p:cNvSpPr txBox="1">
            <a:spLocks noChangeArrowheads="1"/>
          </p:cNvSpPr>
          <p:nvPr/>
        </p:nvSpPr>
        <p:spPr bwMode="auto">
          <a:xfrm>
            <a:off x="1978025" y="5146675"/>
            <a:ext cx="3365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7</a:t>
            </a:r>
          </a:p>
        </p:txBody>
      </p:sp>
      <p:sp>
        <p:nvSpPr>
          <p:cNvPr id="684083" name="Text Box 51"/>
          <p:cNvSpPr txBox="1">
            <a:spLocks noChangeArrowheads="1"/>
          </p:cNvSpPr>
          <p:nvPr/>
        </p:nvSpPr>
        <p:spPr bwMode="auto">
          <a:xfrm>
            <a:off x="3114675" y="5146675"/>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11</a:t>
            </a:r>
          </a:p>
        </p:txBody>
      </p:sp>
      <p:sp>
        <p:nvSpPr>
          <p:cNvPr id="684084" name="Text Box 52"/>
          <p:cNvSpPr txBox="1">
            <a:spLocks noChangeArrowheads="1"/>
          </p:cNvSpPr>
          <p:nvPr/>
        </p:nvSpPr>
        <p:spPr bwMode="auto">
          <a:xfrm>
            <a:off x="3806825" y="5146675"/>
            <a:ext cx="3365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5</a:t>
            </a:r>
          </a:p>
        </p:txBody>
      </p:sp>
      <p:sp>
        <p:nvSpPr>
          <p:cNvPr id="684085" name="Text Box 53"/>
          <p:cNvSpPr txBox="1">
            <a:spLocks noChangeArrowheads="1"/>
          </p:cNvSpPr>
          <p:nvPr/>
        </p:nvSpPr>
        <p:spPr bwMode="auto">
          <a:xfrm>
            <a:off x="381000" y="1447800"/>
            <a:ext cx="4876800" cy="530225"/>
          </a:xfrm>
          <a:prstGeom prst="rect">
            <a:avLst/>
          </a:prstGeom>
          <a:noFill/>
          <a:ln w="28575">
            <a:noFill/>
            <a:miter lim="800000"/>
            <a:headEnd/>
            <a:tailEnd/>
          </a:ln>
          <a:effectLst/>
        </p:spPr>
        <p:txBody>
          <a:bodyPr>
            <a:spAutoFit/>
          </a:bodyPr>
          <a:lstStyle/>
          <a:p>
            <a:pPr eaLnBrk="1" hangingPunct="1">
              <a:lnSpc>
                <a:spcPct val="90000"/>
              </a:lnSpc>
            </a:pPr>
            <a:r>
              <a:rPr lang="en-US" sz="3200" b="1">
                <a:solidFill>
                  <a:srgbClr val="CC0000"/>
                </a:solidFill>
                <a:latin typeface="Times New Roman" pitchFamily="18" charset="0"/>
                <a:ea typeface="Arial Unicode MS" pitchFamily="34" charset="-128"/>
                <a:cs typeface="Arial Unicode MS" pitchFamily="34" charset="-128"/>
              </a:rPr>
              <a:t>Relax all edges leaving </a:t>
            </a:r>
            <a:r>
              <a:rPr lang="en-US" sz="3200" b="1" i="1">
                <a:solidFill>
                  <a:srgbClr val="008A87"/>
                </a:solidFill>
                <a:latin typeface="Times New Roman" pitchFamily="18" charset="0"/>
                <a:ea typeface="Arial Unicode MS" pitchFamily="34" charset="-128"/>
                <a:cs typeface="Arial Unicode MS" pitchFamily="34" charset="-128"/>
              </a:rPr>
              <a:t>C</a:t>
            </a:r>
            <a:r>
              <a:rPr lang="en-US" sz="3200" b="1">
                <a:solidFill>
                  <a:srgbClr val="CC0000"/>
                </a:solidFill>
                <a:latin typeface="Times New Roman" pitchFamily="18" charset="0"/>
                <a:ea typeface="Arial Unicode MS" pitchFamily="34" charset="-128"/>
                <a:cs typeface="Arial Unicode MS" pitchFamily="34" charset="-128"/>
              </a:rPr>
              <a:t>:</a:t>
            </a:r>
          </a:p>
        </p:txBody>
      </p:sp>
      <p:sp>
        <p:nvSpPr>
          <p:cNvPr id="684086" name="Text Box 54"/>
          <p:cNvSpPr txBox="1">
            <a:spLocks noChangeArrowheads="1"/>
          </p:cNvSpPr>
          <p:nvPr/>
        </p:nvSpPr>
        <p:spPr bwMode="auto">
          <a:xfrm>
            <a:off x="3159125" y="4776788"/>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p>
        </p:txBody>
      </p:sp>
      <p:sp>
        <p:nvSpPr>
          <p:cNvPr id="684087" name="Text Box 55"/>
          <p:cNvSpPr txBox="1">
            <a:spLocks noChangeArrowheads="1"/>
          </p:cNvSpPr>
          <p:nvPr/>
        </p:nvSpPr>
        <p:spPr bwMode="auto">
          <a:xfrm>
            <a:off x="3775075" y="4776788"/>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a:t>Example of Dijkstra’s algorithm</a:t>
            </a:r>
          </a:p>
        </p:txBody>
      </p:sp>
      <p:sp>
        <p:nvSpPr>
          <p:cNvPr id="685059" name="Oval 3"/>
          <p:cNvSpPr>
            <a:spLocks noChangeArrowheads="1"/>
          </p:cNvSpPr>
          <p:nvPr/>
        </p:nvSpPr>
        <p:spPr bwMode="auto">
          <a:xfrm>
            <a:off x="3883025" y="272891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A</a:t>
            </a:r>
          </a:p>
        </p:txBody>
      </p:sp>
      <p:sp>
        <p:nvSpPr>
          <p:cNvPr id="685060" name="Oval 4"/>
          <p:cNvSpPr>
            <a:spLocks noChangeArrowheads="1"/>
          </p:cNvSpPr>
          <p:nvPr/>
        </p:nvSpPr>
        <p:spPr bwMode="auto">
          <a:xfrm>
            <a:off x="56356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85061" name="Oval 5"/>
          <p:cNvSpPr>
            <a:spLocks noChangeArrowheads="1"/>
          </p:cNvSpPr>
          <p:nvPr/>
        </p:nvSpPr>
        <p:spPr bwMode="auto">
          <a:xfrm>
            <a:off x="73882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5062" name="Oval 6"/>
          <p:cNvSpPr>
            <a:spLocks noChangeArrowheads="1"/>
          </p:cNvSpPr>
          <p:nvPr/>
        </p:nvSpPr>
        <p:spPr bwMode="auto">
          <a:xfrm>
            <a:off x="5635625" y="373856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C</a:t>
            </a:r>
          </a:p>
        </p:txBody>
      </p:sp>
      <p:sp>
        <p:nvSpPr>
          <p:cNvPr id="685063" name="Oval 7"/>
          <p:cNvSpPr>
            <a:spLocks noChangeArrowheads="1"/>
          </p:cNvSpPr>
          <p:nvPr/>
        </p:nvSpPr>
        <p:spPr bwMode="auto">
          <a:xfrm>
            <a:off x="7388225" y="373856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E</a:t>
            </a:r>
          </a:p>
        </p:txBody>
      </p:sp>
      <p:cxnSp>
        <p:nvCxnSpPr>
          <p:cNvPr id="685064" name="AutoShape 8"/>
          <p:cNvCxnSpPr>
            <a:cxnSpLocks noChangeShapeType="1"/>
            <a:stCxn id="685059" idx="7"/>
            <a:endCxn id="685060" idx="2"/>
          </p:cNvCxnSpPr>
          <p:nvPr/>
        </p:nvCxnSpPr>
        <p:spPr bwMode="auto">
          <a:xfrm flipV="1">
            <a:off x="4462463" y="2058988"/>
            <a:ext cx="1173162" cy="769937"/>
          </a:xfrm>
          <a:prstGeom prst="straightConnector1">
            <a:avLst/>
          </a:prstGeom>
          <a:noFill/>
          <a:ln w="28575">
            <a:solidFill>
              <a:schemeClr val="tx1"/>
            </a:solidFill>
            <a:round/>
            <a:headEnd/>
            <a:tailEnd type="stealth" w="med" len="med"/>
          </a:ln>
          <a:effectLst/>
        </p:spPr>
      </p:cxnSp>
      <p:cxnSp>
        <p:nvCxnSpPr>
          <p:cNvPr id="685065" name="AutoShape 9"/>
          <p:cNvCxnSpPr>
            <a:cxnSpLocks noChangeShapeType="1"/>
            <a:stCxn id="685059" idx="5"/>
            <a:endCxn id="685062" idx="2"/>
          </p:cNvCxnSpPr>
          <p:nvPr/>
        </p:nvCxnSpPr>
        <p:spPr bwMode="auto">
          <a:xfrm>
            <a:off x="4462463" y="3308350"/>
            <a:ext cx="1173162" cy="769938"/>
          </a:xfrm>
          <a:prstGeom prst="straightConnector1">
            <a:avLst/>
          </a:prstGeom>
          <a:noFill/>
          <a:ln w="28575">
            <a:solidFill>
              <a:schemeClr val="tx1"/>
            </a:solidFill>
            <a:round/>
            <a:headEnd/>
            <a:tailEnd type="stealth" w="med" len="med"/>
          </a:ln>
          <a:effectLst/>
        </p:spPr>
      </p:cxnSp>
      <p:cxnSp>
        <p:nvCxnSpPr>
          <p:cNvPr id="685066" name="AutoShape 10"/>
          <p:cNvCxnSpPr>
            <a:cxnSpLocks noChangeShapeType="1"/>
            <a:stCxn id="685060" idx="6"/>
            <a:endCxn id="685061" idx="2"/>
          </p:cNvCxnSpPr>
          <p:nvPr/>
        </p:nvCxnSpPr>
        <p:spPr bwMode="auto">
          <a:xfrm>
            <a:off x="6315075" y="2058988"/>
            <a:ext cx="1073150" cy="0"/>
          </a:xfrm>
          <a:prstGeom prst="straightConnector1">
            <a:avLst/>
          </a:prstGeom>
          <a:noFill/>
          <a:ln w="28575">
            <a:solidFill>
              <a:schemeClr val="tx1"/>
            </a:solidFill>
            <a:round/>
            <a:headEnd/>
            <a:tailEnd type="stealth" w="med" len="med"/>
          </a:ln>
          <a:effectLst/>
        </p:spPr>
      </p:cxnSp>
      <p:sp>
        <p:nvSpPr>
          <p:cNvPr id="685067" name="Arc 11"/>
          <p:cNvSpPr>
            <a:spLocks/>
          </p:cNvSpPr>
          <p:nvPr/>
        </p:nvSpPr>
        <p:spPr bwMode="auto">
          <a:xfrm>
            <a:off x="6246813" y="2287588"/>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5068" name="Arc 12"/>
          <p:cNvSpPr>
            <a:spLocks/>
          </p:cNvSpPr>
          <p:nvPr/>
        </p:nvSpPr>
        <p:spPr bwMode="auto">
          <a:xfrm flipV="1">
            <a:off x="6245225" y="30781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5069" name="Arc 13"/>
          <p:cNvSpPr>
            <a:spLocks/>
          </p:cNvSpPr>
          <p:nvPr/>
        </p:nvSpPr>
        <p:spPr bwMode="auto">
          <a:xfrm flipH="1">
            <a:off x="5559425" y="22907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5070" name="Arc 14"/>
          <p:cNvSpPr>
            <a:spLocks/>
          </p:cNvSpPr>
          <p:nvPr/>
        </p:nvSpPr>
        <p:spPr bwMode="auto">
          <a:xfrm flipH="1" flipV="1">
            <a:off x="5559425" y="30781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5071" name="Arc 15"/>
          <p:cNvSpPr>
            <a:spLocks/>
          </p:cNvSpPr>
          <p:nvPr/>
        </p:nvSpPr>
        <p:spPr bwMode="auto">
          <a:xfrm>
            <a:off x="7999413" y="2287588"/>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5072" name="Arc 16"/>
          <p:cNvSpPr>
            <a:spLocks/>
          </p:cNvSpPr>
          <p:nvPr/>
        </p:nvSpPr>
        <p:spPr bwMode="auto">
          <a:xfrm flipV="1">
            <a:off x="7997825" y="3073400"/>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5073" name="Arc 17"/>
          <p:cNvSpPr>
            <a:spLocks/>
          </p:cNvSpPr>
          <p:nvPr/>
        </p:nvSpPr>
        <p:spPr bwMode="auto">
          <a:xfrm flipH="1">
            <a:off x="7312025" y="22907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5074" name="Arc 18"/>
          <p:cNvSpPr>
            <a:spLocks/>
          </p:cNvSpPr>
          <p:nvPr/>
        </p:nvSpPr>
        <p:spPr bwMode="auto">
          <a:xfrm flipH="1" flipV="1">
            <a:off x="7312025" y="3073400"/>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cxnSp>
        <p:nvCxnSpPr>
          <p:cNvPr id="685075" name="AutoShape 19"/>
          <p:cNvCxnSpPr>
            <a:cxnSpLocks noChangeShapeType="1"/>
            <a:stCxn id="685062" idx="6"/>
            <a:endCxn id="685063" idx="2"/>
          </p:cNvCxnSpPr>
          <p:nvPr/>
        </p:nvCxnSpPr>
        <p:spPr bwMode="auto">
          <a:xfrm>
            <a:off x="6315075" y="4078288"/>
            <a:ext cx="1073150" cy="0"/>
          </a:xfrm>
          <a:prstGeom prst="straightConnector1">
            <a:avLst/>
          </a:prstGeom>
          <a:noFill/>
          <a:ln w="28575">
            <a:solidFill>
              <a:schemeClr val="tx1"/>
            </a:solidFill>
            <a:round/>
            <a:headEnd/>
            <a:tailEnd type="stealth" w="med" len="med"/>
          </a:ln>
          <a:effectLst/>
        </p:spPr>
      </p:cxnSp>
      <p:sp>
        <p:nvSpPr>
          <p:cNvPr id="685076" name="Line 20"/>
          <p:cNvSpPr>
            <a:spLocks noChangeShapeType="1"/>
          </p:cNvSpPr>
          <p:nvPr/>
        </p:nvSpPr>
        <p:spPr bwMode="auto">
          <a:xfrm flipV="1">
            <a:off x="6321425" y="2163763"/>
            <a:ext cx="1066800" cy="1828800"/>
          </a:xfrm>
          <a:prstGeom prst="line">
            <a:avLst/>
          </a:prstGeom>
          <a:noFill/>
          <a:ln w="28575">
            <a:solidFill>
              <a:schemeClr val="tx1"/>
            </a:solidFill>
            <a:round/>
            <a:headEnd/>
            <a:tailEnd type="stealth" w="med" len="med"/>
          </a:ln>
          <a:effectLst/>
        </p:spPr>
        <p:txBody>
          <a:bodyPr>
            <a:spAutoFit/>
          </a:bodyPr>
          <a:lstStyle/>
          <a:p>
            <a:pPr eaLnBrk="1" hangingPunct="1"/>
            <a:endParaRPr lang="en-US" sz="2400">
              <a:solidFill>
                <a:srgbClr val="FF0000"/>
              </a:solidFill>
              <a:latin typeface="Times New Roman" pitchFamily="18" charset="0"/>
            </a:endParaRPr>
          </a:p>
        </p:txBody>
      </p:sp>
      <p:sp>
        <p:nvSpPr>
          <p:cNvPr id="685077" name="Text Box 21"/>
          <p:cNvSpPr txBox="1">
            <a:spLocks noChangeArrowheads="1"/>
          </p:cNvSpPr>
          <p:nvPr/>
        </p:nvSpPr>
        <p:spPr bwMode="auto">
          <a:xfrm>
            <a:off x="4492625" y="2049463"/>
            <a:ext cx="5397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10</a:t>
            </a:r>
          </a:p>
        </p:txBody>
      </p:sp>
      <p:sp>
        <p:nvSpPr>
          <p:cNvPr id="685078" name="Text Box 22"/>
          <p:cNvSpPr txBox="1">
            <a:spLocks noChangeArrowheads="1"/>
          </p:cNvSpPr>
          <p:nvPr/>
        </p:nvSpPr>
        <p:spPr bwMode="auto">
          <a:xfrm>
            <a:off x="4645025" y="35353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3</a:t>
            </a:r>
          </a:p>
        </p:txBody>
      </p:sp>
      <p:sp>
        <p:nvSpPr>
          <p:cNvPr id="685079" name="Text Box 23"/>
          <p:cNvSpPr txBox="1">
            <a:spLocks noChangeArrowheads="1"/>
          </p:cNvSpPr>
          <p:nvPr/>
        </p:nvSpPr>
        <p:spPr bwMode="auto">
          <a:xfrm>
            <a:off x="55594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a:t>
            </a:r>
          </a:p>
        </p:txBody>
      </p:sp>
      <p:sp>
        <p:nvSpPr>
          <p:cNvPr id="685080" name="Text Box 24"/>
          <p:cNvSpPr txBox="1">
            <a:spLocks noChangeArrowheads="1"/>
          </p:cNvSpPr>
          <p:nvPr/>
        </p:nvSpPr>
        <p:spPr bwMode="auto">
          <a:xfrm>
            <a:off x="60166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4</a:t>
            </a:r>
          </a:p>
        </p:txBody>
      </p:sp>
      <p:sp>
        <p:nvSpPr>
          <p:cNvPr id="685081" name="Text Box 25"/>
          <p:cNvSpPr txBox="1">
            <a:spLocks noChangeArrowheads="1"/>
          </p:cNvSpPr>
          <p:nvPr/>
        </p:nvSpPr>
        <p:spPr bwMode="auto">
          <a:xfrm>
            <a:off x="733107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7</a:t>
            </a:r>
          </a:p>
        </p:txBody>
      </p:sp>
      <p:sp>
        <p:nvSpPr>
          <p:cNvPr id="685082" name="Text Box 26"/>
          <p:cNvSpPr txBox="1">
            <a:spLocks noChangeArrowheads="1"/>
          </p:cNvSpPr>
          <p:nvPr/>
        </p:nvSpPr>
        <p:spPr bwMode="auto">
          <a:xfrm>
            <a:off x="78073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9</a:t>
            </a:r>
          </a:p>
        </p:txBody>
      </p:sp>
      <p:sp>
        <p:nvSpPr>
          <p:cNvPr id="685083" name="Text Box 27"/>
          <p:cNvSpPr txBox="1">
            <a:spLocks noChangeArrowheads="1"/>
          </p:cNvSpPr>
          <p:nvPr/>
        </p:nvSpPr>
        <p:spPr bwMode="auto">
          <a:xfrm>
            <a:off x="6569075" y="26209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8</a:t>
            </a:r>
          </a:p>
        </p:txBody>
      </p:sp>
      <p:sp>
        <p:nvSpPr>
          <p:cNvPr id="685084" name="Text Box 28"/>
          <p:cNvSpPr txBox="1">
            <a:spLocks noChangeArrowheads="1"/>
          </p:cNvSpPr>
          <p:nvPr/>
        </p:nvSpPr>
        <p:spPr bwMode="auto">
          <a:xfrm>
            <a:off x="6702425" y="15541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5085" name="Text Box 29"/>
          <p:cNvSpPr txBox="1">
            <a:spLocks noChangeArrowheads="1"/>
          </p:cNvSpPr>
          <p:nvPr/>
        </p:nvSpPr>
        <p:spPr bwMode="auto">
          <a:xfrm>
            <a:off x="6702425" y="4006850"/>
            <a:ext cx="361950" cy="519113"/>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5086" name="Text Box 30"/>
          <p:cNvSpPr txBox="1">
            <a:spLocks noChangeArrowheads="1"/>
          </p:cNvSpPr>
          <p:nvPr/>
        </p:nvSpPr>
        <p:spPr bwMode="auto">
          <a:xfrm>
            <a:off x="131445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A</a:t>
            </a:r>
          </a:p>
        </p:txBody>
      </p:sp>
      <p:sp>
        <p:nvSpPr>
          <p:cNvPr id="685087" name="Text Box 31"/>
          <p:cNvSpPr txBox="1">
            <a:spLocks noChangeArrowheads="1"/>
          </p:cNvSpPr>
          <p:nvPr/>
        </p:nvSpPr>
        <p:spPr bwMode="auto">
          <a:xfrm>
            <a:off x="19304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85088" name="Text Box 32"/>
          <p:cNvSpPr txBox="1">
            <a:spLocks noChangeArrowheads="1"/>
          </p:cNvSpPr>
          <p:nvPr/>
        </p:nvSpPr>
        <p:spPr bwMode="auto">
          <a:xfrm>
            <a:off x="2522538" y="3810000"/>
            <a:ext cx="455612"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C</a:t>
            </a:r>
          </a:p>
        </p:txBody>
      </p:sp>
      <p:sp>
        <p:nvSpPr>
          <p:cNvPr id="685089" name="Text Box 33"/>
          <p:cNvSpPr txBox="1">
            <a:spLocks noChangeArrowheads="1"/>
          </p:cNvSpPr>
          <p:nvPr/>
        </p:nvSpPr>
        <p:spPr bwMode="auto">
          <a:xfrm>
            <a:off x="3121025" y="3810000"/>
            <a:ext cx="477838"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5090" name="Text Box 34"/>
          <p:cNvSpPr txBox="1">
            <a:spLocks noChangeArrowheads="1"/>
          </p:cNvSpPr>
          <p:nvPr/>
        </p:nvSpPr>
        <p:spPr bwMode="auto">
          <a:xfrm>
            <a:off x="37592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E</a:t>
            </a:r>
          </a:p>
        </p:txBody>
      </p:sp>
      <p:sp>
        <p:nvSpPr>
          <p:cNvPr id="685091" name="Text Box 35"/>
          <p:cNvSpPr txBox="1">
            <a:spLocks noChangeArrowheads="1"/>
          </p:cNvSpPr>
          <p:nvPr/>
        </p:nvSpPr>
        <p:spPr bwMode="auto">
          <a:xfrm>
            <a:off x="615950" y="3810000"/>
            <a:ext cx="612775"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Q:</a:t>
            </a:r>
          </a:p>
        </p:txBody>
      </p:sp>
      <p:sp>
        <p:nvSpPr>
          <p:cNvPr id="685092" name="Text Box 36"/>
          <p:cNvSpPr txBox="1">
            <a:spLocks noChangeArrowheads="1"/>
          </p:cNvSpPr>
          <p:nvPr/>
        </p:nvSpPr>
        <p:spPr bwMode="auto">
          <a:xfrm>
            <a:off x="1362075" y="4419600"/>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0</a:t>
            </a:r>
          </a:p>
        </p:txBody>
      </p:sp>
      <p:sp>
        <p:nvSpPr>
          <p:cNvPr id="685093" name="Text Box 37"/>
          <p:cNvSpPr txBox="1">
            <a:spLocks noChangeArrowheads="1"/>
          </p:cNvSpPr>
          <p:nvPr/>
        </p:nvSpPr>
        <p:spPr bwMode="auto">
          <a:xfrm>
            <a:off x="19462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5094" name="Text Box 38"/>
          <p:cNvSpPr txBox="1">
            <a:spLocks noChangeArrowheads="1"/>
          </p:cNvSpPr>
          <p:nvPr/>
        </p:nvSpPr>
        <p:spPr bwMode="auto">
          <a:xfrm>
            <a:off x="2551113" y="4413250"/>
            <a:ext cx="401637"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5095" name="Text Box 39"/>
          <p:cNvSpPr txBox="1">
            <a:spLocks noChangeArrowheads="1"/>
          </p:cNvSpPr>
          <p:nvPr/>
        </p:nvSpPr>
        <p:spPr bwMode="auto">
          <a:xfrm>
            <a:off x="315912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5096" name="Text Box 40"/>
          <p:cNvSpPr txBox="1">
            <a:spLocks noChangeArrowheads="1"/>
          </p:cNvSpPr>
          <p:nvPr/>
        </p:nvSpPr>
        <p:spPr bwMode="auto">
          <a:xfrm>
            <a:off x="37750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5097" name="Line 41"/>
          <p:cNvSpPr>
            <a:spLocks noChangeShapeType="1"/>
          </p:cNvSpPr>
          <p:nvPr/>
        </p:nvSpPr>
        <p:spPr bwMode="auto">
          <a:xfrm>
            <a:off x="1292225" y="4419600"/>
            <a:ext cx="2895600" cy="0"/>
          </a:xfrm>
          <a:prstGeom prst="line">
            <a:avLst/>
          </a:prstGeom>
          <a:noFill/>
          <a:ln w="38100" cmpd="dbl">
            <a:solidFill>
              <a:schemeClr val="accent2"/>
            </a:solidFill>
            <a:round/>
            <a:headEnd/>
            <a:tailEnd/>
          </a:ln>
          <a:effectLst/>
        </p:spPr>
        <p:txBody>
          <a:bodyPr>
            <a:spAutoFit/>
          </a:bodyPr>
          <a:lstStyle/>
          <a:p>
            <a:pPr eaLnBrk="1" hangingPunct="1"/>
            <a:endParaRPr lang="en-US" sz="2400">
              <a:solidFill>
                <a:srgbClr val="FF0000"/>
              </a:solidFill>
              <a:latin typeface="Times New Roman" pitchFamily="18" charset="0"/>
            </a:endParaRPr>
          </a:p>
        </p:txBody>
      </p:sp>
      <p:sp>
        <p:nvSpPr>
          <p:cNvPr id="685098" name="Text Box 42"/>
          <p:cNvSpPr txBox="1">
            <a:spLocks noChangeArrowheads="1"/>
          </p:cNvSpPr>
          <p:nvPr/>
        </p:nvSpPr>
        <p:spPr bwMode="auto">
          <a:xfrm>
            <a:off x="4800600" y="5334000"/>
            <a:ext cx="2390775" cy="579438"/>
          </a:xfrm>
          <a:prstGeom prst="rect">
            <a:avLst/>
          </a:prstGeom>
          <a:noFill/>
          <a:ln w="28575">
            <a:noFill/>
            <a:miter lim="800000"/>
            <a:headEnd/>
            <a:tailEnd/>
          </a:ln>
          <a:effectLst/>
        </p:spPr>
        <p:txBody>
          <a:bodyPr wrap="none">
            <a:spAutoFit/>
          </a:bodyPr>
          <a:lstStyle/>
          <a:p>
            <a:pPr eaLnBrk="1" hangingPunct="1"/>
            <a:r>
              <a:rPr lang="en-US" sz="3200" i="1">
                <a:solidFill>
                  <a:srgbClr val="008A87"/>
                </a:solidFill>
                <a:latin typeface="Times New Roman" pitchFamily="18" charset="0"/>
                <a:ea typeface="Arial Unicode MS" pitchFamily="34" charset="-128"/>
                <a:cs typeface="Arial Unicode MS" pitchFamily="34" charset="-128"/>
              </a:rPr>
              <a:t>S: </a:t>
            </a:r>
            <a:r>
              <a:rPr lang="en-US" sz="3200">
                <a:solidFill>
                  <a:srgbClr val="008A87"/>
                </a:solidFill>
                <a:latin typeface="Times New Roman" pitchFamily="18" charset="0"/>
                <a:ea typeface="Arial Unicode MS" pitchFamily="34" charset="-128"/>
                <a:cs typeface="Arial Unicode MS" pitchFamily="34" charset="-128"/>
              </a:rPr>
              <a:t>{ </a:t>
            </a:r>
            <a:r>
              <a:rPr lang="en-US" sz="3200" i="1">
                <a:solidFill>
                  <a:srgbClr val="008A87"/>
                </a:solidFill>
                <a:latin typeface="Times New Roman" pitchFamily="18" charset="0"/>
                <a:ea typeface="Arial Unicode MS" pitchFamily="34" charset="-128"/>
                <a:cs typeface="Arial Unicode MS" pitchFamily="34" charset="-128"/>
              </a:rPr>
              <a:t>A, C, E</a:t>
            </a:r>
            <a:r>
              <a:rPr lang="en-US" sz="3200">
                <a:solidFill>
                  <a:srgbClr val="008A87"/>
                </a:solidFill>
                <a:latin typeface="Times New Roman" pitchFamily="18" charset="0"/>
                <a:ea typeface="Arial Unicode MS" pitchFamily="34" charset="-128"/>
                <a:cs typeface="Arial Unicode MS" pitchFamily="34" charset="-128"/>
              </a:rPr>
              <a:t> }</a:t>
            </a:r>
          </a:p>
        </p:txBody>
      </p:sp>
      <p:sp>
        <p:nvSpPr>
          <p:cNvPr id="685099" name="Text Box 43"/>
          <p:cNvSpPr txBox="1">
            <a:spLocks noChangeArrowheads="1"/>
          </p:cNvSpPr>
          <p:nvPr/>
        </p:nvSpPr>
        <p:spPr bwMode="auto">
          <a:xfrm>
            <a:off x="3429000" y="2792413"/>
            <a:ext cx="387350" cy="579437"/>
          </a:xfrm>
          <a:prstGeom prst="rect">
            <a:avLst/>
          </a:prstGeom>
          <a:noFill/>
          <a:ln w="28575">
            <a:noFill/>
            <a:miter lim="800000"/>
            <a:headEnd/>
            <a:tailEnd/>
          </a:ln>
          <a:effectLst/>
        </p:spPr>
        <p:txBody>
          <a:bodyPr wrap="none">
            <a:spAutoFit/>
          </a:bodyPr>
          <a:lstStyle/>
          <a:p>
            <a:pPr eaLnBrk="1" hangingPunct="1"/>
            <a:r>
              <a:rPr lang="en-US" sz="3200">
                <a:solidFill>
                  <a:srgbClr val="CC0000"/>
                </a:solidFill>
                <a:latin typeface="Times New Roman" pitchFamily="18" charset="0"/>
                <a:ea typeface="Arial Unicode MS" pitchFamily="34" charset="-128"/>
                <a:cs typeface="Arial Unicode MS" pitchFamily="34" charset="-128"/>
              </a:rPr>
              <a:t>0</a:t>
            </a:r>
          </a:p>
        </p:txBody>
      </p:sp>
      <p:sp>
        <p:nvSpPr>
          <p:cNvPr id="685100" name="Text Box 44"/>
          <p:cNvSpPr txBox="1">
            <a:spLocks noChangeArrowheads="1"/>
          </p:cNvSpPr>
          <p:nvPr/>
        </p:nvSpPr>
        <p:spPr bwMode="auto">
          <a:xfrm>
            <a:off x="5781675" y="1198563"/>
            <a:ext cx="387350"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7</a:t>
            </a:r>
          </a:p>
        </p:txBody>
      </p:sp>
      <p:sp>
        <p:nvSpPr>
          <p:cNvPr id="685101" name="Text Box 45"/>
          <p:cNvSpPr txBox="1">
            <a:spLocks noChangeArrowheads="1"/>
          </p:cNvSpPr>
          <p:nvPr/>
        </p:nvSpPr>
        <p:spPr bwMode="auto">
          <a:xfrm>
            <a:off x="5781675" y="4457700"/>
            <a:ext cx="387350"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3</a:t>
            </a:r>
          </a:p>
        </p:txBody>
      </p:sp>
      <p:sp>
        <p:nvSpPr>
          <p:cNvPr id="685102" name="Text Box 46"/>
          <p:cNvSpPr txBox="1">
            <a:spLocks noChangeArrowheads="1"/>
          </p:cNvSpPr>
          <p:nvPr/>
        </p:nvSpPr>
        <p:spPr bwMode="auto">
          <a:xfrm>
            <a:off x="7532688" y="4457700"/>
            <a:ext cx="387350"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5</a:t>
            </a:r>
          </a:p>
        </p:txBody>
      </p:sp>
      <p:sp>
        <p:nvSpPr>
          <p:cNvPr id="685103" name="Text Box 47"/>
          <p:cNvSpPr txBox="1">
            <a:spLocks noChangeArrowheads="1"/>
          </p:cNvSpPr>
          <p:nvPr/>
        </p:nvSpPr>
        <p:spPr bwMode="auto">
          <a:xfrm>
            <a:off x="7431088" y="1198563"/>
            <a:ext cx="590550"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11</a:t>
            </a:r>
          </a:p>
        </p:txBody>
      </p:sp>
      <p:sp>
        <p:nvSpPr>
          <p:cNvPr id="685104" name="Text Box 48"/>
          <p:cNvSpPr txBox="1">
            <a:spLocks noChangeArrowheads="1"/>
          </p:cNvSpPr>
          <p:nvPr/>
        </p:nvSpPr>
        <p:spPr bwMode="auto">
          <a:xfrm>
            <a:off x="1901825" y="4783138"/>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10</a:t>
            </a:r>
          </a:p>
        </p:txBody>
      </p:sp>
      <p:sp>
        <p:nvSpPr>
          <p:cNvPr id="685105" name="Text Box 49"/>
          <p:cNvSpPr txBox="1">
            <a:spLocks noChangeArrowheads="1"/>
          </p:cNvSpPr>
          <p:nvPr/>
        </p:nvSpPr>
        <p:spPr bwMode="auto">
          <a:xfrm>
            <a:off x="2582863" y="4776788"/>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3</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5106" name="Text Box 50"/>
          <p:cNvSpPr txBox="1">
            <a:spLocks noChangeArrowheads="1"/>
          </p:cNvSpPr>
          <p:nvPr/>
        </p:nvSpPr>
        <p:spPr bwMode="auto">
          <a:xfrm>
            <a:off x="1978025" y="5146675"/>
            <a:ext cx="3365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7</a:t>
            </a:r>
          </a:p>
        </p:txBody>
      </p:sp>
      <p:sp>
        <p:nvSpPr>
          <p:cNvPr id="685107" name="Text Box 51"/>
          <p:cNvSpPr txBox="1">
            <a:spLocks noChangeArrowheads="1"/>
          </p:cNvSpPr>
          <p:nvPr/>
        </p:nvSpPr>
        <p:spPr bwMode="auto">
          <a:xfrm>
            <a:off x="3114675" y="5146675"/>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11</a:t>
            </a:r>
          </a:p>
        </p:txBody>
      </p:sp>
      <p:sp>
        <p:nvSpPr>
          <p:cNvPr id="685108" name="Text Box 52"/>
          <p:cNvSpPr txBox="1">
            <a:spLocks noChangeArrowheads="1"/>
          </p:cNvSpPr>
          <p:nvPr/>
        </p:nvSpPr>
        <p:spPr bwMode="auto">
          <a:xfrm>
            <a:off x="3806825" y="5146675"/>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5</a:t>
            </a:r>
          </a:p>
        </p:txBody>
      </p:sp>
      <p:sp>
        <p:nvSpPr>
          <p:cNvPr id="685109" name="Text Box 53"/>
          <p:cNvSpPr txBox="1">
            <a:spLocks noChangeArrowheads="1"/>
          </p:cNvSpPr>
          <p:nvPr/>
        </p:nvSpPr>
        <p:spPr bwMode="auto">
          <a:xfrm>
            <a:off x="381000" y="1447800"/>
            <a:ext cx="4876800" cy="530225"/>
          </a:xfrm>
          <a:prstGeom prst="rect">
            <a:avLst/>
          </a:prstGeom>
          <a:noFill/>
          <a:ln w="28575">
            <a:noFill/>
            <a:miter lim="800000"/>
            <a:headEnd/>
            <a:tailEnd/>
          </a:ln>
          <a:effectLst/>
        </p:spPr>
        <p:txBody>
          <a:bodyPr>
            <a:spAutoFit/>
          </a:bodyPr>
          <a:lstStyle/>
          <a:p>
            <a:pPr eaLnBrk="1" hangingPunct="1">
              <a:lnSpc>
                <a:spcPct val="90000"/>
              </a:lnSpc>
            </a:pPr>
            <a:r>
              <a:rPr lang="en-US" sz="3200" b="1" i="1">
                <a:solidFill>
                  <a:srgbClr val="008A87"/>
                </a:solidFill>
                <a:latin typeface="Times New Roman" pitchFamily="18" charset="0"/>
                <a:ea typeface="Arial Unicode MS" pitchFamily="34" charset="-128"/>
                <a:cs typeface="Arial Unicode MS" pitchFamily="34" charset="-128"/>
              </a:rPr>
              <a:t>“E”</a:t>
            </a:r>
            <a:r>
              <a:rPr lang="en-US" sz="3200" b="1">
                <a:solidFill>
                  <a:srgbClr val="CC0000"/>
                </a:solidFill>
                <a:latin typeface="Times New Roman" pitchFamily="18" charset="0"/>
                <a:ea typeface="Arial Unicode MS" pitchFamily="34" charset="-128"/>
                <a:cs typeface="Arial Unicode MS" pitchFamily="34" charset="-128"/>
              </a:rPr>
              <a:t> </a:t>
            </a:r>
            <a:r>
              <a:rPr lang="en-US" sz="3200" b="1">
                <a:solidFill>
                  <a:srgbClr val="008A87"/>
                </a:solidFill>
                <a:latin typeface="Times New Roman" pitchFamily="18" charset="0"/>
                <a:ea typeface="Arial Unicode MS" pitchFamily="34" charset="-128"/>
                <a:cs typeface="Arial Unicode MS" pitchFamily="34" charset="-128"/>
                <a:sym typeface="Symbol" pitchFamily="18" charset="2"/>
              </a:rPr>
              <a:t></a:t>
            </a:r>
            <a:r>
              <a:rPr lang="en-US" sz="3200" b="1">
                <a:solidFill>
                  <a:srgbClr val="CC0000"/>
                </a:solidFill>
                <a:latin typeface="Times New Roman" pitchFamily="18" charset="0"/>
                <a:ea typeface="Arial Unicode MS" pitchFamily="34" charset="-128"/>
                <a:cs typeface="Arial Unicode MS" pitchFamily="34" charset="-128"/>
                <a:sym typeface="Symbol" pitchFamily="18" charset="2"/>
              </a:rPr>
              <a:t> </a:t>
            </a:r>
            <a:r>
              <a:rPr lang="en-US" sz="3200" b="1">
                <a:solidFill>
                  <a:srgbClr val="CC0000"/>
                </a:solidFill>
                <a:latin typeface="Times New Roman" pitchFamily="18" charset="0"/>
                <a:ea typeface="Arial Unicode MS" pitchFamily="34" charset="-128"/>
                <a:cs typeface="Arial Unicode MS" pitchFamily="34" charset="-128"/>
              </a:rPr>
              <a:t>E</a:t>
            </a:r>
            <a:r>
              <a:rPr lang="en-US" sz="2400" b="1">
                <a:solidFill>
                  <a:srgbClr val="CC0000"/>
                </a:solidFill>
                <a:latin typeface="Times New Roman" pitchFamily="18" charset="0"/>
                <a:ea typeface="Arial Unicode MS" pitchFamily="34" charset="-128"/>
                <a:cs typeface="Arial Unicode MS" pitchFamily="34" charset="-128"/>
              </a:rPr>
              <a:t>XTRACT</a:t>
            </a:r>
            <a:r>
              <a:rPr lang="en-US" sz="3200" b="1">
                <a:solidFill>
                  <a:srgbClr val="CC0000"/>
                </a:solidFill>
                <a:latin typeface="Times New Roman" pitchFamily="18" charset="0"/>
                <a:ea typeface="Arial Unicode MS" pitchFamily="34" charset="-128"/>
                <a:cs typeface="Arial Unicode MS" pitchFamily="34" charset="-128"/>
              </a:rPr>
              <a:t>-M</a:t>
            </a:r>
            <a:r>
              <a:rPr lang="en-US" sz="2400" b="1">
                <a:solidFill>
                  <a:srgbClr val="CC0000"/>
                </a:solidFill>
                <a:latin typeface="Times New Roman" pitchFamily="18" charset="0"/>
                <a:ea typeface="Arial Unicode MS" pitchFamily="34" charset="-128"/>
                <a:cs typeface="Arial Unicode MS" pitchFamily="34" charset="-128"/>
              </a:rPr>
              <a:t>IN</a:t>
            </a:r>
            <a:r>
              <a:rPr lang="en-US" sz="3200" b="1">
                <a:solidFill>
                  <a:srgbClr val="008A87"/>
                </a:solidFill>
                <a:latin typeface="Times New Roman" pitchFamily="18" charset="0"/>
                <a:ea typeface="Arial Unicode MS" pitchFamily="34" charset="-128"/>
                <a:cs typeface="Arial Unicode MS" pitchFamily="34" charset="-128"/>
              </a:rPr>
              <a:t>(</a:t>
            </a:r>
            <a:r>
              <a:rPr lang="en-US" sz="3200" b="1" i="1">
                <a:solidFill>
                  <a:srgbClr val="008A87"/>
                </a:solidFill>
                <a:latin typeface="Times New Roman" pitchFamily="18" charset="0"/>
                <a:ea typeface="Arial Unicode MS" pitchFamily="34" charset="-128"/>
                <a:cs typeface="Arial Unicode MS" pitchFamily="34" charset="-128"/>
              </a:rPr>
              <a:t>Q</a:t>
            </a:r>
            <a:r>
              <a:rPr lang="en-US" sz="3200" b="1">
                <a:solidFill>
                  <a:srgbClr val="008A87"/>
                </a:solidFill>
                <a:latin typeface="Times New Roman" pitchFamily="18" charset="0"/>
                <a:ea typeface="Arial Unicode MS" pitchFamily="34" charset="-128"/>
                <a:cs typeface="Arial Unicode MS" pitchFamily="34" charset="-128"/>
              </a:rPr>
              <a:t>)</a:t>
            </a:r>
            <a:r>
              <a:rPr lang="en-US" sz="3200" b="1">
                <a:solidFill>
                  <a:srgbClr val="CC0000"/>
                </a:solidFill>
                <a:latin typeface="Times New Roman" pitchFamily="18" charset="0"/>
                <a:ea typeface="Arial Unicode MS" pitchFamily="34" charset="-128"/>
                <a:cs typeface="Arial Unicode MS" pitchFamily="34" charset="-128"/>
              </a:rPr>
              <a:t>:</a:t>
            </a:r>
          </a:p>
        </p:txBody>
      </p:sp>
      <p:sp>
        <p:nvSpPr>
          <p:cNvPr id="685110" name="Text Box 54"/>
          <p:cNvSpPr txBox="1">
            <a:spLocks noChangeArrowheads="1"/>
          </p:cNvSpPr>
          <p:nvPr/>
        </p:nvSpPr>
        <p:spPr bwMode="auto">
          <a:xfrm>
            <a:off x="3159125" y="4776788"/>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p>
        </p:txBody>
      </p:sp>
      <p:sp>
        <p:nvSpPr>
          <p:cNvPr id="685111" name="Text Box 55"/>
          <p:cNvSpPr txBox="1">
            <a:spLocks noChangeArrowheads="1"/>
          </p:cNvSpPr>
          <p:nvPr/>
        </p:nvSpPr>
        <p:spPr bwMode="auto">
          <a:xfrm>
            <a:off x="3775075" y="4776788"/>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p:txBody>
          <a:bodyPr/>
          <a:lstStyle/>
          <a:p>
            <a:r>
              <a:rPr lang="en-US"/>
              <a:t>Example of Dijkstra’s algorithm</a:t>
            </a:r>
          </a:p>
        </p:txBody>
      </p:sp>
      <p:sp>
        <p:nvSpPr>
          <p:cNvPr id="686083" name="Oval 3"/>
          <p:cNvSpPr>
            <a:spLocks noChangeArrowheads="1"/>
          </p:cNvSpPr>
          <p:nvPr/>
        </p:nvSpPr>
        <p:spPr bwMode="auto">
          <a:xfrm>
            <a:off x="3883025" y="272891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A</a:t>
            </a:r>
          </a:p>
        </p:txBody>
      </p:sp>
      <p:sp>
        <p:nvSpPr>
          <p:cNvPr id="686084" name="Oval 4"/>
          <p:cNvSpPr>
            <a:spLocks noChangeArrowheads="1"/>
          </p:cNvSpPr>
          <p:nvPr/>
        </p:nvSpPr>
        <p:spPr bwMode="auto">
          <a:xfrm>
            <a:off x="56356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86085" name="Oval 5"/>
          <p:cNvSpPr>
            <a:spLocks noChangeArrowheads="1"/>
          </p:cNvSpPr>
          <p:nvPr/>
        </p:nvSpPr>
        <p:spPr bwMode="auto">
          <a:xfrm>
            <a:off x="73882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6086" name="Oval 6"/>
          <p:cNvSpPr>
            <a:spLocks noChangeArrowheads="1"/>
          </p:cNvSpPr>
          <p:nvPr/>
        </p:nvSpPr>
        <p:spPr bwMode="auto">
          <a:xfrm>
            <a:off x="5635625" y="373856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C</a:t>
            </a:r>
          </a:p>
        </p:txBody>
      </p:sp>
      <p:sp>
        <p:nvSpPr>
          <p:cNvPr id="686087" name="Oval 7"/>
          <p:cNvSpPr>
            <a:spLocks noChangeArrowheads="1"/>
          </p:cNvSpPr>
          <p:nvPr/>
        </p:nvSpPr>
        <p:spPr bwMode="auto">
          <a:xfrm>
            <a:off x="7388225" y="373856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E</a:t>
            </a:r>
          </a:p>
        </p:txBody>
      </p:sp>
      <p:cxnSp>
        <p:nvCxnSpPr>
          <p:cNvPr id="686088" name="AutoShape 8"/>
          <p:cNvCxnSpPr>
            <a:cxnSpLocks noChangeShapeType="1"/>
            <a:stCxn id="686083" idx="7"/>
            <a:endCxn id="686084" idx="2"/>
          </p:cNvCxnSpPr>
          <p:nvPr/>
        </p:nvCxnSpPr>
        <p:spPr bwMode="auto">
          <a:xfrm flipV="1">
            <a:off x="4462463" y="2058988"/>
            <a:ext cx="1173162" cy="769937"/>
          </a:xfrm>
          <a:prstGeom prst="straightConnector1">
            <a:avLst/>
          </a:prstGeom>
          <a:noFill/>
          <a:ln w="28575">
            <a:solidFill>
              <a:schemeClr val="tx1"/>
            </a:solidFill>
            <a:round/>
            <a:headEnd/>
            <a:tailEnd type="stealth" w="med" len="med"/>
          </a:ln>
          <a:effectLst/>
        </p:spPr>
      </p:cxnSp>
      <p:cxnSp>
        <p:nvCxnSpPr>
          <p:cNvPr id="686089" name="AutoShape 9"/>
          <p:cNvCxnSpPr>
            <a:cxnSpLocks noChangeShapeType="1"/>
            <a:stCxn id="686083" idx="5"/>
            <a:endCxn id="686086" idx="2"/>
          </p:cNvCxnSpPr>
          <p:nvPr/>
        </p:nvCxnSpPr>
        <p:spPr bwMode="auto">
          <a:xfrm>
            <a:off x="4462463" y="3308350"/>
            <a:ext cx="1173162" cy="769938"/>
          </a:xfrm>
          <a:prstGeom prst="straightConnector1">
            <a:avLst/>
          </a:prstGeom>
          <a:noFill/>
          <a:ln w="28575">
            <a:solidFill>
              <a:schemeClr val="tx1"/>
            </a:solidFill>
            <a:round/>
            <a:headEnd/>
            <a:tailEnd type="stealth" w="med" len="med"/>
          </a:ln>
          <a:effectLst/>
        </p:spPr>
      </p:cxnSp>
      <p:cxnSp>
        <p:nvCxnSpPr>
          <p:cNvPr id="686090" name="AutoShape 10"/>
          <p:cNvCxnSpPr>
            <a:cxnSpLocks noChangeShapeType="1"/>
            <a:stCxn id="686084" idx="6"/>
            <a:endCxn id="686085" idx="2"/>
          </p:cNvCxnSpPr>
          <p:nvPr/>
        </p:nvCxnSpPr>
        <p:spPr bwMode="auto">
          <a:xfrm>
            <a:off x="6315075" y="2058988"/>
            <a:ext cx="1073150" cy="0"/>
          </a:xfrm>
          <a:prstGeom prst="straightConnector1">
            <a:avLst/>
          </a:prstGeom>
          <a:noFill/>
          <a:ln w="28575">
            <a:solidFill>
              <a:schemeClr val="tx1"/>
            </a:solidFill>
            <a:round/>
            <a:headEnd/>
            <a:tailEnd type="stealth" w="med" len="med"/>
          </a:ln>
          <a:effectLst/>
        </p:spPr>
      </p:cxnSp>
      <p:sp>
        <p:nvSpPr>
          <p:cNvPr id="686091" name="Arc 11"/>
          <p:cNvSpPr>
            <a:spLocks/>
          </p:cNvSpPr>
          <p:nvPr/>
        </p:nvSpPr>
        <p:spPr bwMode="auto">
          <a:xfrm>
            <a:off x="6246813" y="2287588"/>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6092" name="Arc 12"/>
          <p:cNvSpPr>
            <a:spLocks/>
          </p:cNvSpPr>
          <p:nvPr/>
        </p:nvSpPr>
        <p:spPr bwMode="auto">
          <a:xfrm flipV="1">
            <a:off x="6245225" y="30781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6093" name="Arc 13"/>
          <p:cNvSpPr>
            <a:spLocks/>
          </p:cNvSpPr>
          <p:nvPr/>
        </p:nvSpPr>
        <p:spPr bwMode="auto">
          <a:xfrm flipH="1">
            <a:off x="5559425" y="22907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6094" name="Arc 14"/>
          <p:cNvSpPr>
            <a:spLocks/>
          </p:cNvSpPr>
          <p:nvPr/>
        </p:nvSpPr>
        <p:spPr bwMode="auto">
          <a:xfrm flipH="1" flipV="1">
            <a:off x="5559425" y="30781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6095" name="Arc 15"/>
          <p:cNvSpPr>
            <a:spLocks/>
          </p:cNvSpPr>
          <p:nvPr/>
        </p:nvSpPr>
        <p:spPr bwMode="auto">
          <a:xfrm>
            <a:off x="7999413" y="2287588"/>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2"/>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6096" name="Arc 16"/>
          <p:cNvSpPr>
            <a:spLocks/>
          </p:cNvSpPr>
          <p:nvPr/>
        </p:nvSpPr>
        <p:spPr bwMode="auto">
          <a:xfrm flipV="1">
            <a:off x="7997825" y="3073400"/>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2"/>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6097" name="Arc 17"/>
          <p:cNvSpPr>
            <a:spLocks/>
          </p:cNvSpPr>
          <p:nvPr/>
        </p:nvSpPr>
        <p:spPr bwMode="auto">
          <a:xfrm flipH="1">
            <a:off x="7312025" y="22907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6098" name="Arc 18"/>
          <p:cNvSpPr>
            <a:spLocks/>
          </p:cNvSpPr>
          <p:nvPr/>
        </p:nvSpPr>
        <p:spPr bwMode="auto">
          <a:xfrm flipH="1" flipV="1">
            <a:off x="7312025" y="3073400"/>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cxnSp>
        <p:nvCxnSpPr>
          <p:cNvPr id="686099" name="AutoShape 19"/>
          <p:cNvCxnSpPr>
            <a:cxnSpLocks noChangeShapeType="1"/>
            <a:stCxn id="686086" idx="6"/>
            <a:endCxn id="686087" idx="2"/>
          </p:cNvCxnSpPr>
          <p:nvPr/>
        </p:nvCxnSpPr>
        <p:spPr bwMode="auto">
          <a:xfrm>
            <a:off x="6315075" y="4078288"/>
            <a:ext cx="1073150" cy="0"/>
          </a:xfrm>
          <a:prstGeom prst="straightConnector1">
            <a:avLst/>
          </a:prstGeom>
          <a:noFill/>
          <a:ln w="28575">
            <a:solidFill>
              <a:schemeClr val="tx1"/>
            </a:solidFill>
            <a:round/>
            <a:headEnd/>
            <a:tailEnd type="stealth" w="med" len="med"/>
          </a:ln>
          <a:effectLst/>
        </p:spPr>
      </p:cxnSp>
      <p:sp>
        <p:nvSpPr>
          <p:cNvPr id="686100" name="Line 20"/>
          <p:cNvSpPr>
            <a:spLocks noChangeShapeType="1"/>
          </p:cNvSpPr>
          <p:nvPr/>
        </p:nvSpPr>
        <p:spPr bwMode="auto">
          <a:xfrm flipV="1">
            <a:off x="6321425" y="2163763"/>
            <a:ext cx="1066800" cy="1828800"/>
          </a:xfrm>
          <a:prstGeom prst="line">
            <a:avLst/>
          </a:prstGeom>
          <a:noFill/>
          <a:ln w="28575">
            <a:solidFill>
              <a:schemeClr val="tx1"/>
            </a:solidFill>
            <a:round/>
            <a:headEnd/>
            <a:tailEnd type="stealth" w="med" len="med"/>
          </a:ln>
          <a:effectLst/>
        </p:spPr>
        <p:txBody>
          <a:bodyPr>
            <a:spAutoFit/>
          </a:bodyPr>
          <a:lstStyle/>
          <a:p>
            <a:pPr eaLnBrk="1" hangingPunct="1"/>
            <a:endParaRPr lang="en-US" sz="2400">
              <a:solidFill>
                <a:srgbClr val="FF0000"/>
              </a:solidFill>
              <a:latin typeface="Times New Roman" pitchFamily="18" charset="0"/>
            </a:endParaRPr>
          </a:p>
        </p:txBody>
      </p:sp>
      <p:sp>
        <p:nvSpPr>
          <p:cNvPr id="686101" name="Text Box 21"/>
          <p:cNvSpPr txBox="1">
            <a:spLocks noChangeArrowheads="1"/>
          </p:cNvSpPr>
          <p:nvPr/>
        </p:nvSpPr>
        <p:spPr bwMode="auto">
          <a:xfrm>
            <a:off x="4492625" y="2049463"/>
            <a:ext cx="5397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10</a:t>
            </a:r>
          </a:p>
        </p:txBody>
      </p:sp>
      <p:sp>
        <p:nvSpPr>
          <p:cNvPr id="686102" name="Text Box 22"/>
          <p:cNvSpPr txBox="1">
            <a:spLocks noChangeArrowheads="1"/>
          </p:cNvSpPr>
          <p:nvPr/>
        </p:nvSpPr>
        <p:spPr bwMode="auto">
          <a:xfrm>
            <a:off x="4645025" y="35353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3</a:t>
            </a:r>
          </a:p>
        </p:txBody>
      </p:sp>
      <p:sp>
        <p:nvSpPr>
          <p:cNvPr id="686103" name="Text Box 23"/>
          <p:cNvSpPr txBox="1">
            <a:spLocks noChangeArrowheads="1"/>
          </p:cNvSpPr>
          <p:nvPr/>
        </p:nvSpPr>
        <p:spPr bwMode="auto">
          <a:xfrm>
            <a:off x="55594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a:t>
            </a:r>
          </a:p>
        </p:txBody>
      </p:sp>
      <p:sp>
        <p:nvSpPr>
          <p:cNvPr id="686104" name="Text Box 24"/>
          <p:cNvSpPr txBox="1">
            <a:spLocks noChangeArrowheads="1"/>
          </p:cNvSpPr>
          <p:nvPr/>
        </p:nvSpPr>
        <p:spPr bwMode="auto">
          <a:xfrm>
            <a:off x="60166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4</a:t>
            </a:r>
          </a:p>
        </p:txBody>
      </p:sp>
      <p:sp>
        <p:nvSpPr>
          <p:cNvPr id="686105" name="Text Box 25"/>
          <p:cNvSpPr txBox="1">
            <a:spLocks noChangeArrowheads="1"/>
          </p:cNvSpPr>
          <p:nvPr/>
        </p:nvSpPr>
        <p:spPr bwMode="auto">
          <a:xfrm>
            <a:off x="733107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7</a:t>
            </a:r>
          </a:p>
        </p:txBody>
      </p:sp>
      <p:sp>
        <p:nvSpPr>
          <p:cNvPr id="686106" name="Text Box 26"/>
          <p:cNvSpPr txBox="1">
            <a:spLocks noChangeArrowheads="1"/>
          </p:cNvSpPr>
          <p:nvPr/>
        </p:nvSpPr>
        <p:spPr bwMode="auto">
          <a:xfrm>
            <a:off x="78073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9</a:t>
            </a:r>
          </a:p>
        </p:txBody>
      </p:sp>
      <p:sp>
        <p:nvSpPr>
          <p:cNvPr id="686107" name="Text Box 27"/>
          <p:cNvSpPr txBox="1">
            <a:spLocks noChangeArrowheads="1"/>
          </p:cNvSpPr>
          <p:nvPr/>
        </p:nvSpPr>
        <p:spPr bwMode="auto">
          <a:xfrm>
            <a:off x="6569075" y="26209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8</a:t>
            </a:r>
          </a:p>
        </p:txBody>
      </p:sp>
      <p:sp>
        <p:nvSpPr>
          <p:cNvPr id="686108" name="Text Box 28"/>
          <p:cNvSpPr txBox="1">
            <a:spLocks noChangeArrowheads="1"/>
          </p:cNvSpPr>
          <p:nvPr/>
        </p:nvSpPr>
        <p:spPr bwMode="auto">
          <a:xfrm>
            <a:off x="6702425" y="15541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6109" name="Text Box 29"/>
          <p:cNvSpPr txBox="1">
            <a:spLocks noChangeArrowheads="1"/>
          </p:cNvSpPr>
          <p:nvPr/>
        </p:nvSpPr>
        <p:spPr bwMode="auto">
          <a:xfrm>
            <a:off x="6702425" y="4006850"/>
            <a:ext cx="361950" cy="519113"/>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6110" name="Text Box 30"/>
          <p:cNvSpPr txBox="1">
            <a:spLocks noChangeArrowheads="1"/>
          </p:cNvSpPr>
          <p:nvPr/>
        </p:nvSpPr>
        <p:spPr bwMode="auto">
          <a:xfrm>
            <a:off x="131445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A</a:t>
            </a:r>
          </a:p>
        </p:txBody>
      </p:sp>
      <p:sp>
        <p:nvSpPr>
          <p:cNvPr id="686111" name="Text Box 31"/>
          <p:cNvSpPr txBox="1">
            <a:spLocks noChangeArrowheads="1"/>
          </p:cNvSpPr>
          <p:nvPr/>
        </p:nvSpPr>
        <p:spPr bwMode="auto">
          <a:xfrm>
            <a:off x="19304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86112" name="Text Box 32"/>
          <p:cNvSpPr txBox="1">
            <a:spLocks noChangeArrowheads="1"/>
          </p:cNvSpPr>
          <p:nvPr/>
        </p:nvSpPr>
        <p:spPr bwMode="auto">
          <a:xfrm>
            <a:off x="2522538" y="3810000"/>
            <a:ext cx="455612"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C</a:t>
            </a:r>
          </a:p>
        </p:txBody>
      </p:sp>
      <p:sp>
        <p:nvSpPr>
          <p:cNvPr id="686113" name="Text Box 33"/>
          <p:cNvSpPr txBox="1">
            <a:spLocks noChangeArrowheads="1"/>
          </p:cNvSpPr>
          <p:nvPr/>
        </p:nvSpPr>
        <p:spPr bwMode="auto">
          <a:xfrm>
            <a:off x="3121025" y="3810000"/>
            <a:ext cx="477838"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6114" name="Text Box 34"/>
          <p:cNvSpPr txBox="1">
            <a:spLocks noChangeArrowheads="1"/>
          </p:cNvSpPr>
          <p:nvPr/>
        </p:nvSpPr>
        <p:spPr bwMode="auto">
          <a:xfrm>
            <a:off x="37592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E</a:t>
            </a:r>
          </a:p>
        </p:txBody>
      </p:sp>
      <p:sp>
        <p:nvSpPr>
          <p:cNvPr id="686115" name="Text Box 35"/>
          <p:cNvSpPr txBox="1">
            <a:spLocks noChangeArrowheads="1"/>
          </p:cNvSpPr>
          <p:nvPr/>
        </p:nvSpPr>
        <p:spPr bwMode="auto">
          <a:xfrm>
            <a:off x="615950" y="3810000"/>
            <a:ext cx="612775"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Q:</a:t>
            </a:r>
          </a:p>
        </p:txBody>
      </p:sp>
      <p:sp>
        <p:nvSpPr>
          <p:cNvPr id="686116" name="Text Box 36"/>
          <p:cNvSpPr txBox="1">
            <a:spLocks noChangeArrowheads="1"/>
          </p:cNvSpPr>
          <p:nvPr/>
        </p:nvSpPr>
        <p:spPr bwMode="auto">
          <a:xfrm>
            <a:off x="1362075" y="4419600"/>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0</a:t>
            </a:r>
          </a:p>
        </p:txBody>
      </p:sp>
      <p:sp>
        <p:nvSpPr>
          <p:cNvPr id="686117" name="Text Box 37"/>
          <p:cNvSpPr txBox="1">
            <a:spLocks noChangeArrowheads="1"/>
          </p:cNvSpPr>
          <p:nvPr/>
        </p:nvSpPr>
        <p:spPr bwMode="auto">
          <a:xfrm>
            <a:off x="19462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6118" name="Text Box 38"/>
          <p:cNvSpPr txBox="1">
            <a:spLocks noChangeArrowheads="1"/>
          </p:cNvSpPr>
          <p:nvPr/>
        </p:nvSpPr>
        <p:spPr bwMode="auto">
          <a:xfrm>
            <a:off x="2551113" y="4413250"/>
            <a:ext cx="401637"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6119" name="Text Box 39"/>
          <p:cNvSpPr txBox="1">
            <a:spLocks noChangeArrowheads="1"/>
          </p:cNvSpPr>
          <p:nvPr/>
        </p:nvSpPr>
        <p:spPr bwMode="auto">
          <a:xfrm>
            <a:off x="315912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6120" name="Text Box 40"/>
          <p:cNvSpPr txBox="1">
            <a:spLocks noChangeArrowheads="1"/>
          </p:cNvSpPr>
          <p:nvPr/>
        </p:nvSpPr>
        <p:spPr bwMode="auto">
          <a:xfrm>
            <a:off x="37750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6121" name="Line 41"/>
          <p:cNvSpPr>
            <a:spLocks noChangeShapeType="1"/>
          </p:cNvSpPr>
          <p:nvPr/>
        </p:nvSpPr>
        <p:spPr bwMode="auto">
          <a:xfrm>
            <a:off x="1292225" y="4419600"/>
            <a:ext cx="2895600" cy="0"/>
          </a:xfrm>
          <a:prstGeom prst="line">
            <a:avLst/>
          </a:prstGeom>
          <a:noFill/>
          <a:ln w="38100" cmpd="dbl">
            <a:solidFill>
              <a:schemeClr val="accent2"/>
            </a:solidFill>
            <a:round/>
            <a:headEnd/>
            <a:tailEnd/>
          </a:ln>
          <a:effectLst/>
        </p:spPr>
        <p:txBody>
          <a:bodyPr>
            <a:spAutoFit/>
          </a:bodyPr>
          <a:lstStyle/>
          <a:p>
            <a:pPr eaLnBrk="1" hangingPunct="1"/>
            <a:endParaRPr lang="en-US" sz="2400">
              <a:solidFill>
                <a:srgbClr val="FF0000"/>
              </a:solidFill>
              <a:latin typeface="Times New Roman" pitchFamily="18" charset="0"/>
            </a:endParaRPr>
          </a:p>
        </p:txBody>
      </p:sp>
      <p:sp>
        <p:nvSpPr>
          <p:cNvPr id="686122" name="Text Box 42"/>
          <p:cNvSpPr txBox="1">
            <a:spLocks noChangeArrowheads="1"/>
          </p:cNvSpPr>
          <p:nvPr/>
        </p:nvSpPr>
        <p:spPr bwMode="auto">
          <a:xfrm>
            <a:off x="4800600" y="5334000"/>
            <a:ext cx="2390775" cy="579438"/>
          </a:xfrm>
          <a:prstGeom prst="rect">
            <a:avLst/>
          </a:prstGeom>
          <a:noFill/>
          <a:ln w="28575">
            <a:noFill/>
            <a:miter lim="800000"/>
            <a:headEnd/>
            <a:tailEnd/>
          </a:ln>
          <a:effectLst/>
        </p:spPr>
        <p:txBody>
          <a:bodyPr wrap="none">
            <a:spAutoFit/>
          </a:bodyPr>
          <a:lstStyle/>
          <a:p>
            <a:pPr eaLnBrk="1" hangingPunct="1"/>
            <a:r>
              <a:rPr lang="en-US" sz="3200" i="1">
                <a:solidFill>
                  <a:srgbClr val="008A87"/>
                </a:solidFill>
                <a:latin typeface="Times New Roman" pitchFamily="18" charset="0"/>
                <a:ea typeface="Arial Unicode MS" pitchFamily="34" charset="-128"/>
                <a:cs typeface="Arial Unicode MS" pitchFamily="34" charset="-128"/>
              </a:rPr>
              <a:t>S: </a:t>
            </a:r>
            <a:r>
              <a:rPr lang="en-US" sz="3200">
                <a:solidFill>
                  <a:srgbClr val="008A87"/>
                </a:solidFill>
                <a:latin typeface="Times New Roman" pitchFamily="18" charset="0"/>
                <a:ea typeface="Arial Unicode MS" pitchFamily="34" charset="-128"/>
                <a:cs typeface="Arial Unicode MS" pitchFamily="34" charset="-128"/>
              </a:rPr>
              <a:t>{ </a:t>
            </a:r>
            <a:r>
              <a:rPr lang="en-US" sz="3200" i="1">
                <a:solidFill>
                  <a:srgbClr val="008A87"/>
                </a:solidFill>
                <a:latin typeface="Times New Roman" pitchFamily="18" charset="0"/>
                <a:ea typeface="Arial Unicode MS" pitchFamily="34" charset="-128"/>
                <a:cs typeface="Arial Unicode MS" pitchFamily="34" charset="-128"/>
              </a:rPr>
              <a:t>A, C, E</a:t>
            </a:r>
            <a:r>
              <a:rPr lang="en-US" sz="3200">
                <a:solidFill>
                  <a:srgbClr val="008A87"/>
                </a:solidFill>
                <a:latin typeface="Times New Roman" pitchFamily="18" charset="0"/>
                <a:ea typeface="Arial Unicode MS" pitchFamily="34" charset="-128"/>
                <a:cs typeface="Arial Unicode MS" pitchFamily="34" charset="-128"/>
              </a:rPr>
              <a:t> }</a:t>
            </a:r>
          </a:p>
        </p:txBody>
      </p:sp>
      <p:sp>
        <p:nvSpPr>
          <p:cNvPr id="686123" name="Text Box 43"/>
          <p:cNvSpPr txBox="1">
            <a:spLocks noChangeArrowheads="1"/>
          </p:cNvSpPr>
          <p:nvPr/>
        </p:nvSpPr>
        <p:spPr bwMode="auto">
          <a:xfrm>
            <a:off x="3429000" y="2792413"/>
            <a:ext cx="387350" cy="579437"/>
          </a:xfrm>
          <a:prstGeom prst="rect">
            <a:avLst/>
          </a:prstGeom>
          <a:noFill/>
          <a:ln w="28575">
            <a:noFill/>
            <a:miter lim="800000"/>
            <a:headEnd/>
            <a:tailEnd/>
          </a:ln>
          <a:effectLst/>
        </p:spPr>
        <p:txBody>
          <a:bodyPr wrap="none">
            <a:spAutoFit/>
          </a:bodyPr>
          <a:lstStyle/>
          <a:p>
            <a:pPr eaLnBrk="1" hangingPunct="1"/>
            <a:r>
              <a:rPr lang="en-US" sz="3200">
                <a:solidFill>
                  <a:srgbClr val="CC0000"/>
                </a:solidFill>
                <a:latin typeface="Times New Roman" pitchFamily="18" charset="0"/>
                <a:ea typeface="Arial Unicode MS" pitchFamily="34" charset="-128"/>
                <a:cs typeface="Arial Unicode MS" pitchFamily="34" charset="-128"/>
              </a:rPr>
              <a:t>0</a:t>
            </a:r>
          </a:p>
        </p:txBody>
      </p:sp>
      <p:sp>
        <p:nvSpPr>
          <p:cNvPr id="686124" name="Text Box 44"/>
          <p:cNvSpPr txBox="1">
            <a:spLocks noChangeArrowheads="1"/>
          </p:cNvSpPr>
          <p:nvPr/>
        </p:nvSpPr>
        <p:spPr bwMode="auto">
          <a:xfrm>
            <a:off x="5781675" y="1198563"/>
            <a:ext cx="387350"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7</a:t>
            </a:r>
          </a:p>
        </p:txBody>
      </p:sp>
      <p:sp>
        <p:nvSpPr>
          <p:cNvPr id="686125" name="Text Box 45"/>
          <p:cNvSpPr txBox="1">
            <a:spLocks noChangeArrowheads="1"/>
          </p:cNvSpPr>
          <p:nvPr/>
        </p:nvSpPr>
        <p:spPr bwMode="auto">
          <a:xfrm>
            <a:off x="5781675" y="4457700"/>
            <a:ext cx="387350"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3</a:t>
            </a:r>
          </a:p>
        </p:txBody>
      </p:sp>
      <p:sp>
        <p:nvSpPr>
          <p:cNvPr id="686126" name="Text Box 46"/>
          <p:cNvSpPr txBox="1">
            <a:spLocks noChangeArrowheads="1"/>
          </p:cNvSpPr>
          <p:nvPr/>
        </p:nvSpPr>
        <p:spPr bwMode="auto">
          <a:xfrm>
            <a:off x="7532688" y="4457700"/>
            <a:ext cx="387350"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5</a:t>
            </a:r>
          </a:p>
        </p:txBody>
      </p:sp>
      <p:sp>
        <p:nvSpPr>
          <p:cNvPr id="686127" name="Text Box 47"/>
          <p:cNvSpPr txBox="1">
            <a:spLocks noChangeArrowheads="1"/>
          </p:cNvSpPr>
          <p:nvPr/>
        </p:nvSpPr>
        <p:spPr bwMode="auto">
          <a:xfrm>
            <a:off x="7431088" y="1198563"/>
            <a:ext cx="590550"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11</a:t>
            </a:r>
          </a:p>
        </p:txBody>
      </p:sp>
      <p:sp>
        <p:nvSpPr>
          <p:cNvPr id="686128" name="Text Box 48"/>
          <p:cNvSpPr txBox="1">
            <a:spLocks noChangeArrowheads="1"/>
          </p:cNvSpPr>
          <p:nvPr/>
        </p:nvSpPr>
        <p:spPr bwMode="auto">
          <a:xfrm>
            <a:off x="1901825" y="4783138"/>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10</a:t>
            </a:r>
          </a:p>
        </p:txBody>
      </p:sp>
      <p:sp>
        <p:nvSpPr>
          <p:cNvPr id="686129" name="Text Box 49"/>
          <p:cNvSpPr txBox="1">
            <a:spLocks noChangeArrowheads="1"/>
          </p:cNvSpPr>
          <p:nvPr/>
        </p:nvSpPr>
        <p:spPr bwMode="auto">
          <a:xfrm>
            <a:off x="2582863" y="4776788"/>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3</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6130" name="Text Box 50"/>
          <p:cNvSpPr txBox="1">
            <a:spLocks noChangeArrowheads="1"/>
          </p:cNvSpPr>
          <p:nvPr/>
        </p:nvSpPr>
        <p:spPr bwMode="auto">
          <a:xfrm>
            <a:off x="3159125" y="4776788"/>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p>
        </p:txBody>
      </p:sp>
      <p:sp>
        <p:nvSpPr>
          <p:cNvPr id="686131" name="Text Box 51"/>
          <p:cNvSpPr txBox="1">
            <a:spLocks noChangeArrowheads="1"/>
          </p:cNvSpPr>
          <p:nvPr/>
        </p:nvSpPr>
        <p:spPr bwMode="auto">
          <a:xfrm>
            <a:off x="3775075" y="4776788"/>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p>
        </p:txBody>
      </p:sp>
      <p:sp>
        <p:nvSpPr>
          <p:cNvPr id="686132" name="Text Box 52"/>
          <p:cNvSpPr txBox="1">
            <a:spLocks noChangeArrowheads="1"/>
          </p:cNvSpPr>
          <p:nvPr/>
        </p:nvSpPr>
        <p:spPr bwMode="auto">
          <a:xfrm>
            <a:off x="1978025" y="5146675"/>
            <a:ext cx="3365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7</a:t>
            </a:r>
          </a:p>
        </p:txBody>
      </p:sp>
      <p:sp>
        <p:nvSpPr>
          <p:cNvPr id="686133" name="Text Box 53"/>
          <p:cNvSpPr txBox="1">
            <a:spLocks noChangeArrowheads="1"/>
          </p:cNvSpPr>
          <p:nvPr/>
        </p:nvSpPr>
        <p:spPr bwMode="auto">
          <a:xfrm>
            <a:off x="3114675" y="5146675"/>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11</a:t>
            </a:r>
          </a:p>
        </p:txBody>
      </p:sp>
      <p:sp>
        <p:nvSpPr>
          <p:cNvPr id="686134" name="Text Box 54"/>
          <p:cNvSpPr txBox="1">
            <a:spLocks noChangeArrowheads="1"/>
          </p:cNvSpPr>
          <p:nvPr/>
        </p:nvSpPr>
        <p:spPr bwMode="auto">
          <a:xfrm>
            <a:off x="3806825" y="5146675"/>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5</a:t>
            </a:r>
          </a:p>
        </p:txBody>
      </p:sp>
      <p:sp>
        <p:nvSpPr>
          <p:cNvPr id="686135" name="Text Box 55"/>
          <p:cNvSpPr txBox="1">
            <a:spLocks noChangeArrowheads="1"/>
          </p:cNvSpPr>
          <p:nvPr/>
        </p:nvSpPr>
        <p:spPr bwMode="auto">
          <a:xfrm>
            <a:off x="1978025" y="5510213"/>
            <a:ext cx="3365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7</a:t>
            </a:r>
          </a:p>
        </p:txBody>
      </p:sp>
      <p:sp>
        <p:nvSpPr>
          <p:cNvPr id="686136" name="Text Box 56"/>
          <p:cNvSpPr txBox="1">
            <a:spLocks noChangeArrowheads="1"/>
          </p:cNvSpPr>
          <p:nvPr/>
        </p:nvSpPr>
        <p:spPr bwMode="auto">
          <a:xfrm>
            <a:off x="3114675" y="5510213"/>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11</a:t>
            </a:r>
          </a:p>
        </p:txBody>
      </p:sp>
      <p:sp>
        <p:nvSpPr>
          <p:cNvPr id="686137" name="Text Box 57"/>
          <p:cNvSpPr txBox="1">
            <a:spLocks noChangeArrowheads="1"/>
          </p:cNvSpPr>
          <p:nvPr/>
        </p:nvSpPr>
        <p:spPr bwMode="auto">
          <a:xfrm>
            <a:off x="381000" y="1447800"/>
            <a:ext cx="4876800" cy="530225"/>
          </a:xfrm>
          <a:prstGeom prst="rect">
            <a:avLst/>
          </a:prstGeom>
          <a:noFill/>
          <a:ln w="28575">
            <a:noFill/>
            <a:miter lim="800000"/>
            <a:headEnd/>
            <a:tailEnd/>
          </a:ln>
          <a:effectLst/>
        </p:spPr>
        <p:txBody>
          <a:bodyPr>
            <a:spAutoFit/>
          </a:bodyPr>
          <a:lstStyle/>
          <a:p>
            <a:pPr eaLnBrk="1" hangingPunct="1">
              <a:lnSpc>
                <a:spcPct val="90000"/>
              </a:lnSpc>
            </a:pPr>
            <a:r>
              <a:rPr lang="en-US" sz="3200" b="1">
                <a:solidFill>
                  <a:srgbClr val="CC0000"/>
                </a:solidFill>
                <a:latin typeface="Times New Roman" pitchFamily="18" charset="0"/>
                <a:ea typeface="Arial Unicode MS" pitchFamily="34" charset="-128"/>
                <a:cs typeface="Arial Unicode MS" pitchFamily="34" charset="-128"/>
              </a:rPr>
              <a:t>Relax all edges leaving </a:t>
            </a:r>
            <a:r>
              <a:rPr lang="en-US" sz="3200" b="1" i="1">
                <a:solidFill>
                  <a:srgbClr val="008A87"/>
                </a:solidFill>
                <a:latin typeface="Times New Roman" pitchFamily="18" charset="0"/>
                <a:ea typeface="Arial Unicode MS" pitchFamily="34" charset="-128"/>
                <a:cs typeface="Arial Unicode MS" pitchFamily="34" charset="-128"/>
              </a:rPr>
              <a:t>E</a:t>
            </a:r>
            <a:r>
              <a:rPr lang="en-US" sz="3200" b="1">
                <a:solidFill>
                  <a:srgbClr val="CC0000"/>
                </a:solidFill>
                <a:latin typeface="Times New Roman" pitchFamily="18" charset="0"/>
                <a:ea typeface="Arial Unicode MS" pitchFamily="34" charset="-128"/>
                <a:cs typeface="Arial Unicode MS" pitchFamily="34" charset="-128"/>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lstStyle/>
          <a:p>
            <a:r>
              <a:rPr lang="en-US"/>
              <a:t>Example of Dijkstra’s algorithm</a:t>
            </a:r>
          </a:p>
        </p:txBody>
      </p:sp>
      <p:sp>
        <p:nvSpPr>
          <p:cNvPr id="687107" name="Oval 3"/>
          <p:cNvSpPr>
            <a:spLocks noChangeArrowheads="1"/>
          </p:cNvSpPr>
          <p:nvPr/>
        </p:nvSpPr>
        <p:spPr bwMode="auto">
          <a:xfrm>
            <a:off x="3883025" y="272891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A</a:t>
            </a:r>
          </a:p>
        </p:txBody>
      </p:sp>
      <p:sp>
        <p:nvSpPr>
          <p:cNvPr id="687108" name="Oval 4"/>
          <p:cNvSpPr>
            <a:spLocks noChangeArrowheads="1"/>
          </p:cNvSpPr>
          <p:nvPr/>
        </p:nvSpPr>
        <p:spPr bwMode="auto">
          <a:xfrm>
            <a:off x="5635625" y="171926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87109" name="Oval 5"/>
          <p:cNvSpPr>
            <a:spLocks noChangeArrowheads="1"/>
          </p:cNvSpPr>
          <p:nvPr/>
        </p:nvSpPr>
        <p:spPr bwMode="auto">
          <a:xfrm>
            <a:off x="73882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7110" name="Oval 6"/>
          <p:cNvSpPr>
            <a:spLocks noChangeArrowheads="1"/>
          </p:cNvSpPr>
          <p:nvPr/>
        </p:nvSpPr>
        <p:spPr bwMode="auto">
          <a:xfrm>
            <a:off x="5635625" y="373856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C</a:t>
            </a:r>
          </a:p>
        </p:txBody>
      </p:sp>
      <p:sp>
        <p:nvSpPr>
          <p:cNvPr id="687111" name="Oval 7"/>
          <p:cNvSpPr>
            <a:spLocks noChangeArrowheads="1"/>
          </p:cNvSpPr>
          <p:nvPr/>
        </p:nvSpPr>
        <p:spPr bwMode="auto">
          <a:xfrm>
            <a:off x="7388225" y="373856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E</a:t>
            </a:r>
          </a:p>
        </p:txBody>
      </p:sp>
      <p:cxnSp>
        <p:nvCxnSpPr>
          <p:cNvPr id="687112" name="AutoShape 8"/>
          <p:cNvCxnSpPr>
            <a:cxnSpLocks noChangeShapeType="1"/>
            <a:stCxn id="687107" idx="7"/>
            <a:endCxn id="687108" idx="2"/>
          </p:cNvCxnSpPr>
          <p:nvPr/>
        </p:nvCxnSpPr>
        <p:spPr bwMode="auto">
          <a:xfrm flipV="1">
            <a:off x="4462463" y="2058988"/>
            <a:ext cx="1173162" cy="769937"/>
          </a:xfrm>
          <a:prstGeom prst="straightConnector1">
            <a:avLst/>
          </a:prstGeom>
          <a:noFill/>
          <a:ln w="28575">
            <a:solidFill>
              <a:schemeClr val="tx1"/>
            </a:solidFill>
            <a:round/>
            <a:headEnd/>
            <a:tailEnd type="stealth" w="med" len="med"/>
          </a:ln>
          <a:effectLst/>
        </p:spPr>
      </p:cxnSp>
      <p:cxnSp>
        <p:nvCxnSpPr>
          <p:cNvPr id="687113" name="AutoShape 9"/>
          <p:cNvCxnSpPr>
            <a:cxnSpLocks noChangeShapeType="1"/>
            <a:stCxn id="687107" idx="5"/>
            <a:endCxn id="687110" idx="2"/>
          </p:cNvCxnSpPr>
          <p:nvPr/>
        </p:nvCxnSpPr>
        <p:spPr bwMode="auto">
          <a:xfrm>
            <a:off x="4462463" y="3308350"/>
            <a:ext cx="1173162" cy="769938"/>
          </a:xfrm>
          <a:prstGeom prst="straightConnector1">
            <a:avLst/>
          </a:prstGeom>
          <a:noFill/>
          <a:ln w="28575">
            <a:solidFill>
              <a:schemeClr val="tx1"/>
            </a:solidFill>
            <a:round/>
            <a:headEnd/>
            <a:tailEnd type="stealth" w="med" len="med"/>
          </a:ln>
          <a:effectLst/>
        </p:spPr>
      </p:cxnSp>
      <p:cxnSp>
        <p:nvCxnSpPr>
          <p:cNvPr id="687114" name="AutoShape 10"/>
          <p:cNvCxnSpPr>
            <a:cxnSpLocks noChangeShapeType="1"/>
            <a:stCxn id="687108" idx="6"/>
            <a:endCxn id="687109" idx="2"/>
          </p:cNvCxnSpPr>
          <p:nvPr/>
        </p:nvCxnSpPr>
        <p:spPr bwMode="auto">
          <a:xfrm>
            <a:off x="6315075" y="2058988"/>
            <a:ext cx="1073150" cy="0"/>
          </a:xfrm>
          <a:prstGeom prst="straightConnector1">
            <a:avLst/>
          </a:prstGeom>
          <a:noFill/>
          <a:ln w="28575">
            <a:solidFill>
              <a:schemeClr val="tx1"/>
            </a:solidFill>
            <a:round/>
            <a:headEnd/>
            <a:tailEnd type="stealth" w="med" len="med"/>
          </a:ln>
          <a:effectLst/>
        </p:spPr>
      </p:cxnSp>
      <p:sp>
        <p:nvSpPr>
          <p:cNvPr id="687115" name="Arc 11"/>
          <p:cNvSpPr>
            <a:spLocks/>
          </p:cNvSpPr>
          <p:nvPr/>
        </p:nvSpPr>
        <p:spPr bwMode="auto">
          <a:xfrm>
            <a:off x="6246813" y="2287588"/>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7116" name="Arc 12"/>
          <p:cNvSpPr>
            <a:spLocks/>
          </p:cNvSpPr>
          <p:nvPr/>
        </p:nvSpPr>
        <p:spPr bwMode="auto">
          <a:xfrm flipV="1">
            <a:off x="6245225" y="30781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7117" name="Arc 13"/>
          <p:cNvSpPr>
            <a:spLocks/>
          </p:cNvSpPr>
          <p:nvPr/>
        </p:nvSpPr>
        <p:spPr bwMode="auto">
          <a:xfrm flipH="1">
            <a:off x="5559425" y="22907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7118" name="Arc 14"/>
          <p:cNvSpPr>
            <a:spLocks/>
          </p:cNvSpPr>
          <p:nvPr/>
        </p:nvSpPr>
        <p:spPr bwMode="auto">
          <a:xfrm flipH="1" flipV="1">
            <a:off x="5559425" y="30781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7119" name="Arc 15"/>
          <p:cNvSpPr>
            <a:spLocks/>
          </p:cNvSpPr>
          <p:nvPr/>
        </p:nvSpPr>
        <p:spPr bwMode="auto">
          <a:xfrm>
            <a:off x="7999413" y="2287588"/>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2"/>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7120" name="Arc 16"/>
          <p:cNvSpPr>
            <a:spLocks/>
          </p:cNvSpPr>
          <p:nvPr/>
        </p:nvSpPr>
        <p:spPr bwMode="auto">
          <a:xfrm flipV="1">
            <a:off x="7997825" y="3073400"/>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2"/>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7121" name="Arc 17"/>
          <p:cNvSpPr>
            <a:spLocks/>
          </p:cNvSpPr>
          <p:nvPr/>
        </p:nvSpPr>
        <p:spPr bwMode="auto">
          <a:xfrm flipH="1">
            <a:off x="7312025" y="22907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7122" name="Arc 18"/>
          <p:cNvSpPr>
            <a:spLocks/>
          </p:cNvSpPr>
          <p:nvPr/>
        </p:nvSpPr>
        <p:spPr bwMode="auto">
          <a:xfrm flipH="1" flipV="1">
            <a:off x="7312025" y="3073400"/>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cxnSp>
        <p:nvCxnSpPr>
          <p:cNvPr id="687123" name="AutoShape 19"/>
          <p:cNvCxnSpPr>
            <a:cxnSpLocks noChangeShapeType="1"/>
            <a:stCxn id="687110" idx="6"/>
            <a:endCxn id="687111" idx="2"/>
          </p:cNvCxnSpPr>
          <p:nvPr/>
        </p:nvCxnSpPr>
        <p:spPr bwMode="auto">
          <a:xfrm>
            <a:off x="6315075" y="4078288"/>
            <a:ext cx="1073150" cy="0"/>
          </a:xfrm>
          <a:prstGeom prst="straightConnector1">
            <a:avLst/>
          </a:prstGeom>
          <a:noFill/>
          <a:ln w="28575">
            <a:solidFill>
              <a:schemeClr val="tx1"/>
            </a:solidFill>
            <a:round/>
            <a:headEnd/>
            <a:tailEnd type="stealth" w="med" len="med"/>
          </a:ln>
          <a:effectLst/>
        </p:spPr>
      </p:cxnSp>
      <p:sp>
        <p:nvSpPr>
          <p:cNvPr id="687124" name="Line 20"/>
          <p:cNvSpPr>
            <a:spLocks noChangeShapeType="1"/>
          </p:cNvSpPr>
          <p:nvPr/>
        </p:nvSpPr>
        <p:spPr bwMode="auto">
          <a:xfrm flipV="1">
            <a:off x="6321425" y="2163763"/>
            <a:ext cx="1066800" cy="1828800"/>
          </a:xfrm>
          <a:prstGeom prst="line">
            <a:avLst/>
          </a:prstGeom>
          <a:noFill/>
          <a:ln w="28575">
            <a:solidFill>
              <a:schemeClr val="tx1"/>
            </a:solidFill>
            <a:round/>
            <a:headEnd/>
            <a:tailEnd type="stealth" w="med" len="med"/>
          </a:ln>
          <a:effectLst/>
        </p:spPr>
        <p:txBody>
          <a:bodyPr>
            <a:spAutoFit/>
          </a:bodyPr>
          <a:lstStyle/>
          <a:p>
            <a:pPr eaLnBrk="1" hangingPunct="1"/>
            <a:endParaRPr lang="en-US" sz="2400">
              <a:solidFill>
                <a:srgbClr val="FF0000"/>
              </a:solidFill>
              <a:latin typeface="Times New Roman" pitchFamily="18" charset="0"/>
            </a:endParaRPr>
          </a:p>
        </p:txBody>
      </p:sp>
      <p:sp>
        <p:nvSpPr>
          <p:cNvPr id="687125" name="Text Box 21"/>
          <p:cNvSpPr txBox="1">
            <a:spLocks noChangeArrowheads="1"/>
          </p:cNvSpPr>
          <p:nvPr/>
        </p:nvSpPr>
        <p:spPr bwMode="auto">
          <a:xfrm>
            <a:off x="4492625" y="2049463"/>
            <a:ext cx="5397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10</a:t>
            </a:r>
          </a:p>
        </p:txBody>
      </p:sp>
      <p:sp>
        <p:nvSpPr>
          <p:cNvPr id="687126" name="Text Box 22"/>
          <p:cNvSpPr txBox="1">
            <a:spLocks noChangeArrowheads="1"/>
          </p:cNvSpPr>
          <p:nvPr/>
        </p:nvSpPr>
        <p:spPr bwMode="auto">
          <a:xfrm>
            <a:off x="4645025" y="35353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3</a:t>
            </a:r>
          </a:p>
        </p:txBody>
      </p:sp>
      <p:sp>
        <p:nvSpPr>
          <p:cNvPr id="687127" name="Text Box 23"/>
          <p:cNvSpPr txBox="1">
            <a:spLocks noChangeArrowheads="1"/>
          </p:cNvSpPr>
          <p:nvPr/>
        </p:nvSpPr>
        <p:spPr bwMode="auto">
          <a:xfrm>
            <a:off x="55594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a:t>
            </a:r>
          </a:p>
        </p:txBody>
      </p:sp>
      <p:sp>
        <p:nvSpPr>
          <p:cNvPr id="687128" name="Text Box 24"/>
          <p:cNvSpPr txBox="1">
            <a:spLocks noChangeArrowheads="1"/>
          </p:cNvSpPr>
          <p:nvPr/>
        </p:nvSpPr>
        <p:spPr bwMode="auto">
          <a:xfrm>
            <a:off x="60166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4</a:t>
            </a:r>
          </a:p>
        </p:txBody>
      </p:sp>
      <p:sp>
        <p:nvSpPr>
          <p:cNvPr id="687129" name="Text Box 25"/>
          <p:cNvSpPr txBox="1">
            <a:spLocks noChangeArrowheads="1"/>
          </p:cNvSpPr>
          <p:nvPr/>
        </p:nvSpPr>
        <p:spPr bwMode="auto">
          <a:xfrm>
            <a:off x="733107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7</a:t>
            </a:r>
          </a:p>
        </p:txBody>
      </p:sp>
      <p:sp>
        <p:nvSpPr>
          <p:cNvPr id="687130" name="Text Box 26"/>
          <p:cNvSpPr txBox="1">
            <a:spLocks noChangeArrowheads="1"/>
          </p:cNvSpPr>
          <p:nvPr/>
        </p:nvSpPr>
        <p:spPr bwMode="auto">
          <a:xfrm>
            <a:off x="78073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9</a:t>
            </a:r>
          </a:p>
        </p:txBody>
      </p:sp>
      <p:sp>
        <p:nvSpPr>
          <p:cNvPr id="687131" name="Text Box 27"/>
          <p:cNvSpPr txBox="1">
            <a:spLocks noChangeArrowheads="1"/>
          </p:cNvSpPr>
          <p:nvPr/>
        </p:nvSpPr>
        <p:spPr bwMode="auto">
          <a:xfrm>
            <a:off x="6569075" y="26209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8</a:t>
            </a:r>
          </a:p>
        </p:txBody>
      </p:sp>
      <p:sp>
        <p:nvSpPr>
          <p:cNvPr id="687132" name="Text Box 28"/>
          <p:cNvSpPr txBox="1">
            <a:spLocks noChangeArrowheads="1"/>
          </p:cNvSpPr>
          <p:nvPr/>
        </p:nvSpPr>
        <p:spPr bwMode="auto">
          <a:xfrm>
            <a:off x="6702425" y="15541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7133" name="Text Box 29"/>
          <p:cNvSpPr txBox="1">
            <a:spLocks noChangeArrowheads="1"/>
          </p:cNvSpPr>
          <p:nvPr/>
        </p:nvSpPr>
        <p:spPr bwMode="auto">
          <a:xfrm>
            <a:off x="6702425" y="4006850"/>
            <a:ext cx="361950" cy="519113"/>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7134" name="Text Box 30"/>
          <p:cNvSpPr txBox="1">
            <a:spLocks noChangeArrowheads="1"/>
          </p:cNvSpPr>
          <p:nvPr/>
        </p:nvSpPr>
        <p:spPr bwMode="auto">
          <a:xfrm>
            <a:off x="131445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A</a:t>
            </a:r>
          </a:p>
        </p:txBody>
      </p:sp>
      <p:sp>
        <p:nvSpPr>
          <p:cNvPr id="687135" name="Text Box 31"/>
          <p:cNvSpPr txBox="1">
            <a:spLocks noChangeArrowheads="1"/>
          </p:cNvSpPr>
          <p:nvPr/>
        </p:nvSpPr>
        <p:spPr bwMode="auto">
          <a:xfrm>
            <a:off x="19304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B</a:t>
            </a:r>
          </a:p>
        </p:txBody>
      </p:sp>
      <p:sp>
        <p:nvSpPr>
          <p:cNvPr id="687136" name="Text Box 32"/>
          <p:cNvSpPr txBox="1">
            <a:spLocks noChangeArrowheads="1"/>
          </p:cNvSpPr>
          <p:nvPr/>
        </p:nvSpPr>
        <p:spPr bwMode="auto">
          <a:xfrm>
            <a:off x="2522538" y="3810000"/>
            <a:ext cx="455612"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C</a:t>
            </a:r>
          </a:p>
        </p:txBody>
      </p:sp>
      <p:sp>
        <p:nvSpPr>
          <p:cNvPr id="687137" name="Text Box 33"/>
          <p:cNvSpPr txBox="1">
            <a:spLocks noChangeArrowheads="1"/>
          </p:cNvSpPr>
          <p:nvPr/>
        </p:nvSpPr>
        <p:spPr bwMode="auto">
          <a:xfrm>
            <a:off x="3121025" y="3810000"/>
            <a:ext cx="477838"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7138" name="Text Box 34"/>
          <p:cNvSpPr txBox="1">
            <a:spLocks noChangeArrowheads="1"/>
          </p:cNvSpPr>
          <p:nvPr/>
        </p:nvSpPr>
        <p:spPr bwMode="auto">
          <a:xfrm>
            <a:off x="37592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E</a:t>
            </a:r>
          </a:p>
        </p:txBody>
      </p:sp>
      <p:sp>
        <p:nvSpPr>
          <p:cNvPr id="687139" name="Text Box 35"/>
          <p:cNvSpPr txBox="1">
            <a:spLocks noChangeArrowheads="1"/>
          </p:cNvSpPr>
          <p:nvPr/>
        </p:nvSpPr>
        <p:spPr bwMode="auto">
          <a:xfrm>
            <a:off x="615950" y="3810000"/>
            <a:ext cx="612775"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Q:</a:t>
            </a:r>
          </a:p>
        </p:txBody>
      </p:sp>
      <p:sp>
        <p:nvSpPr>
          <p:cNvPr id="687140" name="Text Box 36"/>
          <p:cNvSpPr txBox="1">
            <a:spLocks noChangeArrowheads="1"/>
          </p:cNvSpPr>
          <p:nvPr/>
        </p:nvSpPr>
        <p:spPr bwMode="auto">
          <a:xfrm>
            <a:off x="1362075" y="4419600"/>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0</a:t>
            </a:r>
          </a:p>
        </p:txBody>
      </p:sp>
      <p:sp>
        <p:nvSpPr>
          <p:cNvPr id="687141" name="Text Box 37"/>
          <p:cNvSpPr txBox="1">
            <a:spLocks noChangeArrowheads="1"/>
          </p:cNvSpPr>
          <p:nvPr/>
        </p:nvSpPr>
        <p:spPr bwMode="auto">
          <a:xfrm>
            <a:off x="19462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7142" name="Text Box 38"/>
          <p:cNvSpPr txBox="1">
            <a:spLocks noChangeArrowheads="1"/>
          </p:cNvSpPr>
          <p:nvPr/>
        </p:nvSpPr>
        <p:spPr bwMode="auto">
          <a:xfrm>
            <a:off x="2551113" y="4413250"/>
            <a:ext cx="401637"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7143" name="Text Box 39"/>
          <p:cNvSpPr txBox="1">
            <a:spLocks noChangeArrowheads="1"/>
          </p:cNvSpPr>
          <p:nvPr/>
        </p:nvSpPr>
        <p:spPr bwMode="auto">
          <a:xfrm>
            <a:off x="315912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7144" name="Text Box 40"/>
          <p:cNvSpPr txBox="1">
            <a:spLocks noChangeArrowheads="1"/>
          </p:cNvSpPr>
          <p:nvPr/>
        </p:nvSpPr>
        <p:spPr bwMode="auto">
          <a:xfrm>
            <a:off x="37750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7145" name="Line 41"/>
          <p:cNvSpPr>
            <a:spLocks noChangeShapeType="1"/>
          </p:cNvSpPr>
          <p:nvPr/>
        </p:nvSpPr>
        <p:spPr bwMode="auto">
          <a:xfrm>
            <a:off x="1292225" y="4419600"/>
            <a:ext cx="2895600" cy="0"/>
          </a:xfrm>
          <a:prstGeom prst="line">
            <a:avLst/>
          </a:prstGeom>
          <a:noFill/>
          <a:ln w="38100" cmpd="dbl">
            <a:solidFill>
              <a:schemeClr val="accent2"/>
            </a:solidFill>
            <a:round/>
            <a:headEnd/>
            <a:tailEnd/>
          </a:ln>
          <a:effectLst/>
        </p:spPr>
        <p:txBody>
          <a:bodyPr>
            <a:spAutoFit/>
          </a:bodyPr>
          <a:lstStyle/>
          <a:p>
            <a:pPr eaLnBrk="1" hangingPunct="1"/>
            <a:endParaRPr lang="en-US" sz="2400">
              <a:solidFill>
                <a:srgbClr val="FF0000"/>
              </a:solidFill>
              <a:latin typeface="Times New Roman" pitchFamily="18" charset="0"/>
            </a:endParaRPr>
          </a:p>
        </p:txBody>
      </p:sp>
      <p:sp>
        <p:nvSpPr>
          <p:cNvPr id="687146" name="Text Box 42"/>
          <p:cNvSpPr txBox="1">
            <a:spLocks noChangeArrowheads="1"/>
          </p:cNvSpPr>
          <p:nvPr/>
        </p:nvSpPr>
        <p:spPr bwMode="auto">
          <a:xfrm>
            <a:off x="4800600" y="5334000"/>
            <a:ext cx="2841625" cy="579438"/>
          </a:xfrm>
          <a:prstGeom prst="rect">
            <a:avLst/>
          </a:prstGeom>
          <a:noFill/>
          <a:ln w="28575">
            <a:noFill/>
            <a:miter lim="800000"/>
            <a:headEnd/>
            <a:tailEnd/>
          </a:ln>
          <a:effectLst/>
        </p:spPr>
        <p:txBody>
          <a:bodyPr wrap="none">
            <a:spAutoFit/>
          </a:bodyPr>
          <a:lstStyle/>
          <a:p>
            <a:pPr eaLnBrk="1" hangingPunct="1"/>
            <a:r>
              <a:rPr lang="en-US" sz="3200" i="1">
                <a:solidFill>
                  <a:srgbClr val="008A87"/>
                </a:solidFill>
                <a:latin typeface="Times New Roman" pitchFamily="18" charset="0"/>
                <a:ea typeface="Arial Unicode MS" pitchFamily="34" charset="-128"/>
                <a:cs typeface="Arial Unicode MS" pitchFamily="34" charset="-128"/>
              </a:rPr>
              <a:t>S: </a:t>
            </a:r>
            <a:r>
              <a:rPr lang="en-US" sz="3200">
                <a:solidFill>
                  <a:srgbClr val="008A87"/>
                </a:solidFill>
                <a:latin typeface="Times New Roman" pitchFamily="18" charset="0"/>
                <a:ea typeface="Arial Unicode MS" pitchFamily="34" charset="-128"/>
                <a:cs typeface="Arial Unicode MS" pitchFamily="34" charset="-128"/>
              </a:rPr>
              <a:t>{ </a:t>
            </a:r>
            <a:r>
              <a:rPr lang="en-US" sz="3200" i="1">
                <a:solidFill>
                  <a:srgbClr val="008A87"/>
                </a:solidFill>
                <a:latin typeface="Times New Roman" pitchFamily="18" charset="0"/>
                <a:ea typeface="Arial Unicode MS" pitchFamily="34" charset="-128"/>
                <a:cs typeface="Arial Unicode MS" pitchFamily="34" charset="-128"/>
              </a:rPr>
              <a:t>A, C, E, B</a:t>
            </a:r>
            <a:r>
              <a:rPr lang="en-US" sz="3200">
                <a:solidFill>
                  <a:srgbClr val="008A87"/>
                </a:solidFill>
                <a:latin typeface="Times New Roman" pitchFamily="18" charset="0"/>
                <a:ea typeface="Arial Unicode MS" pitchFamily="34" charset="-128"/>
                <a:cs typeface="Arial Unicode MS" pitchFamily="34" charset="-128"/>
              </a:rPr>
              <a:t> }</a:t>
            </a:r>
          </a:p>
        </p:txBody>
      </p:sp>
      <p:sp>
        <p:nvSpPr>
          <p:cNvPr id="687147" name="Text Box 43"/>
          <p:cNvSpPr txBox="1">
            <a:spLocks noChangeArrowheads="1"/>
          </p:cNvSpPr>
          <p:nvPr/>
        </p:nvSpPr>
        <p:spPr bwMode="auto">
          <a:xfrm>
            <a:off x="3429000" y="2792413"/>
            <a:ext cx="387350" cy="579437"/>
          </a:xfrm>
          <a:prstGeom prst="rect">
            <a:avLst/>
          </a:prstGeom>
          <a:noFill/>
          <a:ln w="28575">
            <a:noFill/>
            <a:miter lim="800000"/>
            <a:headEnd/>
            <a:tailEnd/>
          </a:ln>
          <a:effectLst/>
        </p:spPr>
        <p:txBody>
          <a:bodyPr wrap="none">
            <a:spAutoFit/>
          </a:bodyPr>
          <a:lstStyle/>
          <a:p>
            <a:pPr eaLnBrk="1" hangingPunct="1"/>
            <a:r>
              <a:rPr lang="en-US" sz="3200">
                <a:solidFill>
                  <a:srgbClr val="CC0000"/>
                </a:solidFill>
                <a:latin typeface="Times New Roman" pitchFamily="18" charset="0"/>
                <a:ea typeface="Arial Unicode MS" pitchFamily="34" charset="-128"/>
                <a:cs typeface="Arial Unicode MS" pitchFamily="34" charset="-128"/>
              </a:rPr>
              <a:t>0</a:t>
            </a:r>
          </a:p>
        </p:txBody>
      </p:sp>
      <p:sp>
        <p:nvSpPr>
          <p:cNvPr id="687148" name="Text Box 44"/>
          <p:cNvSpPr txBox="1">
            <a:spLocks noChangeArrowheads="1"/>
          </p:cNvSpPr>
          <p:nvPr/>
        </p:nvSpPr>
        <p:spPr bwMode="auto">
          <a:xfrm>
            <a:off x="5781675" y="1198563"/>
            <a:ext cx="387350"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7</a:t>
            </a:r>
          </a:p>
        </p:txBody>
      </p:sp>
      <p:sp>
        <p:nvSpPr>
          <p:cNvPr id="687149" name="Text Box 45"/>
          <p:cNvSpPr txBox="1">
            <a:spLocks noChangeArrowheads="1"/>
          </p:cNvSpPr>
          <p:nvPr/>
        </p:nvSpPr>
        <p:spPr bwMode="auto">
          <a:xfrm>
            <a:off x="5781675" y="4457700"/>
            <a:ext cx="387350"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3</a:t>
            </a:r>
          </a:p>
        </p:txBody>
      </p:sp>
      <p:sp>
        <p:nvSpPr>
          <p:cNvPr id="687150" name="Text Box 46"/>
          <p:cNvSpPr txBox="1">
            <a:spLocks noChangeArrowheads="1"/>
          </p:cNvSpPr>
          <p:nvPr/>
        </p:nvSpPr>
        <p:spPr bwMode="auto">
          <a:xfrm>
            <a:off x="7532688" y="4457700"/>
            <a:ext cx="387350"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5</a:t>
            </a:r>
          </a:p>
        </p:txBody>
      </p:sp>
      <p:sp>
        <p:nvSpPr>
          <p:cNvPr id="687151" name="Text Box 47"/>
          <p:cNvSpPr txBox="1">
            <a:spLocks noChangeArrowheads="1"/>
          </p:cNvSpPr>
          <p:nvPr/>
        </p:nvSpPr>
        <p:spPr bwMode="auto">
          <a:xfrm>
            <a:off x="7431088" y="1198563"/>
            <a:ext cx="590550"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11</a:t>
            </a:r>
          </a:p>
        </p:txBody>
      </p:sp>
      <p:sp>
        <p:nvSpPr>
          <p:cNvPr id="687152" name="Text Box 48"/>
          <p:cNvSpPr txBox="1">
            <a:spLocks noChangeArrowheads="1"/>
          </p:cNvSpPr>
          <p:nvPr/>
        </p:nvSpPr>
        <p:spPr bwMode="auto">
          <a:xfrm>
            <a:off x="1901825" y="4783138"/>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10</a:t>
            </a:r>
          </a:p>
        </p:txBody>
      </p:sp>
      <p:sp>
        <p:nvSpPr>
          <p:cNvPr id="687153" name="Text Box 49"/>
          <p:cNvSpPr txBox="1">
            <a:spLocks noChangeArrowheads="1"/>
          </p:cNvSpPr>
          <p:nvPr/>
        </p:nvSpPr>
        <p:spPr bwMode="auto">
          <a:xfrm>
            <a:off x="2582863" y="4776788"/>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3</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7154" name="Text Box 50"/>
          <p:cNvSpPr txBox="1">
            <a:spLocks noChangeArrowheads="1"/>
          </p:cNvSpPr>
          <p:nvPr/>
        </p:nvSpPr>
        <p:spPr bwMode="auto">
          <a:xfrm>
            <a:off x="3159125" y="4776788"/>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p>
        </p:txBody>
      </p:sp>
      <p:sp>
        <p:nvSpPr>
          <p:cNvPr id="687155" name="Text Box 51"/>
          <p:cNvSpPr txBox="1">
            <a:spLocks noChangeArrowheads="1"/>
          </p:cNvSpPr>
          <p:nvPr/>
        </p:nvSpPr>
        <p:spPr bwMode="auto">
          <a:xfrm>
            <a:off x="3775075" y="4776788"/>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p>
        </p:txBody>
      </p:sp>
      <p:sp>
        <p:nvSpPr>
          <p:cNvPr id="687156" name="Text Box 52"/>
          <p:cNvSpPr txBox="1">
            <a:spLocks noChangeArrowheads="1"/>
          </p:cNvSpPr>
          <p:nvPr/>
        </p:nvSpPr>
        <p:spPr bwMode="auto">
          <a:xfrm>
            <a:off x="1978025" y="5146675"/>
            <a:ext cx="3365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7</a:t>
            </a:r>
          </a:p>
        </p:txBody>
      </p:sp>
      <p:sp>
        <p:nvSpPr>
          <p:cNvPr id="687157" name="Text Box 53"/>
          <p:cNvSpPr txBox="1">
            <a:spLocks noChangeArrowheads="1"/>
          </p:cNvSpPr>
          <p:nvPr/>
        </p:nvSpPr>
        <p:spPr bwMode="auto">
          <a:xfrm>
            <a:off x="3114675" y="5146675"/>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11</a:t>
            </a:r>
          </a:p>
        </p:txBody>
      </p:sp>
      <p:sp>
        <p:nvSpPr>
          <p:cNvPr id="687158" name="Text Box 54"/>
          <p:cNvSpPr txBox="1">
            <a:spLocks noChangeArrowheads="1"/>
          </p:cNvSpPr>
          <p:nvPr/>
        </p:nvSpPr>
        <p:spPr bwMode="auto">
          <a:xfrm>
            <a:off x="3806825" y="5146675"/>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5</a:t>
            </a:r>
          </a:p>
        </p:txBody>
      </p:sp>
      <p:sp>
        <p:nvSpPr>
          <p:cNvPr id="687159" name="Text Box 55"/>
          <p:cNvSpPr txBox="1">
            <a:spLocks noChangeArrowheads="1"/>
          </p:cNvSpPr>
          <p:nvPr/>
        </p:nvSpPr>
        <p:spPr bwMode="auto">
          <a:xfrm>
            <a:off x="1978025" y="5510213"/>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7</a:t>
            </a:r>
          </a:p>
        </p:txBody>
      </p:sp>
      <p:sp>
        <p:nvSpPr>
          <p:cNvPr id="687160" name="Text Box 56"/>
          <p:cNvSpPr txBox="1">
            <a:spLocks noChangeArrowheads="1"/>
          </p:cNvSpPr>
          <p:nvPr/>
        </p:nvSpPr>
        <p:spPr bwMode="auto">
          <a:xfrm>
            <a:off x="3114675" y="5510213"/>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11</a:t>
            </a:r>
          </a:p>
        </p:txBody>
      </p:sp>
      <p:sp>
        <p:nvSpPr>
          <p:cNvPr id="687161" name="Text Box 57"/>
          <p:cNvSpPr txBox="1">
            <a:spLocks noChangeArrowheads="1"/>
          </p:cNvSpPr>
          <p:nvPr/>
        </p:nvSpPr>
        <p:spPr bwMode="auto">
          <a:xfrm>
            <a:off x="381000" y="1447800"/>
            <a:ext cx="4876800" cy="530225"/>
          </a:xfrm>
          <a:prstGeom prst="rect">
            <a:avLst/>
          </a:prstGeom>
          <a:noFill/>
          <a:ln w="28575">
            <a:noFill/>
            <a:miter lim="800000"/>
            <a:headEnd/>
            <a:tailEnd/>
          </a:ln>
          <a:effectLst/>
        </p:spPr>
        <p:txBody>
          <a:bodyPr>
            <a:spAutoFit/>
          </a:bodyPr>
          <a:lstStyle/>
          <a:p>
            <a:pPr eaLnBrk="1" hangingPunct="1">
              <a:lnSpc>
                <a:spcPct val="90000"/>
              </a:lnSpc>
            </a:pPr>
            <a:r>
              <a:rPr lang="en-US" sz="3200" b="1" i="1">
                <a:solidFill>
                  <a:srgbClr val="008A87"/>
                </a:solidFill>
                <a:latin typeface="Times New Roman" pitchFamily="18" charset="0"/>
                <a:ea typeface="Arial Unicode MS" pitchFamily="34" charset="-128"/>
                <a:cs typeface="Arial Unicode MS" pitchFamily="34" charset="-128"/>
              </a:rPr>
              <a:t>“B”</a:t>
            </a:r>
            <a:r>
              <a:rPr lang="en-US" sz="3200" b="1">
                <a:solidFill>
                  <a:srgbClr val="CC0000"/>
                </a:solidFill>
                <a:latin typeface="Times New Roman" pitchFamily="18" charset="0"/>
                <a:ea typeface="Arial Unicode MS" pitchFamily="34" charset="-128"/>
                <a:cs typeface="Arial Unicode MS" pitchFamily="34" charset="-128"/>
              </a:rPr>
              <a:t> </a:t>
            </a:r>
            <a:r>
              <a:rPr lang="en-US" sz="3200" b="1">
                <a:solidFill>
                  <a:srgbClr val="008A87"/>
                </a:solidFill>
                <a:latin typeface="Times New Roman" pitchFamily="18" charset="0"/>
                <a:ea typeface="Arial Unicode MS" pitchFamily="34" charset="-128"/>
                <a:cs typeface="Arial Unicode MS" pitchFamily="34" charset="-128"/>
                <a:sym typeface="Symbol" pitchFamily="18" charset="2"/>
              </a:rPr>
              <a:t></a:t>
            </a:r>
            <a:r>
              <a:rPr lang="en-US" sz="3200" b="1">
                <a:solidFill>
                  <a:srgbClr val="CC0000"/>
                </a:solidFill>
                <a:latin typeface="Times New Roman" pitchFamily="18" charset="0"/>
                <a:ea typeface="Arial Unicode MS" pitchFamily="34" charset="-128"/>
                <a:cs typeface="Arial Unicode MS" pitchFamily="34" charset="-128"/>
                <a:sym typeface="Symbol" pitchFamily="18" charset="2"/>
              </a:rPr>
              <a:t> </a:t>
            </a:r>
            <a:r>
              <a:rPr lang="en-US" sz="3200" b="1">
                <a:solidFill>
                  <a:srgbClr val="CC0000"/>
                </a:solidFill>
                <a:latin typeface="Times New Roman" pitchFamily="18" charset="0"/>
                <a:ea typeface="Arial Unicode MS" pitchFamily="34" charset="-128"/>
                <a:cs typeface="Arial Unicode MS" pitchFamily="34" charset="-128"/>
              </a:rPr>
              <a:t>E</a:t>
            </a:r>
            <a:r>
              <a:rPr lang="en-US" sz="2400" b="1">
                <a:solidFill>
                  <a:srgbClr val="CC0000"/>
                </a:solidFill>
                <a:latin typeface="Times New Roman" pitchFamily="18" charset="0"/>
                <a:ea typeface="Arial Unicode MS" pitchFamily="34" charset="-128"/>
                <a:cs typeface="Arial Unicode MS" pitchFamily="34" charset="-128"/>
              </a:rPr>
              <a:t>XTRACT</a:t>
            </a:r>
            <a:r>
              <a:rPr lang="en-US" sz="3200" b="1">
                <a:solidFill>
                  <a:srgbClr val="CC0000"/>
                </a:solidFill>
                <a:latin typeface="Times New Roman" pitchFamily="18" charset="0"/>
                <a:ea typeface="Arial Unicode MS" pitchFamily="34" charset="-128"/>
                <a:cs typeface="Arial Unicode MS" pitchFamily="34" charset="-128"/>
              </a:rPr>
              <a:t>-M</a:t>
            </a:r>
            <a:r>
              <a:rPr lang="en-US" sz="2400" b="1">
                <a:solidFill>
                  <a:srgbClr val="CC0000"/>
                </a:solidFill>
                <a:latin typeface="Times New Roman" pitchFamily="18" charset="0"/>
                <a:ea typeface="Arial Unicode MS" pitchFamily="34" charset="-128"/>
                <a:cs typeface="Arial Unicode MS" pitchFamily="34" charset="-128"/>
              </a:rPr>
              <a:t>IN</a:t>
            </a:r>
            <a:r>
              <a:rPr lang="en-US" sz="3200" b="1">
                <a:solidFill>
                  <a:srgbClr val="008A87"/>
                </a:solidFill>
                <a:latin typeface="Times New Roman" pitchFamily="18" charset="0"/>
                <a:ea typeface="Arial Unicode MS" pitchFamily="34" charset="-128"/>
                <a:cs typeface="Arial Unicode MS" pitchFamily="34" charset="-128"/>
              </a:rPr>
              <a:t>(</a:t>
            </a:r>
            <a:r>
              <a:rPr lang="en-US" sz="3200" b="1" i="1">
                <a:solidFill>
                  <a:srgbClr val="008A87"/>
                </a:solidFill>
                <a:latin typeface="Times New Roman" pitchFamily="18" charset="0"/>
                <a:ea typeface="Arial Unicode MS" pitchFamily="34" charset="-128"/>
                <a:cs typeface="Arial Unicode MS" pitchFamily="34" charset="-128"/>
              </a:rPr>
              <a:t>Q</a:t>
            </a:r>
            <a:r>
              <a:rPr lang="en-US" sz="3200" b="1">
                <a:solidFill>
                  <a:srgbClr val="008A87"/>
                </a:solidFill>
                <a:latin typeface="Times New Roman" pitchFamily="18" charset="0"/>
                <a:ea typeface="Arial Unicode MS" pitchFamily="34" charset="-128"/>
                <a:cs typeface="Arial Unicode MS" pitchFamily="34" charset="-128"/>
              </a:rPr>
              <a:t>)</a:t>
            </a:r>
            <a:r>
              <a:rPr lang="en-US" sz="3200" b="1">
                <a:solidFill>
                  <a:srgbClr val="CC0000"/>
                </a:solidFill>
                <a:latin typeface="Times New Roman" pitchFamily="18" charset="0"/>
                <a:ea typeface="Arial Unicode MS" pitchFamily="34" charset="-128"/>
                <a:cs typeface="Arial Unicode MS" pitchFamily="34" charset="-128"/>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p:txBody>
          <a:bodyPr/>
          <a:lstStyle/>
          <a:p>
            <a:r>
              <a:rPr lang="en-US"/>
              <a:t>Example of Dijkstra’s algorithm</a:t>
            </a:r>
          </a:p>
        </p:txBody>
      </p:sp>
      <p:sp>
        <p:nvSpPr>
          <p:cNvPr id="688131" name="Oval 3"/>
          <p:cNvSpPr>
            <a:spLocks noChangeArrowheads="1"/>
          </p:cNvSpPr>
          <p:nvPr/>
        </p:nvSpPr>
        <p:spPr bwMode="auto">
          <a:xfrm>
            <a:off x="3883025" y="272891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A</a:t>
            </a:r>
          </a:p>
        </p:txBody>
      </p:sp>
      <p:sp>
        <p:nvSpPr>
          <p:cNvPr id="688132" name="Oval 4"/>
          <p:cNvSpPr>
            <a:spLocks noChangeArrowheads="1"/>
          </p:cNvSpPr>
          <p:nvPr/>
        </p:nvSpPr>
        <p:spPr bwMode="auto">
          <a:xfrm>
            <a:off x="5635625" y="171926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88133" name="Oval 5"/>
          <p:cNvSpPr>
            <a:spLocks noChangeArrowheads="1"/>
          </p:cNvSpPr>
          <p:nvPr/>
        </p:nvSpPr>
        <p:spPr bwMode="auto">
          <a:xfrm>
            <a:off x="7388225" y="1719263"/>
            <a:ext cx="679450" cy="679450"/>
          </a:xfrm>
          <a:prstGeom prst="ellipse">
            <a:avLst/>
          </a:prstGeom>
          <a:solidFill>
            <a:srgbClr val="FFFF66"/>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8134" name="Oval 6"/>
          <p:cNvSpPr>
            <a:spLocks noChangeArrowheads="1"/>
          </p:cNvSpPr>
          <p:nvPr/>
        </p:nvSpPr>
        <p:spPr bwMode="auto">
          <a:xfrm>
            <a:off x="5635625" y="373856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C</a:t>
            </a:r>
          </a:p>
        </p:txBody>
      </p:sp>
      <p:sp>
        <p:nvSpPr>
          <p:cNvPr id="688135" name="Oval 7"/>
          <p:cNvSpPr>
            <a:spLocks noChangeArrowheads="1"/>
          </p:cNvSpPr>
          <p:nvPr/>
        </p:nvSpPr>
        <p:spPr bwMode="auto">
          <a:xfrm>
            <a:off x="7388225" y="373856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E</a:t>
            </a:r>
          </a:p>
        </p:txBody>
      </p:sp>
      <p:cxnSp>
        <p:nvCxnSpPr>
          <p:cNvPr id="688136" name="AutoShape 8"/>
          <p:cNvCxnSpPr>
            <a:cxnSpLocks noChangeShapeType="1"/>
            <a:stCxn id="688131" idx="7"/>
            <a:endCxn id="688132" idx="2"/>
          </p:cNvCxnSpPr>
          <p:nvPr/>
        </p:nvCxnSpPr>
        <p:spPr bwMode="auto">
          <a:xfrm flipV="1">
            <a:off x="4462463" y="2058988"/>
            <a:ext cx="1173162" cy="769937"/>
          </a:xfrm>
          <a:prstGeom prst="straightConnector1">
            <a:avLst/>
          </a:prstGeom>
          <a:noFill/>
          <a:ln w="28575">
            <a:solidFill>
              <a:schemeClr val="tx1"/>
            </a:solidFill>
            <a:round/>
            <a:headEnd/>
            <a:tailEnd type="stealth" w="med" len="med"/>
          </a:ln>
          <a:effectLst/>
        </p:spPr>
      </p:cxnSp>
      <p:cxnSp>
        <p:nvCxnSpPr>
          <p:cNvPr id="688137" name="AutoShape 9"/>
          <p:cNvCxnSpPr>
            <a:cxnSpLocks noChangeShapeType="1"/>
            <a:stCxn id="688131" idx="5"/>
            <a:endCxn id="688134" idx="2"/>
          </p:cNvCxnSpPr>
          <p:nvPr/>
        </p:nvCxnSpPr>
        <p:spPr bwMode="auto">
          <a:xfrm>
            <a:off x="4462463" y="3308350"/>
            <a:ext cx="1173162" cy="769938"/>
          </a:xfrm>
          <a:prstGeom prst="straightConnector1">
            <a:avLst/>
          </a:prstGeom>
          <a:noFill/>
          <a:ln w="28575">
            <a:solidFill>
              <a:schemeClr val="tx1"/>
            </a:solidFill>
            <a:round/>
            <a:headEnd/>
            <a:tailEnd type="stealth" w="med" len="med"/>
          </a:ln>
          <a:effectLst/>
        </p:spPr>
      </p:cxnSp>
      <p:cxnSp>
        <p:nvCxnSpPr>
          <p:cNvPr id="688138" name="AutoShape 10"/>
          <p:cNvCxnSpPr>
            <a:cxnSpLocks noChangeShapeType="1"/>
            <a:stCxn id="688132" idx="6"/>
            <a:endCxn id="688133" idx="2"/>
          </p:cNvCxnSpPr>
          <p:nvPr/>
        </p:nvCxnSpPr>
        <p:spPr bwMode="auto">
          <a:xfrm>
            <a:off x="6315075" y="2058988"/>
            <a:ext cx="1073150" cy="0"/>
          </a:xfrm>
          <a:prstGeom prst="straightConnector1">
            <a:avLst/>
          </a:prstGeom>
          <a:noFill/>
          <a:ln w="57150">
            <a:solidFill>
              <a:schemeClr val="accent2"/>
            </a:solidFill>
            <a:round/>
            <a:headEnd/>
            <a:tailEnd type="stealth" w="med" len="med"/>
          </a:ln>
          <a:effectLst/>
        </p:spPr>
      </p:cxnSp>
      <p:sp>
        <p:nvSpPr>
          <p:cNvPr id="688139" name="Arc 11"/>
          <p:cNvSpPr>
            <a:spLocks/>
          </p:cNvSpPr>
          <p:nvPr/>
        </p:nvSpPr>
        <p:spPr bwMode="auto">
          <a:xfrm>
            <a:off x="6246813" y="2287588"/>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8140" name="Arc 12"/>
          <p:cNvSpPr>
            <a:spLocks/>
          </p:cNvSpPr>
          <p:nvPr/>
        </p:nvSpPr>
        <p:spPr bwMode="auto">
          <a:xfrm flipV="1">
            <a:off x="6245225" y="30781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8141" name="Arc 13"/>
          <p:cNvSpPr>
            <a:spLocks/>
          </p:cNvSpPr>
          <p:nvPr/>
        </p:nvSpPr>
        <p:spPr bwMode="auto">
          <a:xfrm flipH="1">
            <a:off x="5559425" y="22907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2"/>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8142" name="Arc 14"/>
          <p:cNvSpPr>
            <a:spLocks/>
          </p:cNvSpPr>
          <p:nvPr/>
        </p:nvSpPr>
        <p:spPr bwMode="auto">
          <a:xfrm flipH="1" flipV="1">
            <a:off x="5559425" y="30781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2"/>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8143" name="Arc 15"/>
          <p:cNvSpPr>
            <a:spLocks/>
          </p:cNvSpPr>
          <p:nvPr/>
        </p:nvSpPr>
        <p:spPr bwMode="auto">
          <a:xfrm>
            <a:off x="7999413" y="2287588"/>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8144" name="Arc 16"/>
          <p:cNvSpPr>
            <a:spLocks/>
          </p:cNvSpPr>
          <p:nvPr/>
        </p:nvSpPr>
        <p:spPr bwMode="auto">
          <a:xfrm flipV="1">
            <a:off x="7997825" y="3073400"/>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8145" name="Arc 17"/>
          <p:cNvSpPr>
            <a:spLocks/>
          </p:cNvSpPr>
          <p:nvPr/>
        </p:nvSpPr>
        <p:spPr bwMode="auto">
          <a:xfrm flipH="1">
            <a:off x="7312025" y="22907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8146" name="Arc 18"/>
          <p:cNvSpPr>
            <a:spLocks/>
          </p:cNvSpPr>
          <p:nvPr/>
        </p:nvSpPr>
        <p:spPr bwMode="auto">
          <a:xfrm flipH="1" flipV="1">
            <a:off x="7312025" y="3073400"/>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cxnSp>
        <p:nvCxnSpPr>
          <p:cNvPr id="688147" name="AutoShape 19"/>
          <p:cNvCxnSpPr>
            <a:cxnSpLocks noChangeShapeType="1"/>
            <a:stCxn id="688134" idx="6"/>
            <a:endCxn id="688135" idx="2"/>
          </p:cNvCxnSpPr>
          <p:nvPr/>
        </p:nvCxnSpPr>
        <p:spPr bwMode="auto">
          <a:xfrm>
            <a:off x="6315075" y="4078288"/>
            <a:ext cx="1073150" cy="0"/>
          </a:xfrm>
          <a:prstGeom prst="straightConnector1">
            <a:avLst/>
          </a:prstGeom>
          <a:noFill/>
          <a:ln w="28575">
            <a:solidFill>
              <a:schemeClr val="tx1"/>
            </a:solidFill>
            <a:round/>
            <a:headEnd/>
            <a:tailEnd type="stealth" w="med" len="med"/>
          </a:ln>
          <a:effectLst/>
        </p:spPr>
      </p:cxnSp>
      <p:sp>
        <p:nvSpPr>
          <p:cNvPr id="688148" name="Line 20"/>
          <p:cNvSpPr>
            <a:spLocks noChangeShapeType="1"/>
          </p:cNvSpPr>
          <p:nvPr/>
        </p:nvSpPr>
        <p:spPr bwMode="auto">
          <a:xfrm flipV="1">
            <a:off x="6321425" y="2163763"/>
            <a:ext cx="1066800" cy="1828800"/>
          </a:xfrm>
          <a:prstGeom prst="line">
            <a:avLst/>
          </a:prstGeom>
          <a:noFill/>
          <a:ln w="28575">
            <a:solidFill>
              <a:schemeClr val="tx1"/>
            </a:solidFill>
            <a:round/>
            <a:headEnd/>
            <a:tailEnd type="stealth" w="med" len="med"/>
          </a:ln>
          <a:effectLst/>
        </p:spPr>
        <p:txBody>
          <a:bodyPr>
            <a:spAutoFit/>
          </a:bodyPr>
          <a:lstStyle/>
          <a:p>
            <a:pPr eaLnBrk="1" hangingPunct="1"/>
            <a:endParaRPr lang="en-US" sz="2400">
              <a:solidFill>
                <a:srgbClr val="FF0000"/>
              </a:solidFill>
              <a:latin typeface="Times New Roman" pitchFamily="18" charset="0"/>
            </a:endParaRPr>
          </a:p>
        </p:txBody>
      </p:sp>
      <p:sp>
        <p:nvSpPr>
          <p:cNvPr id="688149" name="Text Box 21"/>
          <p:cNvSpPr txBox="1">
            <a:spLocks noChangeArrowheads="1"/>
          </p:cNvSpPr>
          <p:nvPr/>
        </p:nvSpPr>
        <p:spPr bwMode="auto">
          <a:xfrm>
            <a:off x="4492625" y="2049463"/>
            <a:ext cx="5397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10</a:t>
            </a:r>
          </a:p>
        </p:txBody>
      </p:sp>
      <p:sp>
        <p:nvSpPr>
          <p:cNvPr id="688150" name="Text Box 22"/>
          <p:cNvSpPr txBox="1">
            <a:spLocks noChangeArrowheads="1"/>
          </p:cNvSpPr>
          <p:nvPr/>
        </p:nvSpPr>
        <p:spPr bwMode="auto">
          <a:xfrm>
            <a:off x="4645025" y="35353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3</a:t>
            </a:r>
          </a:p>
        </p:txBody>
      </p:sp>
      <p:sp>
        <p:nvSpPr>
          <p:cNvPr id="688151" name="Text Box 23"/>
          <p:cNvSpPr txBox="1">
            <a:spLocks noChangeArrowheads="1"/>
          </p:cNvSpPr>
          <p:nvPr/>
        </p:nvSpPr>
        <p:spPr bwMode="auto">
          <a:xfrm>
            <a:off x="55594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a:t>
            </a:r>
          </a:p>
        </p:txBody>
      </p:sp>
      <p:sp>
        <p:nvSpPr>
          <p:cNvPr id="688152" name="Text Box 24"/>
          <p:cNvSpPr txBox="1">
            <a:spLocks noChangeArrowheads="1"/>
          </p:cNvSpPr>
          <p:nvPr/>
        </p:nvSpPr>
        <p:spPr bwMode="auto">
          <a:xfrm>
            <a:off x="60166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4</a:t>
            </a:r>
          </a:p>
        </p:txBody>
      </p:sp>
      <p:sp>
        <p:nvSpPr>
          <p:cNvPr id="688153" name="Text Box 25"/>
          <p:cNvSpPr txBox="1">
            <a:spLocks noChangeArrowheads="1"/>
          </p:cNvSpPr>
          <p:nvPr/>
        </p:nvSpPr>
        <p:spPr bwMode="auto">
          <a:xfrm>
            <a:off x="733107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7</a:t>
            </a:r>
          </a:p>
        </p:txBody>
      </p:sp>
      <p:sp>
        <p:nvSpPr>
          <p:cNvPr id="688154" name="Text Box 26"/>
          <p:cNvSpPr txBox="1">
            <a:spLocks noChangeArrowheads="1"/>
          </p:cNvSpPr>
          <p:nvPr/>
        </p:nvSpPr>
        <p:spPr bwMode="auto">
          <a:xfrm>
            <a:off x="78073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9</a:t>
            </a:r>
          </a:p>
        </p:txBody>
      </p:sp>
      <p:sp>
        <p:nvSpPr>
          <p:cNvPr id="688155" name="Text Box 27"/>
          <p:cNvSpPr txBox="1">
            <a:spLocks noChangeArrowheads="1"/>
          </p:cNvSpPr>
          <p:nvPr/>
        </p:nvSpPr>
        <p:spPr bwMode="auto">
          <a:xfrm>
            <a:off x="6569075" y="26209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8</a:t>
            </a:r>
          </a:p>
        </p:txBody>
      </p:sp>
      <p:sp>
        <p:nvSpPr>
          <p:cNvPr id="688156" name="Text Box 28"/>
          <p:cNvSpPr txBox="1">
            <a:spLocks noChangeArrowheads="1"/>
          </p:cNvSpPr>
          <p:nvPr/>
        </p:nvSpPr>
        <p:spPr bwMode="auto">
          <a:xfrm>
            <a:off x="6702425" y="15541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8157" name="Text Box 29"/>
          <p:cNvSpPr txBox="1">
            <a:spLocks noChangeArrowheads="1"/>
          </p:cNvSpPr>
          <p:nvPr/>
        </p:nvSpPr>
        <p:spPr bwMode="auto">
          <a:xfrm>
            <a:off x="6702425" y="4006850"/>
            <a:ext cx="361950" cy="519113"/>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8158" name="Text Box 30"/>
          <p:cNvSpPr txBox="1">
            <a:spLocks noChangeArrowheads="1"/>
          </p:cNvSpPr>
          <p:nvPr/>
        </p:nvSpPr>
        <p:spPr bwMode="auto">
          <a:xfrm>
            <a:off x="131445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A</a:t>
            </a:r>
          </a:p>
        </p:txBody>
      </p:sp>
      <p:sp>
        <p:nvSpPr>
          <p:cNvPr id="688159" name="Text Box 31"/>
          <p:cNvSpPr txBox="1">
            <a:spLocks noChangeArrowheads="1"/>
          </p:cNvSpPr>
          <p:nvPr/>
        </p:nvSpPr>
        <p:spPr bwMode="auto">
          <a:xfrm>
            <a:off x="19304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B</a:t>
            </a:r>
          </a:p>
        </p:txBody>
      </p:sp>
      <p:sp>
        <p:nvSpPr>
          <p:cNvPr id="688160" name="Text Box 32"/>
          <p:cNvSpPr txBox="1">
            <a:spLocks noChangeArrowheads="1"/>
          </p:cNvSpPr>
          <p:nvPr/>
        </p:nvSpPr>
        <p:spPr bwMode="auto">
          <a:xfrm>
            <a:off x="2522538" y="3810000"/>
            <a:ext cx="455612"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C</a:t>
            </a:r>
          </a:p>
        </p:txBody>
      </p:sp>
      <p:sp>
        <p:nvSpPr>
          <p:cNvPr id="688161" name="Text Box 33"/>
          <p:cNvSpPr txBox="1">
            <a:spLocks noChangeArrowheads="1"/>
          </p:cNvSpPr>
          <p:nvPr/>
        </p:nvSpPr>
        <p:spPr bwMode="auto">
          <a:xfrm>
            <a:off x="3121025" y="3810000"/>
            <a:ext cx="477838"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8162" name="Text Box 34"/>
          <p:cNvSpPr txBox="1">
            <a:spLocks noChangeArrowheads="1"/>
          </p:cNvSpPr>
          <p:nvPr/>
        </p:nvSpPr>
        <p:spPr bwMode="auto">
          <a:xfrm>
            <a:off x="37592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E</a:t>
            </a:r>
          </a:p>
        </p:txBody>
      </p:sp>
      <p:sp>
        <p:nvSpPr>
          <p:cNvPr id="688163" name="Text Box 35"/>
          <p:cNvSpPr txBox="1">
            <a:spLocks noChangeArrowheads="1"/>
          </p:cNvSpPr>
          <p:nvPr/>
        </p:nvSpPr>
        <p:spPr bwMode="auto">
          <a:xfrm>
            <a:off x="615950" y="3810000"/>
            <a:ext cx="612775"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Q:</a:t>
            </a:r>
          </a:p>
        </p:txBody>
      </p:sp>
      <p:sp>
        <p:nvSpPr>
          <p:cNvPr id="688164" name="Text Box 36"/>
          <p:cNvSpPr txBox="1">
            <a:spLocks noChangeArrowheads="1"/>
          </p:cNvSpPr>
          <p:nvPr/>
        </p:nvSpPr>
        <p:spPr bwMode="auto">
          <a:xfrm>
            <a:off x="1362075" y="4419600"/>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0</a:t>
            </a:r>
          </a:p>
        </p:txBody>
      </p:sp>
      <p:sp>
        <p:nvSpPr>
          <p:cNvPr id="688165" name="Text Box 37"/>
          <p:cNvSpPr txBox="1">
            <a:spLocks noChangeArrowheads="1"/>
          </p:cNvSpPr>
          <p:nvPr/>
        </p:nvSpPr>
        <p:spPr bwMode="auto">
          <a:xfrm>
            <a:off x="19462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8166" name="Text Box 38"/>
          <p:cNvSpPr txBox="1">
            <a:spLocks noChangeArrowheads="1"/>
          </p:cNvSpPr>
          <p:nvPr/>
        </p:nvSpPr>
        <p:spPr bwMode="auto">
          <a:xfrm>
            <a:off x="2551113" y="4413250"/>
            <a:ext cx="401637"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8167" name="Text Box 39"/>
          <p:cNvSpPr txBox="1">
            <a:spLocks noChangeArrowheads="1"/>
          </p:cNvSpPr>
          <p:nvPr/>
        </p:nvSpPr>
        <p:spPr bwMode="auto">
          <a:xfrm>
            <a:off x="315912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8168" name="Text Box 40"/>
          <p:cNvSpPr txBox="1">
            <a:spLocks noChangeArrowheads="1"/>
          </p:cNvSpPr>
          <p:nvPr/>
        </p:nvSpPr>
        <p:spPr bwMode="auto">
          <a:xfrm>
            <a:off x="37750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8169" name="Line 41"/>
          <p:cNvSpPr>
            <a:spLocks noChangeShapeType="1"/>
          </p:cNvSpPr>
          <p:nvPr/>
        </p:nvSpPr>
        <p:spPr bwMode="auto">
          <a:xfrm>
            <a:off x="1292225" y="4419600"/>
            <a:ext cx="2895600" cy="0"/>
          </a:xfrm>
          <a:prstGeom prst="line">
            <a:avLst/>
          </a:prstGeom>
          <a:noFill/>
          <a:ln w="38100" cmpd="dbl">
            <a:solidFill>
              <a:schemeClr val="accent2"/>
            </a:solidFill>
            <a:round/>
            <a:headEnd/>
            <a:tailEnd/>
          </a:ln>
          <a:effectLst/>
        </p:spPr>
        <p:txBody>
          <a:bodyPr>
            <a:spAutoFit/>
          </a:bodyPr>
          <a:lstStyle/>
          <a:p>
            <a:pPr eaLnBrk="1" hangingPunct="1"/>
            <a:endParaRPr lang="en-US" sz="2400">
              <a:solidFill>
                <a:srgbClr val="FF0000"/>
              </a:solidFill>
              <a:latin typeface="Times New Roman" pitchFamily="18" charset="0"/>
            </a:endParaRPr>
          </a:p>
        </p:txBody>
      </p:sp>
      <p:sp>
        <p:nvSpPr>
          <p:cNvPr id="688170" name="Text Box 42"/>
          <p:cNvSpPr txBox="1">
            <a:spLocks noChangeArrowheads="1"/>
          </p:cNvSpPr>
          <p:nvPr/>
        </p:nvSpPr>
        <p:spPr bwMode="auto">
          <a:xfrm>
            <a:off x="4800600" y="5334000"/>
            <a:ext cx="2841625" cy="579438"/>
          </a:xfrm>
          <a:prstGeom prst="rect">
            <a:avLst/>
          </a:prstGeom>
          <a:noFill/>
          <a:ln w="28575">
            <a:noFill/>
            <a:miter lim="800000"/>
            <a:headEnd/>
            <a:tailEnd/>
          </a:ln>
          <a:effectLst/>
        </p:spPr>
        <p:txBody>
          <a:bodyPr wrap="none">
            <a:spAutoFit/>
          </a:bodyPr>
          <a:lstStyle/>
          <a:p>
            <a:pPr eaLnBrk="1" hangingPunct="1"/>
            <a:r>
              <a:rPr lang="en-US" sz="3200" i="1">
                <a:solidFill>
                  <a:srgbClr val="008A87"/>
                </a:solidFill>
                <a:latin typeface="Times New Roman" pitchFamily="18" charset="0"/>
                <a:ea typeface="Arial Unicode MS" pitchFamily="34" charset="-128"/>
                <a:cs typeface="Arial Unicode MS" pitchFamily="34" charset="-128"/>
              </a:rPr>
              <a:t>S: </a:t>
            </a:r>
            <a:r>
              <a:rPr lang="en-US" sz="3200">
                <a:solidFill>
                  <a:srgbClr val="008A87"/>
                </a:solidFill>
                <a:latin typeface="Times New Roman" pitchFamily="18" charset="0"/>
                <a:ea typeface="Arial Unicode MS" pitchFamily="34" charset="-128"/>
                <a:cs typeface="Arial Unicode MS" pitchFamily="34" charset="-128"/>
              </a:rPr>
              <a:t>{ </a:t>
            </a:r>
            <a:r>
              <a:rPr lang="en-US" sz="3200" i="1">
                <a:solidFill>
                  <a:srgbClr val="008A87"/>
                </a:solidFill>
                <a:latin typeface="Times New Roman" pitchFamily="18" charset="0"/>
                <a:ea typeface="Arial Unicode MS" pitchFamily="34" charset="-128"/>
                <a:cs typeface="Arial Unicode MS" pitchFamily="34" charset="-128"/>
              </a:rPr>
              <a:t>A, C, E, B</a:t>
            </a:r>
            <a:r>
              <a:rPr lang="en-US" sz="3200">
                <a:solidFill>
                  <a:srgbClr val="008A87"/>
                </a:solidFill>
                <a:latin typeface="Times New Roman" pitchFamily="18" charset="0"/>
                <a:ea typeface="Arial Unicode MS" pitchFamily="34" charset="-128"/>
                <a:cs typeface="Arial Unicode MS" pitchFamily="34" charset="-128"/>
              </a:rPr>
              <a:t> }</a:t>
            </a:r>
          </a:p>
        </p:txBody>
      </p:sp>
      <p:sp>
        <p:nvSpPr>
          <p:cNvPr id="688171" name="Text Box 43"/>
          <p:cNvSpPr txBox="1">
            <a:spLocks noChangeArrowheads="1"/>
          </p:cNvSpPr>
          <p:nvPr/>
        </p:nvSpPr>
        <p:spPr bwMode="auto">
          <a:xfrm>
            <a:off x="3429000" y="2792413"/>
            <a:ext cx="387350" cy="579437"/>
          </a:xfrm>
          <a:prstGeom prst="rect">
            <a:avLst/>
          </a:prstGeom>
          <a:noFill/>
          <a:ln w="28575">
            <a:noFill/>
            <a:miter lim="800000"/>
            <a:headEnd/>
            <a:tailEnd/>
          </a:ln>
          <a:effectLst/>
        </p:spPr>
        <p:txBody>
          <a:bodyPr wrap="none">
            <a:spAutoFit/>
          </a:bodyPr>
          <a:lstStyle/>
          <a:p>
            <a:pPr eaLnBrk="1" hangingPunct="1"/>
            <a:r>
              <a:rPr lang="en-US" sz="3200">
                <a:solidFill>
                  <a:srgbClr val="CC0000"/>
                </a:solidFill>
                <a:latin typeface="Times New Roman" pitchFamily="18" charset="0"/>
                <a:ea typeface="Arial Unicode MS" pitchFamily="34" charset="-128"/>
                <a:cs typeface="Arial Unicode MS" pitchFamily="34" charset="-128"/>
              </a:rPr>
              <a:t>0</a:t>
            </a:r>
          </a:p>
        </p:txBody>
      </p:sp>
      <p:sp>
        <p:nvSpPr>
          <p:cNvPr id="688172" name="Text Box 44"/>
          <p:cNvSpPr txBox="1">
            <a:spLocks noChangeArrowheads="1"/>
          </p:cNvSpPr>
          <p:nvPr/>
        </p:nvSpPr>
        <p:spPr bwMode="auto">
          <a:xfrm>
            <a:off x="5781675" y="1198563"/>
            <a:ext cx="387350"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7</a:t>
            </a:r>
          </a:p>
        </p:txBody>
      </p:sp>
      <p:sp>
        <p:nvSpPr>
          <p:cNvPr id="688173" name="Text Box 45"/>
          <p:cNvSpPr txBox="1">
            <a:spLocks noChangeArrowheads="1"/>
          </p:cNvSpPr>
          <p:nvPr/>
        </p:nvSpPr>
        <p:spPr bwMode="auto">
          <a:xfrm>
            <a:off x="5781675" y="4457700"/>
            <a:ext cx="387350"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3</a:t>
            </a:r>
          </a:p>
        </p:txBody>
      </p:sp>
      <p:sp>
        <p:nvSpPr>
          <p:cNvPr id="688174" name="Text Box 46"/>
          <p:cNvSpPr txBox="1">
            <a:spLocks noChangeArrowheads="1"/>
          </p:cNvSpPr>
          <p:nvPr/>
        </p:nvSpPr>
        <p:spPr bwMode="auto">
          <a:xfrm>
            <a:off x="7532688" y="4457700"/>
            <a:ext cx="387350"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5</a:t>
            </a:r>
          </a:p>
        </p:txBody>
      </p:sp>
      <p:sp>
        <p:nvSpPr>
          <p:cNvPr id="688175" name="Text Box 47"/>
          <p:cNvSpPr txBox="1">
            <a:spLocks noChangeArrowheads="1"/>
          </p:cNvSpPr>
          <p:nvPr/>
        </p:nvSpPr>
        <p:spPr bwMode="auto">
          <a:xfrm>
            <a:off x="7532688" y="1198563"/>
            <a:ext cx="387350"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9</a:t>
            </a:r>
          </a:p>
        </p:txBody>
      </p:sp>
      <p:sp>
        <p:nvSpPr>
          <p:cNvPr id="688176" name="Text Box 48"/>
          <p:cNvSpPr txBox="1">
            <a:spLocks noChangeArrowheads="1"/>
          </p:cNvSpPr>
          <p:nvPr/>
        </p:nvSpPr>
        <p:spPr bwMode="auto">
          <a:xfrm>
            <a:off x="1901825" y="4783138"/>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10</a:t>
            </a:r>
          </a:p>
        </p:txBody>
      </p:sp>
      <p:sp>
        <p:nvSpPr>
          <p:cNvPr id="688177" name="Text Box 49"/>
          <p:cNvSpPr txBox="1">
            <a:spLocks noChangeArrowheads="1"/>
          </p:cNvSpPr>
          <p:nvPr/>
        </p:nvSpPr>
        <p:spPr bwMode="auto">
          <a:xfrm>
            <a:off x="2582863" y="4776788"/>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3</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8178" name="Text Box 50"/>
          <p:cNvSpPr txBox="1">
            <a:spLocks noChangeArrowheads="1"/>
          </p:cNvSpPr>
          <p:nvPr/>
        </p:nvSpPr>
        <p:spPr bwMode="auto">
          <a:xfrm>
            <a:off x="3159125" y="4776788"/>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p>
        </p:txBody>
      </p:sp>
      <p:sp>
        <p:nvSpPr>
          <p:cNvPr id="688179" name="Text Box 51"/>
          <p:cNvSpPr txBox="1">
            <a:spLocks noChangeArrowheads="1"/>
          </p:cNvSpPr>
          <p:nvPr/>
        </p:nvSpPr>
        <p:spPr bwMode="auto">
          <a:xfrm>
            <a:off x="3775075" y="4776788"/>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p>
        </p:txBody>
      </p:sp>
      <p:sp>
        <p:nvSpPr>
          <p:cNvPr id="688180" name="Text Box 52"/>
          <p:cNvSpPr txBox="1">
            <a:spLocks noChangeArrowheads="1"/>
          </p:cNvSpPr>
          <p:nvPr/>
        </p:nvSpPr>
        <p:spPr bwMode="auto">
          <a:xfrm>
            <a:off x="1978025" y="5146675"/>
            <a:ext cx="3365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7</a:t>
            </a:r>
          </a:p>
        </p:txBody>
      </p:sp>
      <p:sp>
        <p:nvSpPr>
          <p:cNvPr id="688181" name="Text Box 53"/>
          <p:cNvSpPr txBox="1">
            <a:spLocks noChangeArrowheads="1"/>
          </p:cNvSpPr>
          <p:nvPr/>
        </p:nvSpPr>
        <p:spPr bwMode="auto">
          <a:xfrm>
            <a:off x="3114675" y="5146675"/>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11</a:t>
            </a:r>
          </a:p>
        </p:txBody>
      </p:sp>
      <p:sp>
        <p:nvSpPr>
          <p:cNvPr id="688182" name="Text Box 54"/>
          <p:cNvSpPr txBox="1">
            <a:spLocks noChangeArrowheads="1"/>
          </p:cNvSpPr>
          <p:nvPr/>
        </p:nvSpPr>
        <p:spPr bwMode="auto">
          <a:xfrm>
            <a:off x="3806825" y="5146675"/>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5</a:t>
            </a:r>
          </a:p>
        </p:txBody>
      </p:sp>
      <p:sp>
        <p:nvSpPr>
          <p:cNvPr id="688183" name="Text Box 55"/>
          <p:cNvSpPr txBox="1">
            <a:spLocks noChangeArrowheads="1"/>
          </p:cNvSpPr>
          <p:nvPr/>
        </p:nvSpPr>
        <p:spPr bwMode="auto">
          <a:xfrm>
            <a:off x="1978025" y="5510213"/>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7</a:t>
            </a:r>
          </a:p>
        </p:txBody>
      </p:sp>
      <p:sp>
        <p:nvSpPr>
          <p:cNvPr id="688184" name="Text Box 56"/>
          <p:cNvSpPr txBox="1">
            <a:spLocks noChangeArrowheads="1"/>
          </p:cNvSpPr>
          <p:nvPr/>
        </p:nvSpPr>
        <p:spPr bwMode="auto">
          <a:xfrm>
            <a:off x="3114675" y="5510213"/>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11</a:t>
            </a:r>
          </a:p>
        </p:txBody>
      </p:sp>
      <p:sp>
        <p:nvSpPr>
          <p:cNvPr id="688185" name="Text Box 57"/>
          <p:cNvSpPr txBox="1">
            <a:spLocks noChangeArrowheads="1"/>
          </p:cNvSpPr>
          <p:nvPr/>
        </p:nvSpPr>
        <p:spPr bwMode="auto">
          <a:xfrm>
            <a:off x="381000" y="1447800"/>
            <a:ext cx="4876800" cy="530225"/>
          </a:xfrm>
          <a:prstGeom prst="rect">
            <a:avLst/>
          </a:prstGeom>
          <a:noFill/>
          <a:ln w="28575">
            <a:noFill/>
            <a:miter lim="800000"/>
            <a:headEnd/>
            <a:tailEnd/>
          </a:ln>
          <a:effectLst/>
        </p:spPr>
        <p:txBody>
          <a:bodyPr>
            <a:spAutoFit/>
          </a:bodyPr>
          <a:lstStyle/>
          <a:p>
            <a:pPr eaLnBrk="1" hangingPunct="1">
              <a:lnSpc>
                <a:spcPct val="90000"/>
              </a:lnSpc>
            </a:pPr>
            <a:r>
              <a:rPr lang="en-US" sz="3200" b="1">
                <a:solidFill>
                  <a:srgbClr val="CC0000"/>
                </a:solidFill>
                <a:latin typeface="Times New Roman" pitchFamily="18" charset="0"/>
                <a:ea typeface="Arial Unicode MS" pitchFamily="34" charset="-128"/>
                <a:cs typeface="Arial Unicode MS" pitchFamily="34" charset="-128"/>
              </a:rPr>
              <a:t>Relax all edges leaving </a:t>
            </a:r>
            <a:r>
              <a:rPr lang="en-US" sz="3200" b="1" i="1">
                <a:solidFill>
                  <a:srgbClr val="008A87"/>
                </a:solidFill>
                <a:latin typeface="Times New Roman" pitchFamily="18" charset="0"/>
                <a:ea typeface="Arial Unicode MS" pitchFamily="34" charset="-128"/>
                <a:cs typeface="Arial Unicode MS" pitchFamily="34" charset="-128"/>
              </a:rPr>
              <a:t>B</a:t>
            </a:r>
            <a:r>
              <a:rPr lang="en-US" sz="3200" b="1">
                <a:solidFill>
                  <a:srgbClr val="CC0000"/>
                </a:solidFill>
                <a:latin typeface="Times New Roman" pitchFamily="18" charset="0"/>
                <a:ea typeface="Arial Unicode MS" pitchFamily="34" charset="-128"/>
                <a:cs typeface="Arial Unicode MS" pitchFamily="34" charset="-128"/>
              </a:rPr>
              <a:t>:</a:t>
            </a:r>
          </a:p>
        </p:txBody>
      </p:sp>
      <p:sp>
        <p:nvSpPr>
          <p:cNvPr id="688186" name="Text Box 58"/>
          <p:cNvSpPr txBox="1">
            <a:spLocks noChangeArrowheads="1"/>
          </p:cNvSpPr>
          <p:nvPr/>
        </p:nvSpPr>
        <p:spPr bwMode="auto">
          <a:xfrm>
            <a:off x="3190875" y="5873750"/>
            <a:ext cx="3365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9</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a:t>Example of Dijkstra’s algorithm</a:t>
            </a:r>
          </a:p>
        </p:txBody>
      </p:sp>
      <p:sp>
        <p:nvSpPr>
          <p:cNvPr id="689155" name="Oval 3"/>
          <p:cNvSpPr>
            <a:spLocks noChangeArrowheads="1"/>
          </p:cNvSpPr>
          <p:nvPr/>
        </p:nvSpPr>
        <p:spPr bwMode="auto">
          <a:xfrm>
            <a:off x="3883025" y="272891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A</a:t>
            </a:r>
          </a:p>
        </p:txBody>
      </p:sp>
      <p:sp>
        <p:nvSpPr>
          <p:cNvPr id="689156" name="Oval 4"/>
          <p:cNvSpPr>
            <a:spLocks noChangeArrowheads="1"/>
          </p:cNvSpPr>
          <p:nvPr/>
        </p:nvSpPr>
        <p:spPr bwMode="auto">
          <a:xfrm>
            <a:off x="5635625" y="171926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B</a:t>
            </a:r>
          </a:p>
        </p:txBody>
      </p:sp>
      <p:sp>
        <p:nvSpPr>
          <p:cNvPr id="689157" name="Oval 5"/>
          <p:cNvSpPr>
            <a:spLocks noChangeArrowheads="1"/>
          </p:cNvSpPr>
          <p:nvPr/>
        </p:nvSpPr>
        <p:spPr bwMode="auto">
          <a:xfrm>
            <a:off x="7388225" y="171926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D</a:t>
            </a:r>
          </a:p>
        </p:txBody>
      </p:sp>
      <p:sp>
        <p:nvSpPr>
          <p:cNvPr id="689158" name="Oval 6"/>
          <p:cNvSpPr>
            <a:spLocks noChangeArrowheads="1"/>
          </p:cNvSpPr>
          <p:nvPr/>
        </p:nvSpPr>
        <p:spPr bwMode="auto">
          <a:xfrm>
            <a:off x="5635625" y="373856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C</a:t>
            </a:r>
          </a:p>
        </p:txBody>
      </p:sp>
      <p:sp>
        <p:nvSpPr>
          <p:cNvPr id="689159" name="Oval 7"/>
          <p:cNvSpPr>
            <a:spLocks noChangeArrowheads="1"/>
          </p:cNvSpPr>
          <p:nvPr/>
        </p:nvSpPr>
        <p:spPr bwMode="auto">
          <a:xfrm>
            <a:off x="7388225" y="3738563"/>
            <a:ext cx="679450" cy="679450"/>
          </a:xfrm>
          <a:prstGeom prst="ellipse">
            <a:avLst/>
          </a:prstGeom>
          <a:solidFill>
            <a:srgbClr val="FFCCCC"/>
          </a:solidFill>
          <a:ln w="9525">
            <a:solidFill>
              <a:schemeClr val="tx1"/>
            </a:solidFill>
            <a:round/>
            <a:headEnd/>
            <a:tailEnd/>
          </a:ln>
          <a:effectLst>
            <a:outerShdw dist="107763" dir="2700000" algn="ctr" rotWithShape="0">
              <a:srgbClr val="808080"/>
            </a:outerShdw>
          </a:effectLst>
        </p:spPr>
        <p:txBody>
          <a:bodyPr anchor="ct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E</a:t>
            </a:r>
          </a:p>
        </p:txBody>
      </p:sp>
      <p:cxnSp>
        <p:nvCxnSpPr>
          <p:cNvPr id="689160" name="AutoShape 8"/>
          <p:cNvCxnSpPr>
            <a:cxnSpLocks noChangeShapeType="1"/>
            <a:stCxn id="689155" idx="7"/>
            <a:endCxn id="689156" idx="2"/>
          </p:cNvCxnSpPr>
          <p:nvPr/>
        </p:nvCxnSpPr>
        <p:spPr bwMode="auto">
          <a:xfrm flipV="1">
            <a:off x="4462463" y="2058988"/>
            <a:ext cx="1173162" cy="769937"/>
          </a:xfrm>
          <a:prstGeom prst="straightConnector1">
            <a:avLst/>
          </a:prstGeom>
          <a:noFill/>
          <a:ln w="28575">
            <a:solidFill>
              <a:schemeClr val="tx1"/>
            </a:solidFill>
            <a:round/>
            <a:headEnd/>
            <a:tailEnd type="stealth" w="med" len="med"/>
          </a:ln>
          <a:effectLst/>
        </p:spPr>
      </p:cxnSp>
      <p:cxnSp>
        <p:nvCxnSpPr>
          <p:cNvPr id="689161" name="AutoShape 9"/>
          <p:cNvCxnSpPr>
            <a:cxnSpLocks noChangeShapeType="1"/>
            <a:stCxn id="689155" idx="5"/>
            <a:endCxn id="689158" idx="2"/>
          </p:cNvCxnSpPr>
          <p:nvPr/>
        </p:nvCxnSpPr>
        <p:spPr bwMode="auto">
          <a:xfrm>
            <a:off x="4462463" y="3308350"/>
            <a:ext cx="1173162" cy="769938"/>
          </a:xfrm>
          <a:prstGeom prst="straightConnector1">
            <a:avLst/>
          </a:prstGeom>
          <a:noFill/>
          <a:ln w="28575">
            <a:solidFill>
              <a:schemeClr val="tx1"/>
            </a:solidFill>
            <a:round/>
            <a:headEnd/>
            <a:tailEnd type="stealth" w="med" len="med"/>
          </a:ln>
          <a:effectLst/>
        </p:spPr>
      </p:cxnSp>
      <p:cxnSp>
        <p:nvCxnSpPr>
          <p:cNvPr id="689162" name="AutoShape 10"/>
          <p:cNvCxnSpPr>
            <a:cxnSpLocks noChangeShapeType="1"/>
            <a:stCxn id="689156" idx="6"/>
            <a:endCxn id="689157" idx="2"/>
          </p:cNvCxnSpPr>
          <p:nvPr/>
        </p:nvCxnSpPr>
        <p:spPr bwMode="auto">
          <a:xfrm>
            <a:off x="6315075" y="2058988"/>
            <a:ext cx="1073150" cy="0"/>
          </a:xfrm>
          <a:prstGeom prst="straightConnector1">
            <a:avLst/>
          </a:prstGeom>
          <a:noFill/>
          <a:ln w="57150">
            <a:solidFill>
              <a:schemeClr val="accent2"/>
            </a:solidFill>
            <a:round/>
            <a:headEnd/>
            <a:tailEnd type="stealth" w="med" len="med"/>
          </a:ln>
          <a:effectLst/>
        </p:spPr>
      </p:cxnSp>
      <p:sp>
        <p:nvSpPr>
          <p:cNvPr id="689163" name="Arc 11"/>
          <p:cNvSpPr>
            <a:spLocks/>
          </p:cNvSpPr>
          <p:nvPr/>
        </p:nvSpPr>
        <p:spPr bwMode="auto">
          <a:xfrm>
            <a:off x="6246813" y="2287588"/>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9164" name="Arc 12"/>
          <p:cNvSpPr>
            <a:spLocks/>
          </p:cNvSpPr>
          <p:nvPr/>
        </p:nvSpPr>
        <p:spPr bwMode="auto">
          <a:xfrm flipV="1">
            <a:off x="6245225" y="30781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9165" name="Arc 13"/>
          <p:cNvSpPr>
            <a:spLocks/>
          </p:cNvSpPr>
          <p:nvPr/>
        </p:nvSpPr>
        <p:spPr bwMode="auto">
          <a:xfrm flipH="1">
            <a:off x="5559425" y="22907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2"/>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9166" name="Arc 14"/>
          <p:cNvSpPr>
            <a:spLocks/>
          </p:cNvSpPr>
          <p:nvPr/>
        </p:nvSpPr>
        <p:spPr bwMode="auto">
          <a:xfrm flipH="1" flipV="1">
            <a:off x="5559425" y="30781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2"/>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9167" name="Arc 15"/>
          <p:cNvSpPr>
            <a:spLocks/>
          </p:cNvSpPr>
          <p:nvPr/>
        </p:nvSpPr>
        <p:spPr bwMode="auto">
          <a:xfrm>
            <a:off x="7999413" y="2287588"/>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9168" name="Arc 16"/>
          <p:cNvSpPr>
            <a:spLocks/>
          </p:cNvSpPr>
          <p:nvPr/>
        </p:nvSpPr>
        <p:spPr bwMode="auto">
          <a:xfrm flipV="1">
            <a:off x="7997825" y="3073400"/>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9169" name="Arc 17"/>
          <p:cNvSpPr>
            <a:spLocks/>
          </p:cNvSpPr>
          <p:nvPr/>
        </p:nvSpPr>
        <p:spPr bwMode="auto">
          <a:xfrm flipH="1">
            <a:off x="7312025" y="2290763"/>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anchor="ctr">
            <a:spAutoFit/>
          </a:bodyPr>
          <a:lstStyle/>
          <a:p>
            <a:pPr eaLnBrk="1" hangingPunct="1"/>
            <a:endParaRPr lang="en-US" sz="2400">
              <a:solidFill>
                <a:srgbClr val="FF0000"/>
              </a:solidFill>
              <a:latin typeface="Times New Roman" pitchFamily="18" charset="0"/>
            </a:endParaRPr>
          </a:p>
        </p:txBody>
      </p:sp>
      <p:sp>
        <p:nvSpPr>
          <p:cNvPr id="689170" name="Arc 18"/>
          <p:cNvSpPr>
            <a:spLocks/>
          </p:cNvSpPr>
          <p:nvPr/>
        </p:nvSpPr>
        <p:spPr bwMode="auto">
          <a:xfrm flipH="1" flipV="1">
            <a:off x="7312025" y="3073400"/>
            <a:ext cx="152400" cy="787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stealth" w="med" len="med"/>
            <a:tailEnd/>
          </a:ln>
          <a:effectLst/>
        </p:spPr>
        <p:txBody>
          <a:bodyPr anchor="ctr">
            <a:spAutoFit/>
          </a:bodyPr>
          <a:lstStyle/>
          <a:p>
            <a:pPr eaLnBrk="1" hangingPunct="1"/>
            <a:endParaRPr lang="en-US" sz="2400">
              <a:solidFill>
                <a:srgbClr val="FF0000"/>
              </a:solidFill>
              <a:latin typeface="Times New Roman" pitchFamily="18" charset="0"/>
            </a:endParaRPr>
          </a:p>
        </p:txBody>
      </p:sp>
      <p:cxnSp>
        <p:nvCxnSpPr>
          <p:cNvPr id="689171" name="AutoShape 19"/>
          <p:cNvCxnSpPr>
            <a:cxnSpLocks noChangeShapeType="1"/>
            <a:stCxn id="689158" idx="6"/>
            <a:endCxn id="689159" idx="2"/>
          </p:cNvCxnSpPr>
          <p:nvPr/>
        </p:nvCxnSpPr>
        <p:spPr bwMode="auto">
          <a:xfrm>
            <a:off x="6315075" y="4078288"/>
            <a:ext cx="1073150" cy="0"/>
          </a:xfrm>
          <a:prstGeom prst="straightConnector1">
            <a:avLst/>
          </a:prstGeom>
          <a:noFill/>
          <a:ln w="28575">
            <a:solidFill>
              <a:schemeClr val="tx1"/>
            </a:solidFill>
            <a:round/>
            <a:headEnd/>
            <a:tailEnd type="stealth" w="med" len="med"/>
          </a:ln>
          <a:effectLst/>
        </p:spPr>
      </p:cxnSp>
      <p:sp>
        <p:nvSpPr>
          <p:cNvPr id="689172" name="Line 20"/>
          <p:cNvSpPr>
            <a:spLocks noChangeShapeType="1"/>
          </p:cNvSpPr>
          <p:nvPr/>
        </p:nvSpPr>
        <p:spPr bwMode="auto">
          <a:xfrm flipV="1">
            <a:off x="6321425" y="2163763"/>
            <a:ext cx="1066800" cy="1828800"/>
          </a:xfrm>
          <a:prstGeom prst="line">
            <a:avLst/>
          </a:prstGeom>
          <a:noFill/>
          <a:ln w="28575">
            <a:solidFill>
              <a:schemeClr val="tx1"/>
            </a:solidFill>
            <a:round/>
            <a:headEnd/>
            <a:tailEnd type="stealth" w="med" len="med"/>
          </a:ln>
          <a:effectLst/>
        </p:spPr>
        <p:txBody>
          <a:bodyPr>
            <a:spAutoFit/>
          </a:bodyPr>
          <a:lstStyle/>
          <a:p>
            <a:pPr eaLnBrk="1" hangingPunct="1"/>
            <a:endParaRPr lang="en-US" sz="2400">
              <a:solidFill>
                <a:srgbClr val="FF0000"/>
              </a:solidFill>
              <a:latin typeface="Times New Roman" pitchFamily="18" charset="0"/>
            </a:endParaRPr>
          </a:p>
        </p:txBody>
      </p:sp>
      <p:sp>
        <p:nvSpPr>
          <p:cNvPr id="689173" name="Text Box 21"/>
          <p:cNvSpPr txBox="1">
            <a:spLocks noChangeArrowheads="1"/>
          </p:cNvSpPr>
          <p:nvPr/>
        </p:nvSpPr>
        <p:spPr bwMode="auto">
          <a:xfrm>
            <a:off x="4492625" y="2049463"/>
            <a:ext cx="5397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10</a:t>
            </a:r>
          </a:p>
        </p:txBody>
      </p:sp>
      <p:sp>
        <p:nvSpPr>
          <p:cNvPr id="689174" name="Text Box 22"/>
          <p:cNvSpPr txBox="1">
            <a:spLocks noChangeArrowheads="1"/>
          </p:cNvSpPr>
          <p:nvPr/>
        </p:nvSpPr>
        <p:spPr bwMode="auto">
          <a:xfrm>
            <a:off x="4645025" y="35353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3</a:t>
            </a:r>
          </a:p>
        </p:txBody>
      </p:sp>
      <p:sp>
        <p:nvSpPr>
          <p:cNvPr id="689175" name="Text Box 23"/>
          <p:cNvSpPr txBox="1">
            <a:spLocks noChangeArrowheads="1"/>
          </p:cNvSpPr>
          <p:nvPr/>
        </p:nvSpPr>
        <p:spPr bwMode="auto">
          <a:xfrm>
            <a:off x="55594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1</a:t>
            </a:r>
          </a:p>
        </p:txBody>
      </p:sp>
      <p:sp>
        <p:nvSpPr>
          <p:cNvPr id="689176" name="Text Box 24"/>
          <p:cNvSpPr txBox="1">
            <a:spLocks noChangeArrowheads="1"/>
          </p:cNvSpPr>
          <p:nvPr/>
        </p:nvSpPr>
        <p:spPr bwMode="auto">
          <a:xfrm>
            <a:off x="60166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4</a:t>
            </a:r>
          </a:p>
        </p:txBody>
      </p:sp>
      <p:sp>
        <p:nvSpPr>
          <p:cNvPr id="689177" name="Text Box 25"/>
          <p:cNvSpPr txBox="1">
            <a:spLocks noChangeArrowheads="1"/>
          </p:cNvSpPr>
          <p:nvPr/>
        </p:nvSpPr>
        <p:spPr bwMode="auto">
          <a:xfrm>
            <a:off x="733107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7</a:t>
            </a:r>
          </a:p>
        </p:txBody>
      </p:sp>
      <p:sp>
        <p:nvSpPr>
          <p:cNvPr id="689178" name="Text Box 26"/>
          <p:cNvSpPr txBox="1">
            <a:spLocks noChangeArrowheads="1"/>
          </p:cNvSpPr>
          <p:nvPr/>
        </p:nvSpPr>
        <p:spPr bwMode="auto">
          <a:xfrm>
            <a:off x="7807325" y="281781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9</a:t>
            </a:r>
          </a:p>
        </p:txBody>
      </p:sp>
      <p:sp>
        <p:nvSpPr>
          <p:cNvPr id="689179" name="Text Box 27"/>
          <p:cNvSpPr txBox="1">
            <a:spLocks noChangeArrowheads="1"/>
          </p:cNvSpPr>
          <p:nvPr/>
        </p:nvSpPr>
        <p:spPr bwMode="auto">
          <a:xfrm>
            <a:off x="6569075" y="26209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8</a:t>
            </a:r>
          </a:p>
        </p:txBody>
      </p:sp>
      <p:sp>
        <p:nvSpPr>
          <p:cNvPr id="689180" name="Text Box 28"/>
          <p:cNvSpPr txBox="1">
            <a:spLocks noChangeArrowheads="1"/>
          </p:cNvSpPr>
          <p:nvPr/>
        </p:nvSpPr>
        <p:spPr bwMode="auto">
          <a:xfrm>
            <a:off x="6702425" y="1554163"/>
            <a:ext cx="361950" cy="519112"/>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9181" name="Text Box 29"/>
          <p:cNvSpPr txBox="1">
            <a:spLocks noChangeArrowheads="1"/>
          </p:cNvSpPr>
          <p:nvPr/>
        </p:nvSpPr>
        <p:spPr bwMode="auto">
          <a:xfrm>
            <a:off x="6702425" y="4006850"/>
            <a:ext cx="361950" cy="519113"/>
          </a:xfrm>
          <a:prstGeom prst="rect">
            <a:avLst/>
          </a:prstGeom>
          <a:noFill/>
          <a:ln w="28575">
            <a:noFill/>
            <a:miter lim="800000"/>
            <a:headEnd/>
            <a:tailEnd/>
          </a:ln>
          <a:effectLst/>
        </p:spPr>
        <p:txBody>
          <a:bodyPr wrap="none">
            <a:spAutoFit/>
          </a:bodyPr>
          <a:lstStyle/>
          <a:p>
            <a:pPr algn="ctr" eaLnBrk="1" hangingPunct="1"/>
            <a:r>
              <a:rPr lang="en-US" sz="2800">
                <a:solidFill>
                  <a:srgbClr val="008A87"/>
                </a:solidFill>
                <a:latin typeface="Times New Roman" pitchFamily="18" charset="0"/>
                <a:ea typeface="Arial Unicode MS" pitchFamily="34" charset="-128"/>
                <a:cs typeface="Arial Unicode MS" pitchFamily="34" charset="-128"/>
              </a:rPr>
              <a:t>2</a:t>
            </a:r>
          </a:p>
        </p:txBody>
      </p:sp>
      <p:sp>
        <p:nvSpPr>
          <p:cNvPr id="689182" name="Text Box 30"/>
          <p:cNvSpPr txBox="1">
            <a:spLocks noChangeArrowheads="1"/>
          </p:cNvSpPr>
          <p:nvPr/>
        </p:nvSpPr>
        <p:spPr bwMode="auto">
          <a:xfrm>
            <a:off x="131445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A</a:t>
            </a:r>
          </a:p>
        </p:txBody>
      </p:sp>
      <p:sp>
        <p:nvSpPr>
          <p:cNvPr id="689183" name="Text Box 31"/>
          <p:cNvSpPr txBox="1">
            <a:spLocks noChangeArrowheads="1"/>
          </p:cNvSpPr>
          <p:nvPr/>
        </p:nvSpPr>
        <p:spPr bwMode="auto">
          <a:xfrm>
            <a:off x="19304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B</a:t>
            </a:r>
          </a:p>
        </p:txBody>
      </p:sp>
      <p:sp>
        <p:nvSpPr>
          <p:cNvPr id="689184" name="Text Box 32"/>
          <p:cNvSpPr txBox="1">
            <a:spLocks noChangeArrowheads="1"/>
          </p:cNvSpPr>
          <p:nvPr/>
        </p:nvSpPr>
        <p:spPr bwMode="auto">
          <a:xfrm>
            <a:off x="2522538" y="3810000"/>
            <a:ext cx="455612"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C</a:t>
            </a:r>
          </a:p>
        </p:txBody>
      </p:sp>
      <p:sp>
        <p:nvSpPr>
          <p:cNvPr id="689185" name="Text Box 33"/>
          <p:cNvSpPr txBox="1">
            <a:spLocks noChangeArrowheads="1"/>
          </p:cNvSpPr>
          <p:nvPr/>
        </p:nvSpPr>
        <p:spPr bwMode="auto">
          <a:xfrm>
            <a:off x="3121025" y="3810000"/>
            <a:ext cx="477838"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D</a:t>
            </a:r>
          </a:p>
        </p:txBody>
      </p:sp>
      <p:sp>
        <p:nvSpPr>
          <p:cNvPr id="689186" name="Text Box 34"/>
          <p:cNvSpPr txBox="1">
            <a:spLocks noChangeArrowheads="1"/>
          </p:cNvSpPr>
          <p:nvPr/>
        </p:nvSpPr>
        <p:spPr bwMode="auto">
          <a:xfrm>
            <a:off x="3759200" y="3810000"/>
            <a:ext cx="431800" cy="579438"/>
          </a:xfrm>
          <a:prstGeom prst="rect">
            <a:avLst/>
          </a:prstGeom>
          <a:noFill/>
          <a:ln w="28575">
            <a:noFill/>
            <a:miter lim="800000"/>
            <a:headEnd/>
            <a:tailEnd/>
          </a:ln>
          <a:effectLst/>
        </p:spPr>
        <p:txBody>
          <a:bodyPr wrap="none">
            <a:spAutoFit/>
          </a:bodyPr>
          <a:lstStyle/>
          <a:p>
            <a:pPr algn="ctr" eaLnBrk="1" hangingPunct="1"/>
            <a:r>
              <a:rPr lang="en-US" sz="3200" i="1">
                <a:solidFill>
                  <a:srgbClr val="CCCCFF"/>
                </a:solidFill>
                <a:latin typeface="Times New Roman" pitchFamily="18" charset="0"/>
                <a:ea typeface="Arial Unicode MS" pitchFamily="34" charset="-128"/>
                <a:cs typeface="Arial Unicode MS" pitchFamily="34" charset="-128"/>
              </a:rPr>
              <a:t>E</a:t>
            </a:r>
          </a:p>
        </p:txBody>
      </p:sp>
      <p:sp>
        <p:nvSpPr>
          <p:cNvPr id="689187" name="Text Box 35"/>
          <p:cNvSpPr txBox="1">
            <a:spLocks noChangeArrowheads="1"/>
          </p:cNvSpPr>
          <p:nvPr/>
        </p:nvSpPr>
        <p:spPr bwMode="auto">
          <a:xfrm>
            <a:off x="615950" y="3810000"/>
            <a:ext cx="612775" cy="579438"/>
          </a:xfrm>
          <a:prstGeom prst="rect">
            <a:avLst/>
          </a:prstGeom>
          <a:noFill/>
          <a:ln w="28575">
            <a:noFill/>
            <a:miter lim="800000"/>
            <a:headEnd/>
            <a:tailEnd/>
          </a:ln>
          <a:effectLst/>
        </p:spPr>
        <p:txBody>
          <a:bodyPr wrap="none">
            <a:spAutoFit/>
          </a:bodyPr>
          <a:lstStyle/>
          <a:p>
            <a:pPr algn="ctr" eaLnBrk="1" hangingPunct="1"/>
            <a:r>
              <a:rPr lang="en-US" sz="3200" i="1">
                <a:solidFill>
                  <a:srgbClr val="008A87"/>
                </a:solidFill>
                <a:latin typeface="Times New Roman" pitchFamily="18" charset="0"/>
                <a:ea typeface="Arial Unicode MS" pitchFamily="34" charset="-128"/>
                <a:cs typeface="Arial Unicode MS" pitchFamily="34" charset="-128"/>
              </a:rPr>
              <a:t>Q:</a:t>
            </a:r>
          </a:p>
        </p:txBody>
      </p:sp>
      <p:sp>
        <p:nvSpPr>
          <p:cNvPr id="689188" name="Text Box 36"/>
          <p:cNvSpPr txBox="1">
            <a:spLocks noChangeArrowheads="1"/>
          </p:cNvSpPr>
          <p:nvPr/>
        </p:nvSpPr>
        <p:spPr bwMode="auto">
          <a:xfrm>
            <a:off x="1362075" y="4419600"/>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0</a:t>
            </a:r>
          </a:p>
        </p:txBody>
      </p:sp>
      <p:sp>
        <p:nvSpPr>
          <p:cNvPr id="689189" name="Text Box 37"/>
          <p:cNvSpPr txBox="1">
            <a:spLocks noChangeArrowheads="1"/>
          </p:cNvSpPr>
          <p:nvPr/>
        </p:nvSpPr>
        <p:spPr bwMode="auto">
          <a:xfrm>
            <a:off x="19462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9190" name="Text Box 38"/>
          <p:cNvSpPr txBox="1">
            <a:spLocks noChangeArrowheads="1"/>
          </p:cNvSpPr>
          <p:nvPr/>
        </p:nvSpPr>
        <p:spPr bwMode="auto">
          <a:xfrm>
            <a:off x="2551113" y="4413250"/>
            <a:ext cx="401637"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9191" name="Text Box 39"/>
          <p:cNvSpPr txBox="1">
            <a:spLocks noChangeArrowheads="1"/>
          </p:cNvSpPr>
          <p:nvPr/>
        </p:nvSpPr>
        <p:spPr bwMode="auto">
          <a:xfrm>
            <a:off x="315912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9192" name="Text Box 40"/>
          <p:cNvSpPr txBox="1">
            <a:spLocks noChangeArrowheads="1"/>
          </p:cNvSpPr>
          <p:nvPr/>
        </p:nvSpPr>
        <p:spPr bwMode="auto">
          <a:xfrm>
            <a:off x="3775075" y="4413250"/>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9193" name="Line 41"/>
          <p:cNvSpPr>
            <a:spLocks noChangeShapeType="1"/>
          </p:cNvSpPr>
          <p:nvPr/>
        </p:nvSpPr>
        <p:spPr bwMode="auto">
          <a:xfrm>
            <a:off x="1292225" y="4419600"/>
            <a:ext cx="2895600" cy="0"/>
          </a:xfrm>
          <a:prstGeom prst="line">
            <a:avLst/>
          </a:prstGeom>
          <a:noFill/>
          <a:ln w="38100" cmpd="dbl">
            <a:solidFill>
              <a:schemeClr val="accent2"/>
            </a:solidFill>
            <a:round/>
            <a:headEnd/>
            <a:tailEnd/>
          </a:ln>
          <a:effectLst/>
        </p:spPr>
        <p:txBody>
          <a:bodyPr>
            <a:spAutoFit/>
          </a:bodyPr>
          <a:lstStyle/>
          <a:p>
            <a:pPr eaLnBrk="1" hangingPunct="1"/>
            <a:endParaRPr lang="en-US" sz="2400">
              <a:solidFill>
                <a:srgbClr val="FF0000"/>
              </a:solidFill>
              <a:latin typeface="Times New Roman" pitchFamily="18" charset="0"/>
            </a:endParaRPr>
          </a:p>
        </p:txBody>
      </p:sp>
      <p:sp>
        <p:nvSpPr>
          <p:cNvPr id="689194" name="Text Box 42"/>
          <p:cNvSpPr txBox="1">
            <a:spLocks noChangeArrowheads="1"/>
          </p:cNvSpPr>
          <p:nvPr/>
        </p:nvSpPr>
        <p:spPr bwMode="auto">
          <a:xfrm>
            <a:off x="4800600" y="5334000"/>
            <a:ext cx="3338513" cy="579438"/>
          </a:xfrm>
          <a:prstGeom prst="rect">
            <a:avLst/>
          </a:prstGeom>
          <a:noFill/>
          <a:ln w="28575">
            <a:noFill/>
            <a:miter lim="800000"/>
            <a:headEnd/>
            <a:tailEnd/>
          </a:ln>
          <a:effectLst/>
        </p:spPr>
        <p:txBody>
          <a:bodyPr wrap="none">
            <a:spAutoFit/>
          </a:bodyPr>
          <a:lstStyle/>
          <a:p>
            <a:pPr eaLnBrk="1" hangingPunct="1"/>
            <a:r>
              <a:rPr lang="en-US" sz="3200" i="1">
                <a:solidFill>
                  <a:srgbClr val="008A87"/>
                </a:solidFill>
                <a:latin typeface="Times New Roman" pitchFamily="18" charset="0"/>
                <a:ea typeface="Arial Unicode MS" pitchFamily="34" charset="-128"/>
                <a:cs typeface="Arial Unicode MS" pitchFamily="34" charset="-128"/>
              </a:rPr>
              <a:t>S: </a:t>
            </a:r>
            <a:r>
              <a:rPr lang="en-US" sz="3200">
                <a:solidFill>
                  <a:srgbClr val="008A87"/>
                </a:solidFill>
                <a:latin typeface="Times New Roman" pitchFamily="18" charset="0"/>
                <a:ea typeface="Arial Unicode MS" pitchFamily="34" charset="-128"/>
                <a:cs typeface="Arial Unicode MS" pitchFamily="34" charset="-128"/>
              </a:rPr>
              <a:t>{ </a:t>
            </a:r>
            <a:r>
              <a:rPr lang="en-US" sz="3200" i="1">
                <a:solidFill>
                  <a:srgbClr val="008A87"/>
                </a:solidFill>
                <a:latin typeface="Times New Roman" pitchFamily="18" charset="0"/>
                <a:ea typeface="Arial Unicode MS" pitchFamily="34" charset="-128"/>
                <a:cs typeface="Arial Unicode MS" pitchFamily="34" charset="-128"/>
              </a:rPr>
              <a:t>A, C, E, B, D</a:t>
            </a:r>
            <a:r>
              <a:rPr lang="en-US" sz="3200">
                <a:solidFill>
                  <a:srgbClr val="008A87"/>
                </a:solidFill>
                <a:latin typeface="Times New Roman" pitchFamily="18" charset="0"/>
                <a:ea typeface="Arial Unicode MS" pitchFamily="34" charset="-128"/>
                <a:cs typeface="Arial Unicode MS" pitchFamily="34" charset="-128"/>
              </a:rPr>
              <a:t> }</a:t>
            </a:r>
          </a:p>
        </p:txBody>
      </p:sp>
      <p:sp>
        <p:nvSpPr>
          <p:cNvPr id="689195" name="Text Box 43"/>
          <p:cNvSpPr txBox="1">
            <a:spLocks noChangeArrowheads="1"/>
          </p:cNvSpPr>
          <p:nvPr/>
        </p:nvSpPr>
        <p:spPr bwMode="auto">
          <a:xfrm>
            <a:off x="3429000" y="2792413"/>
            <a:ext cx="387350" cy="579437"/>
          </a:xfrm>
          <a:prstGeom prst="rect">
            <a:avLst/>
          </a:prstGeom>
          <a:noFill/>
          <a:ln w="28575">
            <a:noFill/>
            <a:miter lim="800000"/>
            <a:headEnd/>
            <a:tailEnd/>
          </a:ln>
          <a:effectLst/>
        </p:spPr>
        <p:txBody>
          <a:bodyPr wrap="none">
            <a:spAutoFit/>
          </a:bodyPr>
          <a:lstStyle/>
          <a:p>
            <a:pPr eaLnBrk="1" hangingPunct="1"/>
            <a:r>
              <a:rPr lang="en-US" sz="3200">
                <a:solidFill>
                  <a:srgbClr val="CC0000"/>
                </a:solidFill>
                <a:latin typeface="Times New Roman" pitchFamily="18" charset="0"/>
                <a:ea typeface="Arial Unicode MS" pitchFamily="34" charset="-128"/>
                <a:cs typeface="Arial Unicode MS" pitchFamily="34" charset="-128"/>
              </a:rPr>
              <a:t>0</a:t>
            </a:r>
          </a:p>
        </p:txBody>
      </p:sp>
      <p:sp>
        <p:nvSpPr>
          <p:cNvPr id="689196" name="Text Box 44"/>
          <p:cNvSpPr txBox="1">
            <a:spLocks noChangeArrowheads="1"/>
          </p:cNvSpPr>
          <p:nvPr/>
        </p:nvSpPr>
        <p:spPr bwMode="auto">
          <a:xfrm>
            <a:off x="5781675" y="1198563"/>
            <a:ext cx="387350"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7</a:t>
            </a:r>
          </a:p>
        </p:txBody>
      </p:sp>
      <p:sp>
        <p:nvSpPr>
          <p:cNvPr id="689197" name="Text Box 45"/>
          <p:cNvSpPr txBox="1">
            <a:spLocks noChangeArrowheads="1"/>
          </p:cNvSpPr>
          <p:nvPr/>
        </p:nvSpPr>
        <p:spPr bwMode="auto">
          <a:xfrm>
            <a:off x="5781675" y="4457700"/>
            <a:ext cx="387350"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3</a:t>
            </a:r>
          </a:p>
        </p:txBody>
      </p:sp>
      <p:sp>
        <p:nvSpPr>
          <p:cNvPr id="689198" name="Text Box 46"/>
          <p:cNvSpPr txBox="1">
            <a:spLocks noChangeArrowheads="1"/>
          </p:cNvSpPr>
          <p:nvPr/>
        </p:nvSpPr>
        <p:spPr bwMode="auto">
          <a:xfrm>
            <a:off x="7532688" y="4457700"/>
            <a:ext cx="387350" cy="579438"/>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5</a:t>
            </a:r>
          </a:p>
        </p:txBody>
      </p:sp>
      <p:sp>
        <p:nvSpPr>
          <p:cNvPr id="689199" name="Text Box 47"/>
          <p:cNvSpPr txBox="1">
            <a:spLocks noChangeArrowheads="1"/>
          </p:cNvSpPr>
          <p:nvPr/>
        </p:nvSpPr>
        <p:spPr bwMode="auto">
          <a:xfrm>
            <a:off x="7532688" y="1198563"/>
            <a:ext cx="387350" cy="579437"/>
          </a:xfrm>
          <a:prstGeom prst="rect">
            <a:avLst/>
          </a:prstGeom>
          <a:noFill/>
          <a:ln w="28575">
            <a:noFill/>
            <a:miter lim="800000"/>
            <a:headEnd/>
            <a:tailEnd/>
          </a:ln>
          <a:effectLst/>
        </p:spPr>
        <p:txBody>
          <a:bodyPr wrap="none">
            <a:spAutoFit/>
          </a:bodyPr>
          <a:lstStyle/>
          <a:p>
            <a:pPr algn="ctr" eaLnBrk="1" hangingPunct="1"/>
            <a:r>
              <a:rPr lang="en-US" sz="3200">
                <a:solidFill>
                  <a:srgbClr val="CC0000"/>
                </a:solidFill>
                <a:latin typeface="Times New Roman" pitchFamily="18" charset="0"/>
                <a:ea typeface="Arial Unicode MS" pitchFamily="34" charset="-128"/>
                <a:cs typeface="Arial Unicode MS" pitchFamily="34" charset="-128"/>
              </a:rPr>
              <a:t>9</a:t>
            </a:r>
          </a:p>
        </p:txBody>
      </p:sp>
      <p:sp>
        <p:nvSpPr>
          <p:cNvPr id="689200" name="Text Box 48"/>
          <p:cNvSpPr txBox="1">
            <a:spLocks noChangeArrowheads="1"/>
          </p:cNvSpPr>
          <p:nvPr/>
        </p:nvSpPr>
        <p:spPr bwMode="auto">
          <a:xfrm>
            <a:off x="1901825" y="4783138"/>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10</a:t>
            </a:r>
          </a:p>
        </p:txBody>
      </p:sp>
      <p:sp>
        <p:nvSpPr>
          <p:cNvPr id="689201" name="Text Box 49"/>
          <p:cNvSpPr txBox="1">
            <a:spLocks noChangeArrowheads="1"/>
          </p:cNvSpPr>
          <p:nvPr/>
        </p:nvSpPr>
        <p:spPr bwMode="auto">
          <a:xfrm>
            <a:off x="2582863" y="4776788"/>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3</a:t>
            </a:r>
            <a:endParaRPr lang="en-US" sz="2400">
              <a:solidFill>
                <a:srgbClr val="008A87"/>
              </a:solidFill>
              <a:latin typeface="Times New Roman" pitchFamily="18" charset="0"/>
              <a:ea typeface="Arial Unicode MS" pitchFamily="34" charset="-128"/>
              <a:cs typeface="Arial Unicode MS" pitchFamily="34" charset="-128"/>
            </a:endParaRPr>
          </a:p>
        </p:txBody>
      </p:sp>
      <p:sp>
        <p:nvSpPr>
          <p:cNvPr id="689202" name="Text Box 50"/>
          <p:cNvSpPr txBox="1">
            <a:spLocks noChangeArrowheads="1"/>
          </p:cNvSpPr>
          <p:nvPr/>
        </p:nvSpPr>
        <p:spPr bwMode="auto">
          <a:xfrm>
            <a:off x="3159125" y="4776788"/>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p>
        </p:txBody>
      </p:sp>
      <p:sp>
        <p:nvSpPr>
          <p:cNvPr id="689203" name="Text Box 51"/>
          <p:cNvSpPr txBox="1">
            <a:spLocks noChangeArrowheads="1"/>
          </p:cNvSpPr>
          <p:nvPr/>
        </p:nvSpPr>
        <p:spPr bwMode="auto">
          <a:xfrm>
            <a:off x="3775075" y="4776788"/>
            <a:ext cx="401638"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Symbol" pitchFamily="18" charset="2"/>
                <a:ea typeface="Arial Unicode MS" pitchFamily="34" charset="-128"/>
                <a:cs typeface="Arial Unicode MS" pitchFamily="34" charset="-128"/>
              </a:rPr>
              <a:t>¥</a:t>
            </a:r>
          </a:p>
        </p:txBody>
      </p:sp>
      <p:sp>
        <p:nvSpPr>
          <p:cNvPr id="689204" name="Text Box 52"/>
          <p:cNvSpPr txBox="1">
            <a:spLocks noChangeArrowheads="1"/>
          </p:cNvSpPr>
          <p:nvPr/>
        </p:nvSpPr>
        <p:spPr bwMode="auto">
          <a:xfrm>
            <a:off x="1978025" y="5146675"/>
            <a:ext cx="3365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7</a:t>
            </a:r>
          </a:p>
        </p:txBody>
      </p:sp>
      <p:sp>
        <p:nvSpPr>
          <p:cNvPr id="689205" name="Text Box 53"/>
          <p:cNvSpPr txBox="1">
            <a:spLocks noChangeArrowheads="1"/>
          </p:cNvSpPr>
          <p:nvPr/>
        </p:nvSpPr>
        <p:spPr bwMode="auto">
          <a:xfrm>
            <a:off x="3114675" y="5146675"/>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11</a:t>
            </a:r>
          </a:p>
        </p:txBody>
      </p:sp>
      <p:sp>
        <p:nvSpPr>
          <p:cNvPr id="689206" name="Text Box 54"/>
          <p:cNvSpPr txBox="1">
            <a:spLocks noChangeArrowheads="1"/>
          </p:cNvSpPr>
          <p:nvPr/>
        </p:nvSpPr>
        <p:spPr bwMode="auto">
          <a:xfrm>
            <a:off x="3806825" y="5146675"/>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5</a:t>
            </a:r>
          </a:p>
        </p:txBody>
      </p:sp>
      <p:sp>
        <p:nvSpPr>
          <p:cNvPr id="689207" name="Text Box 55"/>
          <p:cNvSpPr txBox="1">
            <a:spLocks noChangeArrowheads="1"/>
          </p:cNvSpPr>
          <p:nvPr/>
        </p:nvSpPr>
        <p:spPr bwMode="auto">
          <a:xfrm>
            <a:off x="1978025" y="5510213"/>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7</a:t>
            </a:r>
          </a:p>
        </p:txBody>
      </p:sp>
      <p:sp>
        <p:nvSpPr>
          <p:cNvPr id="689208" name="Text Box 56"/>
          <p:cNvSpPr txBox="1">
            <a:spLocks noChangeArrowheads="1"/>
          </p:cNvSpPr>
          <p:nvPr/>
        </p:nvSpPr>
        <p:spPr bwMode="auto">
          <a:xfrm>
            <a:off x="3114675" y="5510213"/>
            <a:ext cx="488950" cy="457200"/>
          </a:xfrm>
          <a:prstGeom prst="rect">
            <a:avLst/>
          </a:prstGeom>
          <a:no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11</a:t>
            </a:r>
          </a:p>
        </p:txBody>
      </p:sp>
      <p:sp>
        <p:nvSpPr>
          <p:cNvPr id="689209" name="Text Box 57"/>
          <p:cNvSpPr txBox="1">
            <a:spLocks noChangeArrowheads="1"/>
          </p:cNvSpPr>
          <p:nvPr/>
        </p:nvSpPr>
        <p:spPr bwMode="auto">
          <a:xfrm>
            <a:off x="3190875" y="5873750"/>
            <a:ext cx="336550" cy="457200"/>
          </a:xfrm>
          <a:prstGeom prst="rect">
            <a:avLst/>
          </a:prstGeom>
          <a:solidFill>
            <a:srgbClr val="FFCCCC"/>
          </a:solidFill>
          <a:ln w="28575">
            <a:noFill/>
            <a:miter lim="800000"/>
            <a:headEnd/>
            <a:tailEnd/>
          </a:ln>
          <a:effectLst/>
        </p:spPr>
        <p:txBody>
          <a:bodyPr wrap="none">
            <a:spAutoFit/>
          </a:bodyPr>
          <a:lstStyle/>
          <a:p>
            <a:pPr algn="ctr" eaLnBrk="1" hangingPunct="1"/>
            <a:r>
              <a:rPr lang="en-US" sz="2400">
                <a:solidFill>
                  <a:srgbClr val="008A87"/>
                </a:solidFill>
                <a:latin typeface="Times New Roman" pitchFamily="18" charset="0"/>
                <a:ea typeface="Arial Unicode MS" pitchFamily="34" charset="-128"/>
                <a:cs typeface="Arial Unicode MS" pitchFamily="34" charset="-128"/>
              </a:rPr>
              <a:t>9</a:t>
            </a:r>
          </a:p>
        </p:txBody>
      </p:sp>
      <p:sp>
        <p:nvSpPr>
          <p:cNvPr id="689210" name="Text Box 58"/>
          <p:cNvSpPr txBox="1">
            <a:spLocks noChangeArrowheads="1"/>
          </p:cNvSpPr>
          <p:nvPr/>
        </p:nvSpPr>
        <p:spPr bwMode="auto">
          <a:xfrm>
            <a:off x="381000" y="1447800"/>
            <a:ext cx="4876800" cy="530225"/>
          </a:xfrm>
          <a:prstGeom prst="rect">
            <a:avLst/>
          </a:prstGeom>
          <a:noFill/>
          <a:ln w="28575">
            <a:noFill/>
            <a:miter lim="800000"/>
            <a:headEnd/>
            <a:tailEnd/>
          </a:ln>
          <a:effectLst/>
        </p:spPr>
        <p:txBody>
          <a:bodyPr>
            <a:spAutoFit/>
          </a:bodyPr>
          <a:lstStyle/>
          <a:p>
            <a:pPr eaLnBrk="1" hangingPunct="1">
              <a:lnSpc>
                <a:spcPct val="90000"/>
              </a:lnSpc>
            </a:pPr>
            <a:r>
              <a:rPr lang="en-US" sz="3200" b="1" i="1">
                <a:solidFill>
                  <a:srgbClr val="008A87"/>
                </a:solidFill>
                <a:latin typeface="Times New Roman" pitchFamily="18" charset="0"/>
                <a:ea typeface="Arial Unicode MS" pitchFamily="34" charset="-128"/>
                <a:cs typeface="Arial Unicode MS" pitchFamily="34" charset="-128"/>
              </a:rPr>
              <a:t>“D”</a:t>
            </a:r>
            <a:r>
              <a:rPr lang="en-US" sz="3200" b="1">
                <a:solidFill>
                  <a:srgbClr val="CC0000"/>
                </a:solidFill>
                <a:latin typeface="Times New Roman" pitchFamily="18" charset="0"/>
                <a:ea typeface="Arial Unicode MS" pitchFamily="34" charset="-128"/>
                <a:cs typeface="Arial Unicode MS" pitchFamily="34" charset="-128"/>
              </a:rPr>
              <a:t> </a:t>
            </a:r>
            <a:r>
              <a:rPr lang="en-US" sz="3200" b="1">
                <a:solidFill>
                  <a:srgbClr val="008A87"/>
                </a:solidFill>
                <a:latin typeface="Times New Roman" pitchFamily="18" charset="0"/>
                <a:ea typeface="Arial Unicode MS" pitchFamily="34" charset="-128"/>
                <a:cs typeface="Arial Unicode MS" pitchFamily="34" charset="-128"/>
                <a:sym typeface="Symbol" pitchFamily="18" charset="2"/>
              </a:rPr>
              <a:t></a:t>
            </a:r>
            <a:r>
              <a:rPr lang="en-US" sz="3200" b="1">
                <a:solidFill>
                  <a:srgbClr val="CC0000"/>
                </a:solidFill>
                <a:latin typeface="Times New Roman" pitchFamily="18" charset="0"/>
                <a:ea typeface="Arial Unicode MS" pitchFamily="34" charset="-128"/>
                <a:cs typeface="Arial Unicode MS" pitchFamily="34" charset="-128"/>
                <a:sym typeface="Symbol" pitchFamily="18" charset="2"/>
              </a:rPr>
              <a:t> </a:t>
            </a:r>
            <a:r>
              <a:rPr lang="en-US" sz="3200" b="1">
                <a:solidFill>
                  <a:srgbClr val="CC0000"/>
                </a:solidFill>
                <a:latin typeface="Times New Roman" pitchFamily="18" charset="0"/>
                <a:ea typeface="Arial Unicode MS" pitchFamily="34" charset="-128"/>
                <a:cs typeface="Arial Unicode MS" pitchFamily="34" charset="-128"/>
              </a:rPr>
              <a:t>E</a:t>
            </a:r>
            <a:r>
              <a:rPr lang="en-US" sz="2400" b="1">
                <a:solidFill>
                  <a:srgbClr val="CC0000"/>
                </a:solidFill>
                <a:latin typeface="Times New Roman" pitchFamily="18" charset="0"/>
                <a:ea typeface="Arial Unicode MS" pitchFamily="34" charset="-128"/>
                <a:cs typeface="Arial Unicode MS" pitchFamily="34" charset="-128"/>
              </a:rPr>
              <a:t>XTRACT</a:t>
            </a:r>
            <a:r>
              <a:rPr lang="en-US" sz="3200" b="1">
                <a:solidFill>
                  <a:srgbClr val="CC0000"/>
                </a:solidFill>
                <a:latin typeface="Times New Roman" pitchFamily="18" charset="0"/>
                <a:ea typeface="Arial Unicode MS" pitchFamily="34" charset="-128"/>
                <a:cs typeface="Arial Unicode MS" pitchFamily="34" charset="-128"/>
              </a:rPr>
              <a:t>-M</a:t>
            </a:r>
            <a:r>
              <a:rPr lang="en-US" sz="2400" b="1">
                <a:solidFill>
                  <a:srgbClr val="CC0000"/>
                </a:solidFill>
                <a:latin typeface="Times New Roman" pitchFamily="18" charset="0"/>
                <a:ea typeface="Arial Unicode MS" pitchFamily="34" charset="-128"/>
                <a:cs typeface="Arial Unicode MS" pitchFamily="34" charset="-128"/>
              </a:rPr>
              <a:t>IN</a:t>
            </a:r>
            <a:r>
              <a:rPr lang="en-US" sz="3200" b="1">
                <a:solidFill>
                  <a:srgbClr val="008A87"/>
                </a:solidFill>
                <a:latin typeface="Times New Roman" pitchFamily="18" charset="0"/>
                <a:ea typeface="Arial Unicode MS" pitchFamily="34" charset="-128"/>
                <a:cs typeface="Arial Unicode MS" pitchFamily="34" charset="-128"/>
              </a:rPr>
              <a:t>(</a:t>
            </a:r>
            <a:r>
              <a:rPr lang="en-US" sz="3200" b="1" i="1">
                <a:solidFill>
                  <a:srgbClr val="008A87"/>
                </a:solidFill>
                <a:latin typeface="Times New Roman" pitchFamily="18" charset="0"/>
                <a:ea typeface="Arial Unicode MS" pitchFamily="34" charset="-128"/>
                <a:cs typeface="Arial Unicode MS" pitchFamily="34" charset="-128"/>
              </a:rPr>
              <a:t>Q</a:t>
            </a:r>
            <a:r>
              <a:rPr lang="en-US" sz="3200" b="1">
                <a:solidFill>
                  <a:srgbClr val="008A87"/>
                </a:solidFill>
                <a:latin typeface="Times New Roman" pitchFamily="18" charset="0"/>
                <a:ea typeface="Arial Unicode MS" pitchFamily="34" charset="-128"/>
                <a:cs typeface="Arial Unicode MS" pitchFamily="34" charset="-128"/>
              </a:rPr>
              <a:t>)</a:t>
            </a:r>
            <a:r>
              <a:rPr lang="en-US" sz="3200" b="1">
                <a:solidFill>
                  <a:srgbClr val="CC0000"/>
                </a:solidFill>
                <a:latin typeface="Times New Roman" pitchFamily="18" charset="0"/>
                <a:ea typeface="Arial Unicode MS" pitchFamily="34" charset="-128"/>
                <a:cs typeface="Arial Unicode MS" pitchFamily="34" charset="-128"/>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E3D83-9F97-D6C6-91E5-E42543B64E7A}"/>
              </a:ext>
            </a:extLst>
          </p:cNvPr>
          <p:cNvSpPr>
            <a:spLocks noGrp="1"/>
          </p:cNvSpPr>
          <p:nvPr>
            <p:ph type="title"/>
          </p:nvPr>
        </p:nvSpPr>
        <p:spPr/>
        <p:txBody>
          <a:bodyPr/>
          <a:lstStyle/>
          <a:p>
            <a:r>
              <a:rPr lang="en-US" sz="2800" dirty="0"/>
              <a:t>Find the shortest path between a to z using Dijkstra's algorithm</a:t>
            </a:r>
          </a:p>
        </p:txBody>
      </p:sp>
      <p:pic>
        <p:nvPicPr>
          <p:cNvPr id="4" name="Picture 3">
            <a:extLst>
              <a:ext uri="{FF2B5EF4-FFF2-40B4-BE49-F238E27FC236}">
                <a16:creationId xmlns:a16="http://schemas.microsoft.com/office/drawing/2014/main" id="{A45E45E4-F44A-24C2-867B-F09F174B8CEF}"/>
              </a:ext>
            </a:extLst>
          </p:cNvPr>
          <p:cNvPicPr>
            <a:picLocks noChangeAspect="1"/>
          </p:cNvPicPr>
          <p:nvPr/>
        </p:nvPicPr>
        <p:blipFill>
          <a:blip r:embed="rId2"/>
          <a:stretch>
            <a:fillRect/>
          </a:stretch>
        </p:blipFill>
        <p:spPr>
          <a:xfrm>
            <a:off x="762000" y="1676400"/>
            <a:ext cx="7239000" cy="4574336"/>
          </a:xfrm>
          <a:prstGeom prst="rect">
            <a:avLst/>
          </a:prstGeom>
        </p:spPr>
      </p:pic>
    </p:spTree>
    <p:extLst>
      <p:ext uri="{BB962C8B-B14F-4D97-AF65-F5344CB8AC3E}">
        <p14:creationId xmlns:p14="http://schemas.microsoft.com/office/powerpoint/2010/main" val="15767767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EC8E-649A-3488-B190-DD29132A8556}"/>
              </a:ext>
            </a:extLst>
          </p:cNvPr>
          <p:cNvSpPr>
            <a:spLocks noGrp="1"/>
          </p:cNvSpPr>
          <p:nvPr>
            <p:ph type="title"/>
          </p:nvPr>
        </p:nvSpPr>
        <p:spPr/>
        <p:txBody>
          <a:bodyPr/>
          <a:lstStyle/>
          <a:p>
            <a:r>
              <a:rPr lang="en-US" sz="2400" dirty="0"/>
              <a:t>Find the shortest path between a to z using Dijkstra's algorithm</a:t>
            </a:r>
          </a:p>
        </p:txBody>
      </p:sp>
      <p:pic>
        <p:nvPicPr>
          <p:cNvPr id="4" name="Picture 3">
            <a:extLst>
              <a:ext uri="{FF2B5EF4-FFF2-40B4-BE49-F238E27FC236}">
                <a16:creationId xmlns:a16="http://schemas.microsoft.com/office/drawing/2014/main" id="{99A65D66-FBAF-D8C2-8188-32DA8366C651}"/>
              </a:ext>
            </a:extLst>
          </p:cNvPr>
          <p:cNvPicPr>
            <a:picLocks noChangeAspect="1"/>
          </p:cNvPicPr>
          <p:nvPr/>
        </p:nvPicPr>
        <p:blipFill>
          <a:blip r:embed="rId2"/>
          <a:stretch>
            <a:fillRect/>
          </a:stretch>
        </p:blipFill>
        <p:spPr>
          <a:xfrm>
            <a:off x="190500" y="2209800"/>
            <a:ext cx="8762999" cy="3505200"/>
          </a:xfrm>
          <a:prstGeom prst="rect">
            <a:avLst/>
          </a:prstGeom>
        </p:spPr>
      </p:pic>
    </p:spTree>
    <p:extLst>
      <p:ext uri="{BB962C8B-B14F-4D97-AF65-F5344CB8AC3E}">
        <p14:creationId xmlns:p14="http://schemas.microsoft.com/office/powerpoint/2010/main" val="483137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US"/>
              <a:t>Summary</a:t>
            </a:r>
          </a:p>
        </p:txBody>
      </p:sp>
      <p:sp>
        <p:nvSpPr>
          <p:cNvPr id="274435" name="Rectangle 3"/>
          <p:cNvSpPr>
            <a:spLocks noGrp="1" noChangeArrowheads="1"/>
          </p:cNvSpPr>
          <p:nvPr>
            <p:ph type="body" idx="1"/>
          </p:nvPr>
        </p:nvSpPr>
        <p:spPr/>
        <p:txBody>
          <a:bodyPr/>
          <a:lstStyle/>
          <a:p>
            <a:r>
              <a:rPr lang="en-US"/>
              <a:t>Given a weighted directed graph, we can find the shortest distance between two vertices by:</a:t>
            </a:r>
          </a:p>
          <a:p>
            <a:pPr lvl="1"/>
            <a:r>
              <a:rPr lang="en-US"/>
              <a:t>starting with a trivial path containing the initial vertex</a:t>
            </a:r>
          </a:p>
          <a:p>
            <a:pPr lvl="1"/>
            <a:r>
              <a:rPr lang="en-US"/>
              <a:t>growing this path by always going to the next vertex which has the shortest current path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t>Negative Cycles</a:t>
            </a:r>
          </a:p>
        </p:txBody>
      </p:sp>
      <p:sp>
        <p:nvSpPr>
          <p:cNvPr id="238595" name="Rectangle 3"/>
          <p:cNvSpPr>
            <a:spLocks noGrp="1" noChangeArrowheads="1"/>
          </p:cNvSpPr>
          <p:nvPr>
            <p:ph type="body" idx="1"/>
          </p:nvPr>
        </p:nvSpPr>
        <p:spPr/>
        <p:txBody>
          <a:bodyPr>
            <a:normAutofit fontScale="92500" lnSpcReduction="20000"/>
          </a:bodyPr>
          <a:lstStyle/>
          <a:p>
            <a:r>
              <a:rPr lang="en-US" dirty="0"/>
              <a:t>Clearly, if we have negative vertices, it may be possible to end up in a cycle whereby each pass through the cycle decreases the total </a:t>
            </a:r>
            <a:r>
              <a:rPr lang="en-US" i="1" dirty="0"/>
              <a:t>length</a:t>
            </a:r>
          </a:p>
          <a:p>
            <a:r>
              <a:rPr lang="en-US" dirty="0"/>
              <a:t>Thus, a shortest length would be undefined for such a graph</a:t>
            </a:r>
          </a:p>
          <a:p>
            <a:r>
              <a:rPr lang="en-US" dirty="0"/>
              <a:t>Consider the shortest path</a:t>
            </a:r>
            <a:br>
              <a:rPr lang="en-US" dirty="0"/>
            </a:br>
            <a:r>
              <a:rPr lang="en-US" dirty="0"/>
              <a:t>from vertex 1 to 4...</a:t>
            </a:r>
          </a:p>
          <a:p>
            <a:r>
              <a:rPr lang="en-US" dirty="0"/>
              <a:t>We will only consider non-</a:t>
            </a:r>
            <a:br>
              <a:rPr lang="en-US" dirty="0"/>
            </a:br>
            <a:r>
              <a:rPr lang="en-US" dirty="0"/>
              <a:t>negative weights.</a:t>
            </a:r>
          </a:p>
        </p:txBody>
      </p:sp>
      <p:pic>
        <p:nvPicPr>
          <p:cNvPr id="238596" name="Picture 4" descr="sp03"/>
          <p:cNvPicPr>
            <a:picLocks noChangeAspect="1" noChangeArrowheads="1"/>
          </p:cNvPicPr>
          <p:nvPr/>
        </p:nvPicPr>
        <p:blipFill>
          <a:blip r:embed="rId2" cstate="print"/>
          <a:srcRect/>
          <a:stretch>
            <a:fillRect/>
          </a:stretch>
        </p:blipFill>
        <p:spPr bwMode="auto">
          <a:xfrm>
            <a:off x="6400800" y="4191000"/>
            <a:ext cx="1582737" cy="1468437"/>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5181600" y="3352800"/>
            <a:ext cx="3286125" cy="25050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685800" y="609600"/>
            <a:ext cx="4648200" cy="3087688"/>
          </a:xfrm>
          <a:prstGeom prst="rect">
            <a:avLst/>
          </a:prstGeom>
          <a:noFill/>
          <a:ln w="9525">
            <a:noFill/>
            <a:miter lim="800000"/>
            <a:headEnd/>
            <a:tailEnd/>
          </a:ln>
          <a:effectLst/>
        </p:spPr>
      </p:pic>
      <p:sp>
        <p:nvSpPr>
          <p:cNvPr id="4100" name="Rectangle 4"/>
          <p:cNvSpPr>
            <a:spLocks noChangeArrowheads="1"/>
          </p:cNvSpPr>
          <p:nvPr/>
        </p:nvSpPr>
        <p:spPr bwMode="auto">
          <a:xfrm>
            <a:off x="1905000" y="2286000"/>
            <a:ext cx="21336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101" name="Rectangle 5"/>
          <p:cNvSpPr>
            <a:spLocks noChangeArrowheads="1"/>
          </p:cNvSpPr>
          <p:nvPr/>
        </p:nvSpPr>
        <p:spPr bwMode="auto">
          <a:xfrm>
            <a:off x="1905000" y="1447800"/>
            <a:ext cx="21336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102" name="Text Box 6"/>
          <p:cNvSpPr txBox="1">
            <a:spLocks noChangeArrowheads="1"/>
          </p:cNvSpPr>
          <p:nvPr/>
        </p:nvSpPr>
        <p:spPr bwMode="auto">
          <a:xfrm>
            <a:off x="2057400" y="1066800"/>
            <a:ext cx="268288" cy="396875"/>
          </a:xfrm>
          <a:prstGeom prst="rect">
            <a:avLst/>
          </a:prstGeom>
          <a:noFill/>
          <a:ln w="9525">
            <a:noFill/>
            <a:miter lim="800000"/>
            <a:headEnd/>
            <a:tailEnd/>
          </a:ln>
          <a:effectLst/>
        </p:spPr>
        <p:txBody>
          <a:bodyPr wrap="none">
            <a:spAutoFit/>
          </a:bodyPr>
          <a:lstStyle/>
          <a:p>
            <a:r>
              <a:rPr lang="en-US" sz="2000" b="1">
                <a:solidFill>
                  <a:schemeClr val="accent2"/>
                </a:solidFill>
              </a:rPr>
              <a:t>t</a:t>
            </a:r>
          </a:p>
        </p:txBody>
      </p:sp>
      <p:sp>
        <p:nvSpPr>
          <p:cNvPr id="4103" name="Text Box 7"/>
          <p:cNvSpPr txBox="1">
            <a:spLocks noChangeArrowheads="1"/>
          </p:cNvSpPr>
          <p:nvPr/>
        </p:nvSpPr>
        <p:spPr bwMode="auto">
          <a:xfrm>
            <a:off x="2057400" y="1447800"/>
            <a:ext cx="254000" cy="396875"/>
          </a:xfrm>
          <a:prstGeom prst="rect">
            <a:avLst/>
          </a:prstGeom>
          <a:noFill/>
          <a:ln w="9525">
            <a:noFill/>
            <a:miter lim="800000"/>
            <a:headEnd/>
            <a:tailEnd/>
          </a:ln>
          <a:effectLst/>
        </p:spPr>
        <p:txBody>
          <a:bodyPr wrap="none">
            <a:spAutoFit/>
          </a:bodyPr>
          <a:lstStyle/>
          <a:p>
            <a:r>
              <a:rPr lang="en-US" sz="2000"/>
              <a:t>f</a:t>
            </a:r>
          </a:p>
        </p:txBody>
      </p:sp>
      <p:sp>
        <p:nvSpPr>
          <p:cNvPr id="4104" name="Text Box 8"/>
          <p:cNvSpPr txBox="1">
            <a:spLocks noChangeArrowheads="1"/>
          </p:cNvSpPr>
          <p:nvPr/>
        </p:nvSpPr>
        <p:spPr bwMode="auto">
          <a:xfrm>
            <a:off x="2057400" y="2286000"/>
            <a:ext cx="254000" cy="396875"/>
          </a:xfrm>
          <a:prstGeom prst="rect">
            <a:avLst/>
          </a:prstGeom>
          <a:noFill/>
          <a:ln w="9525">
            <a:noFill/>
            <a:miter lim="800000"/>
            <a:headEnd/>
            <a:tailEnd/>
          </a:ln>
          <a:effectLst/>
        </p:spPr>
        <p:txBody>
          <a:bodyPr wrap="none">
            <a:spAutoFit/>
          </a:bodyPr>
          <a:lstStyle/>
          <a:p>
            <a:r>
              <a:rPr lang="en-US" sz="2000"/>
              <a:t>f</a:t>
            </a:r>
          </a:p>
        </p:txBody>
      </p:sp>
      <p:sp>
        <p:nvSpPr>
          <p:cNvPr id="4105" name="Rectangle 9"/>
          <p:cNvSpPr>
            <a:spLocks noChangeArrowheads="1"/>
          </p:cNvSpPr>
          <p:nvPr/>
        </p:nvSpPr>
        <p:spPr bwMode="auto">
          <a:xfrm>
            <a:off x="1905000" y="1828800"/>
            <a:ext cx="21336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nvGrpSpPr>
          <p:cNvPr id="2" name="Group 10"/>
          <p:cNvGrpSpPr>
            <a:grpSpLocks/>
          </p:cNvGrpSpPr>
          <p:nvPr/>
        </p:nvGrpSpPr>
        <p:grpSpPr bwMode="auto">
          <a:xfrm>
            <a:off x="4114800" y="914400"/>
            <a:ext cx="354013" cy="2590800"/>
            <a:chOff x="2438" y="601"/>
            <a:chExt cx="223" cy="1632"/>
          </a:xfrm>
        </p:grpSpPr>
        <p:sp>
          <p:nvSpPr>
            <p:cNvPr id="4107" name="Text Box 11"/>
            <p:cNvSpPr txBox="1">
              <a:spLocks noChangeArrowheads="1"/>
            </p:cNvSpPr>
            <p:nvPr/>
          </p:nvSpPr>
          <p:spPr bwMode="auto">
            <a:xfrm>
              <a:off x="2438" y="601"/>
              <a:ext cx="180" cy="288"/>
            </a:xfrm>
            <a:prstGeom prst="rect">
              <a:avLst/>
            </a:prstGeom>
            <a:noFill/>
            <a:ln w="9525">
              <a:noFill/>
              <a:miter lim="800000"/>
              <a:headEnd/>
              <a:tailEnd/>
            </a:ln>
            <a:effectLst/>
          </p:spPr>
          <p:txBody>
            <a:bodyPr wrap="none">
              <a:spAutoFit/>
            </a:bodyPr>
            <a:lstStyle/>
            <a:p>
              <a:r>
                <a:rPr lang="en-US" sz="2400"/>
                <a:t>-</a:t>
              </a:r>
            </a:p>
          </p:txBody>
        </p:sp>
        <p:sp>
          <p:nvSpPr>
            <p:cNvPr id="4108" name="Text Box 12"/>
            <p:cNvSpPr txBox="1">
              <a:spLocks noChangeArrowheads="1"/>
            </p:cNvSpPr>
            <p:nvPr/>
          </p:nvSpPr>
          <p:spPr bwMode="auto">
            <a:xfrm>
              <a:off x="2438" y="919"/>
              <a:ext cx="223" cy="250"/>
            </a:xfrm>
            <a:prstGeom prst="rect">
              <a:avLst/>
            </a:prstGeom>
            <a:noFill/>
            <a:ln w="9525">
              <a:noFill/>
              <a:miter lim="800000"/>
              <a:headEnd/>
              <a:tailEnd/>
            </a:ln>
            <a:effectLst/>
          </p:spPr>
          <p:txBody>
            <a:bodyPr wrap="none">
              <a:spAutoFit/>
            </a:bodyPr>
            <a:lstStyle/>
            <a:p>
              <a:r>
                <a:rPr lang="en-US" sz="2000"/>
                <a:t>A</a:t>
              </a:r>
            </a:p>
          </p:txBody>
        </p:sp>
        <p:sp>
          <p:nvSpPr>
            <p:cNvPr id="4109" name="Text Box 13"/>
            <p:cNvSpPr txBox="1">
              <a:spLocks noChangeArrowheads="1"/>
            </p:cNvSpPr>
            <p:nvPr/>
          </p:nvSpPr>
          <p:spPr bwMode="auto">
            <a:xfrm>
              <a:off x="2438" y="1159"/>
              <a:ext cx="223" cy="250"/>
            </a:xfrm>
            <a:prstGeom prst="rect">
              <a:avLst/>
            </a:prstGeom>
            <a:noFill/>
            <a:ln w="9525">
              <a:noFill/>
              <a:miter lim="800000"/>
              <a:headEnd/>
              <a:tailEnd/>
            </a:ln>
            <a:effectLst/>
          </p:spPr>
          <p:txBody>
            <a:bodyPr wrap="none">
              <a:spAutoFit/>
            </a:bodyPr>
            <a:lstStyle/>
            <a:p>
              <a:r>
                <a:rPr lang="en-US" sz="2000"/>
                <a:t>A</a:t>
              </a:r>
            </a:p>
          </p:txBody>
        </p:sp>
        <p:sp>
          <p:nvSpPr>
            <p:cNvPr id="4110" name="Text Box 14"/>
            <p:cNvSpPr txBox="1">
              <a:spLocks noChangeArrowheads="1"/>
            </p:cNvSpPr>
            <p:nvPr/>
          </p:nvSpPr>
          <p:spPr bwMode="auto">
            <a:xfrm>
              <a:off x="2438" y="1447"/>
              <a:ext cx="223" cy="250"/>
            </a:xfrm>
            <a:prstGeom prst="rect">
              <a:avLst/>
            </a:prstGeom>
            <a:noFill/>
            <a:ln w="9525">
              <a:noFill/>
              <a:miter lim="800000"/>
              <a:headEnd/>
              <a:tailEnd/>
            </a:ln>
            <a:effectLst/>
          </p:spPr>
          <p:txBody>
            <a:bodyPr wrap="none">
              <a:spAutoFit/>
            </a:bodyPr>
            <a:lstStyle/>
            <a:p>
              <a:r>
                <a:rPr lang="en-US" sz="2000"/>
                <a:t>A</a:t>
              </a:r>
            </a:p>
          </p:txBody>
        </p:sp>
        <p:sp>
          <p:nvSpPr>
            <p:cNvPr id="4111" name="Text Box 15"/>
            <p:cNvSpPr txBox="1">
              <a:spLocks noChangeArrowheads="1"/>
            </p:cNvSpPr>
            <p:nvPr/>
          </p:nvSpPr>
          <p:spPr bwMode="auto">
            <a:xfrm>
              <a:off x="2438" y="1657"/>
              <a:ext cx="180" cy="288"/>
            </a:xfrm>
            <a:prstGeom prst="rect">
              <a:avLst/>
            </a:prstGeom>
            <a:noFill/>
            <a:ln w="9525">
              <a:noFill/>
              <a:miter lim="800000"/>
              <a:headEnd/>
              <a:tailEnd/>
            </a:ln>
            <a:effectLst/>
          </p:spPr>
          <p:txBody>
            <a:bodyPr wrap="none">
              <a:spAutoFit/>
            </a:bodyPr>
            <a:lstStyle/>
            <a:p>
              <a:r>
                <a:rPr lang="en-US" sz="2400"/>
                <a:t>-</a:t>
              </a:r>
            </a:p>
          </p:txBody>
        </p:sp>
        <p:sp>
          <p:nvSpPr>
            <p:cNvPr id="4112" name="Text Box 16"/>
            <p:cNvSpPr txBox="1">
              <a:spLocks noChangeArrowheads="1"/>
            </p:cNvSpPr>
            <p:nvPr/>
          </p:nvSpPr>
          <p:spPr bwMode="auto">
            <a:xfrm>
              <a:off x="2438" y="1945"/>
              <a:ext cx="180" cy="288"/>
            </a:xfrm>
            <a:prstGeom prst="rect">
              <a:avLst/>
            </a:prstGeom>
            <a:noFill/>
            <a:ln w="9525">
              <a:noFill/>
              <a:miter lim="800000"/>
              <a:headEnd/>
              <a:tailEnd/>
            </a:ln>
            <a:effectLst/>
          </p:spPr>
          <p:txBody>
            <a:bodyPr wrap="none">
              <a:spAutoFit/>
            </a:bodyPr>
            <a:lstStyle/>
            <a:p>
              <a:r>
                <a:rPr lang="en-US" sz="2400"/>
                <a:t>-</a:t>
              </a:r>
            </a:p>
          </p:txBody>
        </p:sp>
      </p:grpSp>
      <p:sp>
        <p:nvSpPr>
          <p:cNvPr id="4113" name="Text Box 17"/>
          <p:cNvSpPr txBox="1">
            <a:spLocks noChangeArrowheads="1"/>
          </p:cNvSpPr>
          <p:nvPr/>
        </p:nvSpPr>
        <p:spPr bwMode="auto">
          <a:xfrm>
            <a:off x="2057400" y="1828800"/>
            <a:ext cx="254000" cy="396875"/>
          </a:xfrm>
          <a:prstGeom prst="rect">
            <a:avLst/>
          </a:prstGeom>
          <a:noFill/>
          <a:ln w="9525">
            <a:noFill/>
            <a:miter lim="800000"/>
            <a:headEnd/>
            <a:tailEnd/>
          </a:ln>
          <a:effectLst/>
        </p:spPr>
        <p:txBody>
          <a:bodyPr wrap="none">
            <a:spAutoFit/>
          </a:bodyPr>
          <a:lstStyle/>
          <a:p>
            <a:r>
              <a:rPr lang="en-US" sz="2000"/>
              <a:t>f</a:t>
            </a:r>
          </a:p>
        </p:txBody>
      </p:sp>
      <p:sp>
        <p:nvSpPr>
          <p:cNvPr id="4114" name="Line 18"/>
          <p:cNvSpPr>
            <a:spLocks noChangeShapeType="1"/>
          </p:cNvSpPr>
          <p:nvPr/>
        </p:nvSpPr>
        <p:spPr bwMode="auto">
          <a:xfrm flipV="1">
            <a:off x="1905000" y="1828800"/>
            <a:ext cx="533400" cy="381000"/>
          </a:xfrm>
          <a:prstGeom prst="line">
            <a:avLst/>
          </a:prstGeom>
          <a:noFill/>
          <a:ln w="9525">
            <a:solidFill>
              <a:schemeClr val="tx1"/>
            </a:solidFill>
            <a:round/>
            <a:headEnd/>
            <a:tailEnd/>
          </a:ln>
          <a:effectLst/>
        </p:spPr>
        <p:txBody>
          <a:bodyPr/>
          <a:lstStyle/>
          <a:p>
            <a:endParaRPr lang="en-US"/>
          </a:p>
        </p:txBody>
      </p:sp>
      <p:sp>
        <p:nvSpPr>
          <p:cNvPr id="4115" name="Text Box 19"/>
          <p:cNvSpPr txBox="1">
            <a:spLocks noChangeArrowheads="1"/>
          </p:cNvSpPr>
          <p:nvPr/>
        </p:nvSpPr>
        <p:spPr bwMode="auto">
          <a:xfrm>
            <a:off x="2514600" y="1828800"/>
            <a:ext cx="268288" cy="396875"/>
          </a:xfrm>
          <a:prstGeom prst="rect">
            <a:avLst/>
          </a:prstGeom>
          <a:noFill/>
          <a:ln w="9525">
            <a:noFill/>
            <a:miter lim="800000"/>
            <a:headEnd/>
            <a:tailEnd/>
          </a:ln>
          <a:effectLst/>
        </p:spPr>
        <p:txBody>
          <a:bodyPr wrap="none">
            <a:spAutoFit/>
          </a:bodyPr>
          <a:lstStyle/>
          <a:p>
            <a:r>
              <a:rPr lang="en-US" sz="2000" b="1">
                <a:solidFill>
                  <a:schemeClr val="accent2"/>
                </a:solidFill>
              </a:rPr>
              <a:t>t</a:t>
            </a:r>
          </a:p>
        </p:txBody>
      </p:sp>
      <p:sp>
        <p:nvSpPr>
          <p:cNvPr id="4116" name="Line 20"/>
          <p:cNvSpPr>
            <a:spLocks noChangeShapeType="1"/>
          </p:cNvSpPr>
          <p:nvPr/>
        </p:nvSpPr>
        <p:spPr bwMode="auto">
          <a:xfrm flipV="1">
            <a:off x="1905000" y="1447800"/>
            <a:ext cx="533400" cy="381000"/>
          </a:xfrm>
          <a:prstGeom prst="line">
            <a:avLst/>
          </a:prstGeom>
          <a:noFill/>
          <a:ln w="9525">
            <a:solidFill>
              <a:schemeClr val="tx1"/>
            </a:solidFill>
            <a:round/>
            <a:headEnd/>
            <a:tailEnd/>
          </a:ln>
          <a:effectLst/>
        </p:spPr>
        <p:txBody>
          <a:bodyPr/>
          <a:lstStyle/>
          <a:p>
            <a:endParaRPr lang="en-US"/>
          </a:p>
        </p:txBody>
      </p:sp>
      <p:sp>
        <p:nvSpPr>
          <p:cNvPr id="4117" name="Text Box 21"/>
          <p:cNvSpPr txBox="1">
            <a:spLocks noChangeArrowheads="1"/>
          </p:cNvSpPr>
          <p:nvPr/>
        </p:nvSpPr>
        <p:spPr bwMode="auto">
          <a:xfrm>
            <a:off x="2590800" y="1447800"/>
            <a:ext cx="268288" cy="396875"/>
          </a:xfrm>
          <a:prstGeom prst="rect">
            <a:avLst/>
          </a:prstGeom>
          <a:noFill/>
          <a:ln w="9525">
            <a:noFill/>
            <a:miter lim="800000"/>
            <a:headEnd/>
            <a:tailEnd/>
          </a:ln>
          <a:effectLst/>
        </p:spPr>
        <p:txBody>
          <a:bodyPr wrap="none">
            <a:spAutoFit/>
          </a:bodyPr>
          <a:lstStyle/>
          <a:p>
            <a:r>
              <a:rPr lang="en-US" sz="2000" b="1">
                <a:solidFill>
                  <a:schemeClr val="accent2"/>
                </a:solidFill>
              </a:rPr>
              <a:t>t</a:t>
            </a:r>
          </a:p>
        </p:txBody>
      </p:sp>
      <p:sp>
        <p:nvSpPr>
          <p:cNvPr id="4118" name="Oval 22"/>
          <p:cNvSpPr>
            <a:spLocks noChangeArrowheads="1"/>
          </p:cNvSpPr>
          <p:nvPr/>
        </p:nvSpPr>
        <p:spPr bwMode="auto">
          <a:xfrm>
            <a:off x="5867400" y="3581400"/>
            <a:ext cx="381000" cy="381000"/>
          </a:xfrm>
          <a:prstGeom prst="ellipse">
            <a:avLst/>
          </a:prstGeom>
          <a:noFill/>
          <a:ln w="28575">
            <a:solidFill>
              <a:srgbClr val="990033"/>
            </a:solidFill>
            <a:round/>
            <a:headEnd/>
            <a:tailEnd/>
          </a:ln>
          <a:effectLst/>
        </p:spPr>
        <p:txBody>
          <a:bodyPr wrap="none" anchor="ctr"/>
          <a:lstStyle/>
          <a:p>
            <a:endParaRPr lang="en-US"/>
          </a:p>
        </p:txBody>
      </p:sp>
      <p:sp>
        <p:nvSpPr>
          <p:cNvPr id="4119" name="Oval 23"/>
          <p:cNvSpPr>
            <a:spLocks noChangeArrowheads="1"/>
          </p:cNvSpPr>
          <p:nvPr/>
        </p:nvSpPr>
        <p:spPr bwMode="auto">
          <a:xfrm>
            <a:off x="5486400" y="4648200"/>
            <a:ext cx="381000" cy="381000"/>
          </a:xfrm>
          <a:prstGeom prst="ellipse">
            <a:avLst/>
          </a:prstGeom>
          <a:noFill/>
          <a:ln w="28575">
            <a:solidFill>
              <a:srgbClr val="990033"/>
            </a:solidFill>
            <a:round/>
            <a:headEnd/>
            <a:tailEnd/>
          </a:ln>
          <a:effectLst/>
        </p:spPr>
        <p:txBody>
          <a:bodyPr wrap="none" anchor="ctr"/>
          <a:lstStyle/>
          <a:p>
            <a:endParaRPr lang="en-US"/>
          </a:p>
        </p:txBody>
      </p:sp>
      <p:sp>
        <p:nvSpPr>
          <p:cNvPr id="4120" name="Oval 24"/>
          <p:cNvSpPr>
            <a:spLocks noChangeArrowheads="1"/>
          </p:cNvSpPr>
          <p:nvPr/>
        </p:nvSpPr>
        <p:spPr bwMode="auto">
          <a:xfrm>
            <a:off x="7162800" y="3505200"/>
            <a:ext cx="381000" cy="381000"/>
          </a:xfrm>
          <a:prstGeom prst="ellipse">
            <a:avLst/>
          </a:prstGeom>
          <a:noFill/>
          <a:ln w="28575">
            <a:solidFill>
              <a:srgbClr val="990033"/>
            </a:solidFill>
            <a:round/>
            <a:headEnd/>
            <a:tailEnd/>
          </a:ln>
          <a:effectLst/>
        </p:spPr>
        <p:txBody>
          <a:bodyPr wrap="none" anchor="ctr"/>
          <a:lstStyle/>
          <a:p>
            <a:endParaRPr lang="en-US"/>
          </a:p>
        </p:txBody>
      </p:sp>
      <p:sp>
        <p:nvSpPr>
          <p:cNvPr id="4121" name="Rectangle 25"/>
          <p:cNvSpPr>
            <a:spLocks noChangeArrowheads="1"/>
          </p:cNvSpPr>
          <p:nvPr/>
        </p:nvSpPr>
        <p:spPr bwMode="auto">
          <a:xfrm>
            <a:off x="1905000" y="3124200"/>
            <a:ext cx="21336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122" name="Text Box 26"/>
          <p:cNvSpPr txBox="1">
            <a:spLocks noChangeArrowheads="1"/>
          </p:cNvSpPr>
          <p:nvPr/>
        </p:nvSpPr>
        <p:spPr bwMode="auto">
          <a:xfrm>
            <a:off x="2362200" y="2286000"/>
            <a:ext cx="268288" cy="396875"/>
          </a:xfrm>
          <a:prstGeom prst="rect">
            <a:avLst/>
          </a:prstGeom>
          <a:noFill/>
          <a:ln w="9525">
            <a:noFill/>
            <a:miter lim="800000"/>
            <a:headEnd/>
            <a:tailEnd/>
          </a:ln>
          <a:effectLst/>
        </p:spPr>
        <p:txBody>
          <a:bodyPr wrap="none">
            <a:spAutoFit/>
          </a:bodyPr>
          <a:lstStyle/>
          <a:p>
            <a:r>
              <a:rPr lang="en-US" sz="2000" b="1">
                <a:solidFill>
                  <a:schemeClr val="accent2"/>
                </a:solidFill>
              </a:rPr>
              <a:t>t</a:t>
            </a:r>
          </a:p>
        </p:txBody>
      </p:sp>
      <p:sp>
        <p:nvSpPr>
          <p:cNvPr id="4123" name="Line 27"/>
          <p:cNvSpPr>
            <a:spLocks noChangeShapeType="1"/>
          </p:cNvSpPr>
          <p:nvPr/>
        </p:nvSpPr>
        <p:spPr bwMode="auto">
          <a:xfrm flipV="1">
            <a:off x="1905000" y="2286000"/>
            <a:ext cx="533400" cy="381000"/>
          </a:xfrm>
          <a:prstGeom prst="line">
            <a:avLst/>
          </a:prstGeom>
          <a:noFill/>
          <a:ln w="9525">
            <a:solidFill>
              <a:schemeClr val="tx1"/>
            </a:solidFill>
            <a:round/>
            <a:headEnd/>
            <a:tailEnd/>
          </a:ln>
          <a:effectLst/>
        </p:spPr>
        <p:txBody>
          <a:bodyPr/>
          <a:lstStyle/>
          <a:p>
            <a:endParaRPr lang="en-US"/>
          </a:p>
        </p:txBody>
      </p:sp>
      <p:sp>
        <p:nvSpPr>
          <p:cNvPr id="4124" name="Oval 28"/>
          <p:cNvSpPr>
            <a:spLocks noChangeArrowheads="1"/>
          </p:cNvSpPr>
          <p:nvPr/>
        </p:nvSpPr>
        <p:spPr bwMode="auto">
          <a:xfrm>
            <a:off x="6477000" y="5334000"/>
            <a:ext cx="381000" cy="381000"/>
          </a:xfrm>
          <a:prstGeom prst="ellipse">
            <a:avLst/>
          </a:prstGeom>
          <a:noFill/>
          <a:ln w="28575">
            <a:solidFill>
              <a:srgbClr val="990033"/>
            </a:solidFill>
            <a:round/>
            <a:headEnd/>
            <a:tailEnd/>
          </a:ln>
          <a:effectLst/>
        </p:spPr>
        <p:txBody>
          <a:bodyPr wrap="none" anchor="ctr"/>
          <a:lstStyle/>
          <a:p>
            <a:endParaRPr lang="en-US"/>
          </a:p>
        </p:txBody>
      </p:sp>
      <p:sp>
        <p:nvSpPr>
          <p:cNvPr id="4125" name="Line 29"/>
          <p:cNvSpPr>
            <a:spLocks noChangeShapeType="1"/>
          </p:cNvSpPr>
          <p:nvPr/>
        </p:nvSpPr>
        <p:spPr bwMode="auto">
          <a:xfrm flipH="1">
            <a:off x="5715000" y="3962400"/>
            <a:ext cx="304800" cy="685800"/>
          </a:xfrm>
          <a:prstGeom prst="line">
            <a:avLst/>
          </a:prstGeom>
          <a:noFill/>
          <a:ln w="28575">
            <a:solidFill>
              <a:srgbClr val="990033"/>
            </a:solidFill>
            <a:round/>
            <a:headEnd/>
            <a:tailEnd/>
          </a:ln>
          <a:effectLst/>
        </p:spPr>
        <p:txBody>
          <a:bodyPr/>
          <a:lstStyle/>
          <a:p>
            <a:endParaRPr lang="en-US"/>
          </a:p>
        </p:txBody>
      </p:sp>
      <p:sp>
        <p:nvSpPr>
          <p:cNvPr id="4126" name="Line 30"/>
          <p:cNvSpPr>
            <a:spLocks noChangeShapeType="1"/>
          </p:cNvSpPr>
          <p:nvPr/>
        </p:nvSpPr>
        <p:spPr bwMode="auto">
          <a:xfrm>
            <a:off x="6248400" y="3733800"/>
            <a:ext cx="914400" cy="0"/>
          </a:xfrm>
          <a:prstGeom prst="line">
            <a:avLst/>
          </a:prstGeom>
          <a:noFill/>
          <a:ln w="28575">
            <a:solidFill>
              <a:srgbClr val="990033"/>
            </a:solidFill>
            <a:round/>
            <a:headEnd/>
            <a:tailEnd/>
          </a:ln>
          <a:effectLst/>
        </p:spPr>
        <p:txBody>
          <a:bodyPr/>
          <a:lstStyle/>
          <a:p>
            <a:endParaRPr lang="en-US"/>
          </a:p>
        </p:txBody>
      </p:sp>
      <p:sp>
        <p:nvSpPr>
          <p:cNvPr id="4127" name="Line 31"/>
          <p:cNvSpPr>
            <a:spLocks noChangeShapeType="1"/>
          </p:cNvSpPr>
          <p:nvPr/>
        </p:nvSpPr>
        <p:spPr bwMode="auto">
          <a:xfrm>
            <a:off x="6172200" y="3886200"/>
            <a:ext cx="381000" cy="1524000"/>
          </a:xfrm>
          <a:prstGeom prst="line">
            <a:avLst/>
          </a:prstGeom>
          <a:noFill/>
          <a:ln w="28575">
            <a:solidFill>
              <a:srgbClr val="990033"/>
            </a:solidFill>
            <a:round/>
            <a:headEnd/>
            <a:tailEnd/>
          </a:ln>
          <a:effectLst/>
        </p:spPr>
        <p:txBody>
          <a:bodyPr/>
          <a:lstStyle/>
          <a:p>
            <a:endParaRPr lang="en-US"/>
          </a:p>
        </p:txBody>
      </p:sp>
      <p:sp>
        <p:nvSpPr>
          <p:cNvPr id="4128" name="Line 32"/>
          <p:cNvSpPr>
            <a:spLocks noChangeShapeType="1"/>
          </p:cNvSpPr>
          <p:nvPr/>
        </p:nvSpPr>
        <p:spPr bwMode="auto">
          <a:xfrm flipV="1">
            <a:off x="4114800" y="2743200"/>
            <a:ext cx="381000" cy="304800"/>
          </a:xfrm>
          <a:prstGeom prst="line">
            <a:avLst/>
          </a:prstGeom>
          <a:noFill/>
          <a:ln w="9525">
            <a:solidFill>
              <a:schemeClr val="tx1"/>
            </a:solidFill>
            <a:round/>
            <a:headEnd/>
            <a:tailEnd/>
          </a:ln>
          <a:effectLst/>
        </p:spPr>
        <p:txBody>
          <a:bodyPr/>
          <a:lstStyle/>
          <a:p>
            <a:endParaRPr lang="en-US"/>
          </a:p>
        </p:txBody>
      </p:sp>
      <p:sp>
        <p:nvSpPr>
          <p:cNvPr id="4129" name="Line 33"/>
          <p:cNvSpPr>
            <a:spLocks noChangeShapeType="1"/>
          </p:cNvSpPr>
          <p:nvPr/>
        </p:nvSpPr>
        <p:spPr bwMode="auto">
          <a:xfrm flipV="1">
            <a:off x="4038600" y="3200400"/>
            <a:ext cx="381000" cy="304800"/>
          </a:xfrm>
          <a:prstGeom prst="line">
            <a:avLst/>
          </a:prstGeom>
          <a:noFill/>
          <a:ln w="9525">
            <a:solidFill>
              <a:schemeClr val="tx1"/>
            </a:solidFill>
            <a:round/>
            <a:headEnd/>
            <a:tailEnd/>
          </a:ln>
          <a:effectLst/>
        </p:spPr>
        <p:txBody>
          <a:bodyPr/>
          <a:lstStyle/>
          <a:p>
            <a:endParaRPr lang="en-US"/>
          </a:p>
        </p:txBody>
      </p:sp>
      <p:sp>
        <p:nvSpPr>
          <p:cNvPr id="4130" name="Text Box 34"/>
          <p:cNvSpPr txBox="1">
            <a:spLocks noChangeArrowheads="1"/>
          </p:cNvSpPr>
          <p:nvPr/>
        </p:nvSpPr>
        <p:spPr bwMode="auto">
          <a:xfrm>
            <a:off x="4403725" y="2678113"/>
            <a:ext cx="354013" cy="396875"/>
          </a:xfrm>
          <a:prstGeom prst="rect">
            <a:avLst/>
          </a:prstGeom>
          <a:noFill/>
          <a:ln w="9525">
            <a:noFill/>
            <a:miter lim="800000"/>
            <a:headEnd/>
            <a:tailEnd/>
          </a:ln>
          <a:effectLst/>
        </p:spPr>
        <p:txBody>
          <a:bodyPr wrap="none">
            <a:spAutoFit/>
          </a:bodyPr>
          <a:lstStyle/>
          <a:p>
            <a:r>
              <a:rPr lang="en-US" sz="2000"/>
              <a:t>B</a:t>
            </a:r>
          </a:p>
        </p:txBody>
      </p:sp>
      <p:sp>
        <p:nvSpPr>
          <p:cNvPr id="4131" name="Text Box 35"/>
          <p:cNvSpPr txBox="1">
            <a:spLocks noChangeArrowheads="1"/>
          </p:cNvSpPr>
          <p:nvPr/>
        </p:nvSpPr>
        <p:spPr bwMode="auto">
          <a:xfrm>
            <a:off x="4419600" y="3124200"/>
            <a:ext cx="354013" cy="396875"/>
          </a:xfrm>
          <a:prstGeom prst="rect">
            <a:avLst/>
          </a:prstGeom>
          <a:noFill/>
          <a:ln w="9525">
            <a:noFill/>
            <a:miter lim="800000"/>
            <a:headEnd/>
            <a:tailEnd/>
          </a:ln>
          <a:effectLst/>
        </p:spPr>
        <p:txBody>
          <a:bodyPr wrap="none">
            <a:spAutoFit/>
          </a:bodyPr>
          <a:lstStyle/>
          <a:p>
            <a:r>
              <a:rPr lang="en-US" sz="2000"/>
              <a:t>B</a:t>
            </a:r>
          </a:p>
        </p:txBody>
      </p:sp>
      <p:sp>
        <p:nvSpPr>
          <p:cNvPr id="4132" name="Rectangle 36"/>
          <p:cNvSpPr>
            <a:spLocks noChangeArrowheads="1"/>
          </p:cNvSpPr>
          <p:nvPr/>
        </p:nvSpPr>
        <p:spPr bwMode="auto">
          <a:xfrm>
            <a:off x="1905000" y="2743200"/>
            <a:ext cx="21336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133" name="Text Box 37"/>
          <p:cNvSpPr txBox="1">
            <a:spLocks noChangeArrowheads="1"/>
          </p:cNvSpPr>
          <p:nvPr/>
        </p:nvSpPr>
        <p:spPr bwMode="auto">
          <a:xfrm>
            <a:off x="2133600" y="3124200"/>
            <a:ext cx="254000" cy="396875"/>
          </a:xfrm>
          <a:prstGeom prst="rect">
            <a:avLst/>
          </a:prstGeom>
          <a:noFill/>
          <a:ln w="9525">
            <a:noFill/>
            <a:miter lim="800000"/>
            <a:headEnd/>
            <a:tailEnd/>
          </a:ln>
          <a:effectLst/>
        </p:spPr>
        <p:txBody>
          <a:bodyPr wrap="none">
            <a:spAutoFit/>
          </a:bodyPr>
          <a:lstStyle/>
          <a:p>
            <a:r>
              <a:rPr lang="en-US" sz="2000"/>
              <a:t>f</a:t>
            </a:r>
          </a:p>
        </p:txBody>
      </p:sp>
      <p:sp>
        <p:nvSpPr>
          <p:cNvPr id="4134" name="Line 38"/>
          <p:cNvSpPr>
            <a:spLocks noChangeShapeType="1"/>
          </p:cNvSpPr>
          <p:nvPr/>
        </p:nvSpPr>
        <p:spPr bwMode="auto">
          <a:xfrm flipV="1">
            <a:off x="1905000" y="3200400"/>
            <a:ext cx="533400" cy="381000"/>
          </a:xfrm>
          <a:prstGeom prst="line">
            <a:avLst/>
          </a:prstGeom>
          <a:noFill/>
          <a:ln w="9525">
            <a:solidFill>
              <a:schemeClr val="tx1"/>
            </a:solidFill>
            <a:round/>
            <a:headEnd/>
            <a:tailEnd/>
          </a:ln>
          <a:effectLst/>
        </p:spPr>
        <p:txBody>
          <a:bodyPr/>
          <a:lstStyle/>
          <a:p>
            <a:endParaRPr lang="en-US"/>
          </a:p>
        </p:txBody>
      </p:sp>
      <p:sp>
        <p:nvSpPr>
          <p:cNvPr id="4135" name="Text Box 39"/>
          <p:cNvSpPr txBox="1">
            <a:spLocks noChangeArrowheads="1"/>
          </p:cNvSpPr>
          <p:nvPr/>
        </p:nvSpPr>
        <p:spPr bwMode="auto">
          <a:xfrm>
            <a:off x="2438400" y="3124200"/>
            <a:ext cx="268288" cy="396875"/>
          </a:xfrm>
          <a:prstGeom prst="rect">
            <a:avLst/>
          </a:prstGeom>
          <a:noFill/>
          <a:ln w="9525">
            <a:noFill/>
            <a:miter lim="800000"/>
            <a:headEnd/>
            <a:tailEnd/>
          </a:ln>
          <a:effectLst/>
        </p:spPr>
        <p:txBody>
          <a:bodyPr wrap="none">
            <a:spAutoFit/>
          </a:bodyPr>
          <a:lstStyle/>
          <a:p>
            <a:r>
              <a:rPr lang="en-US" sz="2000" b="1">
                <a:solidFill>
                  <a:schemeClr val="accent2"/>
                </a:solidFill>
              </a:rPr>
              <a:t>t</a:t>
            </a:r>
          </a:p>
        </p:txBody>
      </p:sp>
      <p:sp>
        <p:nvSpPr>
          <p:cNvPr id="4136" name="Oval 40"/>
          <p:cNvSpPr>
            <a:spLocks noChangeArrowheads="1"/>
          </p:cNvSpPr>
          <p:nvPr/>
        </p:nvSpPr>
        <p:spPr bwMode="auto">
          <a:xfrm>
            <a:off x="7620000" y="5181600"/>
            <a:ext cx="381000" cy="381000"/>
          </a:xfrm>
          <a:prstGeom prst="ellipse">
            <a:avLst/>
          </a:prstGeom>
          <a:noFill/>
          <a:ln w="28575">
            <a:solidFill>
              <a:srgbClr val="990033"/>
            </a:solidFill>
            <a:round/>
            <a:headEnd/>
            <a:tailEnd/>
          </a:ln>
          <a:effectLst/>
        </p:spPr>
        <p:txBody>
          <a:bodyPr wrap="none" anchor="ctr"/>
          <a:lstStyle/>
          <a:p>
            <a:endParaRPr lang="en-US"/>
          </a:p>
        </p:txBody>
      </p:sp>
      <p:sp>
        <p:nvSpPr>
          <p:cNvPr id="4137" name="Line 41"/>
          <p:cNvSpPr>
            <a:spLocks noChangeShapeType="1"/>
          </p:cNvSpPr>
          <p:nvPr/>
        </p:nvSpPr>
        <p:spPr bwMode="auto">
          <a:xfrm>
            <a:off x="7391400" y="3886200"/>
            <a:ext cx="304800" cy="1295400"/>
          </a:xfrm>
          <a:prstGeom prst="line">
            <a:avLst/>
          </a:prstGeom>
          <a:noFill/>
          <a:ln w="28575">
            <a:solidFill>
              <a:srgbClr val="990033"/>
            </a:solidFill>
            <a:round/>
            <a:headEnd/>
            <a:tailEnd/>
          </a:ln>
          <a:effectLst/>
        </p:spPr>
        <p:txBody>
          <a:bodyPr/>
          <a:lstStyle/>
          <a:p>
            <a:endParaRPr lang="en-US"/>
          </a:p>
        </p:txBody>
      </p:sp>
      <p:grpSp>
        <p:nvGrpSpPr>
          <p:cNvPr id="3" name="Group 42"/>
          <p:cNvGrpSpPr>
            <a:grpSpLocks/>
          </p:cNvGrpSpPr>
          <p:nvPr/>
        </p:nvGrpSpPr>
        <p:grpSpPr bwMode="auto">
          <a:xfrm>
            <a:off x="3048000" y="990600"/>
            <a:ext cx="488950" cy="2627313"/>
            <a:chOff x="1814" y="601"/>
            <a:chExt cx="308" cy="1655"/>
          </a:xfrm>
        </p:grpSpPr>
        <p:sp>
          <p:nvSpPr>
            <p:cNvPr id="4139" name="Text Box 43"/>
            <p:cNvSpPr txBox="1">
              <a:spLocks noChangeArrowheads="1"/>
            </p:cNvSpPr>
            <p:nvPr/>
          </p:nvSpPr>
          <p:spPr bwMode="auto">
            <a:xfrm>
              <a:off x="1814" y="601"/>
              <a:ext cx="180" cy="288"/>
            </a:xfrm>
            <a:prstGeom prst="rect">
              <a:avLst/>
            </a:prstGeom>
            <a:noFill/>
            <a:ln w="9525">
              <a:noFill/>
              <a:miter lim="800000"/>
              <a:headEnd/>
              <a:tailEnd/>
            </a:ln>
            <a:effectLst/>
          </p:spPr>
          <p:txBody>
            <a:bodyPr wrap="none">
              <a:spAutoFit/>
            </a:bodyPr>
            <a:lstStyle/>
            <a:p>
              <a:r>
                <a:rPr lang="en-US" sz="2400"/>
                <a:t>-</a:t>
              </a:r>
            </a:p>
          </p:txBody>
        </p:sp>
        <p:sp>
          <p:nvSpPr>
            <p:cNvPr id="4140" name="Text Box 44"/>
            <p:cNvSpPr txBox="1">
              <a:spLocks noChangeArrowheads="1"/>
            </p:cNvSpPr>
            <p:nvPr/>
          </p:nvSpPr>
          <p:spPr bwMode="auto">
            <a:xfrm>
              <a:off x="1814" y="919"/>
              <a:ext cx="205" cy="250"/>
            </a:xfrm>
            <a:prstGeom prst="rect">
              <a:avLst/>
            </a:prstGeom>
            <a:noFill/>
            <a:ln w="9525">
              <a:noFill/>
              <a:miter lim="800000"/>
              <a:headEnd/>
              <a:tailEnd/>
            </a:ln>
            <a:effectLst/>
          </p:spPr>
          <p:txBody>
            <a:bodyPr wrap="none">
              <a:spAutoFit/>
            </a:bodyPr>
            <a:lstStyle/>
            <a:p>
              <a:r>
                <a:rPr lang="en-US" sz="2000"/>
                <a:t>4</a:t>
              </a:r>
            </a:p>
          </p:txBody>
        </p:sp>
        <p:sp>
          <p:nvSpPr>
            <p:cNvPr id="4141" name="Text Box 45"/>
            <p:cNvSpPr txBox="1">
              <a:spLocks noChangeArrowheads="1"/>
            </p:cNvSpPr>
            <p:nvPr/>
          </p:nvSpPr>
          <p:spPr bwMode="auto">
            <a:xfrm>
              <a:off x="1814" y="1159"/>
              <a:ext cx="205" cy="250"/>
            </a:xfrm>
            <a:prstGeom prst="rect">
              <a:avLst/>
            </a:prstGeom>
            <a:noFill/>
            <a:ln w="9525">
              <a:noFill/>
              <a:miter lim="800000"/>
              <a:headEnd/>
              <a:tailEnd/>
            </a:ln>
            <a:effectLst/>
          </p:spPr>
          <p:txBody>
            <a:bodyPr wrap="none">
              <a:spAutoFit/>
            </a:bodyPr>
            <a:lstStyle/>
            <a:p>
              <a:r>
                <a:rPr lang="en-US" sz="2000"/>
                <a:t>2</a:t>
              </a:r>
            </a:p>
          </p:txBody>
        </p:sp>
        <p:sp>
          <p:nvSpPr>
            <p:cNvPr id="4142" name="Text Box 46"/>
            <p:cNvSpPr txBox="1">
              <a:spLocks noChangeArrowheads="1"/>
            </p:cNvSpPr>
            <p:nvPr/>
          </p:nvSpPr>
          <p:spPr bwMode="auto">
            <a:xfrm>
              <a:off x="1814" y="1447"/>
              <a:ext cx="205" cy="250"/>
            </a:xfrm>
            <a:prstGeom prst="rect">
              <a:avLst/>
            </a:prstGeom>
            <a:noFill/>
            <a:ln w="9525">
              <a:noFill/>
              <a:miter lim="800000"/>
              <a:headEnd/>
              <a:tailEnd/>
            </a:ln>
            <a:effectLst/>
          </p:spPr>
          <p:txBody>
            <a:bodyPr wrap="none">
              <a:spAutoFit/>
            </a:bodyPr>
            <a:lstStyle/>
            <a:p>
              <a:r>
                <a:rPr lang="en-US" sz="2000"/>
                <a:t>5</a:t>
              </a:r>
            </a:p>
          </p:txBody>
        </p:sp>
        <p:sp>
          <p:nvSpPr>
            <p:cNvPr id="4143" name="Text Box 47"/>
            <p:cNvSpPr txBox="1">
              <a:spLocks noChangeArrowheads="1"/>
            </p:cNvSpPr>
            <p:nvPr/>
          </p:nvSpPr>
          <p:spPr bwMode="auto">
            <a:xfrm>
              <a:off x="1814" y="1693"/>
              <a:ext cx="308" cy="288"/>
            </a:xfrm>
            <a:prstGeom prst="rect">
              <a:avLst/>
            </a:prstGeom>
            <a:noFill/>
            <a:ln w="9525">
              <a:noFill/>
              <a:miter lim="800000"/>
              <a:headEnd/>
              <a:tailEnd/>
            </a:ln>
            <a:effectLst/>
          </p:spPr>
          <p:txBody>
            <a:bodyPr wrap="none">
              <a:spAutoFit/>
            </a:bodyPr>
            <a:lstStyle/>
            <a:p>
              <a:r>
                <a:rPr lang="en-US" sz="2400">
                  <a:latin typeface="MS Mincho" pitchFamily="49" charset="-128"/>
                  <a:ea typeface="MS Mincho" pitchFamily="49" charset="-128"/>
                </a:rPr>
                <a:t>∞</a:t>
              </a:r>
            </a:p>
          </p:txBody>
        </p:sp>
        <p:sp>
          <p:nvSpPr>
            <p:cNvPr id="4144" name="Text Box 48"/>
            <p:cNvSpPr txBox="1">
              <a:spLocks noChangeArrowheads="1"/>
            </p:cNvSpPr>
            <p:nvPr/>
          </p:nvSpPr>
          <p:spPr bwMode="auto">
            <a:xfrm>
              <a:off x="1814" y="1968"/>
              <a:ext cx="308" cy="288"/>
            </a:xfrm>
            <a:prstGeom prst="rect">
              <a:avLst/>
            </a:prstGeom>
            <a:noFill/>
            <a:ln w="9525">
              <a:noFill/>
              <a:miter lim="800000"/>
              <a:headEnd/>
              <a:tailEnd/>
            </a:ln>
            <a:effectLst/>
          </p:spPr>
          <p:txBody>
            <a:bodyPr wrap="none">
              <a:spAutoFit/>
            </a:bodyPr>
            <a:lstStyle/>
            <a:p>
              <a:r>
                <a:rPr lang="en-US" sz="2400">
                  <a:latin typeface="MS Mincho" pitchFamily="49" charset="-128"/>
                  <a:ea typeface="MS Mincho" pitchFamily="49" charset="-128"/>
                </a:rPr>
                <a:t>∞</a:t>
              </a:r>
            </a:p>
          </p:txBody>
        </p:sp>
      </p:grpSp>
      <p:sp>
        <p:nvSpPr>
          <p:cNvPr id="4145" name="Line 49"/>
          <p:cNvSpPr>
            <a:spLocks noChangeShapeType="1"/>
          </p:cNvSpPr>
          <p:nvPr/>
        </p:nvSpPr>
        <p:spPr bwMode="auto">
          <a:xfrm flipV="1">
            <a:off x="4343400" y="2743200"/>
            <a:ext cx="381000" cy="304800"/>
          </a:xfrm>
          <a:prstGeom prst="line">
            <a:avLst/>
          </a:prstGeom>
          <a:noFill/>
          <a:ln w="9525">
            <a:solidFill>
              <a:schemeClr val="tx1"/>
            </a:solidFill>
            <a:round/>
            <a:headEnd/>
            <a:tailEnd/>
          </a:ln>
          <a:effectLst/>
        </p:spPr>
        <p:txBody>
          <a:bodyPr/>
          <a:lstStyle/>
          <a:p>
            <a:endParaRPr lang="en-US"/>
          </a:p>
        </p:txBody>
      </p:sp>
      <p:sp>
        <p:nvSpPr>
          <p:cNvPr id="4146" name="Text Box 50"/>
          <p:cNvSpPr txBox="1">
            <a:spLocks noChangeArrowheads="1"/>
          </p:cNvSpPr>
          <p:nvPr/>
        </p:nvSpPr>
        <p:spPr bwMode="auto">
          <a:xfrm>
            <a:off x="4724400" y="2667000"/>
            <a:ext cx="339725" cy="396875"/>
          </a:xfrm>
          <a:prstGeom prst="rect">
            <a:avLst/>
          </a:prstGeom>
          <a:noFill/>
          <a:ln w="9525">
            <a:noFill/>
            <a:miter lim="800000"/>
            <a:headEnd/>
            <a:tailEnd/>
          </a:ln>
          <a:effectLst/>
        </p:spPr>
        <p:txBody>
          <a:bodyPr wrap="none">
            <a:spAutoFit/>
          </a:bodyPr>
          <a:lstStyle/>
          <a:p>
            <a:r>
              <a:rPr lang="en-US" sz="2000"/>
              <a:t>F</a:t>
            </a:r>
          </a:p>
        </p:txBody>
      </p:sp>
      <p:sp>
        <p:nvSpPr>
          <p:cNvPr id="4147" name="Text Box 51"/>
          <p:cNvSpPr txBox="1">
            <a:spLocks noChangeArrowheads="1"/>
          </p:cNvSpPr>
          <p:nvPr/>
        </p:nvSpPr>
        <p:spPr bwMode="auto">
          <a:xfrm>
            <a:off x="2057400" y="2743200"/>
            <a:ext cx="254000" cy="396875"/>
          </a:xfrm>
          <a:prstGeom prst="rect">
            <a:avLst/>
          </a:prstGeom>
          <a:noFill/>
          <a:ln w="9525">
            <a:noFill/>
            <a:miter lim="800000"/>
            <a:headEnd/>
            <a:tailEnd/>
          </a:ln>
          <a:effectLst/>
        </p:spPr>
        <p:txBody>
          <a:bodyPr wrap="none">
            <a:spAutoFit/>
          </a:bodyPr>
          <a:lstStyle/>
          <a:p>
            <a:r>
              <a:rPr lang="en-US" sz="2000"/>
              <a:t>f</a:t>
            </a:r>
          </a:p>
        </p:txBody>
      </p:sp>
      <p:sp>
        <p:nvSpPr>
          <p:cNvPr id="4148" name="Line 52"/>
          <p:cNvSpPr>
            <a:spLocks noChangeShapeType="1"/>
          </p:cNvSpPr>
          <p:nvPr/>
        </p:nvSpPr>
        <p:spPr bwMode="auto">
          <a:xfrm flipV="1">
            <a:off x="1905000" y="2743200"/>
            <a:ext cx="533400" cy="381000"/>
          </a:xfrm>
          <a:prstGeom prst="line">
            <a:avLst/>
          </a:prstGeom>
          <a:noFill/>
          <a:ln w="9525">
            <a:solidFill>
              <a:schemeClr val="tx1"/>
            </a:solidFill>
            <a:round/>
            <a:headEnd/>
            <a:tailEnd/>
          </a:ln>
          <a:effectLst/>
        </p:spPr>
        <p:txBody>
          <a:bodyPr/>
          <a:lstStyle/>
          <a:p>
            <a:endParaRPr lang="en-US"/>
          </a:p>
        </p:txBody>
      </p:sp>
      <p:sp>
        <p:nvSpPr>
          <p:cNvPr id="4149" name="Text Box 53"/>
          <p:cNvSpPr txBox="1">
            <a:spLocks noChangeArrowheads="1"/>
          </p:cNvSpPr>
          <p:nvPr/>
        </p:nvSpPr>
        <p:spPr bwMode="auto">
          <a:xfrm>
            <a:off x="2438400" y="2743200"/>
            <a:ext cx="268288" cy="396875"/>
          </a:xfrm>
          <a:prstGeom prst="rect">
            <a:avLst/>
          </a:prstGeom>
          <a:noFill/>
          <a:ln w="9525">
            <a:noFill/>
            <a:miter lim="800000"/>
            <a:headEnd/>
            <a:tailEnd/>
          </a:ln>
          <a:effectLst/>
        </p:spPr>
        <p:txBody>
          <a:bodyPr wrap="none">
            <a:spAutoFit/>
          </a:bodyPr>
          <a:lstStyle/>
          <a:p>
            <a:r>
              <a:rPr lang="en-US" sz="2000" b="1">
                <a:solidFill>
                  <a:schemeClr val="accent2"/>
                </a:solidFill>
              </a:rPr>
              <a:t>t</a:t>
            </a:r>
          </a:p>
        </p:txBody>
      </p:sp>
      <p:sp>
        <p:nvSpPr>
          <p:cNvPr id="4150" name="Oval 54"/>
          <p:cNvSpPr>
            <a:spLocks noChangeArrowheads="1"/>
          </p:cNvSpPr>
          <p:nvPr/>
        </p:nvSpPr>
        <p:spPr bwMode="auto">
          <a:xfrm>
            <a:off x="8001000" y="4267200"/>
            <a:ext cx="381000" cy="381000"/>
          </a:xfrm>
          <a:prstGeom prst="ellipse">
            <a:avLst/>
          </a:prstGeom>
          <a:noFill/>
          <a:ln w="28575">
            <a:solidFill>
              <a:srgbClr val="990033"/>
            </a:solidFill>
            <a:round/>
            <a:headEnd/>
            <a:tailEnd/>
          </a:ln>
          <a:effectLst/>
        </p:spPr>
        <p:txBody>
          <a:bodyPr wrap="none" anchor="ctr"/>
          <a:lstStyle/>
          <a:p>
            <a:endParaRPr lang="en-US"/>
          </a:p>
        </p:txBody>
      </p:sp>
      <p:sp>
        <p:nvSpPr>
          <p:cNvPr id="4151" name="Line 55"/>
          <p:cNvSpPr>
            <a:spLocks noChangeShapeType="1"/>
          </p:cNvSpPr>
          <p:nvPr/>
        </p:nvSpPr>
        <p:spPr bwMode="auto">
          <a:xfrm flipV="1">
            <a:off x="7848600" y="4648200"/>
            <a:ext cx="228600" cy="609600"/>
          </a:xfrm>
          <a:prstGeom prst="line">
            <a:avLst/>
          </a:prstGeom>
          <a:noFill/>
          <a:ln w="28575">
            <a:solidFill>
              <a:srgbClr val="990033"/>
            </a:solidFill>
            <a:round/>
            <a:headEnd/>
            <a:tailEnd/>
          </a:ln>
          <a:effectLst/>
        </p:spPr>
        <p:txBody>
          <a:bodyPr/>
          <a:lstStyle/>
          <a:p>
            <a:endParaRPr lang="en-US"/>
          </a:p>
        </p:txBody>
      </p:sp>
      <p:sp>
        <p:nvSpPr>
          <p:cNvPr id="4152" name="Line 56"/>
          <p:cNvSpPr>
            <a:spLocks noChangeShapeType="1"/>
          </p:cNvSpPr>
          <p:nvPr/>
        </p:nvSpPr>
        <p:spPr bwMode="auto">
          <a:xfrm flipV="1">
            <a:off x="3124200" y="2819400"/>
            <a:ext cx="381000" cy="304800"/>
          </a:xfrm>
          <a:prstGeom prst="line">
            <a:avLst/>
          </a:prstGeom>
          <a:noFill/>
          <a:ln w="9525">
            <a:solidFill>
              <a:schemeClr val="tx1"/>
            </a:solidFill>
            <a:round/>
            <a:headEnd/>
            <a:tailEnd/>
          </a:ln>
          <a:effectLst/>
        </p:spPr>
        <p:txBody>
          <a:bodyPr/>
          <a:lstStyle/>
          <a:p>
            <a:endParaRPr lang="en-US"/>
          </a:p>
        </p:txBody>
      </p:sp>
      <p:sp>
        <p:nvSpPr>
          <p:cNvPr id="4153" name="Text Box 57"/>
          <p:cNvSpPr txBox="1">
            <a:spLocks noChangeArrowheads="1"/>
          </p:cNvSpPr>
          <p:nvPr/>
        </p:nvSpPr>
        <p:spPr bwMode="auto">
          <a:xfrm>
            <a:off x="3352800" y="2743200"/>
            <a:ext cx="438150" cy="366713"/>
          </a:xfrm>
          <a:prstGeom prst="rect">
            <a:avLst/>
          </a:prstGeom>
          <a:noFill/>
          <a:ln w="9525">
            <a:noFill/>
            <a:miter lim="800000"/>
            <a:headEnd/>
            <a:tailEnd/>
          </a:ln>
          <a:effectLst/>
        </p:spPr>
        <p:txBody>
          <a:bodyPr wrap="none">
            <a:spAutoFit/>
          </a:bodyPr>
          <a:lstStyle/>
          <a:p>
            <a:r>
              <a:rPr lang="en-US"/>
              <a:t>10</a:t>
            </a:r>
          </a:p>
        </p:txBody>
      </p:sp>
      <p:sp>
        <p:nvSpPr>
          <p:cNvPr id="4154" name="Line 58"/>
          <p:cNvSpPr>
            <a:spLocks noChangeShapeType="1"/>
          </p:cNvSpPr>
          <p:nvPr/>
        </p:nvSpPr>
        <p:spPr bwMode="auto">
          <a:xfrm flipV="1">
            <a:off x="3048000" y="3200400"/>
            <a:ext cx="381000" cy="304800"/>
          </a:xfrm>
          <a:prstGeom prst="line">
            <a:avLst/>
          </a:prstGeom>
          <a:noFill/>
          <a:ln w="9525">
            <a:solidFill>
              <a:schemeClr val="tx1"/>
            </a:solidFill>
            <a:round/>
            <a:headEnd/>
            <a:tailEnd/>
          </a:ln>
          <a:effectLst/>
        </p:spPr>
        <p:txBody>
          <a:bodyPr/>
          <a:lstStyle/>
          <a:p>
            <a:endParaRPr lang="en-US"/>
          </a:p>
        </p:txBody>
      </p:sp>
      <p:sp>
        <p:nvSpPr>
          <p:cNvPr id="4155" name="Text Box 59"/>
          <p:cNvSpPr txBox="1">
            <a:spLocks noChangeArrowheads="1"/>
          </p:cNvSpPr>
          <p:nvPr/>
        </p:nvSpPr>
        <p:spPr bwMode="auto">
          <a:xfrm>
            <a:off x="3413125" y="3160713"/>
            <a:ext cx="311150" cy="366712"/>
          </a:xfrm>
          <a:prstGeom prst="rect">
            <a:avLst/>
          </a:prstGeom>
          <a:noFill/>
          <a:ln w="9525">
            <a:noFill/>
            <a:miter lim="800000"/>
            <a:headEnd/>
            <a:tailEnd/>
          </a:ln>
          <a:effectLst/>
        </p:spPr>
        <p:txBody>
          <a:bodyPr wrap="none">
            <a:spAutoFit/>
          </a:bodyPr>
          <a:lstStyle/>
          <a:p>
            <a:r>
              <a:rPr lang="en-US"/>
              <a:t>8</a:t>
            </a:r>
          </a:p>
        </p:txBody>
      </p:sp>
      <p:sp>
        <p:nvSpPr>
          <p:cNvPr id="4156" name="Line 60"/>
          <p:cNvSpPr>
            <a:spLocks noChangeShapeType="1"/>
          </p:cNvSpPr>
          <p:nvPr/>
        </p:nvSpPr>
        <p:spPr bwMode="auto">
          <a:xfrm flipV="1">
            <a:off x="3352800" y="2819400"/>
            <a:ext cx="381000" cy="304800"/>
          </a:xfrm>
          <a:prstGeom prst="line">
            <a:avLst/>
          </a:prstGeom>
          <a:noFill/>
          <a:ln w="9525">
            <a:solidFill>
              <a:schemeClr val="tx1"/>
            </a:solidFill>
            <a:round/>
            <a:headEnd/>
            <a:tailEnd/>
          </a:ln>
          <a:effectLst/>
        </p:spPr>
        <p:txBody>
          <a:bodyPr/>
          <a:lstStyle/>
          <a:p>
            <a:endParaRPr lang="en-US"/>
          </a:p>
        </p:txBody>
      </p:sp>
      <p:sp>
        <p:nvSpPr>
          <p:cNvPr id="4157" name="Text Box 61"/>
          <p:cNvSpPr txBox="1">
            <a:spLocks noChangeArrowheads="1"/>
          </p:cNvSpPr>
          <p:nvPr/>
        </p:nvSpPr>
        <p:spPr bwMode="auto">
          <a:xfrm>
            <a:off x="3733800" y="2743200"/>
            <a:ext cx="311150" cy="366713"/>
          </a:xfrm>
          <a:prstGeom prst="rect">
            <a:avLst/>
          </a:prstGeom>
          <a:noFill/>
          <a:ln w="9525">
            <a:noFill/>
            <a:miter lim="800000"/>
            <a:headEnd/>
            <a:tailEnd/>
          </a:ln>
          <a:effectLst/>
        </p:spPr>
        <p:txBody>
          <a:bodyPr wrap="none">
            <a:spAutoFit/>
          </a:bodyPr>
          <a:lstStyle/>
          <a:p>
            <a:r>
              <a:rPr lang="en-US"/>
              <a:t>9</a:t>
            </a:r>
          </a:p>
        </p:txBody>
      </p:sp>
      <p:sp>
        <p:nvSpPr>
          <p:cNvPr id="4158" name="Text Box 62"/>
          <p:cNvSpPr txBox="1">
            <a:spLocks noChangeArrowheads="1"/>
          </p:cNvSpPr>
          <p:nvPr/>
        </p:nvSpPr>
        <p:spPr bwMode="auto">
          <a:xfrm>
            <a:off x="6400800" y="304800"/>
            <a:ext cx="1297150" cy="461665"/>
          </a:xfrm>
          <a:prstGeom prst="rect">
            <a:avLst/>
          </a:prstGeom>
          <a:noFill/>
          <a:ln w="9525">
            <a:noFill/>
            <a:miter lim="800000"/>
            <a:headEnd/>
            <a:tailEnd/>
          </a:ln>
          <a:effectLst/>
        </p:spPr>
        <p:txBody>
          <a:bodyPr wrap="none">
            <a:spAutoFit/>
          </a:bodyPr>
          <a:lstStyle/>
          <a:p>
            <a:r>
              <a:rPr lang="en-US" sz="2400" dirty="0"/>
              <a:t>Practice</a:t>
            </a:r>
          </a:p>
        </p:txBody>
      </p:sp>
      <p:sp>
        <p:nvSpPr>
          <p:cNvPr id="4159" name="Text Box 63"/>
          <p:cNvSpPr txBox="1">
            <a:spLocks noChangeArrowheads="1"/>
          </p:cNvSpPr>
          <p:nvPr/>
        </p:nvSpPr>
        <p:spPr bwMode="auto">
          <a:xfrm>
            <a:off x="381000" y="4191000"/>
            <a:ext cx="4206875" cy="2014538"/>
          </a:xfrm>
          <a:prstGeom prst="rect">
            <a:avLst/>
          </a:prstGeom>
          <a:noFill/>
          <a:ln w="9525">
            <a:noFill/>
            <a:miter lim="800000"/>
            <a:headEnd/>
            <a:tailEnd/>
          </a:ln>
          <a:effectLst/>
        </p:spPr>
        <p:txBody>
          <a:bodyPr>
            <a:spAutoFit/>
          </a:bodyPr>
          <a:lstStyle/>
          <a:p>
            <a:pPr marL="342900" indent="-342900"/>
            <a:r>
              <a:rPr lang="en-US"/>
              <a:t>     Give the shortest path tree for node A for this graph using Dijkstra’s shortest path algorithm. Show your work with the 3 arrays given and draw the resultant shortest path tree with edge weights included.</a:t>
            </a:r>
          </a:p>
          <a:p>
            <a:pPr marL="342900" indent="-342900"/>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05"/>
                                        </p:tgtEl>
                                        <p:attrNameLst>
                                          <p:attrName>style.visibility</p:attrName>
                                        </p:attrNameLst>
                                      </p:cBhvr>
                                      <p:to>
                                        <p:strVal val="visible"/>
                                      </p:to>
                                    </p:set>
                                    <p:animEffect transition="in" filter="wipe(left)">
                                      <p:cBhvr>
                                        <p:cTn id="7" dur="500"/>
                                        <p:tgtEl>
                                          <p:spTgt spid="41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14"/>
                                        </p:tgtEl>
                                        <p:attrNameLst>
                                          <p:attrName>style.visibility</p:attrName>
                                        </p:attrNameLst>
                                      </p:cBhvr>
                                      <p:to>
                                        <p:strVal val="visible"/>
                                      </p:to>
                                    </p:set>
                                    <p:animEffect transition="in" filter="wipe(down)">
                                      <p:cBhvr>
                                        <p:cTn id="12" dur="500"/>
                                        <p:tgtEl>
                                          <p:spTgt spid="4114"/>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4115"/>
                                        </p:tgtEl>
                                        <p:attrNameLst>
                                          <p:attrName>style.visibility</p:attrName>
                                        </p:attrNameLst>
                                      </p:cBhvr>
                                      <p:to>
                                        <p:strVal val="visible"/>
                                      </p:to>
                                    </p:set>
                                  </p:childTnLst>
                                </p:cTn>
                              </p:par>
                            </p:childTnLst>
                          </p:cTn>
                        </p:par>
                        <p:par>
                          <p:cTn id="16" fill="hold">
                            <p:stCondLst>
                              <p:cond delay="500"/>
                            </p:stCondLst>
                            <p:childTnLst>
                              <p:par>
                                <p:cTn id="17" presetID="6" presetClass="entr" presetSubtype="16" fill="hold" grpId="0" nodeType="afterEffect">
                                  <p:stCondLst>
                                    <p:cond delay="0"/>
                                  </p:stCondLst>
                                  <p:childTnLst>
                                    <p:set>
                                      <p:cBhvr>
                                        <p:cTn id="18" dur="1" fill="hold">
                                          <p:stCondLst>
                                            <p:cond delay="0"/>
                                          </p:stCondLst>
                                        </p:cTn>
                                        <p:tgtEl>
                                          <p:spTgt spid="4119"/>
                                        </p:tgtEl>
                                        <p:attrNameLst>
                                          <p:attrName>style.visibility</p:attrName>
                                        </p:attrNameLst>
                                      </p:cBhvr>
                                      <p:to>
                                        <p:strVal val="visible"/>
                                      </p:to>
                                    </p:set>
                                    <p:animEffect transition="in" filter="circle(in)">
                                      <p:cBhvr>
                                        <p:cTn id="19" dur="1000"/>
                                        <p:tgtEl>
                                          <p:spTgt spid="4119"/>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4125"/>
                                        </p:tgtEl>
                                        <p:attrNameLst>
                                          <p:attrName>style.visibility</p:attrName>
                                        </p:attrNameLst>
                                      </p:cBhvr>
                                      <p:to>
                                        <p:strVal val="visible"/>
                                      </p:to>
                                    </p:set>
                                    <p:animEffect transition="in" filter="wipe(up)">
                                      <p:cBhvr>
                                        <p:cTn id="23" dur="500"/>
                                        <p:tgtEl>
                                          <p:spTgt spid="412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2" fill="hold" grpId="1" nodeType="clickEffect">
                                  <p:stCondLst>
                                    <p:cond delay="0"/>
                                  </p:stCondLst>
                                  <p:childTnLst>
                                    <p:animEffect transition="out" filter="wipe(right)">
                                      <p:cBhvr>
                                        <p:cTn id="27" dur="500"/>
                                        <p:tgtEl>
                                          <p:spTgt spid="4105"/>
                                        </p:tgtEl>
                                      </p:cBhvr>
                                    </p:animEffect>
                                    <p:set>
                                      <p:cBhvr>
                                        <p:cTn id="28" dur="1" fill="hold">
                                          <p:stCondLst>
                                            <p:cond delay="499"/>
                                          </p:stCondLst>
                                        </p:cTn>
                                        <p:tgtEl>
                                          <p:spTgt spid="410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101"/>
                                        </p:tgtEl>
                                        <p:attrNameLst>
                                          <p:attrName>style.visibility</p:attrName>
                                        </p:attrNameLst>
                                      </p:cBhvr>
                                      <p:to>
                                        <p:strVal val="visible"/>
                                      </p:to>
                                    </p:set>
                                    <p:animEffect transition="in" filter="wipe(left)">
                                      <p:cBhvr>
                                        <p:cTn id="33" dur="500"/>
                                        <p:tgtEl>
                                          <p:spTgt spid="410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4116"/>
                                        </p:tgtEl>
                                        <p:attrNameLst>
                                          <p:attrName>style.visibility</p:attrName>
                                        </p:attrNameLst>
                                      </p:cBhvr>
                                      <p:to>
                                        <p:strVal val="visible"/>
                                      </p:to>
                                    </p:set>
                                    <p:animEffect transition="in" filter="wipe(down)">
                                      <p:cBhvr>
                                        <p:cTn id="38" dur="500"/>
                                        <p:tgtEl>
                                          <p:spTgt spid="4116"/>
                                        </p:tgtEl>
                                      </p:cBhvr>
                                    </p:animEffec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0"/>
                                          </p:stCondLst>
                                        </p:cTn>
                                        <p:tgtEl>
                                          <p:spTgt spid="4117"/>
                                        </p:tgtEl>
                                        <p:attrNameLst>
                                          <p:attrName>style.visibility</p:attrName>
                                        </p:attrNameLst>
                                      </p:cBhvr>
                                      <p:to>
                                        <p:strVal val="visible"/>
                                      </p:to>
                                    </p:set>
                                  </p:childTnLst>
                                </p:cTn>
                              </p:par>
                            </p:childTnLst>
                          </p:cTn>
                        </p:par>
                        <p:par>
                          <p:cTn id="42" fill="hold">
                            <p:stCondLst>
                              <p:cond delay="500"/>
                            </p:stCondLst>
                            <p:childTnLst>
                              <p:par>
                                <p:cTn id="43" presetID="6" presetClass="entr" presetSubtype="16" fill="hold" grpId="0" nodeType="afterEffect">
                                  <p:stCondLst>
                                    <p:cond delay="0"/>
                                  </p:stCondLst>
                                  <p:childTnLst>
                                    <p:set>
                                      <p:cBhvr>
                                        <p:cTn id="44" dur="1" fill="hold">
                                          <p:stCondLst>
                                            <p:cond delay="0"/>
                                          </p:stCondLst>
                                        </p:cTn>
                                        <p:tgtEl>
                                          <p:spTgt spid="4120"/>
                                        </p:tgtEl>
                                        <p:attrNameLst>
                                          <p:attrName>style.visibility</p:attrName>
                                        </p:attrNameLst>
                                      </p:cBhvr>
                                      <p:to>
                                        <p:strVal val="visible"/>
                                      </p:to>
                                    </p:set>
                                    <p:animEffect transition="in" filter="circle(in)">
                                      <p:cBhvr>
                                        <p:cTn id="45" dur="1000"/>
                                        <p:tgtEl>
                                          <p:spTgt spid="4120"/>
                                        </p:tgtEl>
                                      </p:cBhvr>
                                    </p:animEffect>
                                  </p:childTnLst>
                                </p:cTn>
                              </p:par>
                            </p:childTnLst>
                          </p:cTn>
                        </p:par>
                        <p:par>
                          <p:cTn id="46" fill="hold">
                            <p:stCondLst>
                              <p:cond delay="1500"/>
                            </p:stCondLst>
                            <p:childTnLst>
                              <p:par>
                                <p:cTn id="47" presetID="22" presetClass="entr" presetSubtype="8" fill="hold" grpId="0" nodeType="afterEffect">
                                  <p:stCondLst>
                                    <p:cond delay="0"/>
                                  </p:stCondLst>
                                  <p:childTnLst>
                                    <p:set>
                                      <p:cBhvr>
                                        <p:cTn id="48" dur="1" fill="hold">
                                          <p:stCondLst>
                                            <p:cond delay="0"/>
                                          </p:stCondLst>
                                        </p:cTn>
                                        <p:tgtEl>
                                          <p:spTgt spid="4126"/>
                                        </p:tgtEl>
                                        <p:attrNameLst>
                                          <p:attrName>style.visibility</p:attrName>
                                        </p:attrNameLst>
                                      </p:cBhvr>
                                      <p:to>
                                        <p:strVal val="visible"/>
                                      </p:to>
                                    </p:set>
                                    <p:animEffect transition="in" filter="wipe(left)">
                                      <p:cBhvr>
                                        <p:cTn id="49" dur="500"/>
                                        <p:tgtEl>
                                          <p:spTgt spid="4126"/>
                                        </p:tgtEl>
                                      </p:cBhvr>
                                    </p:animEffect>
                                  </p:childTnLst>
                                </p:cTn>
                              </p:par>
                            </p:childTnLst>
                          </p:cTn>
                        </p:par>
                        <p:par>
                          <p:cTn id="50" fill="hold">
                            <p:stCondLst>
                              <p:cond delay="2000"/>
                            </p:stCondLst>
                            <p:childTnLst>
                              <p:par>
                                <p:cTn id="51" presetID="22" presetClass="entr" presetSubtype="4" fill="hold" grpId="0" nodeType="afterEffect">
                                  <p:stCondLst>
                                    <p:cond delay="0"/>
                                  </p:stCondLst>
                                  <p:childTnLst>
                                    <p:set>
                                      <p:cBhvr>
                                        <p:cTn id="52" dur="1" fill="hold">
                                          <p:stCondLst>
                                            <p:cond delay="0"/>
                                          </p:stCondLst>
                                        </p:cTn>
                                        <p:tgtEl>
                                          <p:spTgt spid="4152"/>
                                        </p:tgtEl>
                                        <p:attrNameLst>
                                          <p:attrName>style.visibility</p:attrName>
                                        </p:attrNameLst>
                                      </p:cBhvr>
                                      <p:to>
                                        <p:strVal val="visible"/>
                                      </p:to>
                                    </p:set>
                                    <p:animEffect transition="in" filter="wipe(down)">
                                      <p:cBhvr>
                                        <p:cTn id="53" dur="500"/>
                                        <p:tgtEl>
                                          <p:spTgt spid="4152"/>
                                        </p:tgtEl>
                                      </p:cBhvr>
                                    </p:animEffect>
                                  </p:childTnLst>
                                </p:cTn>
                              </p:par>
                            </p:childTnLst>
                          </p:cTn>
                        </p:par>
                        <p:par>
                          <p:cTn id="54" fill="hold">
                            <p:stCondLst>
                              <p:cond delay="2500"/>
                            </p:stCondLst>
                            <p:childTnLst>
                              <p:par>
                                <p:cTn id="55" presetID="27" presetClass="entr" presetSubtype="0" fill="hold" grpId="0" nodeType="afterEffect">
                                  <p:stCondLst>
                                    <p:cond delay="0"/>
                                  </p:stCondLst>
                                  <p:iterate type="lt">
                                    <p:tmPct val="50000"/>
                                  </p:iterate>
                                  <p:childTnLst>
                                    <p:set>
                                      <p:cBhvr>
                                        <p:cTn id="56" dur="1" fill="hold">
                                          <p:stCondLst>
                                            <p:cond delay="0"/>
                                          </p:stCondLst>
                                        </p:cTn>
                                        <p:tgtEl>
                                          <p:spTgt spid="4153"/>
                                        </p:tgtEl>
                                        <p:attrNameLst>
                                          <p:attrName>style.visibility</p:attrName>
                                        </p:attrNameLst>
                                      </p:cBhvr>
                                      <p:to>
                                        <p:strVal val="visible"/>
                                      </p:to>
                                    </p:set>
                                    <p:anim calcmode="discrete" valueType="clr">
                                      <p:cBhvr override="childStyle">
                                        <p:cTn id="57" dur="80"/>
                                        <p:tgtEl>
                                          <p:spTgt spid="4153"/>
                                        </p:tgtEl>
                                        <p:attrNameLst>
                                          <p:attrName>style.color</p:attrName>
                                        </p:attrNameLst>
                                      </p:cBhvr>
                                      <p:tavLst>
                                        <p:tav tm="0">
                                          <p:val>
                                            <p:clrVal>
                                              <a:schemeClr val="accent2"/>
                                            </p:clrVal>
                                          </p:val>
                                        </p:tav>
                                        <p:tav tm="50000">
                                          <p:val>
                                            <p:clrVal>
                                              <a:schemeClr val="hlink"/>
                                            </p:clrVal>
                                          </p:val>
                                        </p:tav>
                                      </p:tavLst>
                                    </p:anim>
                                    <p:anim calcmode="discrete" valueType="clr">
                                      <p:cBhvr>
                                        <p:cTn id="58" dur="80"/>
                                        <p:tgtEl>
                                          <p:spTgt spid="4153"/>
                                        </p:tgtEl>
                                        <p:attrNameLst>
                                          <p:attrName>fillcolor</p:attrName>
                                        </p:attrNameLst>
                                      </p:cBhvr>
                                      <p:tavLst>
                                        <p:tav tm="0">
                                          <p:val>
                                            <p:clrVal>
                                              <a:schemeClr val="accent2"/>
                                            </p:clrVal>
                                          </p:val>
                                        </p:tav>
                                        <p:tav tm="50000">
                                          <p:val>
                                            <p:clrVal>
                                              <a:schemeClr val="hlink"/>
                                            </p:clrVal>
                                          </p:val>
                                        </p:tav>
                                      </p:tavLst>
                                    </p:anim>
                                    <p:set>
                                      <p:cBhvr>
                                        <p:cTn id="59" dur="80"/>
                                        <p:tgtEl>
                                          <p:spTgt spid="4153"/>
                                        </p:tgtEl>
                                        <p:attrNameLst>
                                          <p:attrName>fill.type</p:attrName>
                                        </p:attrNameLst>
                                      </p:cBhvr>
                                      <p:to>
                                        <p:strVal val="solid"/>
                                      </p:to>
                                    </p:set>
                                  </p:childTnLst>
                                </p:cTn>
                              </p:par>
                            </p:childTnLst>
                          </p:cTn>
                        </p:par>
                        <p:par>
                          <p:cTn id="60" fill="hold">
                            <p:stCondLst>
                              <p:cond delay="2620"/>
                            </p:stCondLst>
                            <p:childTnLst>
                              <p:par>
                                <p:cTn id="61" presetID="22" presetClass="entr" presetSubtype="4" fill="hold" grpId="0" nodeType="afterEffect">
                                  <p:stCondLst>
                                    <p:cond delay="0"/>
                                  </p:stCondLst>
                                  <p:childTnLst>
                                    <p:set>
                                      <p:cBhvr>
                                        <p:cTn id="62" dur="1" fill="hold">
                                          <p:stCondLst>
                                            <p:cond delay="0"/>
                                          </p:stCondLst>
                                        </p:cTn>
                                        <p:tgtEl>
                                          <p:spTgt spid="4154"/>
                                        </p:tgtEl>
                                        <p:attrNameLst>
                                          <p:attrName>style.visibility</p:attrName>
                                        </p:attrNameLst>
                                      </p:cBhvr>
                                      <p:to>
                                        <p:strVal val="visible"/>
                                      </p:to>
                                    </p:set>
                                    <p:animEffect transition="in" filter="wipe(down)">
                                      <p:cBhvr>
                                        <p:cTn id="63" dur="500"/>
                                        <p:tgtEl>
                                          <p:spTgt spid="4154"/>
                                        </p:tgtEl>
                                      </p:cBhvr>
                                    </p:animEffect>
                                  </p:childTnLst>
                                </p:cTn>
                              </p:par>
                            </p:childTnLst>
                          </p:cTn>
                        </p:par>
                        <p:par>
                          <p:cTn id="64" fill="hold">
                            <p:stCondLst>
                              <p:cond delay="3120"/>
                            </p:stCondLst>
                            <p:childTnLst>
                              <p:par>
                                <p:cTn id="65" presetID="27" presetClass="entr" presetSubtype="0" fill="hold" grpId="0" nodeType="afterEffect">
                                  <p:stCondLst>
                                    <p:cond delay="0"/>
                                  </p:stCondLst>
                                  <p:iterate type="lt">
                                    <p:tmPct val="50000"/>
                                  </p:iterate>
                                  <p:childTnLst>
                                    <p:set>
                                      <p:cBhvr>
                                        <p:cTn id="66" dur="1" fill="hold">
                                          <p:stCondLst>
                                            <p:cond delay="0"/>
                                          </p:stCondLst>
                                        </p:cTn>
                                        <p:tgtEl>
                                          <p:spTgt spid="4155"/>
                                        </p:tgtEl>
                                        <p:attrNameLst>
                                          <p:attrName>style.visibility</p:attrName>
                                        </p:attrNameLst>
                                      </p:cBhvr>
                                      <p:to>
                                        <p:strVal val="visible"/>
                                      </p:to>
                                    </p:set>
                                    <p:anim calcmode="discrete" valueType="clr">
                                      <p:cBhvr override="childStyle">
                                        <p:cTn id="67" dur="80"/>
                                        <p:tgtEl>
                                          <p:spTgt spid="4155"/>
                                        </p:tgtEl>
                                        <p:attrNameLst>
                                          <p:attrName>style.color</p:attrName>
                                        </p:attrNameLst>
                                      </p:cBhvr>
                                      <p:tavLst>
                                        <p:tav tm="0">
                                          <p:val>
                                            <p:clrVal>
                                              <a:schemeClr val="accent2"/>
                                            </p:clrVal>
                                          </p:val>
                                        </p:tav>
                                        <p:tav tm="50000">
                                          <p:val>
                                            <p:clrVal>
                                              <a:schemeClr val="hlink"/>
                                            </p:clrVal>
                                          </p:val>
                                        </p:tav>
                                      </p:tavLst>
                                    </p:anim>
                                    <p:anim calcmode="discrete" valueType="clr">
                                      <p:cBhvr>
                                        <p:cTn id="68" dur="80"/>
                                        <p:tgtEl>
                                          <p:spTgt spid="4155"/>
                                        </p:tgtEl>
                                        <p:attrNameLst>
                                          <p:attrName>fillcolor</p:attrName>
                                        </p:attrNameLst>
                                      </p:cBhvr>
                                      <p:tavLst>
                                        <p:tav tm="0">
                                          <p:val>
                                            <p:clrVal>
                                              <a:schemeClr val="accent2"/>
                                            </p:clrVal>
                                          </p:val>
                                        </p:tav>
                                        <p:tav tm="50000">
                                          <p:val>
                                            <p:clrVal>
                                              <a:schemeClr val="hlink"/>
                                            </p:clrVal>
                                          </p:val>
                                        </p:tav>
                                      </p:tavLst>
                                    </p:anim>
                                    <p:set>
                                      <p:cBhvr>
                                        <p:cTn id="69" dur="80"/>
                                        <p:tgtEl>
                                          <p:spTgt spid="4155"/>
                                        </p:tgtEl>
                                        <p:attrNameLst>
                                          <p:attrName>fill.type</p:attrName>
                                        </p:attrNameLst>
                                      </p:cBhvr>
                                      <p:to>
                                        <p:strVal val="solid"/>
                                      </p:to>
                                    </p:set>
                                  </p:childTnLst>
                                </p:cTn>
                              </p:par>
                            </p:childTnLst>
                          </p:cTn>
                        </p:par>
                        <p:par>
                          <p:cTn id="70" fill="hold">
                            <p:stCondLst>
                              <p:cond delay="3200"/>
                            </p:stCondLst>
                            <p:childTnLst>
                              <p:par>
                                <p:cTn id="71" presetID="22" presetClass="entr" presetSubtype="4" fill="hold" grpId="0" nodeType="afterEffect">
                                  <p:stCondLst>
                                    <p:cond delay="0"/>
                                  </p:stCondLst>
                                  <p:childTnLst>
                                    <p:set>
                                      <p:cBhvr>
                                        <p:cTn id="72" dur="1" fill="hold">
                                          <p:stCondLst>
                                            <p:cond delay="0"/>
                                          </p:stCondLst>
                                        </p:cTn>
                                        <p:tgtEl>
                                          <p:spTgt spid="4128"/>
                                        </p:tgtEl>
                                        <p:attrNameLst>
                                          <p:attrName>style.visibility</p:attrName>
                                        </p:attrNameLst>
                                      </p:cBhvr>
                                      <p:to>
                                        <p:strVal val="visible"/>
                                      </p:to>
                                    </p:set>
                                    <p:animEffect transition="in" filter="wipe(down)">
                                      <p:cBhvr>
                                        <p:cTn id="73" dur="500"/>
                                        <p:tgtEl>
                                          <p:spTgt spid="4128"/>
                                        </p:tgtEl>
                                      </p:cBhvr>
                                    </p:animEffect>
                                  </p:childTnLst>
                                </p:cTn>
                              </p:par>
                            </p:childTnLst>
                          </p:cTn>
                        </p:par>
                        <p:par>
                          <p:cTn id="74" fill="hold">
                            <p:stCondLst>
                              <p:cond delay="3700"/>
                            </p:stCondLst>
                            <p:childTnLst>
                              <p:par>
                                <p:cTn id="75" presetID="27" presetClass="entr" presetSubtype="0" fill="hold" grpId="0" nodeType="afterEffect">
                                  <p:stCondLst>
                                    <p:cond delay="0"/>
                                  </p:stCondLst>
                                  <p:iterate type="lt">
                                    <p:tmPct val="50000"/>
                                  </p:iterate>
                                  <p:childTnLst>
                                    <p:set>
                                      <p:cBhvr>
                                        <p:cTn id="76" dur="1" fill="hold">
                                          <p:stCondLst>
                                            <p:cond delay="0"/>
                                          </p:stCondLst>
                                        </p:cTn>
                                        <p:tgtEl>
                                          <p:spTgt spid="4130"/>
                                        </p:tgtEl>
                                        <p:attrNameLst>
                                          <p:attrName>style.visibility</p:attrName>
                                        </p:attrNameLst>
                                      </p:cBhvr>
                                      <p:to>
                                        <p:strVal val="visible"/>
                                      </p:to>
                                    </p:set>
                                    <p:anim calcmode="discrete" valueType="clr">
                                      <p:cBhvr override="childStyle">
                                        <p:cTn id="77" dur="80"/>
                                        <p:tgtEl>
                                          <p:spTgt spid="4130"/>
                                        </p:tgtEl>
                                        <p:attrNameLst>
                                          <p:attrName>style.color</p:attrName>
                                        </p:attrNameLst>
                                      </p:cBhvr>
                                      <p:tavLst>
                                        <p:tav tm="0">
                                          <p:val>
                                            <p:clrVal>
                                              <a:schemeClr val="accent2"/>
                                            </p:clrVal>
                                          </p:val>
                                        </p:tav>
                                        <p:tav tm="50000">
                                          <p:val>
                                            <p:clrVal>
                                              <a:schemeClr val="hlink"/>
                                            </p:clrVal>
                                          </p:val>
                                        </p:tav>
                                      </p:tavLst>
                                    </p:anim>
                                    <p:anim calcmode="discrete" valueType="clr">
                                      <p:cBhvr>
                                        <p:cTn id="78" dur="80"/>
                                        <p:tgtEl>
                                          <p:spTgt spid="4130"/>
                                        </p:tgtEl>
                                        <p:attrNameLst>
                                          <p:attrName>fillcolor</p:attrName>
                                        </p:attrNameLst>
                                      </p:cBhvr>
                                      <p:tavLst>
                                        <p:tav tm="0">
                                          <p:val>
                                            <p:clrVal>
                                              <a:schemeClr val="accent2"/>
                                            </p:clrVal>
                                          </p:val>
                                        </p:tav>
                                        <p:tav tm="50000">
                                          <p:val>
                                            <p:clrVal>
                                              <a:schemeClr val="hlink"/>
                                            </p:clrVal>
                                          </p:val>
                                        </p:tav>
                                      </p:tavLst>
                                    </p:anim>
                                    <p:set>
                                      <p:cBhvr>
                                        <p:cTn id="79" dur="80"/>
                                        <p:tgtEl>
                                          <p:spTgt spid="4130"/>
                                        </p:tgtEl>
                                        <p:attrNameLst>
                                          <p:attrName>fill.type</p:attrName>
                                        </p:attrNameLst>
                                      </p:cBhvr>
                                      <p:to>
                                        <p:strVal val="solid"/>
                                      </p:to>
                                    </p:set>
                                  </p:childTnLst>
                                </p:cTn>
                              </p:par>
                            </p:childTnLst>
                          </p:cTn>
                        </p:par>
                        <p:par>
                          <p:cTn id="80" fill="hold">
                            <p:stCondLst>
                              <p:cond delay="3780"/>
                            </p:stCondLst>
                            <p:childTnLst>
                              <p:par>
                                <p:cTn id="81" presetID="22" presetClass="entr" presetSubtype="4" fill="hold" grpId="0" nodeType="afterEffect">
                                  <p:stCondLst>
                                    <p:cond delay="0"/>
                                  </p:stCondLst>
                                  <p:childTnLst>
                                    <p:set>
                                      <p:cBhvr>
                                        <p:cTn id="82" dur="1" fill="hold">
                                          <p:stCondLst>
                                            <p:cond delay="0"/>
                                          </p:stCondLst>
                                        </p:cTn>
                                        <p:tgtEl>
                                          <p:spTgt spid="4129"/>
                                        </p:tgtEl>
                                        <p:attrNameLst>
                                          <p:attrName>style.visibility</p:attrName>
                                        </p:attrNameLst>
                                      </p:cBhvr>
                                      <p:to>
                                        <p:strVal val="visible"/>
                                      </p:to>
                                    </p:set>
                                    <p:animEffect transition="in" filter="wipe(down)">
                                      <p:cBhvr>
                                        <p:cTn id="83" dur="500"/>
                                        <p:tgtEl>
                                          <p:spTgt spid="4129"/>
                                        </p:tgtEl>
                                      </p:cBhvr>
                                    </p:animEffect>
                                  </p:childTnLst>
                                </p:cTn>
                              </p:par>
                            </p:childTnLst>
                          </p:cTn>
                        </p:par>
                        <p:par>
                          <p:cTn id="84" fill="hold">
                            <p:stCondLst>
                              <p:cond delay="4280"/>
                            </p:stCondLst>
                            <p:childTnLst>
                              <p:par>
                                <p:cTn id="85" presetID="27" presetClass="entr" presetSubtype="0" fill="hold" grpId="0" nodeType="afterEffect">
                                  <p:stCondLst>
                                    <p:cond delay="0"/>
                                  </p:stCondLst>
                                  <p:iterate type="lt">
                                    <p:tmPct val="50000"/>
                                  </p:iterate>
                                  <p:childTnLst>
                                    <p:set>
                                      <p:cBhvr>
                                        <p:cTn id="86" dur="1" fill="hold">
                                          <p:stCondLst>
                                            <p:cond delay="0"/>
                                          </p:stCondLst>
                                        </p:cTn>
                                        <p:tgtEl>
                                          <p:spTgt spid="4131"/>
                                        </p:tgtEl>
                                        <p:attrNameLst>
                                          <p:attrName>style.visibility</p:attrName>
                                        </p:attrNameLst>
                                      </p:cBhvr>
                                      <p:to>
                                        <p:strVal val="visible"/>
                                      </p:to>
                                    </p:set>
                                    <p:anim calcmode="discrete" valueType="clr">
                                      <p:cBhvr override="childStyle">
                                        <p:cTn id="87" dur="80"/>
                                        <p:tgtEl>
                                          <p:spTgt spid="4131"/>
                                        </p:tgtEl>
                                        <p:attrNameLst>
                                          <p:attrName>style.color</p:attrName>
                                        </p:attrNameLst>
                                      </p:cBhvr>
                                      <p:tavLst>
                                        <p:tav tm="0">
                                          <p:val>
                                            <p:clrVal>
                                              <a:schemeClr val="accent2"/>
                                            </p:clrVal>
                                          </p:val>
                                        </p:tav>
                                        <p:tav tm="50000">
                                          <p:val>
                                            <p:clrVal>
                                              <a:schemeClr val="hlink"/>
                                            </p:clrVal>
                                          </p:val>
                                        </p:tav>
                                      </p:tavLst>
                                    </p:anim>
                                    <p:anim calcmode="discrete" valueType="clr">
                                      <p:cBhvr>
                                        <p:cTn id="88" dur="80"/>
                                        <p:tgtEl>
                                          <p:spTgt spid="4131"/>
                                        </p:tgtEl>
                                        <p:attrNameLst>
                                          <p:attrName>fillcolor</p:attrName>
                                        </p:attrNameLst>
                                      </p:cBhvr>
                                      <p:tavLst>
                                        <p:tav tm="0">
                                          <p:val>
                                            <p:clrVal>
                                              <a:schemeClr val="accent2"/>
                                            </p:clrVal>
                                          </p:val>
                                        </p:tav>
                                        <p:tav tm="50000">
                                          <p:val>
                                            <p:clrVal>
                                              <a:schemeClr val="hlink"/>
                                            </p:clrVal>
                                          </p:val>
                                        </p:tav>
                                      </p:tavLst>
                                    </p:anim>
                                    <p:set>
                                      <p:cBhvr>
                                        <p:cTn id="89" dur="80"/>
                                        <p:tgtEl>
                                          <p:spTgt spid="4131"/>
                                        </p:tgtEl>
                                        <p:attrNameLst>
                                          <p:attrName>fill.type</p:attrName>
                                        </p:attrNameLst>
                                      </p:cBhvr>
                                      <p:to>
                                        <p:strVal val="solid"/>
                                      </p:to>
                                    </p:set>
                                  </p:childTnLst>
                                </p:cTn>
                              </p:par>
                            </p:childTnLst>
                          </p:cTn>
                        </p:par>
                      </p:childTnLst>
                    </p:cTn>
                  </p:par>
                  <p:par>
                    <p:cTn id="90" fill="hold">
                      <p:stCondLst>
                        <p:cond delay="indefinite"/>
                      </p:stCondLst>
                      <p:childTnLst>
                        <p:par>
                          <p:cTn id="91" fill="hold">
                            <p:stCondLst>
                              <p:cond delay="0"/>
                            </p:stCondLst>
                            <p:childTnLst>
                              <p:par>
                                <p:cTn id="92" presetID="22" presetClass="exit" presetSubtype="2" fill="hold" grpId="1" nodeType="clickEffect">
                                  <p:stCondLst>
                                    <p:cond delay="0"/>
                                  </p:stCondLst>
                                  <p:childTnLst>
                                    <p:animEffect transition="out" filter="wipe(right)">
                                      <p:cBhvr>
                                        <p:cTn id="93" dur="500"/>
                                        <p:tgtEl>
                                          <p:spTgt spid="4101"/>
                                        </p:tgtEl>
                                      </p:cBhvr>
                                    </p:animEffect>
                                    <p:set>
                                      <p:cBhvr>
                                        <p:cTn id="94" dur="1" fill="hold">
                                          <p:stCondLst>
                                            <p:cond delay="499"/>
                                          </p:stCondLst>
                                        </p:cTn>
                                        <p:tgtEl>
                                          <p:spTgt spid="4101"/>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4100"/>
                                        </p:tgtEl>
                                        <p:attrNameLst>
                                          <p:attrName>style.visibility</p:attrName>
                                        </p:attrNameLst>
                                      </p:cBhvr>
                                      <p:to>
                                        <p:strVal val="visible"/>
                                      </p:to>
                                    </p:set>
                                    <p:animEffect transition="in" filter="wipe(left)">
                                      <p:cBhvr>
                                        <p:cTn id="99" dur="500"/>
                                        <p:tgtEl>
                                          <p:spTgt spid="4100"/>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4123"/>
                                        </p:tgtEl>
                                        <p:attrNameLst>
                                          <p:attrName>style.visibility</p:attrName>
                                        </p:attrNameLst>
                                      </p:cBhvr>
                                      <p:to>
                                        <p:strVal val="visible"/>
                                      </p:to>
                                    </p:set>
                                    <p:animEffect transition="in" filter="wipe(down)">
                                      <p:cBhvr>
                                        <p:cTn id="104" dur="500"/>
                                        <p:tgtEl>
                                          <p:spTgt spid="4123"/>
                                        </p:tgtEl>
                                      </p:cBhvr>
                                    </p:animEffect>
                                  </p:childTnLst>
                                </p:cTn>
                              </p:par>
                            </p:childTnLst>
                          </p:cTn>
                        </p:par>
                        <p:par>
                          <p:cTn id="105" fill="hold">
                            <p:stCondLst>
                              <p:cond delay="500"/>
                            </p:stCondLst>
                            <p:childTnLst>
                              <p:par>
                                <p:cTn id="106" presetID="1" presetClass="entr" presetSubtype="0" fill="hold" grpId="0" nodeType="afterEffect">
                                  <p:stCondLst>
                                    <p:cond delay="0"/>
                                  </p:stCondLst>
                                  <p:childTnLst>
                                    <p:set>
                                      <p:cBhvr>
                                        <p:cTn id="107" dur="1" fill="hold">
                                          <p:stCondLst>
                                            <p:cond delay="0"/>
                                          </p:stCondLst>
                                        </p:cTn>
                                        <p:tgtEl>
                                          <p:spTgt spid="4122"/>
                                        </p:tgtEl>
                                        <p:attrNameLst>
                                          <p:attrName>style.visibility</p:attrName>
                                        </p:attrNameLst>
                                      </p:cBhvr>
                                      <p:to>
                                        <p:strVal val="visible"/>
                                      </p:to>
                                    </p:set>
                                  </p:childTnLst>
                                </p:cTn>
                              </p:par>
                            </p:childTnLst>
                          </p:cTn>
                        </p:par>
                        <p:par>
                          <p:cTn id="108" fill="hold">
                            <p:stCondLst>
                              <p:cond delay="500"/>
                            </p:stCondLst>
                            <p:childTnLst>
                              <p:par>
                                <p:cTn id="109" presetID="6" presetClass="entr" presetSubtype="16" fill="hold" grpId="0" nodeType="afterEffect">
                                  <p:stCondLst>
                                    <p:cond delay="0"/>
                                  </p:stCondLst>
                                  <p:childTnLst>
                                    <p:set>
                                      <p:cBhvr>
                                        <p:cTn id="110" dur="1" fill="hold">
                                          <p:stCondLst>
                                            <p:cond delay="0"/>
                                          </p:stCondLst>
                                        </p:cTn>
                                        <p:tgtEl>
                                          <p:spTgt spid="4124"/>
                                        </p:tgtEl>
                                        <p:attrNameLst>
                                          <p:attrName>style.visibility</p:attrName>
                                        </p:attrNameLst>
                                      </p:cBhvr>
                                      <p:to>
                                        <p:strVal val="visible"/>
                                      </p:to>
                                    </p:set>
                                    <p:animEffect transition="in" filter="circle(in)">
                                      <p:cBhvr>
                                        <p:cTn id="111" dur="1000"/>
                                        <p:tgtEl>
                                          <p:spTgt spid="4124"/>
                                        </p:tgtEl>
                                      </p:cBhvr>
                                    </p:animEffect>
                                  </p:childTnLst>
                                </p:cTn>
                              </p:par>
                            </p:childTnLst>
                          </p:cTn>
                        </p:par>
                        <p:par>
                          <p:cTn id="112" fill="hold">
                            <p:stCondLst>
                              <p:cond delay="1500"/>
                            </p:stCondLst>
                            <p:childTnLst>
                              <p:par>
                                <p:cTn id="113" presetID="22" presetClass="entr" presetSubtype="1" fill="hold" grpId="0" nodeType="afterEffect">
                                  <p:stCondLst>
                                    <p:cond delay="0"/>
                                  </p:stCondLst>
                                  <p:childTnLst>
                                    <p:set>
                                      <p:cBhvr>
                                        <p:cTn id="114" dur="1" fill="hold">
                                          <p:stCondLst>
                                            <p:cond delay="0"/>
                                          </p:stCondLst>
                                        </p:cTn>
                                        <p:tgtEl>
                                          <p:spTgt spid="4127"/>
                                        </p:tgtEl>
                                        <p:attrNameLst>
                                          <p:attrName>style.visibility</p:attrName>
                                        </p:attrNameLst>
                                      </p:cBhvr>
                                      <p:to>
                                        <p:strVal val="visible"/>
                                      </p:to>
                                    </p:set>
                                    <p:animEffect transition="in" filter="wipe(up)">
                                      <p:cBhvr>
                                        <p:cTn id="115" dur="500"/>
                                        <p:tgtEl>
                                          <p:spTgt spid="4127"/>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xit" presetSubtype="2" fill="hold" grpId="1" nodeType="clickEffect">
                                  <p:stCondLst>
                                    <p:cond delay="0"/>
                                  </p:stCondLst>
                                  <p:childTnLst>
                                    <p:animEffect transition="out" filter="wipe(right)">
                                      <p:cBhvr>
                                        <p:cTn id="119" dur="500"/>
                                        <p:tgtEl>
                                          <p:spTgt spid="4100"/>
                                        </p:tgtEl>
                                      </p:cBhvr>
                                    </p:animEffect>
                                    <p:set>
                                      <p:cBhvr>
                                        <p:cTn id="120" dur="1" fill="hold">
                                          <p:stCondLst>
                                            <p:cond delay="499"/>
                                          </p:stCondLst>
                                        </p:cTn>
                                        <p:tgtEl>
                                          <p:spTgt spid="4100"/>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4121"/>
                                        </p:tgtEl>
                                        <p:attrNameLst>
                                          <p:attrName>style.visibility</p:attrName>
                                        </p:attrNameLst>
                                      </p:cBhvr>
                                      <p:to>
                                        <p:strVal val="visible"/>
                                      </p:to>
                                    </p:set>
                                    <p:animEffect transition="in" filter="wipe(left)">
                                      <p:cBhvr>
                                        <p:cTn id="125" dur="500"/>
                                        <p:tgtEl>
                                          <p:spTgt spid="4121"/>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grpId="0" nodeType="clickEffect">
                                  <p:stCondLst>
                                    <p:cond delay="0"/>
                                  </p:stCondLst>
                                  <p:childTnLst>
                                    <p:set>
                                      <p:cBhvr>
                                        <p:cTn id="129" dur="1" fill="hold">
                                          <p:stCondLst>
                                            <p:cond delay="0"/>
                                          </p:stCondLst>
                                        </p:cTn>
                                        <p:tgtEl>
                                          <p:spTgt spid="4134"/>
                                        </p:tgtEl>
                                        <p:attrNameLst>
                                          <p:attrName>style.visibility</p:attrName>
                                        </p:attrNameLst>
                                      </p:cBhvr>
                                      <p:to>
                                        <p:strVal val="visible"/>
                                      </p:to>
                                    </p:set>
                                    <p:animEffect transition="in" filter="wipe(down)">
                                      <p:cBhvr>
                                        <p:cTn id="130" dur="500"/>
                                        <p:tgtEl>
                                          <p:spTgt spid="4134"/>
                                        </p:tgtEl>
                                      </p:cBhvr>
                                    </p:animEffect>
                                  </p:childTnLst>
                                </p:cTn>
                              </p:par>
                            </p:childTnLst>
                          </p:cTn>
                        </p:par>
                        <p:par>
                          <p:cTn id="131" fill="hold">
                            <p:stCondLst>
                              <p:cond delay="500"/>
                            </p:stCondLst>
                            <p:childTnLst>
                              <p:par>
                                <p:cTn id="132" presetID="1" presetClass="entr" presetSubtype="0" fill="hold" grpId="0" nodeType="afterEffect">
                                  <p:stCondLst>
                                    <p:cond delay="0"/>
                                  </p:stCondLst>
                                  <p:childTnLst>
                                    <p:set>
                                      <p:cBhvr>
                                        <p:cTn id="133" dur="1" fill="hold">
                                          <p:stCondLst>
                                            <p:cond delay="0"/>
                                          </p:stCondLst>
                                        </p:cTn>
                                        <p:tgtEl>
                                          <p:spTgt spid="4135"/>
                                        </p:tgtEl>
                                        <p:attrNameLst>
                                          <p:attrName>style.visibility</p:attrName>
                                        </p:attrNameLst>
                                      </p:cBhvr>
                                      <p:to>
                                        <p:strVal val="visible"/>
                                      </p:to>
                                    </p:set>
                                  </p:childTnLst>
                                </p:cTn>
                              </p:par>
                            </p:childTnLst>
                          </p:cTn>
                        </p:par>
                        <p:par>
                          <p:cTn id="134" fill="hold">
                            <p:stCondLst>
                              <p:cond delay="500"/>
                            </p:stCondLst>
                            <p:childTnLst>
                              <p:par>
                                <p:cTn id="135" presetID="6" presetClass="entr" presetSubtype="16" fill="hold" grpId="0" nodeType="afterEffect">
                                  <p:stCondLst>
                                    <p:cond delay="0"/>
                                  </p:stCondLst>
                                  <p:childTnLst>
                                    <p:set>
                                      <p:cBhvr>
                                        <p:cTn id="136" dur="1" fill="hold">
                                          <p:stCondLst>
                                            <p:cond delay="0"/>
                                          </p:stCondLst>
                                        </p:cTn>
                                        <p:tgtEl>
                                          <p:spTgt spid="4136"/>
                                        </p:tgtEl>
                                        <p:attrNameLst>
                                          <p:attrName>style.visibility</p:attrName>
                                        </p:attrNameLst>
                                      </p:cBhvr>
                                      <p:to>
                                        <p:strVal val="visible"/>
                                      </p:to>
                                    </p:set>
                                    <p:animEffect transition="in" filter="circle(in)">
                                      <p:cBhvr>
                                        <p:cTn id="137" dur="1000"/>
                                        <p:tgtEl>
                                          <p:spTgt spid="4136"/>
                                        </p:tgtEl>
                                      </p:cBhvr>
                                    </p:animEffect>
                                  </p:childTnLst>
                                </p:cTn>
                              </p:par>
                            </p:childTnLst>
                          </p:cTn>
                        </p:par>
                        <p:par>
                          <p:cTn id="138" fill="hold">
                            <p:stCondLst>
                              <p:cond delay="1500"/>
                            </p:stCondLst>
                            <p:childTnLst>
                              <p:par>
                                <p:cTn id="139" presetID="22" presetClass="entr" presetSubtype="1" fill="hold" grpId="0" nodeType="afterEffect">
                                  <p:stCondLst>
                                    <p:cond delay="0"/>
                                  </p:stCondLst>
                                  <p:childTnLst>
                                    <p:set>
                                      <p:cBhvr>
                                        <p:cTn id="140" dur="1" fill="hold">
                                          <p:stCondLst>
                                            <p:cond delay="0"/>
                                          </p:stCondLst>
                                        </p:cTn>
                                        <p:tgtEl>
                                          <p:spTgt spid="4137"/>
                                        </p:tgtEl>
                                        <p:attrNameLst>
                                          <p:attrName>style.visibility</p:attrName>
                                        </p:attrNameLst>
                                      </p:cBhvr>
                                      <p:to>
                                        <p:strVal val="visible"/>
                                      </p:to>
                                    </p:set>
                                    <p:animEffect transition="in" filter="wipe(up)">
                                      <p:cBhvr>
                                        <p:cTn id="141" dur="500"/>
                                        <p:tgtEl>
                                          <p:spTgt spid="4137"/>
                                        </p:tgtEl>
                                      </p:cBhvr>
                                    </p:animEffect>
                                  </p:childTnLst>
                                </p:cTn>
                              </p:par>
                            </p:childTnLst>
                          </p:cTn>
                        </p:par>
                        <p:par>
                          <p:cTn id="142" fill="hold">
                            <p:stCondLst>
                              <p:cond delay="2000"/>
                            </p:stCondLst>
                            <p:childTnLst>
                              <p:par>
                                <p:cTn id="143" presetID="22" presetClass="entr" presetSubtype="4" fill="hold" grpId="0" nodeType="afterEffect">
                                  <p:stCondLst>
                                    <p:cond delay="0"/>
                                  </p:stCondLst>
                                  <p:childTnLst>
                                    <p:set>
                                      <p:cBhvr>
                                        <p:cTn id="144" dur="1" fill="hold">
                                          <p:stCondLst>
                                            <p:cond delay="0"/>
                                          </p:stCondLst>
                                        </p:cTn>
                                        <p:tgtEl>
                                          <p:spTgt spid="4156"/>
                                        </p:tgtEl>
                                        <p:attrNameLst>
                                          <p:attrName>style.visibility</p:attrName>
                                        </p:attrNameLst>
                                      </p:cBhvr>
                                      <p:to>
                                        <p:strVal val="visible"/>
                                      </p:to>
                                    </p:set>
                                    <p:animEffect transition="in" filter="wipe(down)">
                                      <p:cBhvr>
                                        <p:cTn id="145" dur="500"/>
                                        <p:tgtEl>
                                          <p:spTgt spid="4156"/>
                                        </p:tgtEl>
                                      </p:cBhvr>
                                    </p:animEffect>
                                  </p:childTnLst>
                                </p:cTn>
                              </p:par>
                            </p:childTnLst>
                          </p:cTn>
                        </p:par>
                        <p:par>
                          <p:cTn id="146" fill="hold">
                            <p:stCondLst>
                              <p:cond delay="2500"/>
                            </p:stCondLst>
                            <p:childTnLst>
                              <p:par>
                                <p:cTn id="147" presetID="27" presetClass="entr" presetSubtype="0" fill="hold" grpId="0" nodeType="afterEffect">
                                  <p:stCondLst>
                                    <p:cond delay="0"/>
                                  </p:stCondLst>
                                  <p:iterate type="lt">
                                    <p:tmPct val="50000"/>
                                  </p:iterate>
                                  <p:childTnLst>
                                    <p:set>
                                      <p:cBhvr>
                                        <p:cTn id="148" dur="1" fill="hold">
                                          <p:stCondLst>
                                            <p:cond delay="0"/>
                                          </p:stCondLst>
                                        </p:cTn>
                                        <p:tgtEl>
                                          <p:spTgt spid="4157"/>
                                        </p:tgtEl>
                                        <p:attrNameLst>
                                          <p:attrName>style.visibility</p:attrName>
                                        </p:attrNameLst>
                                      </p:cBhvr>
                                      <p:to>
                                        <p:strVal val="visible"/>
                                      </p:to>
                                    </p:set>
                                    <p:anim calcmode="discrete" valueType="clr">
                                      <p:cBhvr override="childStyle">
                                        <p:cTn id="149" dur="80"/>
                                        <p:tgtEl>
                                          <p:spTgt spid="4157"/>
                                        </p:tgtEl>
                                        <p:attrNameLst>
                                          <p:attrName>style.color</p:attrName>
                                        </p:attrNameLst>
                                      </p:cBhvr>
                                      <p:tavLst>
                                        <p:tav tm="0">
                                          <p:val>
                                            <p:clrVal>
                                              <a:schemeClr val="accent2"/>
                                            </p:clrVal>
                                          </p:val>
                                        </p:tav>
                                        <p:tav tm="50000">
                                          <p:val>
                                            <p:clrVal>
                                              <a:schemeClr val="hlink"/>
                                            </p:clrVal>
                                          </p:val>
                                        </p:tav>
                                      </p:tavLst>
                                    </p:anim>
                                    <p:anim calcmode="discrete" valueType="clr">
                                      <p:cBhvr>
                                        <p:cTn id="150" dur="80"/>
                                        <p:tgtEl>
                                          <p:spTgt spid="4157"/>
                                        </p:tgtEl>
                                        <p:attrNameLst>
                                          <p:attrName>fillcolor</p:attrName>
                                        </p:attrNameLst>
                                      </p:cBhvr>
                                      <p:tavLst>
                                        <p:tav tm="0">
                                          <p:val>
                                            <p:clrVal>
                                              <a:schemeClr val="accent2"/>
                                            </p:clrVal>
                                          </p:val>
                                        </p:tav>
                                        <p:tav tm="50000">
                                          <p:val>
                                            <p:clrVal>
                                              <a:schemeClr val="hlink"/>
                                            </p:clrVal>
                                          </p:val>
                                        </p:tav>
                                      </p:tavLst>
                                    </p:anim>
                                    <p:set>
                                      <p:cBhvr>
                                        <p:cTn id="151" dur="80"/>
                                        <p:tgtEl>
                                          <p:spTgt spid="4157"/>
                                        </p:tgtEl>
                                        <p:attrNameLst>
                                          <p:attrName>fill.type</p:attrName>
                                        </p:attrNameLst>
                                      </p:cBhvr>
                                      <p:to>
                                        <p:strVal val="solid"/>
                                      </p:to>
                                    </p:set>
                                  </p:childTnLst>
                                </p:cTn>
                              </p:par>
                            </p:childTnLst>
                          </p:cTn>
                        </p:par>
                        <p:par>
                          <p:cTn id="152" fill="hold">
                            <p:stCondLst>
                              <p:cond delay="2580"/>
                            </p:stCondLst>
                            <p:childTnLst>
                              <p:par>
                                <p:cTn id="153" presetID="22" presetClass="entr" presetSubtype="4" fill="hold" grpId="0" nodeType="afterEffect">
                                  <p:stCondLst>
                                    <p:cond delay="0"/>
                                  </p:stCondLst>
                                  <p:childTnLst>
                                    <p:set>
                                      <p:cBhvr>
                                        <p:cTn id="154" dur="1" fill="hold">
                                          <p:stCondLst>
                                            <p:cond delay="0"/>
                                          </p:stCondLst>
                                        </p:cTn>
                                        <p:tgtEl>
                                          <p:spTgt spid="4145"/>
                                        </p:tgtEl>
                                        <p:attrNameLst>
                                          <p:attrName>style.visibility</p:attrName>
                                        </p:attrNameLst>
                                      </p:cBhvr>
                                      <p:to>
                                        <p:strVal val="visible"/>
                                      </p:to>
                                    </p:set>
                                    <p:animEffect transition="in" filter="wipe(down)">
                                      <p:cBhvr>
                                        <p:cTn id="155" dur="500"/>
                                        <p:tgtEl>
                                          <p:spTgt spid="4145"/>
                                        </p:tgtEl>
                                      </p:cBhvr>
                                    </p:animEffect>
                                  </p:childTnLst>
                                </p:cTn>
                              </p:par>
                            </p:childTnLst>
                          </p:cTn>
                        </p:par>
                        <p:par>
                          <p:cTn id="156" fill="hold">
                            <p:stCondLst>
                              <p:cond delay="3080"/>
                            </p:stCondLst>
                            <p:childTnLst>
                              <p:par>
                                <p:cTn id="157" presetID="27" presetClass="entr" presetSubtype="0" fill="hold" grpId="0" nodeType="afterEffect">
                                  <p:stCondLst>
                                    <p:cond delay="0"/>
                                  </p:stCondLst>
                                  <p:iterate type="lt">
                                    <p:tmPct val="50000"/>
                                  </p:iterate>
                                  <p:childTnLst>
                                    <p:set>
                                      <p:cBhvr>
                                        <p:cTn id="158" dur="1" fill="hold">
                                          <p:stCondLst>
                                            <p:cond delay="0"/>
                                          </p:stCondLst>
                                        </p:cTn>
                                        <p:tgtEl>
                                          <p:spTgt spid="4146"/>
                                        </p:tgtEl>
                                        <p:attrNameLst>
                                          <p:attrName>style.visibility</p:attrName>
                                        </p:attrNameLst>
                                      </p:cBhvr>
                                      <p:to>
                                        <p:strVal val="visible"/>
                                      </p:to>
                                    </p:set>
                                    <p:anim calcmode="discrete" valueType="clr">
                                      <p:cBhvr override="childStyle">
                                        <p:cTn id="159" dur="80"/>
                                        <p:tgtEl>
                                          <p:spTgt spid="4146"/>
                                        </p:tgtEl>
                                        <p:attrNameLst>
                                          <p:attrName>style.color</p:attrName>
                                        </p:attrNameLst>
                                      </p:cBhvr>
                                      <p:tavLst>
                                        <p:tav tm="0">
                                          <p:val>
                                            <p:clrVal>
                                              <a:schemeClr val="accent2"/>
                                            </p:clrVal>
                                          </p:val>
                                        </p:tav>
                                        <p:tav tm="50000">
                                          <p:val>
                                            <p:clrVal>
                                              <a:schemeClr val="hlink"/>
                                            </p:clrVal>
                                          </p:val>
                                        </p:tav>
                                      </p:tavLst>
                                    </p:anim>
                                    <p:anim calcmode="discrete" valueType="clr">
                                      <p:cBhvr>
                                        <p:cTn id="160" dur="80"/>
                                        <p:tgtEl>
                                          <p:spTgt spid="4146"/>
                                        </p:tgtEl>
                                        <p:attrNameLst>
                                          <p:attrName>fillcolor</p:attrName>
                                        </p:attrNameLst>
                                      </p:cBhvr>
                                      <p:tavLst>
                                        <p:tav tm="0">
                                          <p:val>
                                            <p:clrVal>
                                              <a:schemeClr val="accent2"/>
                                            </p:clrVal>
                                          </p:val>
                                        </p:tav>
                                        <p:tav tm="50000">
                                          <p:val>
                                            <p:clrVal>
                                              <a:schemeClr val="hlink"/>
                                            </p:clrVal>
                                          </p:val>
                                        </p:tav>
                                      </p:tavLst>
                                    </p:anim>
                                    <p:set>
                                      <p:cBhvr>
                                        <p:cTn id="161" dur="80"/>
                                        <p:tgtEl>
                                          <p:spTgt spid="4146"/>
                                        </p:tgtEl>
                                        <p:attrNameLst>
                                          <p:attrName>fill.type</p:attrName>
                                        </p:attrNameLst>
                                      </p:cBhvr>
                                      <p:to>
                                        <p:strVal val="solid"/>
                                      </p:to>
                                    </p:set>
                                  </p:childTnLst>
                                </p:cTn>
                              </p:par>
                            </p:childTnLst>
                          </p:cTn>
                        </p:par>
                      </p:childTnLst>
                    </p:cTn>
                  </p:par>
                  <p:par>
                    <p:cTn id="162" fill="hold">
                      <p:stCondLst>
                        <p:cond delay="indefinite"/>
                      </p:stCondLst>
                      <p:childTnLst>
                        <p:par>
                          <p:cTn id="163" fill="hold">
                            <p:stCondLst>
                              <p:cond delay="0"/>
                            </p:stCondLst>
                            <p:childTnLst>
                              <p:par>
                                <p:cTn id="164" presetID="22" presetClass="exit" presetSubtype="2" fill="hold" grpId="1" nodeType="clickEffect">
                                  <p:stCondLst>
                                    <p:cond delay="0"/>
                                  </p:stCondLst>
                                  <p:childTnLst>
                                    <p:animEffect transition="out" filter="wipe(right)">
                                      <p:cBhvr>
                                        <p:cTn id="165" dur="500"/>
                                        <p:tgtEl>
                                          <p:spTgt spid="4121"/>
                                        </p:tgtEl>
                                      </p:cBhvr>
                                    </p:animEffect>
                                    <p:set>
                                      <p:cBhvr>
                                        <p:cTn id="166" dur="1" fill="hold">
                                          <p:stCondLst>
                                            <p:cond delay="499"/>
                                          </p:stCondLst>
                                        </p:cTn>
                                        <p:tgtEl>
                                          <p:spTgt spid="4121"/>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4132"/>
                                        </p:tgtEl>
                                        <p:attrNameLst>
                                          <p:attrName>style.visibility</p:attrName>
                                        </p:attrNameLst>
                                      </p:cBhvr>
                                      <p:to>
                                        <p:strVal val="visible"/>
                                      </p:to>
                                    </p:set>
                                    <p:animEffect transition="in" filter="wipe(left)">
                                      <p:cBhvr>
                                        <p:cTn id="171" dur="500"/>
                                        <p:tgtEl>
                                          <p:spTgt spid="4132"/>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4" fill="hold" grpId="0" nodeType="clickEffect">
                                  <p:stCondLst>
                                    <p:cond delay="0"/>
                                  </p:stCondLst>
                                  <p:childTnLst>
                                    <p:set>
                                      <p:cBhvr>
                                        <p:cTn id="175" dur="1" fill="hold">
                                          <p:stCondLst>
                                            <p:cond delay="0"/>
                                          </p:stCondLst>
                                        </p:cTn>
                                        <p:tgtEl>
                                          <p:spTgt spid="4148"/>
                                        </p:tgtEl>
                                        <p:attrNameLst>
                                          <p:attrName>style.visibility</p:attrName>
                                        </p:attrNameLst>
                                      </p:cBhvr>
                                      <p:to>
                                        <p:strVal val="visible"/>
                                      </p:to>
                                    </p:set>
                                    <p:animEffect transition="in" filter="wipe(down)">
                                      <p:cBhvr>
                                        <p:cTn id="176" dur="500"/>
                                        <p:tgtEl>
                                          <p:spTgt spid="4148"/>
                                        </p:tgtEl>
                                      </p:cBhvr>
                                    </p:animEffect>
                                  </p:childTnLst>
                                </p:cTn>
                              </p:par>
                            </p:childTnLst>
                          </p:cTn>
                        </p:par>
                        <p:par>
                          <p:cTn id="177" fill="hold">
                            <p:stCondLst>
                              <p:cond delay="500"/>
                            </p:stCondLst>
                            <p:childTnLst>
                              <p:par>
                                <p:cTn id="178" presetID="1" presetClass="entr" presetSubtype="0" fill="hold" grpId="0" nodeType="afterEffect">
                                  <p:stCondLst>
                                    <p:cond delay="0"/>
                                  </p:stCondLst>
                                  <p:childTnLst>
                                    <p:set>
                                      <p:cBhvr>
                                        <p:cTn id="179" dur="1" fill="hold">
                                          <p:stCondLst>
                                            <p:cond delay="0"/>
                                          </p:stCondLst>
                                        </p:cTn>
                                        <p:tgtEl>
                                          <p:spTgt spid="4149"/>
                                        </p:tgtEl>
                                        <p:attrNameLst>
                                          <p:attrName>style.visibility</p:attrName>
                                        </p:attrNameLst>
                                      </p:cBhvr>
                                      <p:to>
                                        <p:strVal val="visible"/>
                                      </p:to>
                                    </p:set>
                                  </p:childTnLst>
                                </p:cTn>
                              </p:par>
                            </p:childTnLst>
                          </p:cTn>
                        </p:par>
                        <p:par>
                          <p:cTn id="180" fill="hold">
                            <p:stCondLst>
                              <p:cond delay="500"/>
                            </p:stCondLst>
                            <p:childTnLst>
                              <p:par>
                                <p:cTn id="181" presetID="6" presetClass="entr" presetSubtype="16" fill="hold" grpId="0" nodeType="afterEffect">
                                  <p:stCondLst>
                                    <p:cond delay="0"/>
                                  </p:stCondLst>
                                  <p:childTnLst>
                                    <p:set>
                                      <p:cBhvr>
                                        <p:cTn id="182" dur="1" fill="hold">
                                          <p:stCondLst>
                                            <p:cond delay="0"/>
                                          </p:stCondLst>
                                        </p:cTn>
                                        <p:tgtEl>
                                          <p:spTgt spid="4150"/>
                                        </p:tgtEl>
                                        <p:attrNameLst>
                                          <p:attrName>style.visibility</p:attrName>
                                        </p:attrNameLst>
                                      </p:cBhvr>
                                      <p:to>
                                        <p:strVal val="visible"/>
                                      </p:to>
                                    </p:set>
                                    <p:animEffect transition="in" filter="circle(in)">
                                      <p:cBhvr>
                                        <p:cTn id="183" dur="1000"/>
                                        <p:tgtEl>
                                          <p:spTgt spid="4150"/>
                                        </p:tgtEl>
                                      </p:cBhvr>
                                    </p:animEffect>
                                  </p:childTnLst>
                                </p:cTn>
                              </p:par>
                            </p:childTnLst>
                          </p:cTn>
                        </p:par>
                        <p:par>
                          <p:cTn id="184" fill="hold">
                            <p:stCondLst>
                              <p:cond delay="1500"/>
                            </p:stCondLst>
                            <p:childTnLst>
                              <p:par>
                                <p:cTn id="185" presetID="22" presetClass="entr" presetSubtype="4" fill="hold" grpId="0" nodeType="afterEffect">
                                  <p:stCondLst>
                                    <p:cond delay="0"/>
                                  </p:stCondLst>
                                  <p:childTnLst>
                                    <p:set>
                                      <p:cBhvr>
                                        <p:cTn id="186" dur="1" fill="hold">
                                          <p:stCondLst>
                                            <p:cond delay="0"/>
                                          </p:stCondLst>
                                        </p:cTn>
                                        <p:tgtEl>
                                          <p:spTgt spid="4151"/>
                                        </p:tgtEl>
                                        <p:attrNameLst>
                                          <p:attrName>style.visibility</p:attrName>
                                        </p:attrNameLst>
                                      </p:cBhvr>
                                      <p:to>
                                        <p:strVal val="visible"/>
                                      </p:to>
                                    </p:set>
                                    <p:animEffect transition="in" filter="wipe(down)">
                                      <p:cBhvr>
                                        <p:cTn id="187" dur="500"/>
                                        <p:tgtEl>
                                          <p:spTgt spid="4151"/>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xit" presetSubtype="2" fill="hold" grpId="1" nodeType="clickEffect">
                                  <p:stCondLst>
                                    <p:cond delay="0"/>
                                  </p:stCondLst>
                                  <p:childTnLst>
                                    <p:animEffect transition="out" filter="wipe(right)">
                                      <p:cBhvr>
                                        <p:cTn id="191" dur="500"/>
                                        <p:tgtEl>
                                          <p:spTgt spid="4132"/>
                                        </p:tgtEl>
                                      </p:cBhvr>
                                    </p:animEffect>
                                    <p:set>
                                      <p:cBhvr>
                                        <p:cTn id="192" dur="1" fill="hold">
                                          <p:stCondLst>
                                            <p:cond delay="499"/>
                                          </p:stCondLst>
                                        </p:cTn>
                                        <p:tgtEl>
                                          <p:spTgt spid="41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nimBg="1"/>
      <p:bldP spid="4100" grpId="1" animBg="1"/>
      <p:bldP spid="4101" grpId="0" animBg="1"/>
      <p:bldP spid="4101" grpId="1" animBg="1"/>
      <p:bldP spid="4105" grpId="0" animBg="1"/>
      <p:bldP spid="4105" grpId="1" animBg="1"/>
      <p:bldP spid="4114" grpId="0" animBg="1"/>
      <p:bldP spid="4115" grpId="0"/>
      <p:bldP spid="4116" grpId="0" animBg="1"/>
      <p:bldP spid="4117" grpId="0"/>
      <p:bldP spid="4119" grpId="0" animBg="1"/>
      <p:bldP spid="4120" grpId="0" animBg="1"/>
      <p:bldP spid="4121" grpId="0" animBg="1"/>
      <p:bldP spid="4121" grpId="1" animBg="1"/>
      <p:bldP spid="4122" grpId="0"/>
      <p:bldP spid="4123" grpId="0" animBg="1"/>
      <p:bldP spid="4124" grpId="0" animBg="1"/>
      <p:bldP spid="4125" grpId="0" animBg="1"/>
      <p:bldP spid="4126" grpId="0" animBg="1"/>
      <p:bldP spid="4127" grpId="0" animBg="1"/>
      <p:bldP spid="4128" grpId="0" animBg="1"/>
      <p:bldP spid="4129" grpId="0" animBg="1"/>
      <p:bldP spid="4130" grpId="0"/>
      <p:bldP spid="4131" grpId="0"/>
      <p:bldP spid="4132" grpId="0" animBg="1"/>
      <p:bldP spid="4132" grpId="1" animBg="1"/>
      <p:bldP spid="4134" grpId="0" animBg="1"/>
      <p:bldP spid="4135" grpId="0"/>
      <p:bldP spid="4136" grpId="0" animBg="1"/>
      <p:bldP spid="4137" grpId="0" animBg="1"/>
      <p:bldP spid="4145" grpId="0" animBg="1"/>
      <p:bldP spid="4146" grpId="0"/>
      <p:bldP spid="4148" grpId="0" animBg="1"/>
      <p:bldP spid="4149" grpId="0"/>
      <p:bldP spid="4150" grpId="0" animBg="1"/>
      <p:bldP spid="4151" grpId="0" animBg="1"/>
      <p:bldP spid="4152" grpId="0" animBg="1"/>
      <p:bldP spid="4153" grpId="0"/>
      <p:bldP spid="4154" grpId="0" animBg="1"/>
      <p:bldP spid="4155" grpId="0"/>
      <p:bldP spid="4156" grpId="0" animBg="1"/>
      <p:bldP spid="415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394" name="Rectangle 2"/>
          <p:cNvSpPr>
            <a:spLocks noGrp="1" noChangeArrowheads="1"/>
          </p:cNvSpPr>
          <p:nvPr>
            <p:ph type="title"/>
          </p:nvPr>
        </p:nvSpPr>
        <p:spPr/>
        <p:txBody>
          <a:bodyPr/>
          <a:lstStyle/>
          <a:p>
            <a:r>
              <a:rPr lang="en-US" dirty="0"/>
              <a:t>Bellman-Ford Algorithm</a:t>
            </a:r>
          </a:p>
        </p:txBody>
      </p:sp>
      <p:sp>
        <p:nvSpPr>
          <p:cNvPr id="1467395" name="Rectangle 3"/>
          <p:cNvSpPr>
            <a:spLocks noGrp="1" noChangeArrowheads="1"/>
          </p:cNvSpPr>
          <p:nvPr>
            <p:ph idx="1"/>
          </p:nvPr>
        </p:nvSpPr>
        <p:spPr/>
        <p:txBody>
          <a:bodyPr/>
          <a:lstStyle/>
          <a:p>
            <a:pPr>
              <a:buFont typeface="Times New Roman" pitchFamily="18" charset="0"/>
              <a:buNone/>
            </a:pPr>
            <a:r>
              <a:rPr lang="en-US" sz="2000" b="1" dirty="0" err="1">
                <a:latin typeface="Courier New" pitchFamily="49" charset="0"/>
              </a:rPr>
              <a:t>BellmanFord</a:t>
            </a:r>
            <a:r>
              <a:rPr lang="en-US" sz="2000" b="1" dirty="0">
                <a:latin typeface="Courier New" pitchFamily="49" charset="0"/>
              </a:rPr>
              <a:t>()</a:t>
            </a:r>
          </a:p>
          <a:p>
            <a:pPr>
              <a:buFont typeface="Times New Roman" pitchFamily="18" charset="0"/>
              <a:buNone/>
            </a:pPr>
            <a:r>
              <a:rPr lang="en-US" sz="2000" b="1" dirty="0">
                <a:latin typeface="Courier New" pitchFamily="49" charset="0"/>
              </a:rPr>
              <a:t>   for each v </a:t>
            </a:r>
            <a:r>
              <a:rPr lang="en-US" sz="2000" b="1" dirty="0">
                <a:latin typeface="Courier New" pitchFamily="49" charset="0"/>
                <a:sym typeface="Symbol" pitchFamily="18" charset="2"/>
              </a:rPr>
              <a:t> V</a:t>
            </a:r>
          </a:p>
          <a:p>
            <a:pPr>
              <a:buFont typeface="Times New Roman" pitchFamily="18" charset="0"/>
              <a:buNone/>
            </a:pPr>
            <a:r>
              <a:rPr lang="en-US" sz="2000" b="1" dirty="0">
                <a:latin typeface="Courier New" pitchFamily="49" charset="0"/>
                <a:sym typeface="Symbol" pitchFamily="18" charset="2"/>
              </a:rPr>
              <a:t>      d[v] = ;</a:t>
            </a:r>
          </a:p>
          <a:p>
            <a:pPr>
              <a:buFont typeface="Times New Roman" pitchFamily="18" charset="0"/>
              <a:buNone/>
            </a:pPr>
            <a:r>
              <a:rPr lang="en-US" sz="2000" b="1" dirty="0">
                <a:latin typeface="Courier New" pitchFamily="49" charset="0"/>
                <a:sym typeface="Symbol" pitchFamily="18" charset="2"/>
              </a:rPr>
              <a:t>   d[s] = 0;</a:t>
            </a:r>
          </a:p>
          <a:p>
            <a:pPr>
              <a:buFont typeface="Times New Roman" pitchFamily="18" charset="0"/>
              <a:buNone/>
            </a:pPr>
            <a:r>
              <a:rPr lang="en-US" sz="2000" b="1" dirty="0">
                <a:latin typeface="Courier New" pitchFamily="49" charset="0"/>
                <a:sym typeface="Symbol" pitchFamily="18" charset="2"/>
              </a:rPr>
              <a:t>   for </a:t>
            </a:r>
            <a:r>
              <a:rPr lang="en-US" sz="2000" b="1" dirty="0" err="1">
                <a:latin typeface="Courier New" pitchFamily="49" charset="0"/>
                <a:sym typeface="Symbol" pitchFamily="18" charset="2"/>
              </a:rPr>
              <a:t>i</a:t>
            </a:r>
            <a:r>
              <a:rPr lang="en-US" sz="2000" b="1" dirty="0">
                <a:latin typeface="Courier New" pitchFamily="49" charset="0"/>
                <a:sym typeface="Symbol" pitchFamily="18" charset="2"/>
              </a:rPr>
              <a:t>=1 to |V|-1</a:t>
            </a:r>
          </a:p>
          <a:p>
            <a:pPr>
              <a:buFont typeface="Times New Roman" pitchFamily="18" charset="0"/>
              <a:buNone/>
            </a:pPr>
            <a:r>
              <a:rPr lang="en-US" sz="2000" b="1" dirty="0">
                <a:latin typeface="Courier New" pitchFamily="49" charset="0"/>
                <a:sym typeface="Symbol" pitchFamily="18" charset="2"/>
              </a:rPr>
              <a:t>      for each edge (</a:t>
            </a:r>
            <a:r>
              <a:rPr lang="en-US" sz="2000" b="1" dirty="0" err="1">
                <a:latin typeface="Courier New" pitchFamily="49" charset="0"/>
                <a:sym typeface="Symbol" pitchFamily="18" charset="2"/>
              </a:rPr>
              <a:t>u,v</a:t>
            </a:r>
            <a:r>
              <a:rPr lang="en-US" sz="2000" b="1" dirty="0">
                <a:latin typeface="Courier New" pitchFamily="49" charset="0"/>
                <a:sym typeface="Symbol" pitchFamily="18" charset="2"/>
              </a:rPr>
              <a:t>)  E</a:t>
            </a:r>
          </a:p>
          <a:p>
            <a:pPr>
              <a:buFont typeface="Times New Roman" pitchFamily="18" charset="0"/>
              <a:buNone/>
            </a:pPr>
            <a:r>
              <a:rPr lang="en-US" sz="2000" b="1" dirty="0">
                <a:latin typeface="Courier New" pitchFamily="49" charset="0"/>
                <a:sym typeface="Symbol" pitchFamily="18" charset="2"/>
              </a:rPr>
              <a:t>         Relax(</a:t>
            </a:r>
            <a:r>
              <a:rPr lang="en-US" sz="2000" b="1" dirty="0" err="1">
                <a:latin typeface="Courier New" pitchFamily="49" charset="0"/>
                <a:sym typeface="Symbol" pitchFamily="18" charset="2"/>
              </a:rPr>
              <a:t>u,v</a:t>
            </a:r>
            <a:r>
              <a:rPr lang="en-US" sz="2000" b="1" dirty="0">
                <a:latin typeface="Courier New" pitchFamily="49" charset="0"/>
                <a:sym typeface="Symbol" pitchFamily="18" charset="2"/>
              </a:rPr>
              <a:t>, w(</a:t>
            </a:r>
            <a:r>
              <a:rPr lang="en-US" sz="2000" b="1" dirty="0" err="1">
                <a:latin typeface="Courier New" pitchFamily="49" charset="0"/>
                <a:sym typeface="Symbol" pitchFamily="18" charset="2"/>
              </a:rPr>
              <a:t>u,v</a:t>
            </a:r>
            <a:r>
              <a:rPr lang="en-US" sz="2000" b="1" dirty="0">
                <a:latin typeface="Courier New" pitchFamily="49" charset="0"/>
                <a:sym typeface="Symbol" pitchFamily="18" charset="2"/>
              </a:rPr>
              <a:t>));</a:t>
            </a:r>
          </a:p>
          <a:p>
            <a:pPr>
              <a:buFont typeface="Times New Roman" pitchFamily="18" charset="0"/>
              <a:buNone/>
            </a:pPr>
            <a:r>
              <a:rPr lang="en-US" sz="2000" b="1" dirty="0">
                <a:latin typeface="Courier New" pitchFamily="49" charset="0"/>
                <a:sym typeface="Symbol" pitchFamily="18" charset="2"/>
              </a:rPr>
              <a:t>   for each edge (</a:t>
            </a:r>
            <a:r>
              <a:rPr lang="en-US" sz="2000" b="1" dirty="0" err="1">
                <a:latin typeface="Courier New" pitchFamily="49" charset="0"/>
                <a:sym typeface="Symbol" pitchFamily="18" charset="2"/>
              </a:rPr>
              <a:t>u,v</a:t>
            </a:r>
            <a:r>
              <a:rPr lang="en-US" sz="2000" b="1" dirty="0">
                <a:latin typeface="Courier New" pitchFamily="49" charset="0"/>
                <a:sym typeface="Symbol" pitchFamily="18" charset="2"/>
              </a:rPr>
              <a:t>)  E</a:t>
            </a:r>
          </a:p>
          <a:p>
            <a:pPr>
              <a:buFont typeface="Times New Roman" pitchFamily="18" charset="0"/>
              <a:buNone/>
            </a:pPr>
            <a:r>
              <a:rPr lang="en-US" sz="2000" b="1" dirty="0">
                <a:latin typeface="Courier New" pitchFamily="49" charset="0"/>
                <a:sym typeface="Symbol" pitchFamily="18" charset="2"/>
              </a:rPr>
              <a:t>      if (d[v] &gt; d[u] + w(</a:t>
            </a:r>
            <a:r>
              <a:rPr lang="en-US" sz="2000" b="1" dirty="0" err="1">
                <a:latin typeface="Courier New" pitchFamily="49" charset="0"/>
                <a:sym typeface="Symbol" pitchFamily="18" charset="2"/>
              </a:rPr>
              <a:t>u,v</a:t>
            </a:r>
            <a:r>
              <a:rPr lang="en-US" sz="2000" b="1" dirty="0">
                <a:latin typeface="Courier New" pitchFamily="49" charset="0"/>
                <a:sym typeface="Symbol" pitchFamily="18" charset="2"/>
              </a:rPr>
              <a:t>))</a:t>
            </a:r>
          </a:p>
          <a:p>
            <a:pPr>
              <a:buFont typeface="Times New Roman" pitchFamily="18" charset="0"/>
              <a:buNone/>
            </a:pPr>
            <a:r>
              <a:rPr lang="en-US" sz="2000" b="1" dirty="0">
                <a:latin typeface="Courier New" pitchFamily="49" charset="0"/>
                <a:sym typeface="Symbol" pitchFamily="18" charset="2"/>
              </a:rPr>
              <a:t>		   return “no solution”;</a:t>
            </a:r>
          </a:p>
          <a:p>
            <a:pPr>
              <a:buFont typeface="Times New Roman" pitchFamily="18" charset="0"/>
              <a:buNone/>
            </a:pPr>
            <a:endParaRPr lang="en-US" sz="2000" b="1" dirty="0">
              <a:latin typeface="Courier New" pitchFamily="49" charset="0"/>
              <a:sym typeface="Symbol" pitchFamily="18" charset="2"/>
            </a:endParaRPr>
          </a:p>
          <a:p>
            <a:pPr>
              <a:buFont typeface="Times New Roman" pitchFamily="18" charset="0"/>
              <a:buNone/>
            </a:pPr>
            <a:r>
              <a:rPr lang="en-US" sz="2000" b="1" dirty="0">
                <a:latin typeface="Courier New" pitchFamily="49" charset="0"/>
                <a:sym typeface="Symbol" pitchFamily="18" charset="2"/>
              </a:rPr>
              <a:t>Relax(</a:t>
            </a:r>
            <a:r>
              <a:rPr lang="en-US" sz="2000" b="1" dirty="0" err="1">
                <a:latin typeface="Courier New" pitchFamily="49" charset="0"/>
                <a:sym typeface="Symbol" pitchFamily="18" charset="2"/>
              </a:rPr>
              <a:t>u,v,w</a:t>
            </a:r>
            <a:r>
              <a:rPr lang="en-US" sz="2000" b="1" dirty="0">
                <a:latin typeface="Courier New" pitchFamily="49" charset="0"/>
                <a:sym typeface="Symbol" pitchFamily="18" charset="2"/>
              </a:rPr>
              <a:t>): if (d[v] &gt; d[u]+w) then d[v]=d[u]+w</a:t>
            </a:r>
            <a:endParaRPr lang="en-US" sz="2400" b="1" dirty="0">
              <a:latin typeface="Courier New" pitchFamily="49" charset="0"/>
              <a:sym typeface="Symbol" pitchFamily="18" charset="2"/>
            </a:endParaRPr>
          </a:p>
          <a:p>
            <a:pPr>
              <a:buFont typeface="Times New Roman" pitchFamily="18" charset="0"/>
              <a:buNone/>
            </a:pPr>
            <a:endParaRPr lang="en-US" sz="2000" b="1" dirty="0">
              <a:latin typeface="Courier New" pitchFamily="49" charset="0"/>
              <a:sym typeface="Symbol" pitchFamily="18" charset="2"/>
            </a:endParaRPr>
          </a:p>
        </p:txBody>
      </p:sp>
      <p:grpSp>
        <p:nvGrpSpPr>
          <p:cNvPr id="2" name="Group 4"/>
          <p:cNvGrpSpPr>
            <a:grpSpLocks/>
          </p:cNvGrpSpPr>
          <p:nvPr/>
        </p:nvGrpSpPr>
        <p:grpSpPr bwMode="auto">
          <a:xfrm>
            <a:off x="5486400" y="1600200"/>
            <a:ext cx="3324225" cy="1371600"/>
            <a:chOff x="3456" y="1008"/>
            <a:chExt cx="2094" cy="864"/>
          </a:xfrm>
        </p:grpSpPr>
        <p:sp>
          <p:nvSpPr>
            <p:cNvPr id="1467397" name="AutoShape 5"/>
            <p:cNvSpPr>
              <a:spLocks/>
            </p:cNvSpPr>
            <p:nvPr/>
          </p:nvSpPr>
          <p:spPr bwMode="auto">
            <a:xfrm>
              <a:off x="3456" y="1008"/>
              <a:ext cx="144" cy="864"/>
            </a:xfrm>
            <a:prstGeom prst="rightBrace">
              <a:avLst>
                <a:gd name="adj1" fmla="val 50000"/>
                <a:gd name="adj2" fmla="val 50000"/>
              </a:avLst>
            </a:prstGeom>
            <a:noFill/>
            <a:ln w="28575">
              <a:solidFill>
                <a:schemeClr val="tx1"/>
              </a:solidFill>
              <a:round/>
              <a:headEnd/>
              <a:tailEnd/>
            </a:ln>
            <a:effectLst/>
          </p:spPr>
          <p:txBody>
            <a:bodyPr wrap="none" anchor="ctr">
              <a:spAutoFit/>
            </a:bodyPr>
            <a:lstStyle/>
            <a:p>
              <a:endParaRPr lang="en-US">
                <a:solidFill>
                  <a:srgbClr val="000000"/>
                </a:solidFill>
              </a:endParaRPr>
            </a:p>
          </p:txBody>
        </p:sp>
        <p:sp>
          <p:nvSpPr>
            <p:cNvPr id="1467398" name="Text Box 6"/>
            <p:cNvSpPr txBox="1">
              <a:spLocks noChangeArrowheads="1"/>
            </p:cNvSpPr>
            <p:nvPr/>
          </p:nvSpPr>
          <p:spPr bwMode="auto">
            <a:xfrm>
              <a:off x="3628" y="1166"/>
              <a:ext cx="1922" cy="577"/>
            </a:xfrm>
            <a:prstGeom prst="rect">
              <a:avLst/>
            </a:prstGeom>
            <a:noFill/>
            <a:ln w="28575">
              <a:noFill/>
              <a:miter lim="800000"/>
              <a:headEnd/>
              <a:tailEnd/>
            </a:ln>
            <a:effectLst/>
          </p:spPr>
          <p:txBody>
            <a:bodyPr wrap="none">
              <a:spAutoFit/>
            </a:bodyPr>
            <a:lstStyle/>
            <a:p>
              <a:r>
                <a:rPr lang="en-US" b="1" dirty="0">
                  <a:solidFill>
                    <a:srgbClr val="000000"/>
                  </a:solidFill>
                  <a:latin typeface="Courier New" pitchFamily="49" charset="0"/>
                </a:rPr>
                <a:t>Initialize d[] which</a:t>
              </a:r>
            </a:p>
            <a:p>
              <a:r>
                <a:rPr lang="en-US" b="1" dirty="0">
                  <a:solidFill>
                    <a:srgbClr val="000000"/>
                  </a:solidFill>
                  <a:latin typeface="Courier New" pitchFamily="49" charset="0"/>
                </a:rPr>
                <a:t>will converge to </a:t>
              </a:r>
              <a:br>
                <a:rPr lang="en-US" b="1" dirty="0">
                  <a:solidFill>
                    <a:srgbClr val="000000"/>
                  </a:solidFill>
                  <a:latin typeface="Courier New" pitchFamily="49" charset="0"/>
                </a:rPr>
              </a:br>
              <a:r>
                <a:rPr lang="en-US" b="1" dirty="0">
                  <a:solidFill>
                    <a:srgbClr val="000000"/>
                  </a:solidFill>
                  <a:latin typeface="Courier New" pitchFamily="49" charset="0"/>
                </a:rPr>
                <a:t>shortest-path value</a:t>
              </a:r>
            </a:p>
          </p:txBody>
        </p:sp>
      </p:grpSp>
      <p:grpSp>
        <p:nvGrpSpPr>
          <p:cNvPr id="3" name="Group 7"/>
          <p:cNvGrpSpPr>
            <a:grpSpLocks/>
          </p:cNvGrpSpPr>
          <p:nvPr/>
        </p:nvGrpSpPr>
        <p:grpSpPr bwMode="auto">
          <a:xfrm>
            <a:off x="5486400" y="3048000"/>
            <a:ext cx="3051175" cy="1066800"/>
            <a:chOff x="3456" y="1872"/>
            <a:chExt cx="1922" cy="672"/>
          </a:xfrm>
        </p:grpSpPr>
        <p:sp>
          <p:nvSpPr>
            <p:cNvPr id="1467400" name="AutoShape 8"/>
            <p:cNvSpPr>
              <a:spLocks/>
            </p:cNvSpPr>
            <p:nvPr/>
          </p:nvSpPr>
          <p:spPr bwMode="auto">
            <a:xfrm>
              <a:off x="3456" y="1872"/>
              <a:ext cx="144" cy="672"/>
            </a:xfrm>
            <a:prstGeom prst="rightBrace">
              <a:avLst>
                <a:gd name="adj1" fmla="val 38889"/>
                <a:gd name="adj2" fmla="val 50000"/>
              </a:avLst>
            </a:prstGeom>
            <a:noFill/>
            <a:ln w="28575">
              <a:solidFill>
                <a:schemeClr val="tx1"/>
              </a:solidFill>
              <a:round/>
              <a:headEnd/>
              <a:tailEnd/>
            </a:ln>
            <a:effectLst/>
          </p:spPr>
          <p:txBody>
            <a:bodyPr anchor="ctr">
              <a:spAutoFit/>
            </a:bodyPr>
            <a:lstStyle/>
            <a:p>
              <a:endParaRPr lang="en-US">
                <a:solidFill>
                  <a:srgbClr val="000000"/>
                </a:solidFill>
              </a:endParaRPr>
            </a:p>
          </p:txBody>
        </p:sp>
        <p:sp>
          <p:nvSpPr>
            <p:cNvPr id="1467401" name="Text Box 9"/>
            <p:cNvSpPr txBox="1">
              <a:spLocks noChangeArrowheads="1"/>
            </p:cNvSpPr>
            <p:nvPr/>
          </p:nvSpPr>
          <p:spPr bwMode="auto">
            <a:xfrm>
              <a:off x="3628" y="1919"/>
              <a:ext cx="1750" cy="577"/>
            </a:xfrm>
            <a:prstGeom prst="rect">
              <a:avLst/>
            </a:prstGeom>
            <a:noFill/>
            <a:ln w="28575">
              <a:noFill/>
              <a:miter lim="800000"/>
              <a:headEnd/>
              <a:tailEnd/>
            </a:ln>
            <a:effectLst/>
          </p:spPr>
          <p:txBody>
            <a:bodyPr wrap="none">
              <a:spAutoFit/>
            </a:bodyPr>
            <a:lstStyle/>
            <a:p>
              <a:r>
                <a:rPr lang="en-US" b="1">
                  <a:solidFill>
                    <a:srgbClr val="000000"/>
                  </a:solidFill>
                  <a:latin typeface="Courier New" pitchFamily="49" charset="0"/>
                </a:rPr>
                <a:t>Relaxation: </a:t>
              </a:r>
              <a:br>
                <a:rPr lang="en-US" b="1">
                  <a:solidFill>
                    <a:srgbClr val="000000"/>
                  </a:solidFill>
                  <a:latin typeface="Courier New" pitchFamily="49" charset="0"/>
                </a:rPr>
              </a:br>
              <a:r>
                <a:rPr lang="en-US" b="1">
                  <a:solidFill>
                    <a:srgbClr val="000000"/>
                  </a:solidFill>
                  <a:latin typeface="Courier New" pitchFamily="49" charset="0"/>
                </a:rPr>
                <a:t>Make |V|-1 passes, </a:t>
              </a:r>
            </a:p>
            <a:p>
              <a:r>
                <a:rPr lang="en-US" b="1">
                  <a:solidFill>
                    <a:srgbClr val="000000"/>
                  </a:solidFill>
                  <a:latin typeface="Courier New" pitchFamily="49" charset="0"/>
                </a:rPr>
                <a:t>relaxing each edge</a:t>
              </a:r>
            </a:p>
          </p:txBody>
        </p:sp>
      </p:grpSp>
      <p:grpSp>
        <p:nvGrpSpPr>
          <p:cNvPr id="4" name="Group 10"/>
          <p:cNvGrpSpPr>
            <a:grpSpLocks/>
          </p:cNvGrpSpPr>
          <p:nvPr/>
        </p:nvGrpSpPr>
        <p:grpSpPr bwMode="auto">
          <a:xfrm>
            <a:off x="5486400" y="4191002"/>
            <a:ext cx="3352800" cy="1274763"/>
            <a:chOff x="3456" y="2544"/>
            <a:chExt cx="2112" cy="803"/>
          </a:xfrm>
        </p:grpSpPr>
        <p:sp>
          <p:nvSpPr>
            <p:cNvPr id="1467403" name="AutoShape 11"/>
            <p:cNvSpPr>
              <a:spLocks/>
            </p:cNvSpPr>
            <p:nvPr/>
          </p:nvSpPr>
          <p:spPr bwMode="auto">
            <a:xfrm>
              <a:off x="3456" y="2544"/>
              <a:ext cx="144" cy="672"/>
            </a:xfrm>
            <a:prstGeom prst="rightBrace">
              <a:avLst>
                <a:gd name="adj1" fmla="val 38889"/>
                <a:gd name="adj2" fmla="val 50000"/>
              </a:avLst>
            </a:prstGeom>
            <a:noFill/>
            <a:ln w="28575">
              <a:solidFill>
                <a:schemeClr val="tx1"/>
              </a:solidFill>
              <a:round/>
              <a:headEnd/>
              <a:tailEnd/>
            </a:ln>
            <a:effectLst/>
          </p:spPr>
          <p:txBody>
            <a:bodyPr anchor="ctr">
              <a:spAutoFit/>
            </a:bodyPr>
            <a:lstStyle/>
            <a:p>
              <a:endParaRPr lang="en-US">
                <a:solidFill>
                  <a:srgbClr val="000000"/>
                </a:solidFill>
              </a:endParaRPr>
            </a:p>
          </p:txBody>
        </p:sp>
        <p:sp>
          <p:nvSpPr>
            <p:cNvPr id="1467404" name="Text Box 12"/>
            <p:cNvSpPr txBox="1">
              <a:spLocks noChangeArrowheads="1"/>
            </p:cNvSpPr>
            <p:nvPr/>
          </p:nvSpPr>
          <p:spPr bwMode="auto">
            <a:xfrm>
              <a:off x="3628" y="2591"/>
              <a:ext cx="1940" cy="756"/>
            </a:xfrm>
            <a:prstGeom prst="rect">
              <a:avLst/>
            </a:prstGeom>
            <a:noFill/>
            <a:ln w="28575">
              <a:noFill/>
              <a:miter lim="800000"/>
              <a:headEnd/>
              <a:tailEnd/>
            </a:ln>
            <a:effectLst/>
          </p:spPr>
          <p:txBody>
            <a:bodyPr wrap="square">
              <a:spAutoFit/>
            </a:bodyPr>
            <a:lstStyle/>
            <a:p>
              <a:r>
                <a:rPr lang="en-US" b="1" dirty="0">
                  <a:solidFill>
                    <a:srgbClr val="000000"/>
                  </a:solidFill>
                  <a:latin typeface="Courier New" pitchFamily="49" charset="0"/>
                </a:rPr>
                <a:t>Test for solution:</a:t>
              </a:r>
            </a:p>
            <a:p>
              <a:r>
                <a:rPr lang="en-US" b="1" dirty="0">
                  <a:solidFill>
                    <a:srgbClr val="000000"/>
                  </a:solidFill>
                  <a:latin typeface="Courier New" pitchFamily="49" charset="0"/>
                </a:rPr>
                <a:t>have we converged yet? </a:t>
              </a:r>
              <a:r>
                <a:rPr lang="en-US" b="1" dirty="0" err="1">
                  <a:solidFill>
                    <a:srgbClr val="000000"/>
                  </a:solidFill>
                  <a:latin typeface="Courier New" pitchFamily="49" charset="0"/>
                </a:rPr>
                <a:t>Ie</a:t>
              </a:r>
              <a:r>
                <a:rPr lang="en-US" b="1" dirty="0">
                  <a:solidFill>
                    <a:srgbClr val="000000"/>
                  </a:solidFill>
                  <a:latin typeface="Courier New" pitchFamily="49" charset="0"/>
                </a:rPr>
                <a:t>, </a:t>
              </a:r>
              <a:r>
                <a:rPr lang="en-US" b="1" dirty="0">
                  <a:solidFill>
                    <a:srgbClr val="000000"/>
                  </a:solidFill>
                  <a:latin typeface="Courier New" pitchFamily="49" charset="0"/>
                  <a:sym typeface="Symbol" pitchFamily="18" charset="2"/>
                </a:rPr>
                <a:t> </a:t>
              </a:r>
              <a:r>
                <a:rPr lang="en-US" b="1" dirty="0">
                  <a:solidFill>
                    <a:srgbClr val="000000"/>
                  </a:solidFill>
                  <a:latin typeface="Courier New" pitchFamily="49" charset="0"/>
                </a:rPr>
                <a:t>negative cycle?</a:t>
              </a:r>
              <a:endParaRPr lang="en-US" b="1" dirty="0">
                <a:solidFill>
                  <a:srgbClr val="C0C0C0"/>
                </a:solidFill>
                <a:latin typeface="Courier New" pitchFamily="49" charset="0"/>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5170" name="Rectangle 2"/>
          <p:cNvSpPr>
            <a:spLocks noGrp="1" noChangeArrowheads="1"/>
          </p:cNvSpPr>
          <p:nvPr>
            <p:ph type="title"/>
          </p:nvPr>
        </p:nvSpPr>
        <p:spPr/>
        <p:txBody>
          <a:bodyPr/>
          <a:lstStyle/>
          <a:p>
            <a:r>
              <a:rPr lang="en-US" dirty="0"/>
              <a:t>DAG Shortest Paths</a:t>
            </a:r>
          </a:p>
        </p:txBody>
      </p:sp>
      <p:sp>
        <p:nvSpPr>
          <p:cNvPr id="1415171" name="Rectangle 3"/>
          <p:cNvSpPr>
            <a:spLocks noGrp="1" noChangeArrowheads="1"/>
          </p:cNvSpPr>
          <p:nvPr>
            <p:ph idx="1"/>
          </p:nvPr>
        </p:nvSpPr>
        <p:spPr/>
        <p:txBody>
          <a:bodyPr>
            <a:normAutofit/>
          </a:bodyPr>
          <a:lstStyle/>
          <a:p>
            <a:pPr marL="342900" lvl="1" indent="-342900">
              <a:buSzPct val="80000"/>
            </a:pPr>
            <a:r>
              <a:rPr lang="en-US" sz="2000" dirty="0"/>
              <a:t>Bellman-Ford takes O(VE) time.  </a:t>
            </a:r>
          </a:p>
          <a:p>
            <a:r>
              <a:rPr lang="en-US" sz="2000" dirty="0"/>
              <a:t>For finding shortest paths in a DAG, we can do much better by using a topological sort.</a:t>
            </a:r>
          </a:p>
          <a:p>
            <a:r>
              <a:rPr lang="en-US" sz="2000" dirty="0"/>
              <a:t>If we process vertices in topological order, we are guaranteed to never relax a vertex unless the adjacent edge is already finalized. Thus: just one pass.  O(V+E)</a:t>
            </a:r>
          </a:p>
          <a:p>
            <a:pPr lvl="2">
              <a:buNone/>
            </a:pPr>
            <a:r>
              <a:rPr lang="en-US" sz="2000" b="1" dirty="0">
                <a:solidFill>
                  <a:srgbClr val="0070C0"/>
                </a:solidFill>
              </a:rPr>
              <a:t>DAG-Shortest-Paths(G, w, s)</a:t>
            </a:r>
          </a:p>
          <a:p>
            <a:pPr marL="1257300" lvl="2" indent="-457200">
              <a:buClr>
                <a:schemeClr val="bg1">
                  <a:lumMod val="75000"/>
                </a:schemeClr>
              </a:buClr>
              <a:buFont typeface="+mj-lt"/>
              <a:buAutoNum type="arabicPeriod"/>
            </a:pPr>
            <a:r>
              <a:rPr lang="en-US" sz="2000" b="1" i="1" dirty="0">
                <a:solidFill>
                  <a:srgbClr val="0070C0"/>
                </a:solidFill>
              </a:rPr>
              <a:t>topologically sort the vertices of G</a:t>
            </a:r>
          </a:p>
          <a:p>
            <a:pPr marL="1257300" lvl="2" indent="-457200">
              <a:buClr>
                <a:schemeClr val="bg1">
                  <a:lumMod val="75000"/>
                </a:schemeClr>
              </a:buClr>
              <a:buFont typeface="+mj-lt"/>
              <a:buAutoNum type="arabicPeriod"/>
            </a:pPr>
            <a:r>
              <a:rPr lang="en-US" sz="2000" b="1" dirty="0">
                <a:solidFill>
                  <a:srgbClr val="0070C0"/>
                </a:solidFill>
              </a:rPr>
              <a:t>INITIALIZE-SINGLE-SOURCE(G, s)</a:t>
            </a:r>
          </a:p>
          <a:p>
            <a:pPr marL="1257300" lvl="2" indent="-457200">
              <a:buClr>
                <a:schemeClr val="bg1">
                  <a:lumMod val="75000"/>
                </a:schemeClr>
              </a:buClr>
              <a:buFont typeface="+mj-lt"/>
              <a:buAutoNum type="arabicPeriod"/>
            </a:pPr>
            <a:r>
              <a:rPr lang="en-US" sz="2000" b="1" dirty="0">
                <a:solidFill>
                  <a:srgbClr val="0070C0"/>
                </a:solidFill>
              </a:rPr>
              <a:t>for </a:t>
            </a:r>
            <a:r>
              <a:rPr lang="en-US" sz="2000" b="1" i="1" dirty="0">
                <a:solidFill>
                  <a:srgbClr val="0070C0"/>
                </a:solidFill>
              </a:rPr>
              <a:t>each vertex u, taken in topologically sorted order</a:t>
            </a:r>
          </a:p>
          <a:p>
            <a:pPr marL="1257300" lvl="2" indent="-457200">
              <a:buClr>
                <a:schemeClr val="bg1">
                  <a:lumMod val="75000"/>
                </a:schemeClr>
              </a:buClr>
              <a:buFont typeface="+mj-lt"/>
              <a:buAutoNum type="arabicPeriod"/>
            </a:pPr>
            <a:r>
              <a:rPr lang="en-US" sz="2000" b="1" dirty="0">
                <a:solidFill>
                  <a:srgbClr val="0070C0"/>
                </a:solidFill>
              </a:rPr>
              <a:t>     do for </a:t>
            </a:r>
            <a:r>
              <a:rPr lang="en-US" sz="2000" b="1" i="1" dirty="0">
                <a:solidFill>
                  <a:srgbClr val="0070C0"/>
                </a:solidFill>
              </a:rPr>
              <a:t>each vertex v </a:t>
            </a:r>
            <a:r>
              <a:rPr lang="en-US" sz="2000" b="1" i="1" dirty="0">
                <a:solidFill>
                  <a:srgbClr val="0070C0"/>
                </a:solidFill>
                <a:sym typeface="Symbol"/>
              </a:rPr>
              <a:t> </a:t>
            </a:r>
            <a:r>
              <a:rPr lang="en-US" sz="2000" b="1" i="1" dirty="0" err="1">
                <a:solidFill>
                  <a:srgbClr val="0070C0"/>
                </a:solidFill>
              </a:rPr>
              <a:t>Adj</a:t>
            </a:r>
            <a:r>
              <a:rPr lang="en-US" sz="2000" b="1" i="1" dirty="0">
                <a:solidFill>
                  <a:srgbClr val="0070C0"/>
                </a:solidFill>
              </a:rPr>
              <a:t>[u]</a:t>
            </a:r>
          </a:p>
          <a:p>
            <a:pPr marL="1257300" lvl="2" indent="-457200">
              <a:buClr>
                <a:schemeClr val="bg1">
                  <a:lumMod val="75000"/>
                </a:schemeClr>
              </a:buClr>
              <a:buFont typeface="+mj-lt"/>
              <a:buAutoNum type="arabicPeriod"/>
            </a:pPr>
            <a:r>
              <a:rPr lang="en-US" sz="2000" b="1" dirty="0">
                <a:solidFill>
                  <a:srgbClr val="0070C0"/>
                </a:solidFill>
              </a:rPr>
              <a:t>           do Relax(u, v, 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15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15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1517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41517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41517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151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41517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41517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415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5171" grpId="0" build="p" bldLvl="2"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DAG Shortest Paths</a:t>
            </a:r>
          </a:p>
        </p:txBody>
      </p:sp>
      <p:pic>
        <p:nvPicPr>
          <p:cNvPr id="4" name="Picture 8" descr="D:\McGraw-Hill Projects\Cormen\images\fig24-5.gif"/>
          <p:cNvPicPr>
            <a:picLocks noGrp="1" noChangeAspect="1" noChangeArrowheads="1"/>
          </p:cNvPicPr>
          <p:nvPr>
            <p:ph idx="1"/>
          </p:nvPr>
        </p:nvPicPr>
        <p:blipFill>
          <a:blip r:embed="rId2" cstate="print"/>
          <a:srcRect/>
          <a:stretch>
            <a:fillRect/>
          </a:stretch>
        </p:blipFill>
        <p:spPr bwMode="auto">
          <a:xfrm>
            <a:off x="2233295" y="1600200"/>
            <a:ext cx="4677410" cy="4419600"/>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52400"/>
            <a:ext cx="8610600" cy="6186309"/>
          </a:xfrm>
          <a:prstGeom prst="rect">
            <a:avLst/>
          </a:prstGeom>
        </p:spPr>
        <p:txBody>
          <a:bodyPr wrap="square">
            <a:spAutoFit/>
          </a:bodyPr>
          <a:lstStyle/>
          <a:p>
            <a:r>
              <a:rPr lang="en-US" dirty="0"/>
              <a:t> </a:t>
            </a:r>
            <a:r>
              <a:rPr lang="en-US" dirty="0">
                <a:solidFill>
                  <a:srgbClr val="0000FF"/>
                </a:solidFill>
              </a:rPr>
              <a:t>private </a:t>
            </a:r>
            <a:r>
              <a:rPr lang="en-US" dirty="0">
                <a:solidFill>
                  <a:srgbClr val="2B91AF"/>
                </a:solidFill>
              </a:rPr>
              <a:t>IEnumerable&lt;</a:t>
            </a:r>
            <a:r>
              <a:rPr lang="en-US" dirty="0" err="1">
                <a:solidFill>
                  <a:srgbClr val="0000FF"/>
                </a:solidFill>
              </a:rPr>
              <a:t>int</a:t>
            </a:r>
            <a:r>
              <a:rPr lang="en-US" dirty="0">
                <a:solidFill>
                  <a:srgbClr val="0000FF"/>
                </a:solidFill>
              </a:rPr>
              <a:t>&gt; </a:t>
            </a:r>
            <a:r>
              <a:rPr lang="en-US" dirty="0" err="1"/>
              <a:t>TraverseComponent</a:t>
            </a:r>
            <a:r>
              <a:rPr lang="en-US" dirty="0"/>
              <a:t>(</a:t>
            </a:r>
            <a:r>
              <a:rPr lang="en-US" dirty="0">
                <a:solidFill>
                  <a:srgbClr val="0000FF"/>
                </a:solidFill>
              </a:rPr>
              <a:t> </a:t>
            </a:r>
            <a:r>
              <a:rPr lang="en-US" dirty="0" err="1">
                <a:solidFill>
                  <a:srgbClr val="0000FF"/>
                </a:solidFill>
              </a:rPr>
              <a:t>int</a:t>
            </a:r>
            <a:r>
              <a:rPr lang="en-US" dirty="0">
                <a:solidFill>
                  <a:srgbClr val="0000FF"/>
                </a:solidFill>
              </a:rPr>
              <a:t> </a:t>
            </a:r>
            <a:r>
              <a:rPr lang="en-US" dirty="0" err="1"/>
              <a:t>startingNode</a:t>
            </a:r>
            <a:r>
              <a:rPr lang="en-US" dirty="0">
                <a:solidFill>
                  <a:srgbClr val="0000FF"/>
                </a:solidFill>
              </a:rPr>
              <a:t> )</a:t>
            </a:r>
          </a:p>
          <a:p>
            <a:r>
              <a:rPr lang="en-US" sz="1600" dirty="0">
                <a:solidFill>
                  <a:srgbClr val="0000FF"/>
                </a:solidFill>
              </a:rPr>
              <a:t>        {</a:t>
            </a:r>
          </a:p>
          <a:p>
            <a:r>
              <a:rPr lang="en-US" dirty="0">
                <a:solidFill>
                  <a:srgbClr val="0000FF"/>
                </a:solidFill>
              </a:rPr>
              <a:t>            </a:t>
            </a:r>
            <a:r>
              <a:rPr lang="en-US" dirty="0" err="1"/>
              <a:t>activeList.Put</a:t>
            </a:r>
            <a:r>
              <a:rPr lang="en-US" dirty="0"/>
              <a:t>(</a:t>
            </a:r>
            <a:r>
              <a:rPr lang="en-US" dirty="0" err="1"/>
              <a:t>startingNode</a:t>
            </a:r>
            <a:r>
              <a:rPr lang="en-US" dirty="0"/>
              <a:t>);</a:t>
            </a:r>
          </a:p>
          <a:p>
            <a:r>
              <a:rPr lang="en-US" dirty="0">
                <a:solidFill>
                  <a:srgbClr val="0000FF"/>
                </a:solidFill>
              </a:rPr>
              <a:t>            while </a:t>
            </a:r>
            <a:r>
              <a:rPr lang="en-US" dirty="0"/>
              <a:t>(</a:t>
            </a:r>
            <a:r>
              <a:rPr lang="en-US" dirty="0" err="1"/>
              <a:t>activeList.Count</a:t>
            </a:r>
            <a:r>
              <a:rPr lang="en-US" dirty="0"/>
              <a:t> &gt; 0)</a:t>
            </a:r>
          </a:p>
          <a:p>
            <a:r>
              <a:rPr lang="en-US" sz="1600" dirty="0">
                <a:solidFill>
                  <a:srgbClr val="0000FF"/>
                </a:solidFill>
              </a:rPr>
              <a:t>            {</a:t>
            </a:r>
          </a:p>
          <a:p>
            <a:r>
              <a:rPr lang="en-US" dirty="0">
                <a:solidFill>
                  <a:srgbClr val="0000FF"/>
                </a:solidFill>
              </a:rPr>
              <a:t>                </a:t>
            </a:r>
            <a:r>
              <a:rPr lang="en-US" dirty="0" err="1">
                <a:solidFill>
                  <a:srgbClr val="0000FF"/>
                </a:solidFill>
              </a:rPr>
              <a:t>int</a:t>
            </a:r>
            <a:r>
              <a:rPr lang="en-US" dirty="0">
                <a:solidFill>
                  <a:srgbClr val="0000FF"/>
                </a:solidFill>
              </a:rPr>
              <a:t> </a:t>
            </a:r>
            <a:r>
              <a:rPr lang="en-US" dirty="0" err="1"/>
              <a:t>currentNode</a:t>
            </a:r>
            <a:r>
              <a:rPr lang="en-US" dirty="0"/>
              <a:t> = </a:t>
            </a:r>
            <a:r>
              <a:rPr lang="en-US" dirty="0" err="1"/>
              <a:t>activeList.GetNext</a:t>
            </a:r>
            <a:r>
              <a:rPr lang="en-US" dirty="0"/>
              <a:t>();</a:t>
            </a:r>
          </a:p>
          <a:p>
            <a:r>
              <a:rPr lang="en-US" dirty="0">
                <a:solidFill>
                  <a:srgbClr val="0000FF"/>
                </a:solidFill>
              </a:rPr>
              <a:t>                if </a:t>
            </a:r>
            <a:r>
              <a:rPr lang="en-US" dirty="0"/>
              <a:t>(!visited[</a:t>
            </a:r>
            <a:r>
              <a:rPr lang="en-US" dirty="0" err="1"/>
              <a:t>currentNode</a:t>
            </a:r>
            <a:r>
              <a:rPr lang="en-US" dirty="0"/>
              <a:t>])</a:t>
            </a:r>
          </a:p>
          <a:p>
            <a:r>
              <a:rPr lang="en-US" sz="1600" dirty="0"/>
              <a:t>                {</a:t>
            </a:r>
          </a:p>
          <a:p>
            <a:r>
              <a:rPr lang="en-US" dirty="0"/>
              <a:t>                    visited[</a:t>
            </a:r>
            <a:r>
              <a:rPr lang="en-US" dirty="0" err="1"/>
              <a:t>currentNode</a:t>
            </a:r>
            <a:r>
              <a:rPr lang="en-US" dirty="0"/>
              <a:t>] = true;</a:t>
            </a:r>
          </a:p>
          <a:p>
            <a:r>
              <a:rPr lang="en-US" dirty="0"/>
              <a:t>                    if (</a:t>
            </a:r>
            <a:r>
              <a:rPr lang="en-US" dirty="0" err="1"/>
              <a:t>this.TraversalOrder</a:t>
            </a:r>
            <a:r>
              <a:rPr lang="en-US" dirty="0"/>
              <a:t> == </a:t>
            </a:r>
            <a:r>
              <a:rPr lang="en-US" dirty="0" err="1"/>
              <a:t>Graph</a:t>
            </a:r>
            <a:r>
              <a:rPr lang="en-US" dirty="0" err="1">
                <a:solidFill>
                  <a:srgbClr val="0000FF"/>
                </a:solidFill>
              </a:rPr>
              <a:t>.</a:t>
            </a:r>
            <a:r>
              <a:rPr lang="en-US" dirty="0" err="1">
                <a:solidFill>
                  <a:srgbClr val="2B91AF"/>
                </a:solidFill>
              </a:rPr>
              <a:t>TraversalOrder.PreOrder</a:t>
            </a:r>
            <a:r>
              <a:rPr lang="en-US" dirty="0">
                <a:solidFill>
                  <a:srgbClr val="2B91AF"/>
                </a:solidFill>
              </a:rPr>
              <a:t>)</a:t>
            </a:r>
          </a:p>
          <a:p>
            <a:r>
              <a:rPr lang="en-US" dirty="0">
                <a:solidFill>
                  <a:srgbClr val="2B91AF"/>
                </a:solidFill>
              </a:rPr>
              <a:t>                        </a:t>
            </a:r>
            <a:r>
              <a:rPr lang="en-US" dirty="0">
                <a:solidFill>
                  <a:srgbClr val="0000FF"/>
                </a:solidFill>
              </a:rPr>
              <a:t>yield return </a:t>
            </a:r>
            <a:r>
              <a:rPr lang="en-US" dirty="0" err="1"/>
              <a:t>currentNode</a:t>
            </a:r>
            <a:r>
              <a:rPr lang="en-US" dirty="0"/>
              <a:t>;</a:t>
            </a:r>
          </a:p>
          <a:p>
            <a:r>
              <a:rPr lang="en-US" dirty="0">
                <a:solidFill>
                  <a:srgbClr val="0000FF"/>
                </a:solidFill>
              </a:rPr>
              <a:t>                    </a:t>
            </a:r>
            <a:r>
              <a:rPr lang="en-US" dirty="0" err="1">
                <a:solidFill>
                  <a:srgbClr val="0000FF"/>
                </a:solidFill>
              </a:rPr>
              <a:t>foreach</a:t>
            </a:r>
            <a:r>
              <a:rPr lang="en-US" dirty="0">
                <a:solidFill>
                  <a:srgbClr val="0000FF"/>
                </a:solidFill>
              </a:rPr>
              <a:t> (</a:t>
            </a:r>
            <a:r>
              <a:rPr lang="en-US" dirty="0" err="1">
                <a:solidFill>
                  <a:srgbClr val="0000FF"/>
                </a:solidFill>
              </a:rPr>
              <a:t>int</a:t>
            </a:r>
            <a:r>
              <a:rPr lang="en-US" dirty="0">
                <a:solidFill>
                  <a:srgbClr val="0000FF"/>
                </a:solidFill>
              </a:rPr>
              <a:t> </a:t>
            </a:r>
            <a:r>
              <a:rPr lang="en-US" dirty="0"/>
              <a:t>node in </a:t>
            </a:r>
            <a:r>
              <a:rPr lang="en-US" dirty="0" err="1"/>
              <a:t>indexedGraph.Neighbors</a:t>
            </a:r>
            <a:r>
              <a:rPr lang="en-US" dirty="0"/>
              <a:t>(</a:t>
            </a:r>
            <a:r>
              <a:rPr lang="en-US" dirty="0" err="1"/>
              <a:t>currentNode</a:t>
            </a:r>
            <a:r>
              <a:rPr lang="en-US" dirty="0"/>
              <a:t>))</a:t>
            </a:r>
          </a:p>
          <a:p>
            <a:r>
              <a:rPr lang="en-US" sz="1600" dirty="0"/>
              <a:t>                    {</a:t>
            </a:r>
          </a:p>
          <a:p>
            <a:r>
              <a:rPr lang="en-US" dirty="0">
                <a:solidFill>
                  <a:srgbClr val="0000FF"/>
                </a:solidFill>
              </a:rPr>
              <a:t>                        if </a:t>
            </a:r>
            <a:r>
              <a:rPr lang="en-US" dirty="0"/>
              <a:t>(!visited[node])</a:t>
            </a:r>
          </a:p>
          <a:p>
            <a:r>
              <a:rPr lang="en-US" sz="1600" dirty="0"/>
              <a:t>                        {</a:t>
            </a:r>
          </a:p>
          <a:p>
            <a:r>
              <a:rPr lang="en-US" dirty="0"/>
              <a:t>                            </a:t>
            </a:r>
            <a:r>
              <a:rPr lang="en-US" dirty="0" err="1"/>
              <a:t>activeList.Put</a:t>
            </a:r>
            <a:r>
              <a:rPr lang="en-US" dirty="0"/>
              <a:t>(node);</a:t>
            </a:r>
          </a:p>
          <a:p>
            <a:r>
              <a:rPr lang="en-US" sz="1600" dirty="0"/>
              <a:t>                        }</a:t>
            </a:r>
          </a:p>
          <a:p>
            <a:r>
              <a:rPr lang="en-US" sz="1600" dirty="0"/>
              <a:t>                    }</a:t>
            </a:r>
          </a:p>
          <a:p>
            <a:r>
              <a:rPr lang="en-US" dirty="0">
                <a:solidFill>
                  <a:srgbClr val="0000FF"/>
                </a:solidFill>
              </a:rPr>
              <a:t>                    if (</a:t>
            </a:r>
            <a:r>
              <a:rPr lang="en-US" dirty="0" err="1"/>
              <a:t>this.TraversalOrder</a:t>
            </a:r>
            <a:r>
              <a:rPr lang="en-US" dirty="0"/>
              <a:t> == </a:t>
            </a:r>
            <a:r>
              <a:rPr lang="en-US" dirty="0" err="1"/>
              <a:t>Graph.</a:t>
            </a:r>
            <a:r>
              <a:rPr lang="en-US" dirty="0" err="1">
                <a:solidFill>
                  <a:srgbClr val="2B91AF"/>
                </a:solidFill>
              </a:rPr>
              <a:t>TraversalOrder.PostOrder</a:t>
            </a:r>
            <a:r>
              <a:rPr lang="en-US" dirty="0">
                <a:solidFill>
                  <a:srgbClr val="2B91AF"/>
                </a:solidFill>
              </a:rPr>
              <a:t>)</a:t>
            </a:r>
          </a:p>
          <a:p>
            <a:r>
              <a:rPr lang="en-US" dirty="0">
                <a:solidFill>
                  <a:srgbClr val="2B91AF"/>
                </a:solidFill>
              </a:rPr>
              <a:t>                        </a:t>
            </a:r>
            <a:r>
              <a:rPr lang="en-US" dirty="0">
                <a:solidFill>
                  <a:srgbClr val="0000FF"/>
                </a:solidFill>
              </a:rPr>
              <a:t>yield return </a:t>
            </a:r>
            <a:r>
              <a:rPr lang="en-US" dirty="0" err="1"/>
              <a:t>currentNode</a:t>
            </a:r>
            <a:r>
              <a:rPr lang="en-US" dirty="0"/>
              <a:t>;</a:t>
            </a:r>
          </a:p>
          <a:p>
            <a:r>
              <a:rPr lang="en-US" sz="1600" dirty="0"/>
              <a:t>                }</a:t>
            </a:r>
          </a:p>
          <a:p>
            <a:r>
              <a:rPr lang="en-US" sz="1600" dirty="0"/>
              <a:t>            }</a:t>
            </a:r>
          </a:p>
          <a:p>
            <a:r>
              <a:rPr lang="en-US" sz="1600" dirty="0"/>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US" sz="3600">
                <a:solidFill>
                  <a:srgbClr val="B2B2B2"/>
                </a:solidFill>
              </a:rPr>
              <a:t>Usage Notes</a:t>
            </a:r>
          </a:p>
        </p:txBody>
      </p:sp>
      <p:sp>
        <p:nvSpPr>
          <p:cNvPr id="279555" name="Rectangle 3"/>
          <p:cNvSpPr>
            <a:spLocks noGrp="1" noChangeArrowheads="1"/>
          </p:cNvSpPr>
          <p:nvPr>
            <p:ph type="body" idx="1"/>
          </p:nvPr>
        </p:nvSpPr>
        <p:spPr/>
        <p:txBody>
          <a:bodyPr/>
          <a:lstStyle/>
          <a:p>
            <a:r>
              <a:rPr lang="en-US" sz="2400">
                <a:solidFill>
                  <a:srgbClr val="B2B2B2"/>
                </a:solidFill>
              </a:rPr>
              <a:t>These slides are made publicly available on the web for anyone to use</a:t>
            </a:r>
          </a:p>
          <a:p>
            <a:r>
              <a:rPr lang="en-US" sz="2400">
                <a:solidFill>
                  <a:srgbClr val="B2B2B2"/>
                </a:solidFill>
              </a:rPr>
              <a:t>If you choose to use them, or a part thereof, for a course at another institution, I ask only three things:</a:t>
            </a:r>
          </a:p>
          <a:p>
            <a:pPr lvl="1"/>
            <a:r>
              <a:rPr lang="en-US" sz="2000">
                <a:solidFill>
                  <a:srgbClr val="B2B2B2"/>
                </a:solidFill>
              </a:rPr>
              <a:t>that you inform me that you are using the slides,</a:t>
            </a:r>
          </a:p>
          <a:p>
            <a:pPr lvl="1"/>
            <a:r>
              <a:rPr lang="en-US" sz="2000">
                <a:solidFill>
                  <a:srgbClr val="B2B2B2"/>
                </a:solidFill>
              </a:rPr>
              <a:t>that you acknowledge my work, and</a:t>
            </a:r>
          </a:p>
          <a:p>
            <a:pPr lvl="1"/>
            <a:r>
              <a:rPr lang="en-US" sz="2000">
                <a:solidFill>
                  <a:srgbClr val="B2B2B2"/>
                </a:solidFill>
              </a:rPr>
              <a:t>that you alert me of any mistakes which I made or changes which you make, and allow me the option of incorporating such changes (with an acknowledgment) in my set of slides</a:t>
            </a:r>
          </a:p>
          <a:p>
            <a:pPr lvl="1">
              <a:buFontTx/>
              <a:buNone/>
            </a:pPr>
            <a:endParaRPr lang="en-US" sz="1800">
              <a:solidFill>
                <a:srgbClr val="B2B2B2"/>
              </a:solidFill>
            </a:endParaRPr>
          </a:p>
          <a:p>
            <a:pPr lvl="1">
              <a:buFontTx/>
              <a:buNone/>
            </a:pPr>
            <a:r>
              <a:rPr lang="en-US" sz="1800">
                <a:solidFill>
                  <a:srgbClr val="B2B2B2"/>
                </a:solidFill>
              </a:rPr>
              <a:t>					</a:t>
            </a:r>
            <a:r>
              <a:rPr lang="en-US" sz="1600">
                <a:solidFill>
                  <a:srgbClr val="B2B2B2"/>
                </a:solidFill>
              </a:rPr>
              <a:t>	Sincerely,</a:t>
            </a:r>
          </a:p>
          <a:p>
            <a:pPr lvl="1">
              <a:buFontTx/>
              <a:buNone/>
            </a:pPr>
            <a:r>
              <a:rPr lang="en-US" sz="1600">
                <a:solidFill>
                  <a:srgbClr val="B2B2B2"/>
                </a:solidFill>
              </a:rPr>
              <a:t>						Douglas Wilhelm Harder, MMath</a:t>
            </a:r>
          </a:p>
          <a:p>
            <a:pPr lvl="1">
              <a:buFontTx/>
              <a:buNone/>
            </a:pPr>
            <a:r>
              <a:rPr lang="en-US" sz="1600">
                <a:solidFill>
                  <a:srgbClr val="B2B2B2"/>
                </a:solidFill>
              </a:rPr>
              <a:t>						</a:t>
            </a:r>
            <a:r>
              <a:rPr lang="en-US" sz="1600" b="1">
                <a:solidFill>
                  <a:srgbClr val="B2B2B2"/>
                </a:solidFill>
                <a:latin typeface="Courier New" pitchFamily="49" charset="0"/>
              </a:rPr>
              <a:t>dwharder@alumni.uwaterloo.ca</a:t>
            </a:r>
          </a:p>
        </p:txBody>
      </p:sp>
      <p:pic>
        <p:nvPicPr>
          <p:cNvPr id="279556" name="Picture 4" descr="Fireworks_logo_home"/>
          <p:cNvPicPr>
            <a:picLocks noChangeAspect="1" noChangeArrowheads="1"/>
          </p:cNvPicPr>
          <p:nvPr/>
        </p:nvPicPr>
        <p:blipFill>
          <a:blip r:embed="rId2" cstate="print"/>
          <a:srcRect/>
          <a:stretch>
            <a:fillRect/>
          </a:stretch>
        </p:blipFill>
        <p:spPr bwMode="auto">
          <a:xfrm>
            <a:off x="0" y="0"/>
            <a:ext cx="1587500" cy="12065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p:txBody>
          <a:bodyPr/>
          <a:lstStyle/>
          <a:p>
            <a:r>
              <a:rPr lang="en-US" dirty="0"/>
              <a:t>Shortest Path Example</a:t>
            </a:r>
          </a:p>
        </p:txBody>
      </p:sp>
      <p:sp>
        <p:nvSpPr>
          <p:cNvPr id="636931" name="Rectangle 3"/>
          <p:cNvSpPr>
            <a:spLocks noGrp="1" noChangeArrowheads="1"/>
          </p:cNvSpPr>
          <p:nvPr>
            <p:ph type="body" idx="1"/>
          </p:nvPr>
        </p:nvSpPr>
        <p:spPr/>
        <p:txBody>
          <a:bodyPr/>
          <a:lstStyle/>
          <a:p>
            <a:r>
              <a:rPr lang="en-US" sz="2400" dirty="0">
                <a:latin typeface="Arial" pitchFamily="34" charset="0"/>
                <a:cs typeface="Arial" pitchFamily="34" charset="0"/>
              </a:rPr>
              <a:t>Given:</a:t>
            </a:r>
          </a:p>
          <a:p>
            <a:pPr lvl="1"/>
            <a:r>
              <a:rPr lang="en-US" sz="2000" dirty="0">
                <a:latin typeface="Arial" pitchFamily="34" charset="0"/>
                <a:cs typeface="Arial" pitchFamily="34" charset="0"/>
              </a:rPr>
              <a:t>Weighted Directed graph G = (V, E).</a:t>
            </a:r>
          </a:p>
          <a:p>
            <a:pPr lvl="1"/>
            <a:r>
              <a:rPr lang="en-US" sz="2000" dirty="0">
                <a:latin typeface="Arial" pitchFamily="34" charset="0"/>
                <a:cs typeface="Arial" pitchFamily="34" charset="0"/>
              </a:rPr>
              <a:t>Source </a:t>
            </a:r>
            <a:r>
              <a:rPr lang="en-US" sz="2000" i="1" dirty="0">
                <a:latin typeface="Arial" pitchFamily="34" charset="0"/>
                <a:cs typeface="Arial" pitchFamily="34" charset="0"/>
              </a:rPr>
              <a:t>s</a:t>
            </a:r>
            <a:r>
              <a:rPr lang="en-US" sz="2000" dirty="0">
                <a:latin typeface="Arial" pitchFamily="34" charset="0"/>
                <a:cs typeface="Arial" pitchFamily="34" charset="0"/>
              </a:rPr>
              <a:t>, destination </a:t>
            </a:r>
            <a:r>
              <a:rPr lang="en-US" sz="2000" i="1" dirty="0">
                <a:latin typeface="Arial" pitchFamily="34" charset="0"/>
                <a:cs typeface="Arial" pitchFamily="34" charset="0"/>
              </a:rPr>
              <a:t>t</a:t>
            </a:r>
            <a:r>
              <a:rPr lang="en-US" sz="2000" dirty="0">
                <a:latin typeface="Arial" pitchFamily="34" charset="0"/>
                <a:cs typeface="Arial" pitchFamily="34" charset="0"/>
              </a:rPr>
              <a:t>.</a:t>
            </a:r>
          </a:p>
          <a:p>
            <a:r>
              <a:rPr lang="en-US" sz="2400" dirty="0">
                <a:latin typeface="Arial" pitchFamily="34" charset="0"/>
                <a:cs typeface="Arial" pitchFamily="34" charset="0"/>
              </a:rPr>
              <a:t>F</a:t>
            </a:r>
            <a:r>
              <a:rPr lang="en-US" sz="2400" dirty="0">
                <a:solidFill>
                  <a:schemeClr val="tx1"/>
                </a:solidFill>
                <a:latin typeface="Arial" pitchFamily="34" charset="0"/>
                <a:cs typeface="Arial" pitchFamily="34" charset="0"/>
              </a:rPr>
              <a:t>ind shortest directed path from </a:t>
            </a:r>
            <a:r>
              <a:rPr lang="en-US" sz="2400" i="1" dirty="0">
                <a:solidFill>
                  <a:schemeClr val="tx1"/>
                </a:solidFill>
                <a:latin typeface="Arial" pitchFamily="34" charset="0"/>
                <a:cs typeface="Arial" pitchFamily="34" charset="0"/>
              </a:rPr>
              <a:t>s</a:t>
            </a:r>
            <a:r>
              <a:rPr lang="en-US" sz="2400" dirty="0">
                <a:solidFill>
                  <a:schemeClr val="tx1"/>
                </a:solidFill>
                <a:latin typeface="Arial" pitchFamily="34" charset="0"/>
                <a:cs typeface="Arial" pitchFamily="34" charset="0"/>
              </a:rPr>
              <a:t> to </a:t>
            </a:r>
            <a:r>
              <a:rPr lang="en-US" sz="2400" i="1" dirty="0">
                <a:solidFill>
                  <a:schemeClr val="tx1"/>
                </a:solidFill>
                <a:latin typeface="Arial" pitchFamily="34" charset="0"/>
                <a:cs typeface="Arial" pitchFamily="34" charset="0"/>
              </a:rPr>
              <a:t>t</a:t>
            </a:r>
            <a:r>
              <a:rPr lang="en-US" sz="2400" dirty="0">
                <a:solidFill>
                  <a:schemeClr val="tx1"/>
                </a:solidFill>
                <a:latin typeface="Arial" pitchFamily="34" charset="0"/>
                <a:cs typeface="Arial" pitchFamily="34" charset="0"/>
              </a:rPr>
              <a:t>.</a:t>
            </a:r>
            <a:endParaRPr lang="en-US" sz="2400" dirty="0">
              <a:latin typeface="Arial" pitchFamily="34" charset="0"/>
              <a:cs typeface="Arial" pitchFamily="34" charset="0"/>
            </a:endParaRPr>
          </a:p>
        </p:txBody>
      </p:sp>
      <p:sp>
        <p:nvSpPr>
          <p:cNvPr id="636932" name="Rectangle 4"/>
          <p:cNvSpPr>
            <a:spLocks noChangeArrowheads="1"/>
          </p:cNvSpPr>
          <p:nvPr/>
        </p:nvSpPr>
        <p:spPr bwMode="auto">
          <a:xfrm>
            <a:off x="6096000" y="3810000"/>
            <a:ext cx="2498725" cy="931863"/>
          </a:xfrm>
          <a:prstGeom prst="rect">
            <a:avLst/>
          </a:prstGeom>
          <a:noFill/>
          <a:ln w="9525">
            <a:noFill/>
            <a:miter lim="800000"/>
            <a:headEnd/>
            <a:tailEnd/>
          </a:ln>
          <a:effectLst/>
        </p:spPr>
        <p:txBody>
          <a:bodyPr wrap="none" lIns="92075" tIns="46038" rIns="92075" bIns="46038" anchor="ctr"/>
          <a:lstStyle/>
          <a:p>
            <a:r>
              <a:rPr lang="en-US" sz="1600" dirty="0">
                <a:solidFill>
                  <a:srgbClr val="000000"/>
                </a:solidFill>
                <a:latin typeface="Comic Sans MS" pitchFamily="66" charset="0"/>
              </a:rPr>
              <a:t>Cost of path s-2-3-5-t</a:t>
            </a:r>
            <a:br>
              <a:rPr lang="en-US" sz="1600" dirty="0">
                <a:solidFill>
                  <a:srgbClr val="000000"/>
                </a:solidFill>
                <a:latin typeface="Comic Sans MS" pitchFamily="66" charset="0"/>
              </a:rPr>
            </a:br>
            <a:r>
              <a:rPr lang="en-US" sz="1600" dirty="0">
                <a:solidFill>
                  <a:srgbClr val="000000"/>
                </a:solidFill>
                <a:latin typeface="Comic Sans MS" pitchFamily="66" charset="0"/>
              </a:rPr>
              <a:t>     =  9 + 23 + 2 + 16</a:t>
            </a:r>
            <a:br>
              <a:rPr lang="en-US" sz="1600" dirty="0">
                <a:solidFill>
                  <a:srgbClr val="000000"/>
                </a:solidFill>
                <a:latin typeface="Comic Sans MS" pitchFamily="66" charset="0"/>
              </a:rPr>
            </a:br>
            <a:r>
              <a:rPr lang="en-US" sz="1600" dirty="0">
                <a:solidFill>
                  <a:srgbClr val="000000"/>
                </a:solidFill>
                <a:latin typeface="Comic Sans MS" pitchFamily="66" charset="0"/>
              </a:rPr>
              <a:t>     = 48.</a:t>
            </a:r>
          </a:p>
        </p:txBody>
      </p:sp>
      <p:grpSp>
        <p:nvGrpSpPr>
          <p:cNvPr id="2" name="Group 45"/>
          <p:cNvGrpSpPr>
            <a:grpSpLocks/>
          </p:cNvGrpSpPr>
          <p:nvPr/>
        </p:nvGrpSpPr>
        <p:grpSpPr bwMode="auto">
          <a:xfrm>
            <a:off x="452438" y="3587750"/>
            <a:ext cx="5603875" cy="2359025"/>
            <a:chOff x="189" y="2644"/>
            <a:chExt cx="3530" cy="1486"/>
          </a:xfrm>
        </p:grpSpPr>
        <p:sp>
          <p:nvSpPr>
            <p:cNvPr id="636933" name="Oval 5"/>
            <p:cNvSpPr>
              <a:spLocks noChangeAspect="1" noChangeArrowheads="1"/>
            </p:cNvSpPr>
            <p:nvPr/>
          </p:nvSpPr>
          <p:spPr bwMode="auto">
            <a:xfrm>
              <a:off x="189" y="2852"/>
              <a:ext cx="170" cy="170"/>
            </a:xfrm>
            <a:prstGeom prst="ellipse">
              <a:avLst/>
            </a:prstGeom>
            <a:solidFill>
              <a:schemeClr val="tx2"/>
            </a:solidFill>
            <a:ln w="9525">
              <a:solidFill>
                <a:schemeClr val="tx1"/>
              </a:solidFill>
              <a:round/>
              <a:headEnd/>
              <a:tailEnd/>
            </a:ln>
            <a:effectLst/>
          </p:spPr>
          <p:txBody>
            <a:bodyPr wrap="none" lIns="92075" tIns="46038" rIns="92075" bIns="46038" anchor="ctr"/>
            <a:lstStyle/>
            <a:p>
              <a:pPr algn="ctr"/>
              <a:r>
                <a:rPr lang="en-US" sz="1200">
                  <a:solidFill>
                    <a:srgbClr val="000000"/>
                  </a:solidFill>
                  <a:latin typeface="Comic Sans MS" pitchFamily="66" charset="0"/>
                </a:rPr>
                <a:t>s</a:t>
              </a:r>
            </a:p>
          </p:txBody>
        </p:sp>
        <p:sp>
          <p:nvSpPr>
            <p:cNvPr id="636934" name="Oval 6"/>
            <p:cNvSpPr>
              <a:spLocks noChangeAspect="1" noChangeArrowheads="1"/>
            </p:cNvSpPr>
            <p:nvPr/>
          </p:nvSpPr>
          <p:spPr bwMode="auto">
            <a:xfrm>
              <a:off x="3418" y="2644"/>
              <a:ext cx="170" cy="170"/>
            </a:xfrm>
            <a:prstGeom prst="ellipse">
              <a:avLst/>
            </a:prstGeom>
            <a:solidFill>
              <a:schemeClr val="tx2"/>
            </a:solidFill>
            <a:ln w="9525">
              <a:solidFill>
                <a:schemeClr val="tx1"/>
              </a:solidFill>
              <a:round/>
              <a:headEnd/>
              <a:tailEnd/>
            </a:ln>
            <a:effectLst/>
          </p:spPr>
          <p:txBody>
            <a:bodyPr wrap="none" lIns="92075" tIns="46038" rIns="92075" bIns="46038" anchor="ctr"/>
            <a:lstStyle/>
            <a:p>
              <a:pPr algn="ctr"/>
              <a:r>
                <a:rPr lang="en-US" sz="1200">
                  <a:solidFill>
                    <a:srgbClr val="000000"/>
                  </a:solidFill>
                  <a:latin typeface="Comic Sans MS" pitchFamily="66" charset="0"/>
                </a:rPr>
                <a:t>3</a:t>
              </a:r>
            </a:p>
          </p:txBody>
        </p:sp>
        <p:sp>
          <p:nvSpPr>
            <p:cNvPr id="636935" name="Oval 7"/>
            <p:cNvSpPr>
              <a:spLocks noChangeAspect="1" noChangeArrowheads="1"/>
            </p:cNvSpPr>
            <p:nvPr/>
          </p:nvSpPr>
          <p:spPr bwMode="auto">
            <a:xfrm>
              <a:off x="3549" y="3908"/>
              <a:ext cx="170" cy="170"/>
            </a:xfrm>
            <a:prstGeom prst="ellipse">
              <a:avLst/>
            </a:prstGeom>
            <a:solidFill>
              <a:schemeClr val="tx2"/>
            </a:solidFill>
            <a:ln w="9525">
              <a:solidFill>
                <a:schemeClr val="tx1"/>
              </a:solidFill>
              <a:round/>
              <a:headEnd/>
              <a:tailEnd/>
            </a:ln>
            <a:effectLst/>
          </p:spPr>
          <p:txBody>
            <a:bodyPr wrap="none" lIns="92075" tIns="46038" rIns="92075" bIns="46038" anchor="ctr"/>
            <a:lstStyle/>
            <a:p>
              <a:pPr algn="ctr"/>
              <a:r>
                <a:rPr lang="en-US" sz="1200">
                  <a:solidFill>
                    <a:srgbClr val="000000"/>
                  </a:solidFill>
                  <a:latin typeface="Comic Sans MS" pitchFamily="66" charset="0"/>
                </a:rPr>
                <a:t>t</a:t>
              </a:r>
            </a:p>
          </p:txBody>
        </p:sp>
        <p:sp>
          <p:nvSpPr>
            <p:cNvPr id="636936" name="Oval 8"/>
            <p:cNvSpPr>
              <a:spLocks noChangeAspect="1" noChangeArrowheads="1"/>
            </p:cNvSpPr>
            <p:nvPr/>
          </p:nvSpPr>
          <p:spPr bwMode="auto">
            <a:xfrm>
              <a:off x="937" y="2644"/>
              <a:ext cx="170" cy="170"/>
            </a:xfrm>
            <a:prstGeom prst="ellipse">
              <a:avLst/>
            </a:prstGeom>
            <a:solidFill>
              <a:schemeClr val="tx2"/>
            </a:solidFill>
            <a:ln w="9525">
              <a:solidFill>
                <a:schemeClr val="tx1"/>
              </a:solidFill>
              <a:round/>
              <a:headEnd/>
              <a:tailEnd/>
            </a:ln>
            <a:effectLst/>
          </p:spPr>
          <p:txBody>
            <a:bodyPr wrap="none" lIns="92075" tIns="46038" rIns="92075" bIns="46038" anchor="ctr"/>
            <a:lstStyle/>
            <a:p>
              <a:pPr algn="ctr"/>
              <a:r>
                <a:rPr lang="en-US" sz="1200">
                  <a:solidFill>
                    <a:srgbClr val="000000"/>
                  </a:solidFill>
                  <a:latin typeface="Comic Sans MS" pitchFamily="66" charset="0"/>
                </a:rPr>
                <a:t>2</a:t>
              </a:r>
            </a:p>
          </p:txBody>
        </p:sp>
        <p:sp>
          <p:nvSpPr>
            <p:cNvPr id="636937" name="Oval 9"/>
            <p:cNvSpPr>
              <a:spLocks noChangeAspect="1" noChangeArrowheads="1"/>
            </p:cNvSpPr>
            <p:nvPr/>
          </p:nvSpPr>
          <p:spPr bwMode="auto">
            <a:xfrm>
              <a:off x="1277" y="3137"/>
              <a:ext cx="170" cy="170"/>
            </a:xfrm>
            <a:prstGeom prst="ellipse">
              <a:avLst/>
            </a:prstGeom>
            <a:solidFill>
              <a:schemeClr val="tx2"/>
            </a:solidFill>
            <a:ln w="9525">
              <a:solidFill>
                <a:schemeClr val="tx1"/>
              </a:solidFill>
              <a:round/>
              <a:headEnd/>
              <a:tailEnd/>
            </a:ln>
            <a:effectLst/>
          </p:spPr>
          <p:txBody>
            <a:bodyPr wrap="none" lIns="92075" tIns="46038" rIns="92075" bIns="46038" anchor="ctr"/>
            <a:lstStyle/>
            <a:p>
              <a:pPr algn="ctr"/>
              <a:r>
                <a:rPr lang="en-US" sz="1200">
                  <a:solidFill>
                    <a:srgbClr val="000000"/>
                  </a:solidFill>
                  <a:latin typeface="Comic Sans MS" pitchFamily="66" charset="0"/>
                </a:rPr>
                <a:t>6</a:t>
              </a:r>
            </a:p>
          </p:txBody>
        </p:sp>
        <p:sp>
          <p:nvSpPr>
            <p:cNvPr id="636938" name="Oval 10"/>
            <p:cNvSpPr>
              <a:spLocks noChangeAspect="1" noChangeArrowheads="1"/>
            </p:cNvSpPr>
            <p:nvPr/>
          </p:nvSpPr>
          <p:spPr bwMode="auto">
            <a:xfrm>
              <a:off x="963" y="3955"/>
              <a:ext cx="170" cy="170"/>
            </a:xfrm>
            <a:prstGeom prst="ellipse">
              <a:avLst/>
            </a:prstGeom>
            <a:solidFill>
              <a:schemeClr val="tx2"/>
            </a:solidFill>
            <a:ln w="9525">
              <a:solidFill>
                <a:schemeClr val="tx1"/>
              </a:solidFill>
              <a:round/>
              <a:headEnd/>
              <a:tailEnd/>
            </a:ln>
            <a:effectLst/>
          </p:spPr>
          <p:txBody>
            <a:bodyPr wrap="none" lIns="92075" tIns="46038" rIns="92075" bIns="46038" anchor="ctr"/>
            <a:lstStyle/>
            <a:p>
              <a:pPr algn="ctr"/>
              <a:r>
                <a:rPr lang="en-US" sz="1200">
                  <a:solidFill>
                    <a:srgbClr val="000000"/>
                  </a:solidFill>
                  <a:latin typeface="Comic Sans MS" pitchFamily="66" charset="0"/>
                </a:rPr>
                <a:t>7</a:t>
              </a:r>
            </a:p>
          </p:txBody>
        </p:sp>
        <p:sp>
          <p:nvSpPr>
            <p:cNvPr id="636939" name="Oval 11"/>
            <p:cNvSpPr>
              <a:spLocks noChangeAspect="1" noChangeArrowheads="1"/>
            </p:cNvSpPr>
            <p:nvPr/>
          </p:nvSpPr>
          <p:spPr bwMode="auto">
            <a:xfrm>
              <a:off x="3021" y="3284"/>
              <a:ext cx="170" cy="172"/>
            </a:xfrm>
            <a:prstGeom prst="ellipse">
              <a:avLst/>
            </a:prstGeom>
            <a:solidFill>
              <a:schemeClr val="tx2"/>
            </a:solidFill>
            <a:ln w="9525">
              <a:solidFill>
                <a:schemeClr val="tx1"/>
              </a:solidFill>
              <a:round/>
              <a:headEnd/>
              <a:tailEnd/>
            </a:ln>
            <a:effectLst/>
          </p:spPr>
          <p:txBody>
            <a:bodyPr wrap="none" lIns="92075" tIns="46038" rIns="92075" bIns="46038" anchor="ctr"/>
            <a:lstStyle/>
            <a:p>
              <a:pPr algn="ctr"/>
              <a:r>
                <a:rPr lang="en-US" sz="1200">
                  <a:solidFill>
                    <a:srgbClr val="000000"/>
                  </a:solidFill>
                  <a:latin typeface="Comic Sans MS" pitchFamily="66" charset="0"/>
                </a:rPr>
                <a:t>4</a:t>
              </a:r>
            </a:p>
          </p:txBody>
        </p:sp>
        <p:sp>
          <p:nvSpPr>
            <p:cNvPr id="636940" name="Oval 12"/>
            <p:cNvSpPr>
              <a:spLocks noChangeAspect="1" noChangeArrowheads="1"/>
            </p:cNvSpPr>
            <p:nvPr/>
          </p:nvSpPr>
          <p:spPr bwMode="auto">
            <a:xfrm>
              <a:off x="1869" y="3428"/>
              <a:ext cx="170" cy="170"/>
            </a:xfrm>
            <a:prstGeom prst="ellipse">
              <a:avLst/>
            </a:prstGeom>
            <a:solidFill>
              <a:schemeClr val="tx2"/>
            </a:solidFill>
            <a:ln w="9525">
              <a:solidFill>
                <a:schemeClr val="tx1"/>
              </a:solidFill>
              <a:round/>
              <a:headEnd/>
              <a:tailEnd/>
            </a:ln>
            <a:effectLst/>
          </p:spPr>
          <p:txBody>
            <a:bodyPr wrap="none" lIns="92075" tIns="46038" rIns="92075" bIns="46038" anchor="ctr"/>
            <a:lstStyle/>
            <a:p>
              <a:pPr algn="ctr"/>
              <a:r>
                <a:rPr lang="en-US" sz="1200">
                  <a:solidFill>
                    <a:srgbClr val="000000"/>
                  </a:solidFill>
                  <a:latin typeface="Comic Sans MS" pitchFamily="66" charset="0"/>
                </a:rPr>
                <a:t>5</a:t>
              </a:r>
            </a:p>
          </p:txBody>
        </p:sp>
        <p:cxnSp>
          <p:nvCxnSpPr>
            <p:cNvPr id="636941" name="AutoShape 13"/>
            <p:cNvCxnSpPr>
              <a:cxnSpLocks noChangeShapeType="1"/>
              <a:stCxn id="636933" idx="7"/>
              <a:endCxn id="636936" idx="2"/>
            </p:cNvCxnSpPr>
            <p:nvPr/>
          </p:nvCxnSpPr>
          <p:spPr bwMode="auto">
            <a:xfrm flipV="1">
              <a:off x="334" y="2729"/>
              <a:ext cx="603" cy="148"/>
            </a:xfrm>
            <a:prstGeom prst="straightConnector1">
              <a:avLst/>
            </a:prstGeom>
            <a:noFill/>
            <a:ln w="38100">
              <a:solidFill>
                <a:srgbClr val="003399"/>
              </a:solidFill>
              <a:round/>
              <a:headEnd/>
              <a:tailEnd type="triangle" w="med" len="med"/>
            </a:ln>
            <a:effectLst/>
          </p:spPr>
        </p:cxnSp>
        <p:cxnSp>
          <p:nvCxnSpPr>
            <p:cNvPr id="636942" name="AutoShape 14"/>
            <p:cNvCxnSpPr>
              <a:cxnSpLocks noChangeShapeType="1"/>
              <a:stCxn id="636933" idx="6"/>
              <a:endCxn id="636937" idx="1"/>
            </p:cNvCxnSpPr>
            <p:nvPr/>
          </p:nvCxnSpPr>
          <p:spPr bwMode="auto">
            <a:xfrm>
              <a:off x="359" y="2937"/>
              <a:ext cx="943" cy="225"/>
            </a:xfrm>
            <a:prstGeom prst="straightConnector1">
              <a:avLst/>
            </a:prstGeom>
            <a:noFill/>
            <a:ln w="9525">
              <a:solidFill>
                <a:schemeClr val="tx1"/>
              </a:solidFill>
              <a:round/>
              <a:headEnd/>
              <a:tailEnd type="triangle" w="med" len="med"/>
            </a:ln>
            <a:effectLst/>
          </p:spPr>
        </p:cxnSp>
        <p:cxnSp>
          <p:nvCxnSpPr>
            <p:cNvPr id="636943" name="AutoShape 15"/>
            <p:cNvCxnSpPr>
              <a:cxnSpLocks noChangeShapeType="1"/>
              <a:stCxn id="636933" idx="4"/>
              <a:endCxn id="636938" idx="0"/>
            </p:cNvCxnSpPr>
            <p:nvPr/>
          </p:nvCxnSpPr>
          <p:spPr bwMode="auto">
            <a:xfrm>
              <a:off x="274" y="3022"/>
              <a:ext cx="774" cy="933"/>
            </a:xfrm>
            <a:prstGeom prst="straightConnector1">
              <a:avLst/>
            </a:prstGeom>
            <a:noFill/>
            <a:ln w="9525">
              <a:solidFill>
                <a:schemeClr val="tx1"/>
              </a:solidFill>
              <a:round/>
              <a:headEnd/>
              <a:tailEnd type="triangle" w="med" len="med"/>
            </a:ln>
            <a:effectLst/>
          </p:spPr>
        </p:cxnSp>
        <p:cxnSp>
          <p:nvCxnSpPr>
            <p:cNvPr id="636944" name="AutoShape 16"/>
            <p:cNvCxnSpPr>
              <a:cxnSpLocks noChangeShapeType="1"/>
              <a:stCxn id="636937" idx="7"/>
              <a:endCxn id="636934" idx="2"/>
            </p:cNvCxnSpPr>
            <p:nvPr/>
          </p:nvCxnSpPr>
          <p:spPr bwMode="auto">
            <a:xfrm flipV="1">
              <a:off x="1422" y="2729"/>
              <a:ext cx="1996" cy="433"/>
            </a:xfrm>
            <a:prstGeom prst="straightConnector1">
              <a:avLst/>
            </a:prstGeom>
            <a:noFill/>
            <a:ln w="9525">
              <a:solidFill>
                <a:schemeClr val="tx1"/>
              </a:solidFill>
              <a:round/>
              <a:headEnd/>
              <a:tailEnd type="triangle" w="med" len="med"/>
            </a:ln>
            <a:effectLst/>
          </p:spPr>
        </p:cxnSp>
        <p:cxnSp>
          <p:nvCxnSpPr>
            <p:cNvPr id="636945" name="AutoShape 17"/>
            <p:cNvCxnSpPr>
              <a:cxnSpLocks noChangeShapeType="1"/>
              <a:stCxn id="636939" idx="7"/>
              <a:endCxn id="636934" idx="4"/>
            </p:cNvCxnSpPr>
            <p:nvPr/>
          </p:nvCxnSpPr>
          <p:spPr bwMode="auto">
            <a:xfrm flipV="1">
              <a:off x="3166" y="2814"/>
              <a:ext cx="337" cy="495"/>
            </a:xfrm>
            <a:prstGeom prst="straightConnector1">
              <a:avLst/>
            </a:prstGeom>
            <a:noFill/>
            <a:ln w="9525">
              <a:solidFill>
                <a:schemeClr val="tx1"/>
              </a:solidFill>
              <a:round/>
              <a:headEnd/>
              <a:tailEnd type="triangle" w="med" len="med"/>
            </a:ln>
            <a:effectLst/>
          </p:spPr>
        </p:cxnSp>
        <p:cxnSp>
          <p:nvCxnSpPr>
            <p:cNvPr id="636946" name="AutoShape 18"/>
            <p:cNvCxnSpPr>
              <a:cxnSpLocks noChangeShapeType="1"/>
              <a:stCxn id="636937" idx="5"/>
              <a:endCxn id="636940" idx="1"/>
            </p:cNvCxnSpPr>
            <p:nvPr/>
          </p:nvCxnSpPr>
          <p:spPr bwMode="auto">
            <a:xfrm>
              <a:off x="1422" y="3282"/>
              <a:ext cx="472" cy="171"/>
            </a:xfrm>
            <a:prstGeom prst="straightConnector1">
              <a:avLst/>
            </a:prstGeom>
            <a:noFill/>
            <a:ln w="9525">
              <a:solidFill>
                <a:schemeClr val="tx1"/>
              </a:solidFill>
              <a:round/>
              <a:headEnd/>
              <a:tailEnd type="triangle" w="med" len="med"/>
            </a:ln>
            <a:effectLst/>
          </p:spPr>
        </p:cxnSp>
        <p:cxnSp>
          <p:nvCxnSpPr>
            <p:cNvPr id="636947" name="AutoShape 19"/>
            <p:cNvCxnSpPr>
              <a:cxnSpLocks noChangeShapeType="1"/>
              <a:stCxn id="636940" idx="5"/>
              <a:endCxn id="636935" idx="2"/>
            </p:cNvCxnSpPr>
            <p:nvPr/>
          </p:nvCxnSpPr>
          <p:spPr bwMode="auto">
            <a:xfrm>
              <a:off x="2014" y="3573"/>
              <a:ext cx="1535" cy="420"/>
            </a:xfrm>
            <a:prstGeom prst="straightConnector1">
              <a:avLst/>
            </a:prstGeom>
            <a:noFill/>
            <a:ln w="38100">
              <a:solidFill>
                <a:srgbClr val="003399"/>
              </a:solidFill>
              <a:round/>
              <a:headEnd/>
              <a:tailEnd type="triangle" w="med" len="med"/>
            </a:ln>
            <a:effectLst/>
          </p:spPr>
        </p:cxnSp>
        <p:cxnSp>
          <p:nvCxnSpPr>
            <p:cNvPr id="636948" name="AutoShape 20"/>
            <p:cNvCxnSpPr>
              <a:cxnSpLocks noChangeShapeType="1"/>
              <a:stCxn id="636940" idx="6"/>
              <a:endCxn id="636939" idx="2"/>
            </p:cNvCxnSpPr>
            <p:nvPr/>
          </p:nvCxnSpPr>
          <p:spPr bwMode="auto">
            <a:xfrm flipV="1">
              <a:off x="2039" y="3370"/>
              <a:ext cx="982" cy="143"/>
            </a:xfrm>
            <a:prstGeom prst="straightConnector1">
              <a:avLst/>
            </a:prstGeom>
            <a:noFill/>
            <a:ln w="9525">
              <a:solidFill>
                <a:schemeClr val="tx1"/>
              </a:solidFill>
              <a:round/>
              <a:headEnd/>
              <a:tailEnd type="triangle" w="med" len="med"/>
            </a:ln>
            <a:effectLst/>
          </p:spPr>
        </p:cxnSp>
        <p:cxnSp>
          <p:nvCxnSpPr>
            <p:cNvPr id="636949" name="AutoShape 21"/>
            <p:cNvCxnSpPr>
              <a:cxnSpLocks noChangeShapeType="1"/>
              <a:stCxn id="636939" idx="4"/>
              <a:endCxn id="636935" idx="1"/>
            </p:cNvCxnSpPr>
            <p:nvPr/>
          </p:nvCxnSpPr>
          <p:spPr bwMode="auto">
            <a:xfrm>
              <a:off x="3106" y="3456"/>
              <a:ext cx="468" cy="477"/>
            </a:xfrm>
            <a:prstGeom prst="straightConnector1">
              <a:avLst/>
            </a:prstGeom>
            <a:noFill/>
            <a:ln w="9525">
              <a:solidFill>
                <a:schemeClr val="tx1"/>
              </a:solidFill>
              <a:round/>
              <a:headEnd/>
              <a:tailEnd type="triangle" w="med" len="med"/>
            </a:ln>
            <a:effectLst/>
          </p:spPr>
        </p:cxnSp>
        <p:cxnSp>
          <p:nvCxnSpPr>
            <p:cNvPr id="636950" name="AutoShape 22"/>
            <p:cNvCxnSpPr>
              <a:cxnSpLocks noChangeShapeType="1"/>
              <a:stCxn id="636934" idx="3"/>
              <a:endCxn id="636940" idx="7"/>
            </p:cNvCxnSpPr>
            <p:nvPr/>
          </p:nvCxnSpPr>
          <p:spPr bwMode="auto">
            <a:xfrm flipH="1">
              <a:off x="2014" y="2789"/>
              <a:ext cx="1429" cy="664"/>
            </a:xfrm>
            <a:prstGeom prst="straightConnector1">
              <a:avLst/>
            </a:prstGeom>
            <a:noFill/>
            <a:ln w="38100">
              <a:solidFill>
                <a:srgbClr val="003399"/>
              </a:solidFill>
              <a:round/>
              <a:headEnd/>
              <a:tailEnd type="triangle" w="med" len="med"/>
            </a:ln>
            <a:effectLst/>
          </p:spPr>
        </p:cxnSp>
        <p:cxnSp>
          <p:nvCxnSpPr>
            <p:cNvPr id="636951" name="AutoShape 23"/>
            <p:cNvCxnSpPr>
              <a:cxnSpLocks noChangeShapeType="1"/>
              <a:stCxn id="636937" idx="4"/>
              <a:endCxn id="636938" idx="7"/>
            </p:cNvCxnSpPr>
            <p:nvPr/>
          </p:nvCxnSpPr>
          <p:spPr bwMode="auto">
            <a:xfrm flipH="1">
              <a:off x="1108" y="3307"/>
              <a:ext cx="254" cy="673"/>
            </a:xfrm>
            <a:prstGeom prst="straightConnector1">
              <a:avLst/>
            </a:prstGeom>
            <a:noFill/>
            <a:ln w="9525">
              <a:solidFill>
                <a:schemeClr val="tx1"/>
              </a:solidFill>
              <a:round/>
              <a:headEnd/>
              <a:tailEnd type="triangle" w="med" len="med"/>
            </a:ln>
            <a:effectLst/>
          </p:spPr>
        </p:cxnSp>
        <p:cxnSp>
          <p:nvCxnSpPr>
            <p:cNvPr id="636952" name="AutoShape 24"/>
            <p:cNvCxnSpPr>
              <a:cxnSpLocks noChangeShapeType="1"/>
              <a:stCxn id="636938" idx="6"/>
              <a:endCxn id="636940" idx="2"/>
            </p:cNvCxnSpPr>
            <p:nvPr/>
          </p:nvCxnSpPr>
          <p:spPr bwMode="auto">
            <a:xfrm flipV="1">
              <a:off x="1133" y="3513"/>
              <a:ext cx="736" cy="527"/>
            </a:xfrm>
            <a:prstGeom prst="straightConnector1">
              <a:avLst/>
            </a:prstGeom>
            <a:noFill/>
            <a:ln w="9525">
              <a:solidFill>
                <a:schemeClr val="tx1"/>
              </a:solidFill>
              <a:round/>
              <a:headEnd/>
              <a:tailEnd type="triangle" w="med" len="med"/>
            </a:ln>
            <a:effectLst/>
          </p:spPr>
        </p:cxnSp>
        <p:cxnSp>
          <p:nvCxnSpPr>
            <p:cNvPr id="636953" name="AutoShape 25"/>
            <p:cNvCxnSpPr>
              <a:cxnSpLocks noChangeShapeType="1"/>
              <a:stCxn id="636936" idx="6"/>
              <a:endCxn id="636934" idx="1"/>
            </p:cNvCxnSpPr>
            <p:nvPr/>
          </p:nvCxnSpPr>
          <p:spPr bwMode="auto">
            <a:xfrm flipV="1">
              <a:off x="1107" y="2669"/>
              <a:ext cx="2336" cy="60"/>
            </a:xfrm>
            <a:prstGeom prst="straightConnector1">
              <a:avLst/>
            </a:prstGeom>
            <a:noFill/>
            <a:ln w="38100">
              <a:solidFill>
                <a:srgbClr val="003399"/>
              </a:solidFill>
              <a:round/>
              <a:headEnd/>
              <a:tailEnd type="triangle" w="med" len="med"/>
            </a:ln>
            <a:effectLst/>
          </p:spPr>
        </p:cxnSp>
        <p:cxnSp>
          <p:nvCxnSpPr>
            <p:cNvPr id="636954" name="AutoShape 26"/>
            <p:cNvCxnSpPr>
              <a:cxnSpLocks noChangeShapeType="1"/>
              <a:stCxn id="636938" idx="6"/>
              <a:endCxn id="636935" idx="3"/>
            </p:cNvCxnSpPr>
            <p:nvPr/>
          </p:nvCxnSpPr>
          <p:spPr bwMode="auto">
            <a:xfrm>
              <a:off x="1133" y="4040"/>
              <a:ext cx="2441" cy="13"/>
            </a:xfrm>
            <a:prstGeom prst="straightConnector1">
              <a:avLst/>
            </a:prstGeom>
            <a:noFill/>
            <a:ln w="9525">
              <a:solidFill>
                <a:schemeClr val="tx1"/>
              </a:solidFill>
              <a:round/>
              <a:headEnd/>
              <a:tailEnd type="triangle" w="med" len="med"/>
            </a:ln>
            <a:effectLst/>
          </p:spPr>
        </p:cxnSp>
        <p:cxnSp>
          <p:nvCxnSpPr>
            <p:cNvPr id="636955" name="AutoShape 27"/>
            <p:cNvCxnSpPr>
              <a:cxnSpLocks noChangeShapeType="1"/>
              <a:stCxn id="636934" idx="5"/>
              <a:endCxn id="636935" idx="0"/>
            </p:cNvCxnSpPr>
            <p:nvPr/>
          </p:nvCxnSpPr>
          <p:spPr bwMode="auto">
            <a:xfrm>
              <a:off x="3563" y="2789"/>
              <a:ext cx="71" cy="1119"/>
            </a:xfrm>
            <a:prstGeom prst="straightConnector1">
              <a:avLst/>
            </a:prstGeom>
            <a:noFill/>
            <a:ln w="9525">
              <a:solidFill>
                <a:schemeClr val="tx1"/>
              </a:solidFill>
              <a:round/>
              <a:headEnd/>
              <a:tailEnd type="triangle" w="med" len="med"/>
            </a:ln>
            <a:effectLst/>
          </p:spPr>
        </p:cxnSp>
        <p:sp>
          <p:nvSpPr>
            <p:cNvPr id="636956" name="Text Box 28"/>
            <p:cNvSpPr txBox="1">
              <a:spLocks noChangeArrowheads="1"/>
            </p:cNvSpPr>
            <p:nvPr/>
          </p:nvSpPr>
          <p:spPr bwMode="auto">
            <a:xfrm>
              <a:off x="2109" y="2644"/>
              <a:ext cx="169" cy="135"/>
            </a:xfrm>
            <a:prstGeom prst="rect">
              <a:avLst/>
            </a:prstGeom>
            <a:solidFill>
              <a:schemeClr val="bg1"/>
            </a:solidFill>
            <a:ln w="9525">
              <a:noFill/>
              <a:miter lim="800000"/>
              <a:headEnd/>
              <a:tailEnd/>
            </a:ln>
            <a:effectLst/>
          </p:spPr>
          <p:txBody>
            <a:bodyPr lIns="0" tIns="0" rIns="0" bIns="0">
              <a:spAutoFit/>
            </a:bodyPr>
            <a:lstStyle/>
            <a:p>
              <a:pPr algn="ctr">
                <a:spcBef>
                  <a:spcPct val="50000"/>
                </a:spcBef>
              </a:pPr>
              <a:r>
                <a:rPr kumimoji="1" lang="en-US" sz="1200">
                  <a:solidFill>
                    <a:srgbClr val="000000"/>
                  </a:solidFill>
                  <a:latin typeface="Comic Sans MS" pitchFamily="66" charset="0"/>
                </a:rPr>
                <a:t> 23</a:t>
              </a:r>
            </a:p>
          </p:txBody>
        </p:sp>
        <p:sp>
          <p:nvSpPr>
            <p:cNvPr id="636957" name="Text Box 29"/>
            <p:cNvSpPr txBox="1">
              <a:spLocks noChangeArrowheads="1"/>
            </p:cNvSpPr>
            <p:nvPr/>
          </p:nvSpPr>
          <p:spPr bwMode="auto">
            <a:xfrm>
              <a:off x="2082" y="2928"/>
              <a:ext cx="137" cy="135"/>
            </a:xfrm>
            <a:prstGeom prst="rect">
              <a:avLst/>
            </a:prstGeom>
            <a:solidFill>
              <a:schemeClr val="bg1"/>
            </a:solidFill>
            <a:ln w="9525">
              <a:noFill/>
              <a:miter lim="800000"/>
              <a:headEnd/>
              <a:tailEnd/>
            </a:ln>
            <a:effectLst/>
          </p:spPr>
          <p:txBody>
            <a:bodyPr lIns="0" tIns="0" rIns="0" bIns="0">
              <a:spAutoFit/>
            </a:bodyPr>
            <a:lstStyle/>
            <a:p>
              <a:pPr algn="ctr">
                <a:spcBef>
                  <a:spcPct val="50000"/>
                </a:spcBef>
              </a:pPr>
              <a:r>
                <a:rPr kumimoji="1" lang="en-US" sz="1200">
                  <a:solidFill>
                    <a:srgbClr val="000000"/>
                  </a:solidFill>
                  <a:latin typeface="Comic Sans MS" pitchFamily="66" charset="0"/>
                </a:rPr>
                <a:t> 18</a:t>
              </a:r>
            </a:p>
          </p:txBody>
        </p:sp>
        <p:sp>
          <p:nvSpPr>
            <p:cNvPr id="636958" name="Text Box 30"/>
            <p:cNvSpPr txBox="1">
              <a:spLocks noChangeArrowheads="1"/>
            </p:cNvSpPr>
            <p:nvPr/>
          </p:nvSpPr>
          <p:spPr bwMode="auto">
            <a:xfrm>
              <a:off x="2618" y="3090"/>
              <a:ext cx="137" cy="135"/>
            </a:xfrm>
            <a:prstGeom prst="rect">
              <a:avLst/>
            </a:prstGeom>
            <a:solidFill>
              <a:schemeClr val="bg1"/>
            </a:solidFill>
            <a:ln w="9525">
              <a:noFill/>
              <a:miter lim="800000"/>
              <a:headEnd/>
              <a:tailEnd/>
            </a:ln>
            <a:effectLst/>
          </p:spPr>
          <p:txBody>
            <a:bodyPr lIns="0" tIns="0" rIns="0" bIns="0">
              <a:spAutoFit/>
            </a:bodyPr>
            <a:lstStyle/>
            <a:p>
              <a:pPr algn="ctr">
                <a:spcBef>
                  <a:spcPct val="50000"/>
                </a:spcBef>
              </a:pPr>
              <a:r>
                <a:rPr kumimoji="1" lang="en-US" sz="1200">
                  <a:solidFill>
                    <a:srgbClr val="000000"/>
                  </a:solidFill>
                  <a:latin typeface="Comic Sans MS" pitchFamily="66" charset="0"/>
                </a:rPr>
                <a:t> 2</a:t>
              </a:r>
            </a:p>
          </p:txBody>
        </p:sp>
        <p:sp>
          <p:nvSpPr>
            <p:cNvPr id="636959" name="Text Box 31"/>
            <p:cNvSpPr txBox="1">
              <a:spLocks noChangeArrowheads="1"/>
            </p:cNvSpPr>
            <p:nvPr/>
          </p:nvSpPr>
          <p:spPr bwMode="auto">
            <a:xfrm>
              <a:off x="564" y="2741"/>
              <a:ext cx="137" cy="135"/>
            </a:xfrm>
            <a:prstGeom prst="rect">
              <a:avLst/>
            </a:prstGeom>
            <a:solidFill>
              <a:schemeClr val="bg1"/>
            </a:solidFill>
            <a:ln w="9525">
              <a:noFill/>
              <a:miter lim="800000"/>
              <a:headEnd/>
              <a:tailEnd/>
            </a:ln>
            <a:effectLst/>
          </p:spPr>
          <p:txBody>
            <a:bodyPr lIns="0" tIns="0" rIns="0" bIns="0">
              <a:spAutoFit/>
            </a:bodyPr>
            <a:lstStyle/>
            <a:p>
              <a:pPr algn="ctr">
                <a:spcBef>
                  <a:spcPct val="50000"/>
                </a:spcBef>
              </a:pPr>
              <a:r>
                <a:rPr kumimoji="1" lang="en-US" sz="1200">
                  <a:solidFill>
                    <a:srgbClr val="000000"/>
                  </a:solidFill>
                  <a:latin typeface="Comic Sans MS" pitchFamily="66" charset="0"/>
                </a:rPr>
                <a:t> 9</a:t>
              </a:r>
            </a:p>
          </p:txBody>
        </p:sp>
        <p:sp>
          <p:nvSpPr>
            <p:cNvPr id="636960" name="Text Box 32"/>
            <p:cNvSpPr txBox="1">
              <a:spLocks noChangeArrowheads="1"/>
            </p:cNvSpPr>
            <p:nvPr/>
          </p:nvSpPr>
          <p:spPr bwMode="auto">
            <a:xfrm>
              <a:off x="816" y="3033"/>
              <a:ext cx="137" cy="135"/>
            </a:xfrm>
            <a:prstGeom prst="rect">
              <a:avLst/>
            </a:prstGeom>
            <a:solidFill>
              <a:schemeClr val="bg1"/>
            </a:solidFill>
            <a:ln w="9525">
              <a:noFill/>
              <a:miter lim="800000"/>
              <a:headEnd/>
              <a:tailEnd/>
            </a:ln>
            <a:effectLst/>
          </p:spPr>
          <p:txBody>
            <a:bodyPr lIns="0" tIns="0" rIns="0" bIns="0">
              <a:spAutoFit/>
            </a:bodyPr>
            <a:lstStyle/>
            <a:p>
              <a:pPr algn="ctr">
                <a:spcBef>
                  <a:spcPct val="50000"/>
                </a:spcBef>
              </a:pPr>
              <a:r>
                <a:rPr kumimoji="1" lang="en-US" sz="1200">
                  <a:solidFill>
                    <a:srgbClr val="000000"/>
                  </a:solidFill>
                  <a:latin typeface="Comic Sans MS" pitchFamily="66" charset="0"/>
                </a:rPr>
                <a:t> 14</a:t>
              </a:r>
            </a:p>
          </p:txBody>
        </p:sp>
        <p:sp>
          <p:nvSpPr>
            <p:cNvPr id="636961" name="Text Box 33"/>
            <p:cNvSpPr txBox="1">
              <a:spLocks noChangeArrowheads="1"/>
            </p:cNvSpPr>
            <p:nvPr/>
          </p:nvSpPr>
          <p:spPr bwMode="auto">
            <a:xfrm>
              <a:off x="613" y="3471"/>
              <a:ext cx="137" cy="135"/>
            </a:xfrm>
            <a:prstGeom prst="rect">
              <a:avLst/>
            </a:prstGeom>
            <a:solidFill>
              <a:schemeClr val="bg1"/>
            </a:solidFill>
            <a:ln w="9525">
              <a:noFill/>
              <a:miter lim="800000"/>
              <a:headEnd/>
              <a:tailEnd/>
            </a:ln>
            <a:effectLst/>
          </p:spPr>
          <p:txBody>
            <a:bodyPr lIns="0" tIns="0" rIns="0" bIns="0">
              <a:spAutoFit/>
            </a:bodyPr>
            <a:lstStyle/>
            <a:p>
              <a:pPr algn="ctr">
                <a:spcBef>
                  <a:spcPct val="50000"/>
                </a:spcBef>
              </a:pPr>
              <a:r>
                <a:rPr kumimoji="1" lang="en-US" sz="1200">
                  <a:solidFill>
                    <a:srgbClr val="000000"/>
                  </a:solidFill>
                  <a:latin typeface="Comic Sans MS" pitchFamily="66" charset="0"/>
                </a:rPr>
                <a:t> 15</a:t>
              </a:r>
            </a:p>
          </p:txBody>
        </p:sp>
        <p:sp>
          <p:nvSpPr>
            <p:cNvPr id="636962" name="Text Box 34"/>
            <p:cNvSpPr txBox="1">
              <a:spLocks noChangeArrowheads="1"/>
            </p:cNvSpPr>
            <p:nvPr/>
          </p:nvSpPr>
          <p:spPr bwMode="auto">
            <a:xfrm>
              <a:off x="1181" y="3519"/>
              <a:ext cx="137" cy="135"/>
            </a:xfrm>
            <a:prstGeom prst="rect">
              <a:avLst/>
            </a:prstGeom>
            <a:solidFill>
              <a:schemeClr val="bg1"/>
            </a:solidFill>
            <a:ln w="9525">
              <a:noFill/>
              <a:miter lim="800000"/>
              <a:headEnd/>
              <a:tailEnd/>
            </a:ln>
            <a:effectLst/>
          </p:spPr>
          <p:txBody>
            <a:bodyPr lIns="0" tIns="0" rIns="0" bIns="0">
              <a:spAutoFit/>
            </a:bodyPr>
            <a:lstStyle/>
            <a:p>
              <a:pPr algn="ctr">
                <a:spcBef>
                  <a:spcPct val="50000"/>
                </a:spcBef>
              </a:pPr>
              <a:r>
                <a:rPr kumimoji="1" lang="en-US" sz="1200">
                  <a:solidFill>
                    <a:srgbClr val="000000"/>
                  </a:solidFill>
                  <a:latin typeface="Comic Sans MS" pitchFamily="66" charset="0"/>
                </a:rPr>
                <a:t> 5</a:t>
              </a:r>
            </a:p>
          </p:txBody>
        </p:sp>
        <p:sp>
          <p:nvSpPr>
            <p:cNvPr id="636963" name="Text Box 35"/>
            <p:cNvSpPr txBox="1">
              <a:spLocks noChangeArrowheads="1"/>
            </p:cNvSpPr>
            <p:nvPr/>
          </p:nvSpPr>
          <p:spPr bwMode="auto">
            <a:xfrm>
              <a:off x="1560" y="3307"/>
              <a:ext cx="176" cy="135"/>
            </a:xfrm>
            <a:prstGeom prst="rect">
              <a:avLst/>
            </a:prstGeom>
            <a:solidFill>
              <a:schemeClr val="bg1"/>
            </a:solidFill>
            <a:ln w="9525">
              <a:noFill/>
              <a:miter lim="800000"/>
              <a:headEnd/>
              <a:tailEnd/>
            </a:ln>
            <a:effectLst/>
          </p:spPr>
          <p:txBody>
            <a:bodyPr lIns="0" tIns="0" rIns="0" bIns="0">
              <a:spAutoFit/>
            </a:bodyPr>
            <a:lstStyle/>
            <a:p>
              <a:pPr algn="ctr">
                <a:spcBef>
                  <a:spcPct val="50000"/>
                </a:spcBef>
              </a:pPr>
              <a:r>
                <a:rPr kumimoji="1" lang="en-US" sz="1200">
                  <a:solidFill>
                    <a:srgbClr val="000000"/>
                  </a:solidFill>
                  <a:latin typeface="Comic Sans MS" pitchFamily="66" charset="0"/>
                </a:rPr>
                <a:t> 30</a:t>
              </a:r>
            </a:p>
          </p:txBody>
        </p:sp>
        <p:sp>
          <p:nvSpPr>
            <p:cNvPr id="636964" name="Text Box 36"/>
            <p:cNvSpPr txBox="1">
              <a:spLocks noChangeArrowheads="1"/>
            </p:cNvSpPr>
            <p:nvPr/>
          </p:nvSpPr>
          <p:spPr bwMode="auto">
            <a:xfrm>
              <a:off x="1448" y="3713"/>
              <a:ext cx="169" cy="135"/>
            </a:xfrm>
            <a:prstGeom prst="rect">
              <a:avLst/>
            </a:prstGeom>
            <a:solidFill>
              <a:schemeClr val="bg1"/>
            </a:solidFill>
            <a:ln w="9525">
              <a:noFill/>
              <a:miter lim="800000"/>
              <a:headEnd/>
              <a:tailEnd/>
            </a:ln>
            <a:effectLst/>
          </p:spPr>
          <p:txBody>
            <a:bodyPr lIns="0" tIns="0" rIns="0" bIns="0">
              <a:spAutoFit/>
            </a:bodyPr>
            <a:lstStyle/>
            <a:p>
              <a:pPr algn="ctr">
                <a:spcBef>
                  <a:spcPct val="50000"/>
                </a:spcBef>
              </a:pPr>
              <a:r>
                <a:rPr kumimoji="1" lang="en-US" sz="1200">
                  <a:solidFill>
                    <a:srgbClr val="000000"/>
                  </a:solidFill>
                  <a:latin typeface="Comic Sans MS" pitchFamily="66" charset="0"/>
                </a:rPr>
                <a:t> 20</a:t>
              </a:r>
            </a:p>
          </p:txBody>
        </p:sp>
        <p:sp>
          <p:nvSpPr>
            <p:cNvPr id="636965" name="Text Box 37"/>
            <p:cNvSpPr txBox="1">
              <a:spLocks noChangeArrowheads="1"/>
            </p:cNvSpPr>
            <p:nvPr/>
          </p:nvSpPr>
          <p:spPr bwMode="auto">
            <a:xfrm>
              <a:off x="2006" y="3995"/>
              <a:ext cx="168" cy="135"/>
            </a:xfrm>
            <a:prstGeom prst="rect">
              <a:avLst/>
            </a:prstGeom>
            <a:solidFill>
              <a:schemeClr val="bg1"/>
            </a:solidFill>
            <a:ln w="9525">
              <a:noFill/>
              <a:miter lim="800000"/>
              <a:headEnd/>
              <a:tailEnd/>
            </a:ln>
            <a:effectLst/>
          </p:spPr>
          <p:txBody>
            <a:bodyPr lIns="0" tIns="0" rIns="0" bIns="0">
              <a:spAutoFit/>
            </a:bodyPr>
            <a:lstStyle/>
            <a:p>
              <a:pPr algn="ctr">
                <a:spcBef>
                  <a:spcPct val="50000"/>
                </a:spcBef>
              </a:pPr>
              <a:r>
                <a:rPr kumimoji="1" lang="en-US" sz="1200">
                  <a:solidFill>
                    <a:srgbClr val="000000"/>
                  </a:solidFill>
                  <a:latin typeface="Comic Sans MS" pitchFamily="66" charset="0"/>
                </a:rPr>
                <a:t> 44</a:t>
              </a:r>
            </a:p>
          </p:txBody>
        </p:sp>
        <p:sp>
          <p:nvSpPr>
            <p:cNvPr id="636966" name="Text Box 38"/>
            <p:cNvSpPr txBox="1">
              <a:spLocks noChangeArrowheads="1"/>
            </p:cNvSpPr>
            <p:nvPr/>
          </p:nvSpPr>
          <p:spPr bwMode="auto">
            <a:xfrm>
              <a:off x="2606" y="3712"/>
              <a:ext cx="137" cy="135"/>
            </a:xfrm>
            <a:prstGeom prst="rect">
              <a:avLst/>
            </a:prstGeom>
            <a:solidFill>
              <a:schemeClr val="bg1"/>
            </a:solidFill>
            <a:ln w="9525">
              <a:noFill/>
              <a:miter lim="800000"/>
              <a:headEnd/>
              <a:tailEnd/>
            </a:ln>
            <a:effectLst/>
          </p:spPr>
          <p:txBody>
            <a:bodyPr lIns="0" tIns="0" rIns="0" bIns="0">
              <a:spAutoFit/>
            </a:bodyPr>
            <a:lstStyle/>
            <a:p>
              <a:pPr algn="ctr">
                <a:spcBef>
                  <a:spcPct val="50000"/>
                </a:spcBef>
              </a:pPr>
              <a:r>
                <a:rPr kumimoji="1" lang="en-US" sz="1200">
                  <a:solidFill>
                    <a:srgbClr val="000000"/>
                  </a:solidFill>
                  <a:latin typeface="Comic Sans MS" pitchFamily="66" charset="0"/>
                </a:rPr>
                <a:t> 16</a:t>
              </a:r>
            </a:p>
          </p:txBody>
        </p:sp>
        <p:sp>
          <p:nvSpPr>
            <p:cNvPr id="636967" name="Text Box 39"/>
            <p:cNvSpPr txBox="1">
              <a:spLocks noChangeArrowheads="1"/>
            </p:cNvSpPr>
            <p:nvPr/>
          </p:nvSpPr>
          <p:spPr bwMode="auto">
            <a:xfrm>
              <a:off x="2566" y="3395"/>
              <a:ext cx="137" cy="135"/>
            </a:xfrm>
            <a:prstGeom prst="rect">
              <a:avLst/>
            </a:prstGeom>
            <a:solidFill>
              <a:schemeClr val="bg1"/>
            </a:solidFill>
            <a:ln w="9525">
              <a:noFill/>
              <a:miter lim="800000"/>
              <a:headEnd/>
              <a:tailEnd/>
            </a:ln>
            <a:effectLst/>
          </p:spPr>
          <p:txBody>
            <a:bodyPr lIns="0" tIns="0" rIns="0" bIns="0">
              <a:spAutoFit/>
            </a:bodyPr>
            <a:lstStyle/>
            <a:p>
              <a:pPr algn="ctr">
                <a:spcBef>
                  <a:spcPct val="50000"/>
                </a:spcBef>
              </a:pPr>
              <a:r>
                <a:rPr kumimoji="1" lang="en-US" sz="1200">
                  <a:solidFill>
                    <a:srgbClr val="000000"/>
                  </a:solidFill>
                  <a:latin typeface="Comic Sans MS" pitchFamily="66" charset="0"/>
                </a:rPr>
                <a:t> 11</a:t>
              </a:r>
            </a:p>
          </p:txBody>
        </p:sp>
        <p:sp>
          <p:nvSpPr>
            <p:cNvPr id="636968" name="Text Box 40"/>
            <p:cNvSpPr txBox="1">
              <a:spLocks noChangeArrowheads="1"/>
            </p:cNvSpPr>
            <p:nvPr/>
          </p:nvSpPr>
          <p:spPr bwMode="auto">
            <a:xfrm>
              <a:off x="3255" y="3071"/>
              <a:ext cx="137" cy="135"/>
            </a:xfrm>
            <a:prstGeom prst="rect">
              <a:avLst/>
            </a:prstGeom>
            <a:solidFill>
              <a:schemeClr val="bg1"/>
            </a:solidFill>
            <a:ln w="9525">
              <a:noFill/>
              <a:miter lim="800000"/>
              <a:headEnd/>
              <a:tailEnd/>
            </a:ln>
            <a:effectLst/>
          </p:spPr>
          <p:txBody>
            <a:bodyPr lIns="0" tIns="0" rIns="0" bIns="0">
              <a:spAutoFit/>
            </a:bodyPr>
            <a:lstStyle/>
            <a:p>
              <a:pPr algn="ctr">
                <a:spcBef>
                  <a:spcPct val="50000"/>
                </a:spcBef>
              </a:pPr>
              <a:r>
                <a:rPr kumimoji="1" lang="en-US" sz="1200">
                  <a:solidFill>
                    <a:srgbClr val="000000"/>
                  </a:solidFill>
                  <a:latin typeface="Comic Sans MS" pitchFamily="66" charset="0"/>
                </a:rPr>
                <a:t> 6</a:t>
              </a:r>
            </a:p>
          </p:txBody>
        </p:sp>
        <p:sp>
          <p:nvSpPr>
            <p:cNvPr id="636969" name="Text Box 41"/>
            <p:cNvSpPr txBox="1">
              <a:spLocks noChangeArrowheads="1"/>
            </p:cNvSpPr>
            <p:nvPr/>
          </p:nvSpPr>
          <p:spPr bwMode="auto">
            <a:xfrm>
              <a:off x="3538" y="3306"/>
              <a:ext cx="137" cy="135"/>
            </a:xfrm>
            <a:prstGeom prst="rect">
              <a:avLst/>
            </a:prstGeom>
            <a:solidFill>
              <a:schemeClr val="bg1"/>
            </a:solidFill>
            <a:ln w="9525">
              <a:noFill/>
              <a:miter lim="800000"/>
              <a:headEnd/>
              <a:tailEnd/>
            </a:ln>
            <a:effectLst/>
          </p:spPr>
          <p:txBody>
            <a:bodyPr lIns="0" tIns="0" rIns="0" bIns="0">
              <a:spAutoFit/>
            </a:bodyPr>
            <a:lstStyle/>
            <a:p>
              <a:pPr algn="ctr">
                <a:spcBef>
                  <a:spcPct val="50000"/>
                </a:spcBef>
              </a:pPr>
              <a:r>
                <a:rPr kumimoji="1" lang="en-US" sz="1200">
                  <a:solidFill>
                    <a:srgbClr val="000000"/>
                  </a:solidFill>
                  <a:latin typeface="Comic Sans MS" pitchFamily="66" charset="0"/>
                </a:rPr>
                <a:t> 19</a:t>
              </a:r>
            </a:p>
          </p:txBody>
        </p:sp>
        <p:sp>
          <p:nvSpPr>
            <p:cNvPr id="636970" name="Text Box 42"/>
            <p:cNvSpPr txBox="1">
              <a:spLocks noChangeArrowheads="1"/>
            </p:cNvSpPr>
            <p:nvPr/>
          </p:nvSpPr>
          <p:spPr bwMode="auto">
            <a:xfrm>
              <a:off x="3263" y="3613"/>
              <a:ext cx="137" cy="135"/>
            </a:xfrm>
            <a:prstGeom prst="rect">
              <a:avLst/>
            </a:prstGeom>
            <a:solidFill>
              <a:schemeClr val="bg1"/>
            </a:solidFill>
            <a:ln w="9525">
              <a:noFill/>
              <a:miter lim="800000"/>
              <a:headEnd/>
              <a:tailEnd/>
            </a:ln>
            <a:effectLst/>
          </p:spPr>
          <p:txBody>
            <a:bodyPr lIns="0" tIns="0" rIns="0" bIns="0">
              <a:spAutoFit/>
            </a:bodyPr>
            <a:lstStyle/>
            <a:p>
              <a:pPr algn="ctr">
                <a:spcBef>
                  <a:spcPct val="50000"/>
                </a:spcBef>
              </a:pPr>
              <a:r>
                <a:rPr kumimoji="1" lang="en-US" sz="1200">
                  <a:solidFill>
                    <a:srgbClr val="000000"/>
                  </a:solidFill>
                  <a:latin typeface="Comic Sans MS" pitchFamily="66" charset="0"/>
                </a:rPr>
                <a:t> 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69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693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69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69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36932"/>
                                        </p:tgtEl>
                                        <p:attrNameLst>
                                          <p:attrName>style.visibility</p:attrName>
                                        </p:attrNameLst>
                                      </p:cBhvr>
                                      <p:to>
                                        <p:strVal val="visible"/>
                                      </p:to>
                                    </p:set>
                                    <p:animEffect transition="in" filter="blinds(horizontal)">
                                      <p:cBhvr>
                                        <p:cTn id="23" dur="500"/>
                                        <p:tgtEl>
                                          <p:spTgt spid="636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1" grpId="0" build="p"/>
      <p:bldP spid="6369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Items</a:t>
            </a:r>
          </a:p>
        </p:txBody>
      </p:sp>
      <p:sp>
        <p:nvSpPr>
          <p:cNvPr id="3" name="Content Placeholder 2"/>
          <p:cNvSpPr>
            <a:spLocks noGrp="1"/>
          </p:cNvSpPr>
          <p:nvPr>
            <p:ph idx="1"/>
          </p:nvPr>
        </p:nvSpPr>
        <p:spPr/>
        <p:txBody>
          <a:bodyPr/>
          <a:lstStyle/>
          <a:p>
            <a:r>
              <a:rPr lang="en-US" sz="2000" dirty="0"/>
              <a:t>How many possible paths are there from </a:t>
            </a:r>
            <a:r>
              <a:rPr lang="en-US" sz="2000" i="1" dirty="0"/>
              <a:t>s</a:t>
            </a:r>
            <a:r>
              <a:rPr lang="en-US" sz="2000" dirty="0"/>
              <a:t> to </a:t>
            </a:r>
            <a:r>
              <a:rPr lang="en-US" sz="2000" i="1" dirty="0"/>
              <a:t>t</a:t>
            </a:r>
            <a:r>
              <a:rPr lang="en-US" sz="2000" dirty="0"/>
              <a:t>?</a:t>
            </a:r>
          </a:p>
          <a:p>
            <a:r>
              <a:rPr lang="en-US" sz="2000" dirty="0"/>
              <a:t>Can we safely ignore cycles? If so, how?</a:t>
            </a:r>
          </a:p>
          <a:p>
            <a:r>
              <a:rPr lang="en-US" sz="2000" dirty="0"/>
              <a:t>Any suggestions on how to reduce the set of possibilities?</a:t>
            </a:r>
          </a:p>
          <a:p>
            <a:r>
              <a:rPr lang="en-US" sz="2000" dirty="0"/>
              <a:t>Can we determine a lower bound on the complexity like we did for comparison sorting?</a:t>
            </a:r>
          </a:p>
        </p:txBody>
      </p:sp>
      <p:grpSp>
        <p:nvGrpSpPr>
          <p:cNvPr id="4" name="Group 45"/>
          <p:cNvGrpSpPr>
            <a:grpSpLocks/>
          </p:cNvGrpSpPr>
          <p:nvPr/>
        </p:nvGrpSpPr>
        <p:grpSpPr bwMode="auto">
          <a:xfrm>
            <a:off x="452438" y="3587750"/>
            <a:ext cx="5603875" cy="2359025"/>
            <a:chOff x="189" y="2644"/>
            <a:chExt cx="3530" cy="1486"/>
          </a:xfrm>
        </p:grpSpPr>
        <p:sp>
          <p:nvSpPr>
            <p:cNvPr id="5" name="Oval 5"/>
            <p:cNvSpPr>
              <a:spLocks noChangeAspect="1" noChangeArrowheads="1"/>
            </p:cNvSpPr>
            <p:nvPr/>
          </p:nvSpPr>
          <p:spPr bwMode="auto">
            <a:xfrm>
              <a:off x="189" y="2852"/>
              <a:ext cx="170" cy="170"/>
            </a:xfrm>
            <a:prstGeom prst="ellipse">
              <a:avLst/>
            </a:prstGeom>
            <a:solidFill>
              <a:schemeClr val="tx2"/>
            </a:solidFill>
            <a:ln w="9525">
              <a:solidFill>
                <a:schemeClr val="tx1"/>
              </a:solidFill>
              <a:round/>
              <a:headEnd/>
              <a:tailEnd/>
            </a:ln>
            <a:effectLst/>
          </p:spPr>
          <p:txBody>
            <a:bodyPr wrap="none" lIns="92075" tIns="46038" rIns="92075" bIns="46038" anchor="ctr"/>
            <a:lstStyle/>
            <a:p>
              <a:pPr algn="ctr"/>
              <a:r>
                <a:rPr lang="en-US" sz="1200">
                  <a:solidFill>
                    <a:srgbClr val="000000"/>
                  </a:solidFill>
                  <a:latin typeface="Comic Sans MS" pitchFamily="66" charset="0"/>
                </a:rPr>
                <a:t>s</a:t>
              </a:r>
            </a:p>
          </p:txBody>
        </p:sp>
        <p:sp>
          <p:nvSpPr>
            <p:cNvPr id="6" name="Oval 6"/>
            <p:cNvSpPr>
              <a:spLocks noChangeAspect="1" noChangeArrowheads="1"/>
            </p:cNvSpPr>
            <p:nvPr/>
          </p:nvSpPr>
          <p:spPr bwMode="auto">
            <a:xfrm>
              <a:off x="3418" y="2644"/>
              <a:ext cx="170" cy="170"/>
            </a:xfrm>
            <a:prstGeom prst="ellipse">
              <a:avLst/>
            </a:prstGeom>
            <a:solidFill>
              <a:schemeClr val="tx2"/>
            </a:solidFill>
            <a:ln w="9525">
              <a:solidFill>
                <a:schemeClr val="tx1"/>
              </a:solidFill>
              <a:round/>
              <a:headEnd/>
              <a:tailEnd/>
            </a:ln>
            <a:effectLst/>
          </p:spPr>
          <p:txBody>
            <a:bodyPr wrap="none" lIns="92075" tIns="46038" rIns="92075" bIns="46038" anchor="ctr"/>
            <a:lstStyle/>
            <a:p>
              <a:pPr algn="ctr"/>
              <a:r>
                <a:rPr lang="en-US" sz="1200">
                  <a:solidFill>
                    <a:srgbClr val="000000"/>
                  </a:solidFill>
                  <a:latin typeface="Comic Sans MS" pitchFamily="66" charset="0"/>
                </a:rPr>
                <a:t>3</a:t>
              </a:r>
            </a:p>
          </p:txBody>
        </p:sp>
        <p:sp>
          <p:nvSpPr>
            <p:cNvPr id="7" name="Oval 7"/>
            <p:cNvSpPr>
              <a:spLocks noChangeAspect="1" noChangeArrowheads="1"/>
            </p:cNvSpPr>
            <p:nvPr/>
          </p:nvSpPr>
          <p:spPr bwMode="auto">
            <a:xfrm>
              <a:off x="3549" y="3908"/>
              <a:ext cx="170" cy="170"/>
            </a:xfrm>
            <a:prstGeom prst="ellipse">
              <a:avLst/>
            </a:prstGeom>
            <a:solidFill>
              <a:schemeClr val="tx2"/>
            </a:solidFill>
            <a:ln w="9525">
              <a:solidFill>
                <a:schemeClr val="tx1"/>
              </a:solidFill>
              <a:round/>
              <a:headEnd/>
              <a:tailEnd/>
            </a:ln>
            <a:effectLst/>
          </p:spPr>
          <p:txBody>
            <a:bodyPr wrap="none" lIns="92075" tIns="46038" rIns="92075" bIns="46038" anchor="ctr"/>
            <a:lstStyle/>
            <a:p>
              <a:pPr algn="ctr"/>
              <a:r>
                <a:rPr lang="en-US" sz="1200">
                  <a:solidFill>
                    <a:srgbClr val="000000"/>
                  </a:solidFill>
                  <a:latin typeface="Comic Sans MS" pitchFamily="66" charset="0"/>
                </a:rPr>
                <a:t>t</a:t>
              </a:r>
            </a:p>
          </p:txBody>
        </p:sp>
        <p:sp>
          <p:nvSpPr>
            <p:cNvPr id="8" name="Oval 8"/>
            <p:cNvSpPr>
              <a:spLocks noChangeAspect="1" noChangeArrowheads="1"/>
            </p:cNvSpPr>
            <p:nvPr/>
          </p:nvSpPr>
          <p:spPr bwMode="auto">
            <a:xfrm>
              <a:off x="937" y="2644"/>
              <a:ext cx="170" cy="170"/>
            </a:xfrm>
            <a:prstGeom prst="ellipse">
              <a:avLst/>
            </a:prstGeom>
            <a:solidFill>
              <a:schemeClr val="tx2"/>
            </a:solidFill>
            <a:ln w="9525">
              <a:solidFill>
                <a:schemeClr val="tx1"/>
              </a:solidFill>
              <a:round/>
              <a:headEnd/>
              <a:tailEnd/>
            </a:ln>
            <a:effectLst/>
          </p:spPr>
          <p:txBody>
            <a:bodyPr wrap="none" lIns="92075" tIns="46038" rIns="92075" bIns="46038" anchor="ctr"/>
            <a:lstStyle/>
            <a:p>
              <a:pPr algn="ctr"/>
              <a:r>
                <a:rPr lang="en-US" sz="1200">
                  <a:solidFill>
                    <a:srgbClr val="000000"/>
                  </a:solidFill>
                  <a:latin typeface="Comic Sans MS" pitchFamily="66" charset="0"/>
                </a:rPr>
                <a:t>2</a:t>
              </a:r>
            </a:p>
          </p:txBody>
        </p:sp>
        <p:sp>
          <p:nvSpPr>
            <p:cNvPr id="9" name="Oval 9"/>
            <p:cNvSpPr>
              <a:spLocks noChangeAspect="1" noChangeArrowheads="1"/>
            </p:cNvSpPr>
            <p:nvPr/>
          </p:nvSpPr>
          <p:spPr bwMode="auto">
            <a:xfrm>
              <a:off x="1277" y="3137"/>
              <a:ext cx="170" cy="170"/>
            </a:xfrm>
            <a:prstGeom prst="ellipse">
              <a:avLst/>
            </a:prstGeom>
            <a:solidFill>
              <a:schemeClr val="tx2"/>
            </a:solidFill>
            <a:ln w="9525">
              <a:solidFill>
                <a:schemeClr val="tx1"/>
              </a:solidFill>
              <a:round/>
              <a:headEnd/>
              <a:tailEnd/>
            </a:ln>
            <a:effectLst/>
          </p:spPr>
          <p:txBody>
            <a:bodyPr wrap="none" lIns="92075" tIns="46038" rIns="92075" bIns="46038" anchor="ctr"/>
            <a:lstStyle/>
            <a:p>
              <a:pPr algn="ctr"/>
              <a:r>
                <a:rPr lang="en-US" sz="1200">
                  <a:solidFill>
                    <a:srgbClr val="000000"/>
                  </a:solidFill>
                  <a:latin typeface="Comic Sans MS" pitchFamily="66" charset="0"/>
                </a:rPr>
                <a:t>6</a:t>
              </a:r>
            </a:p>
          </p:txBody>
        </p:sp>
        <p:sp>
          <p:nvSpPr>
            <p:cNvPr id="10" name="Oval 10"/>
            <p:cNvSpPr>
              <a:spLocks noChangeAspect="1" noChangeArrowheads="1"/>
            </p:cNvSpPr>
            <p:nvPr/>
          </p:nvSpPr>
          <p:spPr bwMode="auto">
            <a:xfrm>
              <a:off x="963" y="3955"/>
              <a:ext cx="170" cy="170"/>
            </a:xfrm>
            <a:prstGeom prst="ellipse">
              <a:avLst/>
            </a:prstGeom>
            <a:solidFill>
              <a:schemeClr val="tx2"/>
            </a:solidFill>
            <a:ln w="9525">
              <a:solidFill>
                <a:schemeClr val="tx1"/>
              </a:solidFill>
              <a:round/>
              <a:headEnd/>
              <a:tailEnd/>
            </a:ln>
            <a:effectLst/>
          </p:spPr>
          <p:txBody>
            <a:bodyPr wrap="none" lIns="92075" tIns="46038" rIns="92075" bIns="46038" anchor="ctr"/>
            <a:lstStyle/>
            <a:p>
              <a:pPr algn="ctr"/>
              <a:r>
                <a:rPr lang="en-US" sz="1200">
                  <a:solidFill>
                    <a:srgbClr val="000000"/>
                  </a:solidFill>
                  <a:latin typeface="Comic Sans MS" pitchFamily="66" charset="0"/>
                </a:rPr>
                <a:t>7</a:t>
              </a:r>
            </a:p>
          </p:txBody>
        </p:sp>
        <p:sp>
          <p:nvSpPr>
            <p:cNvPr id="11" name="Oval 11"/>
            <p:cNvSpPr>
              <a:spLocks noChangeAspect="1" noChangeArrowheads="1"/>
            </p:cNvSpPr>
            <p:nvPr/>
          </p:nvSpPr>
          <p:spPr bwMode="auto">
            <a:xfrm>
              <a:off x="3021" y="3284"/>
              <a:ext cx="170" cy="172"/>
            </a:xfrm>
            <a:prstGeom prst="ellipse">
              <a:avLst/>
            </a:prstGeom>
            <a:solidFill>
              <a:schemeClr val="tx2"/>
            </a:solidFill>
            <a:ln w="9525">
              <a:solidFill>
                <a:schemeClr val="tx1"/>
              </a:solidFill>
              <a:round/>
              <a:headEnd/>
              <a:tailEnd/>
            </a:ln>
            <a:effectLst/>
          </p:spPr>
          <p:txBody>
            <a:bodyPr wrap="none" lIns="92075" tIns="46038" rIns="92075" bIns="46038" anchor="ctr"/>
            <a:lstStyle/>
            <a:p>
              <a:pPr algn="ctr"/>
              <a:r>
                <a:rPr lang="en-US" sz="1200">
                  <a:solidFill>
                    <a:srgbClr val="000000"/>
                  </a:solidFill>
                  <a:latin typeface="Comic Sans MS" pitchFamily="66" charset="0"/>
                </a:rPr>
                <a:t>4</a:t>
              </a:r>
            </a:p>
          </p:txBody>
        </p:sp>
        <p:sp>
          <p:nvSpPr>
            <p:cNvPr id="12" name="Oval 12"/>
            <p:cNvSpPr>
              <a:spLocks noChangeAspect="1" noChangeArrowheads="1"/>
            </p:cNvSpPr>
            <p:nvPr/>
          </p:nvSpPr>
          <p:spPr bwMode="auto">
            <a:xfrm>
              <a:off x="1869" y="3428"/>
              <a:ext cx="170" cy="170"/>
            </a:xfrm>
            <a:prstGeom prst="ellipse">
              <a:avLst/>
            </a:prstGeom>
            <a:solidFill>
              <a:schemeClr val="tx2"/>
            </a:solidFill>
            <a:ln w="9525">
              <a:solidFill>
                <a:schemeClr val="tx1"/>
              </a:solidFill>
              <a:round/>
              <a:headEnd/>
              <a:tailEnd/>
            </a:ln>
            <a:effectLst/>
          </p:spPr>
          <p:txBody>
            <a:bodyPr wrap="none" lIns="92075" tIns="46038" rIns="92075" bIns="46038" anchor="ctr"/>
            <a:lstStyle/>
            <a:p>
              <a:pPr algn="ctr"/>
              <a:r>
                <a:rPr lang="en-US" sz="1200">
                  <a:solidFill>
                    <a:srgbClr val="000000"/>
                  </a:solidFill>
                  <a:latin typeface="Comic Sans MS" pitchFamily="66" charset="0"/>
                </a:rPr>
                <a:t>5</a:t>
              </a:r>
            </a:p>
          </p:txBody>
        </p:sp>
        <p:cxnSp>
          <p:nvCxnSpPr>
            <p:cNvPr id="13" name="AutoShape 13"/>
            <p:cNvCxnSpPr>
              <a:cxnSpLocks noChangeShapeType="1"/>
              <a:stCxn id="5" idx="7"/>
              <a:endCxn id="8" idx="2"/>
            </p:cNvCxnSpPr>
            <p:nvPr/>
          </p:nvCxnSpPr>
          <p:spPr bwMode="auto">
            <a:xfrm flipV="1">
              <a:off x="334" y="2729"/>
              <a:ext cx="603" cy="148"/>
            </a:xfrm>
            <a:prstGeom prst="straightConnector1">
              <a:avLst/>
            </a:prstGeom>
            <a:noFill/>
            <a:ln w="38100">
              <a:solidFill>
                <a:srgbClr val="003399"/>
              </a:solidFill>
              <a:round/>
              <a:headEnd/>
              <a:tailEnd type="triangle" w="med" len="med"/>
            </a:ln>
            <a:effectLst/>
          </p:spPr>
        </p:cxnSp>
        <p:cxnSp>
          <p:nvCxnSpPr>
            <p:cNvPr id="14" name="AutoShape 14"/>
            <p:cNvCxnSpPr>
              <a:cxnSpLocks noChangeShapeType="1"/>
              <a:stCxn id="5" idx="6"/>
              <a:endCxn id="9" idx="1"/>
            </p:cNvCxnSpPr>
            <p:nvPr/>
          </p:nvCxnSpPr>
          <p:spPr bwMode="auto">
            <a:xfrm>
              <a:off x="359" y="2937"/>
              <a:ext cx="943" cy="225"/>
            </a:xfrm>
            <a:prstGeom prst="straightConnector1">
              <a:avLst/>
            </a:prstGeom>
            <a:noFill/>
            <a:ln w="9525">
              <a:solidFill>
                <a:schemeClr val="tx1"/>
              </a:solidFill>
              <a:round/>
              <a:headEnd/>
              <a:tailEnd type="triangle" w="med" len="med"/>
            </a:ln>
            <a:effectLst/>
          </p:spPr>
        </p:cxnSp>
        <p:cxnSp>
          <p:nvCxnSpPr>
            <p:cNvPr id="15" name="AutoShape 15"/>
            <p:cNvCxnSpPr>
              <a:cxnSpLocks noChangeShapeType="1"/>
              <a:stCxn id="5" idx="4"/>
              <a:endCxn id="10" idx="0"/>
            </p:cNvCxnSpPr>
            <p:nvPr/>
          </p:nvCxnSpPr>
          <p:spPr bwMode="auto">
            <a:xfrm>
              <a:off x="274" y="3022"/>
              <a:ext cx="774" cy="933"/>
            </a:xfrm>
            <a:prstGeom prst="straightConnector1">
              <a:avLst/>
            </a:prstGeom>
            <a:noFill/>
            <a:ln w="9525">
              <a:solidFill>
                <a:schemeClr val="tx1"/>
              </a:solidFill>
              <a:round/>
              <a:headEnd/>
              <a:tailEnd type="triangle" w="med" len="med"/>
            </a:ln>
            <a:effectLst/>
          </p:spPr>
        </p:cxnSp>
        <p:cxnSp>
          <p:nvCxnSpPr>
            <p:cNvPr id="16" name="AutoShape 16"/>
            <p:cNvCxnSpPr>
              <a:cxnSpLocks noChangeShapeType="1"/>
              <a:stCxn id="9" idx="7"/>
              <a:endCxn id="6" idx="2"/>
            </p:cNvCxnSpPr>
            <p:nvPr/>
          </p:nvCxnSpPr>
          <p:spPr bwMode="auto">
            <a:xfrm flipV="1">
              <a:off x="1422" y="2729"/>
              <a:ext cx="1996" cy="433"/>
            </a:xfrm>
            <a:prstGeom prst="straightConnector1">
              <a:avLst/>
            </a:prstGeom>
            <a:noFill/>
            <a:ln w="9525">
              <a:solidFill>
                <a:schemeClr val="tx1"/>
              </a:solidFill>
              <a:round/>
              <a:headEnd/>
              <a:tailEnd type="triangle" w="med" len="med"/>
            </a:ln>
            <a:effectLst/>
          </p:spPr>
        </p:cxnSp>
        <p:cxnSp>
          <p:nvCxnSpPr>
            <p:cNvPr id="17" name="AutoShape 17"/>
            <p:cNvCxnSpPr>
              <a:cxnSpLocks noChangeShapeType="1"/>
              <a:stCxn id="11" idx="7"/>
              <a:endCxn id="6" idx="4"/>
            </p:cNvCxnSpPr>
            <p:nvPr/>
          </p:nvCxnSpPr>
          <p:spPr bwMode="auto">
            <a:xfrm flipV="1">
              <a:off x="3166" y="2814"/>
              <a:ext cx="337" cy="495"/>
            </a:xfrm>
            <a:prstGeom prst="straightConnector1">
              <a:avLst/>
            </a:prstGeom>
            <a:noFill/>
            <a:ln w="9525">
              <a:solidFill>
                <a:schemeClr val="tx1"/>
              </a:solidFill>
              <a:round/>
              <a:headEnd/>
              <a:tailEnd type="triangle" w="med" len="med"/>
            </a:ln>
            <a:effectLst/>
          </p:spPr>
        </p:cxnSp>
        <p:cxnSp>
          <p:nvCxnSpPr>
            <p:cNvPr id="18" name="AutoShape 18"/>
            <p:cNvCxnSpPr>
              <a:cxnSpLocks noChangeShapeType="1"/>
              <a:stCxn id="9" idx="5"/>
              <a:endCxn id="12" idx="1"/>
            </p:cNvCxnSpPr>
            <p:nvPr/>
          </p:nvCxnSpPr>
          <p:spPr bwMode="auto">
            <a:xfrm>
              <a:off x="1422" y="3282"/>
              <a:ext cx="472" cy="171"/>
            </a:xfrm>
            <a:prstGeom prst="straightConnector1">
              <a:avLst/>
            </a:prstGeom>
            <a:noFill/>
            <a:ln w="9525">
              <a:solidFill>
                <a:schemeClr val="tx1"/>
              </a:solidFill>
              <a:round/>
              <a:headEnd/>
              <a:tailEnd type="triangle" w="med" len="med"/>
            </a:ln>
            <a:effectLst/>
          </p:spPr>
        </p:cxnSp>
        <p:cxnSp>
          <p:nvCxnSpPr>
            <p:cNvPr id="19" name="AutoShape 19"/>
            <p:cNvCxnSpPr>
              <a:cxnSpLocks noChangeShapeType="1"/>
              <a:stCxn id="12" idx="5"/>
              <a:endCxn id="7" idx="2"/>
            </p:cNvCxnSpPr>
            <p:nvPr/>
          </p:nvCxnSpPr>
          <p:spPr bwMode="auto">
            <a:xfrm>
              <a:off x="2014" y="3573"/>
              <a:ext cx="1535" cy="420"/>
            </a:xfrm>
            <a:prstGeom prst="straightConnector1">
              <a:avLst/>
            </a:prstGeom>
            <a:noFill/>
            <a:ln w="38100">
              <a:solidFill>
                <a:srgbClr val="003399"/>
              </a:solidFill>
              <a:round/>
              <a:headEnd/>
              <a:tailEnd type="triangle" w="med" len="med"/>
            </a:ln>
            <a:effectLst/>
          </p:spPr>
        </p:cxnSp>
        <p:cxnSp>
          <p:nvCxnSpPr>
            <p:cNvPr id="20" name="AutoShape 20"/>
            <p:cNvCxnSpPr>
              <a:cxnSpLocks noChangeShapeType="1"/>
              <a:stCxn id="12" idx="6"/>
              <a:endCxn id="11" idx="2"/>
            </p:cNvCxnSpPr>
            <p:nvPr/>
          </p:nvCxnSpPr>
          <p:spPr bwMode="auto">
            <a:xfrm flipV="1">
              <a:off x="2039" y="3370"/>
              <a:ext cx="982" cy="143"/>
            </a:xfrm>
            <a:prstGeom prst="straightConnector1">
              <a:avLst/>
            </a:prstGeom>
            <a:noFill/>
            <a:ln w="9525">
              <a:solidFill>
                <a:schemeClr val="tx1"/>
              </a:solidFill>
              <a:round/>
              <a:headEnd/>
              <a:tailEnd type="triangle" w="med" len="med"/>
            </a:ln>
            <a:effectLst/>
          </p:spPr>
        </p:cxnSp>
        <p:cxnSp>
          <p:nvCxnSpPr>
            <p:cNvPr id="21" name="AutoShape 21"/>
            <p:cNvCxnSpPr>
              <a:cxnSpLocks noChangeShapeType="1"/>
              <a:stCxn id="11" idx="4"/>
              <a:endCxn id="7" idx="1"/>
            </p:cNvCxnSpPr>
            <p:nvPr/>
          </p:nvCxnSpPr>
          <p:spPr bwMode="auto">
            <a:xfrm>
              <a:off x="3106" y="3456"/>
              <a:ext cx="468" cy="477"/>
            </a:xfrm>
            <a:prstGeom prst="straightConnector1">
              <a:avLst/>
            </a:prstGeom>
            <a:noFill/>
            <a:ln w="9525">
              <a:solidFill>
                <a:schemeClr val="tx1"/>
              </a:solidFill>
              <a:round/>
              <a:headEnd/>
              <a:tailEnd type="triangle" w="med" len="med"/>
            </a:ln>
            <a:effectLst/>
          </p:spPr>
        </p:cxnSp>
        <p:cxnSp>
          <p:nvCxnSpPr>
            <p:cNvPr id="22" name="AutoShape 22"/>
            <p:cNvCxnSpPr>
              <a:cxnSpLocks noChangeShapeType="1"/>
              <a:stCxn id="6" idx="3"/>
              <a:endCxn id="12" idx="7"/>
            </p:cNvCxnSpPr>
            <p:nvPr/>
          </p:nvCxnSpPr>
          <p:spPr bwMode="auto">
            <a:xfrm flipH="1">
              <a:off x="2014" y="2789"/>
              <a:ext cx="1429" cy="664"/>
            </a:xfrm>
            <a:prstGeom prst="straightConnector1">
              <a:avLst/>
            </a:prstGeom>
            <a:noFill/>
            <a:ln w="38100">
              <a:solidFill>
                <a:srgbClr val="003399"/>
              </a:solidFill>
              <a:round/>
              <a:headEnd/>
              <a:tailEnd type="triangle" w="med" len="med"/>
            </a:ln>
            <a:effectLst/>
          </p:spPr>
        </p:cxnSp>
        <p:cxnSp>
          <p:nvCxnSpPr>
            <p:cNvPr id="23" name="AutoShape 23"/>
            <p:cNvCxnSpPr>
              <a:cxnSpLocks noChangeShapeType="1"/>
              <a:stCxn id="9" idx="4"/>
              <a:endCxn id="10" idx="7"/>
            </p:cNvCxnSpPr>
            <p:nvPr/>
          </p:nvCxnSpPr>
          <p:spPr bwMode="auto">
            <a:xfrm flipH="1">
              <a:off x="1108" y="3307"/>
              <a:ext cx="254" cy="673"/>
            </a:xfrm>
            <a:prstGeom prst="straightConnector1">
              <a:avLst/>
            </a:prstGeom>
            <a:noFill/>
            <a:ln w="9525">
              <a:solidFill>
                <a:schemeClr val="tx1"/>
              </a:solidFill>
              <a:round/>
              <a:headEnd/>
              <a:tailEnd type="triangle" w="med" len="med"/>
            </a:ln>
            <a:effectLst/>
          </p:spPr>
        </p:cxnSp>
        <p:cxnSp>
          <p:nvCxnSpPr>
            <p:cNvPr id="24" name="AutoShape 24"/>
            <p:cNvCxnSpPr>
              <a:cxnSpLocks noChangeShapeType="1"/>
              <a:stCxn id="10" idx="6"/>
              <a:endCxn id="12" idx="2"/>
            </p:cNvCxnSpPr>
            <p:nvPr/>
          </p:nvCxnSpPr>
          <p:spPr bwMode="auto">
            <a:xfrm flipV="1">
              <a:off x="1133" y="3513"/>
              <a:ext cx="736" cy="527"/>
            </a:xfrm>
            <a:prstGeom prst="straightConnector1">
              <a:avLst/>
            </a:prstGeom>
            <a:noFill/>
            <a:ln w="9525">
              <a:solidFill>
                <a:schemeClr val="tx1"/>
              </a:solidFill>
              <a:round/>
              <a:headEnd/>
              <a:tailEnd type="triangle" w="med" len="med"/>
            </a:ln>
            <a:effectLst/>
          </p:spPr>
        </p:cxnSp>
        <p:cxnSp>
          <p:nvCxnSpPr>
            <p:cNvPr id="25" name="AutoShape 25"/>
            <p:cNvCxnSpPr>
              <a:cxnSpLocks noChangeShapeType="1"/>
              <a:stCxn id="8" idx="6"/>
              <a:endCxn id="6" idx="1"/>
            </p:cNvCxnSpPr>
            <p:nvPr/>
          </p:nvCxnSpPr>
          <p:spPr bwMode="auto">
            <a:xfrm flipV="1">
              <a:off x="1107" y="2669"/>
              <a:ext cx="2336" cy="60"/>
            </a:xfrm>
            <a:prstGeom prst="straightConnector1">
              <a:avLst/>
            </a:prstGeom>
            <a:noFill/>
            <a:ln w="38100">
              <a:solidFill>
                <a:srgbClr val="003399"/>
              </a:solidFill>
              <a:round/>
              <a:headEnd/>
              <a:tailEnd type="triangle" w="med" len="med"/>
            </a:ln>
            <a:effectLst/>
          </p:spPr>
        </p:cxnSp>
        <p:cxnSp>
          <p:nvCxnSpPr>
            <p:cNvPr id="26" name="AutoShape 26"/>
            <p:cNvCxnSpPr>
              <a:cxnSpLocks noChangeShapeType="1"/>
              <a:stCxn id="10" idx="6"/>
              <a:endCxn id="7" idx="3"/>
            </p:cNvCxnSpPr>
            <p:nvPr/>
          </p:nvCxnSpPr>
          <p:spPr bwMode="auto">
            <a:xfrm>
              <a:off x="1133" y="4040"/>
              <a:ext cx="2441" cy="13"/>
            </a:xfrm>
            <a:prstGeom prst="straightConnector1">
              <a:avLst/>
            </a:prstGeom>
            <a:noFill/>
            <a:ln w="9525">
              <a:solidFill>
                <a:schemeClr val="tx1"/>
              </a:solidFill>
              <a:round/>
              <a:headEnd/>
              <a:tailEnd type="triangle" w="med" len="med"/>
            </a:ln>
            <a:effectLst/>
          </p:spPr>
        </p:cxnSp>
        <p:cxnSp>
          <p:nvCxnSpPr>
            <p:cNvPr id="27" name="AutoShape 27"/>
            <p:cNvCxnSpPr>
              <a:cxnSpLocks noChangeShapeType="1"/>
              <a:stCxn id="6" idx="5"/>
              <a:endCxn id="7" idx="0"/>
            </p:cNvCxnSpPr>
            <p:nvPr/>
          </p:nvCxnSpPr>
          <p:spPr bwMode="auto">
            <a:xfrm>
              <a:off x="3563" y="2789"/>
              <a:ext cx="71" cy="1119"/>
            </a:xfrm>
            <a:prstGeom prst="straightConnector1">
              <a:avLst/>
            </a:prstGeom>
            <a:noFill/>
            <a:ln w="9525">
              <a:solidFill>
                <a:schemeClr val="tx1"/>
              </a:solidFill>
              <a:round/>
              <a:headEnd/>
              <a:tailEnd type="triangle" w="med" len="med"/>
            </a:ln>
            <a:effectLst/>
          </p:spPr>
        </p:cxnSp>
        <p:sp>
          <p:nvSpPr>
            <p:cNvPr id="28" name="Text Box 28"/>
            <p:cNvSpPr txBox="1">
              <a:spLocks noChangeArrowheads="1"/>
            </p:cNvSpPr>
            <p:nvPr/>
          </p:nvSpPr>
          <p:spPr bwMode="auto">
            <a:xfrm>
              <a:off x="2109" y="2644"/>
              <a:ext cx="169" cy="135"/>
            </a:xfrm>
            <a:prstGeom prst="rect">
              <a:avLst/>
            </a:prstGeom>
            <a:solidFill>
              <a:schemeClr val="bg1"/>
            </a:solidFill>
            <a:ln w="9525">
              <a:noFill/>
              <a:miter lim="800000"/>
              <a:headEnd/>
              <a:tailEnd/>
            </a:ln>
            <a:effectLst/>
          </p:spPr>
          <p:txBody>
            <a:bodyPr lIns="0" tIns="0" rIns="0" bIns="0">
              <a:spAutoFit/>
            </a:bodyPr>
            <a:lstStyle/>
            <a:p>
              <a:pPr algn="ctr">
                <a:spcBef>
                  <a:spcPct val="50000"/>
                </a:spcBef>
              </a:pPr>
              <a:r>
                <a:rPr kumimoji="1" lang="en-US" sz="1200">
                  <a:solidFill>
                    <a:srgbClr val="000000"/>
                  </a:solidFill>
                  <a:latin typeface="Comic Sans MS" pitchFamily="66" charset="0"/>
                </a:rPr>
                <a:t> 23</a:t>
              </a:r>
            </a:p>
          </p:txBody>
        </p:sp>
        <p:sp>
          <p:nvSpPr>
            <p:cNvPr id="29" name="Text Box 29"/>
            <p:cNvSpPr txBox="1">
              <a:spLocks noChangeArrowheads="1"/>
            </p:cNvSpPr>
            <p:nvPr/>
          </p:nvSpPr>
          <p:spPr bwMode="auto">
            <a:xfrm>
              <a:off x="2082" y="2928"/>
              <a:ext cx="137" cy="135"/>
            </a:xfrm>
            <a:prstGeom prst="rect">
              <a:avLst/>
            </a:prstGeom>
            <a:solidFill>
              <a:schemeClr val="bg1"/>
            </a:solidFill>
            <a:ln w="9525">
              <a:noFill/>
              <a:miter lim="800000"/>
              <a:headEnd/>
              <a:tailEnd/>
            </a:ln>
            <a:effectLst/>
          </p:spPr>
          <p:txBody>
            <a:bodyPr lIns="0" tIns="0" rIns="0" bIns="0">
              <a:spAutoFit/>
            </a:bodyPr>
            <a:lstStyle/>
            <a:p>
              <a:pPr algn="ctr">
                <a:spcBef>
                  <a:spcPct val="50000"/>
                </a:spcBef>
              </a:pPr>
              <a:r>
                <a:rPr kumimoji="1" lang="en-US" sz="1200">
                  <a:solidFill>
                    <a:srgbClr val="000000"/>
                  </a:solidFill>
                  <a:latin typeface="Comic Sans MS" pitchFamily="66" charset="0"/>
                </a:rPr>
                <a:t> 18</a:t>
              </a:r>
            </a:p>
          </p:txBody>
        </p:sp>
        <p:sp>
          <p:nvSpPr>
            <p:cNvPr id="30" name="Text Box 30"/>
            <p:cNvSpPr txBox="1">
              <a:spLocks noChangeArrowheads="1"/>
            </p:cNvSpPr>
            <p:nvPr/>
          </p:nvSpPr>
          <p:spPr bwMode="auto">
            <a:xfrm>
              <a:off x="2618" y="3090"/>
              <a:ext cx="137" cy="135"/>
            </a:xfrm>
            <a:prstGeom prst="rect">
              <a:avLst/>
            </a:prstGeom>
            <a:solidFill>
              <a:schemeClr val="bg1"/>
            </a:solidFill>
            <a:ln w="9525">
              <a:noFill/>
              <a:miter lim="800000"/>
              <a:headEnd/>
              <a:tailEnd/>
            </a:ln>
            <a:effectLst/>
          </p:spPr>
          <p:txBody>
            <a:bodyPr lIns="0" tIns="0" rIns="0" bIns="0">
              <a:spAutoFit/>
            </a:bodyPr>
            <a:lstStyle/>
            <a:p>
              <a:pPr algn="ctr">
                <a:spcBef>
                  <a:spcPct val="50000"/>
                </a:spcBef>
              </a:pPr>
              <a:r>
                <a:rPr kumimoji="1" lang="en-US" sz="1200">
                  <a:solidFill>
                    <a:srgbClr val="000000"/>
                  </a:solidFill>
                  <a:latin typeface="Comic Sans MS" pitchFamily="66" charset="0"/>
                </a:rPr>
                <a:t> 2</a:t>
              </a:r>
            </a:p>
          </p:txBody>
        </p:sp>
        <p:sp>
          <p:nvSpPr>
            <p:cNvPr id="31" name="Text Box 31"/>
            <p:cNvSpPr txBox="1">
              <a:spLocks noChangeArrowheads="1"/>
            </p:cNvSpPr>
            <p:nvPr/>
          </p:nvSpPr>
          <p:spPr bwMode="auto">
            <a:xfrm>
              <a:off x="564" y="2741"/>
              <a:ext cx="137" cy="135"/>
            </a:xfrm>
            <a:prstGeom prst="rect">
              <a:avLst/>
            </a:prstGeom>
            <a:solidFill>
              <a:schemeClr val="bg1"/>
            </a:solidFill>
            <a:ln w="9525">
              <a:noFill/>
              <a:miter lim="800000"/>
              <a:headEnd/>
              <a:tailEnd/>
            </a:ln>
            <a:effectLst/>
          </p:spPr>
          <p:txBody>
            <a:bodyPr lIns="0" tIns="0" rIns="0" bIns="0">
              <a:spAutoFit/>
            </a:bodyPr>
            <a:lstStyle/>
            <a:p>
              <a:pPr algn="ctr">
                <a:spcBef>
                  <a:spcPct val="50000"/>
                </a:spcBef>
              </a:pPr>
              <a:r>
                <a:rPr kumimoji="1" lang="en-US" sz="1200">
                  <a:solidFill>
                    <a:srgbClr val="000000"/>
                  </a:solidFill>
                  <a:latin typeface="Comic Sans MS" pitchFamily="66" charset="0"/>
                </a:rPr>
                <a:t> 9</a:t>
              </a:r>
            </a:p>
          </p:txBody>
        </p:sp>
        <p:sp>
          <p:nvSpPr>
            <p:cNvPr id="32" name="Text Box 32"/>
            <p:cNvSpPr txBox="1">
              <a:spLocks noChangeArrowheads="1"/>
            </p:cNvSpPr>
            <p:nvPr/>
          </p:nvSpPr>
          <p:spPr bwMode="auto">
            <a:xfrm>
              <a:off x="816" y="3033"/>
              <a:ext cx="137" cy="135"/>
            </a:xfrm>
            <a:prstGeom prst="rect">
              <a:avLst/>
            </a:prstGeom>
            <a:solidFill>
              <a:schemeClr val="bg1"/>
            </a:solidFill>
            <a:ln w="9525">
              <a:noFill/>
              <a:miter lim="800000"/>
              <a:headEnd/>
              <a:tailEnd/>
            </a:ln>
            <a:effectLst/>
          </p:spPr>
          <p:txBody>
            <a:bodyPr lIns="0" tIns="0" rIns="0" bIns="0">
              <a:spAutoFit/>
            </a:bodyPr>
            <a:lstStyle/>
            <a:p>
              <a:pPr algn="ctr">
                <a:spcBef>
                  <a:spcPct val="50000"/>
                </a:spcBef>
              </a:pPr>
              <a:r>
                <a:rPr kumimoji="1" lang="en-US" sz="1200">
                  <a:solidFill>
                    <a:srgbClr val="000000"/>
                  </a:solidFill>
                  <a:latin typeface="Comic Sans MS" pitchFamily="66" charset="0"/>
                </a:rPr>
                <a:t> 14</a:t>
              </a:r>
            </a:p>
          </p:txBody>
        </p:sp>
        <p:sp>
          <p:nvSpPr>
            <p:cNvPr id="33" name="Text Box 33"/>
            <p:cNvSpPr txBox="1">
              <a:spLocks noChangeArrowheads="1"/>
            </p:cNvSpPr>
            <p:nvPr/>
          </p:nvSpPr>
          <p:spPr bwMode="auto">
            <a:xfrm>
              <a:off x="613" y="3471"/>
              <a:ext cx="137" cy="135"/>
            </a:xfrm>
            <a:prstGeom prst="rect">
              <a:avLst/>
            </a:prstGeom>
            <a:solidFill>
              <a:schemeClr val="bg1"/>
            </a:solidFill>
            <a:ln w="9525">
              <a:noFill/>
              <a:miter lim="800000"/>
              <a:headEnd/>
              <a:tailEnd/>
            </a:ln>
            <a:effectLst/>
          </p:spPr>
          <p:txBody>
            <a:bodyPr lIns="0" tIns="0" rIns="0" bIns="0">
              <a:spAutoFit/>
            </a:bodyPr>
            <a:lstStyle/>
            <a:p>
              <a:pPr algn="ctr">
                <a:spcBef>
                  <a:spcPct val="50000"/>
                </a:spcBef>
              </a:pPr>
              <a:r>
                <a:rPr kumimoji="1" lang="en-US" sz="1200">
                  <a:solidFill>
                    <a:srgbClr val="000000"/>
                  </a:solidFill>
                  <a:latin typeface="Comic Sans MS" pitchFamily="66" charset="0"/>
                </a:rPr>
                <a:t> 15</a:t>
              </a:r>
            </a:p>
          </p:txBody>
        </p:sp>
        <p:sp>
          <p:nvSpPr>
            <p:cNvPr id="34" name="Text Box 34"/>
            <p:cNvSpPr txBox="1">
              <a:spLocks noChangeArrowheads="1"/>
            </p:cNvSpPr>
            <p:nvPr/>
          </p:nvSpPr>
          <p:spPr bwMode="auto">
            <a:xfrm>
              <a:off x="1181" y="3519"/>
              <a:ext cx="137" cy="135"/>
            </a:xfrm>
            <a:prstGeom prst="rect">
              <a:avLst/>
            </a:prstGeom>
            <a:solidFill>
              <a:schemeClr val="bg1"/>
            </a:solidFill>
            <a:ln w="9525">
              <a:noFill/>
              <a:miter lim="800000"/>
              <a:headEnd/>
              <a:tailEnd/>
            </a:ln>
            <a:effectLst/>
          </p:spPr>
          <p:txBody>
            <a:bodyPr lIns="0" tIns="0" rIns="0" bIns="0">
              <a:spAutoFit/>
            </a:bodyPr>
            <a:lstStyle/>
            <a:p>
              <a:pPr algn="ctr">
                <a:spcBef>
                  <a:spcPct val="50000"/>
                </a:spcBef>
              </a:pPr>
              <a:r>
                <a:rPr kumimoji="1" lang="en-US" sz="1200">
                  <a:solidFill>
                    <a:srgbClr val="000000"/>
                  </a:solidFill>
                  <a:latin typeface="Comic Sans MS" pitchFamily="66" charset="0"/>
                </a:rPr>
                <a:t> 5</a:t>
              </a:r>
            </a:p>
          </p:txBody>
        </p:sp>
        <p:sp>
          <p:nvSpPr>
            <p:cNvPr id="35" name="Text Box 35"/>
            <p:cNvSpPr txBox="1">
              <a:spLocks noChangeArrowheads="1"/>
            </p:cNvSpPr>
            <p:nvPr/>
          </p:nvSpPr>
          <p:spPr bwMode="auto">
            <a:xfrm>
              <a:off x="1560" y="3307"/>
              <a:ext cx="176" cy="135"/>
            </a:xfrm>
            <a:prstGeom prst="rect">
              <a:avLst/>
            </a:prstGeom>
            <a:solidFill>
              <a:schemeClr val="bg1"/>
            </a:solidFill>
            <a:ln w="9525">
              <a:noFill/>
              <a:miter lim="800000"/>
              <a:headEnd/>
              <a:tailEnd/>
            </a:ln>
            <a:effectLst/>
          </p:spPr>
          <p:txBody>
            <a:bodyPr lIns="0" tIns="0" rIns="0" bIns="0">
              <a:spAutoFit/>
            </a:bodyPr>
            <a:lstStyle/>
            <a:p>
              <a:pPr algn="ctr">
                <a:spcBef>
                  <a:spcPct val="50000"/>
                </a:spcBef>
              </a:pPr>
              <a:r>
                <a:rPr kumimoji="1" lang="en-US" sz="1200">
                  <a:solidFill>
                    <a:srgbClr val="000000"/>
                  </a:solidFill>
                  <a:latin typeface="Comic Sans MS" pitchFamily="66" charset="0"/>
                </a:rPr>
                <a:t> 30</a:t>
              </a:r>
            </a:p>
          </p:txBody>
        </p:sp>
        <p:sp>
          <p:nvSpPr>
            <p:cNvPr id="36" name="Text Box 36"/>
            <p:cNvSpPr txBox="1">
              <a:spLocks noChangeArrowheads="1"/>
            </p:cNvSpPr>
            <p:nvPr/>
          </p:nvSpPr>
          <p:spPr bwMode="auto">
            <a:xfrm>
              <a:off x="1448" y="3713"/>
              <a:ext cx="169" cy="135"/>
            </a:xfrm>
            <a:prstGeom prst="rect">
              <a:avLst/>
            </a:prstGeom>
            <a:solidFill>
              <a:schemeClr val="bg1"/>
            </a:solidFill>
            <a:ln w="9525">
              <a:noFill/>
              <a:miter lim="800000"/>
              <a:headEnd/>
              <a:tailEnd/>
            </a:ln>
            <a:effectLst/>
          </p:spPr>
          <p:txBody>
            <a:bodyPr lIns="0" tIns="0" rIns="0" bIns="0">
              <a:spAutoFit/>
            </a:bodyPr>
            <a:lstStyle/>
            <a:p>
              <a:pPr algn="ctr">
                <a:spcBef>
                  <a:spcPct val="50000"/>
                </a:spcBef>
              </a:pPr>
              <a:r>
                <a:rPr kumimoji="1" lang="en-US" sz="1200">
                  <a:solidFill>
                    <a:srgbClr val="000000"/>
                  </a:solidFill>
                  <a:latin typeface="Comic Sans MS" pitchFamily="66" charset="0"/>
                </a:rPr>
                <a:t> 20</a:t>
              </a:r>
            </a:p>
          </p:txBody>
        </p:sp>
        <p:sp>
          <p:nvSpPr>
            <p:cNvPr id="37" name="Text Box 37"/>
            <p:cNvSpPr txBox="1">
              <a:spLocks noChangeArrowheads="1"/>
            </p:cNvSpPr>
            <p:nvPr/>
          </p:nvSpPr>
          <p:spPr bwMode="auto">
            <a:xfrm>
              <a:off x="2006" y="3995"/>
              <a:ext cx="168" cy="135"/>
            </a:xfrm>
            <a:prstGeom prst="rect">
              <a:avLst/>
            </a:prstGeom>
            <a:solidFill>
              <a:schemeClr val="bg1"/>
            </a:solidFill>
            <a:ln w="9525">
              <a:noFill/>
              <a:miter lim="800000"/>
              <a:headEnd/>
              <a:tailEnd/>
            </a:ln>
            <a:effectLst/>
          </p:spPr>
          <p:txBody>
            <a:bodyPr lIns="0" tIns="0" rIns="0" bIns="0">
              <a:spAutoFit/>
            </a:bodyPr>
            <a:lstStyle/>
            <a:p>
              <a:pPr algn="ctr">
                <a:spcBef>
                  <a:spcPct val="50000"/>
                </a:spcBef>
              </a:pPr>
              <a:r>
                <a:rPr kumimoji="1" lang="en-US" sz="1200">
                  <a:solidFill>
                    <a:srgbClr val="000000"/>
                  </a:solidFill>
                  <a:latin typeface="Comic Sans MS" pitchFamily="66" charset="0"/>
                </a:rPr>
                <a:t> 44</a:t>
              </a:r>
            </a:p>
          </p:txBody>
        </p:sp>
        <p:sp>
          <p:nvSpPr>
            <p:cNvPr id="38" name="Text Box 38"/>
            <p:cNvSpPr txBox="1">
              <a:spLocks noChangeArrowheads="1"/>
            </p:cNvSpPr>
            <p:nvPr/>
          </p:nvSpPr>
          <p:spPr bwMode="auto">
            <a:xfrm>
              <a:off x="2606" y="3712"/>
              <a:ext cx="137" cy="135"/>
            </a:xfrm>
            <a:prstGeom prst="rect">
              <a:avLst/>
            </a:prstGeom>
            <a:solidFill>
              <a:schemeClr val="bg1"/>
            </a:solidFill>
            <a:ln w="9525">
              <a:noFill/>
              <a:miter lim="800000"/>
              <a:headEnd/>
              <a:tailEnd/>
            </a:ln>
            <a:effectLst/>
          </p:spPr>
          <p:txBody>
            <a:bodyPr lIns="0" tIns="0" rIns="0" bIns="0">
              <a:spAutoFit/>
            </a:bodyPr>
            <a:lstStyle/>
            <a:p>
              <a:pPr algn="ctr">
                <a:spcBef>
                  <a:spcPct val="50000"/>
                </a:spcBef>
              </a:pPr>
              <a:r>
                <a:rPr kumimoji="1" lang="en-US" sz="1200">
                  <a:solidFill>
                    <a:srgbClr val="000000"/>
                  </a:solidFill>
                  <a:latin typeface="Comic Sans MS" pitchFamily="66" charset="0"/>
                </a:rPr>
                <a:t> 16</a:t>
              </a:r>
            </a:p>
          </p:txBody>
        </p:sp>
        <p:sp>
          <p:nvSpPr>
            <p:cNvPr id="39" name="Text Box 39"/>
            <p:cNvSpPr txBox="1">
              <a:spLocks noChangeArrowheads="1"/>
            </p:cNvSpPr>
            <p:nvPr/>
          </p:nvSpPr>
          <p:spPr bwMode="auto">
            <a:xfrm>
              <a:off x="2566" y="3395"/>
              <a:ext cx="137" cy="135"/>
            </a:xfrm>
            <a:prstGeom prst="rect">
              <a:avLst/>
            </a:prstGeom>
            <a:solidFill>
              <a:schemeClr val="bg1"/>
            </a:solidFill>
            <a:ln w="9525">
              <a:noFill/>
              <a:miter lim="800000"/>
              <a:headEnd/>
              <a:tailEnd/>
            </a:ln>
            <a:effectLst/>
          </p:spPr>
          <p:txBody>
            <a:bodyPr lIns="0" tIns="0" rIns="0" bIns="0">
              <a:spAutoFit/>
            </a:bodyPr>
            <a:lstStyle/>
            <a:p>
              <a:pPr algn="ctr">
                <a:spcBef>
                  <a:spcPct val="50000"/>
                </a:spcBef>
              </a:pPr>
              <a:r>
                <a:rPr kumimoji="1" lang="en-US" sz="1200">
                  <a:solidFill>
                    <a:srgbClr val="000000"/>
                  </a:solidFill>
                  <a:latin typeface="Comic Sans MS" pitchFamily="66" charset="0"/>
                </a:rPr>
                <a:t> 11</a:t>
              </a:r>
            </a:p>
          </p:txBody>
        </p:sp>
        <p:sp>
          <p:nvSpPr>
            <p:cNvPr id="40" name="Text Box 40"/>
            <p:cNvSpPr txBox="1">
              <a:spLocks noChangeArrowheads="1"/>
            </p:cNvSpPr>
            <p:nvPr/>
          </p:nvSpPr>
          <p:spPr bwMode="auto">
            <a:xfrm>
              <a:off x="3255" y="3071"/>
              <a:ext cx="137" cy="135"/>
            </a:xfrm>
            <a:prstGeom prst="rect">
              <a:avLst/>
            </a:prstGeom>
            <a:solidFill>
              <a:schemeClr val="bg1"/>
            </a:solidFill>
            <a:ln w="9525">
              <a:noFill/>
              <a:miter lim="800000"/>
              <a:headEnd/>
              <a:tailEnd/>
            </a:ln>
            <a:effectLst/>
          </p:spPr>
          <p:txBody>
            <a:bodyPr lIns="0" tIns="0" rIns="0" bIns="0">
              <a:spAutoFit/>
            </a:bodyPr>
            <a:lstStyle/>
            <a:p>
              <a:pPr algn="ctr">
                <a:spcBef>
                  <a:spcPct val="50000"/>
                </a:spcBef>
              </a:pPr>
              <a:r>
                <a:rPr kumimoji="1" lang="en-US" sz="1200">
                  <a:solidFill>
                    <a:srgbClr val="000000"/>
                  </a:solidFill>
                  <a:latin typeface="Comic Sans MS" pitchFamily="66" charset="0"/>
                </a:rPr>
                <a:t> 6</a:t>
              </a:r>
            </a:p>
          </p:txBody>
        </p:sp>
        <p:sp>
          <p:nvSpPr>
            <p:cNvPr id="41" name="Text Box 41"/>
            <p:cNvSpPr txBox="1">
              <a:spLocks noChangeArrowheads="1"/>
            </p:cNvSpPr>
            <p:nvPr/>
          </p:nvSpPr>
          <p:spPr bwMode="auto">
            <a:xfrm>
              <a:off x="3538" y="3306"/>
              <a:ext cx="137" cy="135"/>
            </a:xfrm>
            <a:prstGeom prst="rect">
              <a:avLst/>
            </a:prstGeom>
            <a:solidFill>
              <a:schemeClr val="bg1"/>
            </a:solidFill>
            <a:ln w="9525">
              <a:noFill/>
              <a:miter lim="800000"/>
              <a:headEnd/>
              <a:tailEnd/>
            </a:ln>
            <a:effectLst/>
          </p:spPr>
          <p:txBody>
            <a:bodyPr lIns="0" tIns="0" rIns="0" bIns="0">
              <a:spAutoFit/>
            </a:bodyPr>
            <a:lstStyle/>
            <a:p>
              <a:pPr algn="ctr">
                <a:spcBef>
                  <a:spcPct val="50000"/>
                </a:spcBef>
              </a:pPr>
              <a:r>
                <a:rPr kumimoji="1" lang="en-US" sz="1200">
                  <a:solidFill>
                    <a:srgbClr val="000000"/>
                  </a:solidFill>
                  <a:latin typeface="Comic Sans MS" pitchFamily="66" charset="0"/>
                </a:rPr>
                <a:t> 19</a:t>
              </a:r>
            </a:p>
          </p:txBody>
        </p:sp>
        <p:sp>
          <p:nvSpPr>
            <p:cNvPr id="42" name="Text Box 42"/>
            <p:cNvSpPr txBox="1">
              <a:spLocks noChangeArrowheads="1"/>
            </p:cNvSpPr>
            <p:nvPr/>
          </p:nvSpPr>
          <p:spPr bwMode="auto">
            <a:xfrm>
              <a:off x="3263" y="3613"/>
              <a:ext cx="137" cy="135"/>
            </a:xfrm>
            <a:prstGeom prst="rect">
              <a:avLst/>
            </a:prstGeom>
            <a:solidFill>
              <a:schemeClr val="bg1"/>
            </a:solidFill>
            <a:ln w="9525">
              <a:noFill/>
              <a:miter lim="800000"/>
              <a:headEnd/>
              <a:tailEnd/>
            </a:ln>
            <a:effectLst/>
          </p:spPr>
          <p:txBody>
            <a:bodyPr lIns="0" tIns="0" rIns="0" bIns="0">
              <a:spAutoFit/>
            </a:bodyPr>
            <a:lstStyle/>
            <a:p>
              <a:pPr algn="ctr">
                <a:spcBef>
                  <a:spcPct val="50000"/>
                </a:spcBef>
              </a:pPr>
              <a:r>
                <a:rPr kumimoji="1" lang="en-US" sz="1200">
                  <a:solidFill>
                    <a:srgbClr val="000000"/>
                  </a:solidFill>
                  <a:latin typeface="Comic Sans MS" pitchFamily="66" charset="0"/>
                </a:rPr>
                <a:t> 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Observation</a:t>
            </a:r>
          </a:p>
        </p:txBody>
      </p:sp>
      <p:sp>
        <p:nvSpPr>
          <p:cNvPr id="3" name="Content Placeholder 2"/>
          <p:cNvSpPr>
            <a:spLocks noGrp="1"/>
          </p:cNvSpPr>
          <p:nvPr>
            <p:ph idx="1"/>
          </p:nvPr>
        </p:nvSpPr>
        <p:spPr/>
        <p:txBody>
          <a:bodyPr>
            <a:normAutofit fontScale="77500" lnSpcReduction="20000"/>
          </a:bodyPr>
          <a:lstStyle/>
          <a:p>
            <a:r>
              <a:rPr lang="en-US" dirty="0"/>
              <a:t>A key observation is that if the shortest path contains the node </a:t>
            </a:r>
            <a:r>
              <a:rPr lang="en-US" i="1" dirty="0"/>
              <a:t>v</a:t>
            </a:r>
            <a:r>
              <a:rPr lang="en-US" dirty="0"/>
              <a:t>, then:</a:t>
            </a:r>
          </a:p>
          <a:p>
            <a:pPr lvl="1"/>
            <a:r>
              <a:rPr lang="en-US" dirty="0"/>
              <a:t>It will only contain </a:t>
            </a:r>
            <a:r>
              <a:rPr lang="en-US" i="1" dirty="0"/>
              <a:t>v</a:t>
            </a:r>
            <a:r>
              <a:rPr lang="en-US" dirty="0"/>
              <a:t> once, as any cycles will only add to the length.</a:t>
            </a:r>
          </a:p>
          <a:p>
            <a:pPr lvl="1"/>
            <a:r>
              <a:rPr lang="en-US" dirty="0"/>
              <a:t>The path from </a:t>
            </a:r>
            <a:r>
              <a:rPr lang="en-US" i="1" dirty="0"/>
              <a:t>s</a:t>
            </a:r>
            <a:r>
              <a:rPr lang="en-US" dirty="0"/>
              <a:t> to </a:t>
            </a:r>
            <a:r>
              <a:rPr lang="en-US" i="1" dirty="0"/>
              <a:t>v</a:t>
            </a:r>
            <a:r>
              <a:rPr lang="en-US" dirty="0"/>
              <a:t> must be the shortest path to </a:t>
            </a:r>
            <a:r>
              <a:rPr lang="en-US" i="1" dirty="0"/>
              <a:t>v</a:t>
            </a:r>
            <a:r>
              <a:rPr lang="en-US" dirty="0"/>
              <a:t> from</a:t>
            </a:r>
            <a:r>
              <a:rPr lang="en-US" i="1" dirty="0"/>
              <a:t> s</a:t>
            </a:r>
            <a:r>
              <a:rPr lang="en-US" dirty="0"/>
              <a:t>.</a:t>
            </a:r>
          </a:p>
          <a:p>
            <a:pPr lvl="1"/>
            <a:r>
              <a:rPr lang="en-US" dirty="0"/>
              <a:t>The path from </a:t>
            </a:r>
            <a:r>
              <a:rPr lang="en-US" i="1" dirty="0"/>
              <a:t>v</a:t>
            </a:r>
            <a:r>
              <a:rPr lang="en-US" dirty="0"/>
              <a:t> to</a:t>
            </a:r>
            <a:r>
              <a:rPr lang="en-US" i="1" dirty="0"/>
              <a:t> t </a:t>
            </a:r>
            <a:r>
              <a:rPr lang="en-US" dirty="0"/>
              <a:t>must be the shortest path to </a:t>
            </a:r>
            <a:r>
              <a:rPr lang="en-US" i="1" dirty="0"/>
              <a:t>t</a:t>
            </a:r>
            <a:r>
              <a:rPr lang="en-US" dirty="0"/>
              <a:t> from </a:t>
            </a:r>
            <a:r>
              <a:rPr lang="en-US" i="1" dirty="0"/>
              <a:t>v</a:t>
            </a:r>
            <a:r>
              <a:rPr lang="en-US" dirty="0"/>
              <a:t>.</a:t>
            </a:r>
          </a:p>
          <a:p>
            <a:r>
              <a:rPr lang="en-US" dirty="0"/>
              <a:t>Thus, if we can determine the shortest path to all other vertices that are </a:t>
            </a:r>
            <a:r>
              <a:rPr lang="en-US" dirty="0" err="1"/>
              <a:t>adjecent</a:t>
            </a:r>
            <a:r>
              <a:rPr lang="en-US" dirty="0"/>
              <a:t> to the target vertex we can easily compute the shortest path.</a:t>
            </a:r>
          </a:p>
          <a:p>
            <a:pPr lvl="1"/>
            <a:r>
              <a:rPr lang="en-US" dirty="0"/>
              <a:t>Implies a set of sub-problems on the graph with the target vertex removed.</a:t>
            </a:r>
          </a:p>
        </p:txBody>
      </p:sp>
    </p:spTree>
  </p:cSld>
  <p:clrMapOvr>
    <a:masterClrMapping/>
  </p:clrMapOvr>
</p:sld>
</file>

<file path=ppt/theme/theme1.xml><?xml version="1.0" encoding="utf-8"?>
<a:theme xmlns:a="http://schemas.openxmlformats.org/drawingml/2006/main" name="OSU_BrutusCrawfis">
  <a:themeElements>
    <a:clrScheme name="Radial 11">
      <a:dk1>
        <a:srgbClr val="000000"/>
      </a:dk1>
      <a:lt1>
        <a:srgbClr val="FFFFFF"/>
      </a:lt1>
      <a:dk2>
        <a:srgbClr val="FFFFFF"/>
      </a:dk2>
      <a:lt2>
        <a:srgbClr val="817F3F"/>
      </a:lt2>
      <a:accent1>
        <a:srgbClr val="C0C0C0"/>
      </a:accent1>
      <a:accent2>
        <a:srgbClr val="C30000"/>
      </a:accent2>
      <a:accent3>
        <a:srgbClr val="FFFFFF"/>
      </a:accent3>
      <a:accent4>
        <a:srgbClr val="000000"/>
      </a:accent4>
      <a:accent5>
        <a:srgbClr val="DCDCDC"/>
      </a:accent5>
      <a:accent6>
        <a:srgbClr val="B00000"/>
      </a:accent6>
      <a:hlink>
        <a:srgbClr val="3101FF"/>
      </a:hlink>
      <a:folHlink>
        <a:srgbClr val="0000FF"/>
      </a:folHlink>
    </a:clrScheme>
    <a:fontScheme name="Rad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
      <a:clrScheme name="Radial 11">
        <a:dk1>
          <a:srgbClr val="000000"/>
        </a:dk1>
        <a:lt1>
          <a:srgbClr val="FFFFFF"/>
        </a:lt1>
        <a:dk2>
          <a:srgbClr val="FFFFFF"/>
        </a:dk2>
        <a:lt2>
          <a:srgbClr val="817F3F"/>
        </a:lt2>
        <a:accent1>
          <a:srgbClr val="C0C0C0"/>
        </a:accent1>
        <a:accent2>
          <a:srgbClr val="C30000"/>
        </a:accent2>
        <a:accent3>
          <a:srgbClr val="FFFFFF"/>
        </a:accent3>
        <a:accent4>
          <a:srgbClr val="000000"/>
        </a:accent4>
        <a:accent5>
          <a:srgbClr val="DCDCDC"/>
        </a:accent5>
        <a:accent6>
          <a:srgbClr val="B00000"/>
        </a:accent6>
        <a:hlink>
          <a:srgbClr val="3101FF"/>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SU_BrutusCrawfis">
  <a:themeElements>
    <a:clrScheme name="Radial 11">
      <a:dk1>
        <a:srgbClr val="000000"/>
      </a:dk1>
      <a:lt1>
        <a:srgbClr val="FFFFFF"/>
      </a:lt1>
      <a:dk2>
        <a:srgbClr val="FFFFFF"/>
      </a:dk2>
      <a:lt2>
        <a:srgbClr val="817F3F"/>
      </a:lt2>
      <a:accent1>
        <a:srgbClr val="C0C0C0"/>
      </a:accent1>
      <a:accent2>
        <a:srgbClr val="C30000"/>
      </a:accent2>
      <a:accent3>
        <a:srgbClr val="FFFFFF"/>
      </a:accent3>
      <a:accent4>
        <a:srgbClr val="000000"/>
      </a:accent4>
      <a:accent5>
        <a:srgbClr val="DCDCDC"/>
      </a:accent5>
      <a:accent6>
        <a:srgbClr val="B00000"/>
      </a:accent6>
      <a:hlink>
        <a:srgbClr val="3101FF"/>
      </a:hlink>
      <a:folHlink>
        <a:srgbClr val="0000FF"/>
      </a:folHlink>
    </a:clrScheme>
    <a:fontScheme name="Rad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
      <a:clrScheme name="Radial 11">
        <a:dk1>
          <a:srgbClr val="000000"/>
        </a:dk1>
        <a:lt1>
          <a:srgbClr val="FFFFFF"/>
        </a:lt1>
        <a:dk2>
          <a:srgbClr val="FFFFFF"/>
        </a:dk2>
        <a:lt2>
          <a:srgbClr val="817F3F"/>
        </a:lt2>
        <a:accent1>
          <a:srgbClr val="C0C0C0"/>
        </a:accent1>
        <a:accent2>
          <a:srgbClr val="C30000"/>
        </a:accent2>
        <a:accent3>
          <a:srgbClr val="FFFFFF"/>
        </a:accent3>
        <a:accent4>
          <a:srgbClr val="000000"/>
        </a:accent4>
        <a:accent5>
          <a:srgbClr val="DCDCDC"/>
        </a:accent5>
        <a:accent6>
          <a:srgbClr val="B00000"/>
        </a:accent6>
        <a:hlink>
          <a:srgbClr val="3101FF"/>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OSU_BrutusCrawfis</Template>
  <TotalTime>539</TotalTime>
  <Words>3513</Words>
  <Application>Microsoft Office PowerPoint</Application>
  <PresentationFormat>On-screen Show (4:3)</PresentationFormat>
  <Paragraphs>853</Paragraphs>
  <Slides>65</Slides>
  <Notes>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65</vt:i4>
      </vt:variant>
    </vt:vector>
  </HeadingPairs>
  <TitlesOfParts>
    <vt:vector size="76" baseType="lpstr">
      <vt:lpstr>MS Mincho</vt:lpstr>
      <vt:lpstr>Arial</vt:lpstr>
      <vt:lpstr>Arial Black</vt:lpstr>
      <vt:lpstr>Comic Sans MS</vt:lpstr>
      <vt:lpstr>Courier New</vt:lpstr>
      <vt:lpstr>Symbol</vt:lpstr>
      <vt:lpstr>Times New Roman</vt:lpstr>
      <vt:lpstr>Wingdings</vt:lpstr>
      <vt:lpstr>OSU_BrutusCrawfis</vt:lpstr>
      <vt:lpstr>Default Design</vt:lpstr>
      <vt:lpstr>1_OSU_BrutusCrawfis</vt:lpstr>
      <vt:lpstr>Introduction to Algorithms  Shortest Paths</vt:lpstr>
      <vt:lpstr>Shortest Path</vt:lpstr>
      <vt:lpstr>Applications</vt:lpstr>
      <vt:lpstr>Shortest Path</vt:lpstr>
      <vt:lpstr>Shortest Path</vt:lpstr>
      <vt:lpstr>Negative Cycles</vt:lpstr>
      <vt:lpstr>Shortest Path Example</vt:lpstr>
      <vt:lpstr>Discussion Items</vt:lpstr>
      <vt:lpstr>Key Observation</vt:lpstr>
      <vt:lpstr>Dijkstra’s Algorithm</vt:lpstr>
      <vt:lpstr>Shortest Path</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Relaxation</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Dijkstra’s algorithm</vt:lpstr>
      <vt:lpstr>Dijkstra’s algorithm</vt:lpstr>
      <vt:lpstr>Example of Dijkstra’s algorithm</vt:lpstr>
      <vt:lpstr>Example of Dijkstra’s algorithm</vt:lpstr>
      <vt:lpstr>Example of Dijkstra’s algorithm</vt:lpstr>
      <vt:lpstr>Example of Dijkstra’s algorithm</vt:lpstr>
      <vt:lpstr>Example of Dijkstra’s algorithm</vt:lpstr>
      <vt:lpstr>Example of Dijkstra’s algorithm</vt:lpstr>
      <vt:lpstr>Example of Dijkstra’s algorithm</vt:lpstr>
      <vt:lpstr>Example of Dijkstra’s algorithm</vt:lpstr>
      <vt:lpstr>Example of Dijkstra’s algorithm</vt:lpstr>
      <vt:lpstr>Example of Dijkstra’s algorithm</vt:lpstr>
      <vt:lpstr>Example of Dijkstra’s algorithm</vt:lpstr>
      <vt:lpstr>Find the shortest path between a to z using Dijkstra's algorithm</vt:lpstr>
      <vt:lpstr>Find the shortest path between a to z using Dijkstra's algorithm</vt:lpstr>
      <vt:lpstr>Summary</vt:lpstr>
      <vt:lpstr>PowerPoint Presentation</vt:lpstr>
      <vt:lpstr>Bellman-Ford Algorithm</vt:lpstr>
      <vt:lpstr>DAG Shortest Paths</vt:lpstr>
      <vt:lpstr>DAG Shortest Paths</vt:lpstr>
      <vt:lpstr>PowerPoint Presentation</vt:lpstr>
      <vt:lpstr>Usage Notes</vt:lpstr>
    </vt:vector>
  </TitlesOfParts>
  <Company>Department of Computer Science and Engineering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Algorithms  Shortest Path</dc:title>
  <dc:subject>Dijkstra's Algorithm</dc:subject>
  <dc:creator>Roger Crawfis</dc:creator>
  <cp:keywords>path finding; graph</cp:keywords>
  <cp:lastModifiedBy>Shailendra Bandewar</cp:lastModifiedBy>
  <cp:revision>49</cp:revision>
  <dcterms:created xsi:type="dcterms:W3CDTF">2009-08-20T22:13:58Z</dcterms:created>
  <dcterms:modified xsi:type="dcterms:W3CDTF">2023-05-15T05:23:25Z</dcterms:modified>
</cp:coreProperties>
</file>