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67" r:id="rId4"/>
    <p:sldId id="289" r:id="rId5"/>
    <p:sldId id="290" r:id="rId6"/>
    <p:sldId id="259" r:id="rId7"/>
    <p:sldId id="260" r:id="rId8"/>
    <p:sldId id="261" r:id="rId9"/>
    <p:sldId id="262" r:id="rId10"/>
    <p:sldId id="263" r:id="rId11"/>
    <p:sldId id="264" r:id="rId12"/>
    <p:sldId id="265" r:id="rId13"/>
    <p:sldId id="266" r:id="rId14"/>
    <p:sldId id="268" r:id="rId15"/>
    <p:sldId id="269" r:id="rId16"/>
    <p:sldId id="270" r:id="rId17"/>
    <p:sldId id="283" r:id="rId18"/>
    <p:sldId id="271" r:id="rId19"/>
    <p:sldId id="284" r:id="rId20"/>
    <p:sldId id="275" r:id="rId21"/>
    <p:sldId id="276" r:id="rId22"/>
    <p:sldId id="273" r:id="rId23"/>
    <p:sldId id="277" r:id="rId24"/>
    <p:sldId id="278" r:id="rId25"/>
    <p:sldId id="298" r:id="rId26"/>
    <p:sldId id="287" r:id="rId27"/>
    <p:sldId id="288" r:id="rId28"/>
    <p:sldId id="272" r:id="rId29"/>
    <p:sldId id="279" r:id="rId30"/>
    <p:sldId id="280" r:id="rId31"/>
    <p:sldId id="281" r:id="rId32"/>
    <p:sldId id="282" r:id="rId33"/>
    <p:sldId id="296" r:id="rId34"/>
    <p:sldId id="297" r:id="rId35"/>
    <p:sldId id="299"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A2867-AC59-416A-AE9D-300DA45FE35B}"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711ED8-1512-4C36-A969-E28EA473245B}" type="slidenum">
              <a:rPr lang="en-US" smtClean="0"/>
              <a:t>‹#›</a:t>
            </a:fld>
            <a:endParaRPr lang="en-US"/>
          </a:p>
        </p:txBody>
      </p:sp>
    </p:spTree>
    <p:extLst>
      <p:ext uri="{BB962C8B-B14F-4D97-AF65-F5344CB8AC3E}">
        <p14:creationId xmlns:p14="http://schemas.microsoft.com/office/powerpoint/2010/main" val="3193740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711ED8-1512-4C36-A969-E28EA473245B}" type="slidenum">
              <a:rPr lang="en-US" smtClean="0"/>
              <a:t>34</a:t>
            </a:fld>
            <a:endParaRPr lang="en-US"/>
          </a:p>
        </p:txBody>
      </p:sp>
    </p:spTree>
    <p:extLst>
      <p:ext uri="{BB962C8B-B14F-4D97-AF65-F5344CB8AC3E}">
        <p14:creationId xmlns:p14="http://schemas.microsoft.com/office/powerpoint/2010/main" val="2165952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24D6FC-632E-443E-83BB-228459776A48}" type="datetimeFigureOut">
              <a:rPr lang="en-US" smtClean="0"/>
              <a:t>5/2/2023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121E8FB4-E52B-4464-986A-0E8427A761A1}"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433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4D6FC-632E-443E-83BB-228459776A48}"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1E8FB4-E52B-4464-986A-0E8427A761A1}"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5100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4D6FC-632E-443E-83BB-228459776A48}"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1E8FB4-E52B-4464-986A-0E8427A761A1}"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458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4D6FC-632E-443E-83BB-228459776A48}"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1E8FB4-E52B-4464-986A-0E8427A761A1}"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371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4D6FC-632E-443E-83BB-228459776A48}"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1E8FB4-E52B-4464-986A-0E8427A761A1}"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900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24D6FC-632E-443E-83BB-228459776A48}" type="datetimeFigureOut">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1E8FB4-E52B-4464-986A-0E8427A761A1}"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630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24D6FC-632E-443E-83BB-228459776A48}" type="datetimeFigureOut">
              <a:rPr lang="en-US" smtClean="0"/>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21E8FB4-E52B-4464-986A-0E8427A761A1}"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8302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24D6FC-632E-443E-83BB-228459776A48}" type="datetimeFigureOut">
              <a:rPr lang="en-US" smtClean="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21E8FB4-E52B-4464-986A-0E8427A761A1}"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089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4D6FC-632E-443E-83BB-228459776A48}" type="datetimeFigureOut">
              <a:rPr lang="en-US" smtClean="0"/>
              <a:t>5/2/2023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21E8FB4-E52B-4464-986A-0E8427A761A1}" type="slidenum">
              <a:rPr lang="en-US" smtClean="0"/>
              <a:t>‹#›</a:t>
            </a:fld>
            <a:endParaRPr lang="en-US" dirty="0"/>
          </a:p>
        </p:txBody>
      </p:sp>
    </p:spTree>
    <p:extLst>
      <p:ext uri="{BB962C8B-B14F-4D97-AF65-F5344CB8AC3E}">
        <p14:creationId xmlns:p14="http://schemas.microsoft.com/office/powerpoint/2010/main" val="390329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24D6FC-632E-443E-83BB-228459776A48}" type="datetimeFigureOut">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1E8FB4-E52B-4464-986A-0E8427A761A1}"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457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624D6FC-632E-443E-83BB-228459776A48}" type="datetimeFigureOut">
              <a:rPr lang="en-US" smtClean="0"/>
              <a:t>5/2/2023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121E8FB4-E52B-4464-986A-0E8427A761A1}"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3156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624D6FC-632E-443E-83BB-228459776A48}" type="datetimeFigureOut">
              <a:rPr lang="en-US" smtClean="0"/>
              <a:t>5/2/2023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21E8FB4-E52B-4464-986A-0E8427A761A1}"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173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CB31-FD14-A8E8-C7F1-E524AE9A1B28}"/>
              </a:ext>
            </a:extLst>
          </p:cNvPr>
          <p:cNvSpPr>
            <a:spLocks noGrp="1"/>
          </p:cNvSpPr>
          <p:nvPr>
            <p:ph type="ctrTitle"/>
          </p:nvPr>
        </p:nvSpPr>
        <p:spPr/>
        <p:txBody>
          <a:bodyPr>
            <a:normAutofit/>
          </a:bodyPr>
          <a:lstStyle/>
          <a:p>
            <a:r>
              <a:rPr lang="en-US" sz="4400" dirty="0"/>
              <a:t>Chinese remainder theorem</a:t>
            </a:r>
          </a:p>
        </p:txBody>
      </p:sp>
      <p:sp>
        <p:nvSpPr>
          <p:cNvPr id="3" name="Subtitle 2">
            <a:extLst>
              <a:ext uri="{FF2B5EF4-FFF2-40B4-BE49-F238E27FC236}">
                <a16:creationId xmlns:a16="http://schemas.microsoft.com/office/drawing/2014/main" id="{25D22706-5831-B0B1-EED5-23FF4B8FDD67}"/>
              </a:ext>
            </a:extLst>
          </p:cNvPr>
          <p:cNvSpPr>
            <a:spLocks noGrp="1"/>
          </p:cNvSpPr>
          <p:nvPr>
            <p:ph type="subTitle" idx="1"/>
          </p:nvPr>
        </p:nvSpPr>
        <p:spPr/>
        <p:txBody>
          <a:bodyPr/>
          <a:lstStyle/>
          <a:p>
            <a:r>
              <a:rPr lang="en-US" dirty="0"/>
              <a:t>Prof. dr. Shailendra </a:t>
            </a:r>
            <a:r>
              <a:rPr lang="en-US" dirty="0" err="1"/>
              <a:t>bandewar</a:t>
            </a:r>
            <a:endParaRPr lang="en-US" dirty="0"/>
          </a:p>
        </p:txBody>
      </p:sp>
    </p:spTree>
    <p:extLst>
      <p:ext uri="{BB962C8B-B14F-4D97-AF65-F5344CB8AC3E}">
        <p14:creationId xmlns:p14="http://schemas.microsoft.com/office/powerpoint/2010/main" val="270687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1176-4348-3AC5-4214-5FD4C5DCF554}"/>
              </a:ext>
            </a:extLst>
          </p:cNvPr>
          <p:cNvSpPr>
            <a:spLocks noGrp="1"/>
          </p:cNvSpPr>
          <p:nvPr>
            <p:ph type="title"/>
          </p:nvPr>
        </p:nvSpPr>
        <p:spPr/>
        <p:txBody>
          <a:bodyPr/>
          <a:lstStyle/>
          <a:p>
            <a:r>
              <a:rPr lang="en-US" dirty="0"/>
              <a:t>Cancellation law for congruence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E8360D-76CD-26AF-CE13-FF8E44298C5B}"/>
                  </a:ext>
                </a:extLst>
              </p:cNvPr>
              <p:cNvSpPr>
                <a:spLocks noGrp="1"/>
              </p:cNvSpPr>
              <p:nvPr>
                <p:ph idx="1"/>
              </p:nvPr>
            </p:nvSpPr>
            <p:spPr/>
            <p:txBody>
              <a:bodyPr>
                <a:normAutofit/>
              </a:bodyPr>
              <a:lstStyle/>
              <a:p>
                <a:pPr marL="0" indent="0">
                  <a:buNone/>
                </a:pPr>
                <a:r>
                  <a:rPr lang="en-US" sz="2800" dirty="0"/>
                  <a:t>Cancellation law is false for congruence, for example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3</m:t>
                      </m:r>
                      <m:r>
                        <a:rPr lang="en-US" sz="2800" b="0" i="1" smtClean="0">
                          <a:latin typeface="Cambria Math" panose="02040503050406030204" pitchFamily="18" charset="0"/>
                          <a:ea typeface="Cambria Math" panose="02040503050406030204" pitchFamily="18" charset="0"/>
                        </a:rPr>
                        <m:t>≡15</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6</m:t>
                          </m:r>
                        </m:e>
                      </m:d>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𝑏𝑢𝑡</m:t>
                      </m:r>
                      <m:r>
                        <a:rPr lang="en-US" sz="2800" b="0" i="1" smtClean="0">
                          <a:latin typeface="Cambria Math" panose="02040503050406030204" pitchFamily="18" charset="0"/>
                          <a:ea typeface="Cambria Math" panose="02040503050406030204" pitchFamily="18" charset="0"/>
                        </a:rPr>
                        <m:t> 1≢5</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6</m:t>
                          </m:r>
                        </m:e>
                      </m:d>
                    </m:oMath>
                  </m:oMathPara>
                </a14:m>
                <a:endParaRPr lang="en-US" sz="2800" b="0" dirty="0">
                  <a:ea typeface="Cambria Math" panose="02040503050406030204" pitchFamily="18" charset="0"/>
                </a:endParaRPr>
              </a:p>
              <a:p>
                <a:pPr marL="0" indent="0">
                  <a:buNone/>
                </a:pPr>
                <a:r>
                  <a:rPr lang="en-US" sz="2800" b="1" dirty="0"/>
                  <a:t>Theorem1: </a:t>
                </a:r>
                <a:r>
                  <a:rPr lang="en-US" sz="2800" dirty="0"/>
                  <a:t>modified cancellation law</a:t>
                </a:r>
              </a:p>
              <a:p>
                <a:pPr marL="0" indent="0">
                  <a:buNone/>
                </a:pPr>
                <a:r>
                  <a:rPr lang="en-US" sz="2800" dirty="0"/>
                  <a:t>Suppose </a:t>
                </a:r>
                <a14:m>
                  <m:oMath xmlns:m="http://schemas.openxmlformats.org/officeDocument/2006/math">
                    <m:r>
                      <a:rPr lang="en-US" sz="2800" b="0" i="1" smtClean="0">
                        <a:latin typeface="Cambria Math" panose="02040503050406030204" pitchFamily="18" charset="0"/>
                      </a:rPr>
                      <m:t>𝑎𝑏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𝑎𝑐</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𝑚𝑜𝑑𝑚</m:t>
                    </m:r>
                    <m:r>
                      <a:rPr lang="en-US" sz="2800" b="0" i="1" smtClean="0">
                        <a:latin typeface="Cambria Math" panose="02040503050406030204" pitchFamily="18" charset="0"/>
                        <a:ea typeface="Cambria Math" panose="02040503050406030204" pitchFamily="18" charset="0"/>
                      </a:rPr>
                      <m:t>)</m:t>
                    </m:r>
                  </m:oMath>
                </a14:m>
                <a:r>
                  <a:rPr lang="en-US" sz="2800" dirty="0"/>
                  <a:t> and </a:t>
                </a:r>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gcd</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 </m:t>
                            </m:r>
                            <m:r>
                              <a:rPr lang="en-US" sz="2800" b="0" i="1" smtClean="0">
                                <a:latin typeface="Cambria Math" panose="02040503050406030204" pitchFamily="18" charset="0"/>
                              </a:rPr>
                              <m:t>𝑚</m:t>
                            </m:r>
                          </m:e>
                        </m:d>
                      </m:e>
                    </m:func>
                    <m:r>
                      <a:rPr lang="en-US" sz="2800" b="0" i="1" smtClean="0">
                        <a:latin typeface="Cambria Math" panose="02040503050406030204" pitchFamily="18" charset="0"/>
                      </a:rPr>
                      <m:t>=1</m:t>
                    </m:r>
                  </m:oMath>
                </a14:m>
                <a:r>
                  <a:rPr lang="en-US" sz="2800" dirty="0"/>
                  <a:t>, then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𝑐</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𝑚𝑜𝑑𝑚</m:t>
                      </m:r>
                      <m:r>
                        <a:rPr lang="en-US" sz="2800" b="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3" name="Content Placeholder 2">
                <a:extLst>
                  <a:ext uri="{FF2B5EF4-FFF2-40B4-BE49-F238E27FC236}">
                    <a16:creationId xmlns:a16="http://schemas.microsoft.com/office/drawing/2014/main" id="{19E8360D-76CD-26AF-CE13-FF8E44298C5B}"/>
                  </a:ext>
                </a:extLst>
              </p:cNvPr>
              <p:cNvSpPr>
                <a:spLocks noGrp="1" noRot="1" noChangeAspect="1" noMove="1" noResize="1" noEditPoints="1" noAdjustHandles="1" noChangeArrowheads="1" noChangeShapeType="1" noTextEdit="1"/>
              </p:cNvSpPr>
              <p:nvPr>
                <p:ph idx="1"/>
              </p:nvPr>
            </p:nvSpPr>
            <p:spPr>
              <a:blipFill>
                <a:blip r:embed="rId2"/>
                <a:stretch>
                  <a:fillRect l="-1270" t="-707"/>
                </a:stretch>
              </a:blipFill>
            </p:spPr>
            <p:txBody>
              <a:bodyPr/>
              <a:lstStyle/>
              <a:p>
                <a:r>
                  <a:rPr lang="en-US">
                    <a:noFill/>
                  </a:rPr>
                  <a:t> </a:t>
                </a:r>
              </a:p>
            </p:txBody>
          </p:sp>
        </mc:Fallback>
      </mc:AlternateContent>
    </p:spTree>
    <p:extLst>
      <p:ext uri="{BB962C8B-B14F-4D97-AF65-F5344CB8AC3E}">
        <p14:creationId xmlns:p14="http://schemas.microsoft.com/office/powerpoint/2010/main" val="1725312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92AA-13A3-2108-D41E-7BE00BE29EB9}"/>
              </a:ext>
            </a:extLst>
          </p:cNvPr>
          <p:cNvSpPr>
            <a:spLocks noGrp="1"/>
          </p:cNvSpPr>
          <p:nvPr>
            <p:ph type="title"/>
          </p:nvPr>
        </p:nvSpPr>
        <p:spPr/>
        <p:txBody>
          <a:bodyPr/>
          <a:lstStyle/>
          <a:p>
            <a:r>
              <a:rPr lang="en-US" dirty="0"/>
              <a:t>Theorem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AB2DD8-D4AE-56A7-0335-8260C06EA955}"/>
                  </a:ext>
                </a:extLst>
              </p:cNvPr>
              <p:cNvSpPr>
                <a:spLocks noGrp="1"/>
              </p:cNvSpPr>
              <p:nvPr>
                <p:ph idx="1"/>
              </p:nvPr>
            </p:nvSpPr>
            <p:spPr/>
            <p:txBody>
              <a:bodyPr>
                <a:normAutofit/>
              </a:bodyPr>
              <a:lstStyle/>
              <a:p>
                <a:pPr marL="0" indent="0">
                  <a:buNone/>
                </a:pPr>
                <a:r>
                  <a:rPr lang="en-US" sz="2800" dirty="0"/>
                  <a:t>Suppose </a:t>
                </a:r>
                <a14:m>
                  <m:oMath xmlns:m="http://schemas.openxmlformats.org/officeDocument/2006/math">
                    <m:r>
                      <a:rPr lang="en-US" sz="2800" b="0" i="1" smtClean="0">
                        <a:latin typeface="Cambria Math" panose="02040503050406030204" pitchFamily="18" charset="0"/>
                      </a:rPr>
                      <m:t>𝑎𝑏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𝑎𝑐</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a14:m>
                <a:r>
                  <a:rPr lang="en-US" sz="2800" dirty="0"/>
                  <a:t> and </a:t>
                </a:r>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gcd</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 </m:t>
                            </m:r>
                            <m:r>
                              <a:rPr lang="en-US" sz="2800" b="0" i="1" smtClean="0">
                                <a:latin typeface="Cambria Math" panose="02040503050406030204" pitchFamily="18" charset="0"/>
                              </a:rPr>
                              <m:t>𝑚</m:t>
                            </m:r>
                          </m:e>
                        </m:d>
                      </m:e>
                    </m:func>
                    <m:r>
                      <a:rPr lang="en-US" sz="2800" b="0" i="1" smtClean="0">
                        <a:latin typeface="Cambria Math" panose="02040503050406030204" pitchFamily="18" charset="0"/>
                      </a:rPr>
                      <m:t>=</m:t>
                    </m:r>
                    <m:r>
                      <a:rPr lang="en-US" sz="2800" b="0" i="1" smtClean="0">
                        <a:latin typeface="Cambria Math" panose="02040503050406030204" pitchFamily="18" charset="0"/>
                      </a:rPr>
                      <m:t>𝑑</m:t>
                    </m:r>
                  </m:oMath>
                </a14:m>
                <a:r>
                  <a:rPr lang="en-US" sz="2800" dirty="0"/>
                  <a:t>, then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𝑐</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m:t>
                      </m:r>
                    </m:oMath>
                  </m:oMathPara>
                </a14:m>
                <a:endParaRPr lang="en-US" sz="2800" dirty="0"/>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42AB2DD8-D4AE-56A7-0335-8260C06EA955}"/>
                  </a:ext>
                </a:extLst>
              </p:cNvPr>
              <p:cNvSpPr>
                <a:spLocks noGrp="1" noRot="1" noChangeAspect="1" noMove="1" noResize="1" noEditPoints="1" noAdjustHandles="1" noChangeArrowheads="1" noChangeShapeType="1" noTextEdit="1"/>
              </p:cNvSpPr>
              <p:nvPr>
                <p:ph idx="1"/>
              </p:nvPr>
            </p:nvSpPr>
            <p:spPr>
              <a:blipFill>
                <a:blip r:embed="rId2"/>
                <a:stretch>
                  <a:fillRect l="-1270" t="-707"/>
                </a:stretch>
              </a:blipFill>
            </p:spPr>
            <p:txBody>
              <a:bodyPr/>
              <a:lstStyle/>
              <a:p>
                <a:r>
                  <a:rPr lang="en-US">
                    <a:noFill/>
                  </a:rPr>
                  <a:t> </a:t>
                </a:r>
              </a:p>
            </p:txBody>
          </p:sp>
        </mc:Fallback>
      </mc:AlternateContent>
    </p:spTree>
    <p:extLst>
      <p:ext uri="{BB962C8B-B14F-4D97-AF65-F5344CB8AC3E}">
        <p14:creationId xmlns:p14="http://schemas.microsoft.com/office/powerpoint/2010/main" val="1491945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E3DD-F014-CD0D-C0CA-E2E62A561A5E}"/>
              </a:ext>
            </a:extLst>
          </p:cNvPr>
          <p:cNvSpPr>
            <a:spLocks noGrp="1"/>
          </p:cNvSpPr>
          <p:nvPr>
            <p:ph type="title"/>
          </p:nvPr>
        </p:nvSpPr>
        <p:spPr/>
        <p:txBody>
          <a:bodyPr/>
          <a:lstStyle/>
          <a:p>
            <a:r>
              <a:rPr lang="en-US" dirty="0"/>
              <a:t>Reduced residue systems, euler phi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D11874-624A-DA23-933F-7EF8B862A9A7}"/>
                  </a:ext>
                </a:extLst>
              </p:cNvPr>
              <p:cNvSpPr>
                <a:spLocks noGrp="1"/>
              </p:cNvSpPr>
              <p:nvPr>
                <p:ph idx="1"/>
              </p:nvPr>
            </p:nvSpPr>
            <p:spPr/>
            <p:txBody>
              <a:bodyPr>
                <a:normAutofit/>
              </a:bodyPr>
              <a:lstStyle/>
              <a:p>
                <a:pPr marL="0" indent="0">
                  <a:buNone/>
                </a:pPr>
                <a14:m>
                  <m:oMath xmlns:m="http://schemas.openxmlformats.org/officeDocument/2006/math">
                    <m:r>
                      <a:rPr lang="en-US" sz="2800" b="0" i="1" smtClean="0">
                        <a:latin typeface="Cambria Math" panose="02040503050406030204" pitchFamily="18" charset="0"/>
                      </a:rPr>
                      <m:t>𝑎</m:t>
                    </m:r>
                  </m:oMath>
                </a14:m>
                <a:r>
                  <a:rPr lang="en-US" sz="2800" dirty="0"/>
                  <a:t> is coprime to </a:t>
                </a:r>
                <a14:m>
                  <m:oMath xmlns:m="http://schemas.openxmlformats.org/officeDocument/2006/math">
                    <m:r>
                      <a:rPr lang="en-US" sz="2800" b="0" i="1" smtClean="0">
                        <a:latin typeface="Cambria Math" panose="02040503050406030204" pitchFamily="18" charset="0"/>
                      </a:rPr>
                      <m:t>𝑚</m:t>
                    </m:r>
                  </m:oMath>
                </a14:m>
                <a:r>
                  <a:rPr lang="en-US" sz="2800" dirty="0"/>
                  <a:t> if and only if every element in the residue class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m:t>
                    </m:r>
                  </m:oMath>
                </a14:m>
                <a:r>
                  <a:rPr lang="en-US" sz="2800" dirty="0"/>
                  <a:t> is coprime to </a:t>
                </a:r>
                <a14:m>
                  <m:oMath xmlns:m="http://schemas.openxmlformats.org/officeDocument/2006/math">
                    <m:r>
                      <a:rPr lang="en-US" sz="2800" i="1">
                        <a:latin typeface="Cambria Math" panose="02040503050406030204" pitchFamily="18" charset="0"/>
                      </a:rPr>
                      <m:t>𝑚</m:t>
                    </m:r>
                    <m:r>
                      <a:rPr lang="en-US" sz="2800" b="0" i="0" smtClean="0">
                        <a:latin typeface="Cambria Math" panose="02040503050406030204" pitchFamily="18" charset="0"/>
                      </a:rPr>
                      <m:t>.</m:t>
                    </m:r>
                  </m:oMath>
                </a14:m>
                <a:r>
                  <a:rPr lang="en-US" sz="2800" dirty="0"/>
                  <a:t> </a:t>
                </a:r>
              </a:p>
              <a:p>
                <a:pPr marL="0" indent="0">
                  <a:buNone/>
                </a:pPr>
                <a:r>
                  <a:rPr lang="en-US" sz="2800" dirty="0"/>
                  <a:t>The number of residue classes relatively prime to m or equivalently, the number of integers between 1 and m (inclusive) which are relatively prime to m is denoted by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a14:m>
                <a:r>
                  <a:rPr lang="en-US" sz="2800" dirty="0"/>
                  <a:t> called as Euler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function.</a:t>
                </a:r>
              </a:p>
            </p:txBody>
          </p:sp>
        </mc:Choice>
        <mc:Fallback xmlns="">
          <p:sp>
            <p:nvSpPr>
              <p:cNvPr id="3" name="Content Placeholder 2">
                <a:extLst>
                  <a:ext uri="{FF2B5EF4-FFF2-40B4-BE49-F238E27FC236}">
                    <a16:creationId xmlns:a16="http://schemas.microsoft.com/office/drawing/2014/main" id="{77D11874-624A-DA23-933F-7EF8B862A9A7}"/>
                  </a:ext>
                </a:extLst>
              </p:cNvPr>
              <p:cNvSpPr>
                <a:spLocks noGrp="1" noRot="1" noChangeAspect="1" noMove="1" noResize="1" noEditPoints="1" noAdjustHandles="1" noChangeArrowheads="1" noChangeShapeType="1" noTextEdit="1"/>
              </p:cNvSpPr>
              <p:nvPr>
                <p:ph idx="1"/>
              </p:nvPr>
            </p:nvSpPr>
            <p:spPr>
              <a:blipFill>
                <a:blip r:embed="rId2"/>
                <a:stretch>
                  <a:fillRect l="-1270" t="-707" r="-317"/>
                </a:stretch>
              </a:blipFill>
            </p:spPr>
            <p:txBody>
              <a:bodyPr/>
              <a:lstStyle/>
              <a:p>
                <a:r>
                  <a:rPr lang="en-US">
                    <a:noFill/>
                  </a:rPr>
                  <a:t> </a:t>
                </a:r>
              </a:p>
            </p:txBody>
          </p:sp>
        </mc:Fallback>
      </mc:AlternateContent>
    </p:spTree>
    <p:extLst>
      <p:ext uri="{BB962C8B-B14F-4D97-AF65-F5344CB8AC3E}">
        <p14:creationId xmlns:p14="http://schemas.microsoft.com/office/powerpoint/2010/main" val="3210457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6F99-AAFE-2539-1284-6ED3BC5DA0A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E4FEDB-6AD8-82E7-BCFB-D045B2DC072A}"/>
                  </a:ext>
                </a:extLst>
              </p:cNvPr>
              <p:cNvSpPr>
                <a:spLocks noGrp="1"/>
              </p:cNvSpPr>
              <p:nvPr>
                <p:ph idx="1"/>
              </p:nvPr>
            </p:nvSpPr>
            <p:spPr>
              <a:xfrm>
                <a:off x="1451579" y="2015732"/>
                <a:ext cx="10478484" cy="3899293"/>
              </a:xfrm>
            </p:spPr>
            <p:txBody>
              <a:bodyPr>
                <a:noAutofit/>
              </a:bodyPr>
              <a:lstStyle/>
              <a:p>
                <a:pPr marL="0" indent="0">
                  <a:buNone/>
                </a:pPr>
                <a:r>
                  <a:rPr lang="en-US" sz="2800" dirty="0"/>
                  <a:t>Consider the modulo m=15. There are eight integers between 1 and 15 which are coprime to 15;</a:t>
                </a:r>
              </a:p>
              <a:p>
                <a:pPr marL="0" indent="0">
                  <a:buNone/>
                </a:pPr>
                <a:r>
                  <a:rPr lang="en-US" sz="2800" dirty="0"/>
                  <a:t>1,  2,  4,  7,  8,  11,  13,  14</a:t>
                </a:r>
              </a:p>
              <a:p>
                <a:pPr marL="0" indent="0">
                  <a:buNone/>
                </a:pPr>
                <a:r>
                  <a:rPr lang="en-US" sz="2800" dirty="0"/>
                  <a:t>Thus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15</m:t>
                        </m:r>
                      </m:e>
                    </m:d>
                    <m:r>
                      <a:rPr lang="en-US" sz="2800" b="0" i="1" smtClean="0">
                        <a:latin typeface="Cambria Math" panose="02040503050406030204" pitchFamily="18" charset="0"/>
                        <a:ea typeface="Cambria Math" panose="02040503050406030204" pitchFamily="18" charset="0"/>
                      </a:rPr>
                      <m:t>=8</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and</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the</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above</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eight</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integers</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form</m:t>
                    </m:r>
                    <m:r>
                      <a:rPr lang="en-US" sz="2800" b="0" i="0" smtClean="0">
                        <a:latin typeface="Cambria Math" panose="02040503050406030204" pitchFamily="18" charset="0"/>
                        <a:ea typeface="Cambria Math" panose="02040503050406030204" pitchFamily="18" charset="0"/>
                      </a:rPr>
                      <m:t> </m:t>
                    </m:r>
                  </m:oMath>
                </a14:m>
                <a:endParaRPr lang="en-US" sz="2800" b="0" i="0"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m:rPr>
                        <m:sty m:val="p"/>
                      </m:rPr>
                      <a:rPr lang="en-US" sz="2800" b="0" i="0" smtClean="0">
                        <a:latin typeface="Cambria Math" panose="02040503050406030204" pitchFamily="18" charset="0"/>
                        <a:ea typeface="Cambria Math" panose="02040503050406030204" pitchFamily="18" charset="0"/>
                      </a:rPr>
                      <m:t>a</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reduced</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residue</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system</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modulo</m:t>
                    </m:r>
                    <m:r>
                      <a:rPr lang="en-US" sz="2800" b="0" i="0" smtClean="0">
                        <a:latin typeface="Cambria Math" panose="02040503050406030204" pitchFamily="18" charset="0"/>
                        <a:ea typeface="Cambria Math" panose="02040503050406030204" pitchFamily="18" charset="0"/>
                      </a:rPr>
                      <m:t> 15</m:t>
                    </m:r>
                  </m:oMath>
                </a14:m>
                <a:r>
                  <a:rPr lang="en-US" sz="2800" dirty="0"/>
                  <a:t>.</a:t>
                </a:r>
              </a:p>
              <a:p>
                <a:pPr marL="0" indent="0">
                  <a:buNone/>
                </a:pPr>
                <a:r>
                  <a:rPr lang="en-US" sz="2800" dirty="0"/>
                  <a:t>Theorem: If a and b are relatively prime, then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oMath>
                </a14:m>
                <a:r>
                  <a:rPr lang="en-US" sz="2800" dirty="0"/>
                  <a:t>.</a:t>
                </a:r>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02E4FEDB-6AD8-82E7-BCFB-D045B2DC072A}"/>
                  </a:ext>
                </a:extLst>
              </p:cNvPr>
              <p:cNvSpPr>
                <a:spLocks noGrp="1" noRot="1" noChangeAspect="1" noMove="1" noResize="1" noEditPoints="1" noAdjustHandles="1" noChangeArrowheads="1" noChangeShapeType="1" noTextEdit="1"/>
              </p:cNvSpPr>
              <p:nvPr>
                <p:ph idx="1"/>
              </p:nvPr>
            </p:nvSpPr>
            <p:spPr>
              <a:xfrm>
                <a:off x="1451579" y="2015732"/>
                <a:ext cx="10478484" cy="3899293"/>
              </a:xfrm>
              <a:blipFill>
                <a:blip r:embed="rId2"/>
                <a:stretch>
                  <a:fillRect l="-1163" t="-626" r="-1862"/>
                </a:stretch>
              </a:blipFill>
            </p:spPr>
            <p:txBody>
              <a:bodyPr/>
              <a:lstStyle/>
              <a:p>
                <a:r>
                  <a:rPr lang="en-US">
                    <a:noFill/>
                  </a:rPr>
                  <a:t> </a:t>
                </a:r>
              </a:p>
            </p:txBody>
          </p:sp>
        </mc:Fallback>
      </mc:AlternateContent>
    </p:spTree>
    <p:extLst>
      <p:ext uri="{BB962C8B-B14F-4D97-AF65-F5344CB8AC3E}">
        <p14:creationId xmlns:p14="http://schemas.microsoft.com/office/powerpoint/2010/main" val="1239500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2337-566F-6CE6-55B7-62EFDFDA0CC4}"/>
              </a:ext>
            </a:extLst>
          </p:cNvPr>
          <p:cNvSpPr>
            <a:spLocks noGrp="1"/>
          </p:cNvSpPr>
          <p:nvPr>
            <p:ph type="title"/>
          </p:nvPr>
        </p:nvSpPr>
        <p:spPr/>
        <p:txBody>
          <a:bodyPr/>
          <a:lstStyle/>
          <a:p>
            <a:r>
              <a:rPr lang="en-US" dirty="0"/>
              <a:t>Congruence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4F77B3-522C-FA49-309C-0B6669E9661B}"/>
                  </a:ext>
                </a:extLst>
              </p:cNvPr>
              <p:cNvSpPr>
                <a:spLocks noGrp="1"/>
              </p:cNvSpPr>
              <p:nvPr>
                <p:ph idx="1"/>
              </p:nvPr>
            </p:nvSpPr>
            <p:spPr/>
            <p:txBody>
              <a:bodyPr>
                <a:normAutofit/>
              </a:bodyPr>
              <a:lstStyle/>
              <a:p>
                <a:pPr marL="0" indent="0">
                  <a:buNone/>
                </a:pPr>
                <a:r>
                  <a:rPr lang="en-US" sz="2800" dirty="0"/>
                  <a:t>A congruence equation ( in one unknown) is an equation of the form </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𝑛</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𝑛</m:t>
                          </m:r>
                          <m:r>
                            <a:rPr lang="en-US" sz="2800" b="0" i="1" smtClean="0">
                              <a:latin typeface="Cambria Math" panose="02040503050406030204" pitchFamily="18" charset="0"/>
                            </a:rPr>
                            <m:t>−1</m:t>
                          </m:r>
                        </m:sup>
                      </m:sSup>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≡0(</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m:oMathPara>
                </a14:m>
                <a:endParaRPr lang="en-US" sz="2800" dirty="0"/>
              </a:p>
              <a:p>
                <a:pPr marL="0" indent="0">
                  <a:buNone/>
                </a:pPr>
                <a:r>
                  <a:rPr lang="en-US" sz="2800" dirty="0"/>
                  <a:t>It is of degree n if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m:t>
                        </m:r>
                      </m:sub>
                    </m:sSub>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a14:m>
                <a:r>
                  <a:rPr lang="en-US" sz="2800" dirty="0"/>
                  <a:t>.</a:t>
                </a:r>
              </a:p>
              <a:p>
                <a:pPr marL="0" indent="0">
                  <a:buNone/>
                </a:pPr>
                <a:r>
                  <a:rPr lang="en-US" sz="2800" dirty="0"/>
                  <a:t>The solutions for the above equation can be any number between </a:t>
                </a:r>
                <a14:m>
                  <m:oMath xmlns:m="http://schemas.openxmlformats.org/officeDocument/2006/math">
                    <m:r>
                      <a:rPr lang="en-US" sz="2800" i="1" dirty="0" smtClean="0">
                        <a:latin typeface="Cambria Math" panose="02040503050406030204" pitchFamily="18" charset="0"/>
                      </a:rPr>
                      <m:t>0 </m:t>
                    </m:r>
                    <m:r>
                      <a:rPr lang="en-US" sz="2800" i="1" dirty="0" smtClean="0">
                        <a:latin typeface="Cambria Math" panose="02040503050406030204" pitchFamily="18" charset="0"/>
                      </a:rPr>
                      <m:t>𝑡𝑜</m:t>
                    </m:r>
                    <m:r>
                      <a:rPr lang="en-US" sz="2800" i="1" dirty="0" smtClean="0">
                        <a:latin typeface="Cambria Math" panose="02040503050406030204" pitchFamily="18" charset="0"/>
                      </a:rPr>
                      <m:t> </m:t>
                    </m:r>
                    <m:r>
                      <a:rPr lang="en-US" sz="2800" i="1" dirty="0" smtClean="0">
                        <a:latin typeface="Cambria Math" panose="02040503050406030204" pitchFamily="18" charset="0"/>
                      </a:rPr>
                      <m:t>𝑚</m:t>
                    </m:r>
                    <m:r>
                      <a:rPr lang="en-US" sz="2800" i="1" dirty="0" smtClean="0">
                        <a:latin typeface="Cambria Math" panose="02040503050406030204" pitchFamily="18" charset="0"/>
                      </a:rPr>
                      <m:t>−1</m:t>
                    </m:r>
                  </m:oMath>
                </a14:m>
                <a:r>
                  <a:rPr lang="en-US" sz="2800" dirty="0"/>
                  <a:t>.</a:t>
                </a:r>
              </a:p>
            </p:txBody>
          </p:sp>
        </mc:Choice>
        <mc:Fallback xmlns="">
          <p:sp>
            <p:nvSpPr>
              <p:cNvPr id="3" name="Content Placeholder 2">
                <a:extLst>
                  <a:ext uri="{FF2B5EF4-FFF2-40B4-BE49-F238E27FC236}">
                    <a16:creationId xmlns:a16="http://schemas.microsoft.com/office/drawing/2014/main" id="{8C4F77B3-522C-FA49-309C-0B6669E9661B}"/>
                  </a:ext>
                </a:extLst>
              </p:cNvPr>
              <p:cNvSpPr>
                <a:spLocks noGrp="1" noRot="1" noChangeAspect="1" noMove="1" noResize="1" noEditPoints="1" noAdjustHandles="1" noChangeArrowheads="1" noChangeShapeType="1" noTextEdit="1"/>
              </p:cNvSpPr>
              <p:nvPr>
                <p:ph idx="1"/>
              </p:nvPr>
            </p:nvSpPr>
            <p:spPr>
              <a:blipFill>
                <a:blip r:embed="rId2"/>
                <a:stretch>
                  <a:fillRect l="-1270" t="-707" b="-2827"/>
                </a:stretch>
              </a:blipFill>
            </p:spPr>
            <p:txBody>
              <a:bodyPr/>
              <a:lstStyle/>
              <a:p>
                <a:r>
                  <a:rPr lang="en-US">
                    <a:noFill/>
                  </a:rPr>
                  <a:t> </a:t>
                </a:r>
              </a:p>
            </p:txBody>
          </p:sp>
        </mc:Fallback>
      </mc:AlternateContent>
    </p:spTree>
    <p:extLst>
      <p:ext uri="{BB962C8B-B14F-4D97-AF65-F5344CB8AC3E}">
        <p14:creationId xmlns:p14="http://schemas.microsoft.com/office/powerpoint/2010/main" val="3122475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D70D-0745-C56D-A8C4-7A7A6BF4414F}"/>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085902-D59B-F56C-715E-1D3E30474B5F}"/>
                  </a:ext>
                </a:extLst>
              </p:cNvPr>
              <p:cNvSpPr>
                <a:spLocks noGrp="1"/>
              </p:cNvSpPr>
              <p:nvPr>
                <p:ph idx="1"/>
              </p:nvPr>
            </p:nvSpPr>
            <p:spPr/>
            <p:txBody>
              <a:bodyPr>
                <a:normAutofit/>
              </a:bodyPr>
              <a:lstStyle/>
              <a:p>
                <a:pPr marL="0" indent="0">
                  <a:buNone/>
                </a:pPr>
                <a:r>
                  <a:rPr lang="en-US" sz="2800" dirty="0"/>
                  <a:t>Consider the equations</a:t>
                </a:r>
              </a:p>
              <a:p>
                <a:pPr marL="457200" indent="-457200">
                  <a:buFont typeface="+mj-lt"/>
                  <a:buAutoNum type="alphaLcPeriod"/>
                </a:pP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+1≡0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4)</m:t>
                    </m:r>
                  </m:oMath>
                </a14:m>
                <a:endParaRPr lang="en-US" sz="2800" dirty="0"/>
              </a:p>
              <a:p>
                <a:pPr marL="457200" indent="-457200">
                  <a:buFont typeface="+mj-lt"/>
                  <a:buAutoNum type="alphaLcPeriod"/>
                </a:pP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+3 </m:t>
                    </m:r>
                    <m:r>
                      <a:rPr lang="en-US" sz="2800" b="0" i="1" smtClean="0">
                        <a:latin typeface="Cambria Math" panose="02040503050406030204" pitchFamily="18" charset="0"/>
                        <a:ea typeface="Cambria Math" panose="02040503050406030204" pitchFamily="18" charset="0"/>
                      </a:rPr>
                      <m:t>≡0(</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6)</m:t>
                    </m:r>
                  </m:oMath>
                </a14:m>
                <a:endParaRPr lang="en-US" sz="2800" dirty="0"/>
              </a:p>
              <a:p>
                <a:pPr marL="457200" indent="-457200">
                  <a:buFont typeface="+mj-lt"/>
                  <a:buAutoNum type="alphaLcPeriod"/>
                </a:pP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−3 </m:t>
                    </m:r>
                    <m:r>
                      <a:rPr lang="en-US" sz="2800" b="0" i="1" smtClean="0">
                        <a:latin typeface="Cambria Math" panose="02040503050406030204" pitchFamily="18" charset="0"/>
                        <a:ea typeface="Cambria Math" panose="02040503050406030204" pitchFamily="18" charset="0"/>
                      </a:rPr>
                      <m:t>≡0(</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8)</m:t>
                    </m:r>
                  </m:oMath>
                </a14:m>
                <a:endParaRPr lang="en-US" sz="2800" dirty="0"/>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B5085902-D59B-F56C-715E-1D3E30474B5F}"/>
                  </a:ext>
                </a:extLst>
              </p:cNvPr>
              <p:cNvSpPr>
                <a:spLocks noGrp="1" noRot="1" noChangeAspect="1" noMove="1" noResize="1" noEditPoints="1" noAdjustHandles="1" noChangeArrowheads="1" noChangeShapeType="1" noTextEdit="1"/>
              </p:cNvSpPr>
              <p:nvPr>
                <p:ph idx="1"/>
              </p:nvPr>
            </p:nvSpPr>
            <p:spPr>
              <a:blipFill>
                <a:blip r:embed="rId2"/>
                <a:stretch>
                  <a:fillRect l="-1270" t="-707"/>
                </a:stretch>
              </a:blipFill>
            </p:spPr>
            <p:txBody>
              <a:bodyPr/>
              <a:lstStyle/>
              <a:p>
                <a:r>
                  <a:rPr lang="en-US">
                    <a:noFill/>
                  </a:rPr>
                  <a:t> </a:t>
                </a:r>
              </a:p>
            </p:txBody>
          </p:sp>
        </mc:Fallback>
      </mc:AlternateContent>
    </p:spTree>
    <p:extLst>
      <p:ext uri="{BB962C8B-B14F-4D97-AF65-F5344CB8AC3E}">
        <p14:creationId xmlns:p14="http://schemas.microsoft.com/office/powerpoint/2010/main" val="4137308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4EE1-64F1-BCEC-C24B-CA84F54B2D92}"/>
              </a:ext>
            </a:extLst>
          </p:cNvPr>
          <p:cNvSpPr>
            <a:spLocks noGrp="1"/>
          </p:cNvSpPr>
          <p:nvPr>
            <p:ph type="title"/>
          </p:nvPr>
        </p:nvSpPr>
        <p:spPr/>
        <p:txBody>
          <a:bodyPr/>
          <a:lstStyle/>
          <a:p>
            <a:r>
              <a:rPr lang="en-US" dirty="0"/>
              <a:t>Linear congruence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CA9B7C-79F8-E1BF-E93B-DAF776AA0A16}"/>
                  </a:ext>
                </a:extLst>
              </p:cNvPr>
              <p:cNvSpPr>
                <a:spLocks noGrp="1"/>
              </p:cNvSpPr>
              <p:nvPr>
                <p:ph idx="1"/>
              </p:nvPr>
            </p:nvSpPr>
            <p:spPr>
              <a:xfrm>
                <a:off x="1451579" y="2015732"/>
                <a:ext cx="9603275" cy="3913581"/>
              </a:xfrm>
            </p:spPr>
            <p:txBody>
              <a:bodyPr>
                <a:noAutofit/>
              </a:bodyPr>
              <a:lstStyle/>
              <a:p>
                <a:pPr marL="0" indent="0">
                  <a:buNone/>
                </a:pPr>
                <a:r>
                  <a:rPr lang="en-US" sz="2800" dirty="0"/>
                  <a:t>An equation of the form </a:t>
                </a:r>
                <a14:m>
                  <m:oMath xmlns:m="http://schemas.openxmlformats.org/officeDocument/2006/math">
                    <m:r>
                      <a:rPr lang="en-US" sz="2800" b="0" i="1" smtClean="0">
                        <a:latin typeface="Cambria Math" panose="02040503050406030204" pitchFamily="18" charset="0"/>
                      </a:rPr>
                      <m:t>𝑎𝑥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a14:m>
                <a:r>
                  <a:rPr lang="en-US" sz="2800" dirty="0"/>
                  <a:t> where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≢0(</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a14:m>
                <a:r>
                  <a:rPr lang="en-US" sz="2800" dirty="0"/>
                  <a:t> is called linear congruence relation. </a:t>
                </a:r>
              </a:p>
              <a:p>
                <a:pPr marL="0" indent="0">
                  <a:buNone/>
                </a:pPr>
                <a:r>
                  <a:rPr lang="en-US" sz="2800" dirty="0"/>
                  <a:t>To find its solution first we study a special linear congruence relation</a:t>
                </a:r>
              </a:p>
              <a:p>
                <a:pPr marL="0" indent="0" algn="ctr">
                  <a:buNone/>
                </a:pPr>
                <a:r>
                  <a:rPr lang="en-US" sz="2800" dirty="0"/>
                  <a:t> </a:t>
                </a:r>
                <a14:m>
                  <m:oMath xmlns:m="http://schemas.openxmlformats.org/officeDocument/2006/math">
                    <m:r>
                      <a:rPr lang="en-US" sz="2800" b="0" i="1" smtClean="0">
                        <a:latin typeface="Cambria Math" panose="02040503050406030204" pitchFamily="18" charset="0"/>
                      </a:rPr>
                      <m:t>𝑎𝑥</m:t>
                    </m:r>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a14:m>
                <a:r>
                  <a:rPr lang="en-US" sz="2800" dirty="0"/>
                  <a:t> </a:t>
                </a:r>
              </a:p>
              <a:p>
                <a:pPr marL="0" indent="0">
                  <a:buNone/>
                </a:pPr>
                <a:r>
                  <a:rPr lang="en-US" sz="2800" dirty="0"/>
                  <a:t>where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≢0</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e>
                    </m:d>
                    <m:r>
                      <a:rPr lang="en-US" sz="2800" b="0" i="1" smtClean="0">
                        <a:latin typeface="Cambria Math" panose="02040503050406030204" pitchFamily="18" charset="0"/>
                        <a:ea typeface="Cambria Math" panose="02040503050406030204" pitchFamily="18" charset="0"/>
                      </a:rPr>
                      <m:t>.</m:t>
                    </m:r>
                  </m:oMath>
                </a14:m>
                <a:endParaRPr lang="en-US" sz="2800" b="0" dirty="0">
                  <a:ea typeface="Cambria Math" panose="02040503050406030204" pitchFamily="18" charset="0"/>
                </a:endParaRPr>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B9CA9B7C-79F8-E1BF-E93B-DAF776AA0A16}"/>
                  </a:ext>
                </a:extLst>
              </p:cNvPr>
              <p:cNvSpPr>
                <a:spLocks noGrp="1" noRot="1" noChangeAspect="1" noMove="1" noResize="1" noEditPoints="1" noAdjustHandles="1" noChangeArrowheads="1" noChangeShapeType="1" noTextEdit="1"/>
              </p:cNvSpPr>
              <p:nvPr>
                <p:ph idx="1"/>
              </p:nvPr>
            </p:nvSpPr>
            <p:spPr>
              <a:xfrm>
                <a:off x="1451579" y="2015732"/>
                <a:ext cx="9603275" cy="3913581"/>
              </a:xfrm>
              <a:blipFill>
                <a:blip r:embed="rId2"/>
                <a:stretch>
                  <a:fillRect l="-1270" t="-623"/>
                </a:stretch>
              </a:blipFill>
            </p:spPr>
            <p:txBody>
              <a:bodyPr/>
              <a:lstStyle/>
              <a:p>
                <a:r>
                  <a:rPr lang="en-US">
                    <a:noFill/>
                  </a:rPr>
                  <a:t> </a:t>
                </a:r>
              </a:p>
            </p:txBody>
          </p:sp>
        </mc:Fallback>
      </mc:AlternateContent>
    </p:spTree>
    <p:extLst>
      <p:ext uri="{BB962C8B-B14F-4D97-AF65-F5344CB8AC3E}">
        <p14:creationId xmlns:p14="http://schemas.microsoft.com/office/powerpoint/2010/main" val="3429232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A01F227-E796-137B-95A1-FF3A10661E09}"/>
                  </a:ext>
                </a:extLst>
              </p:cNvPr>
              <p:cNvSpPr>
                <a:spLocks noGrp="1"/>
              </p:cNvSpPr>
              <p:nvPr>
                <p:ph type="title"/>
              </p:nvPr>
            </p:nvSpPr>
            <p:spPr/>
            <p:txBody>
              <a:bodyPr/>
              <a:lstStyle/>
              <a:p>
                <a:r>
                  <a:rPr lang="en-US" dirty="0"/>
                  <a:t>Inverse of modulo </a:t>
                </a:r>
                <a14:m>
                  <m:oMath xmlns:m="http://schemas.openxmlformats.org/officeDocument/2006/math">
                    <m:r>
                      <a:rPr lang="en-US" b="0" i="1" smtClean="0">
                        <a:latin typeface="Cambria Math" panose="02040503050406030204" pitchFamily="18" charset="0"/>
                      </a:rPr>
                      <m:t>𝑚</m:t>
                    </m:r>
                  </m:oMath>
                </a14:m>
                <a:endParaRPr lang="en-US" dirty="0"/>
              </a:p>
            </p:txBody>
          </p:sp>
        </mc:Choice>
        <mc:Fallback xmlns="">
          <p:sp>
            <p:nvSpPr>
              <p:cNvPr id="2" name="Title 1">
                <a:extLst>
                  <a:ext uri="{FF2B5EF4-FFF2-40B4-BE49-F238E27FC236}">
                    <a16:creationId xmlns:a16="http://schemas.microsoft.com/office/drawing/2014/main" id="{9A01F227-E796-137B-95A1-FF3A10661E09}"/>
                  </a:ext>
                </a:extLst>
              </p:cNvPr>
              <p:cNvSpPr>
                <a:spLocks noGrp="1" noRot="1" noChangeAspect="1" noMove="1" noResize="1" noEditPoints="1" noAdjustHandles="1" noChangeArrowheads="1" noChangeShapeType="1" noTextEdit="1"/>
              </p:cNvSpPr>
              <p:nvPr>
                <p:ph type="title"/>
              </p:nvPr>
            </p:nvSpPr>
            <p:spPr>
              <a:blipFill>
                <a:blip r:embed="rId2"/>
                <a:stretch>
                  <a:fillRect l="-1587" t="-122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8D68C9-9C17-9600-7702-50311D401257}"/>
                  </a:ext>
                </a:extLst>
              </p:cNvPr>
              <p:cNvSpPr>
                <a:spLocks noGrp="1"/>
              </p:cNvSpPr>
              <p:nvPr>
                <p:ph idx="1"/>
              </p:nvPr>
            </p:nvSpPr>
            <p:spPr/>
            <p:txBody>
              <a:bodyPr>
                <a:normAutofit/>
              </a:bodyPr>
              <a:lstStyle/>
              <a:p>
                <a:pPr marL="0" indent="0">
                  <a:buNone/>
                </a:pPr>
                <a:r>
                  <a:rPr lang="en-US" sz="2800" dirty="0"/>
                  <a:t>An integer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𝑎</m:t>
                        </m:r>
                      </m:e>
                    </m:acc>
                  </m:oMath>
                </a14:m>
                <a:r>
                  <a:rPr lang="en-US" sz="2800" dirty="0"/>
                  <a:t> is said to be inverse of modulo </a:t>
                </a:r>
                <a14:m>
                  <m:oMath xmlns:m="http://schemas.openxmlformats.org/officeDocument/2006/math">
                    <m:r>
                      <a:rPr lang="en-US" sz="2800" b="0" i="1" smtClean="0">
                        <a:latin typeface="Cambria Math" panose="02040503050406030204" pitchFamily="18" charset="0"/>
                      </a:rPr>
                      <m:t>𝑚</m:t>
                    </m:r>
                  </m:oMath>
                </a14:m>
                <a:r>
                  <a:rPr lang="en-US" sz="2800" dirty="0"/>
                  <a:t>, if satisfy </a:t>
                </a:r>
              </a:p>
              <a:p>
                <a:pPr marL="0" indent="0" algn="ctr">
                  <a:buNone/>
                </a:pP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𝑎</m:t>
                        </m:r>
                      </m:e>
                    </m:acc>
                    <m:r>
                      <a:rPr lang="en-US" sz="2800" b="0" i="1" smtClean="0">
                        <a:latin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a14:m>
                <a:r>
                  <a:rPr lang="en-US" sz="2800" dirty="0"/>
                  <a:t> </a:t>
                </a:r>
              </a:p>
              <a:p>
                <a:pPr marL="0" indent="0" algn="just">
                  <a:buNone/>
                </a:pPr>
                <a:endParaRPr lang="en-US" sz="2800" dirty="0"/>
              </a:p>
            </p:txBody>
          </p:sp>
        </mc:Choice>
        <mc:Fallback xmlns="">
          <p:sp>
            <p:nvSpPr>
              <p:cNvPr id="3" name="Content Placeholder 2">
                <a:extLst>
                  <a:ext uri="{FF2B5EF4-FFF2-40B4-BE49-F238E27FC236}">
                    <a16:creationId xmlns:a16="http://schemas.microsoft.com/office/drawing/2014/main" id="{708D68C9-9C17-9600-7702-50311D401257}"/>
                  </a:ext>
                </a:extLst>
              </p:cNvPr>
              <p:cNvSpPr>
                <a:spLocks noGrp="1" noRot="1" noChangeAspect="1" noMove="1" noResize="1" noEditPoints="1" noAdjustHandles="1" noChangeArrowheads="1" noChangeShapeType="1" noTextEdit="1"/>
              </p:cNvSpPr>
              <p:nvPr>
                <p:ph idx="1"/>
              </p:nvPr>
            </p:nvSpPr>
            <p:spPr>
              <a:blipFill>
                <a:blip r:embed="rId3"/>
                <a:stretch>
                  <a:fillRect l="-1270" t="-707"/>
                </a:stretch>
              </a:blipFill>
            </p:spPr>
            <p:txBody>
              <a:bodyPr/>
              <a:lstStyle/>
              <a:p>
                <a:r>
                  <a:rPr lang="en-US">
                    <a:noFill/>
                  </a:rPr>
                  <a:t> </a:t>
                </a:r>
              </a:p>
            </p:txBody>
          </p:sp>
        </mc:Fallback>
      </mc:AlternateContent>
    </p:spTree>
    <p:extLst>
      <p:ext uri="{BB962C8B-B14F-4D97-AF65-F5344CB8AC3E}">
        <p14:creationId xmlns:p14="http://schemas.microsoft.com/office/powerpoint/2010/main" val="1055299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4814-7367-5F59-DEAD-C70D565346BD}"/>
              </a:ext>
            </a:extLst>
          </p:cNvPr>
          <p:cNvSpPr>
            <a:spLocks noGrp="1"/>
          </p:cNvSpPr>
          <p:nvPr>
            <p:ph type="title"/>
          </p:nvPr>
        </p:nvSpPr>
        <p:spPr/>
        <p:txBody>
          <a:bodyPr/>
          <a:lstStyle/>
          <a:p>
            <a:r>
              <a:rPr lang="en-US" dirty="0"/>
              <a:t>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B3FCF7-0F4D-1961-6D93-EBF4056AC7E4}"/>
                  </a:ext>
                </a:extLst>
              </p:cNvPr>
              <p:cNvSpPr>
                <a:spLocks noGrp="1"/>
              </p:cNvSpPr>
              <p:nvPr>
                <p:ph idx="1"/>
              </p:nvPr>
            </p:nvSpPr>
            <p:spPr/>
            <p:txBody>
              <a:bodyPr>
                <a:normAutofit/>
              </a:bodyPr>
              <a:lstStyle/>
              <a:p>
                <a:pPr marL="0" indent="0">
                  <a:buNone/>
                </a:pPr>
                <a:r>
                  <a:rPr lang="en-US" sz="2800" dirty="0"/>
                  <a:t>If a and </a:t>
                </a:r>
                <a14:m>
                  <m:oMath xmlns:m="http://schemas.openxmlformats.org/officeDocument/2006/math">
                    <m:r>
                      <a:rPr lang="en-US" sz="2800" i="1" dirty="0" smtClean="0">
                        <a:latin typeface="Cambria Math" panose="02040503050406030204" pitchFamily="18" charset="0"/>
                      </a:rPr>
                      <m:t>𝑚</m:t>
                    </m:r>
                    <m:r>
                      <a:rPr lang="en-US" sz="2800" b="0" i="1" dirty="0" smtClean="0">
                        <a:latin typeface="Cambria Math" panose="02040503050406030204" pitchFamily="18" charset="0"/>
                      </a:rPr>
                      <m:t>&gt;1</m:t>
                    </m:r>
                  </m:oMath>
                </a14:m>
                <a:r>
                  <a:rPr lang="en-US" sz="2800" dirty="0"/>
                  <a:t> are relatively prime, then  </a:t>
                </a:r>
                <a14:m>
                  <m:oMath xmlns:m="http://schemas.openxmlformats.org/officeDocument/2006/math">
                    <m:r>
                      <a:rPr lang="en-US" sz="2800" b="0" i="1" smtClean="0">
                        <a:latin typeface="Cambria Math" panose="02040503050406030204" pitchFamily="18" charset="0"/>
                      </a:rPr>
                      <m:t>𝑎𝑥</m:t>
                    </m:r>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a14:m>
                <a:r>
                  <a:rPr lang="en-US" sz="2800" dirty="0"/>
                  <a:t> has a unique solution; otherwise it has no solution.</a:t>
                </a:r>
              </a:p>
              <a:p>
                <a:pPr marL="0" indent="0">
                  <a:buNone/>
                </a:pPr>
                <a:r>
                  <a:rPr lang="en-US" sz="2800" dirty="0"/>
                  <a:t>  </a:t>
                </a:r>
              </a:p>
            </p:txBody>
          </p:sp>
        </mc:Choice>
        <mc:Fallback xmlns="">
          <p:sp>
            <p:nvSpPr>
              <p:cNvPr id="3" name="Content Placeholder 2">
                <a:extLst>
                  <a:ext uri="{FF2B5EF4-FFF2-40B4-BE49-F238E27FC236}">
                    <a16:creationId xmlns:a16="http://schemas.microsoft.com/office/drawing/2014/main" id="{26B3FCF7-0F4D-1961-6D93-EBF4056AC7E4}"/>
                  </a:ext>
                </a:extLst>
              </p:cNvPr>
              <p:cNvSpPr>
                <a:spLocks noGrp="1" noRot="1" noChangeAspect="1" noMove="1" noResize="1" noEditPoints="1" noAdjustHandles="1" noChangeArrowheads="1" noChangeShapeType="1" noTextEdit="1"/>
              </p:cNvSpPr>
              <p:nvPr>
                <p:ph idx="1"/>
              </p:nvPr>
            </p:nvSpPr>
            <p:spPr>
              <a:blipFill>
                <a:blip r:embed="rId2"/>
                <a:stretch>
                  <a:fillRect l="-1270" t="-707" r="-254"/>
                </a:stretch>
              </a:blipFill>
            </p:spPr>
            <p:txBody>
              <a:bodyPr/>
              <a:lstStyle/>
              <a:p>
                <a:r>
                  <a:rPr lang="en-US">
                    <a:noFill/>
                  </a:rPr>
                  <a:t> </a:t>
                </a:r>
              </a:p>
            </p:txBody>
          </p:sp>
        </mc:Fallback>
      </mc:AlternateContent>
    </p:spTree>
    <p:extLst>
      <p:ext uri="{BB962C8B-B14F-4D97-AF65-F5344CB8AC3E}">
        <p14:creationId xmlns:p14="http://schemas.microsoft.com/office/powerpoint/2010/main" val="108270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5AF1-E60E-BA20-6A0A-204A888CF794}"/>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D1A2F6-2B77-6D36-47D3-42B37F1FB426}"/>
                  </a:ext>
                </a:extLst>
              </p:cNvPr>
              <p:cNvSpPr>
                <a:spLocks noGrp="1"/>
              </p:cNvSpPr>
              <p:nvPr>
                <p:ph idx="1"/>
              </p:nvPr>
            </p:nvSpPr>
            <p:spPr/>
            <p:txBody>
              <a:bodyPr>
                <a:normAutofit/>
              </a:bodyPr>
              <a:lstStyle/>
              <a:p>
                <a:pPr marL="0" indent="0">
                  <a:buNone/>
                </a:pPr>
                <a:r>
                  <a:rPr lang="en-US" sz="2800" dirty="0"/>
                  <a:t>Find inverse of 3 modulo 7</a:t>
                </a:r>
              </a:p>
              <a:p>
                <a:pPr marL="0" indent="0">
                  <a:buNone/>
                </a:pPr>
                <a:r>
                  <a:rPr lang="en-US" sz="2800" dirty="0"/>
                  <a:t>Solution: since 3 and 7 are relatively prime, therefore inverse exists</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7</m:t>
                      </m:r>
                      <m:r>
                        <a:rPr lang="en-US" sz="2800" b="0" i="1" smtClean="0">
                          <a:latin typeface="Cambria Math" panose="02040503050406030204" pitchFamily="18" charset="0"/>
                          <a:ea typeface="Cambria Math" panose="02040503050406030204" pitchFamily="18" charset="0"/>
                        </a:rPr>
                        <m:t>≡3×2+1</m:t>
                      </m:r>
                    </m:oMath>
                  </m:oMathPara>
                </a14:m>
                <a:endParaRPr lang="en-US" sz="28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1=−2</m:t>
                      </m:r>
                      <m:r>
                        <a:rPr lang="en-US" sz="2800" b="0" i="1" smtClean="0">
                          <a:latin typeface="Cambria Math" panose="02040503050406030204" pitchFamily="18" charset="0"/>
                          <a:ea typeface="Cambria Math" panose="02040503050406030204" pitchFamily="18" charset="0"/>
                        </a:rPr>
                        <m:t>×3+1×7</m:t>
                      </m:r>
                    </m:oMath>
                  </m:oMathPara>
                </a14:m>
                <a:endParaRPr lang="en-US" sz="2800" dirty="0"/>
              </a:p>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−2 </m:t>
                      </m:r>
                      <m:r>
                        <a:rPr lang="en-US" sz="2800" b="0" i="1" smtClean="0">
                          <a:latin typeface="Cambria Math" panose="02040503050406030204" pitchFamily="18" charset="0"/>
                          <a:ea typeface="Cambria Math" panose="02040503050406030204" pitchFamily="18" charset="0"/>
                        </a:rPr>
                        <m:t>𝑖𝑠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𝑡h𝑒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𝑖𝑛𝑣𝑒𝑟𝑠𝑒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𝑜𝑓</m:t>
                      </m:r>
                      <m:r>
                        <a:rPr lang="en-US" sz="2800" b="0" i="1" smtClean="0">
                          <a:latin typeface="Cambria Math" panose="02040503050406030204" pitchFamily="18" charset="0"/>
                          <a:ea typeface="Cambria Math" panose="02040503050406030204" pitchFamily="18" charset="0"/>
                        </a:rPr>
                        <m:t> 3 </m:t>
                      </m:r>
                      <m:r>
                        <a:rPr lang="en-US" sz="2800" b="0" i="1" smtClean="0">
                          <a:latin typeface="Cambria Math" panose="02040503050406030204" pitchFamily="18" charset="0"/>
                          <a:ea typeface="Cambria Math" panose="02040503050406030204" pitchFamily="18" charset="0"/>
                        </a:rPr>
                        <m:t>𝑚𝑜𝑑𝑢𝑙𝑜</m:t>
                      </m:r>
                      <m:r>
                        <a:rPr lang="en-US" sz="2800" b="0" i="1" smtClean="0">
                          <a:latin typeface="Cambria Math" panose="02040503050406030204" pitchFamily="18" charset="0"/>
                          <a:ea typeface="Cambria Math" panose="02040503050406030204" pitchFamily="18" charset="0"/>
                        </a:rPr>
                        <m:t> 7</m:t>
                      </m:r>
                    </m:oMath>
                  </m:oMathPara>
                </a14:m>
                <a:endParaRPr lang="en-US" sz="2800" dirty="0"/>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5AD1A2F6-2B77-6D36-47D3-42B37F1FB426}"/>
                  </a:ext>
                </a:extLst>
              </p:cNvPr>
              <p:cNvSpPr>
                <a:spLocks noGrp="1" noRot="1" noChangeAspect="1" noMove="1" noResize="1" noEditPoints="1" noAdjustHandles="1" noChangeArrowheads="1" noChangeShapeType="1" noTextEdit="1"/>
              </p:cNvSpPr>
              <p:nvPr>
                <p:ph idx="1"/>
              </p:nvPr>
            </p:nvSpPr>
            <p:spPr>
              <a:blipFill>
                <a:blip r:embed="rId2"/>
                <a:stretch>
                  <a:fillRect l="-1270" t="-707"/>
                </a:stretch>
              </a:blipFill>
            </p:spPr>
            <p:txBody>
              <a:bodyPr/>
              <a:lstStyle/>
              <a:p>
                <a:r>
                  <a:rPr lang="en-US">
                    <a:noFill/>
                  </a:rPr>
                  <a:t> </a:t>
                </a:r>
              </a:p>
            </p:txBody>
          </p:sp>
        </mc:Fallback>
      </mc:AlternateContent>
    </p:spTree>
    <p:extLst>
      <p:ext uri="{BB962C8B-B14F-4D97-AF65-F5344CB8AC3E}">
        <p14:creationId xmlns:p14="http://schemas.microsoft.com/office/powerpoint/2010/main" val="3702734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F1A3-1B0F-CD55-C37C-7BFE24087B0C}"/>
              </a:ext>
            </a:extLst>
          </p:cNvPr>
          <p:cNvSpPr>
            <a:spLocks noGrp="1"/>
          </p:cNvSpPr>
          <p:nvPr>
            <p:ph type="title"/>
          </p:nvPr>
        </p:nvSpPr>
        <p:spPr/>
        <p:txBody>
          <a:bodyPr/>
          <a:lstStyle/>
          <a:p>
            <a:r>
              <a:rPr lang="en-US" dirty="0"/>
              <a:t>Congruence 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2274A2-9EDC-E767-B9D5-331DE2DEE444}"/>
                  </a:ext>
                </a:extLst>
              </p:cNvPr>
              <p:cNvSpPr>
                <a:spLocks noGrp="1"/>
              </p:cNvSpPr>
              <p:nvPr>
                <p:ph idx="1"/>
              </p:nvPr>
            </p:nvSpPr>
            <p:spPr>
              <a:xfrm>
                <a:off x="1451579" y="2015732"/>
                <a:ext cx="9921271" cy="3885006"/>
              </a:xfrm>
            </p:spPr>
            <p:txBody>
              <a:bodyPr>
                <a:noAutofit/>
              </a:bodyPr>
              <a:lstStyle/>
              <a:p>
                <a:pPr marL="0" indent="0">
                  <a:buNone/>
                </a:pPr>
                <a:r>
                  <a:rPr lang="en-US" sz="2800" dirty="0"/>
                  <a:t>Let </a:t>
                </a:r>
                <a14:m>
                  <m:oMath xmlns:m="http://schemas.openxmlformats.org/officeDocument/2006/math">
                    <m:r>
                      <a:rPr lang="en-US" sz="2800" i="1" dirty="0" smtClean="0">
                        <a:latin typeface="Cambria Math" panose="02040503050406030204" pitchFamily="18" charset="0"/>
                      </a:rPr>
                      <m:t>𝑚</m:t>
                    </m:r>
                  </m:oMath>
                </a14:m>
                <a:r>
                  <a:rPr lang="en-US" sz="2800" dirty="0"/>
                  <a:t> be a positive integer. We say that </a:t>
                </a:r>
                <a14:m>
                  <m:oMath xmlns:m="http://schemas.openxmlformats.org/officeDocument/2006/math">
                    <m:r>
                      <a:rPr lang="en-US" sz="2800" i="1" dirty="0" smtClean="0">
                        <a:latin typeface="Cambria Math" panose="02040503050406030204" pitchFamily="18" charset="0"/>
                      </a:rPr>
                      <m:t>𝑎</m:t>
                    </m:r>
                  </m:oMath>
                </a14:m>
                <a:r>
                  <a:rPr lang="en-US" sz="2800" dirty="0"/>
                  <a:t> is congruent to </a:t>
                </a:r>
                <a14:m>
                  <m:oMath xmlns:m="http://schemas.openxmlformats.org/officeDocument/2006/math">
                    <m:r>
                      <a:rPr lang="en-US" sz="2800" i="1" dirty="0" smtClean="0">
                        <a:latin typeface="Cambria Math" panose="02040503050406030204" pitchFamily="18" charset="0"/>
                      </a:rPr>
                      <m:t>𝑏</m:t>
                    </m:r>
                  </m:oMath>
                </a14:m>
                <a:r>
                  <a:rPr lang="en-US" sz="2800" dirty="0"/>
                  <a:t> modulo </a:t>
                </a:r>
                <a14:m>
                  <m:oMath xmlns:m="http://schemas.openxmlformats.org/officeDocument/2006/math">
                    <m:r>
                      <a:rPr lang="en-US" sz="2800" i="1" dirty="0" smtClean="0">
                        <a:latin typeface="Cambria Math" panose="02040503050406030204" pitchFamily="18" charset="0"/>
                      </a:rPr>
                      <m:t>𝑚</m:t>
                    </m:r>
                    <m:r>
                      <a:rPr lang="en-US" sz="2800" b="0" i="1" dirty="0" smtClean="0">
                        <a:latin typeface="Cambria Math" panose="02040503050406030204" pitchFamily="18" charset="0"/>
                      </a:rPr>
                      <m:t>,</m:t>
                    </m:r>
                  </m:oMath>
                </a14:m>
                <a:r>
                  <a:rPr lang="en-US" sz="2800" dirty="0"/>
                  <a:t> written as </a:t>
                </a:r>
                <a14:m>
                  <m:oMath xmlns:m="http://schemas.openxmlformats.org/officeDocument/2006/math">
                    <m:r>
                      <a:rPr lang="en-US" sz="2800" i="1">
                        <a:latin typeface="Cambria Math" panose="02040503050406030204" pitchFamily="18" charset="0"/>
                      </a:rPr>
                      <m:t>𝑎</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𝑏</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𝑚𝑜𝑑𝑚</m:t>
                        </m:r>
                      </m:e>
                    </m:d>
                    <m:r>
                      <a:rPr lang="en-US" sz="2800" b="0" i="1" smtClean="0">
                        <a:latin typeface="Cambria Math" panose="02040503050406030204" pitchFamily="18" charset="0"/>
                        <a:ea typeface="Cambria Math" panose="02040503050406030204" pitchFamily="18" charset="0"/>
                      </a:rPr>
                      <m:t>.</m:t>
                    </m:r>
                  </m:oMath>
                </a14:m>
                <a:r>
                  <a:rPr lang="en-US" sz="2800" dirty="0"/>
                  <a:t> Is defined as </a:t>
                </a:r>
              </a:p>
              <a:p>
                <a:pPr marL="0" indent="0">
                  <a:buNone/>
                </a:pP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𝑚𝑜𝑑𝑚</m:t>
                    </m:r>
                    <m:r>
                      <a:rPr lang="en-US" sz="2800" b="0" i="1" smtClean="0">
                        <a:latin typeface="Cambria Math" panose="02040503050406030204" pitchFamily="18" charset="0"/>
                        <a:ea typeface="Cambria Math" panose="02040503050406030204" pitchFamily="18" charset="0"/>
                      </a:rPr>
                      <m:t>)</m:t>
                    </m:r>
                  </m:oMath>
                </a14:m>
                <a:r>
                  <a:rPr lang="en-US" sz="2800" dirty="0"/>
                  <a:t> if </a:t>
                </a:r>
                <a14:m>
                  <m:oMath xmlns:m="http://schemas.openxmlformats.org/officeDocument/2006/math">
                    <m:r>
                      <a:rPr lang="en-US" sz="2800" b="0" i="1" smtClean="0">
                        <a:latin typeface="Cambria Math" panose="02040503050406030204" pitchFamily="18" charset="0"/>
                      </a:rPr>
                      <m:t>𝑚</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e>
                    </m:d>
                  </m:oMath>
                </a14:m>
                <a:r>
                  <a:rPr lang="en-US" sz="2800" dirty="0"/>
                  <a:t> that is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𝑚𝑘</m:t>
                    </m:r>
                  </m:oMath>
                </a14:m>
                <a:r>
                  <a:rPr lang="en-US" sz="2800" dirty="0"/>
                  <a:t> for some integer </a:t>
                </a:r>
                <a14:m>
                  <m:oMath xmlns:m="http://schemas.openxmlformats.org/officeDocument/2006/math">
                    <m:r>
                      <a:rPr lang="en-US" sz="2800" b="0" i="1" smtClean="0">
                        <a:latin typeface="Cambria Math" panose="02040503050406030204" pitchFamily="18" charset="0"/>
                      </a:rPr>
                      <m:t>𝑘</m:t>
                    </m:r>
                  </m:oMath>
                </a14:m>
                <a:r>
                  <a:rPr lang="en-US" sz="2800" dirty="0"/>
                  <a:t>.</a:t>
                </a:r>
              </a:p>
              <a:p>
                <a:pPr marL="0" indent="0">
                  <a:buNone/>
                </a:pPr>
                <a:r>
                  <a:rPr lang="en-US" sz="2800" dirty="0"/>
                  <a:t>That is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𝑚𝑘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𝑚𝑘</m:t>
                    </m:r>
                    <m:r>
                      <a:rPr lang="en-US" sz="2800" b="0" i="1" smtClean="0">
                        <a:latin typeface="Cambria Math" panose="02040503050406030204" pitchFamily="18" charset="0"/>
                      </a:rPr>
                      <m:t>.</m:t>
                    </m:r>
                  </m:oMath>
                </a14:m>
                <a:endParaRPr lang="en-US" sz="2800" dirty="0"/>
              </a:p>
              <a:p>
                <a:pPr marL="0" indent="0">
                  <a:buNone/>
                </a:pPr>
                <a:r>
                  <a:rPr lang="en-US" sz="2800" dirty="0"/>
                  <a:t>That is if we divide </a:t>
                </a:r>
                <a14:m>
                  <m:oMath xmlns:m="http://schemas.openxmlformats.org/officeDocument/2006/math">
                    <m:r>
                      <a:rPr lang="en-US" sz="2800" i="1" dirty="0" smtClean="0">
                        <a:latin typeface="Cambria Math" panose="02040503050406030204" pitchFamily="18" charset="0"/>
                      </a:rPr>
                      <m:t>𝑎</m:t>
                    </m:r>
                  </m:oMath>
                </a14:m>
                <a:r>
                  <a:rPr lang="en-US" sz="2800" dirty="0"/>
                  <a:t> by </a:t>
                </a:r>
                <a14:m>
                  <m:oMath xmlns:m="http://schemas.openxmlformats.org/officeDocument/2006/math">
                    <m:r>
                      <a:rPr lang="en-US" sz="2800" i="1" dirty="0" smtClean="0">
                        <a:latin typeface="Cambria Math" panose="02040503050406030204" pitchFamily="18" charset="0"/>
                      </a:rPr>
                      <m:t>𝑚</m:t>
                    </m:r>
                    <m:r>
                      <a:rPr lang="en-US" sz="2800" i="1" dirty="0" smtClean="0">
                        <a:latin typeface="Cambria Math" panose="02040503050406030204" pitchFamily="18" charset="0"/>
                      </a:rPr>
                      <m:t>, </m:t>
                    </m:r>
                    <m:r>
                      <a:rPr lang="en-US" sz="2800" i="1" dirty="0" smtClean="0">
                        <a:latin typeface="Cambria Math" panose="02040503050406030204" pitchFamily="18" charset="0"/>
                      </a:rPr>
                      <m:t>𝑏</m:t>
                    </m:r>
                  </m:oMath>
                </a14:m>
                <a:r>
                  <a:rPr lang="en-US" sz="2800" dirty="0"/>
                  <a:t> is the remainder. </a:t>
                </a:r>
              </a:p>
            </p:txBody>
          </p:sp>
        </mc:Choice>
        <mc:Fallback xmlns="">
          <p:sp>
            <p:nvSpPr>
              <p:cNvPr id="3" name="Content Placeholder 2">
                <a:extLst>
                  <a:ext uri="{FF2B5EF4-FFF2-40B4-BE49-F238E27FC236}">
                    <a16:creationId xmlns:a16="http://schemas.microsoft.com/office/drawing/2014/main" id="{AF2274A2-9EDC-E767-B9D5-331DE2DEE444}"/>
                  </a:ext>
                </a:extLst>
              </p:cNvPr>
              <p:cNvSpPr>
                <a:spLocks noGrp="1" noRot="1" noChangeAspect="1" noMove="1" noResize="1" noEditPoints="1" noAdjustHandles="1" noChangeArrowheads="1" noChangeShapeType="1" noTextEdit="1"/>
              </p:cNvSpPr>
              <p:nvPr>
                <p:ph idx="1"/>
              </p:nvPr>
            </p:nvSpPr>
            <p:spPr>
              <a:xfrm>
                <a:off x="1451579" y="2015732"/>
                <a:ext cx="9921271" cy="3885006"/>
              </a:xfrm>
              <a:blipFill>
                <a:blip r:embed="rId2"/>
                <a:stretch>
                  <a:fillRect l="-1229" t="-628" r="-2273"/>
                </a:stretch>
              </a:blipFill>
            </p:spPr>
            <p:txBody>
              <a:bodyPr/>
              <a:lstStyle/>
              <a:p>
                <a:r>
                  <a:rPr lang="en-US">
                    <a:noFill/>
                  </a:rPr>
                  <a:t> </a:t>
                </a:r>
              </a:p>
            </p:txBody>
          </p:sp>
        </mc:Fallback>
      </mc:AlternateContent>
    </p:spTree>
    <p:extLst>
      <p:ext uri="{BB962C8B-B14F-4D97-AF65-F5344CB8AC3E}">
        <p14:creationId xmlns:p14="http://schemas.microsoft.com/office/powerpoint/2010/main" val="4220117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153B-FA8A-0CB8-132F-0C3CA182D6A0}"/>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372E8E-625F-664A-D576-B061BF7BCA94}"/>
                  </a:ext>
                </a:extLst>
              </p:cNvPr>
              <p:cNvSpPr>
                <a:spLocks noGrp="1"/>
              </p:cNvSpPr>
              <p:nvPr>
                <p:ph idx="1"/>
              </p:nvPr>
            </p:nvSpPr>
            <p:spPr>
              <a:xfrm>
                <a:off x="562083" y="1853754"/>
                <a:ext cx="11367980" cy="4089846"/>
              </a:xfrm>
            </p:spPr>
            <p:txBody>
              <a:bodyPr>
                <a:noAutofit/>
              </a:bodyPr>
              <a:lstStyle/>
              <a:p>
                <a:pPr marL="457200" indent="-457200">
                  <a:buFont typeface="+mj-lt"/>
                  <a:buAutoNum type="alphaLcPeriod"/>
                </a:pPr>
                <a:r>
                  <a:rPr lang="en-US" sz="2800" dirty="0"/>
                  <a:t>Consider the congruence equation </a:t>
                </a:r>
                <a14:m>
                  <m:oMath xmlns:m="http://schemas.openxmlformats.org/officeDocument/2006/math">
                    <m:r>
                      <a:rPr lang="en-US" sz="2800" b="0" i="1" smtClean="0">
                        <a:latin typeface="Cambria Math" panose="02040503050406030204" pitchFamily="18" charset="0"/>
                      </a:rPr>
                      <m:t>6</m:t>
                    </m:r>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33)</m:t>
                    </m:r>
                  </m:oMath>
                </a14:m>
                <a:r>
                  <a:rPr lang="en-US" sz="2800" dirty="0"/>
                  <a:t> does not have a solution as </a:t>
                </a:r>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gcd</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6, 33</m:t>
                            </m:r>
                          </m:e>
                        </m:d>
                      </m:e>
                    </m:func>
                    <m:r>
                      <a:rPr lang="en-US" sz="2800" b="0" i="1" smtClean="0">
                        <a:latin typeface="Cambria Math" panose="02040503050406030204" pitchFamily="18" charset="0"/>
                      </a:rPr>
                      <m:t>=3</m:t>
                    </m:r>
                  </m:oMath>
                </a14:m>
                <a:r>
                  <a:rPr lang="en-US" sz="2800" dirty="0"/>
                  <a:t>, that is 6 and 33 are not co-primes.</a:t>
                </a:r>
              </a:p>
              <a:p>
                <a:pPr marL="457200" indent="-457200">
                  <a:buFont typeface="+mj-lt"/>
                  <a:buAutoNum type="alphaLcPeriod"/>
                </a:pPr>
                <a:r>
                  <a:rPr lang="en-US" sz="2800" dirty="0"/>
                  <a:t>Consider </a:t>
                </a:r>
                <a14:m>
                  <m:oMath xmlns:m="http://schemas.openxmlformats.org/officeDocument/2006/math">
                    <m:r>
                      <a:rPr lang="en-US" sz="2800" b="0" i="1" smtClean="0">
                        <a:latin typeface="Cambria Math" panose="02040503050406030204" pitchFamily="18" charset="0"/>
                      </a:rPr>
                      <m:t>7</m:t>
                    </m:r>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≡1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9)</m:t>
                    </m:r>
                  </m:oMath>
                </a14:m>
                <a:r>
                  <a:rPr lang="en-US" sz="2800" dirty="0"/>
                  <a:t>, here </a:t>
                </a:r>
                <a14:m>
                  <m:oMath xmlns:m="http://schemas.openxmlformats.org/officeDocument/2006/math">
                    <m:r>
                      <m:rPr>
                        <m:sty m:val="p"/>
                      </m:rPr>
                      <a:rPr lang="en-US" sz="2800">
                        <a:latin typeface="Cambria Math" panose="02040503050406030204" pitchFamily="18" charset="0"/>
                      </a:rPr>
                      <m:t>gcd</m:t>
                    </m:r>
                    <m:d>
                      <m:dPr>
                        <m:ctrlPr>
                          <a:rPr lang="en-US" sz="2800" b="0" i="1" smtClean="0">
                            <a:latin typeface="Cambria Math" panose="02040503050406030204" pitchFamily="18" charset="0"/>
                          </a:rPr>
                        </m:ctrlPr>
                      </m:dPr>
                      <m:e>
                        <m:r>
                          <a:rPr lang="en-US" sz="2800" b="0" i="0" smtClean="0">
                            <a:latin typeface="Cambria Math" panose="02040503050406030204" pitchFamily="18" charset="0"/>
                          </a:rPr>
                          <m:t>7, 9</m:t>
                        </m:r>
                      </m:e>
                    </m:d>
                    <m:r>
                      <a:rPr lang="en-US" sz="2800" b="0" i="0" smtClean="0">
                        <a:latin typeface="Cambria Math" panose="02040503050406030204" pitchFamily="18" charset="0"/>
                      </a:rPr>
                      <m:t>=1</m:t>
                    </m:r>
                  </m:oMath>
                </a14:m>
                <a:r>
                  <a:rPr lang="en-US" sz="2800" dirty="0"/>
                  <a:t> hence the equation has a unique solution. Testing the numbers 0,1,2, …, 8,  we observe that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7</m:t>
                      </m:r>
                      <m:r>
                        <a:rPr lang="en-US" sz="2800" b="0" i="1" smtClean="0">
                          <a:latin typeface="Cambria Math" panose="02040503050406030204" pitchFamily="18" charset="0"/>
                          <a:ea typeface="Cambria Math" panose="02040503050406030204" pitchFamily="18" charset="0"/>
                        </a:rPr>
                        <m:t>×4≡1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9)</m:t>
                      </m:r>
                    </m:oMath>
                  </m:oMathPara>
                </a14:m>
                <a:endParaRPr lang="en-US" sz="2800" dirty="0"/>
              </a:p>
              <a:p>
                <a:pPr marL="0" indent="0">
                  <a:buNone/>
                </a:pPr>
                <a:r>
                  <a:rPr lang="en-US" sz="2800" dirty="0"/>
                  <a:t>      Thus 4 is the unique solution (the general solution is 4+9k for any integer     </a:t>
                </a:r>
              </a:p>
              <a:p>
                <a:pPr marL="0" indent="0">
                  <a:buNone/>
                </a:pPr>
                <a:r>
                  <a:rPr lang="en-US" sz="2800" dirty="0"/>
                  <a:t>      k.  </a:t>
                </a:r>
              </a:p>
            </p:txBody>
          </p:sp>
        </mc:Choice>
        <mc:Fallback xmlns="">
          <p:sp>
            <p:nvSpPr>
              <p:cNvPr id="3" name="Content Placeholder 2">
                <a:extLst>
                  <a:ext uri="{FF2B5EF4-FFF2-40B4-BE49-F238E27FC236}">
                    <a16:creationId xmlns:a16="http://schemas.microsoft.com/office/drawing/2014/main" id="{16372E8E-625F-664A-D576-B061BF7BCA94}"/>
                  </a:ext>
                </a:extLst>
              </p:cNvPr>
              <p:cNvSpPr>
                <a:spLocks noGrp="1" noRot="1" noChangeAspect="1" noMove="1" noResize="1" noEditPoints="1" noAdjustHandles="1" noChangeArrowheads="1" noChangeShapeType="1" noTextEdit="1"/>
              </p:cNvSpPr>
              <p:nvPr>
                <p:ph idx="1"/>
              </p:nvPr>
            </p:nvSpPr>
            <p:spPr>
              <a:xfrm>
                <a:off x="562083" y="1853754"/>
                <a:ext cx="11367980" cy="4089846"/>
              </a:xfrm>
              <a:blipFill>
                <a:blip r:embed="rId2"/>
                <a:stretch>
                  <a:fillRect l="-1019" t="-447" r="-5147" b="-2385"/>
                </a:stretch>
              </a:blipFill>
            </p:spPr>
            <p:txBody>
              <a:bodyPr/>
              <a:lstStyle/>
              <a:p>
                <a:r>
                  <a:rPr lang="en-US">
                    <a:noFill/>
                  </a:rPr>
                  <a:t> </a:t>
                </a:r>
              </a:p>
            </p:txBody>
          </p:sp>
        </mc:Fallback>
      </mc:AlternateContent>
    </p:spTree>
    <p:extLst>
      <p:ext uri="{BB962C8B-B14F-4D97-AF65-F5344CB8AC3E}">
        <p14:creationId xmlns:p14="http://schemas.microsoft.com/office/powerpoint/2010/main" val="532348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20C7-689F-A9CF-C2AA-E88079E4EBCC}"/>
              </a:ext>
            </a:extLst>
          </p:cNvPr>
          <p:cNvSpPr>
            <a:spLocks noGrp="1"/>
          </p:cNvSpPr>
          <p:nvPr>
            <p:ph type="title"/>
          </p:nvPr>
        </p:nvSpPr>
        <p:spPr/>
        <p:txBody>
          <a:bodyPr/>
          <a:lstStyle/>
          <a:p>
            <a:r>
              <a:rPr lang="en-US" dirty="0"/>
              <a:t>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071B1C-7A1E-75EA-E25C-504ADDA8D8BD}"/>
                  </a:ext>
                </a:extLst>
              </p:cNvPr>
              <p:cNvSpPr>
                <a:spLocks noGrp="1"/>
              </p:cNvSpPr>
              <p:nvPr>
                <p:ph idx="1"/>
              </p:nvPr>
            </p:nvSpPr>
            <p:spPr/>
            <p:txBody>
              <a:bodyPr>
                <a:normAutofit/>
              </a:bodyPr>
              <a:lstStyle/>
              <a:p>
                <a:pPr marL="0" indent="0">
                  <a:buNone/>
                </a:pPr>
                <a:r>
                  <a:rPr lang="en-US" sz="2800" dirty="0"/>
                  <a:t>A linear congruence relation </a:t>
                </a:r>
                <a14:m>
                  <m:oMath xmlns:m="http://schemas.openxmlformats.org/officeDocument/2006/math">
                    <m:r>
                      <a:rPr lang="en-US" sz="2800" b="0" i="1" smtClean="0">
                        <a:latin typeface="Cambria Math" panose="02040503050406030204" pitchFamily="18" charset="0"/>
                      </a:rPr>
                      <m:t>𝑎𝑥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e>
                    </m:d>
                  </m:oMath>
                </a14:m>
                <a:r>
                  <a:rPr lang="en-US" sz="2800" dirty="0"/>
                  <a:t> has a solution if and only if </a:t>
                </a:r>
                <a14:m>
                  <m:oMath xmlns:m="http://schemas.openxmlformats.org/officeDocument/2006/math">
                    <m:r>
                      <a:rPr lang="en-US" sz="2800" b="0" i="1" smtClean="0">
                        <a:latin typeface="Cambria Math" panose="02040503050406030204" pitchFamily="18" charset="0"/>
                      </a:rPr>
                      <m:t>𝑑</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dirty="0"/>
                  <a:t> where </a:t>
                </a:r>
                <a14:m>
                  <m:oMath xmlns:m="http://schemas.openxmlformats.org/officeDocument/2006/math">
                    <m:r>
                      <a:rPr lang="en-US" sz="2800" b="0" i="1" smtClean="0">
                        <a:latin typeface="Cambria Math" panose="02040503050406030204" pitchFamily="18" charset="0"/>
                      </a:rPr>
                      <m:t>𝑑</m:t>
                    </m:r>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gcd</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 </m:t>
                            </m:r>
                            <m:r>
                              <a:rPr lang="en-US" sz="2800" b="0" i="1" smtClean="0">
                                <a:latin typeface="Cambria Math" panose="02040503050406030204" pitchFamily="18" charset="0"/>
                              </a:rPr>
                              <m:t>𝑏</m:t>
                            </m:r>
                          </m:e>
                        </m:d>
                      </m:e>
                    </m:func>
                    <m:r>
                      <a:rPr lang="en-US" sz="2800" b="0" i="1" smtClean="0">
                        <a:latin typeface="Cambria Math" panose="02040503050406030204" pitchFamily="18" charset="0"/>
                      </a:rPr>
                      <m:t>. </m:t>
                    </m:r>
                  </m:oMath>
                </a14:m>
                <a:r>
                  <a:rPr lang="en-US" sz="2800" dirty="0"/>
                  <a:t>If a solution exists it is a unique solution modulo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𝑚</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𝑚</m:t>
                        </m:r>
                      </m:num>
                      <m:den>
                        <m:r>
                          <a:rPr lang="en-US" sz="2800" b="0" i="1" smtClean="0">
                            <a:latin typeface="Cambria Math" panose="02040503050406030204" pitchFamily="18" charset="0"/>
                          </a:rPr>
                          <m:t>𝑑</m:t>
                        </m:r>
                      </m:den>
                    </m:f>
                  </m:oMath>
                </a14:m>
                <a:r>
                  <a:rPr lang="en-US" sz="2800" dirty="0"/>
                  <a:t>.  In fact there are exactly d solutions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0</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m:t>
                    </m:r>
                  </m:oMath>
                </a14:m>
                <a:r>
                  <a:rPr lang="en-US" sz="2800" dirty="0"/>
                  <a:t>. No two of which are congruent modulo m.  </a:t>
                </a:r>
              </a:p>
            </p:txBody>
          </p:sp>
        </mc:Choice>
        <mc:Fallback xmlns="">
          <p:sp>
            <p:nvSpPr>
              <p:cNvPr id="3" name="Content Placeholder 2">
                <a:extLst>
                  <a:ext uri="{FF2B5EF4-FFF2-40B4-BE49-F238E27FC236}">
                    <a16:creationId xmlns:a16="http://schemas.microsoft.com/office/drawing/2014/main" id="{27071B1C-7A1E-75EA-E25C-504ADDA8D8BD}"/>
                  </a:ext>
                </a:extLst>
              </p:cNvPr>
              <p:cNvSpPr>
                <a:spLocks noGrp="1" noRot="1" noChangeAspect="1" noMove="1" noResize="1" noEditPoints="1" noAdjustHandles="1" noChangeArrowheads="1" noChangeShapeType="1" noTextEdit="1"/>
              </p:cNvSpPr>
              <p:nvPr>
                <p:ph idx="1"/>
              </p:nvPr>
            </p:nvSpPr>
            <p:spPr>
              <a:blipFill>
                <a:blip r:embed="rId2"/>
                <a:stretch>
                  <a:fillRect l="-1270" t="-707"/>
                </a:stretch>
              </a:blipFill>
            </p:spPr>
            <p:txBody>
              <a:bodyPr/>
              <a:lstStyle/>
              <a:p>
                <a:r>
                  <a:rPr lang="en-US">
                    <a:noFill/>
                  </a:rPr>
                  <a:t> </a:t>
                </a:r>
              </a:p>
            </p:txBody>
          </p:sp>
        </mc:Fallback>
      </mc:AlternateContent>
    </p:spTree>
    <p:extLst>
      <p:ext uri="{BB962C8B-B14F-4D97-AF65-F5344CB8AC3E}">
        <p14:creationId xmlns:p14="http://schemas.microsoft.com/office/powerpoint/2010/main" val="1483857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532D-C5FA-0229-3821-A1AC7F90F3EE}"/>
              </a:ext>
            </a:extLst>
          </p:cNvPr>
          <p:cNvSpPr>
            <a:spLocks noGrp="1"/>
          </p:cNvSpPr>
          <p:nvPr>
            <p:ph type="title"/>
          </p:nvPr>
        </p:nvSpPr>
        <p:spPr/>
        <p:txBody>
          <a:bodyPr/>
          <a:lstStyle/>
          <a:p>
            <a:r>
              <a:rPr lang="en-US"/>
              <a:t>Existence </a:t>
            </a:r>
            <a:r>
              <a:rPr lang="en-US" dirty="0"/>
              <a:t>of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558886-DE4B-6A5C-E5D5-3858D5C73F53}"/>
                  </a:ext>
                </a:extLst>
              </p:cNvPr>
              <p:cNvSpPr>
                <a:spLocks noGrp="1"/>
              </p:cNvSpPr>
              <p:nvPr>
                <p:ph idx="1"/>
              </p:nvPr>
            </p:nvSpPr>
            <p:spPr/>
            <p:txBody>
              <a:bodyPr>
                <a:normAutofit/>
              </a:bodyPr>
              <a:lstStyle/>
              <a:p>
                <a:pPr marL="0" indent="0">
                  <a:buNone/>
                </a:pPr>
                <a:r>
                  <a:rPr lang="en-US" sz="2800" dirty="0"/>
                  <a:t>The solution of </a:t>
                </a:r>
                <a14:m>
                  <m:oMath xmlns:m="http://schemas.openxmlformats.org/officeDocument/2006/math">
                    <m:r>
                      <a:rPr lang="en-US" sz="2800" b="0" i="1" smtClean="0">
                        <a:latin typeface="Cambria Math" panose="02040503050406030204" pitchFamily="18" charset="0"/>
                      </a:rPr>
                      <m:t>𝑎𝑥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a14:m>
                <a:r>
                  <a:rPr lang="en-US" sz="2800" dirty="0"/>
                  <a:t> exists if</a:t>
                </a:r>
              </a:p>
              <a:p>
                <a:pPr marL="0" indent="0">
                  <a:buNone/>
                </a:pPr>
                <a:r>
                  <a:rPr lang="en-US" sz="2800" dirty="0"/>
                  <a:t>Case 1: if </a:t>
                </a:r>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gcd</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 </m:t>
                            </m:r>
                            <m:r>
                              <a:rPr lang="en-US" sz="2800" b="0" i="1" smtClean="0">
                                <a:latin typeface="Cambria Math" panose="02040503050406030204" pitchFamily="18" charset="0"/>
                              </a:rPr>
                              <m:t>𝑚</m:t>
                            </m:r>
                          </m:e>
                        </m:d>
                      </m:e>
                    </m:func>
                    <m:r>
                      <a:rPr lang="en-US" sz="2800" b="0" i="1" smtClean="0">
                        <a:latin typeface="Cambria Math" panose="02040503050406030204" pitchFamily="18" charset="0"/>
                      </a:rPr>
                      <m:t>=1</m:t>
                    </m:r>
                  </m:oMath>
                </a14:m>
                <a:r>
                  <a:rPr lang="en-US" sz="2800" dirty="0"/>
                  <a:t>, in this case there is a unique solution modulo m.</a:t>
                </a:r>
              </a:p>
              <a:p>
                <a:pPr marL="0" indent="0">
                  <a:buNone/>
                </a:pPr>
                <a:r>
                  <a:rPr lang="en-US" sz="2800" dirty="0"/>
                  <a:t>Case 2: if </a:t>
                </a:r>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gcd</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 </m:t>
                            </m:r>
                            <m:r>
                              <a:rPr lang="en-US" sz="2800" b="0" i="1" smtClean="0">
                                <a:latin typeface="Cambria Math" panose="02040503050406030204" pitchFamily="18" charset="0"/>
                              </a:rPr>
                              <m:t>𝑚</m:t>
                            </m:r>
                          </m:e>
                        </m:d>
                      </m:e>
                    </m:func>
                    <m:r>
                      <a:rPr lang="en-US" sz="2800" b="0" i="1" smtClean="0">
                        <a:latin typeface="Cambria Math" panose="02040503050406030204" pitchFamily="18" charset="0"/>
                      </a:rPr>
                      <m:t>=</m:t>
                    </m:r>
                    <m:r>
                      <a:rPr lang="en-US" sz="2800" b="0" i="1" smtClean="0">
                        <a:latin typeface="Cambria Math" panose="02040503050406030204" pitchFamily="18" charset="0"/>
                      </a:rPr>
                      <m:t>𝑑</m:t>
                    </m:r>
                  </m:oMath>
                </a14:m>
                <a:r>
                  <a:rPr lang="en-US" sz="2800" dirty="0"/>
                  <a:t>&gt;1 and if </a:t>
                </a:r>
                <a14:m>
                  <m:oMath xmlns:m="http://schemas.openxmlformats.org/officeDocument/2006/math">
                    <m:r>
                      <a:rPr lang="en-US" sz="2800" b="0" i="1" smtClean="0">
                        <a:latin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oMath>
                </a14:m>
                <a:r>
                  <a:rPr lang="en-US" sz="2800" dirty="0"/>
                  <a:t>, then no solution exists.</a:t>
                </a:r>
              </a:p>
              <a:p>
                <a:pPr marL="0" indent="0">
                  <a:buNone/>
                </a:pPr>
                <a:r>
                  <a:rPr lang="en-US" sz="2800" dirty="0"/>
                  <a:t>Case 3:  if </a:t>
                </a:r>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gcd</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 </m:t>
                            </m:r>
                            <m:r>
                              <a:rPr lang="en-US" sz="2800" b="0" i="1" smtClean="0">
                                <a:latin typeface="Cambria Math" panose="02040503050406030204" pitchFamily="18" charset="0"/>
                              </a:rPr>
                              <m:t>𝑚</m:t>
                            </m:r>
                          </m:e>
                        </m:d>
                      </m:e>
                    </m:func>
                    <m:r>
                      <a:rPr lang="en-US" sz="2800" b="0" i="1" smtClean="0">
                        <a:latin typeface="Cambria Math" panose="02040503050406030204" pitchFamily="18" charset="0"/>
                      </a:rPr>
                      <m:t>=</m:t>
                    </m:r>
                    <m:r>
                      <a:rPr lang="en-US" sz="2800" b="0" i="1" smtClean="0">
                        <a:latin typeface="Cambria Math" panose="02040503050406030204" pitchFamily="18" charset="0"/>
                      </a:rPr>
                      <m:t>𝑑</m:t>
                    </m:r>
                  </m:oMath>
                </a14:m>
                <a:r>
                  <a:rPr lang="en-US" sz="2800" dirty="0"/>
                  <a:t>&gt;1 and if </a:t>
                </a:r>
                <a14:m>
                  <m:oMath xmlns:m="http://schemas.openxmlformats.org/officeDocument/2006/math">
                    <m:r>
                      <a:rPr lang="en-US" sz="2800" b="0" i="1" smtClean="0">
                        <a:latin typeface="Cambria Math" panose="02040503050406030204" pitchFamily="18" charset="0"/>
                      </a:rPr>
                      <m:t>𝑑</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oMath>
                </a14:m>
                <a:r>
                  <a:rPr lang="en-US" sz="2800" dirty="0"/>
                  <a:t>, then solution exists.</a:t>
                </a:r>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6B558886-DE4B-6A5C-E5D5-3858D5C73F53}"/>
                  </a:ext>
                </a:extLst>
              </p:cNvPr>
              <p:cNvSpPr>
                <a:spLocks noGrp="1" noRot="1" noChangeAspect="1" noMove="1" noResize="1" noEditPoints="1" noAdjustHandles="1" noChangeArrowheads="1" noChangeShapeType="1" noTextEdit="1"/>
              </p:cNvSpPr>
              <p:nvPr>
                <p:ph idx="1"/>
              </p:nvPr>
            </p:nvSpPr>
            <p:spPr>
              <a:blipFill>
                <a:blip r:embed="rId2"/>
                <a:stretch>
                  <a:fillRect l="-1270" t="-707"/>
                </a:stretch>
              </a:blipFill>
            </p:spPr>
            <p:txBody>
              <a:bodyPr/>
              <a:lstStyle/>
              <a:p>
                <a:r>
                  <a:rPr lang="en-US">
                    <a:noFill/>
                  </a:rPr>
                  <a:t> </a:t>
                </a:r>
              </a:p>
            </p:txBody>
          </p:sp>
        </mc:Fallback>
      </mc:AlternateContent>
    </p:spTree>
    <p:extLst>
      <p:ext uri="{BB962C8B-B14F-4D97-AF65-F5344CB8AC3E}">
        <p14:creationId xmlns:p14="http://schemas.microsoft.com/office/powerpoint/2010/main" val="3727506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7605-EEA9-2DAD-155A-764751697B9E}"/>
              </a:ext>
            </a:extLst>
          </p:cNvPr>
          <p:cNvSpPr>
            <a:spLocks noGrp="1"/>
          </p:cNvSpPr>
          <p:nvPr>
            <p:ph type="title"/>
          </p:nvPr>
        </p:nvSpPr>
        <p:spPr/>
        <p:txBody>
          <a:bodyPr/>
          <a:lstStyle/>
          <a:p>
            <a:r>
              <a:rPr lang="en-US" dirty="0"/>
              <a:t>Method of finding solutions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79E08C-86B9-EF68-5235-031C4B7AF2EC}"/>
                  </a:ext>
                </a:extLst>
              </p:cNvPr>
              <p:cNvSpPr>
                <a:spLocks noGrp="1"/>
              </p:cNvSpPr>
              <p:nvPr>
                <p:ph idx="1"/>
              </p:nvPr>
            </p:nvSpPr>
            <p:spPr>
              <a:xfrm>
                <a:off x="1451579" y="2015732"/>
                <a:ext cx="10149871" cy="4037749"/>
              </a:xfrm>
            </p:spPr>
            <p:txBody>
              <a:bodyPr>
                <a:normAutofit fontScale="92500" lnSpcReduction="20000"/>
              </a:bodyPr>
              <a:lstStyle/>
              <a:p>
                <a:pPr marL="0" indent="0">
                  <a:buNone/>
                </a:pPr>
                <a:r>
                  <a:rPr lang="en-US" sz="2800" b="1" dirty="0"/>
                  <a:t>Case 1:</a:t>
                </a:r>
                <a:r>
                  <a:rPr lang="en-US" sz="2800" dirty="0"/>
                  <a:t> if </a:t>
                </a:r>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gcd</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 </m:t>
                            </m:r>
                            <m:r>
                              <a:rPr lang="en-US" sz="2800" b="0" i="1" smtClean="0">
                                <a:latin typeface="Cambria Math" panose="02040503050406030204" pitchFamily="18" charset="0"/>
                              </a:rPr>
                              <m:t>𝑚</m:t>
                            </m:r>
                          </m:e>
                        </m:d>
                      </m:e>
                    </m:func>
                    <m:r>
                      <a:rPr lang="en-US" sz="2800" b="0" i="1" smtClean="0">
                        <a:latin typeface="Cambria Math" panose="02040503050406030204" pitchFamily="18" charset="0"/>
                      </a:rPr>
                      <m:t>=1</m:t>
                    </m:r>
                  </m:oMath>
                </a14:m>
                <a:r>
                  <a:rPr lang="en-US" sz="2800" dirty="0"/>
                  <a:t>, in this case there is a unique solution modulo m.</a:t>
                </a:r>
              </a:p>
              <a:p>
                <a:pPr marL="0" indent="0">
                  <a:buNone/>
                </a:pPr>
                <a:r>
                  <a:rPr lang="en-US" sz="2800" dirty="0"/>
                  <a:t>Step 1: since </a:t>
                </a:r>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gcd</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 </m:t>
                            </m:r>
                            <m:r>
                              <a:rPr lang="en-US" sz="2800" b="0" i="1" smtClean="0">
                                <a:latin typeface="Cambria Math" panose="02040503050406030204" pitchFamily="18" charset="0"/>
                              </a:rPr>
                              <m:t>𝑚</m:t>
                            </m:r>
                          </m:e>
                        </m:d>
                      </m:e>
                    </m:func>
                    <m:r>
                      <a:rPr lang="en-US" sz="2800" b="0" i="1" smtClean="0">
                        <a:latin typeface="Cambria Math" panose="02040503050406030204" pitchFamily="18" charset="0"/>
                      </a:rPr>
                      <m:t>=1</m:t>
                    </m:r>
                    <m:r>
                      <a:rPr lang="en-US" sz="2800" b="0" i="0" smtClean="0">
                        <a:latin typeface="Cambria Math" panose="02040503050406030204" pitchFamily="18" charset="0"/>
                      </a:rPr>
                      <m:t> </m:t>
                    </m:r>
                  </m:oMath>
                </a14:m>
                <a:r>
                  <a:rPr lang="en-US" sz="2800" dirty="0"/>
                  <a:t>find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𝑠</m:t>
                    </m:r>
                  </m:oMath>
                </a14:m>
                <a:r>
                  <a:rPr lang="en-US" sz="2800" dirty="0"/>
                  <a:t>  such that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𝑎𝑟</m:t>
                      </m:r>
                      <m:r>
                        <a:rPr lang="en-US" sz="2800" b="0" i="1" smtClean="0">
                          <a:latin typeface="Cambria Math" panose="02040503050406030204" pitchFamily="18" charset="0"/>
                        </a:rPr>
                        <m:t>+</m:t>
                      </m:r>
                      <m:r>
                        <a:rPr lang="en-US" sz="2800" b="0" i="1" smtClean="0">
                          <a:latin typeface="Cambria Math" panose="02040503050406030204" pitchFamily="18" charset="0"/>
                        </a:rPr>
                        <m:t>𝑚𝑠</m:t>
                      </m:r>
                      <m:r>
                        <a:rPr lang="en-US" sz="2800" b="0" i="1" smtClean="0">
                          <a:latin typeface="Cambria Math" panose="02040503050406030204" pitchFamily="18" charset="0"/>
                        </a:rPr>
                        <m:t>=1</m:t>
                      </m:r>
                    </m:oMath>
                  </m:oMathPara>
                </a14:m>
                <a:endParaRPr lang="en-US" sz="2800" dirty="0"/>
              </a:p>
              <a:p>
                <a:pPr marL="0" indent="0">
                  <a:buNone/>
                </a:pPr>
                <a:r>
                  <a:rPr lang="en-US" sz="2800" dirty="0"/>
                  <a:t>Multiplying by b we get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𝑎𝑏𝑟</m:t>
                      </m:r>
                      <m:r>
                        <a:rPr lang="en-US" sz="2800" b="0" i="1" smtClean="0">
                          <a:latin typeface="Cambria Math" panose="02040503050406030204" pitchFamily="18" charset="0"/>
                        </a:rPr>
                        <m:t>+</m:t>
                      </m:r>
                      <m:r>
                        <a:rPr lang="en-US" sz="2800" b="0" i="1" smtClean="0">
                          <a:latin typeface="Cambria Math" panose="02040503050406030204" pitchFamily="18" charset="0"/>
                        </a:rPr>
                        <m:t>𝑚𝑏𝑠</m:t>
                      </m:r>
                      <m:r>
                        <a:rPr lang="en-US" sz="2800" b="0" i="1" smtClean="0">
                          <a:latin typeface="Cambria Math" panose="02040503050406030204" pitchFamily="18" charset="0"/>
                        </a:rPr>
                        <m:t>=</m:t>
                      </m:r>
                      <m:r>
                        <a:rPr lang="en-US" sz="2800" b="0" i="1" smtClean="0">
                          <a:latin typeface="Cambria Math" panose="02040503050406030204" pitchFamily="18" charset="0"/>
                        </a:rPr>
                        <m:t>𝑏</m:t>
                      </m:r>
                    </m:oMath>
                  </m:oMathPara>
                </a14:m>
                <a:endParaRPr lang="en-US" sz="2800" b="0" dirty="0"/>
              </a:p>
              <a:p>
                <a:pPr marL="0" indent="0">
                  <a:buNone/>
                </a:pPr>
                <a14:m>
                  <m:oMath xmlns:m="http://schemas.openxmlformats.org/officeDocument/2006/math">
                    <m:r>
                      <a:rPr lang="en-US" sz="2800" b="0" i="1" smtClean="0">
                        <a:latin typeface="Cambria Math" panose="02040503050406030204" pitchFamily="18" charset="0"/>
                      </a:rPr>
                      <m:t>𝑎</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r>
                      <a:rPr lang="en-US" sz="2800" b="0" i="1" smtClean="0">
                        <a:latin typeface="Cambria Math" panose="02040503050406030204" pitchFamily="18" charset="0"/>
                      </a:rPr>
                      <m:t>𝑚𝑏𝑠</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b="0" dirty="0"/>
                  <a:t>  where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0</m:t>
                        </m:r>
                      </m:sub>
                    </m:sSub>
                    <m:r>
                      <a:rPr lang="en-US" sz="2800" b="0" i="1" smtClean="0">
                        <a:latin typeface="Cambria Math" panose="02040503050406030204" pitchFamily="18" charset="0"/>
                      </a:rPr>
                      <m:t>=</m:t>
                    </m:r>
                    <m:r>
                      <a:rPr lang="en-US" sz="2800" b="0" i="1" smtClean="0">
                        <a:latin typeface="Cambria Math" panose="02040503050406030204" pitchFamily="18" charset="0"/>
                      </a:rPr>
                      <m:t>𝑏𝑟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0</m:t>
                        </m:r>
                      </m:sub>
                    </m:sSub>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a14:m>
                <a:r>
                  <a:rPr lang="en-US" sz="2800" b="0" dirty="0"/>
                  <a:t>, thus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𝑏𝑟</m:t>
                    </m:r>
                  </m:oMath>
                </a14:m>
                <a:r>
                  <a:rPr lang="en-US" sz="2800" b="0" dirty="0"/>
                  <a:t> is a solution.</a:t>
                </a:r>
              </a:p>
              <a:p>
                <a:pPr marL="0" indent="0">
                  <a:buNone/>
                </a:pPr>
                <a:endParaRPr lang="en-US" sz="2800" b="0" dirty="0"/>
              </a:p>
              <a:p>
                <a:pPr marL="0" indent="0">
                  <a:buNone/>
                </a:pPr>
                <a:endParaRPr lang="en-US" sz="2800" dirty="0"/>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3979E08C-86B9-EF68-5235-031C4B7AF2EC}"/>
                  </a:ext>
                </a:extLst>
              </p:cNvPr>
              <p:cNvSpPr>
                <a:spLocks noGrp="1" noRot="1" noChangeAspect="1" noMove="1" noResize="1" noEditPoints="1" noAdjustHandles="1" noChangeArrowheads="1" noChangeShapeType="1" noTextEdit="1"/>
              </p:cNvSpPr>
              <p:nvPr>
                <p:ph idx="1"/>
              </p:nvPr>
            </p:nvSpPr>
            <p:spPr>
              <a:xfrm>
                <a:off x="1451579" y="2015732"/>
                <a:ext cx="10149871" cy="4037749"/>
              </a:xfrm>
              <a:blipFill>
                <a:blip r:embed="rId2"/>
                <a:stretch>
                  <a:fillRect l="-1081" t="-1511"/>
                </a:stretch>
              </a:blipFill>
            </p:spPr>
            <p:txBody>
              <a:bodyPr/>
              <a:lstStyle/>
              <a:p>
                <a:r>
                  <a:rPr lang="en-US">
                    <a:noFill/>
                  </a:rPr>
                  <a:t> </a:t>
                </a:r>
              </a:p>
            </p:txBody>
          </p:sp>
        </mc:Fallback>
      </mc:AlternateContent>
    </p:spTree>
    <p:extLst>
      <p:ext uri="{BB962C8B-B14F-4D97-AF65-F5344CB8AC3E}">
        <p14:creationId xmlns:p14="http://schemas.microsoft.com/office/powerpoint/2010/main" val="830143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EB87-2D2A-D634-F065-2750EF50E10E}"/>
              </a:ext>
            </a:extLst>
          </p:cNvPr>
          <p:cNvSpPr>
            <a:spLocks noGrp="1"/>
          </p:cNvSpPr>
          <p:nvPr>
            <p:ph type="title"/>
          </p:nvPr>
        </p:nvSpPr>
        <p:spPr/>
        <p:txBody>
          <a:bodyPr/>
          <a:lstStyle/>
          <a:p>
            <a:r>
              <a:rPr lang="en-US" dirty="0"/>
              <a:t>Continue case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81B2FA-6A22-21C6-239C-47816F3B792B}"/>
                  </a:ext>
                </a:extLst>
              </p:cNvPr>
              <p:cNvSpPr>
                <a:spLocks noGrp="1"/>
              </p:cNvSpPr>
              <p:nvPr>
                <p:ph idx="1"/>
              </p:nvPr>
            </p:nvSpPr>
            <p:spPr/>
            <p:txBody>
              <a:bodyPr>
                <a:normAutofit/>
              </a:bodyPr>
              <a:lstStyle/>
              <a:p>
                <a:pPr marL="0" indent="0">
                  <a:buNone/>
                </a:pPr>
                <a:r>
                  <a:rPr lang="en-US" sz="2800" b="1" dirty="0"/>
                  <a:t>Step 2:  </a:t>
                </a:r>
                <a:r>
                  <a:rPr lang="en-US" sz="2800" dirty="0"/>
                  <a:t>the solution set is </a:t>
                </a:r>
                <a14:m>
                  <m:oMath xmlns:m="http://schemas.openxmlformats.org/officeDocument/2006/math">
                    <m:d>
                      <m:dPr>
                        <m:begChr m:val="{"/>
                        <m:endChr m:val="}"/>
                        <m:ctrlPr>
                          <a:rPr lang="en-US" sz="2800" i="1" smtClean="0">
                            <a:latin typeface="Cambria Math" panose="02040503050406030204" pitchFamily="18" charset="0"/>
                          </a:rPr>
                        </m:ctrlPr>
                      </m:dP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r>
                          <a:rPr lang="en-US" sz="2800" b="0" i="1" smtClean="0">
                            <a:latin typeface="Cambria Math" panose="02040503050406030204" pitchFamily="18" charset="0"/>
                          </a:rPr>
                          <m:t>𝑘𝑚</m:t>
                        </m:r>
                        <m:r>
                          <a:rPr lang="en-US" sz="2800" b="0" i="1" smtClean="0">
                            <a:latin typeface="Cambria Math" panose="02040503050406030204" pitchFamily="18" charset="0"/>
                          </a:rPr>
                          <m:t>:  </m:t>
                        </m:r>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ℤ</m:t>
                        </m:r>
                      </m:e>
                    </m:d>
                  </m:oMath>
                </a14:m>
                <a:endParaRPr lang="en-US" sz="2800" dirty="0"/>
              </a:p>
              <a:p>
                <a:pPr marL="0" indent="0">
                  <a:buNone/>
                </a:pPr>
                <a:r>
                  <a:rPr lang="en-US" sz="2800" dirty="0"/>
                  <a:t>If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oMath>
                </a14:m>
                <a:r>
                  <a:rPr lang="en-US" sz="2800" dirty="0"/>
                  <a:t> does not satisfy </a:t>
                </a:r>
                <a14:m>
                  <m:oMath xmlns:m="http://schemas.openxmlformats.org/officeDocument/2006/math">
                    <m:r>
                      <a:rPr lang="en-US" sz="2800" b="0" i="1" smtClean="0">
                        <a:latin typeface="Cambria Math" panose="02040503050406030204" pitchFamily="18" charset="0"/>
                      </a:rPr>
                      <m:t>0</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oMath>
                </a14:m>
                <a:r>
                  <a:rPr lang="en-US" sz="2800" dirty="0"/>
                  <a:t>, then reduce it so that it satisfy the condition.</a:t>
                </a:r>
              </a:p>
            </p:txBody>
          </p:sp>
        </mc:Choice>
        <mc:Fallback xmlns="">
          <p:sp>
            <p:nvSpPr>
              <p:cNvPr id="3" name="Content Placeholder 2">
                <a:extLst>
                  <a:ext uri="{FF2B5EF4-FFF2-40B4-BE49-F238E27FC236}">
                    <a16:creationId xmlns:a16="http://schemas.microsoft.com/office/drawing/2014/main" id="{4D81B2FA-6A22-21C6-239C-47816F3B792B}"/>
                  </a:ext>
                </a:extLst>
              </p:cNvPr>
              <p:cNvSpPr>
                <a:spLocks noGrp="1" noRot="1" noChangeAspect="1" noMove="1" noResize="1" noEditPoints="1" noAdjustHandles="1" noChangeArrowheads="1" noChangeShapeType="1" noTextEdit="1"/>
              </p:cNvSpPr>
              <p:nvPr>
                <p:ph idx="1"/>
              </p:nvPr>
            </p:nvSpPr>
            <p:spPr>
              <a:blipFill>
                <a:blip r:embed="rId2"/>
                <a:stretch>
                  <a:fillRect l="-1270" t="-707" r="-571"/>
                </a:stretch>
              </a:blipFill>
            </p:spPr>
            <p:txBody>
              <a:bodyPr/>
              <a:lstStyle/>
              <a:p>
                <a:r>
                  <a:rPr lang="en-US">
                    <a:noFill/>
                  </a:rPr>
                  <a:t> </a:t>
                </a:r>
              </a:p>
            </p:txBody>
          </p:sp>
        </mc:Fallback>
      </mc:AlternateContent>
    </p:spTree>
    <p:extLst>
      <p:ext uri="{BB962C8B-B14F-4D97-AF65-F5344CB8AC3E}">
        <p14:creationId xmlns:p14="http://schemas.microsoft.com/office/powerpoint/2010/main" val="2847088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0225-ECF9-D577-D979-716D41D5D3D9}"/>
              </a:ext>
            </a:extLst>
          </p:cNvPr>
          <p:cNvSpPr>
            <a:spLocks noGrp="1"/>
          </p:cNvSpPr>
          <p:nvPr>
            <p:ph type="title"/>
          </p:nvPr>
        </p:nvSpPr>
        <p:spPr/>
        <p:txBody>
          <a:bodyPr/>
          <a:lstStyle/>
          <a:p>
            <a:r>
              <a:rPr lang="en-US" dirty="0"/>
              <a:t>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43DCCD-8496-005B-8E15-DC46DCA7A7C5}"/>
                  </a:ext>
                </a:extLst>
              </p:cNvPr>
              <p:cNvSpPr>
                <a:spLocks noGrp="1"/>
              </p:cNvSpPr>
              <p:nvPr>
                <p:ph idx="1"/>
              </p:nvPr>
            </p:nvSpPr>
            <p:spPr/>
            <p:txBody>
              <a:bodyPr>
                <a:normAutofit/>
              </a:bodyPr>
              <a:lstStyle/>
              <a:p>
                <a:pPr marL="0" indent="0">
                  <a:buNone/>
                </a:pPr>
                <a:r>
                  <a:rPr lang="en-US" sz="2800" dirty="0"/>
                  <a:t>If </a:t>
                </a:r>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gcd</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 </m:t>
                            </m:r>
                            <m:r>
                              <a:rPr lang="en-US" sz="2800" b="0" i="1" smtClean="0">
                                <a:latin typeface="Cambria Math" panose="02040503050406030204" pitchFamily="18" charset="0"/>
                              </a:rPr>
                              <m:t>𝑏</m:t>
                            </m:r>
                          </m:e>
                        </m:d>
                      </m:e>
                    </m:func>
                    <m:r>
                      <a:rPr lang="en-US" sz="2800" b="0" i="1" smtClean="0">
                        <a:latin typeface="Cambria Math" panose="02040503050406030204" pitchFamily="18" charset="0"/>
                      </a:rPr>
                      <m:t>=1</m:t>
                    </m:r>
                  </m:oMath>
                </a14:m>
                <a:r>
                  <a:rPr lang="en-US" sz="2800" dirty="0"/>
                  <a:t> and if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0</m:t>
                        </m:r>
                      </m:sub>
                    </m:sSub>
                  </m:oMath>
                </a14:m>
                <a:r>
                  <a:rPr lang="en-US" sz="2800" dirty="0"/>
                  <a:t> are particular solutions of </a:t>
                </a:r>
                <a14:m>
                  <m:oMath xmlns:m="http://schemas.openxmlformats.org/officeDocument/2006/math">
                    <m:r>
                      <a:rPr lang="en-US" sz="2800" b="0" i="1" smtClean="0">
                        <a:latin typeface="Cambria Math" panose="02040503050406030204" pitchFamily="18" charset="0"/>
                      </a:rPr>
                      <m:t>𝑎𝑥</m:t>
                    </m:r>
                    <m:r>
                      <a:rPr lang="en-US" sz="2800" b="0" i="1" smtClean="0">
                        <a:latin typeface="Cambria Math" panose="02040503050406030204" pitchFamily="18" charset="0"/>
                      </a:rPr>
                      <m:t>+</m:t>
                    </m:r>
                    <m:r>
                      <a:rPr lang="en-US" sz="2800" b="0" i="1" smtClean="0">
                        <a:latin typeface="Cambria Math" panose="02040503050406030204" pitchFamily="18" charset="0"/>
                      </a:rPr>
                      <m:t>𝑏𝑦</m:t>
                    </m:r>
                    <m:r>
                      <a:rPr lang="en-US" sz="2800" b="0" i="1" smtClean="0">
                        <a:latin typeface="Cambria Math" panose="02040503050406030204" pitchFamily="18" charset="0"/>
                      </a:rPr>
                      <m:t>=</m:t>
                    </m:r>
                    <m:r>
                      <a:rPr lang="en-US" sz="2800" b="0" i="1" smtClean="0">
                        <a:latin typeface="Cambria Math" panose="02040503050406030204" pitchFamily="18" charset="0"/>
                      </a:rPr>
                      <m:t>𝑐</m:t>
                    </m:r>
                  </m:oMath>
                </a14:m>
                <a:r>
                  <a:rPr lang="en-US" sz="2800" dirty="0"/>
                  <a:t>, then all the solutions are given by </a:t>
                </a:r>
              </a:p>
              <a:p>
                <a:pPr marL="0" indent="0" algn="ctr">
                  <a:buNone/>
                </a:pP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r>
                      <a:rPr lang="en-US" sz="2800" b="0" i="1" smtClean="0">
                        <a:latin typeface="Cambria Math" panose="02040503050406030204" pitchFamily="18" charset="0"/>
                      </a:rPr>
                      <m:t>𝑏𝑡</m:t>
                    </m:r>
                    <m:r>
                      <a:rPr lang="en-US" sz="2800" b="0" i="1" smtClean="0">
                        <a:latin typeface="Cambria Math" panose="02040503050406030204" pitchFamily="18" charset="0"/>
                      </a:rPr>
                      <m:t>,   </m:t>
                    </m:r>
                    <m:r>
                      <a:rPr lang="en-US" sz="2800" b="0" i="1" smtClean="0">
                        <a:latin typeface="Cambria Math" panose="02040503050406030204" pitchFamily="18" charset="0"/>
                      </a:rPr>
                      <m:t>𝑦</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r>
                      <a:rPr lang="en-US" sz="2800" b="0" i="1" smtClean="0">
                        <a:latin typeface="Cambria Math" panose="02040503050406030204" pitchFamily="18" charset="0"/>
                      </a:rPr>
                      <m:t>𝑎𝑡</m:t>
                    </m:r>
                  </m:oMath>
                </a14:m>
                <a:r>
                  <a:rPr lang="en-US" sz="2800" dirty="0"/>
                  <a:t> </a:t>
                </a:r>
              </a:p>
            </p:txBody>
          </p:sp>
        </mc:Choice>
        <mc:Fallback xmlns="">
          <p:sp>
            <p:nvSpPr>
              <p:cNvPr id="3" name="Content Placeholder 2">
                <a:extLst>
                  <a:ext uri="{FF2B5EF4-FFF2-40B4-BE49-F238E27FC236}">
                    <a16:creationId xmlns:a16="http://schemas.microsoft.com/office/drawing/2014/main" id="{9843DCCD-8496-005B-8E15-DC46DCA7A7C5}"/>
                  </a:ext>
                </a:extLst>
              </p:cNvPr>
              <p:cNvSpPr>
                <a:spLocks noGrp="1" noRot="1" noChangeAspect="1" noMove="1" noResize="1" noEditPoints="1" noAdjustHandles="1" noChangeArrowheads="1" noChangeShapeType="1" noTextEdit="1"/>
              </p:cNvSpPr>
              <p:nvPr>
                <p:ph idx="1"/>
              </p:nvPr>
            </p:nvSpPr>
            <p:spPr>
              <a:blipFill>
                <a:blip r:embed="rId2"/>
                <a:stretch>
                  <a:fillRect l="-1270" t="-707"/>
                </a:stretch>
              </a:blipFill>
            </p:spPr>
            <p:txBody>
              <a:bodyPr/>
              <a:lstStyle/>
              <a:p>
                <a:r>
                  <a:rPr lang="en-US">
                    <a:noFill/>
                  </a:rPr>
                  <a:t> </a:t>
                </a:r>
              </a:p>
            </p:txBody>
          </p:sp>
        </mc:Fallback>
      </mc:AlternateContent>
    </p:spTree>
    <p:extLst>
      <p:ext uri="{BB962C8B-B14F-4D97-AF65-F5344CB8AC3E}">
        <p14:creationId xmlns:p14="http://schemas.microsoft.com/office/powerpoint/2010/main" val="608556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B161-9463-BBFF-4089-D53C59317476}"/>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A3C2E5-0D88-472C-5C37-B6593DAFF2FE}"/>
                  </a:ext>
                </a:extLst>
              </p:cNvPr>
              <p:cNvSpPr>
                <a:spLocks noGrp="1"/>
              </p:cNvSpPr>
              <p:nvPr>
                <p:ph idx="1"/>
              </p:nvPr>
            </p:nvSpPr>
            <p:spPr/>
            <p:txBody>
              <a:bodyPr>
                <a:noAutofit/>
              </a:bodyPr>
              <a:lstStyle/>
              <a:p>
                <a:pPr marL="0" indent="0">
                  <a:buNone/>
                </a:pPr>
                <a:r>
                  <a:rPr lang="en-US" sz="2800" dirty="0"/>
                  <a:t>What are the solutions of </a:t>
                </a:r>
                <a14:m>
                  <m:oMath xmlns:m="http://schemas.openxmlformats.org/officeDocument/2006/math">
                    <m:r>
                      <a:rPr lang="en-US" sz="2800" b="0" i="1" smtClean="0">
                        <a:latin typeface="Cambria Math" panose="02040503050406030204" pitchFamily="18" charset="0"/>
                      </a:rPr>
                      <m:t>3</m:t>
                    </m:r>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≡4(</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7)</m:t>
                    </m:r>
                  </m:oMath>
                </a14:m>
                <a:r>
                  <a:rPr lang="en-US" sz="2800" dirty="0"/>
                  <a:t>?</a:t>
                </a:r>
              </a:p>
              <a:p>
                <a:pPr marL="0" indent="0">
                  <a:buNone/>
                </a:pPr>
                <a:r>
                  <a:rPr lang="en-US" sz="2800" b="1" dirty="0"/>
                  <a:t>Solution:</a:t>
                </a:r>
                <a:r>
                  <a:rPr lang="en-US" sz="2800" dirty="0"/>
                  <a:t> we know that </a:t>
                </a:r>
                <a14:m>
                  <m:oMath xmlns:m="http://schemas.openxmlformats.org/officeDocument/2006/math">
                    <m:r>
                      <a:rPr lang="en-US" sz="2800" b="0" i="1" smtClean="0">
                        <a:latin typeface="Cambria Math" panose="02040503050406030204" pitchFamily="18" charset="0"/>
                      </a:rPr>
                      <m:t>−2</m:t>
                    </m:r>
                  </m:oMath>
                </a14:m>
                <a:r>
                  <a:rPr lang="en-US" sz="2800" dirty="0"/>
                  <a:t> is an inverse of 3 modulo 7. </a:t>
                </a:r>
              </a:p>
              <a:p>
                <a:pPr marL="0" indent="0">
                  <a:buNone/>
                </a:pPr>
                <a:r>
                  <a:rPr lang="en-US" sz="2800" dirty="0"/>
                  <a:t>Multiplying both sides of congruence by </a:t>
                </a:r>
                <a14:m>
                  <m:oMath xmlns:m="http://schemas.openxmlformats.org/officeDocument/2006/math">
                    <m:r>
                      <a:rPr lang="en-US" sz="2800" b="0" i="1" smtClean="0">
                        <a:latin typeface="Cambria Math" panose="02040503050406030204" pitchFamily="18" charset="0"/>
                      </a:rPr>
                      <m:t>−2</m:t>
                    </m:r>
                  </m:oMath>
                </a14:m>
                <a:endParaRPr lang="en-US" sz="2800" dirty="0"/>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−2</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3</m:t>
                      </m:r>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≡−2×4(</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7)</m:t>
                      </m:r>
                    </m:oMath>
                  </m:oMathPara>
                </a14:m>
                <a:endParaRPr lang="en-US" sz="2800" dirty="0"/>
              </a:p>
              <a:p>
                <a:pPr marL="0" indent="0">
                  <a:buNone/>
                </a:pPr>
                <a:r>
                  <a:rPr lang="en-US" sz="2800" dirty="0"/>
                  <a:t>Because </a:t>
                </a:r>
                <a14:m>
                  <m:oMath xmlns:m="http://schemas.openxmlformats.org/officeDocument/2006/math">
                    <m:r>
                      <a:rPr lang="en-US" sz="2800" b="0" i="1" smtClean="0">
                        <a:latin typeface="Cambria Math" panose="02040503050406030204" pitchFamily="18" charset="0"/>
                      </a:rPr>
                      <m:t>−6</m:t>
                    </m:r>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7)</m:t>
                    </m:r>
                  </m:oMath>
                </a14:m>
                <a:r>
                  <a:rPr lang="en-US" sz="2800" dirty="0"/>
                  <a:t> and </a:t>
                </a:r>
                <a14:m>
                  <m:oMath xmlns:m="http://schemas.openxmlformats.org/officeDocument/2006/math">
                    <m:r>
                      <a:rPr lang="en-US" sz="2800" b="0" i="0" dirty="0" smtClean="0">
                        <a:latin typeface="Cambria Math" panose="02040503050406030204" pitchFamily="18" charset="0"/>
                      </a:rPr>
                      <m:t>−</m:t>
                    </m:r>
                    <m:r>
                      <a:rPr lang="en-US" sz="2800" i="1" dirty="0" smtClean="0">
                        <a:latin typeface="Cambria Math" panose="02040503050406030204" pitchFamily="18" charset="0"/>
                      </a:rPr>
                      <m:t>8</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6</m:t>
                    </m:r>
                    <m:d>
                      <m:dPr>
                        <m:ctrlPr>
                          <a:rPr lang="en-US" sz="2800" b="0" i="1" smtClean="0">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m:t>
                        </m:r>
                        <m:r>
                          <a:rPr lang="en-US" sz="2800" i="1">
                            <a:latin typeface="Cambria Math" panose="02040503050406030204" pitchFamily="18" charset="0"/>
                            <a:ea typeface="Cambria Math" panose="02040503050406030204" pitchFamily="18" charset="0"/>
                          </a:rPr>
                          <m:t> 7</m:t>
                        </m:r>
                      </m:e>
                    </m:d>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it</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follows</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that</m:t>
                    </m:r>
                    <m:r>
                      <a:rPr lang="en-US" sz="2800" b="0" i="0" smtClean="0">
                        <a:latin typeface="Cambria Math" panose="02040503050406030204" pitchFamily="18" charset="0"/>
                        <a:ea typeface="Cambria Math" panose="02040503050406030204" pitchFamily="18" charset="0"/>
                      </a:rPr>
                      <m:t> </m:t>
                    </m:r>
                  </m:oMath>
                </a14:m>
                <a:r>
                  <a:rPr lang="en-US" sz="2800" dirty="0"/>
                  <a:t> if </a:t>
                </a:r>
                <a14:m>
                  <m:oMath xmlns:m="http://schemas.openxmlformats.org/officeDocument/2006/math">
                    <m:r>
                      <a:rPr lang="en-US" sz="2800" b="0" i="1" smtClean="0">
                        <a:latin typeface="Cambria Math" panose="02040503050406030204" pitchFamily="18" charset="0"/>
                      </a:rPr>
                      <m:t>𝑥</m:t>
                    </m:r>
                  </m:oMath>
                </a14:m>
                <a:r>
                  <a:rPr lang="en-US" sz="2800" dirty="0"/>
                  <a:t> is the solution, then </a:t>
                </a:r>
                <a14:m>
                  <m:oMath xmlns:m="http://schemas.openxmlformats.org/officeDocument/2006/math">
                    <m:r>
                      <m:rPr>
                        <m:sty m:val="p"/>
                      </m:rPr>
                      <a:rPr lang="en-US" sz="2800" b="0" i="0" dirty="0" smtClean="0">
                        <a:latin typeface="Cambria Math" panose="02040503050406030204" pitchFamily="18" charset="0"/>
                      </a:rPr>
                      <m:t>x</m:t>
                    </m:r>
                    <m:r>
                      <a:rPr lang="en-US" sz="2800" b="0" i="1" dirty="0" smtClean="0">
                        <a:latin typeface="Cambria Math" panose="02040503050406030204" pitchFamily="18" charset="0"/>
                      </a:rPr>
                      <m:t>=</m:t>
                    </m:r>
                    <m:r>
                      <a:rPr lang="en-US" sz="2800" dirty="0">
                        <a:latin typeface="Cambria Math" panose="02040503050406030204" pitchFamily="18" charset="0"/>
                      </a:rPr>
                      <m:t>−</m:t>
                    </m:r>
                    <m:r>
                      <a:rPr lang="en-US" sz="2800" i="1" dirty="0">
                        <a:latin typeface="Cambria Math" panose="02040503050406030204" pitchFamily="18" charset="0"/>
                      </a:rPr>
                      <m:t>8</m:t>
                    </m:r>
                    <m:r>
                      <a:rPr lang="en-US" sz="2800" i="1">
                        <a:latin typeface="Cambria Math" panose="02040503050406030204" pitchFamily="18" charset="0"/>
                        <a:ea typeface="Cambria Math" panose="02040503050406030204" pitchFamily="18" charset="0"/>
                      </a:rPr>
                      <m:t>≡6</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m:t>
                        </m:r>
                        <m:r>
                          <a:rPr lang="en-US" sz="2800" i="1">
                            <a:latin typeface="Cambria Math" panose="02040503050406030204" pitchFamily="18" charset="0"/>
                            <a:ea typeface="Cambria Math" panose="02040503050406030204" pitchFamily="18" charset="0"/>
                          </a:rPr>
                          <m:t> 7</m:t>
                        </m:r>
                      </m:e>
                    </m:d>
                  </m:oMath>
                </a14:m>
                <a:endParaRPr lang="en-US" sz="2800" dirty="0"/>
              </a:p>
            </p:txBody>
          </p:sp>
        </mc:Choice>
        <mc:Fallback xmlns="">
          <p:sp>
            <p:nvSpPr>
              <p:cNvPr id="3" name="Content Placeholder 2">
                <a:extLst>
                  <a:ext uri="{FF2B5EF4-FFF2-40B4-BE49-F238E27FC236}">
                    <a16:creationId xmlns:a16="http://schemas.microsoft.com/office/drawing/2014/main" id="{D8A3C2E5-0D88-472C-5C37-B6593DAFF2FE}"/>
                  </a:ext>
                </a:extLst>
              </p:cNvPr>
              <p:cNvSpPr>
                <a:spLocks noGrp="1" noRot="1" noChangeAspect="1" noMove="1" noResize="1" noEditPoints="1" noAdjustHandles="1" noChangeArrowheads="1" noChangeShapeType="1" noTextEdit="1"/>
              </p:cNvSpPr>
              <p:nvPr>
                <p:ph idx="1"/>
              </p:nvPr>
            </p:nvSpPr>
            <p:spPr>
              <a:blipFill>
                <a:blip r:embed="rId2"/>
                <a:stretch>
                  <a:fillRect l="-1270" t="-707" r="-1460" b="-6537"/>
                </a:stretch>
              </a:blipFill>
            </p:spPr>
            <p:txBody>
              <a:bodyPr/>
              <a:lstStyle/>
              <a:p>
                <a:r>
                  <a:rPr lang="en-US">
                    <a:noFill/>
                  </a:rPr>
                  <a:t> </a:t>
                </a:r>
              </a:p>
            </p:txBody>
          </p:sp>
        </mc:Fallback>
      </mc:AlternateContent>
    </p:spTree>
    <p:extLst>
      <p:ext uri="{BB962C8B-B14F-4D97-AF65-F5344CB8AC3E}">
        <p14:creationId xmlns:p14="http://schemas.microsoft.com/office/powerpoint/2010/main" val="82228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7617-577F-2D68-0A3B-786A7215F517}"/>
              </a:ext>
            </a:extLst>
          </p:cNvPr>
          <p:cNvSpPr>
            <a:spLocks noGrp="1"/>
          </p:cNvSpPr>
          <p:nvPr>
            <p:ph type="title"/>
          </p:nvPr>
        </p:nvSpPr>
        <p:spPr/>
        <p:txBody>
          <a:bodyPr/>
          <a:lstStyle/>
          <a:p>
            <a:r>
              <a:rPr lang="en-US" dirty="0"/>
              <a:t>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E0C43B-F8F8-06F8-7477-17B813B1755A}"/>
                  </a:ext>
                </a:extLst>
              </p:cNvPr>
              <p:cNvSpPr>
                <a:spLocks noGrp="1"/>
              </p:cNvSpPr>
              <p:nvPr>
                <p:ph idx="1"/>
              </p:nvPr>
            </p:nvSpPr>
            <p:spPr/>
            <p:txBody>
              <a:bodyPr>
                <a:normAutofit/>
              </a:bodyPr>
              <a:lstStyle/>
              <a:p>
                <a:pPr marL="0" indent="0">
                  <a:buNone/>
                </a:pPr>
                <a:r>
                  <a:rPr lang="en-US" sz="2800" dirty="0"/>
                  <a:t>We need to determine whether every </a:t>
                </a:r>
                <a14:m>
                  <m:oMath xmlns:m="http://schemas.openxmlformats.org/officeDocument/2006/math">
                    <m:r>
                      <a:rPr lang="en-US" sz="2800" b="0" i="1" smtClean="0">
                        <a:latin typeface="Cambria Math" panose="02040503050406030204" pitchFamily="18" charset="0"/>
                      </a:rPr>
                      <m:t>𝑥</m:t>
                    </m:r>
                  </m:oMath>
                </a14:m>
                <a:r>
                  <a:rPr lang="en-US" sz="2800" dirty="0"/>
                  <a:t> with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≡6 </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7</m:t>
                        </m:r>
                      </m:e>
                    </m:d>
                  </m:oMath>
                </a14:m>
                <a:r>
                  <a:rPr lang="en-US" sz="2800" dirty="0"/>
                  <a:t> is a solution. Assume that </a:t>
                </a:r>
                <a14:m>
                  <m:oMath xmlns:m="http://schemas.openxmlformats.org/officeDocument/2006/math">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≡6 </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m:t>
                        </m:r>
                        <m:r>
                          <a:rPr lang="en-US" sz="2800" i="1">
                            <a:latin typeface="Cambria Math" panose="02040503050406030204" pitchFamily="18" charset="0"/>
                            <a:ea typeface="Cambria Math" panose="02040503050406030204" pitchFamily="18" charset="0"/>
                          </a:rPr>
                          <m:t> 7</m:t>
                        </m:r>
                      </m:e>
                    </m:d>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then</m:t>
                    </m:r>
                    <m:r>
                      <a:rPr lang="en-US" sz="2800" b="0" i="0" smtClean="0">
                        <a:latin typeface="Cambria Math" panose="02040503050406030204" pitchFamily="18" charset="0"/>
                        <a:ea typeface="Cambria Math" panose="02040503050406030204" pitchFamily="18" charset="0"/>
                      </a:rPr>
                      <m:t> </m:t>
                    </m:r>
                  </m:oMath>
                </a14:m>
                <a:endParaRPr lang="en-US" sz="28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3</m:t>
                      </m:r>
                      <m:r>
                        <a:rPr lang="en-US" sz="2800" i="1" smtClean="0">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3×</m:t>
                      </m:r>
                      <m:r>
                        <a:rPr lang="en-US" sz="2800" i="1">
                          <a:latin typeface="Cambria Math" panose="02040503050406030204" pitchFamily="18" charset="0"/>
                          <a:ea typeface="Cambria Math" panose="02040503050406030204" pitchFamily="18" charset="0"/>
                        </a:rPr>
                        <m:t>6 </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m:t>
                          </m:r>
                          <m:r>
                            <a:rPr lang="en-US" sz="2800" i="1">
                              <a:latin typeface="Cambria Math" panose="02040503050406030204" pitchFamily="18" charset="0"/>
                              <a:ea typeface="Cambria Math" panose="02040503050406030204" pitchFamily="18" charset="0"/>
                            </a:rPr>
                            <m:t> 7</m:t>
                          </m:r>
                        </m:e>
                      </m:d>
                      <m:r>
                        <a:rPr lang="en-US" sz="2800" b="0" i="1" smtClean="0">
                          <a:latin typeface="Cambria Math" panose="02040503050406030204" pitchFamily="18" charset="0"/>
                          <a:ea typeface="Cambria Math" panose="02040503050406030204" pitchFamily="18" charset="0"/>
                        </a:rPr>
                        <m:t>=18</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7</m:t>
                          </m:r>
                        </m:e>
                      </m:d>
                      <m:r>
                        <a:rPr lang="en-US" sz="2800" b="0" i="1" smtClean="0">
                          <a:latin typeface="Cambria Math" panose="02040503050406030204" pitchFamily="18" charset="0"/>
                          <a:ea typeface="Cambria Math" panose="02040503050406030204" pitchFamily="18" charset="0"/>
                        </a:rPr>
                        <m:t>=4(</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7)</m:t>
                      </m:r>
                    </m:oMath>
                  </m:oMathPara>
                </a14:m>
                <a:endParaRPr lang="en-US" sz="2800" dirty="0"/>
              </a:p>
              <a:p>
                <a:pPr marL="0" indent="0">
                  <a:buNone/>
                </a:pPr>
                <a:r>
                  <a:rPr lang="en-US" sz="2800" dirty="0"/>
                  <a:t>Hence the solution of the congruence are the integer x such that </a:t>
                </a:r>
              </a:p>
              <a:p>
                <a:pPr marL="0" indent="0">
                  <a:buNone/>
                </a:pPr>
                <a14:m>
                  <m:oMath xmlns:m="http://schemas.openxmlformats.org/officeDocument/2006/math">
                    <m:r>
                      <a:rPr lang="en-US" sz="2800" i="1" smtClean="0">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≡6 </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m:t>
                        </m:r>
                        <m:r>
                          <a:rPr lang="en-US" sz="2800" i="1">
                            <a:latin typeface="Cambria Math" panose="02040503050406030204" pitchFamily="18" charset="0"/>
                            <a:ea typeface="Cambria Math" panose="02040503050406030204" pitchFamily="18" charset="0"/>
                          </a:rPr>
                          <m:t> 7</m:t>
                        </m:r>
                      </m:e>
                    </m:d>
                  </m:oMath>
                </a14:m>
                <a:r>
                  <a:rPr lang="en-US" sz="2800" dirty="0"/>
                  <a:t>, namely 6, 13, 20, 27, …</a:t>
                </a:r>
              </a:p>
            </p:txBody>
          </p:sp>
        </mc:Choice>
        <mc:Fallback xmlns="">
          <p:sp>
            <p:nvSpPr>
              <p:cNvPr id="3" name="Content Placeholder 2">
                <a:extLst>
                  <a:ext uri="{FF2B5EF4-FFF2-40B4-BE49-F238E27FC236}">
                    <a16:creationId xmlns:a16="http://schemas.microsoft.com/office/drawing/2014/main" id="{3CE0C43B-F8F8-06F8-7477-17B813B1755A}"/>
                  </a:ext>
                </a:extLst>
              </p:cNvPr>
              <p:cNvSpPr>
                <a:spLocks noGrp="1" noRot="1" noChangeAspect="1" noMove="1" noResize="1" noEditPoints="1" noAdjustHandles="1" noChangeArrowheads="1" noChangeShapeType="1" noTextEdit="1"/>
              </p:cNvSpPr>
              <p:nvPr>
                <p:ph idx="1"/>
              </p:nvPr>
            </p:nvSpPr>
            <p:spPr>
              <a:blipFill>
                <a:blip r:embed="rId2"/>
                <a:stretch>
                  <a:fillRect l="-1270" t="-707" r="-2159"/>
                </a:stretch>
              </a:blipFill>
            </p:spPr>
            <p:txBody>
              <a:bodyPr/>
              <a:lstStyle/>
              <a:p>
                <a:r>
                  <a:rPr lang="en-US">
                    <a:noFill/>
                  </a:rPr>
                  <a:t> </a:t>
                </a:r>
              </a:p>
            </p:txBody>
          </p:sp>
        </mc:Fallback>
      </mc:AlternateContent>
    </p:spTree>
    <p:extLst>
      <p:ext uri="{BB962C8B-B14F-4D97-AF65-F5344CB8AC3E}">
        <p14:creationId xmlns:p14="http://schemas.microsoft.com/office/powerpoint/2010/main" val="625577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532D-C5FA-0229-3821-A1AC7F90F3EE}"/>
              </a:ext>
            </a:extLst>
          </p:cNvPr>
          <p:cNvSpPr>
            <a:spLocks noGrp="1"/>
          </p:cNvSpPr>
          <p:nvPr>
            <p:ph type="title"/>
          </p:nvPr>
        </p:nvSpPr>
        <p:spPr/>
        <p:txBody>
          <a:bodyPr/>
          <a:lstStyle/>
          <a:p>
            <a:r>
              <a:rPr lang="en-US" dirty="0"/>
              <a:t>Case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558886-DE4B-6A5C-E5D5-3858D5C73F53}"/>
                  </a:ext>
                </a:extLst>
              </p:cNvPr>
              <p:cNvSpPr>
                <a:spLocks noGrp="1"/>
              </p:cNvSpPr>
              <p:nvPr>
                <p:ph idx="1"/>
              </p:nvPr>
            </p:nvSpPr>
            <p:spPr>
              <a:xfrm>
                <a:off x="1451579" y="2015732"/>
                <a:ext cx="10207021" cy="3856431"/>
              </a:xfrm>
            </p:spPr>
            <p:txBody>
              <a:bodyPr>
                <a:noAutofit/>
              </a:bodyPr>
              <a:lstStyle/>
              <a:p>
                <a:pPr marL="0" indent="0">
                  <a:buNone/>
                </a:pPr>
                <a:r>
                  <a:rPr lang="en-US" sz="2800" dirty="0"/>
                  <a:t>Step 1: Since </a:t>
                </a:r>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gcd</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  </m:t>
                            </m:r>
                            <m:r>
                              <a:rPr lang="en-US" sz="2800" b="0" i="1" smtClean="0">
                                <a:latin typeface="Cambria Math" panose="02040503050406030204" pitchFamily="18" charset="0"/>
                              </a:rPr>
                              <m:t>𝑚</m:t>
                            </m:r>
                          </m:e>
                        </m:d>
                      </m:e>
                    </m:func>
                    <m:r>
                      <a:rPr lang="en-US" sz="2800" b="0" i="1" smtClean="0">
                        <a:latin typeface="Cambria Math" panose="02040503050406030204" pitchFamily="18" charset="0"/>
                      </a:rPr>
                      <m:t>=</m:t>
                    </m:r>
                    <m:r>
                      <a:rPr lang="en-US" sz="2800" b="0" i="1" smtClean="0">
                        <a:latin typeface="Cambria Math" panose="02040503050406030204" pitchFamily="18" charset="0"/>
                      </a:rPr>
                      <m:t>𝑑</m:t>
                    </m:r>
                  </m:oMath>
                </a14:m>
                <a:endParaRPr lang="en-US" sz="2800" dirty="0"/>
              </a:p>
              <a:p>
                <a:pPr marL="0" indent="0">
                  <a:buNone/>
                </a:pPr>
                <a:r>
                  <a:rPr lang="en-US" sz="2800" dirty="0"/>
                  <a:t>Set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𝑎</m:t>
                        </m:r>
                      </m:num>
                      <m:den>
                        <m:r>
                          <a:rPr lang="en-US" sz="2800" b="0" i="1" smtClean="0">
                            <a:latin typeface="Cambria Math" panose="02040503050406030204" pitchFamily="18" charset="0"/>
                          </a:rPr>
                          <m:t>𝑑</m:t>
                        </m:r>
                      </m:den>
                    </m:f>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𝑏</m:t>
                        </m:r>
                      </m:num>
                      <m:den>
                        <m:r>
                          <a:rPr lang="en-US" sz="2800" b="0" i="1" smtClean="0">
                            <a:latin typeface="Cambria Math" panose="02040503050406030204" pitchFamily="18" charset="0"/>
                          </a:rPr>
                          <m:t>𝑑</m:t>
                        </m:r>
                      </m:den>
                    </m:f>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𝑚</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𝑚</m:t>
                        </m:r>
                      </m:num>
                      <m:den>
                        <m:r>
                          <a:rPr lang="en-US" sz="2800" b="0" i="1" smtClean="0">
                            <a:latin typeface="Cambria Math" panose="02040503050406030204" pitchFamily="18" charset="0"/>
                          </a:rPr>
                          <m:t>𝑑</m:t>
                        </m:r>
                      </m:den>
                    </m:f>
                  </m:oMath>
                </a14:m>
                <a:endParaRPr lang="en-US" sz="2800" dirty="0"/>
              </a:p>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gcd</m:t>
                          </m:r>
                        </m:fName>
                        <m:e>
                          <m:d>
                            <m:dPr>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𝑎</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𝑚</m:t>
                                  </m:r>
                                </m:e>
                                <m:sub>
                                  <m:r>
                                    <a:rPr lang="en-US" sz="2800" b="0" i="1" smtClean="0">
                                      <a:latin typeface="Cambria Math" panose="02040503050406030204" pitchFamily="18" charset="0"/>
                                      <a:ea typeface="Cambria Math" panose="02040503050406030204" pitchFamily="18" charset="0"/>
                                    </a:rPr>
                                    <m:t>1</m:t>
                                  </m:r>
                                </m:sub>
                              </m:sSub>
                            </m:e>
                          </m:d>
                        </m:e>
                      </m:func>
                      <m:r>
                        <a:rPr lang="en-US" sz="2800" b="0" i="1" smtClean="0">
                          <a:latin typeface="Cambria Math" panose="02040503050406030204" pitchFamily="18" charset="0"/>
                          <a:ea typeface="Cambria Math" panose="02040503050406030204" pitchFamily="18" charset="0"/>
                        </a:rPr>
                        <m:t>=1</m:t>
                      </m:r>
                    </m:oMath>
                  </m:oMathPara>
                </a14:m>
                <a:endParaRPr lang="en-US" sz="2800" dirty="0"/>
              </a:p>
              <a:p>
                <a:pPr marL="0" indent="0">
                  <a:buNone/>
                </a:pPr>
                <a:r>
                  <a:rPr lang="en-US" sz="2800" dirty="0"/>
                  <a:t>Then </a:t>
                </a:r>
                <a14:m>
                  <m:oMath xmlns:m="http://schemas.openxmlformats.org/officeDocument/2006/math">
                    <m:r>
                      <a:rPr lang="en-US" sz="2800" b="0" i="1" smtClean="0">
                        <a:latin typeface="Cambria Math" panose="02040503050406030204" pitchFamily="18" charset="0"/>
                      </a:rPr>
                      <m:t>𝑎𝑥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1</m:t>
                        </m:r>
                      </m:sub>
                    </m:sSub>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𝑏</m:t>
                        </m:r>
                      </m:e>
                      <m:sub>
                        <m:r>
                          <a:rPr lang="en-US" sz="2800" b="0" i="1"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𝑚𝑜𝑑</m:t>
                    </m:r>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𝑚</m:t>
                        </m:r>
                      </m:e>
                      <m:sub>
                        <m:r>
                          <a:rPr lang="en-US" sz="2800" b="0" i="1"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oMath>
                </a14:m>
                <a:r>
                  <a:rPr lang="en-US" sz="2800" dirty="0"/>
                  <a:t> </a:t>
                </a:r>
              </a:p>
              <a:p>
                <a:pPr marL="0" indent="0">
                  <a:buNone/>
                </a:pPr>
                <a:r>
                  <a:rPr lang="en-US" sz="2800" dirty="0"/>
                  <a:t>It reduces to the problem of case 1. </a:t>
                </a:r>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6B558886-DE4B-6A5C-E5D5-3858D5C73F53}"/>
                  </a:ext>
                </a:extLst>
              </p:cNvPr>
              <p:cNvSpPr>
                <a:spLocks noGrp="1" noRot="1" noChangeAspect="1" noMove="1" noResize="1" noEditPoints="1" noAdjustHandles="1" noChangeArrowheads="1" noChangeShapeType="1" noTextEdit="1"/>
              </p:cNvSpPr>
              <p:nvPr>
                <p:ph idx="1"/>
              </p:nvPr>
            </p:nvSpPr>
            <p:spPr>
              <a:xfrm>
                <a:off x="1451579" y="2015732"/>
                <a:ext cx="10207021" cy="3856431"/>
              </a:xfrm>
              <a:blipFill>
                <a:blip r:embed="rId2"/>
                <a:stretch>
                  <a:fillRect l="-1194" t="-633"/>
                </a:stretch>
              </a:blipFill>
            </p:spPr>
            <p:txBody>
              <a:bodyPr/>
              <a:lstStyle/>
              <a:p>
                <a:r>
                  <a:rPr lang="en-US">
                    <a:noFill/>
                  </a:rPr>
                  <a:t> </a:t>
                </a:r>
              </a:p>
            </p:txBody>
          </p:sp>
        </mc:Fallback>
      </mc:AlternateContent>
    </p:spTree>
    <p:extLst>
      <p:ext uri="{BB962C8B-B14F-4D97-AF65-F5344CB8AC3E}">
        <p14:creationId xmlns:p14="http://schemas.microsoft.com/office/powerpoint/2010/main" val="1168671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2F292-B162-4C85-47F2-AF4F7E8428FB}"/>
              </a:ext>
            </a:extLst>
          </p:cNvPr>
          <p:cNvSpPr>
            <a:spLocks noGrp="1"/>
          </p:cNvSpPr>
          <p:nvPr>
            <p:ph type="title"/>
          </p:nvPr>
        </p:nvSpPr>
        <p:spPr/>
        <p:txBody>
          <a:bodyPr/>
          <a:lstStyle/>
          <a:p>
            <a:r>
              <a:rPr lang="en-US" dirty="0"/>
              <a:t>Continue case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492353-6AEA-6C17-6CB3-BAAD9A26968B}"/>
                  </a:ext>
                </a:extLst>
              </p:cNvPr>
              <p:cNvSpPr>
                <a:spLocks noGrp="1"/>
              </p:cNvSpPr>
              <p:nvPr>
                <p:ph idx="1"/>
              </p:nvPr>
            </p:nvSpPr>
            <p:spPr/>
            <p:txBody>
              <a:bodyPr>
                <a:normAutofit/>
              </a:bodyPr>
              <a:lstStyle/>
              <a:p>
                <a:pPr marL="0" indent="0">
                  <a:buNone/>
                </a:pPr>
                <a:r>
                  <a:rPr lang="en-US" sz="2800" dirty="0"/>
                  <a:t>Step 2: solve </a:t>
                </a:r>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1</m:t>
                        </m:r>
                      </m:sub>
                    </m:sSub>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𝑏</m:t>
                        </m:r>
                      </m:e>
                      <m:sub>
                        <m:r>
                          <a:rPr lang="en-US" sz="2800" b="0" i="1"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𝑚𝑜𝑑</m:t>
                    </m:r>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𝑚</m:t>
                        </m:r>
                      </m:e>
                      <m:sub>
                        <m:r>
                          <a:rPr lang="en-US" sz="2800" b="0" i="1"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oMath>
                </a14:m>
                <a:r>
                  <a:rPr lang="en-US" sz="2800" dirty="0"/>
                  <a:t> where </a:t>
                </a:r>
                <a14:m>
                  <m:oMath xmlns:m="http://schemas.openxmlformats.org/officeDocument/2006/math">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gcd</m:t>
                        </m:r>
                      </m:fName>
                      <m:e>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𝑎</m:t>
                                </m:r>
                              </m:e>
                              <m:sub>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𝑚</m:t>
                                </m:r>
                              </m:e>
                              <m:sub>
                                <m:r>
                                  <a:rPr lang="en-US" sz="2800" i="1">
                                    <a:latin typeface="Cambria Math" panose="02040503050406030204" pitchFamily="18" charset="0"/>
                                    <a:ea typeface="Cambria Math" panose="02040503050406030204" pitchFamily="18" charset="0"/>
                                  </a:rPr>
                                  <m:t>1</m:t>
                                </m:r>
                              </m:sub>
                            </m:sSub>
                          </m:e>
                        </m:d>
                      </m:e>
                    </m:func>
                    <m:r>
                      <a:rPr lang="en-US" sz="2800" i="1">
                        <a:latin typeface="Cambria Math" panose="02040503050406030204" pitchFamily="18" charset="0"/>
                        <a:ea typeface="Cambria Math" panose="02040503050406030204" pitchFamily="18" charset="0"/>
                      </a:rPr>
                      <m:t>=1</m:t>
                    </m:r>
                  </m:oMath>
                </a14:m>
                <a:r>
                  <a:rPr lang="en-US" sz="2800" dirty="0"/>
                  <a:t>.</a:t>
                </a:r>
              </a:p>
              <a:p>
                <a:pPr marL="0" indent="0">
                  <a:buNone/>
                </a:pPr>
                <a:r>
                  <a:rPr lang="en-US" sz="2800" dirty="0"/>
                  <a:t>If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oMath>
                </a14:m>
                <a:r>
                  <a:rPr lang="en-US" sz="2800" dirty="0"/>
                  <a:t> is the solution, then the solution set is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r>
                        <a:rPr lang="en-US" sz="2800" b="0" i="1" smtClean="0">
                          <a:latin typeface="Cambria Math" panose="02040503050406030204" pitchFamily="18" charset="0"/>
                        </a:rPr>
                        <m:t>𝑡𝑚</m:t>
                      </m:r>
                      <m:r>
                        <a:rPr lang="en-US" sz="2800" b="0" i="1" smtClean="0">
                          <a:latin typeface="Cambria Math" panose="02040503050406030204" pitchFamily="18" charset="0"/>
                        </a:rPr>
                        <m:t> :</m:t>
                      </m:r>
                      <m:r>
                        <a:rPr lang="en-US" sz="2800" b="0" i="1" smtClean="0">
                          <a:latin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ℤ</m:t>
                      </m:r>
                      <m:r>
                        <a:rPr lang="en-US" sz="2800" b="0" i="1" smtClean="0">
                          <a:latin typeface="Cambria Math" panose="02040503050406030204" pitchFamily="18" charset="0"/>
                          <a:ea typeface="Cambria Math" panose="02040503050406030204" pitchFamily="18" charset="0"/>
                        </a:rPr>
                        <m:t>}</m:t>
                      </m:r>
                    </m:oMath>
                  </m:oMathPara>
                </a14:m>
                <a:endParaRPr lang="en-US" sz="2800" dirty="0"/>
              </a:p>
              <a:p>
                <a:pPr marL="0" indent="0">
                  <a:buNone/>
                </a:pPr>
                <a:r>
                  <a:rPr lang="en-US" sz="2800" dirty="0"/>
                  <a:t>Step 3: To obtained all the non congruent solution of </a:t>
                </a:r>
              </a:p>
              <a:p>
                <a:pPr marL="0" indent="0">
                  <a:buNone/>
                </a:pPr>
                <a14:m>
                  <m:oMath xmlns:m="http://schemas.openxmlformats.org/officeDocument/2006/math">
                    <m:r>
                      <a:rPr lang="en-US" sz="2800" b="0" i="1" smtClean="0">
                        <a:latin typeface="Cambria Math" panose="02040503050406030204" pitchFamily="18" charset="0"/>
                      </a:rPr>
                      <m:t>𝑎𝑥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a14:m>
                <a:r>
                  <a:rPr lang="en-US" sz="2800" dirty="0"/>
                  <a:t> where  </a:t>
                </a:r>
                <a14:m>
                  <m:oMath xmlns:m="http://schemas.openxmlformats.org/officeDocument/2006/math">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gcd</m:t>
                        </m:r>
                      </m:fName>
                      <m:e>
                        <m:d>
                          <m:dPr>
                            <m:ctrlPr>
                              <a:rPr lang="en-US" sz="2800" i="1">
                                <a:latin typeface="Cambria Math" panose="02040503050406030204" pitchFamily="18" charset="0"/>
                              </a:rPr>
                            </m:ctrlPr>
                          </m:dPr>
                          <m:e>
                            <m:r>
                              <a:rPr lang="en-US" sz="2800" i="1">
                                <a:latin typeface="Cambria Math" panose="02040503050406030204" pitchFamily="18" charset="0"/>
                              </a:rPr>
                              <m:t>𝑎</m:t>
                            </m:r>
                            <m:r>
                              <a:rPr lang="en-US" sz="2800" i="1">
                                <a:latin typeface="Cambria Math" panose="02040503050406030204" pitchFamily="18" charset="0"/>
                              </a:rPr>
                              <m:t>,  </m:t>
                            </m:r>
                            <m:r>
                              <a:rPr lang="en-US" sz="2800" i="1">
                                <a:latin typeface="Cambria Math" panose="02040503050406030204" pitchFamily="18" charset="0"/>
                              </a:rPr>
                              <m:t>𝑚</m:t>
                            </m:r>
                          </m:e>
                        </m:d>
                      </m:e>
                    </m:func>
                    <m:r>
                      <a:rPr lang="en-US" sz="2800" i="1">
                        <a:latin typeface="Cambria Math" panose="02040503050406030204" pitchFamily="18" charset="0"/>
                      </a:rPr>
                      <m:t>=</m:t>
                    </m:r>
                    <m:r>
                      <a:rPr lang="en-US" sz="2800" i="1">
                        <a:latin typeface="Cambria Math" panose="02040503050406030204" pitchFamily="18" charset="0"/>
                      </a:rPr>
                      <m:t>𝑑</m:t>
                    </m:r>
                  </m:oMath>
                </a14:m>
                <a:endParaRPr lang="en-US" sz="2800" dirty="0"/>
              </a:p>
              <a:p>
                <a:pPr marL="0" indent="0">
                  <a:buNone/>
                </a:pPr>
                <a:endParaRPr lang="en-US" sz="2800" dirty="0"/>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0F492353-6AEA-6C17-6CB3-BAAD9A26968B}"/>
                  </a:ext>
                </a:extLst>
              </p:cNvPr>
              <p:cNvSpPr>
                <a:spLocks noGrp="1" noRot="1" noChangeAspect="1" noMove="1" noResize="1" noEditPoints="1" noAdjustHandles="1" noChangeArrowheads="1" noChangeShapeType="1" noTextEdit="1"/>
              </p:cNvSpPr>
              <p:nvPr>
                <p:ph idx="1"/>
              </p:nvPr>
            </p:nvSpPr>
            <p:spPr>
              <a:blipFill>
                <a:blip r:embed="rId2"/>
                <a:stretch>
                  <a:fillRect l="-1270" t="-707"/>
                </a:stretch>
              </a:blipFill>
            </p:spPr>
            <p:txBody>
              <a:bodyPr/>
              <a:lstStyle/>
              <a:p>
                <a:r>
                  <a:rPr lang="en-US">
                    <a:noFill/>
                  </a:rPr>
                  <a:t> </a:t>
                </a:r>
              </a:p>
            </p:txBody>
          </p:sp>
        </mc:Fallback>
      </mc:AlternateContent>
    </p:spTree>
    <p:extLst>
      <p:ext uri="{BB962C8B-B14F-4D97-AF65-F5344CB8AC3E}">
        <p14:creationId xmlns:p14="http://schemas.microsoft.com/office/powerpoint/2010/main" val="265036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68A2-8ACC-F184-8553-12F2DC3B7625}"/>
              </a:ext>
            </a:extLst>
          </p:cNvPr>
          <p:cNvSpPr>
            <a:spLocks noGrp="1"/>
          </p:cNvSpPr>
          <p:nvPr>
            <p:ph type="title"/>
          </p:nvPr>
        </p:nvSpPr>
        <p:spPr/>
        <p:txBody>
          <a:bodyPr/>
          <a:lstStyle/>
          <a:p>
            <a:r>
              <a:rPr lang="en-US" dirty="0"/>
              <a:t>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56B4BD-1F84-8B38-0508-EB87FF066F97}"/>
                  </a:ext>
                </a:extLst>
              </p:cNvPr>
              <p:cNvSpPr>
                <a:spLocks noGrp="1"/>
              </p:cNvSpPr>
              <p:nvPr>
                <p:ph idx="1"/>
              </p:nvPr>
            </p:nvSpPr>
            <p:spPr>
              <a:xfrm>
                <a:off x="1451579" y="2015732"/>
                <a:ext cx="10492771" cy="4037749"/>
              </a:xfrm>
            </p:spPr>
            <p:txBody>
              <a:bodyPr>
                <a:normAutofit fontScale="92500" lnSpcReduction="10000"/>
              </a:bodyPr>
              <a:lstStyle/>
              <a:p>
                <a:pPr marL="0" indent="0">
                  <a:buNone/>
                </a:pPr>
                <a:r>
                  <a:rPr lang="en-US" sz="2800" dirty="0"/>
                  <a:t>If </a:t>
                </a:r>
                <a14:m>
                  <m:oMath xmlns:m="http://schemas.openxmlformats.org/officeDocument/2006/math">
                    <m:r>
                      <a:rPr lang="en-US" sz="2800" i="1" dirty="0" smtClean="0">
                        <a:latin typeface="Cambria Math" panose="02040503050406030204" pitchFamily="18" charset="0"/>
                      </a:rPr>
                      <m:t>𝑚</m:t>
                    </m:r>
                  </m:oMath>
                </a14:m>
                <a:r>
                  <a:rPr lang="en-US" sz="2800" dirty="0"/>
                  <a:t> be a positive integer,  then </a:t>
                </a:r>
              </a:p>
              <a:p>
                <a:pPr marL="457200" indent="-457200">
                  <a:buFont typeface="+mj-lt"/>
                  <a:buAutoNum type="alphaLcPeriod"/>
                </a:pPr>
                <a:r>
                  <a:rPr lang="en-US" sz="2800" dirty="0"/>
                  <a:t>For any integer </a:t>
                </a:r>
                <a14:m>
                  <m:oMath xmlns:m="http://schemas.openxmlformats.org/officeDocument/2006/math">
                    <m:r>
                      <a:rPr lang="en-US" sz="2800" b="0" i="1" smtClean="0">
                        <a:latin typeface="Cambria Math" panose="02040503050406030204" pitchFamily="18" charset="0"/>
                      </a:rPr>
                      <m:t>𝑎</m:t>
                    </m:r>
                  </m:oMath>
                </a14:m>
                <a:r>
                  <a:rPr lang="en-US" sz="2800" dirty="0"/>
                  <a:t>,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𝑚𝑜𝑑𝑚</m:t>
                    </m:r>
                    <m:r>
                      <a:rPr lang="en-US" sz="2800" b="0" i="1" smtClean="0">
                        <a:latin typeface="Cambria Math" panose="02040503050406030204" pitchFamily="18" charset="0"/>
                        <a:ea typeface="Cambria Math" panose="02040503050406030204" pitchFamily="18" charset="0"/>
                      </a:rPr>
                      <m:t>)</m:t>
                    </m:r>
                  </m:oMath>
                </a14:m>
                <a:r>
                  <a:rPr lang="en-US" sz="2800" dirty="0"/>
                  <a:t>.</a:t>
                </a:r>
              </a:p>
              <a:p>
                <a:pPr marL="457200" indent="-457200">
                  <a:buFont typeface="+mj-lt"/>
                  <a:buAutoNum type="alphaLcPeriod"/>
                </a:pPr>
                <a:r>
                  <a:rPr lang="en-US" sz="2800" b="0" dirty="0"/>
                  <a:t>If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𝑚𝑜𝑑𝑚</m:t>
                    </m:r>
                    <m:r>
                      <a:rPr lang="en-US" sz="2800" b="0" i="1" smtClean="0">
                        <a:latin typeface="Cambria Math" panose="02040503050406030204" pitchFamily="18" charset="0"/>
                        <a:ea typeface="Cambria Math" panose="02040503050406030204" pitchFamily="18" charset="0"/>
                      </a:rPr>
                      <m:t>)</m:t>
                    </m:r>
                  </m:oMath>
                </a14:m>
                <a:r>
                  <a:rPr lang="en-US" sz="2800" dirty="0"/>
                  <a:t>, then </a:t>
                </a:r>
                <a14:m>
                  <m:oMath xmlns:m="http://schemas.openxmlformats.org/officeDocument/2006/math">
                    <m:r>
                      <m:rPr>
                        <m:sty m:val="p"/>
                      </m:rPr>
                      <a:rPr lang="en-US" sz="2800" b="0" i="0" smtClean="0">
                        <a:latin typeface="Cambria Math" panose="02040503050406030204" pitchFamily="18" charset="0"/>
                        <a:ea typeface="Cambria Math" panose="02040503050406030204" pitchFamily="18" charset="0"/>
                      </a:rPr>
                      <m:t>b</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𝑎</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𝑚𝑜𝑑𝑚</m:t>
                        </m:r>
                      </m:e>
                    </m:d>
                  </m:oMath>
                </a14:m>
                <a:endParaRPr lang="en-US" sz="2800" dirty="0">
                  <a:ea typeface="Cambria Math" panose="02040503050406030204" pitchFamily="18" charset="0"/>
                </a:endParaRPr>
              </a:p>
              <a:p>
                <a:pPr marL="457200" indent="-457200">
                  <a:buFont typeface="+mj-lt"/>
                  <a:buAutoNum type="alphaLcPeriod"/>
                </a:pPr>
                <a:r>
                  <a:rPr lang="en-US" sz="2800" b="0" dirty="0"/>
                  <a:t>If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𝑚𝑜𝑑𝑚</m:t>
                        </m:r>
                      </m:e>
                    </m:d>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𝑎𝑛𝑑</m:t>
                    </m:r>
                  </m:oMath>
                </a14:m>
                <a:r>
                  <a:rPr lang="en-US" sz="2800" dirty="0"/>
                  <a:t> </a:t>
                </a:r>
                <a14:m>
                  <m:oMath xmlns:m="http://schemas.openxmlformats.org/officeDocument/2006/math">
                    <m:r>
                      <m:rPr>
                        <m:sty m:val="p"/>
                      </m:rPr>
                      <a:rPr lang="en-US" sz="2800" b="0" i="0" smtClean="0">
                        <a:latin typeface="Cambria Math" panose="02040503050406030204" pitchFamily="18" charset="0"/>
                        <a:ea typeface="Cambria Math" panose="02040503050406030204" pitchFamily="18" charset="0"/>
                      </a:rPr>
                      <m:t>b</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𝑐</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𝑚𝑜𝑑𝑚</m:t>
                        </m:r>
                      </m:e>
                    </m:d>
                  </m:oMath>
                </a14:m>
                <a:r>
                  <a:rPr lang="en-US" sz="2800" dirty="0">
                    <a:ea typeface="Cambria Math" panose="02040503050406030204" pitchFamily="18" charset="0"/>
                  </a:rPr>
                  <a:t>, then </a:t>
                </a:r>
                <a:r>
                  <a:rPr lang="en-US" sz="2800" dirty="0"/>
                  <a:t> </a:t>
                </a:r>
                <a14:m>
                  <m:oMath xmlns:m="http://schemas.openxmlformats.org/officeDocument/2006/math">
                    <m:r>
                      <a:rPr lang="en-US" sz="2800" i="1">
                        <a:latin typeface="Cambria Math" panose="02040503050406030204" pitchFamily="18" charset="0"/>
                      </a:rPr>
                      <m:t>𝑎</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𝑐</m:t>
                    </m:r>
                    <m:d>
                      <m:dPr>
                        <m:ctrlPr>
                          <a:rPr lang="en-US" sz="2800" b="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𝑚𝑜𝑑𝑚</m:t>
                        </m:r>
                      </m:e>
                    </m:d>
                  </m:oMath>
                </a14:m>
                <a:endParaRPr lang="en-US" sz="2800" dirty="0">
                  <a:ea typeface="Cambria Math" panose="02040503050406030204" pitchFamily="18" charset="0"/>
                </a:endParaRPr>
              </a:p>
              <a:p>
                <a:pPr marL="457200" indent="-457200">
                  <a:buFont typeface="+mj-lt"/>
                  <a:buAutoNum type="alphaLcPeriod"/>
                </a:pPr>
                <a:r>
                  <a:rPr lang="en-US" sz="2800" b="0" dirty="0"/>
                  <a:t>If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𝑚𝑜𝑑𝑚</m:t>
                    </m:r>
                    <m:r>
                      <a:rPr lang="en-US" sz="2800" b="0" i="1" smtClean="0">
                        <a:latin typeface="Cambria Math" panose="02040503050406030204" pitchFamily="18" charset="0"/>
                        <a:ea typeface="Cambria Math" panose="02040503050406030204" pitchFamily="18" charset="0"/>
                      </a:rPr>
                      <m:t>)</m:t>
                    </m:r>
                  </m:oMath>
                </a14:m>
                <a:r>
                  <a:rPr lang="en-US" sz="2800" dirty="0">
                    <a:ea typeface="Cambria Math" panose="02040503050406030204" pitchFamily="18" charset="0"/>
                  </a:rPr>
                  <a:t>, then </a:t>
                </a:r>
                <a:r>
                  <a:rPr lang="en-US" sz="2800" dirty="0"/>
                  <a:t>If </a:t>
                </a:r>
                <a14:m>
                  <m:oMath xmlns:m="http://schemas.openxmlformats.org/officeDocument/2006/math">
                    <m:r>
                      <a:rPr lang="en-US" sz="2800" i="1">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𝑚𝑜𝑑𝑚</m:t>
                    </m:r>
                    <m:r>
                      <a:rPr lang="en-US" sz="2800" i="1">
                        <a:latin typeface="Cambria Math" panose="02040503050406030204" pitchFamily="18" charset="0"/>
                        <a:ea typeface="Cambria Math" panose="02040503050406030204" pitchFamily="18" charset="0"/>
                      </a:rPr>
                      <m:t>)</m:t>
                    </m:r>
                  </m:oMath>
                </a14:m>
                <a:r>
                  <a:rPr lang="en-US" sz="2800" dirty="0">
                    <a:ea typeface="Cambria Math" panose="02040503050406030204" pitchFamily="18" charset="0"/>
                  </a:rPr>
                  <a:t> and </a:t>
                </a:r>
              </a:p>
              <a:p>
                <a:pPr marL="0" indent="0">
                  <a:buNone/>
                </a:pPr>
                <a:r>
                  <a:rPr lang="en-US" sz="2800" dirty="0"/>
                  <a:t>     </a:t>
                </a:r>
                <a14:m>
                  <m:oMath xmlns:m="http://schemas.openxmlformats.org/officeDocument/2006/math">
                    <m:r>
                      <a:rPr lang="en-US" sz="2800" i="1" smtClean="0">
                        <a:latin typeface="Cambria Math" panose="02040503050406030204" pitchFamily="18" charset="0"/>
                      </a:rPr>
                      <m:t>𝑎</m:t>
                    </m:r>
                    <m:r>
                      <a:rPr lang="en-US" sz="2800" b="0" i="1" smtClean="0">
                        <a:latin typeface="Cambria Math" panose="02040503050406030204" pitchFamily="18" charset="0"/>
                      </a:rPr>
                      <m:t>𝑐</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𝑏𝑐</m:t>
                    </m:r>
                    <m:d>
                      <m:dPr>
                        <m:ctrlPr>
                          <a:rPr lang="en-US" sz="2800" b="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𝑚𝑜𝑑𝑚</m:t>
                        </m:r>
                      </m:e>
                    </m:d>
                  </m:oMath>
                </a14:m>
                <a:r>
                  <a:rPr lang="en-US" sz="2800" dirty="0">
                    <a:ea typeface="Cambria Math" panose="02040503050406030204" pitchFamily="18" charset="0"/>
                  </a:rPr>
                  <a:t>.</a:t>
                </a:r>
              </a:p>
              <a:p>
                <a:pPr marL="0" indent="0">
                  <a:buNone/>
                </a:pPr>
                <a:r>
                  <a:rPr lang="en-US" sz="2800" dirty="0">
                    <a:ea typeface="Cambria Math" panose="02040503050406030204" pitchFamily="18" charset="0"/>
                  </a:rPr>
                  <a:t>e</a:t>
                </a:r>
                <a:r>
                  <a:rPr lang="en-US" sz="2800" b="0" dirty="0"/>
                  <a:t> If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𝑚𝑜𝑑𝑚</m:t>
                        </m:r>
                      </m:e>
                    </m:d>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𝑡h𝑒𝑛</m:t>
                    </m:r>
                    <m:r>
                      <a:rPr lang="en-US" sz="2800" b="0" i="1" smtClean="0">
                        <a:latin typeface="Cambria Math" panose="02040503050406030204" pitchFamily="18" charset="0"/>
                        <a:ea typeface="Cambria Math" panose="02040503050406030204" pitchFamily="18" charset="0"/>
                      </a:rPr>
                      <m:t> </m:t>
                    </m:r>
                  </m:oMath>
                </a14:m>
                <a:r>
                  <a:rPr lang="en-US" sz="2800" dirty="0"/>
                  <a:t>If </a:t>
                </a:r>
                <a14:m>
                  <m:oMath xmlns:m="http://schemas.openxmlformats.org/officeDocument/2006/math">
                    <m:sSup>
                      <m:sSupPr>
                        <m:ctrlPr>
                          <a:rPr lang="en-US" sz="2800" b="0" i="1" smtClean="0">
                            <a:latin typeface="Cambria Math" panose="02040503050406030204" pitchFamily="18" charset="0"/>
                          </a:rPr>
                        </m:ctrlPr>
                      </m:sSupPr>
                      <m:e>
                        <m:r>
                          <a:rPr lang="en-US" sz="2800" i="1">
                            <a:latin typeface="Cambria Math" panose="02040503050406030204" pitchFamily="18" charset="0"/>
                          </a:rPr>
                          <m:t>𝑎</m:t>
                        </m:r>
                      </m:e>
                      <m:sup>
                        <m:r>
                          <a:rPr lang="en-US" sz="2800" b="0" i="1" smtClean="0">
                            <a:latin typeface="Cambria Math" panose="02040503050406030204" pitchFamily="18" charset="0"/>
                          </a:rPr>
                          <m:t>𝑘</m:t>
                        </m:r>
                      </m:sup>
                    </m:sSup>
                    <m:r>
                      <a:rPr lang="en-US" sz="2800" i="1">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𝑏</m:t>
                        </m:r>
                      </m:e>
                      <m:sup>
                        <m:r>
                          <a:rPr lang="en-US" sz="2800" b="0" i="1" smtClean="0">
                            <a:latin typeface="Cambria Math" panose="02040503050406030204" pitchFamily="18" charset="0"/>
                            <a:ea typeface="Cambria Math" panose="02040503050406030204" pitchFamily="18" charset="0"/>
                          </a:rPr>
                          <m:t>𝑘</m:t>
                        </m:r>
                      </m:sup>
                    </m:sSup>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𝑚𝑜𝑑𝑚</m:t>
                        </m:r>
                      </m:e>
                    </m:d>
                    <m:r>
                      <a:rPr lang="en-US" sz="2800" i="1">
                        <a:latin typeface="Cambria Math" panose="02040503050406030204" pitchFamily="18" charset="0"/>
                        <a:ea typeface="Cambria Math" panose="02040503050406030204" pitchFamily="18" charset="0"/>
                      </a:rPr>
                      <m:t> </m:t>
                    </m:r>
                  </m:oMath>
                </a14:m>
                <a:r>
                  <a:rPr lang="en-US" sz="2800" dirty="0">
                    <a:ea typeface="Cambria Math" panose="02040503050406030204" pitchFamily="18" charset="0"/>
                  </a:rPr>
                  <a:t>for </a:t>
                </a:r>
                <a14:m>
                  <m:oMath xmlns:m="http://schemas.openxmlformats.org/officeDocument/2006/math">
                    <m:r>
                      <a:rPr lang="en-US" sz="2800" b="0" i="1" smtClean="0">
                        <a:latin typeface="Cambria Math" panose="02040503050406030204" pitchFamily="18" charset="0"/>
                        <a:ea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ℤ</m:t>
                        </m:r>
                      </m:e>
                      <m:sup>
                        <m:r>
                          <a:rPr lang="en-US" sz="2800" b="0" i="1" smtClean="0">
                            <a:latin typeface="Cambria Math" panose="02040503050406030204" pitchFamily="18" charset="0"/>
                            <a:ea typeface="Cambria Math" panose="02040503050406030204" pitchFamily="18" charset="0"/>
                          </a:rPr>
                          <m:t>+</m:t>
                        </m:r>
                      </m:sup>
                    </m:sSup>
                  </m:oMath>
                </a14:m>
                <a:r>
                  <a:rPr lang="en-US" sz="2800" dirty="0">
                    <a:ea typeface="Cambria Math" panose="02040503050406030204" pitchFamily="18" charset="0"/>
                  </a:rPr>
                  <a:t>.</a:t>
                </a:r>
              </a:p>
              <a:p>
                <a:pPr marL="0" indent="0">
                  <a:buNone/>
                </a:pPr>
                <a:endParaRPr lang="en-US" sz="2800" dirty="0">
                  <a:ea typeface="Cambria Math" panose="02040503050406030204" pitchFamily="18" charset="0"/>
                </a:endParaRPr>
              </a:p>
              <a:p>
                <a:pPr marL="457200" indent="-457200">
                  <a:buFont typeface="+mj-lt"/>
                  <a:buAutoNum type="alphaLcPeriod"/>
                </a:pPr>
                <a:endParaRPr lang="en-US" sz="2800" dirty="0"/>
              </a:p>
              <a:p>
                <a:pPr marL="457200" indent="-457200">
                  <a:buFont typeface="+mj-lt"/>
                  <a:buAutoNum type="alphaLcPeriod"/>
                </a:pPr>
                <a:endParaRPr lang="en-US" sz="2800" dirty="0">
                  <a:ea typeface="Cambria Math" panose="02040503050406030204" pitchFamily="18" charset="0"/>
                </a:endParaRPr>
              </a:p>
              <a:p>
                <a:pPr marL="457200" indent="-457200">
                  <a:buFont typeface="+mj-lt"/>
                  <a:buAutoNum type="alphaLcPeriod"/>
                </a:pPr>
                <a:endParaRPr lang="en-US" sz="2800" dirty="0"/>
              </a:p>
              <a:p>
                <a:pPr marL="457200" indent="-457200">
                  <a:buFont typeface="+mj-lt"/>
                  <a:buAutoNum type="alphaLcPeriod"/>
                </a:pPr>
                <a:endParaRPr lang="en-US" sz="2800" dirty="0"/>
              </a:p>
            </p:txBody>
          </p:sp>
        </mc:Choice>
        <mc:Fallback xmlns="">
          <p:sp>
            <p:nvSpPr>
              <p:cNvPr id="3" name="Content Placeholder 2">
                <a:extLst>
                  <a:ext uri="{FF2B5EF4-FFF2-40B4-BE49-F238E27FC236}">
                    <a16:creationId xmlns:a16="http://schemas.microsoft.com/office/drawing/2014/main" id="{7A56B4BD-1F84-8B38-0508-EB87FF066F97}"/>
                  </a:ext>
                </a:extLst>
              </p:cNvPr>
              <p:cNvSpPr>
                <a:spLocks noGrp="1" noRot="1" noChangeAspect="1" noMove="1" noResize="1" noEditPoints="1" noAdjustHandles="1" noChangeArrowheads="1" noChangeShapeType="1" noTextEdit="1"/>
              </p:cNvSpPr>
              <p:nvPr>
                <p:ph idx="1"/>
              </p:nvPr>
            </p:nvSpPr>
            <p:spPr>
              <a:xfrm>
                <a:off x="1451579" y="2015732"/>
                <a:ext cx="10492771" cy="4037749"/>
              </a:xfrm>
              <a:blipFill>
                <a:blip r:embed="rId2"/>
                <a:stretch>
                  <a:fillRect l="-1046" t="-1208"/>
                </a:stretch>
              </a:blipFill>
            </p:spPr>
            <p:txBody>
              <a:bodyPr/>
              <a:lstStyle/>
              <a:p>
                <a:r>
                  <a:rPr lang="en-US">
                    <a:noFill/>
                  </a:rPr>
                  <a:t> </a:t>
                </a:r>
              </a:p>
            </p:txBody>
          </p:sp>
        </mc:Fallback>
      </mc:AlternateContent>
    </p:spTree>
    <p:extLst>
      <p:ext uri="{BB962C8B-B14F-4D97-AF65-F5344CB8AC3E}">
        <p14:creationId xmlns:p14="http://schemas.microsoft.com/office/powerpoint/2010/main" val="3111020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7ABE-0A97-602D-9EE0-791135B2B8B3}"/>
              </a:ext>
            </a:extLst>
          </p:cNvPr>
          <p:cNvSpPr>
            <a:spLocks noGrp="1"/>
          </p:cNvSpPr>
          <p:nvPr>
            <p:ph type="title"/>
          </p:nvPr>
        </p:nvSpPr>
        <p:spPr/>
        <p:txBody>
          <a:bodyPr/>
          <a:lstStyle/>
          <a:p>
            <a:r>
              <a:rPr lang="en-US" dirty="0"/>
              <a:t>Continued case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3D1FEA-68D0-6211-3807-4ECEC0CBACF6}"/>
                  </a:ext>
                </a:extLst>
              </p:cNvPr>
              <p:cNvSpPr>
                <a:spLocks noGrp="1"/>
              </p:cNvSpPr>
              <p:nvPr>
                <p:ph idx="1"/>
              </p:nvPr>
            </p:nvSpPr>
            <p:spPr>
              <a:xfrm>
                <a:off x="1451579" y="2015732"/>
                <a:ext cx="10192734" cy="3913581"/>
              </a:xfrm>
            </p:spPr>
            <p:txBody>
              <a:bodyPr>
                <a:normAutofit lnSpcReduction="10000"/>
              </a:bodyPr>
              <a:lstStyle/>
              <a:p>
                <a:pPr marL="0" indent="0">
                  <a:buNone/>
                </a:pPr>
                <a:r>
                  <a:rPr lang="en-US" sz="2800" dirty="0"/>
                  <a:t>Since </a:t>
                </a:r>
                <a14:m>
                  <m:oMath xmlns:m="http://schemas.openxmlformats.org/officeDocument/2006/math">
                    <m:func>
                      <m:funcPr>
                        <m:ctrlPr>
                          <a:rPr lang="en-US" sz="2800" i="1" smtClean="0">
                            <a:latin typeface="Cambria Math" panose="02040503050406030204" pitchFamily="18" charset="0"/>
                          </a:rPr>
                        </m:ctrlPr>
                      </m:funcPr>
                      <m:fName>
                        <m:r>
                          <m:rPr>
                            <m:sty m:val="p"/>
                          </m:rPr>
                          <a:rPr lang="en-US" sz="2800">
                            <a:latin typeface="Cambria Math" panose="02040503050406030204" pitchFamily="18" charset="0"/>
                          </a:rPr>
                          <m:t>gcd</m:t>
                        </m:r>
                      </m:fName>
                      <m:e>
                        <m:d>
                          <m:dPr>
                            <m:ctrlPr>
                              <a:rPr lang="en-US" sz="2800" i="1">
                                <a:latin typeface="Cambria Math" panose="02040503050406030204" pitchFamily="18" charset="0"/>
                              </a:rPr>
                            </m:ctrlPr>
                          </m:dPr>
                          <m:e>
                            <m:r>
                              <a:rPr lang="en-US" sz="2800" i="1">
                                <a:latin typeface="Cambria Math" panose="02040503050406030204" pitchFamily="18" charset="0"/>
                              </a:rPr>
                              <m:t>𝑎</m:t>
                            </m:r>
                            <m:r>
                              <a:rPr lang="en-US" sz="2800" i="1">
                                <a:latin typeface="Cambria Math" panose="02040503050406030204" pitchFamily="18" charset="0"/>
                              </a:rPr>
                              <m:t>,  </m:t>
                            </m:r>
                            <m:r>
                              <a:rPr lang="en-US" sz="2800" i="1">
                                <a:latin typeface="Cambria Math" panose="02040503050406030204" pitchFamily="18" charset="0"/>
                              </a:rPr>
                              <m:t>𝑚</m:t>
                            </m:r>
                          </m:e>
                        </m:d>
                      </m:e>
                    </m:func>
                    <m:r>
                      <a:rPr lang="en-US" sz="2800" i="1">
                        <a:latin typeface="Cambria Math" panose="02040503050406030204" pitchFamily="18" charset="0"/>
                      </a:rPr>
                      <m:t>=</m:t>
                    </m:r>
                    <m:r>
                      <a:rPr lang="en-US" sz="2800" i="1">
                        <a:latin typeface="Cambria Math" panose="02040503050406030204" pitchFamily="18" charset="0"/>
                      </a:rPr>
                      <m:t>𝑑</m:t>
                    </m:r>
                  </m:oMath>
                </a14:m>
                <a:r>
                  <a:rPr lang="en-US" sz="2800" dirty="0"/>
                  <a:t>, therefore there are d noncongruent solution of </a:t>
                </a:r>
                <a14:m>
                  <m:oMath xmlns:m="http://schemas.openxmlformats.org/officeDocument/2006/math">
                    <m:r>
                      <a:rPr lang="en-US" sz="2800" i="1">
                        <a:latin typeface="Cambria Math" panose="02040503050406030204" pitchFamily="18" charset="0"/>
                      </a:rPr>
                      <m:t>𝑎𝑥</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𝑏</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𝑚𝑜𝑑</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m:t>
                    </m:r>
                    <m:r>
                      <a:rPr lang="en-US" sz="2800" i="1">
                        <a:latin typeface="Cambria Math" panose="02040503050406030204" pitchFamily="18" charset="0"/>
                        <a:ea typeface="Cambria Math" panose="02040503050406030204" pitchFamily="18" charset="0"/>
                      </a:rPr>
                      <m:t>)</m:t>
                    </m:r>
                  </m:oMath>
                </a14:m>
                <a:r>
                  <a:rPr lang="en-US" sz="2800" dirty="0"/>
                  <a:t>, given by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m:oMathPara>
                </a14:m>
                <a:endParaRPr lang="en-US" sz="2800" dirty="0"/>
              </a:p>
              <a:p>
                <a:pPr marL="0" indent="0" algn="ctr">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𝑚</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m:oMathPara>
                </a14:m>
                <a:endParaRPr lang="en-US" sz="2800" dirty="0"/>
              </a:p>
              <a:p>
                <a:pPr marL="0" indent="0" algn="ctr">
                  <a:buNone/>
                </a:pP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+2</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𝑚</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a14:m>
                <a:r>
                  <a:rPr lang="en-US" sz="2800" dirty="0"/>
                  <a:t>  </a:t>
                </a:r>
              </a:p>
              <a:p>
                <a:pPr marL="0" indent="0" algn="ctr">
                  <a:buNone/>
                </a:pPr>
                <a:r>
                  <a:rPr lang="en-US" sz="2800" dirty="0"/>
                  <a:t>….</a:t>
                </a:r>
              </a:p>
              <a:p>
                <a:pPr marL="0" indent="0" algn="ctr">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−1</m:t>
                          </m:r>
                        </m:e>
                      </m:d>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𝑚</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m:oMathPara>
                </a14:m>
                <a:endParaRPr lang="en-US" sz="2800" dirty="0"/>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343D1FEA-68D0-6211-3807-4ECEC0CBACF6}"/>
                  </a:ext>
                </a:extLst>
              </p:cNvPr>
              <p:cNvSpPr>
                <a:spLocks noGrp="1" noRot="1" noChangeAspect="1" noMove="1" noResize="1" noEditPoints="1" noAdjustHandles="1" noChangeArrowheads="1" noChangeShapeType="1" noTextEdit="1"/>
              </p:cNvSpPr>
              <p:nvPr>
                <p:ph idx="1"/>
              </p:nvPr>
            </p:nvSpPr>
            <p:spPr>
              <a:xfrm>
                <a:off x="1451579" y="2015732"/>
                <a:ext cx="10192734" cy="3913581"/>
              </a:xfrm>
              <a:blipFill>
                <a:blip r:embed="rId2"/>
                <a:stretch>
                  <a:fillRect l="-1196" t="-1402"/>
                </a:stretch>
              </a:blipFill>
            </p:spPr>
            <p:txBody>
              <a:bodyPr/>
              <a:lstStyle/>
              <a:p>
                <a:r>
                  <a:rPr lang="en-US">
                    <a:noFill/>
                  </a:rPr>
                  <a:t> </a:t>
                </a:r>
              </a:p>
            </p:txBody>
          </p:sp>
        </mc:Fallback>
      </mc:AlternateContent>
    </p:spTree>
    <p:extLst>
      <p:ext uri="{BB962C8B-B14F-4D97-AF65-F5344CB8AC3E}">
        <p14:creationId xmlns:p14="http://schemas.microsoft.com/office/powerpoint/2010/main" val="3252404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6605-B128-A537-FC74-0451826B50D6}"/>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6AA1C9-AE2E-B0FD-E0E3-5245BCF7CAB5}"/>
                  </a:ext>
                </a:extLst>
              </p:cNvPr>
              <p:cNvSpPr>
                <a:spLocks noGrp="1"/>
              </p:cNvSpPr>
              <p:nvPr>
                <p:ph idx="1"/>
              </p:nvPr>
            </p:nvSpPr>
            <p:spPr>
              <a:xfrm>
                <a:off x="1451579" y="2030020"/>
                <a:ext cx="9603275" cy="3450613"/>
              </a:xfrm>
            </p:spPr>
            <p:txBody>
              <a:bodyPr>
                <a:noAutofit/>
              </a:bodyPr>
              <a:lstStyle/>
              <a:p>
                <a:pPr marL="0" indent="0">
                  <a:buNone/>
                </a:pPr>
                <a:r>
                  <a:rPr lang="en-US" sz="2400" dirty="0"/>
                  <a:t>Solve a linear congruence relation </a:t>
                </a:r>
                <a14:m>
                  <m:oMath xmlns:m="http://schemas.openxmlformats.org/officeDocument/2006/math">
                    <m:r>
                      <a:rPr lang="en-US" sz="2400" b="0" i="1" smtClean="0">
                        <a:latin typeface="Cambria Math" panose="02040503050406030204" pitchFamily="18" charset="0"/>
                      </a:rPr>
                      <m:t>24</m:t>
                    </m:r>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≡9(</m:t>
                    </m:r>
                    <m:r>
                      <a:rPr lang="en-US" sz="2400" b="0" i="1" smtClean="0">
                        <a:latin typeface="Cambria Math" panose="02040503050406030204" pitchFamily="18" charset="0"/>
                        <a:ea typeface="Cambria Math" panose="02040503050406030204" pitchFamily="18" charset="0"/>
                      </a:rPr>
                      <m:t>𝑚𝑜𝑑</m:t>
                    </m:r>
                    <m:r>
                      <a:rPr lang="en-US" sz="2400" b="0" i="1" smtClean="0">
                        <a:latin typeface="Cambria Math" panose="02040503050406030204" pitchFamily="18" charset="0"/>
                        <a:ea typeface="Cambria Math" panose="02040503050406030204" pitchFamily="18" charset="0"/>
                      </a:rPr>
                      <m:t> 81)</m:t>
                    </m:r>
                  </m:oMath>
                </a14:m>
                <a:r>
                  <a:rPr lang="en-US" sz="2400" dirty="0"/>
                  <a:t>.  …(01)</a:t>
                </a:r>
              </a:p>
              <a:p>
                <a:pPr marL="0" indent="0">
                  <a:buNone/>
                </a:pPr>
                <a:r>
                  <a:rPr lang="en-US" sz="2400" dirty="0"/>
                  <a:t>Step 1: </a:t>
                </a:r>
                <a14:m>
                  <m:oMath xmlns:m="http://schemas.openxmlformats.org/officeDocument/2006/math">
                    <m:r>
                      <a:rPr lang="en-US" sz="2400" b="0" i="1" smtClean="0">
                        <a:latin typeface="Cambria Math" panose="02040503050406030204" pitchFamily="18" charset="0"/>
                      </a:rPr>
                      <m:t>24</m:t>
                    </m:r>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≡9</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𝑚𝑜𝑑</m:t>
                        </m:r>
                        <m:r>
                          <a:rPr lang="en-US" sz="2400" b="0" i="1" smtClean="0">
                            <a:latin typeface="Cambria Math" panose="02040503050406030204" pitchFamily="18" charset="0"/>
                            <a:ea typeface="Cambria Math" panose="02040503050406030204" pitchFamily="18" charset="0"/>
                          </a:rPr>
                          <m:t> 81</m:t>
                        </m:r>
                      </m:e>
                    </m:d>
                    <m:r>
                      <a:rPr lang="en-US" sz="2400" b="0" i="1" smtClean="0">
                        <a:latin typeface="Cambria Math" panose="02040503050406030204" pitchFamily="18" charset="0"/>
                        <a:ea typeface="Cambria Math" panose="02040503050406030204" pitchFamily="18" charset="0"/>
                      </a:rPr>
                      <m:t>⇔24</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−9=81</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⇔8</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−3=27</m:t>
                    </m:r>
                    <m:r>
                      <a:rPr lang="en-US" sz="2400" b="0" i="1" smtClean="0">
                        <a:latin typeface="Cambria Math" panose="02040503050406030204" pitchFamily="18" charset="0"/>
                        <a:ea typeface="Cambria Math" panose="02040503050406030204" pitchFamily="18" charset="0"/>
                      </a:rPr>
                      <m:t>𝑘</m:t>
                    </m:r>
                  </m:oMath>
                </a14:m>
                <a:endParaRPr lang="en-US" sz="24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⇔8</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≡3</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𝑚𝑜𝑑</m:t>
                          </m:r>
                          <m:r>
                            <a:rPr lang="en-US" sz="2400" b="0" i="1" smtClean="0">
                              <a:latin typeface="Cambria Math" panose="02040503050406030204" pitchFamily="18" charset="0"/>
                              <a:ea typeface="Cambria Math" panose="02040503050406030204" pitchFamily="18" charset="0"/>
                            </a:rPr>
                            <m:t> 27</m:t>
                          </m:r>
                        </m:e>
                      </m:d>
                      <m:r>
                        <a:rPr lang="en-US" sz="2400" b="0" i="1" smtClean="0">
                          <a:latin typeface="Cambria Math" panose="02040503050406030204" pitchFamily="18" charset="0"/>
                          <a:ea typeface="Cambria Math" panose="02040503050406030204" pitchFamily="18" charset="0"/>
                        </a:rPr>
                        <m:t>    −−−(02)</m:t>
                      </m:r>
                    </m:oMath>
                  </m:oMathPara>
                </a14:m>
                <a:endParaRPr lang="en-US" sz="2400" dirty="0"/>
              </a:p>
              <a:p>
                <a:pPr marL="0" indent="0">
                  <a:buNone/>
                </a:pPr>
                <a:r>
                  <a:rPr lang="en-US" sz="2400" dirty="0"/>
                  <a:t>Step 2. here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=8, </m:t>
                    </m:r>
                    <m:r>
                      <a:rPr lang="en-US" sz="2400" b="0" i="1" smtClean="0">
                        <a:latin typeface="Cambria Math" panose="02040503050406030204" pitchFamily="18" charset="0"/>
                      </a:rPr>
                      <m:t>𝑏</m:t>
                    </m:r>
                    <m:r>
                      <a:rPr lang="en-US" sz="2400" b="0" i="1" smtClean="0">
                        <a:latin typeface="Cambria Math" panose="02040503050406030204" pitchFamily="18" charset="0"/>
                      </a:rPr>
                      <m:t>=3, </m:t>
                    </m:r>
                    <m:r>
                      <a:rPr lang="en-US" sz="2400" b="0" i="1" smtClean="0">
                        <a:latin typeface="Cambria Math" panose="02040503050406030204" pitchFamily="18" charset="0"/>
                      </a:rPr>
                      <m:t>𝑚</m:t>
                    </m:r>
                    <m:r>
                      <a:rPr lang="en-US" sz="2400" b="0" i="1" smtClean="0">
                        <a:latin typeface="Cambria Math" panose="02040503050406030204" pitchFamily="18" charset="0"/>
                      </a:rPr>
                      <m:t>=27</m:t>
                    </m:r>
                  </m:oMath>
                </a14:m>
                <a:r>
                  <a:rPr lang="en-US" sz="2400" dirty="0"/>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func>
                      <m:funcPr>
                        <m:ctrlPr>
                          <a:rPr lang="en-US" sz="2400" b="0" i="1" dirty="0" smtClean="0">
                            <a:latin typeface="Cambria Math" panose="02040503050406030204" pitchFamily="18" charset="0"/>
                            <a:ea typeface="Cambria Math" panose="02040503050406030204" pitchFamily="18" charset="0"/>
                          </a:rPr>
                        </m:ctrlPr>
                      </m:funcPr>
                      <m:fName>
                        <m:r>
                          <a:rPr lang="en-US" sz="2400" b="0" i="1" dirty="0" smtClean="0">
                            <a:latin typeface="Cambria Math" panose="02040503050406030204" pitchFamily="18" charset="0"/>
                            <a:ea typeface="Cambria Math" panose="02040503050406030204" pitchFamily="18" charset="0"/>
                          </a:rPr>
                          <m:t>𝑔𝑐𝑑</m:t>
                        </m:r>
                        <m:d>
                          <m:dPr>
                            <m:ctrlPr>
                              <a:rPr lang="en-US" sz="2400" b="0" i="1" dirty="0" smtClean="0">
                                <a:latin typeface="Cambria Math" panose="02040503050406030204" pitchFamily="18" charset="0"/>
                                <a:ea typeface="Cambria Math" panose="02040503050406030204" pitchFamily="18" charset="0"/>
                              </a:rPr>
                            </m:ctrlPr>
                          </m:dPr>
                          <m:e>
                            <m:r>
                              <a:rPr lang="en-US" sz="2400" b="0" i="0" dirty="0" smtClean="0">
                                <a:latin typeface="Cambria Math" panose="02040503050406030204" pitchFamily="18" charset="0"/>
                                <a:ea typeface="Cambria Math" panose="02040503050406030204" pitchFamily="18" charset="0"/>
                              </a:rPr>
                              <m:t> </m:t>
                            </m:r>
                            <m:r>
                              <m:rPr>
                                <m:sty m:val="p"/>
                              </m:rPr>
                              <a:rPr lang="en-US" sz="2400" b="0" i="0" dirty="0" smtClean="0">
                                <a:latin typeface="Cambria Math" panose="02040503050406030204" pitchFamily="18" charset="0"/>
                                <a:ea typeface="Cambria Math" panose="02040503050406030204" pitchFamily="18" charset="0"/>
                              </a:rPr>
                              <m:t>a</m:t>
                            </m:r>
                            <m:r>
                              <a:rPr lang="en-US" sz="2400" b="0" i="0" dirty="0" smtClean="0">
                                <a:latin typeface="Cambria Math" panose="02040503050406030204" pitchFamily="18" charset="0"/>
                                <a:ea typeface="Cambria Math" panose="02040503050406030204" pitchFamily="18" charset="0"/>
                              </a:rPr>
                              <m:t>, </m:t>
                            </m:r>
                            <m:r>
                              <m:rPr>
                                <m:sty m:val="p"/>
                              </m:rPr>
                              <a:rPr lang="en-US" sz="2400" b="0" i="0" dirty="0" smtClean="0">
                                <a:latin typeface="Cambria Math" panose="02040503050406030204" pitchFamily="18" charset="0"/>
                                <a:ea typeface="Cambria Math" panose="02040503050406030204" pitchFamily="18" charset="0"/>
                              </a:rPr>
                              <m:t>m</m:t>
                            </m:r>
                          </m:e>
                        </m:d>
                        <m:r>
                          <a:rPr lang="en-US" sz="2400" b="0" i="0" dirty="0" smtClean="0">
                            <a:latin typeface="Cambria Math" panose="02040503050406030204" pitchFamily="18" charset="0"/>
                            <a:ea typeface="Cambria Math" panose="02040503050406030204" pitchFamily="18" charset="0"/>
                          </a:rPr>
                          <m:t>=</m:t>
                        </m:r>
                        <m:r>
                          <m:rPr>
                            <m:sty m:val="p"/>
                          </m:rPr>
                          <a:rPr lang="en-US" sz="2400" b="0" i="0" dirty="0" smtClean="0">
                            <a:latin typeface="Cambria Math" panose="02040503050406030204" pitchFamily="18" charset="0"/>
                            <a:ea typeface="Cambria Math" panose="02040503050406030204" pitchFamily="18" charset="0"/>
                          </a:rPr>
                          <m:t>gcd</m:t>
                        </m:r>
                      </m:fName>
                      <m:e>
                        <m:d>
                          <m:dPr>
                            <m:ctrlPr>
                              <a:rPr lang="en-US" sz="2400" b="0" i="1" dirty="0" smtClean="0">
                                <a:latin typeface="Cambria Math" panose="02040503050406030204" pitchFamily="18" charset="0"/>
                                <a:ea typeface="Cambria Math" panose="02040503050406030204" pitchFamily="18" charset="0"/>
                              </a:rPr>
                            </m:ctrlPr>
                          </m:dPr>
                          <m:e>
                            <m:r>
                              <a:rPr lang="en-US" sz="2400" b="0" i="1" dirty="0" smtClean="0">
                                <a:latin typeface="Cambria Math" panose="02040503050406030204" pitchFamily="18" charset="0"/>
                                <a:ea typeface="Cambria Math" panose="02040503050406030204" pitchFamily="18" charset="0"/>
                              </a:rPr>
                              <m:t> 8, 27</m:t>
                            </m:r>
                          </m:e>
                        </m:d>
                      </m:e>
                    </m:func>
                    <m:r>
                      <a:rPr lang="en-US" sz="2400" b="0" i="1" dirty="0" smtClean="0">
                        <a:latin typeface="Cambria Math" panose="02040503050406030204" pitchFamily="18" charset="0"/>
                        <a:ea typeface="Cambria Math" panose="02040503050406030204" pitchFamily="18" charset="0"/>
                      </a:rPr>
                      <m:t>=1</m:t>
                    </m:r>
                  </m:oMath>
                </a14:m>
                <a:endParaRPr lang="en-US" sz="2400" dirty="0"/>
              </a:p>
              <a:p>
                <a:pPr marL="0" indent="0">
                  <a:buNone/>
                </a:pP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𝑚𝑠</m:t>
                    </m:r>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𝑒</m:t>
                    </m:r>
                    <m:r>
                      <a:rPr lang="en-US" sz="2400" b="0" i="1" smtClean="0">
                        <a:latin typeface="Cambria Math" panose="02040503050406030204" pitchFamily="18" charset="0"/>
                        <a:ea typeface="Cambria Math" panose="02040503050406030204" pitchFamily="18" charset="0"/>
                      </a:rPr>
                      <m:t>.  8</m:t>
                    </m:r>
                    <m:r>
                      <a:rPr lang="en-US" sz="2400" b="0" i="1" smtClean="0">
                        <a:latin typeface="Cambria Math" panose="02040503050406030204" pitchFamily="18" charset="0"/>
                        <a:ea typeface="Cambria Math" panose="02040503050406030204" pitchFamily="18" charset="0"/>
                      </a:rPr>
                      <m:t>𝑟</m:t>
                    </m:r>
                    <m:r>
                      <a:rPr lang="en-US" sz="2400" b="0" i="1" smtClean="0">
                        <a:latin typeface="Cambria Math" panose="02040503050406030204" pitchFamily="18" charset="0"/>
                        <a:ea typeface="Cambria Math" panose="02040503050406030204" pitchFamily="18" charset="0"/>
                      </a:rPr>
                      <m:t>+27</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=1</m:t>
                    </m:r>
                    <m:r>
                      <m:rPr>
                        <m:nor/>
                      </m:rPr>
                      <a:rPr lang="en-US" sz="2400" b="0" i="0" smtClean="0">
                        <a:latin typeface="Cambria Math" panose="02040503050406030204" pitchFamily="18" charset="0"/>
                        <a:ea typeface="Cambria Math" panose="02040503050406030204" pitchFamily="18" charset="0"/>
                      </a:rPr>
                      <m:t>      </m:t>
                    </m:r>
                    <m:r>
                      <m:rPr>
                        <m:nor/>
                      </m:rPr>
                      <a:rPr lang="en-US" sz="2400" b="0" i="0" smtClean="0">
                        <a:latin typeface="Cambria Math" panose="02040503050406030204" pitchFamily="18" charset="0"/>
                        <a:ea typeface="Cambria Math" panose="02040503050406030204" pitchFamily="18" charset="0"/>
                      </a:rPr>
                      <m:t>where</m:t>
                    </m:r>
                    <m:r>
                      <m:rPr>
                        <m:nor/>
                      </m:rPr>
                      <a:rPr lang="en-US" sz="2400" b="0" i="0" smtClean="0">
                        <a:latin typeface="Cambria Math" panose="02040503050406030204" pitchFamily="18" charset="0"/>
                        <a:ea typeface="Cambria Math" panose="02040503050406030204" pitchFamily="18" charset="0"/>
                      </a:rPr>
                      <m:t> </m:t>
                    </m:r>
                  </m:oMath>
                </a14:m>
                <a:r>
                  <a:rPr lang="en-US" sz="2400" dirty="0"/>
                  <a:t> </a:t>
                </a:r>
                <a14:m>
                  <m:oMath xmlns:m="http://schemas.openxmlformats.org/officeDocument/2006/math">
                    <m:r>
                      <a:rPr lang="en-US" sz="2400" b="0" i="1" dirty="0" smtClean="0">
                        <a:latin typeface="Cambria Math" panose="02040503050406030204" pitchFamily="18" charset="0"/>
                      </a:rPr>
                      <m:t>𝑟</m:t>
                    </m:r>
                    <m:r>
                      <a:rPr lang="en-US" sz="2400" b="0" i="1" dirty="0" smtClean="0">
                        <a:latin typeface="Cambria Math" panose="02040503050406030204" pitchFamily="18" charset="0"/>
                      </a:rPr>
                      <m:t>=−10 </m:t>
                    </m:r>
                    <m:r>
                      <a:rPr lang="en-US" sz="2400" b="0" i="1" dirty="0" smtClean="0">
                        <a:latin typeface="Cambria Math" panose="02040503050406030204" pitchFamily="18" charset="0"/>
                      </a:rPr>
                      <m:t>𝑎𝑛𝑑</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𝑠</m:t>
                    </m:r>
                    <m:r>
                      <a:rPr lang="en-US" sz="2400" b="0" i="1" dirty="0" smtClean="0">
                        <a:latin typeface="Cambria Math" panose="02040503050406030204" pitchFamily="18" charset="0"/>
                      </a:rPr>
                      <m:t>=3</m:t>
                    </m:r>
                  </m:oMath>
                </a14:m>
                <a:r>
                  <a:rPr lang="en-US" sz="2400" dirty="0"/>
                  <a:t>  </a:t>
                </a:r>
              </a:p>
              <a:p>
                <a:pPr marL="0" indent="0">
                  <a:buNone/>
                </a:pPr>
                <a:r>
                  <a:rPr lang="en-US" sz="2400" dirty="0"/>
                  <a:t>Multiplying equation (01) by b, we get</a:t>
                </a:r>
              </a:p>
            </p:txBody>
          </p:sp>
        </mc:Choice>
        <mc:Fallback xmlns="">
          <p:sp>
            <p:nvSpPr>
              <p:cNvPr id="3" name="Content Placeholder 2">
                <a:extLst>
                  <a:ext uri="{FF2B5EF4-FFF2-40B4-BE49-F238E27FC236}">
                    <a16:creationId xmlns:a16="http://schemas.microsoft.com/office/drawing/2014/main" id="{116AA1C9-AE2E-B0FD-E0E3-5245BCF7CAB5}"/>
                  </a:ext>
                </a:extLst>
              </p:cNvPr>
              <p:cNvSpPr>
                <a:spLocks noGrp="1" noRot="1" noChangeAspect="1" noMove="1" noResize="1" noEditPoints="1" noAdjustHandles="1" noChangeArrowheads="1" noChangeShapeType="1" noTextEdit="1"/>
              </p:cNvSpPr>
              <p:nvPr>
                <p:ph idx="1"/>
              </p:nvPr>
            </p:nvSpPr>
            <p:spPr>
              <a:xfrm>
                <a:off x="1451579" y="2030020"/>
                <a:ext cx="9603275" cy="3450613"/>
              </a:xfrm>
              <a:blipFill>
                <a:blip r:embed="rId2"/>
                <a:stretch>
                  <a:fillRect l="-952" t="-353"/>
                </a:stretch>
              </a:blipFill>
            </p:spPr>
            <p:txBody>
              <a:bodyPr/>
              <a:lstStyle/>
              <a:p>
                <a:r>
                  <a:rPr lang="en-US">
                    <a:noFill/>
                  </a:rPr>
                  <a:t> </a:t>
                </a:r>
              </a:p>
            </p:txBody>
          </p:sp>
        </mc:Fallback>
      </mc:AlternateContent>
    </p:spTree>
    <p:extLst>
      <p:ext uri="{BB962C8B-B14F-4D97-AF65-F5344CB8AC3E}">
        <p14:creationId xmlns:p14="http://schemas.microsoft.com/office/powerpoint/2010/main" val="2242219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DE05-ADEB-ABB3-661D-4335BCB466F1}"/>
              </a:ext>
            </a:extLst>
          </p:cNvPr>
          <p:cNvSpPr>
            <a:spLocks noGrp="1"/>
          </p:cNvSpPr>
          <p:nvPr>
            <p:ph type="title"/>
          </p:nvPr>
        </p:nvSpPr>
        <p:spPr/>
        <p:txBody>
          <a:bodyPr/>
          <a:lstStyle/>
          <a:p>
            <a:r>
              <a:rPr lang="en-US" dirty="0"/>
              <a:t>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2DCB64-63D2-47D4-448C-F025C51E5152}"/>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𝑎𝑟𝑏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𝑚𝑠𝑏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oMath>
                  </m:oMathPara>
                </a14:m>
                <a:endParaRPr lang="en-US" sz="2800" b="0" dirty="0">
                  <a:ea typeface="Cambria Math" panose="02040503050406030204" pitchFamily="18" charset="0"/>
                </a:endParaRPr>
              </a:p>
              <a:p>
                <a:pPr marL="0" indent="0" algn="ctr">
                  <a:buNone/>
                </a:pPr>
                <a:r>
                  <a:rPr lang="en-US" sz="2800" dirty="0"/>
                  <a:t>   </a:t>
                </a:r>
                <a14:m>
                  <m:oMath xmlns:m="http://schemas.openxmlformats.org/officeDocument/2006/math">
                    <m:r>
                      <a:rPr lang="en-US" sz="2800" b="0" i="1" smtClean="0">
                        <a:latin typeface="Cambria Math" panose="02040503050406030204" pitchFamily="18" charset="0"/>
                      </a:rPr>
                      <m:t>𝑎𝑟𝑏</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𝑚</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𝑠𝑏</m:t>
                        </m:r>
                      </m:e>
                    </m:d>
                  </m:oMath>
                </a14:m>
                <a:endParaRPr lang="en-US" sz="2800" b="0" dirty="0"/>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𝑠𝑏</m:t>
                          </m:r>
                        </m:e>
                      </m:d>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𝑤h𝑒𝑟𝑒</m:t>
                      </m:r>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𝑟𝑏</m:t>
                      </m:r>
                      <m:r>
                        <a:rPr lang="en-US" sz="2800" b="0" i="1" smtClean="0">
                          <a:latin typeface="Cambria Math" panose="02040503050406030204" pitchFamily="18" charset="0"/>
                          <a:ea typeface="Cambria Math" panose="02040503050406030204" pitchFamily="18" charset="0"/>
                        </a:rPr>
                        <m:t>=−30</m:t>
                      </m:r>
                    </m:oMath>
                  </m:oMathPara>
                </a14:m>
                <a:endParaRPr lang="en-US" sz="2800" b="0" dirty="0"/>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𝑏𝑚𝑜𝑑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oMath>
                  </m:oMathPara>
                </a14:m>
                <a:endParaRPr lang="en-US" sz="2800" b="0" dirty="0"/>
              </a:p>
              <a:p>
                <a:pPr marL="0" indent="0">
                  <a:buNone/>
                </a:pPr>
                <a:r>
                  <a:rPr lang="en-US" sz="2800" dirty="0"/>
                  <a:t>Hence </a:t>
                </a: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=−30</m:t>
                    </m:r>
                  </m:oMath>
                </a14:m>
                <a:r>
                  <a:rPr lang="en-US" sz="2800" b="0" dirty="0"/>
                  <a:t> is the solution of (2), but</a:t>
                </a:r>
              </a:p>
              <a:p>
                <a:pPr marL="0" indent="0">
                  <a:buNone/>
                </a:pPr>
                <a:r>
                  <a:rPr lang="en-US" sz="2800" b="0" dirty="0"/>
                  <a:t>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0</m:t>
                        </m:r>
                      </m:sub>
                    </m:sSub>
                    <m:r>
                      <a:rPr lang="en-US" sz="2800" i="1">
                        <a:latin typeface="Cambria Math" panose="02040503050406030204" pitchFamily="18" charset="0"/>
                        <a:ea typeface="Cambria Math" panose="02040503050406030204" pitchFamily="18" charset="0"/>
                      </a:rPr>
                      <m:t>=−30</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24</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27</m:t>
                        </m:r>
                      </m:e>
                    </m:d>
                  </m:oMath>
                </a14:m>
                <a:endParaRPr lang="en-US" sz="2800" b="0" dirty="0">
                  <a:ea typeface="Cambria Math" panose="02040503050406030204" pitchFamily="18" charset="0"/>
                </a:endParaRPr>
              </a:p>
              <a:p>
                <a:pPr marL="0" indent="0">
                  <a:buNone/>
                </a:pPr>
                <a:r>
                  <a:rPr lang="en-US" sz="2800" b="0" dirty="0"/>
                  <a:t>General solution is </a:t>
                </a:r>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0</m:t>
                        </m:r>
                      </m:sub>
                    </m:sSub>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−30</m:t>
                    </m:r>
                    <m:r>
                      <a:rPr lang="en-US" sz="2800" b="0" i="1" smtClean="0">
                        <a:latin typeface="Cambria Math" panose="02040503050406030204" pitchFamily="18" charset="0"/>
                        <a:ea typeface="Cambria Math" panose="02040503050406030204" pitchFamily="18" charset="0"/>
                      </a:rPr>
                      <m:t>+27</m:t>
                    </m:r>
                    <m:r>
                      <a:rPr lang="en-US" sz="2800" b="0" i="1" smtClean="0">
                        <a:latin typeface="Cambria Math" panose="02040503050406030204" pitchFamily="18" charset="0"/>
                        <a:ea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ℤ</m:t>
                    </m:r>
                    <m:r>
                      <a:rPr lang="en-US" sz="2800" b="0" i="1" smtClean="0">
                        <a:latin typeface="Cambria Math" panose="02040503050406030204" pitchFamily="18" charset="0"/>
                        <a:ea typeface="Cambria Math" panose="02040503050406030204" pitchFamily="18" charset="0"/>
                      </a:rPr>
                      <m:t>}</m:t>
                    </m:r>
                  </m:oMath>
                </a14:m>
                <a:r>
                  <a:rPr lang="en-US" sz="2800" b="0" dirty="0"/>
                  <a:t>.</a:t>
                </a:r>
              </a:p>
              <a:p>
                <a:pPr marL="0" indent="0">
                  <a:buNone/>
                </a:pPr>
                <a:endParaRPr lang="en-US" sz="2800" dirty="0"/>
              </a:p>
              <a:p>
                <a:endParaRPr lang="en-US" sz="2800" dirty="0"/>
              </a:p>
            </p:txBody>
          </p:sp>
        </mc:Choice>
        <mc:Fallback xmlns="">
          <p:sp>
            <p:nvSpPr>
              <p:cNvPr id="3" name="Content Placeholder 2">
                <a:extLst>
                  <a:ext uri="{FF2B5EF4-FFF2-40B4-BE49-F238E27FC236}">
                    <a16:creationId xmlns:a16="http://schemas.microsoft.com/office/drawing/2014/main" id="{0F2DCB64-63D2-47D4-448C-F025C51E5152}"/>
                  </a:ext>
                </a:extLst>
              </p:cNvPr>
              <p:cNvSpPr>
                <a:spLocks noGrp="1" noRot="1" noChangeAspect="1" noMove="1" noResize="1" noEditPoints="1" noAdjustHandles="1" noChangeArrowheads="1" noChangeShapeType="1" noTextEdit="1"/>
              </p:cNvSpPr>
              <p:nvPr>
                <p:ph idx="1"/>
              </p:nvPr>
            </p:nvSpPr>
            <p:spPr>
              <a:blipFill>
                <a:blip r:embed="rId2"/>
                <a:stretch>
                  <a:fillRect l="-952" b="-1943"/>
                </a:stretch>
              </a:blipFill>
            </p:spPr>
            <p:txBody>
              <a:bodyPr/>
              <a:lstStyle/>
              <a:p>
                <a:r>
                  <a:rPr lang="en-US">
                    <a:noFill/>
                  </a:rPr>
                  <a:t> </a:t>
                </a:r>
              </a:p>
            </p:txBody>
          </p:sp>
        </mc:Fallback>
      </mc:AlternateContent>
    </p:spTree>
    <p:extLst>
      <p:ext uri="{BB962C8B-B14F-4D97-AF65-F5344CB8AC3E}">
        <p14:creationId xmlns:p14="http://schemas.microsoft.com/office/powerpoint/2010/main" val="760588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66F8-1FCB-3192-27DD-7F858EA66A3A}"/>
              </a:ext>
            </a:extLst>
          </p:cNvPr>
          <p:cNvSpPr>
            <a:spLocks noGrp="1"/>
          </p:cNvSpPr>
          <p:nvPr>
            <p:ph type="title"/>
          </p:nvPr>
        </p:nvSpPr>
        <p:spPr/>
        <p:txBody>
          <a:bodyPr/>
          <a:lstStyle/>
          <a:p>
            <a:r>
              <a:rPr lang="en-US" dirty="0"/>
              <a:t>Diophantine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4E0193-48D8-B891-CF22-66115B4FD8C9}"/>
                  </a:ext>
                </a:extLst>
              </p:cNvPr>
              <p:cNvSpPr>
                <a:spLocks noGrp="1"/>
              </p:cNvSpPr>
              <p:nvPr>
                <p:ph idx="1"/>
              </p:nvPr>
            </p:nvSpPr>
            <p:spPr/>
            <p:txBody>
              <a:bodyPr>
                <a:normAutofit/>
              </a:bodyPr>
              <a:lstStyle/>
              <a:p>
                <a:pPr marL="0" indent="0">
                  <a:buNone/>
                </a:pPr>
                <a:r>
                  <a:rPr lang="en-US" sz="2800" b="1" dirty="0"/>
                  <a:t>Theorem:</a:t>
                </a:r>
                <a:r>
                  <a:rPr lang="en-US" sz="2800" b="0" dirty="0"/>
                  <a:t> </a:t>
                </a:r>
                <a14:m>
                  <m:oMath xmlns:m="http://schemas.openxmlformats.org/officeDocument/2006/math">
                    <m:r>
                      <a:rPr lang="en-US" sz="2800" b="0" i="1" smtClean="0">
                        <a:latin typeface="Cambria Math" panose="02040503050406030204" pitchFamily="18" charset="0"/>
                      </a:rPr>
                      <m:t>𝑎𝑥</m:t>
                    </m:r>
                    <m:r>
                      <a:rPr lang="en-US" sz="2800" b="0" i="1" smtClean="0">
                        <a:latin typeface="Cambria Math" panose="02040503050406030204" pitchFamily="18" charset="0"/>
                      </a:rPr>
                      <m:t>+</m:t>
                    </m:r>
                    <m:r>
                      <a:rPr lang="en-US" sz="2800" b="0" i="1" smtClean="0">
                        <a:latin typeface="Cambria Math" panose="02040503050406030204" pitchFamily="18" charset="0"/>
                      </a:rPr>
                      <m:t>𝑏𝑦</m:t>
                    </m:r>
                    <m:r>
                      <a:rPr lang="en-US" sz="2800" b="0" i="1" smtClean="0">
                        <a:latin typeface="Cambria Math" panose="02040503050406030204" pitchFamily="18" charset="0"/>
                      </a:rPr>
                      <m:t>=</m:t>
                    </m:r>
                    <m:r>
                      <a:rPr lang="en-US" sz="2800" b="0" i="1" smtClean="0">
                        <a:latin typeface="Cambria Math" panose="02040503050406030204" pitchFamily="18" charset="0"/>
                      </a:rPr>
                      <m:t>𝑐</m:t>
                    </m:r>
                  </m:oMath>
                </a14:m>
                <a:r>
                  <a:rPr lang="en-US" sz="2800" dirty="0"/>
                  <a:t> has integer solution if and only if </a:t>
                </a:r>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gcd</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 </m:t>
                            </m:r>
                            <m:r>
                              <a:rPr lang="en-US" sz="2800" b="0" i="1" smtClean="0">
                                <a:latin typeface="Cambria Math" panose="02040503050406030204" pitchFamily="18" charset="0"/>
                              </a:rPr>
                              <m:t>𝑏</m:t>
                            </m:r>
                          </m:e>
                        </m:d>
                      </m:e>
                    </m:func>
                    <m:r>
                      <a:rPr lang="en-US" sz="2800" b="0" i="1" smtClean="0">
                        <a:latin typeface="Cambria Math" panose="02040503050406030204" pitchFamily="18" charset="0"/>
                      </a:rPr>
                      <m:t>|</m:t>
                    </m:r>
                    <m:r>
                      <a:rPr lang="en-US" sz="2800" b="0" i="1" smtClean="0">
                        <a:latin typeface="Cambria Math" panose="02040503050406030204" pitchFamily="18" charset="0"/>
                      </a:rPr>
                      <m:t>𝑐</m:t>
                    </m:r>
                  </m:oMath>
                </a14:m>
                <a:r>
                  <a:rPr lang="en-US" sz="2800" dirty="0"/>
                  <a:t>.</a:t>
                </a:r>
              </a:p>
              <a:p>
                <a:pPr marL="0" indent="0">
                  <a:buNone/>
                </a:pPr>
                <a:r>
                  <a:rPr lang="en-US" sz="2800" b="1" dirty="0"/>
                  <a:t>Corollary: </a:t>
                </a:r>
                <a:r>
                  <a:rPr lang="en-US" sz="2800" dirty="0"/>
                  <a:t>If </a:t>
                </a:r>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gcd</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 </m:t>
                            </m:r>
                            <m:r>
                              <a:rPr lang="en-US" sz="2800" b="0" i="1" smtClean="0">
                                <a:latin typeface="Cambria Math" panose="02040503050406030204" pitchFamily="18" charset="0"/>
                              </a:rPr>
                              <m:t>𝑏</m:t>
                            </m:r>
                          </m:e>
                        </m:d>
                      </m:e>
                    </m:func>
                    <m:r>
                      <a:rPr lang="en-US" sz="2800" b="0" i="1" smtClean="0">
                        <a:latin typeface="Cambria Math" panose="02040503050406030204" pitchFamily="18" charset="0"/>
                      </a:rPr>
                      <m:t>=1</m:t>
                    </m:r>
                  </m:oMath>
                </a14:m>
                <a:r>
                  <a:rPr lang="en-US" sz="2800" dirty="0"/>
                  <a:t>  and if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0</m:t>
                        </m:r>
                      </m:sub>
                    </m:sSub>
                  </m:oMath>
                </a14:m>
                <a:r>
                  <a:rPr lang="en-US" sz="2800" dirty="0"/>
                  <a:t>  is a particular solution of </a:t>
                </a:r>
                <a14:m>
                  <m:oMath xmlns:m="http://schemas.openxmlformats.org/officeDocument/2006/math">
                    <m:r>
                      <a:rPr lang="en-US" sz="2800" i="1">
                        <a:latin typeface="Cambria Math" panose="02040503050406030204" pitchFamily="18" charset="0"/>
                      </a:rPr>
                      <m:t>𝑎𝑥</m:t>
                    </m:r>
                    <m:r>
                      <a:rPr lang="en-US" sz="2800" i="1">
                        <a:latin typeface="Cambria Math" panose="02040503050406030204" pitchFamily="18" charset="0"/>
                      </a:rPr>
                      <m:t>+</m:t>
                    </m:r>
                    <m:r>
                      <a:rPr lang="en-US" sz="2800" i="1">
                        <a:latin typeface="Cambria Math" panose="02040503050406030204" pitchFamily="18" charset="0"/>
                      </a:rPr>
                      <m:t>𝑏𝑦</m:t>
                    </m:r>
                    <m:r>
                      <a:rPr lang="en-US" sz="2800" i="1">
                        <a:latin typeface="Cambria Math" panose="02040503050406030204" pitchFamily="18" charset="0"/>
                      </a:rPr>
                      <m:t>=</m:t>
                    </m:r>
                    <m:r>
                      <a:rPr lang="en-US" sz="2800" i="1">
                        <a:latin typeface="Cambria Math" panose="02040503050406030204" pitchFamily="18" charset="0"/>
                      </a:rPr>
                      <m:t>𝑐</m:t>
                    </m:r>
                  </m:oMath>
                </a14:m>
                <a:r>
                  <a:rPr lang="en-US" sz="2800" dirty="0"/>
                  <a:t>, then all solutions are given by </a:t>
                </a:r>
              </a:p>
              <a:p>
                <a:pPr marL="0" indent="0">
                  <a:buNone/>
                </a:pP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r>
                      <a:rPr lang="en-US" sz="2800" b="0" i="1" smtClean="0">
                        <a:latin typeface="Cambria Math" panose="02040503050406030204" pitchFamily="18" charset="0"/>
                      </a:rPr>
                      <m:t>𝑏𝑡</m:t>
                    </m:r>
                    <m:r>
                      <a:rPr lang="en-US" sz="2800" b="0" i="1" smtClean="0">
                        <a:latin typeface="Cambria Math" panose="02040503050406030204" pitchFamily="18" charset="0"/>
                      </a:rPr>
                      <m:t>,    </m:t>
                    </m:r>
                    <m:r>
                      <a:rPr lang="en-US" sz="2800" b="0" i="1" smtClean="0">
                        <a:latin typeface="Cambria Math" panose="02040503050406030204" pitchFamily="18" charset="0"/>
                      </a:rPr>
                      <m:t>𝑦</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r>
                      <a:rPr lang="en-US" sz="2800" b="0" i="1" smtClean="0">
                        <a:latin typeface="Cambria Math" panose="02040503050406030204" pitchFamily="18" charset="0"/>
                      </a:rPr>
                      <m:t>𝑎𝑡</m:t>
                    </m:r>
                  </m:oMath>
                </a14:m>
                <a:r>
                  <a:rPr lang="en-US" sz="2800" dirty="0"/>
                  <a:t> for integral values of t. </a:t>
                </a:r>
              </a:p>
            </p:txBody>
          </p:sp>
        </mc:Choice>
        <mc:Fallback xmlns="">
          <p:sp>
            <p:nvSpPr>
              <p:cNvPr id="3" name="Content Placeholder 2">
                <a:extLst>
                  <a:ext uri="{FF2B5EF4-FFF2-40B4-BE49-F238E27FC236}">
                    <a16:creationId xmlns:a16="http://schemas.microsoft.com/office/drawing/2014/main" id="{A44E0193-48D8-B891-CF22-66115B4FD8C9}"/>
                  </a:ext>
                </a:extLst>
              </p:cNvPr>
              <p:cNvSpPr>
                <a:spLocks noGrp="1" noRot="1" noChangeAspect="1" noMove="1" noResize="1" noEditPoints="1" noAdjustHandles="1" noChangeArrowheads="1" noChangeShapeType="1" noTextEdit="1"/>
              </p:cNvSpPr>
              <p:nvPr>
                <p:ph idx="1"/>
              </p:nvPr>
            </p:nvSpPr>
            <p:spPr>
              <a:blipFill>
                <a:blip r:embed="rId2"/>
                <a:stretch>
                  <a:fillRect l="-1270" t="-707"/>
                </a:stretch>
              </a:blipFill>
            </p:spPr>
            <p:txBody>
              <a:bodyPr/>
              <a:lstStyle/>
              <a:p>
                <a:r>
                  <a:rPr lang="en-US">
                    <a:noFill/>
                  </a:rPr>
                  <a:t> </a:t>
                </a:r>
              </a:p>
            </p:txBody>
          </p:sp>
        </mc:Fallback>
      </mc:AlternateContent>
    </p:spTree>
    <p:extLst>
      <p:ext uri="{BB962C8B-B14F-4D97-AF65-F5344CB8AC3E}">
        <p14:creationId xmlns:p14="http://schemas.microsoft.com/office/powerpoint/2010/main" val="235131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5F42-4831-F57F-A2AB-713A3B769E8E}"/>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B26576-AB8A-4BE4-BFA9-A5F8B8E883A8}"/>
                  </a:ext>
                </a:extLst>
              </p:cNvPr>
              <p:cNvSpPr>
                <a:spLocks noGrp="1"/>
              </p:cNvSpPr>
              <p:nvPr>
                <p:ph idx="1"/>
              </p:nvPr>
            </p:nvSpPr>
            <p:spPr/>
            <p:txBody>
              <a:bodyPr>
                <a:normAutofit/>
              </a:bodyPr>
              <a:lstStyle/>
              <a:p>
                <a:pPr marL="457200" indent="-457200">
                  <a:buAutoNum type="arabicPeriod"/>
                </a:pPr>
                <a:r>
                  <a:rPr lang="en-US" sz="2800" dirty="0"/>
                  <a:t>Determine the solutions of </a:t>
                </a:r>
              </a:p>
              <a:p>
                <a:pPr marL="914400" lvl="1" indent="-457200">
                  <a:buFont typeface="+mj-lt"/>
                  <a:buAutoNum type="arabicPeriod"/>
                </a:pPr>
                <a14:m>
                  <m:oMath xmlns:m="http://schemas.openxmlformats.org/officeDocument/2006/math">
                    <m:r>
                      <a:rPr lang="en-US" sz="2800" b="0" i="1" smtClean="0">
                        <a:latin typeface="Cambria Math" panose="02040503050406030204" pitchFamily="18" charset="0"/>
                      </a:rPr>
                      <m:t>56</m:t>
                    </m:r>
                    <m:r>
                      <a:rPr lang="en-US" sz="2800" b="0" i="1" smtClean="0">
                        <a:latin typeface="Cambria Math" panose="02040503050406030204" pitchFamily="18" charset="0"/>
                      </a:rPr>
                      <m:t>𝑥</m:t>
                    </m:r>
                    <m:r>
                      <a:rPr lang="en-US" sz="2800" b="0" i="1" smtClean="0">
                        <a:latin typeface="Cambria Math" panose="02040503050406030204" pitchFamily="18" charset="0"/>
                      </a:rPr>
                      <m:t>+72</m:t>
                    </m:r>
                    <m:r>
                      <a:rPr lang="en-US" sz="2800" b="0" i="1" smtClean="0">
                        <a:latin typeface="Cambria Math" panose="02040503050406030204" pitchFamily="18" charset="0"/>
                      </a:rPr>
                      <m:t>𝑦</m:t>
                    </m:r>
                    <m:r>
                      <a:rPr lang="en-US" sz="2800" b="0" i="1" smtClean="0">
                        <a:latin typeface="Cambria Math" panose="02040503050406030204" pitchFamily="18" charset="0"/>
                      </a:rPr>
                      <m:t>=40</m:t>
                    </m:r>
                  </m:oMath>
                </a14:m>
                <a:endParaRPr lang="en-US" sz="2800" dirty="0"/>
              </a:p>
              <a:p>
                <a:pPr marL="914400" lvl="1" indent="-457200">
                  <a:buFont typeface="+mj-lt"/>
                  <a:buAutoNum type="arabicPeriod"/>
                </a:pPr>
                <a14:m>
                  <m:oMath xmlns:m="http://schemas.openxmlformats.org/officeDocument/2006/math">
                    <m:r>
                      <a:rPr lang="en-US" sz="2800" b="0" i="1" smtClean="0">
                        <a:latin typeface="Cambria Math" panose="02040503050406030204" pitchFamily="18" charset="0"/>
                      </a:rPr>
                      <m:t>18</m:t>
                    </m:r>
                    <m:r>
                      <a:rPr lang="en-US" sz="2800" b="0" i="1" smtClean="0">
                        <a:latin typeface="Cambria Math" panose="02040503050406030204" pitchFamily="18" charset="0"/>
                      </a:rPr>
                      <m:t>𝑥</m:t>
                    </m:r>
                    <m:r>
                      <a:rPr lang="en-US" sz="2800" b="0" i="1" smtClean="0">
                        <a:latin typeface="Cambria Math" panose="02040503050406030204" pitchFamily="18" charset="0"/>
                      </a:rPr>
                      <m:t>+5</m:t>
                    </m:r>
                    <m:r>
                      <a:rPr lang="en-US" sz="2800" b="0" i="1" smtClean="0">
                        <a:latin typeface="Cambria Math" panose="02040503050406030204" pitchFamily="18" charset="0"/>
                      </a:rPr>
                      <m:t>𝑦</m:t>
                    </m:r>
                    <m:r>
                      <a:rPr lang="en-US" sz="2800" b="0" i="1" smtClean="0">
                        <a:latin typeface="Cambria Math" panose="02040503050406030204" pitchFamily="18" charset="0"/>
                      </a:rPr>
                      <m:t>=14</m:t>
                    </m:r>
                  </m:oMath>
                </a14:m>
                <a:endParaRPr lang="en-US" sz="2800" dirty="0"/>
              </a:p>
              <a:p>
                <a:pPr marL="457200" lvl="1" indent="0">
                  <a:buNone/>
                </a:pPr>
                <a:endParaRPr lang="en-US" sz="2800" b="0" dirty="0"/>
              </a:p>
            </p:txBody>
          </p:sp>
        </mc:Choice>
        <mc:Fallback>
          <p:sp>
            <p:nvSpPr>
              <p:cNvPr id="3" name="Content Placeholder 2">
                <a:extLst>
                  <a:ext uri="{FF2B5EF4-FFF2-40B4-BE49-F238E27FC236}">
                    <a16:creationId xmlns:a16="http://schemas.microsoft.com/office/drawing/2014/main" id="{EDB26576-AB8A-4BE4-BFA9-A5F8B8E883A8}"/>
                  </a:ext>
                </a:extLst>
              </p:cNvPr>
              <p:cNvSpPr>
                <a:spLocks noGrp="1" noRot="1" noChangeAspect="1" noMove="1" noResize="1" noEditPoints="1" noAdjustHandles="1" noChangeArrowheads="1" noChangeShapeType="1" noTextEdit="1"/>
              </p:cNvSpPr>
              <p:nvPr>
                <p:ph idx="1"/>
              </p:nvPr>
            </p:nvSpPr>
            <p:spPr>
              <a:blipFill>
                <a:blip r:embed="rId3"/>
                <a:stretch>
                  <a:fillRect l="-1206" t="-707"/>
                </a:stretch>
              </a:blipFill>
            </p:spPr>
            <p:txBody>
              <a:bodyPr/>
              <a:lstStyle/>
              <a:p>
                <a:r>
                  <a:rPr lang="en-US">
                    <a:noFill/>
                  </a:rPr>
                  <a:t> </a:t>
                </a:r>
              </a:p>
            </p:txBody>
          </p:sp>
        </mc:Fallback>
      </mc:AlternateContent>
    </p:spTree>
    <p:extLst>
      <p:ext uri="{BB962C8B-B14F-4D97-AF65-F5344CB8AC3E}">
        <p14:creationId xmlns:p14="http://schemas.microsoft.com/office/powerpoint/2010/main" val="784093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44E2-2AA7-A013-8588-E68DE9A7780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8B36A52-FA25-AF8E-1B0D-E821F286E66C}"/>
              </a:ext>
            </a:extLst>
          </p:cNvPr>
          <p:cNvSpPr>
            <a:spLocks noGrp="1"/>
          </p:cNvSpPr>
          <p:nvPr>
            <p:ph idx="1"/>
          </p:nvPr>
        </p:nvSpPr>
        <p:spPr>
          <a:xfrm>
            <a:off x="1451579" y="2015732"/>
            <a:ext cx="9806971" cy="4037749"/>
          </a:xfrm>
        </p:spPr>
        <p:txBody>
          <a:bodyPr>
            <a:normAutofit lnSpcReduction="10000"/>
          </a:bodyPr>
          <a:lstStyle/>
          <a:p>
            <a:pPr marL="0" indent="0">
              <a:buNone/>
            </a:pPr>
            <a:r>
              <a:rPr lang="en-US" sz="2800" b="1" dirty="0"/>
              <a:t>2.</a:t>
            </a:r>
            <a:r>
              <a:rPr lang="en-US" sz="2800" b="0" dirty="0"/>
              <a:t> A man has $ 4.55 in c</a:t>
            </a:r>
            <a:r>
              <a:rPr lang="en-US" sz="2800" dirty="0"/>
              <a:t>hange composed of dimes and quarters. What are the maximum and minimum number of coins he can have? Is it possible for the number of dimes to equal to number of quarters.</a:t>
            </a:r>
          </a:p>
          <a:p>
            <a:pPr marL="0" indent="0">
              <a:buNone/>
            </a:pPr>
            <a:r>
              <a:rPr lang="en-US" sz="2800" b="1" dirty="0"/>
              <a:t>3. </a:t>
            </a:r>
            <a:r>
              <a:rPr lang="en-US" sz="2800" dirty="0"/>
              <a:t>A puppet theater has only 60 seats. The admission to the theater is $ 2.25 per adult and $1.00 per child. Suppose $ 117.25 was collected. Find the number of adults and children attending performance.</a:t>
            </a:r>
          </a:p>
        </p:txBody>
      </p:sp>
    </p:spTree>
    <p:extLst>
      <p:ext uri="{BB962C8B-B14F-4D97-AF65-F5344CB8AC3E}">
        <p14:creationId xmlns:p14="http://schemas.microsoft.com/office/powerpoint/2010/main" val="2916114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27F6B-E28A-B03B-A07F-BE38EC3A3949}"/>
              </a:ext>
            </a:extLst>
          </p:cNvPr>
          <p:cNvSpPr>
            <a:spLocks noGrp="1"/>
          </p:cNvSpPr>
          <p:nvPr>
            <p:ph type="title"/>
          </p:nvPr>
        </p:nvSpPr>
        <p:spPr/>
        <p:txBody>
          <a:bodyPr/>
          <a:lstStyle/>
          <a:p>
            <a:r>
              <a:rPr lang="en-US" dirty="0"/>
              <a:t>Chinese remainder theorem</a:t>
            </a:r>
          </a:p>
        </p:txBody>
      </p:sp>
      <p:sp>
        <p:nvSpPr>
          <p:cNvPr id="3" name="Content Placeholder 2">
            <a:extLst>
              <a:ext uri="{FF2B5EF4-FFF2-40B4-BE49-F238E27FC236}">
                <a16:creationId xmlns:a16="http://schemas.microsoft.com/office/drawing/2014/main" id="{1560C26C-22C4-D3E0-52DC-240102AF1166}"/>
              </a:ext>
            </a:extLst>
          </p:cNvPr>
          <p:cNvSpPr>
            <a:spLocks noGrp="1"/>
          </p:cNvSpPr>
          <p:nvPr>
            <p:ph idx="1"/>
          </p:nvPr>
        </p:nvSpPr>
        <p:spPr/>
        <p:txBody>
          <a:bodyPr>
            <a:normAutofit/>
          </a:bodyPr>
          <a:lstStyle/>
          <a:p>
            <a:pPr marL="0" indent="0">
              <a:buNone/>
            </a:pPr>
            <a:r>
              <a:rPr lang="en-US" sz="2800" dirty="0"/>
              <a:t>Appeared in Chinese literature in 1</a:t>
            </a:r>
            <a:r>
              <a:rPr lang="en-US" sz="2800" baseline="30000" dirty="0"/>
              <a:t>st</a:t>
            </a:r>
            <a:r>
              <a:rPr lang="en-US" sz="2800" dirty="0"/>
              <a:t> century A.D. Sun-</a:t>
            </a:r>
            <a:r>
              <a:rPr lang="en-US" sz="2800" dirty="0" err="1"/>
              <a:t>Tsu</a:t>
            </a:r>
            <a:r>
              <a:rPr lang="en-US" sz="2800" dirty="0"/>
              <a:t> asked: Find a number that leaves the remainders 2, 3, 2 when divided by 3, 5, 7 respectively. </a:t>
            </a:r>
          </a:p>
        </p:txBody>
      </p:sp>
    </p:spTree>
    <p:extLst>
      <p:ext uri="{BB962C8B-B14F-4D97-AF65-F5344CB8AC3E}">
        <p14:creationId xmlns:p14="http://schemas.microsoft.com/office/powerpoint/2010/main" val="39481949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C639D-B276-EF9C-5E94-D2E39847E9FA}"/>
              </a:ext>
            </a:extLst>
          </p:cNvPr>
          <p:cNvSpPr>
            <a:spLocks noGrp="1"/>
          </p:cNvSpPr>
          <p:nvPr>
            <p:ph type="title"/>
          </p:nvPr>
        </p:nvSpPr>
        <p:spPr/>
        <p:txBody>
          <a:bodyPr/>
          <a:lstStyle/>
          <a:p>
            <a:r>
              <a:rPr lang="en-US" dirty="0"/>
              <a:t>Chinese remainder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BC1657-AFC9-1395-C0B7-10485E77651A}"/>
                  </a:ext>
                </a:extLst>
              </p:cNvPr>
              <p:cNvSpPr>
                <a:spLocks noGrp="1"/>
              </p:cNvSpPr>
              <p:nvPr>
                <p:ph idx="1"/>
              </p:nvPr>
            </p:nvSpPr>
            <p:spPr>
              <a:xfrm>
                <a:off x="733533" y="2072882"/>
                <a:ext cx="11225105" cy="3980599"/>
              </a:xfrm>
            </p:spPr>
            <p:txBody>
              <a:bodyPr>
                <a:noAutofit/>
              </a:bodyPr>
              <a:lstStyle/>
              <a:p>
                <a:pPr marL="0" indent="0">
                  <a:buNone/>
                </a:pPr>
                <a:r>
                  <a:rPr lang="en-US" sz="2800" dirty="0"/>
                  <a:t>Theorem: let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𝑘</m:t>
                        </m:r>
                      </m:sub>
                    </m:sSub>
                  </m:oMath>
                </a14:m>
                <a:r>
                  <a:rPr lang="en-US" sz="2800" dirty="0"/>
                  <a:t> be positive integers such that </a:t>
                </a:r>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gcd</m:t>
                        </m:r>
                      </m:fName>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𝑗</m:t>
                                </m:r>
                              </m:sub>
                            </m:sSub>
                          </m:e>
                        </m:d>
                        <m:r>
                          <a:rPr lang="en-US" sz="2800" b="0" i="1" smtClean="0">
                            <a:latin typeface="Cambria Math" panose="02040503050406030204" pitchFamily="18" charset="0"/>
                          </a:rPr>
                          <m:t>=1</m:t>
                        </m:r>
                      </m:e>
                    </m:func>
                    <m:r>
                      <a:rPr lang="en-US" sz="2800" b="0" i="1" smtClean="0">
                        <a:latin typeface="Cambria Math" panose="02040503050406030204" pitchFamily="18" charset="0"/>
                      </a:rPr>
                      <m:t> </m:t>
                    </m:r>
                    <m:r>
                      <a:rPr lang="en-US" sz="2800" b="0" i="1" smtClean="0">
                        <a:latin typeface="Cambria Math" panose="02040503050406030204" pitchFamily="18" charset="0"/>
                      </a:rPr>
                      <m:t>𝑓𝑜𝑟</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m:t>
                    </m:r>
                  </m:oMath>
                </a14:m>
                <a:r>
                  <a:rPr lang="en-US" sz="2800" dirty="0"/>
                  <a:t>. Then the system of linear congruences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𝑎</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 </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𝑛</m:t>
                              </m:r>
                            </m:e>
                            <m:sub>
                              <m:r>
                                <a:rPr lang="en-US" sz="2800" b="0" i="1" smtClean="0">
                                  <a:latin typeface="Cambria Math" panose="02040503050406030204" pitchFamily="18" charset="0"/>
                                  <a:ea typeface="Cambria Math" panose="02040503050406030204" pitchFamily="18" charset="0"/>
                                </a:rPr>
                                <m:t>1</m:t>
                              </m:r>
                            </m:sub>
                          </m:sSub>
                        </m:e>
                      </m:d>
                    </m:oMath>
                  </m:oMathPara>
                </a14:m>
                <a:endParaRPr lang="en-US" sz="28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𝑎</m:t>
                          </m:r>
                        </m:e>
                        <m:sub>
                          <m:r>
                            <a:rPr lang="en-US" sz="2800" b="0" i="1"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ea typeface="Cambria Math" panose="02040503050406030204" pitchFamily="18" charset="0"/>
                        </a:rPr>
                        <m:t> </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𝑛</m:t>
                              </m:r>
                            </m:e>
                            <m:sub>
                              <m:r>
                                <a:rPr lang="en-US" sz="2800" b="0" i="1" smtClean="0">
                                  <a:latin typeface="Cambria Math" panose="02040503050406030204" pitchFamily="18" charset="0"/>
                                  <a:ea typeface="Cambria Math" panose="02040503050406030204" pitchFamily="18" charset="0"/>
                                </a:rPr>
                                <m:t>2</m:t>
                              </m:r>
                            </m:sub>
                          </m:sSub>
                        </m:e>
                      </m:d>
                    </m:oMath>
                  </m:oMathPara>
                </a14:m>
                <a:endParaRPr lang="en-US" sz="28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m:t>
                            </m:r>
                          </m:e>
                        </m:mr>
                        <m:m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m:t>
                                </m:r>
                              </m:e>
                              <m:e>
                                <m:r>
                                  <a:rPr lang="en-US" sz="2800" b="0" i="1" smtClean="0">
                                    <a:latin typeface="Cambria Math" panose="02040503050406030204" pitchFamily="18" charset="0"/>
                                  </a:rPr>
                                  <m:t>…</m:t>
                                </m:r>
                              </m:e>
                            </m:eqArr>
                          </m:e>
                        </m:mr>
                      </m:m>
                    </m:oMath>
                  </m:oMathPara>
                </a14:m>
                <a:endParaRPr lang="en-US" sz="2800" dirty="0"/>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𝑎</m:t>
                          </m:r>
                        </m:e>
                        <m:sub>
                          <m:r>
                            <a:rPr lang="en-US" sz="2800" b="0" i="1" smtClean="0">
                              <a:latin typeface="Cambria Math" panose="02040503050406030204" pitchFamily="18" charset="0"/>
                              <a:ea typeface="Cambria Math" panose="02040503050406030204" pitchFamily="18" charset="0"/>
                            </a:rPr>
                            <m:t>𝑘</m:t>
                          </m:r>
                        </m:sub>
                      </m:sSub>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𝑛</m:t>
                          </m:r>
                        </m:e>
                        <m:sub>
                          <m:r>
                            <a:rPr lang="en-US" sz="2800" b="0" i="1" smtClean="0">
                              <a:latin typeface="Cambria Math" panose="02040503050406030204" pitchFamily="18" charset="0"/>
                              <a:ea typeface="Cambria Math" panose="02040503050406030204" pitchFamily="18" charset="0"/>
                            </a:rPr>
                            <m:t>𝑘</m:t>
                          </m:r>
                        </m:sub>
                      </m:sSub>
                      <m:r>
                        <a:rPr lang="en-US" sz="2800" b="0" i="1" smtClean="0">
                          <a:latin typeface="Cambria Math" panose="02040503050406030204" pitchFamily="18" charset="0"/>
                          <a:ea typeface="Cambria Math" panose="02040503050406030204" pitchFamily="18" charset="0"/>
                        </a:rPr>
                        <m:t>)</m:t>
                      </m:r>
                    </m:oMath>
                  </m:oMathPara>
                </a14:m>
                <a:endParaRPr lang="en-US" sz="2800" dirty="0"/>
              </a:p>
              <a:p>
                <a:pPr marL="0" indent="0">
                  <a:buNone/>
                </a:pPr>
                <a:r>
                  <a:rPr lang="en-US" sz="2800" dirty="0"/>
                  <a:t>Has a simultaneous solution, which is unique modulo the integer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𝑘</m:t>
                        </m:r>
                      </m:sub>
                    </m:sSub>
                  </m:oMath>
                </a14:m>
                <a:r>
                  <a:rPr lang="en-US" sz="2800" dirty="0"/>
                  <a:t>.</a:t>
                </a:r>
              </a:p>
            </p:txBody>
          </p:sp>
        </mc:Choice>
        <mc:Fallback xmlns="">
          <p:sp>
            <p:nvSpPr>
              <p:cNvPr id="3" name="Content Placeholder 2">
                <a:extLst>
                  <a:ext uri="{FF2B5EF4-FFF2-40B4-BE49-F238E27FC236}">
                    <a16:creationId xmlns:a16="http://schemas.microsoft.com/office/drawing/2014/main" id="{B9BC1657-AFC9-1395-C0B7-10485E77651A}"/>
                  </a:ext>
                </a:extLst>
              </p:cNvPr>
              <p:cNvSpPr>
                <a:spLocks noGrp="1" noRot="1" noChangeAspect="1" noMove="1" noResize="1" noEditPoints="1" noAdjustHandles="1" noChangeArrowheads="1" noChangeShapeType="1" noTextEdit="1"/>
              </p:cNvSpPr>
              <p:nvPr>
                <p:ph idx="1"/>
              </p:nvPr>
            </p:nvSpPr>
            <p:spPr>
              <a:xfrm>
                <a:off x="733533" y="2072882"/>
                <a:ext cx="11225105" cy="3980599"/>
              </a:xfrm>
              <a:blipFill>
                <a:blip r:embed="rId2"/>
                <a:stretch>
                  <a:fillRect l="-1086" t="-459" r="-869" b="-7810"/>
                </a:stretch>
              </a:blipFill>
            </p:spPr>
            <p:txBody>
              <a:bodyPr/>
              <a:lstStyle/>
              <a:p>
                <a:r>
                  <a:rPr lang="en-US">
                    <a:noFill/>
                  </a:rPr>
                  <a:t> </a:t>
                </a:r>
              </a:p>
            </p:txBody>
          </p:sp>
        </mc:Fallback>
      </mc:AlternateContent>
    </p:spTree>
    <p:extLst>
      <p:ext uri="{BB962C8B-B14F-4D97-AF65-F5344CB8AC3E}">
        <p14:creationId xmlns:p14="http://schemas.microsoft.com/office/powerpoint/2010/main" val="3698876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5B20B-61FD-B2BD-E1AC-5D78C0223737}"/>
              </a:ext>
            </a:extLst>
          </p:cNvPr>
          <p:cNvSpPr>
            <a:spLocks noGrp="1"/>
          </p:cNvSpPr>
          <p:nvPr>
            <p:ph type="title"/>
          </p:nvPr>
        </p:nvSpPr>
        <p:spPr/>
        <p:txBody>
          <a:bodyPr/>
          <a:lstStyle/>
          <a:p>
            <a:r>
              <a:rPr lang="en-US" dirty="0"/>
              <a:t>Procedure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757811-8EF0-9B82-796A-42C624517E4A}"/>
                  </a:ext>
                </a:extLst>
              </p:cNvPr>
              <p:cNvSpPr>
                <a:spLocks noGrp="1"/>
              </p:cNvSpPr>
              <p:nvPr>
                <p:ph idx="1"/>
              </p:nvPr>
            </p:nvSpPr>
            <p:spPr>
              <a:xfrm>
                <a:off x="1451579" y="2015732"/>
                <a:ext cx="9764109" cy="3885006"/>
              </a:xfrm>
            </p:spPr>
            <p:txBody>
              <a:bodyPr>
                <a:noAutofit/>
              </a:bodyPr>
              <a:lstStyle/>
              <a:p>
                <a:pPr marL="0" indent="0">
                  <a:buNone/>
                </a:pPr>
                <a:r>
                  <a:rPr lang="en-US" sz="2800" dirty="0"/>
                  <a:t>Step 1: Let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𝑁</m:t>
                        </m:r>
                        <m:r>
                          <a:rPr lang="en-US" sz="2800" b="0" i="1" smtClean="0">
                            <a:latin typeface="Cambria Math" panose="02040503050406030204" pitchFamily="18" charset="0"/>
                          </a:rPr>
                          <m:t>=</m:t>
                        </m:r>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𝑁</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𝑖</m:t>
                        </m:r>
                      </m:sub>
                    </m:sSub>
                  </m:oMath>
                </a14:m>
                <a:r>
                  <a:rPr lang="en-US" sz="2800" dirty="0"/>
                  <a:t>,  </a:t>
                </a:r>
                <a14:m>
                  <m:oMath xmlns:m="http://schemas.openxmlformats.org/officeDocument/2006/math">
                    <m:r>
                      <a:rPr lang="en-US" sz="2800" i="1" dirty="0" smtClean="0">
                        <a:latin typeface="Cambria Math" panose="02040503050406030204" pitchFamily="18" charset="0"/>
                      </a:rPr>
                      <m:t>𝑖</m:t>
                    </m:r>
                    <m:r>
                      <a:rPr lang="en-US" sz="2800" i="1" dirty="0" smtClean="0">
                        <a:latin typeface="Cambria Math" panose="02040503050406030204" pitchFamily="18" charset="0"/>
                      </a:rPr>
                      <m:t>=1, 2, …, </m:t>
                    </m:r>
                    <m:r>
                      <a:rPr lang="en-US" sz="2800" i="1" dirty="0" smtClean="0">
                        <a:latin typeface="Cambria Math" panose="02040503050406030204" pitchFamily="18" charset="0"/>
                      </a:rPr>
                      <m:t>𝑘</m:t>
                    </m:r>
                    <m:r>
                      <a:rPr lang="en-US" sz="2800" b="0" i="1" dirty="0" smtClean="0">
                        <a:latin typeface="Cambria Math" panose="02040503050406030204" pitchFamily="18" charset="0"/>
                      </a:rPr>
                      <m:t>.</m:t>
                    </m:r>
                  </m:oMath>
                </a14:m>
                <a:endParaRPr lang="en-US" sz="2800" b="0" dirty="0"/>
              </a:p>
              <a:p>
                <a:pPr marL="0" indent="0">
                  <a:buNone/>
                </a:pPr>
                <a:r>
                  <a:rPr lang="en-US" sz="2800" dirty="0"/>
                  <a:t>Since </a:t>
                </a:r>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gcd</m:t>
                        </m:r>
                      </m:fName>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𝑗</m:t>
                                </m:r>
                              </m:sub>
                            </m:sSub>
                          </m:e>
                        </m:d>
                        <m:r>
                          <a:rPr lang="en-US" sz="2800" b="0" i="1" smtClean="0">
                            <a:latin typeface="Cambria Math" panose="02040503050406030204" pitchFamily="18" charset="0"/>
                          </a:rPr>
                          <m:t>=1</m:t>
                        </m:r>
                      </m:e>
                    </m:func>
                    <m:r>
                      <a:rPr lang="en-US" sz="2800" b="0" i="1" smtClean="0">
                        <a:latin typeface="Cambria Math" panose="02040503050406030204" pitchFamily="18" charset="0"/>
                      </a:rPr>
                      <m:t> </m:t>
                    </m:r>
                    <m:r>
                      <a:rPr lang="en-US" sz="2800" b="0" i="1" smtClean="0">
                        <a:latin typeface="Cambria Math" panose="02040503050406030204" pitchFamily="18" charset="0"/>
                      </a:rPr>
                      <m:t>𝑓𝑜𝑟</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𝑡h𝑒𝑟𝑒𝑓𝑜𝑟𝑒</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gcd</m:t>
                        </m:r>
                      </m:fName>
                      <m:e>
                        <m:d>
                          <m:dPr>
                            <m:ctrlPr>
                              <a:rPr lang="en-US" sz="2800" i="1">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𝑖</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𝑛</m:t>
                                </m:r>
                              </m:e>
                              <m:sub>
                                <m:r>
                                  <a:rPr lang="en-US" sz="2800" b="0" i="1" smtClean="0">
                                    <a:latin typeface="Cambria Math" panose="02040503050406030204" pitchFamily="18" charset="0"/>
                                  </a:rPr>
                                  <m:t>𝑖</m:t>
                                </m:r>
                              </m:sub>
                            </m:sSub>
                          </m:e>
                        </m:d>
                        <m:r>
                          <a:rPr lang="en-US" sz="2800" i="1">
                            <a:latin typeface="Cambria Math" panose="02040503050406030204" pitchFamily="18" charset="0"/>
                          </a:rPr>
                          <m:t>=1</m:t>
                        </m:r>
                      </m:e>
                    </m:func>
                    <m:r>
                      <a:rPr lang="en-US" sz="2800" i="1">
                        <a:latin typeface="Cambria Math" panose="02040503050406030204" pitchFamily="18" charset="0"/>
                      </a:rPr>
                      <m:t> </m:t>
                    </m:r>
                    <m:r>
                      <a:rPr lang="en-US" sz="2800" i="1">
                        <a:latin typeface="Cambria Math" panose="02040503050406030204" pitchFamily="18" charset="0"/>
                      </a:rPr>
                      <m:t>𝑓𝑜𝑟</m:t>
                    </m:r>
                    <m:r>
                      <a:rPr lang="en-US" sz="2800" i="1">
                        <a:latin typeface="Cambria Math" panose="02040503050406030204" pitchFamily="18" charset="0"/>
                      </a:rPr>
                      <m:t> </m:t>
                    </m:r>
                    <m:r>
                      <a:rPr lang="en-US" sz="2800" b="0" i="1" smtClean="0">
                        <a:latin typeface="Cambria Math" panose="02040503050406030204" pitchFamily="18" charset="0"/>
                      </a:rPr>
                      <m:t>𝑎𝑙𝑙</m:t>
                    </m:r>
                    <m:r>
                      <a:rPr lang="en-US" sz="2800" b="0" i="1" smtClean="0">
                        <a:latin typeface="Cambria Math" panose="02040503050406030204" pitchFamily="18" charset="0"/>
                      </a:rPr>
                      <m:t> </m:t>
                    </m:r>
                    <m:r>
                      <a:rPr lang="en-US" sz="2800" i="1">
                        <a:latin typeface="Cambria Math" panose="02040503050406030204" pitchFamily="18" charset="0"/>
                      </a:rPr>
                      <m:t>𝑖</m:t>
                    </m:r>
                  </m:oMath>
                </a14:m>
                <a:r>
                  <a:rPr lang="en-US" sz="2800" dirty="0"/>
                  <a:t>.</a:t>
                </a:r>
              </a:p>
              <a:p>
                <a:pPr marL="0" indent="0">
                  <a:buNone/>
                </a:pPr>
                <a:r>
                  <a:rPr lang="en-US" sz="2800" dirty="0"/>
                  <a:t>Step 2: Find solutions of  </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≡1 </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𝑚𝑜𝑑</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𝑛</m:t>
                              </m:r>
                            </m:e>
                            <m:sub>
                              <m:r>
                                <a:rPr lang="en-US" sz="2800" b="0" i="1" smtClean="0">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b="0" i="1" smtClean="0">
                              <a:latin typeface="Cambria Math" panose="02040503050406030204" pitchFamily="18" charset="0"/>
                            </a:rPr>
                            <m:t>2</m:t>
                          </m:r>
                        </m:sub>
                      </m:sSub>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≡1 </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𝑛</m:t>
                              </m:r>
                            </m:e>
                            <m:sub>
                              <m:r>
                                <a:rPr lang="en-US" sz="2800" b="0" i="1" smtClean="0">
                                  <a:latin typeface="Cambria Math" panose="02040503050406030204" pitchFamily="18" charset="0"/>
                                  <a:ea typeface="Cambria Math" panose="02040503050406030204" pitchFamily="18" charset="0"/>
                                </a:rPr>
                                <m:t>2</m:t>
                              </m:r>
                            </m:sub>
                          </m:sSub>
                        </m:e>
                      </m:d>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b="0" i="1" smtClean="0">
                              <a:latin typeface="Cambria Math" panose="02040503050406030204" pitchFamily="18" charset="0"/>
                            </a:rPr>
                            <m:t>𝑘</m:t>
                          </m:r>
                        </m:sub>
                      </m:sSub>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≡1 </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𝑛</m:t>
                              </m:r>
                            </m:e>
                            <m:sub>
                              <m:r>
                                <a:rPr lang="en-US" sz="2800" b="0" i="1" smtClean="0">
                                  <a:latin typeface="Cambria Math" panose="02040503050406030204" pitchFamily="18" charset="0"/>
                                  <a:ea typeface="Cambria Math" panose="02040503050406030204" pitchFamily="18" charset="0"/>
                                </a:rPr>
                                <m:t>𝑘</m:t>
                              </m:r>
                            </m:sub>
                          </m:sSub>
                        </m:e>
                      </m:d>
                    </m:oMath>
                  </m:oMathPara>
                </a14:m>
                <a:endParaRPr lang="en-US" sz="2800" b="0" i="1" dirty="0">
                  <a:latin typeface="Cambria Math" panose="02040503050406030204" pitchFamily="18" charset="0"/>
                </a:endParaRPr>
              </a:p>
              <a:p>
                <a:pPr marL="0" indent="0">
                  <a:buNone/>
                </a:pPr>
                <a:r>
                  <a:rPr lang="en-US" sz="2800" b="0" dirty="0"/>
                  <a:t>Let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𝑠</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𝑠</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𝑠</m:t>
                        </m:r>
                      </m:e>
                      <m:sub>
                        <m:r>
                          <a:rPr lang="en-US" sz="2800" b="0" i="1" smtClean="0">
                            <a:latin typeface="Cambria Math" panose="02040503050406030204" pitchFamily="18" charset="0"/>
                          </a:rPr>
                          <m:t>𝑘</m:t>
                        </m:r>
                      </m:sub>
                    </m:sSub>
                  </m:oMath>
                </a14:m>
                <a:r>
                  <a:rPr lang="en-US" sz="2800" dirty="0"/>
                  <a:t>  be the solutions of above equations</a:t>
                </a:r>
              </a:p>
            </p:txBody>
          </p:sp>
        </mc:Choice>
        <mc:Fallback xmlns="">
          <p:sp>
            <p:nvSpPr>
              <p:cNvPr id="3" name="Content Placeholder 2">
                <a:extLst>
                  <a:ext uri="{FF2B5EF4-FFF2-40B4-BE49-F238E27FC236}">
                    <a16:creationId xmlns:a16="http://schemas.microsoft.com/office/drawing/2014/main" id="{91757811-8EF0-9B82-796A-42C624517E4A}"/>
                  </a:ext>
                </a:extLst>
              </p:cNvPr>
              <p:cNvSpPr>
                <a:spLocks noGrp="1" noRot="1" noChangeAspect="1" noMove="1" noResize="1" noEditPoints="1" noAdjustHandles="1" noChangeArrowheads="1" noChangeShapeType="1" noTextEdit="1"/>
              </p:cNvSpPr>
              <p:nvPr>
                <p:ph idx="1"/>
              </p:nvPr>
            </p:nvSpPr>
            <p:spPr>
              <a:xfrm>
                <a:off x="1451579" y="2015732"/>
                <a:ext cx="9764109" cy="3885006"/>
              </a:xfrm>
              <a:blipFill>
                <a:blip r:embed="rId2"/>
                <a:stretch>
                  <a:fillRect l="-1248" t="-628"/>
                </a:stretch>
              </a:blipFill>
            </p:spPr>
            <p:txBody>
              <a:bodyPr/>
              <a:lstStyle/>
              <a:p>
                <a:r>
                  <a:rPr lang="en-US">
                    <a:noFill/>
                  </a:rPr>
                  <a:t> </a:t>
                </a:r>
              </a:p>
            </p:txBody>
          </p:sp>
        </mc:Fallback>
      </mc:AlternateContent>
    </p:spTree>
    <p:extLst>
      <p:ext uri="{BB962C8B-B14F-4D97-AF65-F5344CB8AC3E}">
        <p14:creationId xmlns:p14="http://schemas.microsoft.com/office/powerpoint/2010/main" val="1502440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9C71-0107-3087-6FB2-8EBFAAA67C0A}"/>
              </a:ext>
            </a:extLst>
          </p:cNvPr>
          <p:cNvSpPr>
            <a:spLocks noGrp="1"/>
          </p:cNvSpPr>
          <p:nvPr>
            <p:ph type="title"/>
          </p:nvPr>
        </p:nvSpPr>
        <p:spPr/>
        <p:txBody>
          <a:bodyPr/>
          <a:lstStyle/>
          <a:p>
            <a:r>
              <a:rPr lang="en-US" dirty="0"/>
              <a:t>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3CA454-2655-7DD1-116E-FCC159B5AF92}"/>
                  </a:ext>
                </a:extLst>
              </p:cNvPr>
              <p:cNvSpPr>
                <a:spLocks noGrp="1"/>
              </p:cNvSpPr>
              <p:nvPr>
                <p:ph idx="1"/>
              </p:nvPr>
            </p:nvSpPr>
            <p:spPr/>
            <p:txBody>
              <a:bodyPr>
                <a:normAutofit/>
              </a:bodyPr>
              <a:lstStyle/>
              <a:p>
                <a:pPr marL="0" indent="0">
                  <a:buNone/>
                </a:pPr>
                <a:r>
                  <a:rPr lang="en-US" sz="2800" dirty="0"/>
                  <a:t>Step 3: The solution is given by </a:t>
                </a:r>
              </a:p>
              <a:p>
                <a:pPr marL="0" indent="0">
                  <a:buNone/>
                </a:pP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𝑠</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b="0" i="1" smtClean="0">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b="0" i="1" smtClean="0">
                            <a:latin typeface="Cambria Math" panose="02040503050406030204" pitchFamily="18" charset="0"/>
                          </a:rPr>
                          <m:t>2</m:t>
                        </m:r>
                      </m:sub>
                    </m:sSub>
                    <m:r>
                      <a:rPr lang="en-US" sz="2800" i="1">
                        <a:latin typeface="Cambria Math" panose="02040503050406030204" pitchFamily="18" charset="0"/>
                      </a:rPr>
                      <m:t>+</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b="0" i="1" smtClean="0">
                            <a:latin typeface="Cambria Math" panose="02040503050406030204" pitchFamily="18" charset="0"/>
                          </a:rPr>
                          <m:t>𝑘</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𝑘</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b="0" i="1" smtClean="0">
                            <a:latin typeface="Cambria Math" panose="02040503050406030204" pitchFamily="18" charset="0"/>
                          </a:rPr>
                          <m:t>𝑘</m:t>
                        </m:r>
                      </m:sub>
                    </m:sSub>
                  </m:oMath>
                </a14:m>
                <a:endParaRPr lang="en-US" sz="2800" dirty="0"/>
              </a:p>
            </p:txBody>
          </p:sp>
        </mc:Choice>
        <mc:Fallback xmlns="">
          <p:sp>
            <p:nvSpPr>
              <p:cNvPr id="3" name="Content Placeholder 2">
                <a:extLst>
                  <a:ext uri="{FF2B5EF4-FFF2-40B4-BE49-F238E27FC236}">
                    <a16:creationId xmlns:a16="http://schemas.microsoft.com/office/drawing/2014/main" id="{C03CA454-2655-7DD1-116E-FCC159B5AF92}"/>
                  </a:ext>
                </a:extLst>
              </p:cNvPr>
              <p:cNvSpPr>
                <a:spLocks noGrp="1" noRot="1" noChangeAspect="1" noMove="1" noResize="1" noEditPoints="1" noAdjustHandles="1" noChangeArrowheads="1" noChangeShapeType="1" noTextEdit="1"/>
              </p:cNvSpPr>
              <p:nvPr>
                <p:ph idx="1"/>
              </p:nvPr>
            </p:nvSpPr>
            <p:spPr>
              <a:blipFill>
                <a:blip r:embed="rId2"/>
                <a:stretch>
                  <a:fillRect l="-1270" t="-707"/>
                </a:stretch>
              </a:blipFill>
            </p:spPr>
            <p:txBody>
              <a:bodyPr/>
              <a:lstStyle/>
              <a:p>
                <a:r>
                  <a:rPr lang="en-US">
                    <a:noFill/>
                  </a:rPr>
                  <a:t> </a:t>
                </a:r>
              </a:p>
            </p:txBody>
          </p:sp>
        </mc:Fallback>
      </mc:AlternateContent>
    </p:spTree>
    <p:extLst>
      <p:ext uri="{BB962C8B-B14F-4D97-AF65-F5344CB8AC3E}">
        <p14:creationId xmlns:p14="http://schemas.microsoft.com/office/powerpoint/2010/main" val="266589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6B89-DD40-E003-BFAA-DDE53183218F}"/>
              </a:ext>
            </a:extLst>
          </p:cNvPr>
          <p:cNvSpPr>
            <a:spLocks noGrp="1"/>
          </p:cNvSpPr>
          <p:nvPr>
            <p:ph type="title"/>
          </p:nvPr>
        </p:nvSpPr>
        <p:spPr/>
        <p:txBody>
          <a:bodyPr/>
          <a:lstStyle/>
          <a:p>
            <a:r>
              <a:rPr lang="en-US" dirty="0"/>
              <a:t>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8C655A-EBEB-958C-5BC7-5B81B3501980}"/>
                  </a:ext>
                </a:extLst>
              </p:cNvPr>
              <p:cNvSpPr>
                <a:spLocks noGrp="1"/>
              </p:cNvSpPr>
              <p:nvPr>
                <p:ph idx="1"/>
              </p:nvPr>
            </p:nvSpPr>
            <p:spPr>
              <a:xfrm>
                <a:off x="1451579" y="2015732"/>
                <a:ext cx="9935559" cy="3799281"/>
              </a:xfrm>
            </p:spPr>
            <p:txBody>
              <a:bodyPr>
                <a:noAutofit/>
              </a:bodyPr>
              <a:lstStyle/>
              <a:p>
                <a:pPr marL="457200" indent="-457200">
                  <a:buFont typeface="+mj-lt"/>
                  <a:buAutoNum type="alphaLcPeriod"/>
                </a:pPr>
                <a:r>
                  <a:rPr lang="en-US" sz="2800" dirty="0"/>
                  <a:t>Show that 41 divides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20</m:t>
                        </m:r>
                      </m:sup>
                    </m:sSup>
                    <m:r>
                      <a:rPr lang="en-US" sz="2800" b="0" i="1" smtClean="0">
                        <a:latin typeface="Cambria Math" panose="02040503050406030204" pitchFamily="18" charset="0"/>
                      </a:rPr>
                      <m:t>−1</m:t>
                    </m:r>
                  </m:oMath>
                </a14:m>
                <a:endParaRPr lang="en-US" sz="2800" dirty="0"/>
              </a:p>
              <a:p>
                <a:pPr marL="0" indent="0">
                  <a:buNone/>
                </a:pPr>
                <a:r>
                  <a:rPr lang="en-US" sz="2800" dirty="0"/>
                  <a:t>Solution: observe that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5</m:t>
                        </m:r>
                      </m:sup>
                    </m:sSup>
                    <m:r>
                      <a:rPr lang="en-US" sz="2800" b="0" i="1" smtClean="0">
                        <a:latin typeface="Cambria Math" panose="02040503050406030204" pitchFamily="18" charset="0"/>
                        <a:ea typeface="Cambria Math" panose="02040503050406030204" pitchFamily="18" charset="0"/>
                      </a:rPr>
                      <m:t>≡−9</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41</m:t>
                        </m:r>
                      </m:e>
                    </m:d>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2</m:t>
                                </m:r>
                              </m:e>
                              <m:sup>
                                <m:r>
                                  <a:rPr lang="en-US" sz="2800" b="0" i="1" smtClean="0">
                                    <a:latin typeface="Cambria Math" panose="02040503050406030204" pitchFamily="18" charset="0"/>
                                    <a:ea typeface="Cambria Math" panose="02040503050406030204" pitchFamily="18" charset="0"/>
                                  </a:rPr>
                                  <m:t>5</m:t>
                                </m:r>
                              </m:sup>
                            </m:sSup>
                          </m:e>
                        </m:d>
                      </m:e>
                      <m:sup>
                        <m:r>
                          <a:rPr lang="en-US" sz="2800" b="0" i="1" smtClean="0">
                            <a:latin typeface="Cambria Math" panose="02040503050406030204" pitchFamily="18" charset="0"/>
                            <a:ea typeface="Cambria Math" panose="02040503050406030204" pitchFamily="18" charset="0"/>
                          </a:rPr>
                          <m:t>4</m:t>
                        </m:r>
                      </m:sup>
                    </m:sSup>
                    <m:r>
                      <a:rPr lang="en-US" sz="2800" b="0" i="1" smtClean="0">
                        <a:latin typeface="Cambria Math" panose="02040503050406030204" pitchFamily="18" charset="0"/>
                      </a:rPr>
                      <m:t>  </m:t>
                    </m:r>
                    <m:r>
                      <a:rPr lang="en-US" sz="2800" i="1">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d>
                          <m:dPr>
                            <m:ctrlPr>
                              <a:rPr lang="en-US" sz="2800" b="0" i="1" smtClean="0">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−9</m:t>
                            </m:r>
                          </m:e>
                        </m:d>
                      </m:e>
                      <m:sup>
                        <m:r>
                          <a:rPr lang="en-US" sz="2800" b="0" i="1" smtClean="0">
                            <a:latin typeface="Cambria Math" panose="02040503050406030204" pitchFamily="18" charset="0"/>
                            <a:ea typeface="Cambria Math" panose="02040503050406030204" pitchFamily="18" charset="0"/>
                          </a:rPr>
                          <m:t>4</m:t>
                        </m:r>
                      </m:sup>
                    </m:sSup>
                    <m:d>
                      <m:dPr>
                        <m:ctrlPr>
                          <a:rPr lang="en-US" sz="2800" b="0" i="1" smtClean="0">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m:t>
                        </m:r>
                        <m:r>
                          <a:rPr lang="en-US" sz="2800" i="1">
                            <a:latin typeface="Cambria Math" panose="02040503050406030204" pitchFamily="18" charset="0"/>
                            <a:ea typeface="Cambria Math" panose="02040503050406030204" pitchFamily="18" charset="0"/>
                          </a:rPr>
                          <m:t>41</m:t>
                        </m:r>
                      </m:e>
                    </m:d>
                    <m:r>
                      <a:rPr lang="en-US" sz="2800" b="0" i="1" smtClean="0">
                        <a:latin typeface="Cambria Math" panose="02040503050406030204" pitchFamily="18" charset="0"/>
                        <a:ea typeface="Cambria Math" panose="02040503050406030204" pitchFamily="18" charset="0"/>
                      </a:rPr>
                      <m:t>. </m:t>
                    </m:r>
                  </m:oMath>
                </a14:m>
                <a:endParaRPr lang="en-US" sz="2800" b="0" dirty="0">
                  <a:ea typeface="Cambria Math" panose="02040503050406030204" pitchFamily="18" charset="0"/>
                </a:endParaRPr>
              </a:p>
              <a:p>
                <a:pPr marL="0" indent="0">
                  <a:buNone/>
                </a:pPr>
                <a:r>
                  <a:rPr lang="en-US" sz="2800" dirty="0"/>
                  <a:t>But </a:t>
                </a:r>
                <a14:m>
                  <m:oMath xmlns:m="http://schemas.openxmlformats.org/officeDocument/2006/math">
                    <m:r>
                      <a:rPr lang="en-US" sz="2800" b="0" i="1" smtClean="0">
                        <a:latin typeface="Cambria Math" panose="02040503050406030204" pitchFamily="18" charset="0"/>
                      </a:rPr>
                      <m:t>81</m:t>
                    </m:r>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41)</m:t>
                    </m:r>
                  </m:oMath>
                </a14:m>
                <a:r>
                  <a:rPr lang="en-US" sz="2800" dirty="0"/>
                  <a:t>  so </a:t>
                </a:r>
                <a14:m>
                  <m:oMath xmlns:m="http://schemas.openxmlformats.org/officeDocument/2006/math">
                    <m:sSup>
                      <m:sSupPr>
                        <m:ctrlPr>
                          <a:rPr lang="en-US" sz="2800" i="1">
                            <a:latin typeface="Cambria Math" panose="02040503050406030204" pitchFamily="18" charset="0"/>
                            <a:ea typeface="Cambria Math" panose="02040503050406030204" pitchFamily="18" charset="0"/>
                          </a:rPr>
                        </m:ctrlPr>
                      </m:sSupPr>
                      <m:e>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2</m:t>
                                </m:r>
                              </m:e>
                              <m:sup>
                                <m:r>
                                  <a:rPr lang="en-US" sz="2800" i="1">
                                    <a:latin typeface="Cambria Math" panose="02040503050406030204" pitchFamily="18" charset="0"/>
                                    <a:ea typeface="Cambria Math" panose="02040503050406030204" pitchFamily="18" charset="0"/>
                                  </a:rPr>
                                  <m:t>5</m:t>
                                </m:r>
                              </m:sup>
                            </m:sSup>
                          </m:e>
                        </m:d>
                      </m:e>
                      <m:sup>
                        <m:r>
                          <a:rPr lang="en-US" sz="2800" i="1">
                            <a:latin typeface="Cambria Math" panose="02040503050406030204" pitchFamily="18" charset="0"/>
                            <a:ea typeface="Cambria Math" panose="02040503050406030204" pitchFamily="18" charset="0"/>
                          </a:rPr>
                          <m:t>4</m:t>
                        </m:r>
                      </m:sup>
                    </m:sSup>
                    <m:r>
                      <a:rPr lang="en-US" sz="2800" i="1">
                        <a:latin typeface="Cambria Math" panose="02040503050406030204" pitchFamily="18" charset="0"/>
                      </a:rPr>
                      <m:t>  </m:t>
                    </m:r>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−9</m:t>
                            </m:r>
                          </m:e>
                        </m:d>
                      </m:e>
                      <m:sup>
                        <m:r>
                          <a:rPr lang="en-US" sz="2800" i="1">
                            <a:latin typeface="Cambria Math" panose="02040503050406030204" pitchFamily="18" charset="0"/>
                            <a:ea typeface="Cambria Math" panose="02040503050406030204" pitchFamily="18" charset="0"/>
                          </a:rPr>
                          <m:t>4</m:t>
                        </m:r>
                      </m:sup>
                    </m:sSup>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m:t>
                        </m:r>
                        <m:r>
                          <a:rPr lang="en-US" sz="2800" i="1">
                            <a:latin typeface="Cambria Math" panose="02040503050406030204" pitchFamily="18" charset="0"/>
                            <a:ea typeface="Cambria Math" panose="02040503050406030204" pitchFamily="18" charset="0"/>
                          </a:rPr>
                          <m:t>41</m:t>
                        </m:r>
                      </m:e>
                    </m:d>
                    <m:r>
                      <a:rPr lang="en-US" sz="2800" b="0" i="1" smtClean="0">
                        <a:latin typeface="Cambria Math" panose="02040503050406030204" pitchFamily="18" charset="0"/>
                        <a:ea typeface="Cambria Math" panose="02040503050406030204" pitchFamily="18" charset="0"/>
                      </a:rPr>
                      <m:t>=1 </m:t>
                    </m:r>
                    <m:r>
                      <a:rPr lang="en-US" sz="2800" b="0" i="1" smtClean="0">
                        <a:latin typeface="Cambria Math" panose="02040503050406030204" pitchFamily="18" charset="0"/>
                        <a:ea typeface="Cambria Math" panose="02040503050406030204" pitchFamily="18" charset="0"/>
                      </a:rPr>
                      <m:t>𝑚𝑜𝑑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 41</m:t>
                        </m:r>
                      </m:e>
                    </m:d>
                  </m:oMath>
                </a14:m>
                <a:endParaRPr lang="en-US" sz="2800" dirty="0"/>
              </a:p>
              <a:p>
                <a:pPr marL="0" indent="0">
                  <a:buNone/>
                </a:pPr>
                <a:r>
                  <a:rPr lang="en-US" sz="2800" dirty="0"/>
                  <a:t>Hence by division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20</m:t>
                        </m:r>
                      </m:sup>
                    </m:sSup>
                    <m:r>
                      <a:rPr lang="en-US" sz="2800" b="0" i="1" smtClean="0">
                        <a:latin typeface="Cambria Math" panose="02040503050406030204" pitchFamily="18" charset="0"/>
                      </a:rPr>
                      <m:t>=41</m:t>
                    </m:r>
                    <m:r>
                      <a:rPr lang="en-US" sz="2800" b="0" i="1" smtClean="0">
                        <a:latin typeface="Cambria Math" panose="02040503050406030204" pitchFamily="18" charset="0"/>
                      </a:rPr>
                      <m:t>𝑘</m:t>
                    </m:r>
                    <m:r>
                      <a:rPr lang="en-US" sz="2800" b="0" i="1" smtClean="0">
                        <a:latin typeface="Cambria Math" panose="02040503050406030204" pitchFamily="18" charset="0"/>
                      </a:rPr>
                      <m:t>+1⇒</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2</m:t>
                        </m:r>
                      </m:e>
                      <m:sup>
                        <m:r>
                          <a:rPr lang="en-US" sz="2800" b="0" i="1" smtClean="0">
                            <a:latin typeface="Cambria Math" panose="02040503050406030204" pitchFamily="18" charset="0"/>
                            <a:ea typeface="Cambria Math" panose="02040503050406030204" pitchFamily="18" charset="0"/>
                          </a:rPr>
                          <m:t>20</m:t>
                        </m:r>
                      </m:sup>
                    </m:sSup>
                    <m:r>
                      <a:rPr lang="en-US" sz="2800" b="0" i="1" smtClean="0">
                        <a:latin typeface="Cambria Math" panose="02040503050406030204" pitchFamily="18" charset="0"/>
                        <a:ea typeface="Cambria Math" panose="02040503050406030204" pitchFamily="18" charset="0"/>
                      </a:rPr>
                      <m:t>−1=40</m:t>
                    </m:r>
                    <m:r>
                      <a:rPr lang="en-US" sz="2800" b="0" i="1" smtClean="0">
                        <a:latin typeface="Cambria Math" panose="02040503050406030204" pitchFamily="18" charset="0"/>
                        <a:ea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 </m:t>
                    </m:r>
                  </m:oMath>
                </a14:m>
                <a:endParaRPr lang="en-US" sz="2800" dirty="0"/>
              </a:p>
            </p:txBody>
          </p:sp>
        </mc:Choice>
        <mc:Fallback xmlns="">
          <p:sp>
            <p:nvSpPr>
              <p:cNvPr id="3" name="Content Placeholder 2">
                <a:extLst>
                  <a:ext uri="{FF2B5EF4-FFF2-40B4-BE49-F238E27FC236}">
                    <a16:creationId xmlns:a16="http://schemas.microsoft.com/office/drawing/2014/main" id="{408C655A-EBEB-958C-5BC7-5B81B3501980}"/>
                  </a:ext>
                </a:extLst>
              </p:cNvPr>
              <p:cNvSpPr>
                <a:spLocks noGrp="1" noRot="1" noChangeAspect="1" noMove="1" noResize="1" noEditPoints="1" noAdjustHandles="1" noChangeArrowheads="1" noChangeShapeType="1" noTextEdit="1"/>
              </p:cNvSpPr>
              <p:nvPr>
                <p:ph idx="1"/>
              </p:nvPr>
            </p:nvSpPr>
            <p:spPr>
              <a:xfrm>
                <a:off x="1451579" y="2015732"/>
                <a:ext cx="9935559" cy="3799281"/>
              </a:xfrm>
              <a:blipFill>
                <a:blip r:embed="rId2"/>
                <a:stretch>
                  <a:fillRect l="-1227" t="-642"/>
                </a:stretch>
              </a:blipFill>
            </p:spPr>
            <p:txBody>
              <a:bodyPr/>
              <a:lstStyle/>
              <a:p>
                <a:r>
                  <a:rPr lang="en-US">
                    <a:noFill/>
                  </a:rPr>
                  <a:t> </a:t>
                </a:r>
              </a:p>
            </p:txBody>
          </p:sp>
        </mc:Fallback>
      </mc:AlternateContent>
    </p:spTree>
    <p:extLst>
      <p:ext uri="{BB962C8B-B14F-4D97-AF65-F5344CB8AC3E}">
        <p14:creationId xmlns:p14="http://schemas.microsoft.com/office/powerpoint/2010/main" val="1071793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0451-2EF4-D046-7C98-F8BCE87A4A4F}"/>
              </a:ext>
            </a:extLst>
          </p:cNvPr>
          <p:cNvSpPr>
            <a:spLocks noGrp="1"/>
          </p:cNvSpPr>
          <p:nvPr>
            <p:ph type="title"/>
          </p:nvPr>
        </p:nvSpPr>
        <p:spPr/>
        <p:txBody>
          <a:bodyPr/>
          <a:lstStyle/>
          <a:p>
            <a:r>
              <a:rPr lang="en-US" dirty="0"/>
              <a:t>Example: Sun-</a:t>
            </a:r>
            <a:r>
              <a:rPr lang="en-US" dirty="0" err="1"/>
              <a:t>Tsu</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D117E9-D816-DCD1-FD95-1C4CDD0EEE22}"/>
                  </a:ext>
                </a:extLst>
              </p:cNvPr>
              <p:cNvSpPr>
                <a:spLocks noGrp="1"/>
              </p:cNvSpPr>
              <p:nvPr>
                <p:ph idx="1"/>
              </p:nvPr>
            </p:nvSpPr>
            <p:spPr/>
            <p:txBody>
              <a:bodyPr>
                <a:normAutofit/>
              </a:bodyPr>
              <a:lstStyle/>
              <a:p>
                <a:pPr marL="0" indent="0">
                  <a:buNone/>
                </a:pPr>
                <a:r>
                  <a:rPr lang="en-US" sz="2800" dirty="0"/>
                  <a:t>Solve the system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≡2 </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3</m:t>
                          </m:r>
                        </m:e>
                      </m:d>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3</m:t>
                      </m:r>
                      <m:r>
                        <a:rPr lang="en-US" sz="2800" i="1">
                          <a:latin typeface="Cambria Math" panose="02040503050406030204" pitchFamily="18" charset="0"/>
                          <a:ea typeface="Cambria Math" panose="02040503050406030204" pitchFamily="18" charset="0"/>
                        </a:rPr>
                        <m:t> </m:t>
                      </m:r>
                      <m:d>
                        <m:dPr>
                          <m:ctrlPr>
                            <a:rPr lang="en-US" sz="2800" b="0" i="1" smtClean="0">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m:t>
                          </m:r>
                          <m:r>
                            <a:rPr lang="en-US" sz="2800" i="1">
                              <a:latin typeface="Cambria Math" panose="02040503050406030204" pitchFamily="18" charset="0"/>
                              <a:ea typeface="Cambria Math" panose="02040503050406030204" pitchFamily="18" charset="0"/>
                            </a:rPr>
                            <m:t> 5</m:t>
                          </m:r>
                        </m:e>
                      </m:d>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≡2 </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m:t>
                          </m:r>
                          <m:r>
                            <a:rPr lang="en-US" sz="2800" i="1">
                              <a:latin typeface="Cambria Math" panose="02040503050406030204" pitchFamily="18" charset="0"/>
                              <a:ea typeface="Cambria Math" panose="02040503050406030204" pitchFamily="18" charset="0"/>
                            </a:rPr>
                            <m:t> 7</m:t>
                          </m:r>
                        </m:e>
                      </m:d>
                    </m:oMath>
                  </m:oMathPara>
                </a14:m>
                <a:endParaRPr lang="en-US" sz="2800" dirty="0">
                  <a:ea typeface="Cambria Math" panose="02040503050406030204" pitchFamily="18" charset="0"/>
                </a:endParaRPr>
              </a:p>
              <a:p>
                <a:pPr marL="0" indent="0">
                  <a:buNone/>
                </a:pPr>
                <a:r>
                  <a:rPr lang="en-US" sz="2800" dirty="0"/>
                  <a:t>Ans: </a:t>
                </a:r>
                <a14:m>
                  <m:oMath xmlns:m="http://schemas.openxmlformats.org/officeDocument/2006/math">
                    <m:r>
                      <a:rPr lang="en-US" sz="2800" b="0" i="1" smtClean="0">
                        <a:latin typeface="Cambria Math" panose="02040503050406030204" pitchFamily="18" charset="0"/>
                      </a:rPr>
                      <m:t>233</m:t>
                    </m:r>
                    <m:r>
                      <a:rPr lang="en-US" sz="2800" b="0" i="1" smtClean="0">
                        <a:latin typeface="Cambria Math" panose="02040503050406030204" pitchFamily="18" charset="0"/>
                        <a:ea typeface="Cambria Math" panose="02040503050406030204" pitchFamily="18" charset="0"/>
                      </a:rPr>
                      <m:t>≡23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105)</m:t>
                    </m:r>
                  </m:oMath>
                </a14:m>
                <a:endParaRPr lang="en-US" sz="2800" dirty="0"/>
              </a:p>
            </p:txBody>
          </p:sp>
        </mc:Choice>
        <mc:Fallback xmlns="">
          <p:sp>
            <p:nvSpPr>
              <p:cNvPr id="3" name="Content Placeholder 2">
                <a:extLst>
                  <a:ext uri="{FF2B5EF4-FFF2-40B4-BE49-F238E27FC236}">
                    <a16:creationId xmlns:a16="http://schemas.microsoft.com/office/drawing/2014/main" id="{1ED117E9-D816-DCD1-FD95-1C4CDD0EEE22}"/>
                  </a:ext>
                </a:extLst>
              </p:cNvPr>
              <p:cNvSpPr>
                <a:spLocks noGrp="1" noRot="1" noChangeAspect="1" noMove="1" noResize="1" noEditPoints="1" noAdjustHandles="1" noChangeArrowheads="1" noChangeShapeType="1" noTextEdit="1"/>
              </p:cNvSpPr>
              <p:nvPr>
                <p:ph idx="1"/>
              </p:nvPr>
            </p:nvSpPr>
            <p:spPr>
              <a:blipFill>
                <a:blip r:embed="rId2"/>
                <a:stretch>
                  <a:fillRect l="-1270" t="-707"/>
                </a:stretch>
              </a:blipFill>
            </p:spPr>
            <p:txBody>
              <a:bodyPr/>
              <a:lstStyle/>
              <a:p>
                <a:r>
                  <a:rPr lang="en-US">
                    <a:noFill/>
                  </a:rPr>
                  <a:t> </a:t>
                </a:r>
              </a:p>
            </p:txBody>
          </p:sp>
        </mc:Fallback>
      </mc:AlternateContent>
    </p:spTree>
    <p:extLst>
      <p:ext uri="{BB962C8B-B14F-4D97-AF65-F5344CB8AC3E}">
        <p14:creationId xmlns:p14="http://schemas.microsoft.com/office/powerpoint/2010/main" val="1293017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4B435-F1A8-F151-9C78-0FD9258B3DA2}"/>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F80278-705B-C670-6BD7-B4DEC56BFF06}"/>
                  </a:ext>
                </a:extLst>
              </p:cNvPr>
              <p:cNvSpPr>
                <a:spLocks noGrp="1"/>
              </p:cNvSpPr>
              <p:nvPr>
                <p:ph idx="1"/>
              </p:nvPr>
            </p:nvSpPr>
            <p:spPr/>
            <p:txBody>
              <a:bodyPr>
                <a:normAutofit/>
              </a:bodyPr>
              <a:lstStyle/>
              <a:p>
                <a:pPr marL="514350" indent="-514350">
                  <a:buFont typeface="+mj-lt"/>
                  <a:buAutoNum type="alphaLcPeriod"/>
                </a:pPr>
                <a:r>
                  <a:rPr lang="en-US" sz="2800" dirty="0"/>
                  <a:t>Find the remainders when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50</m:t>
                        </m:r>
                      </m:sup>
                    </m:sSup>
                  </m:oMath>
                </a14:m>
                <a:r>
                  <a:rPr lang="en-US" sz="2800" dirty="0"/>
                  <a:t>  and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41</m:t>
                        </m:r>
                      </m:e>
                      <m:sup>
                        <m:r>
                          <a:rPr lang="en-US" sz="2800" b="0" i="1" smtClean="0">
                            <a:latin typeface="Cambria Math" panose="02040503050406030204" pitchFamily="18" charset="0"/>
                          </a:rPr>
                          <m:t>65</m:t>
                        </m:r>
                      </m:sup>
                    </m:sSup>
                  </m:oMath>
                </a14:m>
                <a:r>
                  <a:rPr lang="en-US" sz="2800" dirty="0"/>
                  <a:t>  are divided by 7</a:t>
                </a:r>
              </a:p>
              <a:p>
                <a:pPr marL="514350" indent="-514350">
                  <a:buFont typeface="+mj-lt"/>
                  <a:buAutoNum type="alphaLcPeriod"/>
                </a:pPr>
                <a:r>
                  <a:rPr lang="en-US" sz="2800" dirty="0"/>
                  <a:t>Find the remainder obtained when the sum </a:t>
                </a:r>
                <a14:m>
                  <m:oMath xmlns:m="http://schemas.openxmlformats.org/officeDocument/2006/math">
                    <m:r>
                      <a:rPr lang="en-US" sz="2800" b="0" i="1" smtClean="0">
                        <a:latin typeface="Cambria Math" panose="02040503050406030204" pitchFamily="18" charset="0"/>
                      </a:rPr>
                      <m:t>1!+2!+3!+…+100 ! </m:t>
                    </m:r>
                  </m:oMath>
                </a14:m>
                <a:r>
                  <a:rPr lang="en-US" sz="2800" dirty="0"/>
                  <a:t> Is divided by 12.</a:t>
                </a:r>
              </a:p>
              <a:p>
                <a:pPr marL="514350" indent="-514350">
                  <a:buFont typeface="+mj-lt"/>
                  <a:buAutoNum type="alphaLcPeriod"/>
                </a:pPr>
                <a:r>
                  <a:rPr lang="en-US" sz="2800" dirty="0"/>
                  <a:t>What is the remainder when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5</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5</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5</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100</m:t>
                        </m:r>
                      </m:e>
                      <m:sup>
                        <m:r>
                          <a:rPr lang="en-US" sz="2800" b="0" i="1" smtClean="0">
                            <a:latin typeface="Cambria Math" panose="02040503050406030204" pitchFamily="18" charset="0"/>
                          </a:rPr>
                          <m:t>5</m:t>
                        </m:r>
                      </m:sup>
                    </m:sSup>
                  </m:oMath>
                </a14:m>
                <a:r>
                  <a:rPr lang="en-US" sz="2800" dirty="0"/>
                  <a:t> is divided by 4?</a:t>
                </a:r>
              </a:p>
            </p:txBody>
          </p:sp>
        </mc:Choice>
        <mc:Fallback xmlns="">
          <p:sp>
            <p:nvSpPr>
              <p:cNvPr id="3" name="Content Placeholder 2">
                <a:extLst>
                  <a:ext uri="{FF2B5EF4-FFF2-40B4-BE49-F238E27FC236}">
                    <a16:creationId xmlns:a16="http://schemas.microsoft.com/office/drawing/2014/main" id="{55F80278-705B-C670-6BD7-B4DEC56BFF06}"/>
                  </a:ext>
                </a:extLst>
              </p:cNvPr>
              <p:cNvSpPr>
                <a:spLocks noGrp="1" noRot="1" noChangeAspect="1" noMove="1" noResize="1" noEditPoints="1" noAdjustHandles="1" noChangeArrowheads="1" noChangeShapeType="1" noTextEdit="1"/>
              </p:cNvSpPr>
              <p:nvPr>
                <p:ph idx="1"/>
              </p:nvPr>
            </p:nvSpPr>
            <p:spPr>
              <a:blipFill>
                <a:blip r:embed="rId2"/>
                <a:stretch>
                  <a:fillRect l="-1206" t="-530"/>
                </a:stretch>
              </a:blipFill>
            </p:spPr>
            <p:txBody>
              <a:bodyPr/>
              <a:lstStyle/>
              <a:p>
                <a:r>
                  <a:rPr lang="en-US">
                    <a:noFill/>
                  </a:rPr>
                  <a:t> </a:t>
                </a:r>
              </a:p>
            </p:txBody>
          </p:sp>
        </mc:Fallback>
      </mc:AlternateContent>
    </p:spTree>
    <p:extLst>
      <p:ext uri="{BB962C8B-B14F-4D97-AF65-F5344CB8AC3E}">
        <p14:creationId xmlns:p14="http://schemas.microsoft.com/office/powerpoint/2010/main" val="401856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2715-DB8D-19F4-F732-AD681C218DBD}"/>
              </a:ext>
            </a:extLst>
          </p:cNvPr>
          <p:cNvSpPr>
            <a:spLocks noGrp="1"/>
          </p:cNvSpPr>
          <p:nvPr>
            <p:ph type="title"/>
          </p:nvPr>
        </p:nvSpPr>
        <p:spPr/>
        <p:txBody>
          <a:bodyPr/>
          <a:lstStyle/>
          <a:p>
            <a:r>
              <a:rPr lang="en-US" dirty="0"/>
              <a:t>Residue classes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FFA2E5-53D2-8A55-D1BF-F6AC03394843}"/>
                  </a:ext>
                </a:extLst>
              </p:cNvPr>
              <p:cNvSpPr>
                <a:spLocks noGrp="1"/>
              </p:cNvSpPr>
              <p:nvPr>
                <p:ph idx="1"/>
              </p:nvPr>
            </p:nvSpPr>
            <p:spPr/>
            <p:txBody>
              <a:bodyPr>
                <a:normAutofit/>
              </a:bodyPr>
              <a:lstStyle/>
              <a:p>
                <a:pPr marL="0" indent="0">
                  <a:buNone/>
                </a:pPr>
                <a:r>
                  <a:rPr lang="en-US" sz="2800" dirty="0"/>
                  <a:t>Modulo m is an equivalence relation, it partitions the set </a:t>
                </a:r>
                <a14:m>
                  <m:oMath xmlns:m="http://schemas.openxmlformats.org/officeDocument/2006/math">
                    <m:r>
                      <a:rPr lang="en-US" sz="2800" i="1" smtClean="0">
                        <a:latin typeface="Cambria Math" panose="02040503050406030204" pitchFamily="18" charset="0"/>
                        <a:ea typeface="Cambria Math" panose="02040503050406030204" pitchFamily="18" charset="0"/>
                      </a:rPr>
                      <m:t>ℤ</m:t>
                    </m:r>
                  </m:oMath>
                </a14:m>
                <a:r>
                  <a:rPr lang="en-US" sz="2800" dirty="0"/>
                  <a:t> into disjoint classes called residue classes modulo m.</a:t>
                </a:r>
                <a14:m>
                  <m:oMath xmlns:m="http://schemas.openxmlformats.org/officeDocument/2006/math">
                    <m:r>
                      <m:rPr>
                        <m:nor/>
                      </m:rPr>
                      <a:rPr lang="en-US" sz="2800" dirty="0"/>
                      <m:t>residue</m:t>
                    </m:r>
                    <m:r>
                      <m:rPr>
                        <m:nor/>
                      </m:rPr>
                      <a:rPr lang="en-US" sz="2800" dirty="0"/>
                      <m:t> </m:t>
                    </m:r>
                    <m:r>
                      <m:rPr>
                        <m:nor/>
                      </m:rPr>
                      <a:rPr lang="en-US" sz="2800" dirty="0"/>
                      <m:t>classes</m:t>
                    </m:r>
                    <m:r>
                      <m:rPr>
                        <m:nor/>
                      </m:rPr>
                      <a:rPr lang="en-US" sz="2800" dirty="0"/>
                      <m:t> </m:t>
                    </m:r>
                    <m:r>
                      <m:rPr>
                        <m:nor/>
                      </m:rPr>
                      <a:rPr lang="en-US" sz="2800" dirty="0"/>
                      <m:t>modulo</m:t>
                    </m:r>
                    <m:r>
                      <m:rPr>
                        <m:nor/>
                      </m:rPr>
                      <a:rPr lang="en-US" sz="2800" dirty="0"/>
                      <m:t> </m:t>
                    </m:r>
                    <m:r>
                      <m:rPr>
                        <m:nor/>
                      </m:rPr>
                      <a:rPr lang="en-US" sz="2800" dirty="0"/>
                      <m:t>m</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𝑖𝑠</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𝑑𝑒𝑛𝑜𝑡𝑒𝑑</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𝑏𝑦</m:t>
                    </m:r>
                    <m:r>
                      <a:rPr lang="en-US" sz="2800" b="0" i="1" dirty="0" smtClean="0">
                        <a:latin typeface="Cambria Math" panose="02040503050406030204" pitchFamily="18" charset="0"/>
                      </a:rPr>
                      <m:t> [</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and is defined as </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ℤ</m:t>
                          </m:r>
                        </m:e>
                      </m:d>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𝑚𝑜𝑑𝑚</m:t>
                      </m:r>
                      <m:r>
                        <a:rPr lang="en-US" sz="2800" b="0" i="1" smtClean="0">
                          <a:latin typeface="Cambria Math" panose="02040503050406030204" pitchFamily="18" charset="0"/>
                          <a:ea typeface="Cambria Math" panose="02040503050406030204" pitchFamily="18" charset="0"/>
                        </a:rPr>
                        <m:t>)}</m:t>
                      </m:r>
                    </m:oMath>
                  </m:oMathPara>
                </a14:m>
                <a:endParaRPr lang="en-US" sz="2800" dirty="0"/>
              </a:p>
              <a:p>
                <a:pPr marL="0" indent="0">
                  <a:buNone/>
                </a:pPr>
                <a:r>
                  <a:rPr lang="en-US" sz="2800" dirty="0"/>
                  <a:t>We have </a:t>
                </a:r>
                <a14:m>
                  <m:oMath xmlns:m="http://schemas.openxmlformats.org/officeDocument/2006/math">
                    <m:r>
                      <a:rPr lang="en-US" sz="2800" b="0" i="1" smtClean="0">
                        <a:latin typeface="Cambria Math" panose="02040503050406030204" pitchFamily="18" charset="0"/>
                      </a:rPr>
                      <m:t>𝑚</m:t>
                    </m:r>
                  </m:oMath>
                </a14:m>
                <a:r>
                  <a:rPr lang="en-US" sz="2800" dirty="0"/>
                  <a:t> residue classes for modulo m relation.</a:t>
                </a:r>
              </a:p>
              <a:p>
                <a:pPr marL="0" indent="0">
                  <a:buNone/>
                </a:pPr>
                <a:r>
                  <a:rPr lang="en-US" sz="2800" dirty="0"/>
                  <a:t>That is </a:t>
                </a:r>
                <a14:m>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0</m:t>
                        </m:r>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1</m:t>
                        </m:r>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2</m:t>
                        </m:r>
                      </m:e>
                    </m:d>
                    <m:r>
                      <a:rPr lang="en-US" sz="2800" b="0" i="1" smtClean="0">
                        <a:latin typeface="Cambria Math" panose="02040503050406030204" pitchFamily="18" charset="0"/>
                      </a:rPr>
                      <m:t>, …,</m:t>
                    </m:r>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𝑚</m:t>
                        </m:r>
                        <m:r>
                          <a:rPr lang="en-US" sz="2800" b="0" i="1" smtClean="0">
                            <a:latin typeface="Cambria Math" panose="02040503050406030204" pitchFamily="18" charset="0"/>
                          </a:rPr>
                          <m:t>−1</m:t>
                        </m:r>
                      </m:e>
                    </m:d>
                  </m:oMath>
                </a14:m>
                <a:endParaRPr lang="en-US" sz="2800" dirty="0"/>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55FFA2E5-53D2-8A55-D1BF-F6AC03394843}"/>
                  </a:ext>
                </a:extLst>
              </p:cNvPr>
              <p:cNvSpPr>
                <a:spLocks noGrp="1" noRot="1" noChangeAspect="1" noMove="1" noResize="1" noEditPoints="1" noAdjustHandles="1" noChangeArrowheads="1" noChangeShapeType="1" noTextEdit="1"/>
              </p:cNvSpPr>
              <p:nvPr>
                <p:ph idx="1"/>
              </p:nvPr>
            </p:nvSpPr>
            <p:spPr>
              <a:blipFill>
                <a:blip r:embed="rId2"/>
                <a:stretch>
                  <a:fillRect l="-1270" t="-707" b="-2827"/>
                </a:stretch>
              </a:blipFill>
            </p:spPr>
            <p:txBody>
              <a:bodyPr/>
              <a:lstStyle/>
              <a:p>
                <a:r>
                  <a:rPr lang="en-US">
                    <a:noFill/>
                  </a:rPr>
                  <a:t> </a:t>
                </a:r>
              </a:p>
            </p:txBody>
          </p:sp>
        </mc:Fallback>
      </mc:AlternateContent>
    </p:spTree>
    <p:extLst>
      <p:ext uri="{BB962C8B-B14F-4D97-AF65-F5344CB8AC3E}">
        <p14:creationId xmlns:p14="http://schemas.microsoft.com/office/powerpoint/2010/main" val="120709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7D91-4530-1970-9F6C-95F8667F9767}"/>
              </a:ext>
            </a:extLst>
          </p:cNvPr>
          <p:cNvSpPr>
            <a:spLocks noGrp="1"/>
          </p:cNvSpPr>
          <p:nvPr>
            <p:ph type="title"/>
          </p:nvPr>
        </p:nvSpPr>
        <p:spPr/>
        <p:txBody>
          <a:bodyPr/>
          <a:lstStyle/>
          <a:p>
            <a:r>
              <a:rPr lang="en-US" dirty="0"/>
              <a:t>Congruence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5EC119-9D13-3AD9-D455-CEA6B4C929B6}"/>
                  </a:ext>
                </a:extLst>
              </p:cNvPr>
              <p:cNvSpPr>
                <a:spLocks noGrp="1"/>
              </p:cNvSpPr>
              <p:nvPr>
                <p:ph idx="1"/>
              </p:nvPr>
            </p:nvSpPr>
            <p:spPr/>
            <p:txBody>
              <a:bodyPr>
                <a:normAutofit/>
              </a:bodyPr>
              <a:lstStyle/>
              <a:p>
                <a:pPr marL="0" indent="0">
                  <a:buNone/>
                </a:pPr>
                <a:r>
                  <a:rPr lang="en-US" sz="2800" dirty="0"/>
                  <a:t>If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𝑐</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𝑚𝑜𝑑𝑚</m:t>
                    </m:r>
                    <m:r>
                      <a:rPr lang="en-US" sz="2800" b="0" i="1" smtClean="0">
                        <a:latin typeface="Cambria Math" panose="02040503050406030204" pitchFamily="18" charset="0"/>
                        <a:ea typeface="Cambria Math" panose="02040503050406030204" pitchFamily="18" charset="0"/>
                      </a:rPr>
                      <m:t>)</m:t>
                    </m:r>
                  </m:oMath>
                </a14:m>
                <a:r>
                  <a:rPr lang="en-US" sz="2800" dirty="0"/>
                  <a:t> and </a:t>
                </a:r>
                <a14:m>
                  <m:oMath xmlns:m="http://schemas.openxmlformats.org/officeDocument/2006/math">
                    <m:r>
                      <m:rPr>
                        <m:sty m:val="p"/>
                      </m:rPr>
                      <a:rPr lang="en-US" sz="2800" b="0" i="0" smtClean="0">
                        <a:latin typeface="Cambria Math" panose="02040503050406030204" pitchFamily="18" charset="0"/>
                        <a:ea typeface="Cambria Math" panose="02040503050406030204" pitchFamily="18" charset="0"/>
                      </a:rPr>
                      <m:t>b</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𝑚𝑜𝑑𝑚</m:t>
                        </m:r>
                      </m:e>
                    </m:d>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𝑡h𝑒𝑛</m:t>
                    </m:r>
                    <m:r>
                      <a:rPr lang="en-US" sz="2800" b="0" i="1" smtClean="0">
                        <a:latin typeface="Cambria Math" panose="02040503050406030204" pitchFamily="18" charset="0"/>
                        <a:ea typeface="Cambria Math" panose="02040503050406030204" pitchFamily="18" charset="0"/>
                      </a:rPr>
                      <m:t> </m:t>
                    </m:r>
                  </m:oMath>
                </a14:m>
                <a:endParaRPr lang="en-US" sz="2800" dirty="0"/>
              </a:p>
              <a:p>
                <a:pPr marL="457200" indent="-457200">
                  <a:buFont typeface="+mj-lt"/>
                  <a:buAutoNum type="alphaLcPeriod"/>
                </a:pP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𝑐</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𝑚𝑜𝑑𝑚</m:t>
                        </m:r>
                      </m:e>
                    </m:d>
                  </m:oMath>
                </a14:m>
                <a:endParaRPr lang="en-US" sz="2800" b="0" dirty="0">
                  <a:ea typeface="Cambria Math" panose="02040503050406030204" pitchFamily="18" charset="0"/>
                </a:endParaRPr>
              </a:p>
              <a:p>
                <a:pPr marL="457200" indent="-457200">
                  <a:buFont typeface="+mj-lt"/>
                  <a:buAutoNum type="alphaLcPeriod"/>
                </a:pPr>
                <a14:m>
                  <m:oMath xmlns:m="http://schemas.openxmlformats.org/officeDocument/2006/math">
                    <m:r>
                      <a:rPr lang="en-US" sz="2800" b="0" i="1" smtClean="0">
                        <a:latin typeface="Cambria Math" panose="02040503050406030204" pitchFamily="18" charset="0"/>
                      </a:rPr>
                      <m:t>𝑎𝑏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𝑐𝑑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𝑚𝑜𝑑𝑚</m:t>
                    </m:r>
                    <m:r>
                      <a:rPr lang="en-US" sz="2800" b="0" i="1" smtClean="0">
                        <a:latin typeface="Cambria Math" panose="02040503050406030204" pitchFamily="18" charset="0"/>
                        <a:ea typeface="Cambria Math" panose="02040503050406030204" pitchFamily="18" charset="0"/>
                      </a:rPr>
                      <m:t>)</m:t>
                    </m:r>
                  </m:oMath>
                </a14:m>
                <a:endParaRPr lang="en-US" sz="2800" dirty="0"/>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DF5EC119-9D13-3AD9-D455-CEA6B4C929B6}"/>
                  </a:ext>
                </a:extLst>
              </p:cNvPr>
              <p:cNvSpPr>
                <a:spLocks noGrp="1" noRot="1" noChangeAspect="1" noMove="1" noResize="1" noEditPoints="1" noAdjustHandles="1" noChangeArrowheads="1" noChangeShapeType="1" noTextEdit="1"/>
              </p:cNvSpPr>
              <p:nvPr>
                <p:ph idx="1"/>
              </p:nvPr>
            </p:nvSpPr>
            <p:spPr>
              <a:blipFill>
                <a:blip r:embed="rId2"/>
                <a:stretch>
                  <a:fillRect l="-1270" t="-707"/>
                </a:stretch>
              </a:blipFill>
            </p:spPr>
            <p:txBody>
              <a:bodyPr/>
              <a:lstStyle/>
              <a:p>
                <a:r>
                  <a:rPr lang="en-US">
                    <a:noFill/>
                  </a:rPr>
                  <a:t> </a:t>
                </a:r>
              </a:p>
            </p:txBody>
          </p:sp>
        </mc:Fallback>
      </mc:AlternateContent>
    </p:spTree>
    <p:extLst>
      <p:ext uri="{BB962C8B-B14F-4D97-AF65-F5344CB8AC3E}">
        <p14:creationId xmlns:p14="http://schemas.microsoft.com/office/powerpoint/2010/main" val="60278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2E76-58F0-CA45-B4B0-25C5B20E6D05}"/>
              </a:ext>
            </a:extLst>
          </p:cNvPr>
          <p:cNvSpPr>
            <a:spLocks noGrp="1"/>
          </p:cNvSpPr>
          <p:nvPr>
            <p:ph type="title"/>
          </p:nvPr>
        </p:nvSpPr>
        <p:spPr/>
        <p:txBody>
          <a:bodyPr/>
          <a:lstStyle/>
          <a:p>
            <a:r>
              <a:rPr lang="en-US" dirty="0"/>
              <a:t> arithmetic of residue classes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EB4AD3-C394-D86B-2928-F721D743E218}"/>
                  </a:ext>
                </a:extLst>
              </p:cNvPr>
              <p:cNvSpPr>
                <a:spLocks noGrp="1"/>
              </p:cNvSpPr>
              <p:nvPr>
                <p:ph idx="1"/>
              </p:nvPr>
            </p:nvSpPr>
            <p:spPr/>
            <p:txBody>
              <a:bodyPr>
                <a:normAutofit/>
              </a:bodyPr>
              <a:lstStyle/>
              <a:p>
                <a:pPr marL="0" indent="0">
                  <a:buNone/>
                </a:pPr>
                <a:r>
                  <a:rPr lang="en-US" sz="2800" dirty="0"/>
                  <a:t>Addition and multiplication of residue modulo m is defined as</a:t>
                </a:r>
              </a:p>
              <a:p>
                <a:pPr marL="0" indent="0">
                  <a:buNone/>
                </a:pPr>
                <a14:m>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𝑏</m:t>
                        </m:r>
                      </m:e>
                    </m:d>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oMath>
                </a14:m>
                <a:r>
                  <a:rPr lang="en-US" sz="2800" dirty="0"/>
                  <a:t>  and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𝑎</m:t>
                        </m:r>
                      </m:e>
                    </m:d>
                    <m:r>
                      <a:rPr lang="en-US" sz="2800" i="1" smtClean="0">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𝑏</m:t>
                        </m:r>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𝑎</m:t>
                        </m:r>
                        <m:r>
                          <a:rPr lang="en-US" sz="280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𝑏</m:t>
                        </m:r>
                      </m:e>
                    </m:d>
                    <m:r>
                      <a:rPr lang="en-US" sz="2800" b="0" i="1" smtClean="0">
                        <a:latin typeface="Cambria Math" panose="02040503050406030204" pitchFamily="18" charset="0"/>
                      </a:rPr>
                      <m:t>. </m:t>
                    </m:r>
                  </m:oMath>
                </a14:m>
                <a:endParaRPr lang="en-US" sz="2800" dirty="0"/>
              </a:p>
            </p:txBody>
          </p:sp>
        </mc:Choice>
        <mc:Fallback xmlns="">
          <p:sp>
            <p:nvSpPr>
              <p:cNvPr id="3" name="Content Placeholder 2">
                <a:extLst>
                  <a:ext uri="{FF2B5EF4-FFF2-40B4-BE49-F238E27FC236}">
                    <a16:creationId xmlns:a16="http://schemas.microsoft.com/office/drawing/2014/main" id="{F3EB4AD3-C394-D86B-2928-F721D743E218}"/>
                  </a:ext>
                </a:extLst>
              </p:cNvPr>
              <p:cNvSpPr>
                <a:spLocks noGrp="1" noRot="1" noChangeAspect="1" noMove="1" noResize="1" noEditPoints="1" noAdjustHandles="1" noChangeArrowheads="1" noChangeShapeType="1" noTextEdit="1"/>
              </p:cNvSpPr>
              <p:nvPr>
                <p:ph idx="1"/>
              </p:nvPr>
            </p:nvSpPr>
            <p:spPr>
              <a:blipFill>
                <a:blip r:embed="rId2"/>
                <a:stretch>
                  <a:fillRect l="-1270" t="-707"/>
                </a:stretch>
              </a:blipFill>
            </p:spPr>
            <p:txBody>
              <a:bodyPr/>
              <a:lstStyle/>
              <a:p>
                <a:r>
                  <a:rPr lang="en-US">
                    <a:noFill/>
                  </a:rPr>
                  <a:t> </a:t>
                </a:r>
              </a:p>
            </p:txBody>
          </p:sp>
        </mc:Fallback>
      </mc:AlternateContent>
    </p:spTree>
    <p:extLst>
      <p:ext uri="{BB962C8B-B14F-4D97-AF65-F5344CB8AC3E}">
        <p14:creationId xmlns:p14="http://schemas.microsoft.com/office/powerpoint/2010/main" val="185323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91E78DD-EBBD-6C1E-DBAE-16A95601B56D}"/>
                  </a:ext>
                </a:extLst>
              </p:cNvPr>
              <p:cNvSpPr>
                <a:spLocks noGrp="1"/>
              </p:cNvSpPr>
              <p:nvPr>
                <p:ph type="title"/>
              </p:nvPr>
            </p:nvSpPr>
            <p:spPr/>
            <p:txBody>
              <a:bodyPr/>
              <a:lstStyle/>
              <a:p>
                <a:r>
                  <a:rPr lang="en-US" dirty="0"/>
                  <a:t>Integers modulo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𝑚</m:t>
                        </m:r>
                      </m:sub>
                    </m:sSub>
                  </m:oMath>
                </a14:m>
                <a:endParaRPr lang="en-US" dirty="0"/>
              </a:p>
            </p:txBody>
          </p:sp>
        </mc:Choice>
        <mc:Fallback xmlns="">
          <p:sp>
            <p:nvSpPr>
              <p:cNvPr id="2" name="Title 1">
                <a:extLst>
                  <a:ext uri="{FF2B5EF4-FFF2-40B4-BE49-F238E27FC236}">
                    <a16:creationId xmlns:a16="http://schemas.microsoft.com/office/drawing/2014/main" id="{A91E78DD-EBBD-6C1E-DBAE-16A95601B56D}"/>
                  </a:ext>
                </a:extLst>
              </p:cNvPr>
              <p:cNvSpPr>
                <a:spLocks noGrp="1" noRot="1" noChangeAspect="1" noMove="1" noResize="1" noEditPoints="1" noAdjustHandles="1" noChangeArrowheads="1" noChangeShapeType="1" noTextEdit="1"/>
              </p:cNvSpPr>
              <p:nvPr>
                <p:ph type="title"/>
              </p:nvPr>
            </p:nvSpPr>
            <p:spPr>
              <a:blipFill>
                <a:blip r:embed="rId2"/>
                <a:stretch>
                  <a:fillRect l="-1587" t="-122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281A88-8D80-A581-15B3-9C3265BCC6B0}"/>
                  </a:ext>
                </a:extLst>
              </p:cNvPr>
              <p:cNvSpPr>
                <a:spLocks noGrp="1"/>
              </p:cNvSpPr>
              <p:nvPr>
                <p:ph idx="1"/>
              </p:nvPr>
            </p:nvSpPr>
            <p:spPr/>
            <p:txBody>
              <a:bodyPr>
                <a:normAutofit/>
              </a:bodyPr>
              <a:lstStyle/>
              <a:p>
                <a:pPr marL="0" indent="0">
                  <a:buNone/>
                </a:pPr>
                <a:r>
                  <a:rPr lang="en-US" sz="2800" dirty="0"/>
                  <a:t>The integers modulo </a:t>
                </a:r>
                <a14:m>
                  <m:oMath xmlns:m="http://schemas.openxmlformats.org/officeDocument/2006/math">
                    <m:r>
                      <a:rPr lang="en-US" sz="2800" i="1" dirty="0" smtClean="0">
                        <a:latin typeface="Cambria Math" panose="02040503050406030204" pitchFamily="18" charset="0"/>
                      </a:rPr>
                      <m:t>𝑚</m:t>
                    </m:r>
                  </m:oMath>
                </a14:m>
                <a:r>
                  <a:rPr lang="en-US" sz="2800" dirty="0"/>
                  <a:t>, denoted by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𝑍</m:t>
                        </m:r>
                      </m:e>
                      <m:sub>
                        <m:r>
                          <a:rPr lang="en-US" sz="2800" b="0" i="1" smtClean="0">
                            <a:latin typeface="Cambria Math" panose="02040503050406030204" pitchFamily="18" charset="0"/>
                          </a:rPr>
                          <m:t>𝑚</m:t>
                        </m:r>
                      </m:sub>
                    </m:sSub>
                  </m:oMath>
                </a14:m>
                <a:r>
                  <a:rPr lang="en-US" sz="2800" dirty="0"/>
                  <a:t> refers to the set </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𝑍</m:t>
                          </m:r>
                        </m:e>
                        <m:sub>
                          <m:r>
                            <a:rPr lang="en-US" sz="2800" b="0" i="1" smtClean="0">
                              <a:latin typeface="Cambria Math" panose="02040503050406030204" pitchFamily="18" charset="0"/>
                            </a:rPr>
                            <m:t>𝑚</m:t>
                          </m:r>
                        </m:sub>
                      </m:sSub>
                      <m:r>
                        <a:rPr lang="en-US" sz="2800" b="0" i="1" smtClean="0">
                          <a:latin typeface="Cambria Math" panose="02040503050406030204" pitchFamily="18" charset="0"/>
                        </a:rPr>
                        <m:t>={0,1,2, …, </m:t>
                      </m:r>
                      <m:r>
                        <a:rPr lang="en-US" sz="2800" b="0" i="1" smtClean="0">
                          <a:latin typeface="Cambria Math" panose="02040503050406030204" pitchFamily="18" charset="0"/>
                        </a:rPr>
                        <m:t>𝑚</m:t>
                      </m:r>
                      <m:r>
                        <a:rPr lang="en-US" sz="2800" b="0" i="1" smtClean="0">
                          <a:latin typeface="Cambria Math" panose="02040503050406030204" pitchFamily="18" charset="0"/>
                        </a:rPr>
                        <m:t>−1}</m:t>
                      </m:r>
                    </m:oMath>
                  </m:oMathPara>
                </a14:m>
                <a:endParaRPr lang="en-US" sz="2800" dirty="0"/>
              </a:p>
            </p:txBody>
          </p:sp>
        </mc:Choice>
        <mc:Fallback xmlns="">
          <p:sp>
            <p:nvSpPr>
              <p:cNvPr id="3" name="Content Placeholder 2">
                <a:extLst>
                  <a:ext uri="{FF2B5EF4-FFF2-40B4-BE49-F238E27FC236}">
                    <a16:creationId xmlns:a16="http://schemas.microsoft.com/office/drawing/2014/main" id="{30281A88-8D80-A581-15B3-9C3265BCC6B0}"/>
                  </a:ext>
                </a:extLst>
              </p:cNvPr>
              <p:cNvSpPr>
                <a:spLocks noGrp="1" noRot="1" noChangeAspect="1" noMove="1" noResize="1" noEditPoints="1" noAdjustHandles="1" noChangeArrowheads="1" noChangeShapeType="1" noTextEdit="1"/>
              </p:cNvSpPr>
              <p:nvPr>
                <p:ph idx="1"/>
              </p:nvPr>
            </p:nvSpPr>
            <p:spPr>
              <a:blipFill>
                <a:blip r:embed="rId3"/>
                <a:stretch>
                  <a:fillRect l="-1270" t="-707"/>
                </a:stretch>
              </a:blipFill>
            </p:spPr>
            <p:txBody>
              <a:bodyPr/>
              <a:lstStyle/>
              <a:p>
                <a:r>
                  <a:rPr lang="en-US">
                    <a:noFill/>
                  </a:rPr>
                  <a:t> </a:t>
                </a:r>
              </a:p>
            </p:txBody>
          </p:sp>
        </mc:Fallback>
      </mc:AlternateContent>
    </p:spTree>
    <p:extLst>
      <p:ext uri="{BB962C8B-B14F-4D97-AF65-F5344CB8AC3E}">
        <p14:creationId xmlns:p14="http://schemas.microsoft.com/office/powerpoint/2010/main" val="28018697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1491</TotalTime>
  <Words>2168</Words>
  <Application>Microsoft Office PowerPoint</Application>
  <PresentationFormat>Widescreen</PresentationFormat>
  <Paragraphs>193</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Cambria Math</vt:lpstr>
      <vt:lpstr>Gill Sans MT</vt:lpstr>
      <vt:lpstr>Gallery</vt:lpstr>
      <vt:lpstr>Chinese remainder theorem</vt:lpstr>
      <vt:lpstr>Congruence relation</vt:lpstr>
      <vt:lpstr>theorem</vt:lpstr>
      <vt:lpstr>examples</vt:lpstr>
      <vt:lpstr>example</vt:lpstr>
      <vt:lpstr>Residue classes</vt:lpstr>
      <vt:lpstr>Congruence arithmetic</vt:lpstr>
      <vt:lpstr> arithmetic of residue classes</vt:lpstr>
      <vt:lpstr>Integers modulo m, Z_m</vt:lpstr>
      <vt:lpstr>Cancellation law for congruence</vt:lpstr>
      <vt:lpstr>Theorem 2</vt:lpstr>
      <vt:lpstr>Reduced residue systems, euler phi function</vt:lpstr>
      <vt:lpstr>Example</vt:lpstr>
      <vt:lpstr>Congruence equations</vt:lpstr>
      <vt:lpstr>example</vt:lpstr>
      <vt:lpstr>Linear congruence equations</vt:lpstr>
      <vt:lpstr>Inverse of modulo m</vt:lpstr>
      <vt:lpstr>theorem</vt:lpstr>
      <vt:lpstr>example</vt:lpstr>
      <vt:lpstr>example</vt:lpstr>
      <vt:lpstr>Theorem</vt:lpstr>
      <vt:lpstr>Existence of solution</vt:lpstr>
      <vt:lpstr>Method of finding solutions</vt:lpstr>
      <vt:lpstr>Continue case 1</vt:lpstr>
      <vt:lpstr>Theorem</vt:lpstr>
      <vt:lpstr>example</vt:lpstr>
      <vt:lpstr>continued</vt:lpstr>
      <vt:lpstr>Case 2</vt:lpstr>
      <vt:lpstr>Continue case 2</vt:lpstr>
      <vt:lpstr>Continued case 2</vt:lpstr>
      <vt:lpstr>example</vt:lpstr>
      <vt:lpstr>continued</vt:lpstr>
      <vt:lpstr>Diophantine equation</vt:lpstr>
      <vt:lpstr>example</vt:lpstr>
      <vt:lpstr>example</vt:lpstr>
      <vt:lpstr>Chinese remainder theorem</vt:lpstr>
      <vt:lpstr>Chinese remainder theorem</vt:lpstr>
      <vt:lpstr>Procedure </vt:lpstr>
      <vt:lpstr>continued</vt:lpstr>
      <vt:lpstr>Example: Sun-Tsu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Chinese remainder theorem</dc:title>
  <dc:creator>Shailendra Bandewar</dc:creator>
  <cp:lastModifiedBy>Shailendra Bandewar</cp:lastModifiedBy>
  <cp:revision>43</cp:revision>
  <dcterms:created xsi:type="dcterms:W3CDTF">2023-04-25T01:02:58Z</dcterms:created>
  <dcterms:modified xsi:type="dcterms:W3CDTF">2023-05-02T10:08:40Z</dcterms:modified>
</cp:coreProperties>
</file>