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9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A4D-BD62-4D25-ACF8-8E6B6C14344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E46E04C-7566-4CDD-85E1-B31F100A29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43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A4D-BD62-4D25-ACF8-8E6B6C14344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04C-7566-4CDD-85E1-B31F100A29C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29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A4D-BD62-4D25-ACF8-8E6B6C14344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04C-7566-4CDD-85E1-B31F100A29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52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A4D-BD62-4D25-ACF8-8E6B6C14344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04C-7566-4CDD-85E1-B31F100A29C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85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A4D-BD62-4D25-ACF8-8E6B6C14344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04C-7566-4CDD-85E1-B31F100A29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68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A4D-BD62-4D25-ACF8-8E6B6C14344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04C-7566-4CDD-85E1-B31F100A29C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71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A4D-BD62-4D25-ACF8-8E6B6C14344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04C-7566-4CDD-85E1-B31F100A29C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49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A4D-BD62-4D25-ACF8-8E6B6C14344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04C-7566-4CDD-85E1-B31F100A29C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33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A4D-BD62-4D25-ACF8-8E6B6C14344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04C-7566-4CDD-85E1-B31F100A2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3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A4D-BD62-4D25-ACF8-8E6B6C14344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04C-7566-4CDD-85E1-B31F100A29C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27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C64DA4D-BD62-4D25-ACF8-8E6B6C14344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6E04C-7566-4CDD-85E1-B31F100A29C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86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4DA4D-BD62-4D25-ACF8-8E6B6C14344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E46E04C-7566-4CDD-85E1-B31F100A29C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67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741D-2A48-2862-5554-B759BC7E2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Euclid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BA99A-9EF0-5604-D172-3240E46A3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Dr. Shailendra Bandewar</a:t>
            </a:r>
          </a:p>
        </p:txBody>
      </p:sp>
    </p:spTree>
    <p:extLst>
      <p:ext uri="{BB962C8B-B14F-4D97-AF65-F5344CB8AC3E}">
        <p14:creationId xmlns:p14="http://schemas.microsoft.com/office/powerpoint/2010/main" val="3113022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0E56-CD0B-4EB2-60E0-96056307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greatest common divisor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7B5C6-4619-A9BB-E713-6E1E40D894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𝑥𝑔𝑐𝑑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800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𝑡h𝑒𝑛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=1.</m:t>
                        </m:r>
                      </m:e>
                    </m:func>
                  </m:oMath>
                </a14:m>
                <a:endParaRPr lang="en-US" sz="2800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sz="2800" dirty="0"/>
                  <a:t>For any integer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B7B5C6-4619-A9BB-E713-6E1E40D894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20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AD25-DB31-2D8D-5647-00E1BFE8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CF721-AB9C-C146-7C9E-EB9352BCAA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US" sz="2800" dirty="0"/>
                  <a:t>If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𝑡h𝑒𝑛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CF721-AB9C-C146-7C9E-EB9352BCA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68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EE87-A0FF-F29D-77FE-CA30D69B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Relatively prime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D93DE2-4C78-AC9C-226C-F7D4D1A8D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Two integers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are said to be relatively prime or coprime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are relatively prime or coprime, then there exists integers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D93DE2-4C78-AC9C-226C-F7D4D1A8D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0" t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04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AD25-DB31-2D8D-5647-00E1BFE8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CF721-AB9C-C146-7C9E-EB9352BCAA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US" sz="2800" dirty="0"/>
                  <a:t>If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b="0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𝑡h𝑒𝑛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CF721-AB9C-C146-7C9E-EB9352BCA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983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5755-BCDB-87D4-1C8F-1BC8B98A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8ED57C-83B7-039E-EB4B-F4E1995D5E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US" sz="2800" dirty="0"/>
                  <a:t>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⁡(154, 260)</m:t>
                    </m:r>
                  </m:oMath>
                </a14:m>
                <a:r>
                  <a:rPr lang="en-US" sz="2800" dirty="0"/>
                  <a:t> and express it as a linear combination of 154 and 260.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sz="2800" dirty="0"/>
                  <a:t>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⁡(3719, 8146)</m:t>
                    </m:r>
                  </m:oMath>
                </a14:m>
                <a:r>
                  <a:rPr lang="en-US" sz="2800" dirty="0"/>
                  <a:t> and express it as a linear combination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3719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8146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sz="2800" dirty="0"/>
                  <a:t>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⁡(−143, 247)</m:t>
                    </m:r>
                  </m:oMath>
                </a14:m>
                <a:r>
                  <a:rPr lang="en-US" sz="2800" dirty="0"/>
                  <a:t> and express it as a linear combination of -143 and 247.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8ED57C-83B7-039E-EB4B-F4E1995D5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707" r="-762" b="-2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60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B2CE-065A-B627-FA4A-792126E9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44B714-CBA4-C031-15A7-2EB40DC094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1. Find an integer m and n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+11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44B714-CBA4-C031-15A7-2EB40DC0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0" t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11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BC79-1F99-D696-698B-0B92E8F2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78107-8F2B-B412-B23E-D298258EF8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800" dirty="0"/>
                  <a:t>.  Then there exists integers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0≤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Also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are unique.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778107-8F2B-B412-B23E-D298258EF8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0" t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26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EFCA-8C31-23F7-D06A-F3B9F4AB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1D3D9C-9B79-F950-E24E-5CE4AC987B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10740421" cy="457080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8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=4461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=−262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endParaRPr lang="en-US" sz="2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457200" indent="-457200">
                  <a:buAutoNum type="arabicPeriod"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1D3D9C-9B79-F950-E24E-5CE4AC987B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10740421" cy="4570806"/>
              </a:xfrm>
              <a:blipFill>
                <a:blip r:embed="rId2"/>
                <a:stretch>
                  <a:fillRect l="-1135" t="-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79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83C5-6C51-6356-B7DB-1342EE1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984DF9-31C7-DAE0-37C7-400BD92AFD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262=3×87+1</m:t>
                      </m:r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−262=3×(−87)+(−1)</m:t>
                      </m:r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ea typeface="Cambria Math" panose="02040503050406030204" pitchFamily="18" charset="0"/>
                  </a:rPr>
                  <a:t>Which says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=−1, </m:t>
                    </m:r>
                  </m:oMath>
                </a14:m>
                <a:r>
                  <a:rPr lang="en-US" sz="2800" b="0" dirty="0">
                    <a:ea typeface="Cambria Math" panose="02040503050406030204" pitchFamily="18" charset="0"/>
                  </a:rPr>
                  <a:t>which is not correct. We correct this by adding and subtracting the value of b (Here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=3)</m:t>
                    </m:r>
                  </m:oMath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−262=3×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−87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−3+3+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=3×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984DF9-31C7-DAE0-37C7-400BD92AFD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75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C4A7-6267-2C8F-8E29-C2E07741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property of an integer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B98F71-3214-D29A-EC73-C43F3E95A4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Any integer is of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+1, 4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+2, 4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+1,  4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sz="2800" dirty="0"/>
                  <a:t> are odd integer.</a:t>
                </a:r>
              </a:p>
              <a:p>
                <a:pPr marL="0" indent="0">
                  <a:buNone/>
                </a:pPr>
                <a:r>
                  <a:rPr lang="en-US" sz="2800" dirty="0"/>
                  <a:t>Square of odd integer is always of the form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B98F71-3214-D29A-EC73-C43F3E95A4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0" t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4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5744-AC6D-01CA-D6F1-2FC26758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0AFE4-9D62-9AC9-5E95-5AFC0AA98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a divides b written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means there exists some integer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𝑎𝑘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0AFE4-9D62-9AC9-5E95-5AFC0AA98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0" t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10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49C6-B560-0922-ED8C-8253DD77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44AB5E-BE01-1096-6457-CC23AD4BEA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integers .</a:t>
                </a:r>
              </a:p>
              <a:p>
                <a:pPr marL="457200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 then, for any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𝑡h𝑒𝑛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44AB5E-BE01-1096-6457-CC23AD4BE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43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84AF-8AD2-E113-1CA6-97F1E7C7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42E3D8-5270-1E09-FD09-4406BFB43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10635646" cy="4037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A positive integer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800" dirty="0"/>
                  <a:t> is called a prime number if its only divisor are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±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.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800" dirty="0"/>
                  <a:t> is not prime, then it is called composite number.</a:t>
                </a:r>
              </a:p>
              <a:p>
                <a:pPr marL="0" indent="0">
                  <a:buNone/>
                </a:pPr>
                <a:r>
                  <a:rPr lang="en-US" sz="2800" b="1" dirty="0"/>
                  <a:t>Theorem:</a:t>
                </a:r>
                <a:r>
                  <a:rPr lang="en-US" sz="2800" dirty="0"/>
                  <a:t> Every integer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&gt;1 </m:t>
                    </m:r>
                  </m:oMath>
                </a14:m>
                <a:r>
                  <a:rPr lang="en-US" sz="2800" dirty="0"/>
                  <a:t>can be written as product of primes.</a:t>
                </a:r>
              </a:p>
              <a:p>
                <a:pPr marL="0" indent="0">
                  <a:buNone/>
                </a:pPr>
                <a:r>
                  <a:rPr lang="en-US" sz="2800" b="1" dirty="0"/>
                  <a:t>Theorem: </a:t>
                </a:r>
                <a:r>
                  <a:rPr lang="en-US" sz="2800" dirty="0"/>
                  <a:t>There is no largest prime, that is, there exists an infinite number of primes.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42E3D8-5270-1E09-FD09-4406BFB43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10635646" cy="4037749"/>
              </a:xfrm>
              <a:blipFill>
                <a:blip r:embed="rId2"/>
                <a:stretch>
                  <a:fillRect l="-1146" t="-604" r="-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71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11EB-FD27-F7B7-5F4B-5F812FCF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common divisor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D7B67-C273-BB06-1C90-956A2FE3E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729" y="1853754"/>
                <a:ext cx="11478609" cy="419972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Common Divisor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/>
                  <a:t> is called a common divisor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if  d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 and d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pPr marL="0" indent="0">
                  <a:buNone/>
                </a:pPr>
                <a:r>
                  <a:rPr lang="en-US" sz="2800" b="1" dirty="0"/>
                  <a:t>Greatest Common Divisor</a:t>
                </a:r>
                <a:r>
                  <a:rPr lang="en-US" sz="2800" dirty="0"/>
                  <a:t>: Greatest common divisor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A positive integer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i="0" dirty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800" dirty="0"/>
                  <a:t> if and only if d has the following two properties</a:t>
                </a:r>
              </a:p>
              <a:p>
                <a:pPr marL="457200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/>
                  <a:t> divides both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divides both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D7B67-C273-BB06-1C90-956A2FE3E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29" y="1853754"/>
                <a:ext cx="11478609" cy="4199727"/>
              </a:xfrm>
              <a:blipFill>
                <a:blip r:embed="rId2"/>
                <a:stretch>
                  <a:fillRect l="-1115" t="-435" r="-797" b="-2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7644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176</TotalTime>
  <Words>643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Gill Sans MT</vt:lpstr>
      <vt:lpstr>Gallery</vt:lpstr>
      <vt:lpstr>Euclid algorithm</vt:lpstr>
      <vt:lpstr>Division algorithm</vt:lpstr>
      <vt:lpstr>Example</vt:lpstr>
      <vt:lpstr>PowerPoint Presentation</vt:lpstr>
      <vt:lpstr>Important property of an integer</vt:lpstr>
      <vt:lpstr>divisibility</vt:lpstr>
      <vt:lpstr>Theorem</vt:lpstr>
      <vt:lpstr>primes</vt:lpstr>
      <vt:lpstr>Greatest common divisor</vt:lpstr>
      <vt:lpstr>Properties of greatest common divisor</vt:lpstr>
      <vt:lpstr>Theorem</vt:lpstr>
      <vt:lpstr>Relatively prime integers</vt:lpstr>
      <vt:lpstr>Theorem</vt:lpstr>
      <vt:lpstr>Euclidean algorithm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Euclid algorithum</dc:title>
  <dc:creator>Shailendra Bandewar</dc:creator>
  <cp:lastModifiedBy>Shailendra Bandewar</cp:lastModifiedBy>
  <cp:revision>17</cp:revision>
  <dcterms:created xsi:type="dcterms:W3CDTF">2023-04-24T14:31:24Z</dcterms:created>
  <dcterms:modified xsi:type="dcterms:W3CDTF">2023-04-27T04:37:38Z</dcterms:modified>
</cp:coreProperties>
</file>