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LRWi46eIBQR59/+KwmLfstGgC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800"/>
              <a:buFont typeface="Calibri"/>
              <a:buNone/>
            </a:pPr>
            <a:r>
              <a:rPr b="1" lang="en-IN" sz="4800">
                <a:solidFill>
                  <a:srgbClr val="C00000"/>
                </a:solidFill>
              </a:rPr>
              <a:t>UNIT III: Probability distributions</a:t>
            </a:r>
            <a:endParaRPr sz="48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Probability Distribution Function</a:t>
            </a:r>
            <a:endParaRPr>
              <a:solidFill>
                <a:srgbClr val="C00000"/>
              </a:solidFill>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A function which is used to define the distribution of a probability is called a Probability distribution function. Depending upon the types, we can define these functions. Also, these functions are used in terms of probability density functions for any given random variable.</a:t>
            </a:r>
            <a:endParaRPr/>
          </a:p>
          <a:p>
            <a:pPr indent="-228600" lvl="0" marL="228600" rtl="0" algn="just">
              <a:lnSpc>
                <a:spcPct val="100000"/>
              </a:lnSpc>
              <a:spcBef>
                <a:spcPts val="1000"/>
              </a:spcBef>
              <a:spcAft>
                <a:spcPts val="0"/>
              </a:spcAft>
              <a:buClr>
                <a:schemeClr val="dk1"/>
              </a:buClr>
              <a:buSzPts val="2800"/>
              <a:buChar char="•"/>
            </a:pPr>
            <a:r>
              <a:rPr lang="en-IN"/>
              <a:t>In the case of </a:t>
            </a:r>
            <a:r>
              <a:rPr b="1" lang="en-IN"/>
              <a:t>Normal distribution</a:t>
            </a:r>
            <a:r>
              <a:rPr lang="en-IN"/>
              <a:t>,  the function of a real-valued random variable X is the function given by;</a:t>
            </a:r>
            <a:endParaRPr/>
          </a:p>
          <a:p>
            <a:pPr indent="0" lvl="0" marL="0" rtl="0" algn="just">
              <a:lnSpc>
                <a:spcPct val="100000"/>
              </a:lnSpc>
              <a:spcBef>
                <a:spcPts val="1000"/>
              </a:spcBef>
              <a:spcAft>
                <a:spcPts val="0"/>
              </a:spcAft>
              <a:buClr>
                <a:schemeClr val="dk1"/>
              </a:buClr>
              <a:buSzPts val="2800"/>
              <a:buNone/>
            </a:pPr>
            <a:r>
              <a:rPr b="1" lang="en-IN"/>
              <a:t>		F</a:t>
            </a:r>
            <a:r>
              <a:rPr b="1" baseline="-25000" lang="en-IN"/>
              <a:t>X</a:t>
            </a:r>
            <a:r>
              <a:rPr b="1" lang="en-IN"/>
              <a:t>(x) = P(X ≤ x)</a:t>
            </a:r>
            <a:endParaRPr/>
          </a:p>
          <a:p>
            <a:pPr indent="-228600" lvl="0" marL="228600" rtl="0" algn="just">
              <a:lnSpc>
                <a:spcPct val="100000"/>
              </a:lnSpc>
              <a:spcBef>
                <a:spcPts val="1000"/>
              </a:spcBef>
              <a:spcAft>
                <a:spcPts val="0"/>
              </a:spcAft>
              <a:buClr>
                <a:schemeClr val="dk1"/>
              </a:buClr>
              <a:buSzPts val="2800"/>
              <a:buChar char="•"/>
            </a:pPr>
            <a:r>
              <a:rPr lang="en-IN"/>
              <a:t>Where P shows the probability that the random variable X occurs on less than or equal to the value of x.</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Probability mass functions</a:t>
            </a:r>
            <a:endParaRPr>
              <a:solidFill>
                <a:srgbClr val="C00000"/>
              </a:solidFill>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A</a:t>
            </a:r>
            <a:r>
              <a:rPr b="1" lang="en-IN"/>
              <a:t> probability mass function </a:t>
            </a:r>
            <a:r>
              <a:rPr lang="en-IN"/>
              <a:t>(PMF) is a mathematical function that describes a </a:t>
            </a:r>
            <a:r>
              <a:rPr b="1" lang="en-IN"/>
              <a:t>discrete </a:t>
            </a:r>
            <a:r>
              <a:rPr lang="en-IN"/>
              <a:t>probability distribution. It gives the probability of every possible value of a variable.</a:t>
            </a:r>
            <a:endParaRPr/>
          </a:p>
          <a:p>
            <a:pPr indent="-228600" lvl="0" marL="228600" rtl="0" algn="just">
              <a:lnSpc>
                <a:spcPct val="100000"/>
              </a:lnSpc>
              <a:spcBef>
                <a:spcPts val="1000"/>
              </a:spcBef>
              <a:spcAft>
                <a:spcPts val="0"/>
              </a:spcAft>
              <a:buClr>
                <a:schemeClr val="dk1"/>
              </a:buClr>
              <a:buSzPts val="2800"/>
              <a:buChar char="•"/>
            </a:pPr>
            <a:r>
              <a:rPr lang="en-IN"/>
              <a:t>A probability mass function can be represented as an equation or as a graph</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2"/>
          <p:cNvPicPr preferRelativeResize="0"/>
          <p:nvPr/>
        </p:nvPicPr>
        <p:blipFill rotWithShape="1">
          <a:blip r:embed="rId3">
            <a:alphaModFix/>
          </a:blip>
          <a:srcRect b="0" l="0" r="0" t="0"/>
          <a:stretch/>
        </p:blipFill>
        <p:spPr>
          <a:xfrm>
            <a:off x="940904" y="463826"/>
            <a:ext cx="10586281" cy="57796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b="0" l="0" r="0" t="0"/>
          <a:stretch/>
        </p:blipFill>
        <p:spPr>
          <a:xfrm>
            <a:off x="1232452" y="136387"/>
            <a:ext cx="9674087" cy="63290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Probability density functions</a:t>
            </a:r>
            <a:endParaRPr>
              <a:solidFill>
                <a:srgbClr val="C00000"/>
              </a:solidFill>
            </a:endParaRPr>
          </a:p>
        </p:txBody>
      </p:sp>
      <p:sp>
        <p:nvSpPr>
          <p:cNvPr id="162" name="Google Shape;16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10000"/>
              </a:lnSpc>
              <a:spcBef>
                <a:spcPts val="0"/>
              </a:spcBef>
              <a:spcAft>
                <a:spcPts val="0"/>
              </a:spcAft>
              <a:buClr>
                <a:schemeClr val="dk1"/>
              </a:buClr>
              <a:buSzPct val="100000"/>
              <a:buChar char="•"/>
            </a:pPr>
            <a:r>
              <a:rPr lang="en-IN"/>
              <a:t>A</a:t>
            </a:r>
            <a:r>
              <a:rPr b="1" lang="en-IN"/>
              <a:t> probability density function</a:t>
            </a:r>
            <a:r>
              <a:rPr lang="en-IN"/>
              <a:t> (PDF) is a mathematical function that describes a continuous probability distribution. It provides the </a:t>
            </a:r>
            <a:r>
              <a:rPr b="1" lang="en-IN"/>
              <a:t>probability density </a:t>
            </a:r>
            <a:r>
              <a:rPr lang="en-IN"/>
              <a:t>of each value of a variable, which can be greater than one.</a:t>
            </a:r>
            <a:endParaRPr/>
          </a:p>
          <a:p>
            <a:pPr indent="-228600" lvl="0" marL="228600" rtl="0" algn="just">
              <a:lnSpc>
                <a:spcPct val="110000"/>
              </a:lnSpc>
              <a:spcBef>
                <a:spcPts val="1000"/>
              </a:spcBef>
              <a:spcAft>
                <a:spcPts val="0"/>
              </a:spcAft>
              <a:buClr>
                <a:schemeClr val="dk1"/>
              </a:buClr>
              <a:buSzPct val="100000"/>
              <a:buChar char="•"/>
            </a:pPr>
            <a:r>
              <a:rPr lang="en-IN"/>
              <a:t>A probability density function can be represented as an equation or as a graph.</a:t>
            </a:r>
            <a:endParaRPr/>
          </a:p>
          <a:p>
            <a:pPr indent="-228600" lvl="0" marL="228600" rtl="0" algn="just">
              <a:lnSpc>
                <a:spcPct val="110000"/>
              </a:lnSpc>
              <a:spcBef>
                <a:spcPts val="1000"/>
              </a:spcBef>
              <a:spcAft>
                <a:spcPts val="0"/>
              </a:spcAft>
              <a:buClr>
                <a:schemeClr val="dk1"/>
              </a:buClr>
              <a:buSzPct val="100000"/>
              <a:buChar char="•"/>
            </a:pPr>
            <a:r>
              <a:rPr lang="en-IN"/>
              <a:t>In graph form, a probability density function is a curve. You can determine the probability that a value will fall within a certain interval by calculating the area under the curve within that interval. You can use reference tables or software to calculate the area.</a:t>
            </a:r>
            <a:endParaRPr/>
          </a:p>
          <a:p>
            <a:pPr indent="-228600" lvl="0" marL="228600" rtl="0" algn="just">
              <a:lnSpc>
                <a:spcPct val="110000"/>
              </a:lnSpc>
              <a:spcBef>
                <a:spcPts val="1000"/>
              </a:spcBef>
              <a:spcAft>
                <a:spcPts val="0"/>
              </a:spcAft>
              <a:buClr>
                <a:schemeClr val="dk1"/>
              </a:buClr>
              <a:buSzPct val="100000"/>
              <a:buChar char="•"/>
            </a:pPr>
            <a:r>
              <a:rPr lang="en-IN"/>
              <a:t>The area under the whole curve is always exactly one because it’s certain (i.e., a probability of one) that an observation will fall somewhere in the variable’s range.</a:t>
            </a:r>
            <a:endParaRPr/>
          </a:p>
          <a:p>
            <a:pPr indent="-228600" lvl="0" marL="228600" rtl="0" algn="just">
              <a:lnSpc>
                <a:spcPct val="110000"/>
              </a:lnSpc>
              <a:spcBef>
                <a:spcPts val="1000"/>
              </a:spcBef>
              <a:spcAft>
                <a:spcPts val="0"/>
              </a:spcAft>
              <a:buClr>
                <a:schemeClr val="dk1"/>
              </a:buClr>
              <a:buSzPct val="100000"/>
              <a:buChar char="•"/>
            </a:pPr>
            <a:r>
              <a:rPr lang="en-IN"/>
              <a:t>A </a:t>
            </a:r>
            <a:r>
              <a:rPr b="1" lang="en-IN"/>
              <a:t>cumulative distribution function </a:t>
            </a:r>
            <a:r>
              <a:rPr lang="en-IN"/>
              <a:t>is another type of function that describes a continuous probability distribution.</a:t>
            </a:r>
            <a:endParaRPr/>
          </a:p>
          <a:p>
            <a:pPr indent="-90804" lvl="0" marL="228600" rtl="0" algn="just">
              <a:lnSpc>
                <a:spcPct val="11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5"/>
          <p:cNvPicPr preferRelativeResize="0"/>
          <p:nvPr/>
        </p:nvPicPr>
        <p:blipFill rotWithShape="1">
          <a:blip r:embed="rId3">
            <a:alphaModFix/>
          </a:blip>
          <a:srcRect b="0" l="0" r="0" t="0"/>
          <a:stretch/>
        </p:blipFill>
        <p:spPr>
          <a:xfrm>
            <a:off x="995384" y="380647"/>
            <a:ext cx="10295465" cy="62321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6"/>
          <p:cNvPicPr preferRelativeResize="0"/>
          <p:nvPr/>
        </p:nvPicPr>
        <p:blipFill rotWithShape="1">
          <a:blip r:embed="rId3">
            <a:alphaModFix/>
          </a:blip>
          <a:srcRect b="0" l="0" r="0" t="0"/>
          <a:stretch/>
        </p:blipFill>
        <p:spPr>
          <a:xfrm>
            <a:off x="1090634" y="351110"/>
            <a:ext cx="10080946" cy="63279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Probability tables</a:t>
            </a:r>
            <a:endParaRPr>
              <a:solidFill>
                <a:srgbClr val="C00000"/>
              </a:solidFill>
            </a:endParaRPr>
          </a:p>
        </p:txBody>
      </p:sp>
      <p:sp>
        <p:nvSpPr>
          <p:cNvPr id="178" name="Google Shape;17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A </a:t>
            </a:r>
            <a:r>
              <a:rPr b="1" lang="en-IN"/>
              <a:t>probability table </a:t>
            </a:r>
            <a:r>
              <a:rPr lang="en-IN"/>
              <a:t>represents the discrete probability distribution of a categorical variable. Probability tables can also represent a discrete variable with only a few possible values or a continuous variable that’s been grouped into class intervals.</a:t>
            </a:r>
            <a:endParaRPr/>
          </a:p>
          <a:p>
            <a:pPr indent="-228600" lvl="0" marL="228600" rtl="0" algn="just">
              <a:lnSpc>
                <a:spcPct val="100000"/>
              </a:lnSpc>
              <a:spcBef>
                <a:spcPts val="1000"/>
              </a:spcBef>
              <a:spcAft>
                <a:spcPts val="0"/>
              </a:spcAft>
              <a:buClr>
                <a:schemeClr val="dk1"/>
              </a:buClr>
              <a:buSzPts val="2800"/>
              <a:buChar char="•"/>
            </a:pPr>
            <a:r>
              <a:rPr lang="en-IN"/>
              <a:t>A probability table is composed of two columns:</a:t>
            </a:r>
            <a:endParaRPr/>
          </a:p>
          <a:p>
            <a:pPr indent="-228600" lvl="1" marL="685800" rtl="0" algn="just">
              <a:lnSpc>
                <a:spcPct val="100000"/>
              </a:lnSpc>
              <a:spcBef>
                <a:spcPts val="500"/>
              </a:spcBef>
              <a:spcAft>
                <a:spcPts val="0"/>
              </a:spcAft>
              <a:buClr>
                <a:schemeClr val="dk1"/>
              </a:buClr>
              <a:buSzPts val="2400"/>
              <a:buChar char="•"/>
            </a:pPr>
            <a:r>
              <a:rPr lang="en-IN"/>
              <a:t>The values or class intervals</a:t>
            </a:r>
            <a:endParaRPr/>
          </a:p>
          <a:p>
            <a:pPr indent="-228600" lvl="1" marL="685800" rtl="0" algn="just">
              <a:lnSpc>
                <a:spcPct val="100000"/>
              </a:lnSpc>
              <a:spcBef>
                <a:spcPts val="500"/>
              </a:spcBef>
              <a:spcAft>
                <a:spcPts val="0"/>
              </a:spcAft>
              <a:buClr>
                <a:schemeClr val="dk1"/>
              </a:buClr>
              <a:buSzPts val="2400"/>
              <a:buChar char="•"/>
            </a:pPr>
            <a:r>
              <a:rPr lang="en-IN"/>
              <a:t>Their probabilities</a:t>
            </a:r>
            <a:endParaRPr/>
          </a:p>
          <a:p>
            <a:pPr indent="-50800" lvl="0" marL="228600" rtl="0" algn="just">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8"/>
          <p:cNvPicPr preferRelativeResize="0"/>
          <p:nvPr/>
        </p:nvPicPr>
        <p:blipFill rotWithShape="1">
          <a:blip r:embed="rId3">
            <a:alphaModFix/>
          </a:blip>
          <a:srcRect b="0" l="0" r="0" t="0"/>
          <a:stretch/>
        </p:blipFill>
        <p:spPr>
          <a:xfrm>
            <a:off x="996704" y="556589"/>
            <a:ext cx="10416413" cy="55659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Types of Probability Distribution</a:t>
            </a:r>
            <a:endParaRPr>
              <a:solidFill>
                <a:srgbClr val="C00000"/>
              </a:solidFill>
            </a:endParaRPr>
          </a:p>
        </p:txBody>
      </p:sp>
      <p:sp>
        <p:nvSpPr>
          <p:cNvPr id="189" name="Google Shape;18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3200"/>
              <a:buChar char="•"/>
            </a:pPr>
            <a:r>
              <a:rPr lang="en-IN" sz="3200"/>
              <a:t>There are two types of probability distribution which are used for different purposes and various types of the data generation process.</a:t>
            </a:r>
            <a:endParaRPr/>
          </a:p>
          <a:p>
            <a:pPr indent="-228600" lvl="2" marL="1143000" rtl="0" algn="just">
              <a:lnSpc>
                <a:spcPct val="100000"/>
              </a:lnSpc>
              <a:spcBef>
                <a:spcPts val="500"/>
              </a:spcBef>
              <a:spcAft>
                <a:spcPts val="0"/>
              </a:spcAft>
              <a:buClr>
                <a:schemeClr val="dk1"/>
              </a:buClr>
              <a:buSzPts val="3200"/>
              <a:buChar char="•"/>
            </a:pPr>
            <a:r>
              <a:rPr lang="en-IN" sz="3200"/>
              <a:t>Continuous Probability Distribution</a:t>
            </a:r>
            <a:endParaRPr/>
          </a:p>
          <a:p>
            <a:pPr indent="-228600" lvl="2" marL="1143000" rtl="0" algn="just">
              <a:lnSpc>
                <a:spcPct val="100000"/>
              </a:lnSpc>
              <a:spcBef>
                <a:spcPts val="500"/>
              </a:spcBef>
              <a:spcAft>
                <a:spcPts val="0"/>
              </a:spcAft>
              <a:buClr>
                <a:schemeClr val="dk1"/>
              </a:buClr>
              <a:buSzPts val="3200"/>
              <a:buChar char="•"/>
            </a:pPr>
            <a:r>
              <a:rPr lang="en-IN" sz="3200"/>
              <a:t>Discrete Probability Distribution</a:t>
            </a:r>
            <a:endParaRPr/>
          </a:p>
          <a:p>
            <a:pPr indent="-25400" lvl="0" marL="228600" rtl="0" algn="just">
              <a:lnSpc>
                <a:spcPct val="100000"/>
              </a:lnSpc>
              <a:spcBef>
                <a:spcPts val="1000"/>
              </a:spcBef>
              <a:spcAft>
                <a:spcPts val="0"/>
              </a:spcAft>
              <a:buClr>
                <a:schemeClr val="dk1"/>
              </a:buClr>
              <a:buSzPts val="3200"/>
              <a:buNone/>
            </a:pPr>
            <a:r>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IN">
                <a:solidFill>
                  <a:srgbClr val="C00000"/>
                </a:solidFill>
              </a:rPr>
              <a:t>UNIT III: Probability distributions </a:t>
            </a:r>
            <a:endParaRPr b="1">
              <a:solidFill>
                <a:srgbClr val="C00000"/>
              </a:solidFill>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IN"/>
              <a:t>Distribution Function, Probability Mass Function, Probability density function, Continuous Distributions: Normal Distribution, joint probability distribution, Discrete Distributions: Binomial distribution, Poisson's distribution-Illustrative examples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Introduction</a:t>
            </a:r>
            <a:endParaRPr b="1">
              <a:solidFill>
                <a:srgbClr val="C00000"/>
              </a:solidFill>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10000"/>
              </a:lnSpc>
              <a:spcBef>
                <a:spcPts val="0"/>
              </a:spcBef>
              <a:spcAft>
                <a:spcPts val="0"/>
              </a:spcAft>
              <a:buClr>
                <a:schemeClr val="dk1"/>
              </a:buClr>
              <a:buSzPct val="100000"/>
              <a:buChar char="•"/>
            </a:pPr>
            <a:r>
              <a:rPr lang="en-IN"/>
              <a:t>In Statistics, the </a:t>
            </a:r>
            <a:r>
              <a:rPr b="1" lang="en-IN"/>
              <a:t>probability distribution</a:t>
            </a:r>
            <a:r>
              <a:rPr lang="en-IN"/>
              <a:t> gives the possibility of each outcome of a random experiment or event. It provides the probabilities of different possible occurrences.  </a:t>
            </a:r>
            <a:endParaRPr/>
          </a:p>
          <a:p>
            <a:pPr indent="-228600" lvl="0" marL="228600" rtl="0" algn="just">
              <a:lnSpc>
                <a:spcPct val="110000"/>
              </a:lnSpc>
              <a:spcBef>
                <a:spcPts val="1000"/>
              </a:spcBef>
              <a:spcAft>
                <a:spcPts val="0"/>
              </a:spcAft>
              <a:buClr>
                <a:schemeClr val="dk1"/>
              </a:buClr>
              <a:buSzPct val="100000"/>
              <a:buChar char="•"/>
            </a:pPr>
            <a:r>
              <a:rPr lang="en-IN"/>
              <a:t>To recall, the </a:t>
            </a:r>
            <a:r>
              <a:rPr b="1" lang="en-IN"/>
              <a:t>probability is a measure of uncertainty of various phenomena</a:t>
            </a:r>
            <a:r>
              <a:rPr lang="en-IN"/>
              <a:t>. Like, if you throw a dice, the possible outcomes of it, is defined by the probability. This distribution could be defined with any random experiments, whose outcome is not sure or could not be predicted. Let us discuss now its definition, function, formula and its types here, along with how to create a table of probability based on random variables.</a:t>
            </a:r>
            <a:endParaRPr/>
          </a:p>
          <a:p>
            <a:pPr indent="-64135" lvl="0" marL="228600" rtl="0" algn="just">
              <a:lnSpc>
                <a:spcPct val="11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Definition</a:t>
            </a:r>
            <a:endParaRPr b="1">
              <a:solidFill>
                <a:srgbClr val="C00000"/>
              </a:solidFill>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00000"/>
              </a:lnSpc>
              <a:spcBef>
                <a:spcPts val="0"/>
              </a:spcBef>
              <a:spcAft>
                <a:spcPts val="0"/>
              </a:spcAft>
              <a:buClr>
                <a:schemeClr val="dk1"/>
              </a:buClr>
              <a:buSzPct val="100000"/>
              <a:buChar char="•"/>
            </a:pPr>
            <a:r>
              <a:rPr lang="en-IN"/>
              <a:t>A </a:t>
            </a:r>
            <a:r>
              <a:rPr b="1" lang="en-IN"/>
              <a:t>probability distribution</a:t>
            </a:r>
            <a:r>
              <a:rPr lang="en-IN"/>
              <a:t> is a mathematical function that describes the probability of different possible values of a variable. </a:t>
            </a:r>
            <a:endParaRPr/>
          </a:p>
          <a:p>
            <a:pPr indent="-228600" lvl="0" marL="228600" rtl="0" algn="just">
              <a:lnSpc>
                <a:spcPct val="100000"/>
              </a:lnSpc>
              <a:spcBef>
                <a:spcPts val="1000"/>
              </a:spcBef>
              <a:spcAft>
                <a:spcPts val="0"/>
              </a:spcAft>
              <a:buClr>
                <a:schemeClr val="dk1"/>
              </a:buClr>
              <a:buSzPct val="100000"/>
              <a:buChar char="•"/>
            </a:pPr>
            <a:r>
              <a:rPr lang="en-IN"/>
              <a:t>Probability distribution yields the possible outcomes for any random event. </a:t>
            </a:r>
            <a:endParaRPr/>
          </a:p>
          <a:p>
            <a:pPr indent="-228600" lvl="0" marL="228600" rtl="0" algn="just">
              <a:lnSpc>
                <a:spcPct val="100000"/>
              </a:lnSpc>
              <a:spcBef>
                <a:spcPts val="1000"/>
              </a:spcBef>
              <a:spcAft>
                <a:spcPts val="0"/>
              </a:spcAft>
              <a:buClr>
                <a:schemeClr val="dk1"/>
              </a:buClr>
              <a:buSzPct val="100000"/>
              <a:buChar char="•"/>
            </a:pPr>
            <a:r>
              <a:rPr lang="en-IN"/>
              <a:t>It is also defined based on the underlying sample space as a set of possible outcomes of any random experiment. </a:t>
            </a:r>
            <a:endParaRPr/>
          </a:p>
          <a:p>
            <a:pPr indent="-228600" lvl="0" marL="228600" rtl="0" algn="just">
              <a:lnSpc>
                <a:spcPct val="100000"/>
              </a:lnSpc>
              <a:spcBef>
                <a:spcPts val="1000"/>
              </a:spcBef>
              <a:spcAft>
                <a:spcPts val="0"/>
              </a:spcAft>
              <a:buClr>
                <a:schemeClr val="dk1"/>
              </a:buClr>
              <a:buSzPct val="100000"/>
              <a:buChar char="•"/>
            </a:pPr>
            <a:r>
              <a:rPr lang="en-IN"/>
              <a:t>These settings could be a set of real numbers or a set of vectors or a set of any entities. It is a part of probability and statistics.</a:t>
            </a:r>
            <a:endParaRPr/>
          </a:p>
          <a:p>
            <a:pPr indent="-228600" lvl="0" marL="228600" rtl="0" algn="just">
              <a:lnSpc>
                <a:spcPct val="100000"/>
              </a:lnSpc>
              <a:spcBef>
                <a:spcPts val="1000"/>
              </a:spcBef>
              <a:spcAft>
                <a:spcPts val="0"/>
              </a:spcAft>
              <a:buClr>
                <a:schemeClr val="dk1"/>
              </a:buClr>
              <a:buSzPct val="100000"/>
              <a:buChar char="•"/>
            </a:pPr>
            <a:r>
              <a:rPr lang="en-IN"/>
              <a:t>Probability distributions are often depicted using graphs or probability tables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Example: Probability distribution</a:t>
            </a:r>
            <a:endParaRPr>
              <a:solidFill>
                <a:srgbClr val="C00000"/>
              </a:solidFill>
            </a:endParaRPr>
          </a:p>
        </p:txBody>
      </p:sp>
      <p:pic>
        <p:nvPicPr>
          <p:cNvPr id="109" name="Google Shape;109;p5"/>
          <p:cNvPicPr preferRelativeResize="0"/>
          <p:nvPr/>
        </p:nvPicPr>
        <p:blipFill rotWithShape="1">
          <a:blip r:embed="rId3">
            <a:alphaModFix/>
          </a:blip>
          <a:srcRect b="0" l="0" r="0" t="0"/>
          <a:stretch/>
        </p:blipFill>
        <p:spPr>
          <a:xfrm>
            <a:off x="838200" y="2064164"/>
            <a:ext cx="10068339" cy="29451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IN">
                <a:solidFill>
                  <a:srgbClr val="C00000"/>
                </a:solidFill>
              </a:rPr>
              <a:t>What is a probability distribution?</a:t>
            </a:r>
            <a:endParaRPr>
              <a:solidFill>
                <a:srgbClr val="C00000"/>
              </a:solidFill>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1400"/>
              <a:buChar char="•"/>
            </a:pPr>
            <a:r>
              <a:rPr lang="en-IN" sz="1400"/>
              <a:t>A probability distribution is an idealized frequency distribution.</a:t>
            </a:r>
            <a:endParaRPr/>
          </a:p>
          <a:p>
            <a:pPr indent="-228600" lvl="0" marL="228600" rtl="0" algn="just">
              <a:lnSpc>
                <a:spcPct val="120000"/>
              </a:lnSpc>
              <a:spcBef>
                <a:spcPts val="1000"/>
              </a:spcBef>
              <a:spcAft>
                <a:spcPts val="0"/>
              </a:spcAft>
              <a:buClr>
                <a:schemeClr val="dk1"/>
              </a:buClr>
              <a:buSzPts val="1400"/>
              <a:buChar char="•"/>
            </a:pPr>
            <a:r>
              <a:rPr lang="en-IN" sz="1400"/>
              <a:t>A </a:t>
            </a:r>
            <a:r>
              <a:rPr b="1" lang="en-IN" sz="1400"/>
              <a:t>frequency distribution </a:t>
            </a:r>
            <a:r>
              <a:rPr lang="en-IN" sz="1400"/>
              <a:t>describes a specific sample or dataset. It’s the number of times each possible value of a variable occurs in the dataset.</a:t>
            </a:r>
            <a:endParaRPr/>
          </a:p>
          <a:p>
            <a:pPr indent="-228600" lvl="0" marL="228600" rtl="0" algn="just">
              <a:lnSpc>
                <a:spcPct val="120000"/>
              </a:lnSpc>
              <a:spcBef>
                <a:spcPts val="1000"/>
              </a:spcBef>
              <a:spcAft>
                <a:spcPts val="0"/>
              </a:spcAft>
              <a:buClr>
                <a:schemeClr val="dk1"/>
              </a:buClr>
              <a:buSzPts val="1400"/>
              <a:buChar char="•"/>
            </a:pPr>
            <a:r>
              <a:rPr lang="en-IN" sz="1400"/>
              <a:t>The number of times a value occurs in a sample is determined by its </a:t>
            </a:r>
            <a:r>
              <a:rPr b="1" lang="en-IN" sz="1400"/>
              <a:t>probability </a:t>
            </a:r>
            <a:r>
              <a:rPr lang="en-IN" sz="1400"/>
              <a:t>of occurrence. Probability is a number between 0 and 1 that says how likely something is to occur: 0 means it’s impossible. 1 means it’s certain.</a:t>
            </a:r>
            <a:endParaRPr/>
          </a:p>
          <a:p>
            <a:pPr indent="-228600" lvl="0" marL="228600" rtl="0" algn="just">
              <a:lnSpc>
                <a:spcPct val="120000"/>
              </a:lnSpc>
              <a:spcBef>
                <a:spcPts val="1000"/>
              </a:spcBef>
              <a:spcAft>
                <a:spcPts val="0"/>
              </a:spcAft>
              <a:buClr>
                <a:schemeClr val="dk1"/>
              </a:buClr>
              <a:buSzPts val="1400"/>
              <a:buChar char="•"/>
            </a:pPr>
            <a:r>
              <a:rPr lang="en-IN" sz="1400"/>
              <a:t>The higher the probability of a value, the higher its frequency in a sample.</a:t>
            </a:r>
            <a:endParaRPr/>
          </a:p>
          <a:p>
            <a:pPr indent="-228600" lvl="0" marL="228600" rtl="0" algn="just">
              <a:lnSpc>
                <a:spcPct val="120000"/>
              </a:lnSpc>
              <a:spcBef>
                <a:spcPts val="1000"/>
              </a:spcBef>
              <a:spcAft>
                <a:spcPts val="0"/>
              </a:spcAft>
              <a:buClr>
                <a:schemeClr val="dk1"/>
              </a:buClr>
              <a:buSzPts val="1400"/>
              <a:buChar char="•"/>
            </a:pPr>
            <a:r>
              <a:rPr lang="en-IN" sz="1400"/>
              <a:t>More specifically, the probability of a value is its relative frequency in an infinitely large sample.</a:t>
            </a:r>
            <a:endParaRPr/>
          </a:p>
          <a:p>
            <a:pPr indent="-228600" lvl="0" marL="228600" rtl="0" algn="just">
              <a:lnSpc>
                <a:spcPct val="120000"/>
              </a:lnSpc>
              <a:spcBef>
                <a:spcPts val="1000"/>
              </a:spcBef>
              <a:spcAft>
                <a:spcPts val="0"/>
              </a:spcAft>
              <a:buClr>
                <a:schemeClr val="dk1"/>
              </a:buClr>
              <a:buSzPts val="1400"/>
              <a:buChar char="•"/>
            </a:pPr>
            <a:r>
              <a:rPr lang="en-IN" sz="1400"/>
              <a:t>Infinitely large samples are impossible in real life, so probability distributions are theoretical. They’re idealized versions of frequency distributions that aim to describe the population the sample was drawn from.</a:t>
            </a:r>
            <a:endParaRPr/>
          </a:p>
          <a:p>
            <a:pPr indent="-228600" lvl="0" marL="228600" rtl="0" algn="just">
              <a:lnSpc>
                <a:spcPct val="120000"/>
              </a:lnSpc>
              <a:spcBef>
                <a:spcPts val="1000"/>
              </a:spcBef>
              <a:spcAft>
                <a:spcPts val="0"/>
              </a:spcAft>
              <a:buClr>
                <a:schemeClr val="dk1"/>
              </a:buClr>
              <a:buSzPts val="1400"/>
              <a:buChar char="•"/>
            </a:pPr>
            <a:r>
              <a:rPr lang="en-IN" sz="1400"/>
              <a:t>Probability distributions are used to describe the populations of real-life variables, like coin tosses or the weight of chicken eggs. They’re also used in hypothesis testing to determine </a:t>
            </a:r>
            <a:r>
              <a:rPr i="1" lang="en-IN" sz="1400"/>
              <a:t>p </a:t>
            </a:r>
            <a:r>
              <a:rPr lang="en-IN" sz="1400"/>
              <a:t>values.</a:t>
            </a:r>
            <a:endParaRPr/>
          </a:p>
          <a:p>
            <a:pPr indent="-139700" lvl="0" marL="228600" rtl="0" algn="just">
              <a:lnSpc>
                <a:spcPct val="120000"/>
              </a:lnSpc>
              <a:spcBef>
                <a:spcPts val="1000"/>
              </a:spcBef>
              <a:spcAft>
                <a:spcPts val="0"/>
              </a:spcAft>
              <a:buClr>
                <a:schemeClr val="dk1"/>
              </a:buClr>
              <a:buSzPts val="14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Example: Probability distributions are idealized frequency distributions</a:t>
            </a:r>
            <a:endParaRPr/>
          </a:p>
        </p:txBody>
      </p:sp>
      <p:pic>
        <p:nvPicPr>
          <p:cNvPr id="121" name="Google Shape;121;p7"/>
          <p:cNvPicPr preferRelativeResize="0"/>
          <p:nvPr/>
        </p:nvPicPr>
        <p:blipFill rotWithShape="1">
          <a:blip r:embed="rId3">
            <a:alphaModFix/>
          </a:blip>
          <a:srcRect b="0" l="0" r="0" t="0"/>
          <a:stretch/>
        </p:blipFill>
        <p:spPr>
          <a:xfrm>
            <a:off x="838200" y="1654033"/>
            <a:ext cx="10515600" cy="521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Example: Probability distributions are idealized frequency distributions</a:t>
            </a:r>
            <a:endParaRPr/>
          </a:p>
        </p:txBody>
      </p:sp>
      <p:pic>
        <p:nvPicPr>
          <p:cNvPr id="127" name="Google Shape;127;p8"/>
          <p:cNvPicPr preferRelativeResize="0"/>
          <p:nvPr/>
        </p:nvPicPr>
        <p:blipFill rotWithShape="1">
          <a:blip r:embed="rId3">
            <a:alphaModFix/>
          </a:blip>
          <a:srcRect b="0" l="0" r="0" t="0"/>
          <a:stretch/>
        </p:blipFill>
        <p:spPr>
          <a:xfrm>
            <a:off x="838201" y="1587151"/>
            <a:ext cx="10515600" cy="53569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idx="1" type="body"/>
          </p:nvPr>
        </p:nvSpPr>
        <p:spPr>
          <a:xfrm>
            <a:off x="838200" y="622852"/>
            <a:ext cx="10515600" cy="555411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2800"/>
              <a:buChar char="•"/>
            </a:pPr>
            <a:r>
              <a:rPr lang="en-IN"/>
              <a:t>Variables that follow a probability distribution are called </a:t>
            </a:r>
            <a:r>
              <a:rPr b="1" lang="en-IN"/>
              <a:t>random variables</a:t>
            </a:r>
            <a:r>
              <a:rPr lang="en-IN"/>
              <a:t>. There’s special notation you can use to say that a random variable follows a specific distribution:</a:t>
            </a:r>
            <a:endParaRPr/>
          </a:p>
          <a:p>
            <a:pPr indent="-228600" lvl="0" marL="228600" rtl="0" algn="just">
              <a:lnSpc>
                <a:spcPct val="100000"/>
              </a:lnSpc>
              <a:spcBef>
                <a:spcPts val="1000"/>
              </a:spcBef>
              <a:spcAft>
                <a:spcPts val="0"/>
              </a:spcAft>
              <a:buClr>
                <a:schemeClr val="dk1"/>
              </a:buClr>
              <a:buSzPts val="2800"/>
              <a:buChar char="•"/>
            </a:pPr>
            <a:r>
              <a:rPr lang="en-IN"/>
              <a:t>Random variables are usually denoted by </a:t>
            </a:r>
            <a:r>
              <a:rPr i="1" lang="en-IN"/>
              <a:t>X.</a:t>
            </a:r>
            <a:endParaRPr/>
          </a:p>
          <a:p>
            <a:pPr indent="-228600" lvl="0" marL="228600" rtl="0" algn="just">
              <a:lnSpc>
                <a:spcPct val="100000"/>
              </a:lnSpc>
              <a:spcBef>
                <a:spcPts val="1000"/>
              </a:spcBef>
              <a:spcAft>
                <a:spcPts val="0"/>
              </a:spcAft>
              <a:buClr>
                <a:schemeClr val="dk1"/>
              </a:buClr>
              <a:buSzPts val="2800"/>
              <a:buChar char="•"/>
            </a:pPr>
            <a:r>
              <a:rPr lang="en-IN"/>
              <a:t>The ~ (tilde) symbol means “follows the distribution.”</a:t>
            </a:r>
            <a:endParaRPr/>
          </a:p>
          <a:p>
            <a:pPr indent="-228600" lvl="0" marL="228600" rtl="0" algn="just">
              <a:lnSpc>
                <a:spcPct val="100000"/>
              </a:lnSpc>
              <a:spcBef>
                <a:spcPts val="1000"/>
              </a:spcBef>
              <a:spcAft>
                <a:spcPts val="0"/>
              </a:spcAft>
              <a:buClr>
                <a:schemeClr val="dk1"/>
              </a:buClr>
              <a:buSzPts val="2800"/>
              <a:buChar char="•"/>
            </a:pPr>
            <a:r>
              <a:rPr lang="en-IN"/>
              <a:t>The distribution is denoted by a capital letter (usually the first letter of the distribution’s name), followed by brackets that contain the distribution’s parameters.</a:t>
            </a:r>
            <a:endParaRPr/>
          </a:p>
          <a:p>
            <a:pPr indent="-228600" lvl="0" marL="228600" rtl="0" algn="just">
              <a:lnSpc>
                <a:spcPct val="100000"/>
              </a:lnSpc>
              <a:spcBef>
                <a:spcPts val="1000"/>
              </a:spcBef>
              <a:spcAft>
                <a:spcPts val="0"/>
              </a:spcAft>
              <a:buClr>
                <a:schemeClr val="dk1"/>
              </a:buClr>
              <a:buSzPts val="2800"/>
              <a:buChar char="•"/>
            </a:pPr>
            <a:r>
              <a:rPr lang="en-IN"/>
              <a:t>For example, the following notation means “the random variable </a:t>
            </a:r>
            <a:r>
              <a:rPr i="1" lang="en-IN"/>
              <a:t>X</a:t>
            </a:r>
            <a:r>
              <a:rPr lang="en-IN"/>
              <a:t> follows a normal distribution with a mean of µ and a variance of σ</a:t>
            </a:r>
            <a:r>
              <a:rPr baseline="30000" lang="en-IN"/>
              <a:t>2</a:t>
            </a:r>
            <a:r>
              <a:rPr lang="en-IN"/>
              <a:t>.”</a:t>
            </a:r>
            <a:endParaRPr/>
          </a:p>
          <a:p>
            <a:pPr indent="-50800" lvl="0" marL="228600" rtl="0" algn="just">
              <a:lnSpc>
                <a:spcPct val="100000"/>
              </a:lnSpc>
              <a:spcBef>
                <a:spcPts val="1000"/>
              </a:spcBef>
              <a:spcAft>
                <a:spcPts val="0"/>
              </a:spcAft>
              <a:buClr>
                <a:schemeClr val="dk1"/>
              </a:buClr>
              <a:buSzPts val="2800"/>
              <a:buNone/>
            </a:pPr>
            <a:r>
              <a:t/>
            </a:r>
            <a:endParaRPr/>
          </a:p>
        </p:txBody>
      </p:sp>
      <p:sp>
        <p:nvSpPr>
          <p:cNvPr descr="X \sim N(\mu,\sigma^2)" id="133" name="Google Shape;133;p9"/>
          <p:cNvSpPr/>
          <p:nvPr/>
        </p:nvSpPr>
        <p:spPr>
          <a:xfrm>
            <a:off x="1441039" y="6004551"/>
            <a:ext cx="1858752" cy="1858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 name="Google Shape;134;p9"/>
          <p:cNvPicPr preferRelativeResize="0"/>
          <p:nvPr/>
        </p:nvPicPr>
        <p:blipFill rotWithShape="1">
          <a:blip r:embed="rId3">
            <a:alphaModFix/>
          </a:blip>
          <a:srcRect b="0" l="0" r="0" t="0"/>
          <a:stretch/>
        </p:blipFill>
        <p:spPr>
          <a:xfrm>
            <a:off x="4381674" y="5547358"/>
            <a:ext cx="2265000" cy="77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2023-07-31T06:48:07Z</dcterms:created>
  <dc:creator>onkar sathe</dc:creator>
</cp:coreProperties>
</file>