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33" roundtripDataSignature="AMtx7mhU6iWMZgWqo1gvITjd0EknNhvr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8"/>
          <p:cNvSpPr/>
          <p:nvPr>
            <p:ph idx="2" type="pic"/>
          </p:nvPr>
        </p:nvSpPr>
        <p:spPr>
          <a:xfrm>
            <a:off x="5183188" y="987425"/>
            <a:ext cx="6172200" cy="4873625"/>
          </a:xfrm>
          <a:prstGeom prst="rect">
            <a:avLst/>
          </a:prstGeom>
          <a:noFill/>
          <a:ln>
            <a:noFill/>
          </a:ln>
        </p:spPr>
      </p:sp>
      <p:sp>
        <p:nvSpPr>
          <p:cNvPr id="64" name="Google Shape;64;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byjus.com/maths/random-variable/"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6000"/>
              <a:buFont typeface="Calibri"/>
              <a:buNone/>
            </a:pPr>
            <a:r>
              <a:rPr b="1" lang="en-US">
                <a:solidFill>
                  <a:srgbClr val="C00000"/>
                </a:solidFill>
              </a:rPr>
              <a:t>Discrete probability distributions</a:t>
            </a:r>
            <a:endParaRPr>
              <a:solidFill>
                <a:srgbClr val="C00000"/>
              </a:solidFill>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Binomial distribution, Poisson's distribution-Illustrative examples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Binomial Distribution</a:t>
            </a:r>
            <a:endParaRPr b="1">
              <a:solidFill>
                <a:srgbClr val="C00000"/>
              </a:solidFill>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120000"/>
              </a:lnSpc>
              <a:spcBef>
                <a:spcPts val="0"/>
              </a:spcBef>
              <a:spcAft>
                <a:spcPts val="0"/>
              </a:spcAft>
              <a:buClr>
                <a:schemeClr val="dk1"/>
              </a:buClr>
              <a:buSzPct val="100000"/>
              <a:buChar char="•"/>
            </a:pPr>
            <a:r>
              <a:rPr lang="en-US"/>
              <a:t>In binomial probability distribution, the number of ‘Success’ in a sequence of n experiments, where each time a question is asked for yes-no, then the boolean-valued outcome is represented either with success/yes/true/one (probability p) or failure/no/false/zero (probability q = 1 − p). </a:t>
            </a:r>
            <a:endParaRPr/>
          </a:p>
          <a:p>
            <a:pPr indent="-228600" lvl="0" marL="228600" rtl="0" algn="just">
              <a:lnSpc>
                <a:spcPct val="120000"/>
              </a:lnSpc>
              <a:spcBef>
                <a:spcPts val="1000"/>
              </a:spcBef>
              <a:spcAft>
                <a:spcPts val="0"/>
              </a:spcAft>
              <a:buClr>
                <a:schemeClr val="dk1"/>
              </a:buClr>
              <a:buSzPct val="100000"/>
              <a:buChar char="•"/>
            </a:pPr>
            <a:r>
              <a:rPr lang="en-US"/>
              <a:t>A single success/failure test is also called a Bernoulli trial or Bernoulli experiment, and a series of outcomes is called a </a:t>
            </a:r>
            <a:r>
              <a:rPr b="1" lang="en-US"/>
              <a:t>Bernoulli process</a:t>
            </a:r>
            <a:r>
              <a:rPr lang="en-US"/>
              <a:t>. </a:t>
            </a:r>
            <a:endParaRPr/>
          </a:p>
          <a:p>
            <a:pPr indent="-228600" lvl="0" marL="228600" rtl="0" algn="just">
              <a:lnSpc>
                <a:spcPct val="120000"/>
              </a:lnSpc>
              <a:spcBef>
                <a:spcPts val="1000"/>
              </a:spcBef>
              <a:spcAft>
                <a:spcPts val="0"/>
              </a:spcAft>
              <a:buClr>
                <a:schemeClr val="dk1"/>
              </a:buClr>
              <a:buSzPct val="100000"/>
              <a:buChar char="•"/>
            </a:pPr>
            <a:r>
              <a:rPr lang="en-US"/>
              <a:t>For n = 1, i.e. a single experiment, the binomial distribution is a </a:t>
            </a:r>
            <a:r>
              <a:rPr b="1" lang="en-US"/>
              <a:t>Bernoulli distribution</a:t>
            </a:r>
            <a:r>
              <a:rPr lang="en-US"/>
              <a:t>. </a:t>
            </a:r>
            <a:endParaRPr/>
          </a:p>
          <a:p>
            <a:pPr indent="-228600" lvl="0" marL="228600" rtl="0" algn="just">
              <a:lnSpc>
                <a:spcPct val="120000"/>
              </a:lnSpc>
              <a:spcBef>
                <a:spcPts val="1000"/>
              </a:spcBef>
              <a:spcAft>
                <a:spcPts val="0"/>
              </a:spcAft>
              <a:buClr>
                <a:schemeClr val="dk1"/>
              </a:buClr>
              <a:buSzPct val="100000"/>
              <a:buChar char="•"/>
            </a:pPr>
            <a:r>
              <a:rPr lang="en-US"/>
              <a:t>The binomial distribution is the base for the famous binomial test of statistical importance.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Negative Binomial Distribution</a:t>
            </a:r>
            <a:endParaRPr b="1">
              <a:solidFill>
                <a:srgbClr val="C00000"/>
              </a:solidFill>
            </a:endParaRPr>
          </a:p>
        </p:txBody>
      </p:sp>
      <p:sp>
        <p:nvSpPr>
          <p:cNvPr id="145" name="Google Shape;14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US"/>
              <a:t>In probability theory and statistics, the number of successes in a series of independent and identically distributed Bernoulli trials before a particularized number of failures happens. It is termed as the negative binomial distribution. </a:t>
            </a:r>
            <a:endParaRPr/>
          </a:p>
          <a:p>
            <a:pPr indent="-228600" lvl="0" marL="228600" rtl="0" algn="just">
              <a:lnSpc>
                <a:spcPct val="100000"/>
              </a:lnSpc>
              <a:spcBef>
                <a:spcPts val="1000"/>
              </a:spcBef>
              <a:spcAft>
                <a:spcPts val="0"/>
              </a:spcAft>
              <a:buClr>
                <a:schemeClr val="dk1"/>
              </a:buClr>
              <a:buSzPts val="2800"/>
              <a:buChar char="•"/>
            </a:pPr>
            <a:r>
              <a:rPr lang="en-US"/>
              <a:t>Here the number of failures is denoted by ‘r’. For instance, if we throw a dice and determine the occurrence of 1 as a failure and all non-1’s as successes.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Binomial Distribution Examples</a:t>
            </a:r>
            <a:endParaRPr>
              <a:solidFill>
                <a:srgbClr val="C00000"/>
              </a:solidFill>
            </a:endParaRPr>
          </a:p>
        </p:txBody>
      </p:sp>
      <p:sp>
        <p:nvSpPr>
          <p:cNvPr id="151" name="Google Shape;15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10000"/>
              </a:lnSpc>
              <a:spcBef>
                <a:spcPts val="0"/>
              </a:spcBef>
              <a:spcAft>
                <a:spcPts val="0"/>
              </a:spcAft>
              <a:buClr>
                <a:schemeClr val="dk1"/>
              </a:buClr>
              <a:buSzPts val="2800"/>
              <a:buChar char="•"/>
            </a:pPr>
            <a:r>
              <a:rPr lang="en-US"/>
              <a:t>Binomial distribution gives the possibility of a different set of outcomes. In real life, the concept is used for:</a:t>
            </a:r>
            <a:endParaRPr/>
          </a:p>
          <a:p>
            <a:pPr indent="-228600" lvl="1" marL="685800" rtl="0" algn="just">
              <a:lnSpc>
                <a:spcPct val="110000"/>
              </a:lnSpc>
              <a:spcBef>
                <a:spcPts val="500"/>
              </a:spcBef>
              <a:spcAft>
                <a:spcPts val="0"/>
              </a:spcAft>
              <a:buClr>
                <a:schemeClr val="dk1"/>
              </a:buClr>
              <a:buSzPts val="2400"/>
              <a:buChar char="•"/>
            </a:pPr>
            <a:r>
              <a:rPr lang="en-US"/>
              <a:t>Finding the quantity of raw and used materials while making a product.</a:t>
            </a:r>
            <a:endParaRPr/>
          </a:p>
          <a:p>
            <a:pPr indent="-228600" lvl="1" marL="685800" rtl="0" algn="just">
              <a:lnSpc>
                <a:spcPct val="110000"/>
              </a:lnSpc>
              <a:spcBef>
                <a:spcPts val="500"/>
              </a:spcBef>
              <a:spcAft>
                <a:spcPts val="0"/>
              </a:spcAft>
              <a:buClr>
                <a:schemeClr val="dk1"/>
              </a:buClr>
              <a:buSzPts val="2400"/>
              <a:buChar char="•"/>
            </a:pPr>
            <a:r>
              <a:rPr lang="en-US"/>
              <a:t>Taking a survey of positive and negative reviews from the public for any specific product or place.</a:t>
            </a:r>
            <a:endParaRPr/>
          </a:p>
          <a:p>
            <a:pPr indent="-228600" lvl="1" marL="685800" rtl="0" algn="just">
              <a:lnSpc>
                <a:spcPct val="110000"/>
              </a:lnSpc>
              <a:spcBef>
                <a:spcPts val="500"/>
              </a:spcBef>
              <a:spcAft>
                <a:spcPts val="0"/>
              </a:spcAft>
              <a:buClr>
                <a:schemeClr val="dk1"/>
              </a:buClr>
              <a:buSzPts val="2400"/>
              <a:buChar char="•"/>
            </a:pPr>
            <a:r>
              <a:rPr lang="en-US"/>
              <a:t>By using the YES/ NO survey, we can check whether the number of persons views the particular channel.</a:t>
            </a:r>
            <a:endParaRPr/>
          </a:p>
          <a:p>
            <a:pPr indent="-228600" lvl="1" marL="685800" rtl="0" algn="just">
              <a:lnSpc>
                <a:spcPct val="110000"/>
              </a:lnSpc>
              <a:spcBef>
                <a:spcPts val="500"/>
              </a:spcBef>
              <a:spcAft>
                <a:spcPts val="0"/>
              </a:spcAft>
              <a:buClr>
                <a:schemeClr val="dk1"/>
              </a:buClr>
              <a:buSzPts val="2400"/>
              <a:buChar char="•"/>
            </a:pPr>
            <a:r>
              <a:rPr lang="en-US"/>
              <a:t>To find the number of male and female employees in an organisation.</a:t>
            </a:r>
            <a:endParaRPr/>
          </a:p>
          <a:p>
            <a:pPr indent="-228600" lvl="1" marL="685800" rtl="0" algn="just">
              <a:lnSpc>
                <a:spcPct val="110000"/>
              </a:lnSpc>
              <a:spcBef>
                <a:spcPts val="500"/>
              </a:spcBef>
              <a:spcAft>
                <a:spcPts val="0"/>
              </a:spcAft>
              <a:buClr>
                <a:schemeClr val="dk1"/>
              </a:buClr>
              <a:buSzPts val="2400"/>
              <a:buChar char="•"/>
            </a:pPr>
            <a:r>
              <a:rPr lang="en-US"/>
              <a:t>The number of votes collected by a candidate in an election is counted based on 0 or 1 probability.</a:t>
            </a:r>
            <a:endParaRPr/>
          </a:p>
          <a:p>
            <a:pPr indent="-50800" lvl="0" marL="228600" rtl="0" algn="just">
              <a:lnSpc>
                <a:spcPct val="11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What is a Binomial experiment?</a:t>
            </a:r>
            <a:endParaRPr b="1">
              <a:solidFill>
                <a:srgbClr val="C00000"/>
              </a:solidFill>
            </a:endParaRPr>
          </a:p>
        </p:txBody>
      </p:sp>
      <p:sp>
        <p:nvSpPr>
          <p:cNvPr id="157" name="Google Shape;15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just">
              <a:lnSpc>
                <a:spcPct val="120000"/>
              </a:lnSpc>
              <a:spcBef>
                <a:spcPts val="0"/>
              </a:spcBef>
              <a:spcAft>
                <a:spcPts val="0"/>
              </a:spcAft>
              <a:buClr>
                <a:schemeClr val="dk1"/>
              </a:buClr>
              <a:buSzPct val="100000"/>
              <a:buChar char="•"/>
            </a:pPr>
            <a:r>
              <a:rPr lang="en-US"/>
              <a:t>A binomial experiment represents a binomial random variable X which counts the number “n” of successes in N trials when each trial has only two outcomes, success, and failure. </a:t>
            </a:r>
            <a:endParaRPr/>
          </a:p>
          <a:p>
            <a:pPr indent="-228600" lvl="0" marL="228600" rtl="0" algn="just">
              <a:lnSpc>
                <a:spcPct val="120000"/>
              </a:lnSpc>
              <a:spcBef>
                <a:spcPts val="1000"/>
              </a:spcBef>
              <a:spcAft>
                <a:spcPts val="0"/>
              </a:spcAft>
              <a:buClr>
                <a:schemeClr val="dk1"/>
              </a:buClr>
              <a:buSzPct val="100000"/>
              <a:buChar char="•"/>
            </a:pPr>
            <a:r>
              <a:rPr lang="en-US"/>
              <a:t>Thus, an experiment could consist of 1 trial, 5 trials, 10 trials, 20 trials, etc., an experiment could be tossing a coin 10 times (10 trials), taking 10 items for examining whether the items are defective, etc. </a:t>
            </a:r>
            <a:endParaRPr/>
          </a:p>
          <a:p>
            <a:pPr indent="-228600" lvl="0" marL="228600" rtl="0" algn="just">
              <a:lnSpc>
                <a:spcPct val="120000"/>
              </a:lnSpc>
              <a:spcBef>
                <a:spcPts val="1000"/>
              </a:spcBef>
              <a:spcAft>
                <a:spcPts val="0"/>
              </a:spcAft>
              <a:buClr>
                <a:schemeClr val="dk1"/>
              </a:buClr>
              <a:buSzPct val="100000"/>
              <a:buChar char="•"/>
            </a:pPr>
            <a:r>
              <a:rPr lang="en-US"/>
              <a:t>The requirements for a </a:t>
            </a:r>
            <a:r>
              <a:rPr b="1" lang="en-US"/>
              <a:t>random experiment</a:t>
            </a:r>
            <a:r>
              <a:rPr lang="en-US"/>
              <a:t> to be a </a:t>
            </a:r>
            <a:r>
              <a:rPr b="1" lang="en-US"/>
              <a:t>Binomial experiment</a:t>
            </a:r>
            <a:r>
              <a:rPr lang="en-US"/>
              <a:t> are as follows:</a:t>
            </a:r>
            <a:endParaRPr/>
          </a:p>
          <a:p>
            <a:pPr indent="-228600" lvl="1" marL="685800" rtl="0" algn="just">
              <a:lnSpc>
                <a:spcPct val="120000"/>
              </a:lnSpc>
              <a:spcBef>
                <a:spcPts val="500"/>
              </a:spcBef>
              <a:spcAft>
                <a:spcPts val="0"/>
              </a:spcAft>
              <a:buClr>
                <a:schemeClr val="dk1"/>
              </a:buClr>
              <a:buSzPct val="100000"/>
              <a:buChar char="•"/>
            </a:pPr>
            <a:r>
              <a:rPr lang="en-US"/>
              <a:t>A fixed number (n) of trials</a:t>
            </a:r>
            <a:endParaRPr/>
          </a:p>
          <a:p>
            <a:pPr indent="-228600" lvl="1" marL="685800" rtl="0" algn="just">
              <a:lnSpc>
                <a:spcPct val="120000"/>
              </a:lnSpc>
              <a:spcBef>
                <a:spcPts val="500"/>
              </a:spcBef>
              <a:spcAft>
                <a:spcPts val="0"/>
              </a:spcAft>
              <a:buClr>
                <a:schemeClr val="dk1"/>
              </a:buClr>
              <a:buSzPct val="100000"/>
              <a:buChar char="•"/>
            </a:pPr>
            <a:r>
              <a:rPr lang="en-US"/>
              <a:t>Each trial must be independent of the others</a:t>
            </a:r>
            <a:endParaRPr/>
          </a:p>
          <a:p>
            <a:pPr indent="-228600" lvl="1" marL="685800" rtl="0" algn="just">
              <a:lnSpc>
                <a:spcPct val="120000"/>
              </a:lnSpc>
              <a:spcBef>
                <a:spcPts val="500"/>
              </a:spcBef>
              <a:spcAft>
                <a:spcPts val="0"/>
              </a:spcAft>
              <a:buClr>
                <a:schemeClr val="dk1"/>
              </a:buClr>
              <a:buSzPct val="100000"/>
              <a:buChar char="•"/>
            </a:pPr>
            <a:r>
              <a:rPr lang="en-US"/>
              <a:t>Each trial must result in one of the two possible outcomes, called “success” (the outcome of interest) or “failure”.</a:t>
            </a:r>
            <a:endParaRPr/>
          </a:p>
          <a:p>
            <a:pPr indent="-228600" lvl="1" marL="685800" rtl="0" algn="just">
              <a:lnSpc>
                <a:spcPct val="120000"/>
              </a:lnSpc>
              <a:spcBef>
                <a:spcPts val="500"/>
              </a:spcBef>
              <a:spcAft>
                <a:spcPts val="0"/>
              </a:spcAft>
              <a:buClr>
                <a:schemeClr val="dk1"/>
              </a:buClr>
              <a:buSzPct val="100000"/>
              <a:buChar char="•"/>
            </a:pPr>
            <a:r>
              <a:rPr lang="en-US"/>
              <a:t>There is a </a:t>
            </a:r>
            <a:r>
              <a:rPr b="1" lang="en-US"/>
              <a:t>constant probability (p) of success for each trial</a:t>
            </a:r>
            <a:r>
              <a:rPr lang="en-US"/>
              <a:t>, the complement of which is the probability (1 – p) of failure, sometimes denoted as q = (1 – p)</a:t>
            </a:r>
            <a:endParaRPr/>
          </a:p>
          <a:p>
            <a:pPr indent="-104140" lvl="0" marL="228600" rtl="0" algn="just">
              <a:lnSpc>
                <a:spcPct val="120000"/>
              </a:lnSpc>
              <a:spcBef>
                <a:spcPts val="10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Binomial Distribution Formula</a:t>
            </a:r>
            <a:endParaRPr>
              <a:solidFill>
                <a:srgbClr val="C00000"/>
              </a:solidFill>
            </a:endParaRPr>
          </a:p>
        </p:txBody>
      </p:sp>
      <p:sp>
        <p:nvSpPr>
          <p:cNvPr id="163" name="Google Shape;16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The binomial distribution formula is for any </a:t>
            </a:r>
            <a:r>
              <a:rPr lang="en-US" u="sng">
                <a:solidFill>
                  <a:schemeClr val="hlink"/>
                </a:solidFill>
                <a:hlinkClick r:id="rId3"/>
              </a:rPr>
              <a:t>random variable</a:t>
            </a:r>
            <a:r>
              <a:rPr lang="en-US"/>
              <a:t> X, given by;</a:t>
            </a:r>
            <a:endParaRPr/>
          </a:p>
          <a:p>
            <a:pPr indent="-104140" lvl="0" marL="228600" rtl="0" algn="l">
              <a:lnSpc>
                <a:spcPct val="90000"/>
              </a:lnSpc>
              <a:spcBef>
                <a:spcPts val="1000"/>
              </a:spcBef>
              <a:spcAft>
                <a:spcPts val="0"/>
              </a:spcAft>
              <a:buClr>
                <a:schemeClr val="dk1"/>
              </a:buClr>
              <a:buSzPct val="100000"/>
              <a:buNone/>
            </a:pPr>
            <a:r>
              <a:t/>
            </a:r>
            <a:endParaRPr/>
          </a:p>
          <a:p>
            <a:pPr indent="-104140" lvl="0" marL="228600" rtl="0" algn="l">
              <a:lnSpc>
                <a:spcPct val="90000"/>
              </a:lnSpc>
              <a:spcBef>
                <a:spcPts val="1000"/>
              </a:spcBef>
              <a:spcAft>
                <a:spcPts val="0"/>
              </a:spcAft>
              <a:buClr>
                <a:schemeClr val="dk1"/>
              </a:buClr>
              <a:buSzPct val="100000"/>
              <a:buNone/>
            </a:pPr>
            <a:r>
              <a:t/>
            </a:r>
            <a:endParaRPr/>
          </a:p>
          <a:p>
            <a:pPr indent="-104140" lvl="0" marL="228600" rtl="0" algn="l">
              <a:lnSpc>
                <a:spcPct val="90000"/>
              </a:lnSpc>
              <a:spcBef>
                <a:spcPts val="1000"/>
              </a:spcBef>
              <a:spcAft>
                <a:spcPts val="0"/>
              </a:spcAft>
              <a:buClr>
                <a:schemeClr val="dk1"/>
              </a:buClr>
              <a:buSzPct val="100000"/>
              <a:buNone/>
            </a:pPr>
            <a:r>
              <a:t/>
            </a:r>
            <a:endParaRPr/>
          </a:p>
          <a:p>
            <a:pPr indent="-10414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Where,</a:t>
            </a:r>
            <a:endParaRPr/>
          </a:p>
          <a:p>
            <a:pPr indent="-228600" lvl="0" marL="228600" rtl="0" algn="l">
              <a:lnSpc>
                <a:spcPct val="90000"/>
              </a:lnSpc>
              <a:spcBef>
                <a:spcPts val="1000"/>
              </a:spcBef>
              <a:spcAft>
                <a:spcPts val="0"/>
              </a:spcAft>
              <a:buClr>
                <a:schemeClr val="dk1"/>
              </a:buClr>
              <a:buSzPct val="100000"/>
              <a:buChar char="•"/>
            </a:pPr>
            <a:r>
              <a:rPr lang="en-US"/>
              <a:t>n = the number of experiments</a:t>
            </a:r>
            <a:endParaRPr/>
          </a:p>
          <a:p>
            <a:pPr indent="-228600" lvl="0" marL="228600" rtl="0" algn="l">
              <a:lnSpc>
                <a:spcPct val="90000"/>
              </a:lnSpc>
              <a:spcBef>
                <a:spcPts val="1000"/>
              </a:spcBef>
              <a:spcAft>
                <a:spcPts val="0"/>
              </a:spcAft>
              <a:buClr>
                <a:schemeClr val="dk1"/>
              </a:buClr>
              <a:buSzPct val="100000"/>
              <a:buChar char="•"/>
            </a:pPr>
            <a:r>
              <a:rPr lang="en-US"/>
              <a:t>x = 0, 1, 2, 3, 4, …</a:t>
            </a:r>
            <a:endParaRPr/>
          </a:p>
          <a:p>
            <a:pPr indent="-228600" lvl="0" marL="228600" rtl="0" algn="l">
              <a:lnSpc>
                <a:spcPct val="90000"/>
              </a:lnSpc>
              <a:spcBef>
                <a:spcPts val="1000"/>
              </a:spcBef>
              <a:spcAft>
                <a:spcPts val="0"/>
              </a:spcAft>
              <a:buClr>
                <a:schemeClr val="dk1"/>
              </a:buClr>
              <a:buSzPct val="100000"/>
              <a:buChar char="•"/>
            </a:pPr>
            <a:r>
              <a:rPr lang="en-US"/>
              <a:t>p = Probability of Success in a single experiment</a:t>
            </a:r>
            <a:endParaRPr/>
          </a:p>
          <a:p>
            <a:pPr indent="-228600" lvl="0" marL="228600" rtl="0" algn="l">
              <a:lnSpc>
                <a:spcPct val="90000"/>
              </a:lnSpc>
              <a:spcBef>
                <a:spcPts val="1000"/>
              </a:spcBef>
              <a:spcAft>
                <a:spcPts val="0"/>
              </a:spcAft>
              <a:buClr>
                <a:schemeClr val="dk1"/>
              </a:buClr>
              <a:buSzPct val="100000"/>
              <a:buChar char="•"/>
            </a:pPr>
            <a:r>
              <a:rPr lang="en-US"/>
              <a:t>q = Probability of Failure in a single experiment = 1 – p</a:t>
            </a:r>
            <a:endParaRPr/>
          </a:p>
          <a:p>
            <a:pPr indent="-228600" lvl="0" marL="228600" rtl="0" algn="l">
              <a:lnSpc>
                <a:spcPct val="90000"/>
              </a:lnSpc>
              <a:spcBef>
                <a:spcPts val="1000"/>
              </a:spcBef>
              <a:spcAft>
                <a:spcPts val="0"/>
              </a:spcAft>
              <a:buClr>
                <a:schemeClr val="dk1"/>
              </a:buClr>
              <a:buSzPct val="100000"/>
              <a:buChar char="•"/>
            </a:pPr>
            <a:r>
              <a:rPr lang="en-US"/>
              <a:t>The binomial distribution formula can also be written in the form of n-Bernoulli trials, where </a:t>
            </a:r>
            <a:r>
              <a:rPr baseline="30000" lang="en-US"/>
              <a:t>n</a:t>
            </a:r>
            <a:r>
              <a:rPr lang="en-US"/>
              <a:t>C</a:t>
            </a:r>
            <a:r>
              <a:rPr baseline="-25000" lang="en-US"/>
              <a:t>x</a:t>
            </a:r>
            <a:r>
              <a:rPr lang="en-US"/>
              <a:t> = n!/x!(n-x)!. Hence,</a:t>
            </a:r>
            <a:endParaRPr/>
          </a:p>
          <a:p>
            <a:pPr indent="-228600" lvl="0" marL="228600" rtl="0" algn="l">
              <a:lnSpc>
                <a:spcPct val="90000"/>
              </a:lnSpc>
              <a:spcBef>
                <a:spcPts val="1000"/>
              </a:spcBef>
              <a:spcAft>
                <a:spcPts val="0"/>
              </a:spcAft>
              <a:buClr>
                <a:schemeClr val="dk1"/>
              </a:buClr>
              <a:buSzPct val="100000"/>
              <a:buChar char="•"/>
            </a:pPr>
            <a:r>
              <a:rPr b="1" lang="en-US"/>
              <a:t>P(x:n,p) = n!/[x!(n-x)!].p</a:t>
            </a:r>
            <a:r>
              <a:rPr b="1" baseline="30000" lang="en-US"/>
              <a:t>x</a:t>
            </a:r>
            <a:r>
              <a:rPr b="1" lang="en-US"/>
              <a:t>.(q)</a:t>
            </a:r>
            <a:r>
              <a:rPr b="1" baseline="30000" lang="en-US"/>
              <a:t>n-x</a:t>
            </a:r>
            <a:endParaRPr/>
          </a:p>
          <a:p>
            <a:pPr indent="-104140" lvl="0" marL="228600" rtl="0" algn="l">
              <a:lnSpc>
                <a:spcPct val="90000"/>
              </a:lnSpc>
              <a:spcBef>
                <a:spcPts val="1000"/>
              </a:spcBef>
              <a:spcAft>
                <a:spcPts val="0"/>
              </a:spcAft>
              <a:buClr>
                <a:schemeClr val="dk1"/>
              </a:buClr>
              <a:buSzPct val="100000"/>
              <a:buNone/>
            </a:pPr>
            <a:r>
              <a:t/>
            </a:r>
            <a:endParaRPr/>
          </a:p>
        </p:txBody>
      </p:sp>
      <p:pic>
        <p:nvPicPr>
          <p:cNvPr id="164" name="Google Shape;164;p14"/>
          <p:cNvPicPr preferRelativeResize="0"/>
          <p:nvPr/>
        </p:nvPicPr>
        <p:blipFill rotWithShape="1">
          <a:blip r:embed="rId4">
            <a:alphaModFix/>
          </a:blip>
          <a:srcRect b="0" l="0" r="0" t="0"/>
          <a:stretch/>
        </p:blipFill>
        <p:spPr>
          <a:xfrm>
            <a:off x="1089747" y="2209368"/>
            <a:ext cx="6715125" cy="124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Binomial Distribution Mean and Variance</a:t>
            </a:r>
            <a:endParaRPr b="1">
              <a:solidFill>
                <a:srgbClr val="C00000"/>
              </a:solidFill>
            </a:endParaRPr>
          </a:p>
        </p:txBody>
      </p:sp>
      <p:sp>
        <p:nvSpPr>
          <p:cNvPr id="170" name="Google Shape;17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US"/>
              <a:t>For a binomial distribution, the mean, variance and standard deviation for the given number of success are represented using the formulas</a:t>
            </a:r>
            <a:endParaRPr/>
          </a:p>
          <a:p>
            <a:pPr indent="0" lvl="2" marL="914400" rtl="0" algn="just">
              <a:lnSpc>
                <a:spcPct val="100000"/>
              </a:lnSpc>
              <a:spcBef>
                <a:spcPts val="500"/>
              </a:spcBef>
              <a:spcAft>
                <a:spcPts val="0"/>
              </a:spcAft>
              <a:buClr>
                <a:schemeClr val="dk1"/>
              </a:buClr>
              <a:buSzPts val="2800"/>
              <a:buNone/>
            </a:pPr>
            <a:r>
              <a:rPr lang="en-US" sz="2800"/>
              <a:t>Mean, μ = np</a:t>
            </a:r>
            <a:endParaRPr sz="2800"/>
          </a:p>
          <a:p>
            <a:pPr indent="0" lvl="2" marL="914400" rtl="0" algn="just">
              <a:lnSpc>
                <a:spcPct val="100000"/>
              </a:lnSpc>
              <a:spcBef>
                <a:spcPts val="500"/>
              </a:spcBef>
              <a:spcAft>
                <a:spcPts val="0"/>
              </a:spcAft>
              <a:buClr>
                <a:schemeClr val="dk1"/>
              </a:buClr>
              <a:buSzPts val="2800"/>
              <a:buNone/>
            </a:pPr>
            <a:r>
              <a:rPr lang="en-US" sz="2800"/>
              <a:t>Variance, σ</a:t>
            </a:r>
            <a:r>
              <a:rPr baseline="30000" lang="en-US" sz="2800"/>
              <a:t>2 </a:t>
            </a:r>
            <a:r>
              <a:rPr lang="en-US" sz="2800"/>
              <a:t>= npq</a:t>
            </a:r>
            <a:endParaRPr sz="2800"/>
          </a:p>
          <a:p>
            <a:pPr indent="0" lvl="2" marL="914400" rtl="0" algn="just">
              <a:lnSpc>
                <a:spcPct val="100000"/>
              </a:lnSpc>
              <a:spcBef>
                <a:spcPts val="500"/>
              </a:spcBef>
              <a:spcAft>
                <a:spcPts val="0"/>
              </a:spcAft>
              <a:buClr>
                <a:schemeClr val="dk1"/>
              </a:buClr>
              <a:buSzPts val="2800"/>
              <a:buNone/>
            </a:pPr>
            <a:r>
              <a:rPr lang="en-US" sz="2800"/>
              <a:t>Standard Deviation σ= √(npq)</a:t>
            </a:r>
            <a:endParaRPr/>
          </a:p>
          <a:p>
            <a:pPr indent="-228600" lvl="0" marL="228600" rtl="0" algn="just">
              <a:lnSpc>
                <a:spcPct val="100000"/>
              </a:lnSpc>
              <a:spcBef>
                <a:spcPts val="1000"/>
              </a:spcBef>
              <a:spcAft>
                <a:spcPts val="0"/>
              </a:spcAft>
              <a:buClr>
                <a:schemeClr val="dk1"/>
              </a:buClr>
              <a:buSzPts val="2800"/>
              <a:buChar char="•"/>
            </a:pPr>
            <a:r>
              <a:rPr lang="en-US"/>
              <a:t>Where p is the probability of success</a:t>
            </a:r>
            <a:endParaRPr/>
          </a:p>
          <a:p>
            <a:pPr indent="-228600" lvl="0" marL="228600" rtl="0" algn="just">
              <a:lnSpc>
                <a:spcPct val="100000"/>
              </a:lnSpc>
              <a:spcBef>
                <a:spcPts val="1000"/>
              </a:spcBef>
              <a:spcAft>
                <a:spcPts val="0"/>
              </a:spcAft>
              <a:buClr>
                <a:schemeClr val="dk1"/>
              </a:buClr>
              <a:buSzPts val="2800"/>
              <a:buChar char="•"/>
            </a:pPr>
            <a:r>
              <a:rPr lang="en-US"/>
              <a:t>q is the probability of failure, where q = 1-p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Binomial Distribution Vs Normal Distribution</a:t>
            </a:r>
            <a:endParaRPr b="1">
              <a:solidFill>
                <a:srgbClr val="C00000"/>
              </a:solidFill>
            </a:endParaRPr>
          </a:p>
        </p:txBody>
      </p:sp>
      <p:sp>
        <p:nvSpPr>
          <p:cNvPr id="176" name="Google Shape;17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US"/>
              <a:t>The main difference between the binomial distribution and the normal distribution is that binomial distribution is discrete, whereas the normal distribution is continuous. </a:t>
            </a:r>
            <a:endParaRPr/>
          </a:p>
          <a:p>
            <a:pPr indent="-228600" lvl="0" marL="228600" rtl="0" algn="just">
              <a:lnSpc>
                <a:spcPct val="100000"/>
              </a:lnSpc>
              <a:spcBef>
                <a:spcPts val="1000"/>
              </a:spcBef>
              <a:spcAft>
                <a:spcPts val="0"/>
              </a:spcAft>
              <a:buClr>
                <a:schemeClr val="dk1"/>
              </a:buClr>
              <a:buSzPts val="2800"/>
              <a:buChar char="•"/>
            </a:pPr>
            <a:r>
              <a:rPr lang="en-US"/>
              <a:t>It means that the binomial distribution has a finite amount of events, whereas the normal distribution has an infinite number of events.</a:t>
            </a:r>
            <a:endParaRPr/>
          </a:p>
          <a:p>
            <a:pPr indent="-228600" lvl="0" marL="228600" rtl="0" algn="just">
              <a:lnSpc>
                <a:spcPct val="100000"/>
              </a:lnSpc>
              <a:spcBef>
                <a:spcPts val="1000"/>
              </a:spcBef>
              <a:spcAft>
                <a:spcPts val="0"/>
              </a:spcAft>
              <a:buClr>
                <a:schemeClr val="dk1"/>
              </a:buClr>
              <a:buSzPts val="2800"/>
              <a:buChar char="•"/>
            </a:pPr>
            <a:r>
              <a:rPr lang="en-US"/>
              <a:t> In case, if the sample size for the binomial distribution is very large, then the distribution curve for the binomial distribution is similar to the normal distribution curve.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Properties of Binomial Distribution</a:t>
            </a:r>
            <a:endParaRPr>
              <a:solidFill>
                <a:srgbClr val="C00000"/>
              </a:solidFill>
            </a:endParaRPr>
          </a:p>
        </p:txBody>
      </p:sp>
      <p:sp>
        <p:nvSpPr>
          <p:cNvPr id="182" name="Google Shape;18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US"/>
              <a:t>The properties of the binomial distribution are:</a:t>
            </a:r>
            <a:endParaRPr/>
          </a:p>
          <a:p>
            <a:pPr indent="-228600" lvl="1" marL="685800" rtl="0" algn="just">
              <a:lnSpc>
                <a:spcPct val="100000"/>
              </a:lnSpc>
              <a:spcBef>
                <a:spcPts val="500"/>
              </a:spcBef>
              <a:spcAft>
                <a:spcPts val="0"/>
              </a:spcAft>
              <a:buClr>
                <a:schemeClr val="dk1"/>
              </a:buClr>
              <a:buSzPts val="2400"/>
              <a:buChar char="•"/>
            </a:pPr>
            <a:r>
              <a:rPr lang="en-US"/>
              <a:t>There are two possible outcomes: true or false, success or failure, yes or no.</a:t>
            </a:r>
            <a:endParaRPr/>
          </a:p>
          <a:p>
            <a:pPr indent="-228600" lvl="1" marL="685800" rtl="0" algn="just">
              <a:lnSpc>
                <a:spcPct val="100000"/>
              </a:lnSpc>
              <a:spcBef>
                <a:spcPts val="500"/>
              </a:spcBef>
              <a:spcAft>
                <a:spcPts val="0"/>
              </a:spcAft>
              <a:buClr>
                <a:schemeClr val="dk1"/>
              </a:buClr>
              <a:buSzPts val="2400"/>
              <a:buChar char="•"/>
            </a:pPr>
            <a:r>
              <a:rPr lang="en-US"/>
              <a:t>There is ‘n’ number of independent trials or a fixed number of n times repeated trials.</a:t>
            </a:r>
            <a:endParaRPr/>
          </a:p>
          <a:p>
            <a:pPr indent="-228600" lvl="1" marL="685800" rtl="0" algn="just">
              <a:lnSpc>
                <a:spcPct val="100000"/>
              </a:lnSpc>
              <a:spcBef>
                <a:spcPts val="500"/>
              </a:spcBef>
              <a:spcAft>
                <a:spcPts val="0"/>
              </a:spcAft>
              <a:buClr>
                <a:schemeClr val="dk1"/>
              </a:buClr>
              <a:buSzPts val="2400"/>
              <a:buChar char="•"/>
            </a:pPr>
            <a:r>
              <a:rPr lang="en-US"/>
              <a:t>The probability of success or failure remains the same for each trial.</a:t>
            </a:r>
            <a:endParaRPr/>
          </a:p>
          <a:p>
            <a:pPr indent="-228600" lvl="1" marL="685800" rtl="0" algn="just">
              <a:lnSpc>
                <a:spcPct val="100000"/>
              </a:lnSpc>
              <a:spcBef>
                <a:spcPts val="500"/>
              </a:spcBef>
              <a:spcAft>
                <a:spcPts val="0"/>
              </a:spcAft>
              <a:buClr>
                <a:schemeClr val="dk1"/>
              </a:buClr>
              <a:buSzPts val="2400"/>
              <a:buChar char="•"/>
            </a:pPr>
            <a:r>
              <a:rPr lang="en-US"/>
              <a:t>Only the number of success is calculated out of n independent trials.</a:t>
            </a:r>
            <a:endParaRPr/>
          </a:p>
          <a:p>
            <a:pPr indent="-228600" lvl="1" marL="685800" rtl="0" algn="just">
              <a:lnSpc>
                <a:spcPct val="100000"/>
              </a:lnSpc>
              <a:spcBef>
                <a:spcPts val="500"/>
              </a:spcBef>
              <a:spcAft>
                <a:spcPts val="0"/>
              </a:spcAft>
              <a:buClr>
                <a:schemeClr val="dk1"/>
              </a:buClr>
              <a:buSzPts val="2400"/>
              <a:buChar char="•"/>
            </a:pPr>
            <a:r>
              <a:rPr lang="en-US"/>
              <a:t>Every trial is an independent trial, which means the outcome of one trial does not affect the outcome of another trial.</a:t>
            </a:r>
            <a:endParaRPr/>
          </a:p>
          <a:p>
            <a:pPr indent="-50800" lvl="0" marL="228600" rtl="0" algn="just">
              <a:lnSpc>
                <a:spcPct val="10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Binomial Distribution Examples</a:t>
            </a:r>
            <a:endParaRPr>
              <a:solidFill>
                <a:srgbClr val="C00000"/>
              </a:solidFill>
            </a:endParaRPr>
          </a:p>
        </p:txBody>
      </p:sp>
      <p:pic>
        <p:nvPicPr>
          <p:cNvPr id="188" name="Google Shape;188;p18"/>
          <p:cNvPicPr preferRelativeResize="0"/>
          <p:nvPr>
            <p:ph idx="1" type="body"/>
          </p:nvPr>
        </p:nvPicPr>
        <p:blipFill rotWithShape="1">
          <a:blip r:embed="rId3">
            <a:alphaModFix/>
          </a:blip>
          <a:srcRect b="0" l="0" r="0" t="0"/>
          <a:stretch/>
        </p:blipFill>
        <p:spPr>
          <a:xfrm>
            <a:off x="1288474" y="1396133"/>
            <a:ext cx="9185561" cy="53170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Binomial Distribution Examples</a:t>
            </a:r>
            <a:endParaRPr>
              <a:solidFill>
                <a:srgbClr val="C00000"/>
              </a:solidFill>
            </a:endParaRPr>
          </a:p>
        </p:txBody>
      </p:sp>
      <p:pic>
        <p:nvPicPr>
          <p:cNvPr id="194" name="Google Shape;194;p19"/>
          <p:cNvPicPr preferRelativeResize="0"/>
          <p:nvPr/>
        </p:nvPicPr>
        <p:blipFill rotWithShape="1">
          <a:blip r:embed="rId3">
            <a:alphaModFix/>
          </a:blip>
          <a:srcRect b="0" l="0" r="0" t="0"/>
          <a:stretch/>
        </p:blipFill>
        <p:spPr>
          <a:xfrm>
            <a:off x="1690256" y="1422331"/>
            <a:ext cx="7412180" cy="494732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Discrete probability distributions</a:t>
            </a:r>
            <a:endParaRPr>
              <a:solidFill>
                <a:srgbClr val="C00000"/>
              </a:solidFill>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00000"/>
              </a:lnSpc>
              <a:spcBef>
                <a:spcPts val="0"/>
              </a:spcBef>
              <a:spcAft>
                <a:spcPts val="0"/>
              </a:spcAft>
              <a:buClr>
                <a:schemeClr val="dk1"/>
              </a:buClr>
              <a:buSzPts val="2800"/>
              <a:buChar char="•"/>
            </a:pPr>
            <a:r>
              <a:rPr lang="en-US"/>
              <a:t>A </a:t>
            </a:r>
            <a:r>
              <a:rPr b="1" lang="en-US"/>
              <a:t>discrete probability distribution </a:t>
            </a:r>
            <a:r>
              <a:rPr lang="en-US"/>
              <a:t>is a probability distribution of a categorical or discrete variable.</a:t>
            </a:r>
            <a:endParaRPr/>
          </a:p>
          <a:p>
            <a:pPr indent="-228600" lvl="0" marL="228600" rtl="0" algn="just">
              <a:lnSpc>
                <a:spcPct val="100000"/>
              </a:lnSpc>
              <a:spcBef>
                <a:spcPts val="1000"/>
              </a:spcBef>
              <a:spcAft>
                <a:spcPts val="0"/>
              </a:spcAft>
              <a:buClr>
                <a:schemeClr val="dk1"/>
              </a:buClr>
              <a:buSzPts val="2800"/>
              <a:buChar char="•"/>
            </a:pPr>
            <a:r>
              <a:rPr lang="en-US"/>
              <a:t>Discrete probability distributions only include the probabilities of values that are possible. In other words, a discrete probability distribution doesn’t include any values with a probability of zero. For example, a probability distribution of dice rolls doesn’t include 2.5 since it’s not a possible outcome of dice rolls.</a:t>
            </a:r>
            <a:endParaRPr/>
          </a:p>
          <a:p>
            <a:pPr indent="-228600" lvl="0" marL="228600" rtl="0" algn="just">
              <a:lnSpc>
                <a:spcPct val="100000"/>
              </a:lnSpc>
              <a:spcBef>
                <a:spcPts val="1000"/>
              </a:spcBef>
              <a:spcAft>
                <a:spcPts val="0"/>
              </a:spcAft>
              <a:buClr>
                <a:schemeClr val="dk1"/>
              </a:buClr>
              <a:buSzPts val="2800"/>
              <a:buChar char="•"/>
            </a:pPr>
            <a:r>
              <a:rPr lang="en-US"/>
              <a:t>The probability of all possible values in a discrete probability distribution add up to one. It’s certain (i.e., a probability of one) that an observation will have one of the possible values.</a:t>
            </a:r>
            <a:endParaRPr/>
          </a:p>
          <a:p>
            <a:pPr indent="-50800" lvl="0" marL="228600" rtl="0" algn="just">
              <a:lnSpc>
                <a:spcPct val="10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Binomial Distribution Examples</a:t>
            </a:r>
            <a:endParaRPr>
              <a:solidFill>
                <a:srgbClr val="C00000"/>
              </a:solidFill>
            </a:endParaRPr>
          </a:p>
        </p:txBody>
      </p:sp>
      <p:pic>
        <p:nvPicPr>
          <p:cNvPr id="200" name="Google Shape;200;p20"/>
          <p:cNvPicPr preferRelativeResize="0"/>
          <p:nvPr/>
        </p:nvPicPr>
        <p:blipFill rotWithShape="1">
          <a:blip r:embed="rId3">
            <a:alphaModFix/>
          </a:blip>
          <a:srcRect b="0" l="0" r="0" t="0"/>
          <a:stretch/>
        </p:blipFill>
        <p:spPr>
          <a:xfrm>
            <a:off x="1260764" y="1784684"/>
            <a:ext cx="8950036" cy="465166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Binomial Distribution Examples</a:t>
            </a:r>
            <a:endParaRPr>
              <a:solidFill>
                <a:srgbClr val="C00000"/>
              </a:solidFill>
            </a:endParaRPr>
          </a:p>
        </p:txBody>
      </p:sp>
      <p:pic>
        <p:nvPicPr>
          <p:cNvPr id="206" name="Google Shape;206;p21"/>
          <p:cNvPicPr preferRelativeResize="0"/>
          <p:nvPr/>
        </p:nvPicPr>
        <p:blipFill rotWithShape="1">
          <a:blip r:embed="rId3">
            <a:alphaModFix/>
          </a:blip>
          <a:srcRect b="0" l="0" r="0" t="0"/>
          <a:stretch/>
        </p:blipFill>
        <p:spPr>
          <a:xfrm>
            <a:off x="1579419" y="1452563"/>
            <a:ext cx="8530070" cy="501413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Binomial Distribution Examples</a:t>
            </a:r>
            <a:endParaRPr>
              <a:solidFill>
                <a:srgbClr val="C00000"/>
              </a:solidFill>
            </a:endParaRPr>
          </a:p>
        </p:txBody>
      </p:sp>
      <p:pic>
        <p:nvPicPr>
          <p:cNvPr id="212" name="Google Shape;212;p22"/>
          <p:cNvPicPr preferRelativeResize="0"/>
          <p:nvPr/>
        </p:nvPicPr>
        <p:blipFill rotWithShape="1">
          <a:blip r:embed="rId3">
            <a:alphaModFix/>
          </a:blip>
          <a:srcRect b="0" l="0" r="0" t="0"/>
          <a:stretch/>
        </p:blipFill>
        <p:spPr>
          <a:xfrm>
            <a:off x="2382982" y="1439094"/>
            <a:ext cx="7578435" cy="50759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Poisson's distribution</a:t>
            </a:r>
            <a:endParaRPr b="1">
              <a:solidFill>
                <a:srgbClr val="C00000"/>
              </a:solidFill>
            </a:endParaRPr>
          </a:p>
        </p:txBody>
      </p:sp>
      <p:sp>
        <p:nvSpPr>
          <p:cNvPr id="218" name="Google Shape;21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just">
              <a:lnSpc>
                <a:spcPct val="120000"/>
              </a:lnSpc>
              <a:spcBef>
                <a:spcPts val="0"/>
              </a:spcBef>
              <a:spcAft>
                <a:spcPts val="0"/>
              </a:spcAft>
              <a:buClr>
                <a:schemeClr val="dk1"/>
              </a:buClr>
              <a:buSzPct val="100000"/>
              <a:buChar char="•"/>
            </a:pPr>
            <a:r>
              <a:rPr lang="en-US"/>
              <a:t>In Statistics, Poisson distribution is one of the important topics. It is used for calculating the possibilities for an event with the average rate of value</a:t>
            </a:r>
            <a:endParaRPr/>
          </a:p>
          <a:p>
            <a:pPr indent="-228600" lvl="0" marL="228600" rtl="0" algn="just">
              <a:lnSpc>
                <a:spcPct val="120000"/>
              </a:lnSpc>
              <a:spcBef>
                <a:spcPts val="1000"/>
              </a:spcBef>
              <a:spcAft>
                <a:spcPts val="0"/>
              </a:spcAft>
              <a:buClr>
                <a:schemeClr val="dk1"/>
              </a:buClr>
              <a:buSzPct val="100000"/>
              <a:buChar char="•"/>
            </a:pPr>
            <a:r>
              <a:rPr lang="en-US"/>
              <a:t>A </a:t>
            </a:r>
            <a:r>
              <a:rPr b="1" lang="en-US"/>
              <a:t>Poisson distribution</a:t>
            </a:r>
            <a:r>
              <a:rPr lang="en-US"/>
              <a:t> is a discrete probability distribution. It gives the probability of an event happening a certain number of times (</a:t>
            </a:r>
            <a:r>
              <a:rPr i="1" lang="en-US"/>
              <a:t>k</a:t>
            </a:r>
            <a:r>
              <a:rPr lang="en-US"/>
              <a:t>) within a given interval of time or space.</a:t>
            </a:r>
            <a:endParaRPr/>
          </a:p>
          <a:p>
            <a:pPr indent="-228600" lvl="0" marL="228600" rtl="0" algn="just">
              <a:lnSpc>
                <a:spcPct val="120000"/>
              </a:lnSpc>
              <a:spcBef>
                <a:spcPts val="1000"/>
              </a:spcBef>
              <a:spcAft>
                <a:spcPts val="0"/>
              </a:spcAft>
              <a:buClr>
                <a:schemeClr val="dk1"/>
              </a:buClr>
              <a:buSzPct val="100000"/>
              <a:buChar char="•"/>
            </a:pPr>
            <a:r>
              <a:rPr lang="en-US"/>
              <a:t>The Poisson distribution has only one parameter, λ (lambda), which is the mean number of events</a:t>
            </a:r>
            <a:endParaRPr/>
          </a:p>
          <a:p>
            <a:pPr indent="-228600" lvl="0" marL="228600" rtl="0" algn="just">
              <a:lnSpc>
                <a:spcPct val="120000"/>
              </a:lnSpc>
              <a:spcBef>
                <a:spcPts val="1000"/>
              </a:spcBef>
              <a:spcAft>
                <a:spcPts val="0"/>
              </a:spcAft>
              <a:buClr>
                <a:schemeClr val="dk1"/>
              </a:buClr>
              <a:buSzPct val="100000"/>
              <a:buChar char="•"/>
            </a:pPr>
            <a:r>
              <a:rPr lang="en-US"/>
              <a:t>The Poisson distribution is a discrete probability function that means the variable can only take specific values in a given list of numbers, probably infinite. </a:t>
            </a:r>
            <a:endParaRPr/>
          </a:p>
          <a:p>
            <a:pPr indent="-228600" lvl="0" marL="228600" rtl="0" algn="just">
              <a:lnSpc>
                <a:spcPct val="120000"/>
              </a:lnSpc>
              <a:spcBef>
                <a:spcPts val="1000"/>
              </a:spcBef>
              <a:spcAft>
                <a:spcPts val="0"/>
              </a:spcAft>
              <a:buClr>
                <a:schemeClr val="dk1"/>
              </a:buClr>
              <a:buSzPct val="100000"/>
              <a:buChar char="•"/>
            </a:pPr>
            <a:r>
              <a:rPr lang="en-US"/>
              <a:t>A Poisson distribution measures how many times an event is likely to occur within “x” period of time. In other words, we can define it as the probability distribution that results from the Poisson experiment. </a:t>
            </a:r>
            <a:endParaRPr/>
          </a:p>
          <a:p>
            <a:pPr indent="-228600" lvl="0" marL="228600" rtl="0" algn="just">
              <a:lnSpc>
                <a:spcPct val="120000"/>
              </a:lnSpc>
              <a:spcBef>
                <a:spcPts val="1000"/>
              </a:spcBef>
              <a:spcAft>
                <a:spcPts val="0"/>
              </a:spcAft>
              <a:buClr>
                <a:schemeClr val="dk1"/>
              </a:buClr>
              <a:buSzPct val="100000"/>
              <a:buChar char="•"/>
            </a:pPr>
            <a:r>
              <a:rPr lang="en-US"/>
              <a:t>A Poisson experiment is a statistical experiment that classifies the experiment into two categories, such as success or failure. Poisson distribution is a limiting process of the binomial distribution.</a:t>
            </a:r>
            <a:endParaRPr/>
          </a:p>
          <a:p>
            <a:pPr indent="-117475" lvl="0" marL="228600" rtl="0" algn="just">
              <a:lnSpc>
                <a:spcPct val="120000"/>
              </a:lnSpc>
              <a:spcBef>
                <a:spcPts val="1000"/>
              </a:spcBef>
              <a:spcAft>
                <a:spcPts val="0"/>
              </a:spcAft>
              <a:buClr>
                <a:schemeClr val="dk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Poisson's distribution</a:t>
            </a:r>
            <a:endParaRPr b="1">
              <a:solidFill>
                <a:srgbClr val="C00000"/>
              </a:solidFill>
            </a:endParaRPr>
          </a:p>
        </p:txBody>
      </p:sp>
      <p:sp>
        <p:nvSpPr>
          <p:cNvPr id="224" name="Google Shape;22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US"/>
              <a:t>A Poisson random variable “x” defines the number of successes in the experiment. This distribution occurs when there are events that do not occur as the outcomes of a definite number of outcomes. </a:t>
            </a:r>
            <a:endParaRPr/>
          </a:p>
          <a:p>
            <a:pPr indent="-228600" lvl="0" marL="228600" rtl="0" algn="just">
              <a:lnSpc>
                <a:spcPct val="100000"/>
              </a:lnSpc>
              <a:spcBef>
                <a:spcPts val="1000"/>
              </a:spcBef>
              <a:spcAft>
                <a:spcPts val="0"/>
              </a:spcAft>
              <a:buClr>
                <a:schemeClr val="dk1"/>
              </a:buClr>
              <a:buSzPts val="2800"/>
              <a:buChar char="•"/>
            </a:pPr>
            <a:r>
              <a:rPr lang="en-US"/>
              <a:t>Poisson distribution is used under certain conditions. They are:</a:t>
            </a:r>
            <a:endParaRPr/>
          </a:p>
          <a:p>
            <a:pPr indent="-228600" lvl="1" marL="685800" rtl="0" algn="l">
              <a:lnSpc>
                <a:spcPct val="90000"/>
              </a:lnSpc>
              <a:spcBef>
                <a:spcPts val="500"/>
              </a:spcBef>
              <a:spcAft>
                <a:spcPts val="0"/>
              </a:spcAft>
              <a:buClr>
                <a:schemeClr val="dk1"/>
              </a:buClr>
              <a:buSzPts val="2400"/>
              <a:buChar char="•"/>
            </a:pPr>
            <a:r>
              <a:rPr lang="en-US"/>
              <a:t>The number of trials “n” tends to infinity</a:t>
            </a:r>
            <a:endParaRPr/>
          </a:p>
          <a:p>
            <a:pPr indent="-228600" lvl="1" marL="685800" rtl="0" algn="l">
              <a:lnSpc>
                <a:spcPct val="90000"/>
              </a:lnSpc>
              <a:spcBef>
                <a:spcPts val="500"/>
              </a:spcBef>
              <a:spcAft>
                <a:spcPts val="0"/>
              </a:spcAft>
              <a:buClr>
                <a:schemeClr val="dk1"/>
              </a:buClr>
              <a:buSzPts val="2400"/>
              <a:buChar char="•"/>
            </a:pPr>
            <a:r>
              <a:rPr lang="en-US"/>
              <a:t>Probability of success “p” tends to zero</a:t>
            </a:r>
            <a:endParaRPr/>
          </a:p>
          <a:p>
            <a:pPr indent="-228600" lvl="1" marL="685800" rtl="0" algn="l">
              <a:lnSpc>
                <a:spcPct val="90000"/>
              </a:lnSpc>
              <a:spcBef>
                <a:spcPts val="500"/>
              </a:spcBef>
              <a:spcAft>
                <a:spcPts val="0"/>
              </a:spcAft>
              <a:buClr>
                <a:schemeClr val="dk1"/>
              </a:buClr>
              <a:buSzPts val="2400"/>
              <a:buChar char="•"/>
            </a:pPr>
            <a:r>
              <a:rPr lang="en-US"/>
              <a:t>np = 1 is finite</a:t>
            </a:r>
            <a:endParaRPr/>
          </a:p>
          <a:p>
            <a:pPr indent="-50800" lvl="0" marL="228600" rtl="0" algn="just">
              <a:lnSpc>
                <a:spcPct val="12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Poisson Distribution Formula</a:t>
            </a:r>
            <a:endParaRPr>
              <a:solidFill>
                <a:srgbClr val="C00000"/>
              </a:solidFill>
            </a:endParaRPr>
          </a:p>
        </p:txBody>
      </p:sp>
      <p:sp>
        <p:nvSpPr>
          <p:cNvPr id="230" name="Google Shape;230;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formula for the Poisson distribution function is given by:</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800"/>
              <a:buNone/>
            </a:pPr>
            <a:r>
              <a:rPr b="1" lang="en-US" sz="2800"/>
              <a:t>f(x) =(e</a:t>
            </a:r>
            <a:r>
              <a:rPr b="1" baseline="30000" lang="en-US" sz="2800"/>
              <a:t>– λ</a:t>
            </a:r>
            <a:r>
              <a:rPr b="1" lang="en-US" sz="2800"/>
              <a:t> λ</a:t>
            </a:r>
            <a:r>
              <a:rPr b="1" baseline="30000" lang="en-US" sz="2800"/>
              <a:t>x</a:t>
            </a:r>
            <a:r>
              <a:rPr b="1" lang="en-US" sz="2800"/>
              <a:t>)/x!</a:t>
            </a:r>
            <a:endParaRPr sz="2800"/>
          </a:p>
          <a:p>
            <a:pPr indent="0" lvl="1" marL="457200" rtl="0" algn="l">
              <a:lnSpc>
                <a:spcPct val="90000"/>
              </a:lnSpc>
              <a:spcBef>
                <a:spcPts val="500"/>
              </a:spcBef>
              <a:spcAft>
                <a:spcPts val="0"/>
              </a:spcAft>
              <a:buClr>
                <a:schemeClr val="dk1"/>
              </a:buClr>
              <a:buSzPts val="2800"/>
              <a:buNone/>
            </a:pPr>
            <a:r>
              <a:rPr lang="en-US" sz="2800"/>
              <a:t>Where,</a:t>
            </a:r>
            <a:endParaRPr/>
          </a:p>
          <a:p>
            <a:pPr indent="0" lvl="1" marL="457200" rtl="0" algn="l">
              <a:lnSpc>
                <a:spcPct val="90000"/>
              </a:lnSpc>
              <a:spcBef>
                <a:spcPts val="500"/>
              </a:spcBef>
              <a:spcAft>
                <a:spcPts val="0"/>
              </a:spcAft>
              <a:buClr>
                <a:schemeClr val="dk1"/>
              </a:buClr>
              <a:buSzPts val="2800"/>
              <a:buNone/>
            </a:pPr>
            <a:r>
              <a:rPr lang="en-US" sz="2800"/>
              <a:t>	e is the base of the logarithm</a:t>
            </a:r>
            <a:endParaRPr/>
          </a:p>
          <a:p>
            <a:pPr indent="0" lvl="1" marL="457200" rtl="0" algn="l">
              <a:lnSpc>
                <a:spcPct val="90000"/>
              </a:lnSpc>
              <a:spcBef>
                <a:spcPts val="500"/>
              </a:spcBef>
              <a:spcAft>
                <a:spcPts val="0"/>
              </a:spcAft>
              <a:buClr>
                <a:schemeClr val="dk1"/>
              </a:buClr>
              <a:buSzPts val="2800"/>
              <a:buNone/>
            </a:pPr>
            <a:r>
              <a:rPr lang="en-US" sz="2800"/>
              <a:t>	x is a Poisson random variable</a:t>
            </a:r>
            <a:endParaRPr/>
          </a:p>
          <a:p>
            <a:pPr indent="0" lvl="1" marL="457200" rtl="0" algn="l">
              <a:lnSpc>
                <a:spcPct val="90000"/>
              </a:lnSpc>
              <a:spcBef>
                <a:spcPts val="500"/>
              </a:spcBef>
              <a:spcAft>
                <a:spcPts val="0"/>
              </a:spcAft>
              <a:buClr>
                <a:schemeClr val="dk1"/>
              </a:buClr>
              <a:buSzPts val="2800"/>
              <a:buNone/>
            </a:pPr>
            <a:r>
              <a:rPr lang="en-US" sz="2800"/>
              <a:t>	λ is an average rate of value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Poisson Distribution Mean and Variance</a:t>
            </a:r>
            <a:endParaRPr>
              <a:solidFill>
                <a:srgbClr val="C00000"/>
              </a:solidFill>
            </a:endParaRPr>
          </a:p>
        </p:txBody>
      </p:sp>
      <p:sp>
        <p:nvSpPr>
          <p:cNvPr id="236" name="Google Shape;23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just">
              <a:lnSpc>
                <a:spcPct val="110000"/>
              </a:lnSpc>
              <a:spcBef>
                <a:spcPts val="0"/>
              </a:spcBef>
              <a:spcAft>
                <a:spcPts val="0"/>
              </a:spcAft>
              <a:buClr>
                <a:schemeClr val="dk1"/>
              </a:buClr>
              <a:buSzPct val="100000"/>
              <a:buChar char="•"/>
            </a:pPr>
            <a:r>
              <a:rPr lang="en-US"/>
              <a:t>Assume that, we conduct a Poisson experiment, in which the average number of successes within a given range is taken as λ. In Poisson distribution, the mean of the distribution is represented by λ and e is constant, which is approximately equal to 2.71828. </a:t>
            </a:r>
            <a:endParaRPr/>
          </a:p>
          <a:p>
            <a:pPr indent="-228600" lvl="0" marL="228600" rtl="0" algn="just">
              <a:lnSpc>
                <a:spcPct val="110000"/>
              </a:lnSpc>
              <a:spcBef>
                <a:spcPts val="1000"/>
              </a:spcBef>
              <a:spcAft>
                <a:spcPts val="0"/>
              </a:spcAft>
              <a:buClr>
                <a:schemeClr val="dk1"/>
              </a:buClr>
              <a:buSzPct val="100000"/>
              <a:buChar char="•"/>
            </a:pPr>
            <a:r>
              <a:rPr lang="en-US"/>
              <a:t>Then, the Poisson probability is:</a:t>
            </a:r>
            <a:endParaRPr/>
          </a:p>
          <a:p>
            <a:pPr indent="0" lvl="0" marL="0" rtl="0" algn="just">
              <a:lnSpc>
                <a:spcPct val="110000"/>
              </a:lnSpc>
              <a:spcBef>
                <a:spcPts val="1000"/>
              </a:spcBef>
              <a:spcAft>
                <a:spcPts val="0"/>
              </a:spcAft>
              <a:buClr>
                <a:schemeClr val="dk1"/>
              </a:buClr>
              <a:buSzPct val="100000"/>
              <a:buNone/>
            </a:pPr>
            <a:r>
              <a:rPr b="1" lang="en-US"/>
              <a:t>		P(x, λ ) =(e</a:t>
            </a:r>
            <a:r>
              <a:rPr b="1" baseline="30000" lang="en-US"/>
              <a:t>– λ</a:t>
            </a:r>
            <a:r>
              <a:rPr b="1" lang="en-US"/>
              <a:t> λ</a:t>
            </a:r>
            <a:r>
              <a:rPr b="1" baseline="30000" lang="en-US"/>
              <a:t>x</a:t>
            </a:r>
            <a:r>
              <a:rPr b="1" lang="en-US"/>
              <a:t>)/x!</a:t>
            </a:r>
            <a:endParaRPr/>
          </a:p>
          <a:p>
            <a:pPr indent="-228600" lvl="0" marL="228600" rtl="0" algn="just">
              <a:lnSpc>
                <a:spcPct val="110000"/>
              </a:lnSpc>
              <a:spcBef>
                <a:spcPts val="1000"/>
              </a:spcBef>
              <a:spcAft>
                <a:spcPts val="0"/>
              </a:spcAft>
              <a:buClr>
                <a:schemeClr val="dk1"/>
              </a:buClr>
              <a:buSzPct val="100000"/>
              <a:buChar char="•"/>
            </a:pPr>
            <a:r>
              <a:rPr lang="en-US"/>
              <a:t>In Poisson distribution, the mean is represented as </a:t>
            </a:r>
            <a:endParaRPr/>
          </a:p>
          <a:p>
            <a:pPr indent="0" lvl="0" marL="0" rtl="0" algn="just">
              <a:lnSpc>
                <a:spcPct val="110000"/>
              </a:lnSpc>
              <a:spcBef>
                <a:spcPts val="1000"/>
              </a:spcBef>
              <a:spcAft>
                <a:spcPts val="0"/>
              </a:spcAft>
              <a:buClr>
                <a:schemeClr val="dk1"/>
              </a:buClr>
              <a:buSzPct val="100000"/>
              <a:buNone/>
            </a:pPr>
            <a:r>
              <a:rPr b="1" lang="en-US"/>
              <a:t>		E(X) = λ.</a:t>
            </a:r>
            <a:endParaRPr/>
          </a:p>
          <a:p>
            <a:pPr indent="-228600" lvl="0" marL="228600" rtl="0" algn="just">
              <a:lnSpc>
                <a:spcPct val="110000"/>
              </a:lnSpc>
              <a:spcBef>
                <a:spcPts val="1000"/>
              </a:spcBef>
              <a:spcAft>
                <a:spcPts val="0"/>
              </a:spcAft>
              <a:buClr>
                <a:schemeClr val="dk1"/>
              </a:buClr>
              <a:buSzPct val="100000"/>
              <a:buChar char="•"/>
            </a:pPr>
            <a:r>
              <a:rPr lang="en-US"/>
              <a:t>For a Poisson Distribution, the mean and the variance are equal. </a:t>
            </a:r>
            <a:endParaRPr/>
          </a:p>
          <a:p>
            <a:pPr indent="0" lvl="0" marL="0" rtl="0" algn="just">
              <a:lnSpc>
                <a:spcPct val="110000"/>
              </a:lnSpc>
              <a:spcBef>
                <a:spcPts val="1000"/>
              </a:spcBef>
              <a:spcAft>
                <a:spcPts val="0"/>
              </a:spcAft>
              <a:buClr>
                <a:schemeClr val="dk1"/>
              </a:buClr>
              <a:buSzPct val="100000"/>
              <a:buNone/>
            </a:pPr>
            <a:r>
              <a:rPr lang="en-US"/>
              <a:t>		It means that </a:t>
            </a:r>
            <a:r>
              <a:rPr b="1" lang="en-US"/>
              <a:t>E(X) = V(X)</a:t>
            </a:r>
            <a:endParaRPr/>
          </a:p>
          <a:p>
            <a:pPr indent="0" lvl="0" marL="0" rtl="0" algn="just">
              <a:lnSpc>
                <a:spcPct val="110000"/>
              </a:lnSpc>
              <a:spcBef>
                <a:spcPts val="1000"/>
              </a:spcBef>
              <a:spcAft>
                <a:spcPts val="0"/>
              </a:spcAft>
              <a:buClr>
                <a:schemeClr val="dk1"/>
              </a:buClr>
              <a:buSzPct val="100000"/>
              <a:buNone/>
            </a:pPr>
            <a:r>
              <a:rPr lang="en-US"/>
              <a:t>			Where,</a:t>
            </a:r>
            <a:endParaRPr/>
          </a:p>
          <a:p>
            <a:pPr indent="0" lvl="0" marL="0" rtl="0" algn="just">
              <a:lnSpc>
                <a:spcPct val="110000"/>
              </a:lnSpc>
              <a:spcBef>
                <a:spcPts val="1000"/>
              </a:spcBef>
              <a:spcAft>
                <a:spcPts val="0"/>
              </a:spcAft>
              <a:buClr>
                <a:schemeClr val="dk1"/>
              </a:buClr>
              <a:buSzPct val="100000"/>
              <a:buNone/>
            </a:pPr>
            <a:r>
              <a:rPr lang="en-US"/>
              <a:t>			V(X) is the variance.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Poisson Distribution Examples</a:t>
            </a:r>
            <a:endParaRPr>
              <a:solidFill>
                <a:srgbClr val="C00000"/>
              </a:solidFill>
            </a:endParaRPr>
          </a:p>
        </p:txBody>
      </p:sp>
      <p:pic>
        <p:nvPicPr>
          <p:cNvPr id="242" name="Google Shape;242;p27"/>
          <p:cNvPicPr preferRelativeResize="0"/>
          <p:nvPr/>
        </p:nvPicPr>
        <p:blipFill rotWithShape="1">
          <a:blip r:embed="rId3">
            <a:alphaModFix/>
          </a:blip>
          <a:srcRect b="0" l="0" r="0" t="0"/>
          <a:stretch/>
        </p:blipFill>
        <p:spPr>
          <a:xfrm>
            <a:off x="706582" y="1291503"/>
            <a:ext cx="10723418" cy="513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Discrete probability distributions</a:t>
            </a:r>
            <a:endParaRPr>
              <a:solidFill>
                <a:srgbClr val="C00000"/>
              </a:solidFill>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US"/>
              <a:t>Discrete probability distributions are graphs of the outcomes of test results, such as a value of 1, 2, 3, true, false, success, or failure. Investors use discrete probability distributions to estimate the chances that a particular investing outcome is more or less likely to happen.</a:t>
            </a:r>
            <a:endParaRPr/>
          </a:p>
          <a:p>
            <a:pPr indent="-228600" lvl="0" marL="228600" rtl="0" algn="just">
              <a:lnSpc>
                <a:spcPct val="100000"/>
              </a:lnSpc>
              <a:spcBef>
                <a:spcPts val="1000"/>
              </a:spcBef>
              <a:spcAft>
                <a:spcPts val="0"/>
              </a:spcAft>
              <a:buClr>
                <a:schemeClr val="dk1"/>
              </a:buClr>
              <a:buSzPts val="2800"/>
              <a:buChar char="•"/>
            </a:pPr>
            <a:r>
              <a:rPr lang="en-US"/>
              <a:t>These distributions model the probabilities of random variables that can have discrete values as outcomes. For example, the possible values for the random variable X that represents the number of heads that can occur when a coin is tossed twice are the set {0, 1,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Important Points</a:t>
            </a:r>
            <a:endParaRPr b="1">
              <a:solidFill>
                <a:srgbClr val="C00000"/>
              </a:solidFill>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10000"/>
              </a:lnSpc>
              <a:spcBef>
                <a:spcPts val="0"/>
              </a:spcBef>
              <a:spcAft>
                <a:spcPts val="0"/>
              </a:spcAft>
              <a:buClr>
                <a:schemeClr val="dk1"/>
              </a:buClr>
              <a:buSzPct val="100000"/>
              <a:buChar char="•"/>
            </a:pPr>
            <a:r>
              <a:rPr lang="en-US"/>
              <a:t>A discrete probability distribution counts occurrences that have countable or finite outcomes.</a:t>
            </a:r>
            <a:endParaRPr/>
          </a:p>
          <a:p>
            <a:pPr indent="-228600" lvl="0" marL="228600" rtl="0" algn="just">
              <a:lnSpc>
                <a:spcPct val="110000"/>
              </a:lnSpc>
              <a:spcBef>
                <a:spcPts val="1000"/>
              </a:spcBef>
              <a:spcAft>
                <a:spcPts val="0"/>
              </a:spcAft>
              <a:buClr>
                <a:schemeClr val="dk1"/>
              </a:buClr>
              <a:buSzPct val="100000"/>
              <a:buChar char="•"/>
            </a:pPr>
            <a:r>
              <a:rPr lang="en-US"/>
              <a:t>Discrete distributions contrast with continuous distributions, where outcomes can fall anywhere on a continuum.</a:t>
            </a:r>
            <a:endParaRPr/>
          </a:p>
          <a:p>
            <a:pPr indent="-228600" lvl="0" marL="228600" rtl="0" algn="just">
              <a:lnSpc>
                <a:spcPct val="110000"/>
              </a:lnSpc>
              <a:spcBef>
                <a:spcPts val="1000"/>
              </a:spcBef>
              <a:spcAft>
                <a:spcPts val="0"/>
              </a:spcAft>
              <a:buClr>
                <a:schemeClr val="dk1"/>
              </a:buClr>
              <a:buSzPct val="100000"/>
              <a:buChar char="•"/>
            </a:pPr>
            <a:r>
              <a:rPr lang="en-US"/>
              <a:t>Common examples of discrete distribution include the binomial, Poisson, and Bernoulli distributions.</a:t>
            </a:r>
            <a:endParaRPr/>
          </a:p>
          <a:p>
            <a:pPr indent="-228600" lvl="0" marL="228600" rtl="0" algn="just">
              <a:lnSpc>
                <a:spcPct val="110000"/>
              </a:lnSpc>
              <a:spcBef>
                <a:spcPts val="1000"/>
              </a:spcBef>
              <a:spcAft>
                <a:spcPts val="0"/>
              </a:spcAft>
              <a:buClr>
                <a:schemeClr val="dk1"/>
              </a:buClr>
              <a:buSzPct val="100000"/>
              <a:buChar char="•"/>
            </a:pPr>
            <a:r>
              <a:rPr lang="en-US"/>
              <a:t>These distributions often involve statistical analyses of "counts" or "how many times" an event occurs.</a:t>
            </a:r>
            <a:endParaRPr/>
          </a:p>
          <a:p>
            <a:pPr indent="-228600" lvl="0" marL="228600" rtl="0" algn="just">
              <a:lnSpc>
                <a:spcPct val="110000"/>
              </a:lnSpc>
              <a:spcBef>
                <a:spcPts val="1000"/>
              </a:spcBef>
              <a:spcAft>
                <a:spcPts val="0"/>
              </a:spcAft>
              <a:buClr>
                <a:schemeClr val="dk1"/>
              </a:buClr>
              <a:buSzPct val="100000"/>
              <a:buChar char="•"/>
            </a:pPr>
            <a:r>
              <a:rPr lang="en-US"/>
              <a:t>In finance, discrete distributions are used in options pricing and forecasting market shocks or recessions.</a:t>
            </a:r>
            <a:endParaRPr/>
          </a:p>
          <a:p>
            <a:pPr indent="-64135" lvl="0" marL="228600" rtl="0" algn="just">
              <a:lnSpc>
                <a:spcPct val="11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Calculation of Discrete Probability Distribution</a:t>
            </a:r>
            <a:endParaRPr b="1">
              <a:solidFill>
                <a:srgbClr val="C00000"/>
              </a:solidFill>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US"/>
              <a:t>How you calculate a discrete probability distribution depends on your test, what you're trying to measure, and how you measure it. For instance, if you're flipping a coin twice, the possible combinations are:</a:t>
            </a:r>
            <a:endParaRPr/>
          </a:p>
          <a:p>
            <a:pPr indent="-228600" lvl="1" marL="685800" rtl="0" algn="just">
              <a:lnSpc>
                <a:spcPct val="100000"/>
              </a:lnSpc>
              <a:spcBef>
                <a:spcPts val="500"/>
              </a:spcBef>
              <a:spcAft>
                <a:spcPts val="0"/>
              </a:spcAft>
              <a:buClr>
                <a:schemeClr val="dk1"/>
              </a:buClr>
              <a:buSzPts val="2400"/>
              <a:buChar char="•"/>
            </a:pPr>
            <a:r>
              <a:rPr lang="en-US"/>
              <a:t>Tails/tails (TT)</a:t>
            </a:r>
            <a:endParaRPr/>
          </a:p>
          <a:p>
            <a:pPr indent="-228600" lvl="1" marL="685800" rtl="0" algn="just">
              <a:lnSpc>
                <a:spcPct val="100000"/>
              </a:lnSpc>
              <a:spcBef>
                <a:spcPts val="500"/>
              </a:spcBef>
              <a:spcAft>
                <a:spcPts val="0"/>
              </a:spcAft>
              <a:buClr>
                <a:schemeClr val="dk1"/>
              </a:buClr>
              <a:buSzPts val="2400"/>
              <a:buChar char="•"/>
            </a:pPr>
            <a:r>
              <a:rPr lang="en-US"/>
              <a:t>Heads/tails (HT)</a:t>
            </a:r>
            <a:endParaRPr/>
          </a:p>
          <a:p>
            <a:pPr indent="-228600" lvl="1" marL="685800" rtl="0" algn="just">
              <a:lnSpc>
                <a:spcPct val="100000"/>
              </a:lnSpc>
              <a:spcBef>
                <a:spcPts val="500"/>
              </a:spcBef>
              <a:spcAft>
                <a:spcPts val="0"/>
              </a:spcAft>
              <a:buClr>
                <a:schemeClr val="dk1"/>
              </a:buClr>
              <a:buSzPts val="2400"/>
              <a:buChar char="•"/>
            </a:pPr>
            <a:r>
              <a:rPr lang="en-US"/>
              <a:t>Tails/heads (TH)</a:t>
            </a:r>
            <a:endParaRPr/>
          </a:p>
          <a:p>
            <a:pPr indent="-228600" lvl="1" marL="685800" rtl="0" algn="just">
              <a:lnSpc>
                <a:spcPct val="100000"/>
              </a:lnSpc>
              <a:spcBef>
                <a:spcPts val="500"/>
              </a:spcBef>
              <a:spcAft>
                <a:spcPts val="0"/>
              </a:spcAft>
              <a:buClr>
                <a:schemeClr val="dk1"/>
              </a:buClr>
              <a:buSzPts val="2400"/>
              <a:buChar char="•"/>
            </a:pPr>
            <a:r>
              <a:rPr lang="en-US"/>
              <a:t>Heads/heads (HH)</a:t>
            </a:r>
            <a:endParaRPr/>
          </a:p>
          <a:p>
            <a:pPr indent="-228600" lvl="0" marL="228600" rtl="0" algn="just">
              <a:lnSpc>
                <a:spcPct val="100000"/>
              </a:lnSpc>
              <a:spcBef>
                <a:spcPts val="1000"/>
              </a:spcBef>
              <a:spcAft>
                <a:spcPts val="0"/>
              </a:spcAft>
              <a:buClr>
                <a:schemeClr val="dk1"/>
              </a:buClr>
              <a:buSzPts val="2800"/>
              <a:buChar char="•"/>
            </a:pPr>
            <a:r>
              <a:rPr lang="en-US"/>
              <a:t>Because you're flipping the coin twice and there are two possible outcomes, there are four possibilities.</a:t>
            </a:r>
            <a:endParaRPr/>
          </a:p>
          <a:p>
            <a:pPr indent="-50800" lvl="0" marL="228600" rtl="0" algn="just">
              <a:lnSpc>
                <a:spcPct val="10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Calculation of Discrete Probability Distribution</a:t>
            </a:r>
            <a:endParaRPr b="1">
              <a:solidFill>
                <a:srgbClr val="C00000"/>
              </a:solidFill>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10000"/>
              </a:lnSpc>
              <a:spcBef>
                <a:spcPts val="0"/>
              </a:spcBef>
              <a:spcAft>
                <a:spcPts val="0"/>
              </a:spcAft>
              <a:buClr>
                <a:schemeClr val="dk1"/>
              </a:buClr>
              <a:buSzPct val="100000"/>
              <a:buChar char="•"/>
            </a:pPr>
            <a:r>
              <a:rPr lang="en-US"/>
              <a:t>This works similarly for rolling two dice because the results of a dice roll are discrete. There are 36 possibilities because each die has six faces, but there cannot be a result of one since the lowest number on each die is one. So the lowest result you can get is two, and the highest is 12. Many of the combinations will repeat, just as in the coin example—so the more possibilities that repeat, the more instances will be graphed.</a:t>
            </a:r>
            <a:endParaRPr/>
          </a:p>
          <a:p>
            <a:pPr indent="-228600" lvl="0" marL="228600" rtl="0" algn="just">
              <a:lnSpc>
                <a:spcPct val="110000"/>
              </a:lnSpc>
              <a:spcBef>
                <a:spcPts val="1000"/>
              </a:spcBef>
              <a:spcAft>
                <a:spcPts val="0"/>
              </a:spcAft>
              <a:buClr>
                <a:schemeClr val="dk1"/>
              </a:buClr>
              <a:buSzPct val="100000"/>
              <a:buChar char="•"/>
            </a:pPr>
            <a:r>
              <a:rPr lang="en-US"/>
              <a:t>If you add the figures for dice roll results together, you have one instance where the result is two and one where it is 12—creating odds of one in 36 for the numbers two and 12.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Calculation of Discrete Probability Distribution</a:t>
            </a:r>
            <a:endParaRPr b="1">
              <a:solidFill>
                <a:srgbClr val="C00000"/>
              </a:solidFill>
            </a:endParaRPr>
          </a:p>
        </p:txBody>
      </p:sp>
      <p:pic>
        <p:nvPicPr>
          <p:cNvPr id="121" name="Google Shape;121;p7"/>
          <p:cNvPicPr preferRelativeResize="0"/>
          <p:nvPr>
            <p:ph idx="1" type="body"/>
          </p:nvPr>
        </p:nvPicPr>
        <p:blipFill rotWithShape="1">
          <a:blip r:embed="rId3">
            <a:alphaModFix/>
          </a:blip>
          <a:srcRect b="0" l="0" r="0" t="0"/>
          <a:stretch/>
        </p:blipFill>
        <p:spPr>
          <a:xfrm>
            <a:off x="277958" y="1810183"/>
            <a:ext cx="5734050" cy="4067175"/>
          </a:xfrm>
          <a:prstGeom prst="rect">
            <a:avLst/>
          </a:prstGeom>
          <a:noFill/>
          <a:ln>
            <a:noFill/>
          </a:ln>
        </p:spPr>
      </p:pic>
      <p:pic>
        <p:nvPicPr>
          <p:cNvPr id="122" name="Google Shape;122;p7"/>
          <p:cNvPicPr preferRelativeResize="0"/>
          <p:nvPr/>
        </p:nvPicPr>
        <p:blipFill rotWithShape="1">
          <a:blip r:embed="rId4">
            <a:alphaModFix/>
          </a:blip>
          <a:srcRect b="0" l="0" r="0" t="0"/>
          <a:stretch/>
        </p:blipFill>
        <p:spPr>
          <a:xfrm>
            <a:off x="6213610" y="2172133"/>
            <a:ext cx="5479627" cy="38268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200" y="365125"/>
            <a:ext cx="10515600" cy="57170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Calibri"/>
              <a:buNone/>
            </a:pPr>
            <a:r>
              <a:rPr b="1" lang="en-US" sz="2800">
                <a:latin typeface="Calibri"/>
                <a:ea typeface="Calibri"/>
                <a:cs typeface="Calibri"/>
                <a:sym typeface="Calibri"/>
              </a:rPr>
              <a:t>How Do You Know If a Distribution Is Discrete?</a:t>
            </a:r>
            <a:br>
              <a:rPr b="1" lang="en-US" sz="2800">
                <a:latin typeface="Calibri"/>
                <a:ea typeface="Calibri"/>
                <a:cs typeface="Calibri"/>
                <a:sym typeface="Calibri"/>
              </a:rPr>
            </a:br>
            <a:r>
              <a:rPr lang="en-US" sz="2800">
                <a:latin typeface="Calibri"/>
                <a:ea typeface="Calibri"/>
                <a:cs typeface="Calibri"/>
                <a:sym typeface="Calibri"/>
              </a:rPr>
              <a:t>A distribution is discrete if its random variable can only take on a finite or countable number of values.</a:t>
            </a:r>
            <a:br>
              <a:rPr lang="en-US" sz="2800">
                <a:latin typeface="Calibri"/>
                <a:ea typeface="Calibri"/>
                <a:cs typeface="Calibri"/>
                <a:sym typeface="Calibri"/>
              </a:rPr>
            </a:br>
            <a:br>
              <a:rPr lang="en-US" sz="2800">
                <a:latin typeface="Calibri"/>
                <a:ea typeface="Calibri"/>
                <a:cs typeface="Calibri"/>
                <a:sym typeface="Calibri"/>
              </a:rPr>
            </a:br>
            <a:r>
              <a:rPr b="1" lang="en-US" sz="2800">
                <a:latin typeface="Calibri"/>
                <a:ea typeface="Calibri"/>
                <a:cs typeface="Calibri"/>
                <a:sym typeface="Calibri"/>
              </a:rPr>
              <a:t>What Are the 2 Requirements for a Discrete Probability Distribution?</a:t>
            </a:r>
            <a:br>
              <a:rPr b="1" lang="en-US" sz="2800">
                <a:latin typeface="Calibri"/>
                <a:ea typeface="Calibri"/>
                <a:cs typeface="Calibri"/>
                <a:sym typeface="Calibri"/>
              </a:rPr>
            </a:br>
            <a:r>
              <a:rPr lang="en-US" sz="2800">
                <a:latin typeface="Calibri"/>
                <a:ea typeface="Calibri"/>
                <a:cs typeface="Calibri"/>
                <a:sym typeface="Calibri"/>
              </a:rPr>
              <a:t>The two requirements for a discrete probability distribution are:</a:t>
            </a:r>
            <a:br>
              <a:rPr lang="en-US" sz="2800">
                <a:latin typeface="Calibri"/>
                <a:ea typeface="Calibri"/>
                <a:cs typeface="Calibri"/>
                <a:sym typeface="Calibri"/>
              </a:rPr>
            </a:br>
            <a:r>
              <a:rPr lang="en-US" sz="2800">
                <a:latin typeface="Calibri"/>
                <a:ea typeface="Calibri"/>
                <a:cs typeface="Calibri"/>
                <a:sym typeface="Calibri"/>
              </a:rPr>
              <a:t>1. Probability of each possible outcome must be between 0 and 1.</a:t>
            </a:r>
            <a:br>
              <a:rPr lang="en-US" sz="2800">
                <a:latin typeface="Calibri"/>
                <a:ea typeface="Calibri"/>
                <a:cs typeface="Calibri"/>
                <a:sym typeface="Calibri"/>
              </a:rPr>
            </a:br>
            <a:r>
              <a:rPr lang="en-US" sz="2800">
                <a:latin typeface="Calibri"/>
                <a:ea typeface="Calibri"/>
                <a:cs typeface="Calibri"/>
                <a:sym typeface="Calibri"/>
              </a:rPr>
              <a:t>2. Sum of the probabilities of all possible outcomes must be equal to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Binomial Distribution</a:t>
            </a:r>
            <a:endParaRPr b="1">
              <a:solidFill>
                <a:srgbClr val="C00000"/>
              </a:solidFill>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120000"/>
              </a:lnSpc>
              <a:spcBef>
                <a:spcPts val="0"/>
              </a:spcBef>
              <a:spcAft>
                <a:spcPts val="0"/>
              </a:spcAft>
              <a:buClr>
                <a:schemeClr val="dk1"/>
              </a:buClr>
              <a:buSzPct val="100000"/>
              <a:buChar char="•"/>
            </a:pPr>
            <a:r>
              <a:rPr lang="en-US"/>
              <a:t>In probability theory and statistics, the </a:t>
            </a:r>
            <a:r>
              <a:rPr b="1" lang="en-US"/>
              <a:t>binomial distribution</a:t>
            </a:r>
            <a:r>
              <a:rPr lang="en-US"/>
              <a:t> is the discrete probability distribution that gives only two possible results in an experiment, either </a:t>
            </a:r>
            <a:r>
              <a:rPr b="1" lang="en-US"/>
              <a:t>Success or Failure</a:t>
            </a:r>
            <a:r>
              <a:rPr lang="en-US"/>
              <a:t>. </a:t>
            </a:r>
            <a:endParaRPr/>
          </a:p>
          <a:p>
            <a:pPr indent="-228600" lvl="0" marL="228600" rtl="0" algn="just">
              <a:lnSpc>
                <a:spcPct val="120000"/>
              </a:lnSpc>
              <a:spcBef>
                <a:spcPts val="1000"/>
              </a:spcBef>
              <a:spcAft>
                <a:spcPts val="0"/>
              </a:spcAft>
              <a:buClr>
                <a:schemeClr val="dk1"/>
              </a:buClr>
              <a:buSzPct val="100000"/>
              <a:buChar char="•"/>
            </a:pPr>
            <a:r>
              <a:rPr lang="en-US"/>
              <a:t>The binomial distribution is a discrete probability distribution that represents the probabilities of binomial random variables in a binomial experiment. The binomial distribution is defined as a probability distribution related to a binomial experiment where the binomial random variable specifies how many successes or failures occurred within the sample space.</a:t>
            </a:r>
            <a:endParaRPr/>
          </a:p>
          <a:p>
            <a:pPr indent="-228600" lvl="0" marL="228600" rtl="0" algn="just">
              <a:lnSpc>
                <a:spcPct val="120000"/>
              </a:lnSpc>
              <a:spcBef>
                <a:spcPts val="1000"/>
              </a:spcBef>
              <a:spcAft>
                <a:spcPts val="0"/>
              </a:spcAft>
              <a:buClr>
                <a:schemeClr val="dk1"/>
              </a:buClr>
              <a:buSzPct val="100000"/>
              <a:buChar char="•"/>
            </a:pPr>
            <a:r>
              <a:rPr lang="en-US"/>
              <a:t>For example, if we toss a coin, there could be only two possible outcomes: heads or tails, and if any test is taken, then there could be only two results: pass or fail. </a:t>
            </a:r>
            <a:endParaRPr/>
          </a:p>
          <a:p>
            <a:pPr indent="-228600" lvl="0" marL="228600" rtl="0" algn="just">
              <a:lnSpc>
                <a:spcPct val="120000"/>
              </a:lnSpc>
              <a:spcBef>
                <a:spcPts val="1000"/>
              </a:spcBef>
              <a:spcAft>
                <a:spcPts val="0"/>
              </a:spcAft>
              <a:buClr>
                <a:schemeClr val="dk1"/>
              </a:buClr>
              <a:buSzPct val="100000"/>
              <a:buChar char="•"/>
            </a:pPr>
            <a:r>
              <a:rPr lang="en-US"/>
              <a:t>This distribution is also called a binomial probability distribution.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2023-07-31T08:23:20Z</dcterms:created>
  <dc:creator>onkar sathe</dc:creator>
</cp:coreProperties>
</file>