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1" r:id="rId29"/>
    <p:sldId id="284" r:id="rId30"/>
    <p:sldId id="285" r:id="rId31"/>
    <p:sldId id="286" r:id="rId32"/>
    <p:sldId id="287"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iaNVhfCHOIqpaz1UaqDVffqlmd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541454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ribbr.com/statistics/probability-distributio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cribbr.com/statistics/p-valu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en.wikipedia.org/wiki/Dic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6000"/>
              <a:buFont typeface="Calibri"/>
              <a:buNone/>
            </a:pPr>
            <a:r>
              <a:rPr lang="en-IN" b="1">
                <a:solidFill>
                  <a:srgbClr val="C00000"/>
                </a:solidFill>
              </a:rPr>
              <a:t>Continuous probability distributions</a:t>
            </a:r>
            <a:endParaRPr>
              <a:solidFill>
                <a:srgbClr val="C00000"/>
              </a:solidFill>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dirty="0"/>
              <a:t>Normal Distribution, joint probability distribution,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0"/>
          <p:cNvPicPr preferRelativeResize="0"/>
          <p:nvPr/>
        </p:nvPicPr>
        <p:blipFill rotWithShape="1">
          <a:blip r:embed="rId3">
            <a:alphaModFix/>
          </a:blip>
          <a:srcRect/>
          <a:stretch/>
        </p:blipFill>
        <p:spPr>
          <a:xfrm>
            <a:off x="569843" y="636105"/>
            <a:ext cx="11431007" cy="57116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1"/>
          <p:cNvPicPr preferRelativeResize="0"/>
          <p:nvPr/>
        </p:nvPicPr>
        <p:blipFill rotWithShape="1">
          <a:blip r:embed="rId3">
            <a:alphaModFix/>
          </a:blip>
          <a:srcRect/>
          <a:stretch/>
        </p:blipFill>
        <p:spPr>
          <a:xfrm>
            <a:off x="1828802" y="574960"/>
            <a:ext cx="8706678" cy="5601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Central limit theorem</a:t>
            </a:r>
            <a:endParaRPr>
              <a:solidFill>
                <a:srgbClr val="C00000"/>
              </a:solidFill>
            </a:endParaRPr>
          </a:p>
        </p:txBody>
      </p:sp>
      <p:sp>
        <p:nvSpPr>
          <p:cNvPr id="153" name="Google Shape;15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120000"/>
              </a:lnSpc>
              <a:spcBef>
                <a:spcPts val="0"/>
              </a:spcBef>
              <a:spcAft>
                <a:spcPts val="0"/>
              </a:spcAft>
              <a:buClr>
                <a:schemeClr val="dk1"/>
              </a:buClr>
              <a:buSzPct val="100000"/>
              <a:buChar char="•"/>
            </a:pPr>
            <a:r>
              <a:rPr lang="en-IN" dirty="0"/>
              <a:t>The central limit theorem is the basis for how normal distributions work in statistics.</a:t>
            </a:r>
            <a:endParaRPr dirty="0"/>
          </a:p>
          <a:p>
            <a:pPr marL="228600" lvl="0" indent="-228600" algn="just" rtl="0">
              <a:lnSpc>
                <a:spcPct val="120000"/>
              </a:lnSpc>
              <a:spcBef>
                <a:spcPts val="1000"/>
              </a:spcBef>
              <a:spcAft>
                <a:spcPts val="0"/>
              </a:spcAft>
              <a:buClr>
                <a:schemeClr val="dk1"/>
              </a:buClr>
              <a:buSzPct val="100000"/>
              <a:buChar char="•"/>
            </a:pPr>
            <a:r>
              <a:rPr lang="en-IN" dirty="0"/>
              <a:t>In research, to get a good idea of a population mean, ideally you’d collect data from multiple random samples within the population. A </a:t>
            </a:r>
            <a:r>
              <a:rPr lang="en-IN" b="1" dirty="0"/>
              <a:t>sampling distribution of the mean</a:t>
            </a:r>
            <a:r>
              <a:rPr lang="en-IN" dirty="0"/>
              <a:t> is the distribution of the means of these different samples.</a:t>
            </a:r>
            <a:endParaRPr dirty="0"/>
          </a:p>
          <a:p>
            <a:pPr marL="228600" lvl="0" indent="-228600" algn="just" rtl="0">
              <a:lnSpc>
                <a:spcPct val="120000"/>
              </a:lnSpc>
              <a:spcBef>
                <a:spcPts val="1000"/>
              </a:spcBef>
              <a:spcAft>
                <a:spcPts val="0"/>
              </a:spcAft>
              <a:buClr>
                <a:schemeClr val="dk1"/>
              </a:buClr>
              <a:buSzPct val="100000"/>
              <a:buChar char="•"/>
            </a:pPr>
            <a:r>
              <a:rPr lang="en-IN" dirty="0"/>
              <a:t>The central limit theorem shows the following:</a:t>
            </a:r>
            <a:endParaRPr dirty="0"/>
          </a:p>
          <a:p>
            <a:pPr marL="228600" lvl="0" indent="-228600" algn="just" rtl="0">
              <a:lnSpc>
                <a:spcPct val="120000"/>
              </a:lnSpc>
              <a:spcBef>
                <a:spcPts val="1000"/>
              </a:spcBef>
              <a:spcAft>
                <a:spcPts val="0"/>
              </a:spcAft>
              <a:buClr>
                <a:schemeClr val="dk1"/>
              </a:buClr>
              <a:buSzPct val="100000"/>
              <a:buChar char="•"/>
            </a:pPr>
            <a:r>
              <a:rPr lang="en-IN" dirty="0"/>
              <a:t>Law of Large Numbers: As you increase sample size (or the number of samples), then the sample mean will approach the population mean.</a:t>
            </a:r>
            <a:endParaRPr dirty="0"/>
          </a:p>
          <a:p>
            <a:pPr marL="228600" lvl="0" indent="-228600" algn="just" rtl="0">
              <a:lnSpc>
                <a:spcPct val="120000"/>
              </a:lnSpc>
              <a:spcBef>
                <a:spcPts val="1000"/>
              </a:spcBef>
              <a:spcAft>
                <a:spcPts val="0"/>
              </a:spcAft>
              <a:buClr>
                <a:schemeClr val="dk1"/>
              </a:buClr>
              <a:buSzPct val="100000"/>
              <a:buChar char="•"/>
            </a:pPr>
            <a:r>
              <a:rPr lang="en-IN" dirty="0"/>
              <a:t>With multiple large samples, the sampling distribution of the mean is normally distributed, even if your original variable is not normally distributed.</a:t>
            </a:r>
            <a:endParaRPr dirty="0"/>
          </a:p>
          <a:p>
            <a:pPr marL="228600" lvl="0" indent="-77470" algn="just" rtl="0">
              <a:lnSpc>
                <a:spcPct val="120000"/>
              </a:lnSpc>
              <a:spcBef>
                <a:spcPts val="1000"/>
              </a:spcBef>
              <a:spcAft>
                <a:spcPts val="0"/>
              </a:spcAft>
              <a:buClr>
                <a:schemeClr val="dk1"/>
              </a:buClr>
              <a:buSzPct val="100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Central limit theorem</a:t>
            </a:r>
            <a:endParaRPr>
              <a:solidFill>
                <a:srgbClr val="C00000"/>
              </a:solidFill>
            </a:endParaRPr>
          </a:p>
        </p:txBody>
      </p:sp>
      <p:sp>
        <p:nvSpPr>
          <p:cNvPr id="159" name="Google Shape;15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ct val="100000"/>
              <a:buChar char="•"/>
            </a:pPr>
            <a:r>
              <a:rPr lang="en-IN"/>
              <a:t>Parametric statistical tests typically assume that samples come from normally distributed populations, but the central limit theorem means that this assumption isn’t necessary to meet when you have a large enough sample.</a:t>
            </a:r>
            <a:endParaRPr/>
          </a:p>
          <a:p>
            <a:pPr marL="228600" lvl="0" indent="-228600" algn="just" rtl="0">
              <a:lnSpc>
                <a:spcPct val="110000"/>
              </a:lnSpc>
              <a:spcBef>
                <a:spcPts val="1000"/>
              </a:spcBef>
              <a:spcAft>
                <a:spcPts val="0"/>
              </a:spcAft>
              <a:buClr>
                <a:schemeClr val="dk1"/>
              </a:buClr>
              <a:buSzPct val="100000"/>
              <a:buChar char="•"/>
            </a:pPr>
            <a:r>
              <a:rPr lang="en-IN"/>
              <a:t>You can use parametric tests for large samples from populations with any kind of distribution as long as other important assumptions are met. A sample size of 30 or more is generally considered large.</a:t>
            </a:r>
            <a:endParaRPr/>
          </a:p>
          <a:p>
            <a:pPr marL="228600" lvl="0" indent="-228600" algn="just" rtl="0">
              <a:lnSpc>
                <a:spcPct val="110000"/>
              </a:lnSpc>
              <a:spcBef>
                <a:spcPts val="1000"/>
              </a:spcBef>
              <a:spcAft>
                <a:spcPts val="0"/>
              </a:spcAft>
              <a:buClr>
                <a:schemeClr val="dk1"/>
              </a:buClr>
              <a:buSzPct val="100000"/>
              <a:buChar char="•"/>
            </a:pPr>
            <a:r>
              <a:rPr lang="en-IN"/>
              <a:t>For small samples, the assumption of normality is important because the sampling distribution of the mean isn’t known. For accurate results, you have to be sure that the population is normally distributed before you can use parametric tests with small samples.</a:t>
            </a:r>
            <a:endParaRPr/>
          </a:p>
          <a:p>
            <a:pPr marL="228600" lvl="0" indent="-64135" algn="just" rtl="0">
              <a:lnSpc>
                <a:spcPct val="110000"/>
              </a:lnSpc>
              <a:spcBef>
                <a:spcPts val="1000"/>
              </a:spcBef>
              <a:spcAft>
                <a:spcPts val="0"/>
              </a:spcAft>
              <a:buClr>
                <a:schemeClr val="dk1"/>
              </a:buClr>
              <a:buSzPct val="1000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Formula of the normal curve</a:t>
            </a:r>
            <a:endParaRPr dirty="0">
              <a:solidFill>
                <a:srgbClr val="C00000"/>
              </a:solidFill>
            </a:endParaRPr>
          </a:p>
        </p:txBody>
      </p:sp>
      <p:sp>
        <p:nvSpPr>
          <p:cNvPr id="165" name="Google Shape;16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Once you have the mean and standard deviation of a normal distribution, you can fit a normal curve to your data using a </a:t>
            </a:r>
            <a:r>
              <a:rPr lang="en-IN" b="1"/>
              <a:t>probability density function</a:t>
            </a:r>
            <a:r>
              <a:rPr lang="en-IN"/>
              <a:t>.</a:t>
            </a:r>
            <a:endParaRPr/>
          </a:p>
        </p:txBody>
      </p:sp>
      <p:pic>
        <p:nvPicPr>
          <p:cNvPr id="166" name="Google Shape;166;p14"/>
          <p:cNvPicPr preferRelativeResize="0"/>
          <p:nvPr/>
        </p:nvPicPr>
        <p:blipFill>
          <a:blip r:embed="rId3">
            <a:alphaModFix/>
          </a:blip>
          <a:stretch>
            <a:fillRect/>
          </a:stretch>
        </p:blipFill>
        <p:spPr>
          <a:xfrm>
            <a:off x="3251225" y="3122650"/>
            <a:ext cx="5799951" cy="359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Formula of the normal curve</a:t>
            </a:r>
            <a:endParaRPr dirty="0">
              <a:solidFill>
                <a:srgbClr val="C00000"/>
              </a:solidFill>
            </a:endParaRPr>
          </a:p>
        </p:txBody>
      </p:sp>
      <p:sp>
        <p:nvSpPr>
          <p:cNvPr id="165" name="Google Shape;16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lgn="just">
              <a:lnSpc>
                <a:spcPct val="100000"/>
              </a:lnSpc>
            </a:pPr>
            <a:r>
              <a:rPr lang="en-US" dirty="0"/>
              <a:t>In a probability density function, the area under the curve tells you probability. The normal distribution is a </a:t>
            </a:r>
            <a:r>
              <a:rPr lang="en-US" b="1" dirty="0">
                <a:hlinkClick r:id="rId3"/>
              </a:rPr>
              <a:t>probability distribution</a:t>
            </a:r>
            <a:r>
              <a:rPr lang="en-US" dirty="0"/>
              <a:t>, so the total area under the curve is always 1 or 100%.</a:t>
            </a:r>
          </a:p>
          <a:p>
            <a:pPr algn="just">
              <a:lnSpc>
                <a:spcPct val="100000"/>
              </a:lnSpc>
            </a:pPr>
            <a:r>
              <a:rPr lang="en-US" dirty="0"/>
              <a:t>The formula for the normal probability density function looks fairly complicated. But to use it, you only need to know the population mean and standard deviation.</a:t>
            </a:r>
          </a:p>
          <a:p>
            <a:pPr algn="just">
              <a:lnSpc>
                <a:spcPct val="100000"/>
              </a:lnSpc>
            </a:pPr>
            <a:r>
              <a:rPr lang="en-US" dirty="0"/>
              <a:t>For any value of </a:t>
            </a:r>
            <a:r>
              <a:rPr lang="en-US" i="1" dirty="0"/>
              <a:t>x</a:t>
            </a:r>
            <a:r>
              <a:rPr lang="en-US" dirty="0"/>
              <a:t>, you can plug in the mean and standard deviation into the formula to find the probability density of the variable taking on that value of </a:t>
            </a:r>
            <a:r>
              <a:rPr lang="en-US" i="1" dirty="0"/>
              <a:t>x</a:t>
            </a:r>
            <a:r>
              <a:rPr lang="en-US" dirty="0"/>
              <a:t>.</a:t>
            </a:r>
          </a:p>
          <a:p>
            <a:pPr marL="228600" lvl="0" indent="-228600" algn="just" rtl="0">
              <a:lnSpc>
                <a:spcPct val="100000"/>
              </a:lnSpc>
              <a:spcBef>
                <a:spcPts val="0"/>
              </a:spcBef>
              <a:spcAft>
                <a:spcPts val="0"/>
              </a:spcAft>
              <a:buClr>
                <a:schemeClr val="dk1"/>
              </a:buClr>
              <a:buSzPts val="2800"/>
              <a:buChar char="•"/>
            </a:pPr>
            <a:endParaRPr dirty="0"/>
          </a:p>
        </p:txBody>
      </p:sp>
    </p:spTree>
    <p:extLst>
      <p:ext uri="{BB962C8B-B14F-4D97-AF65-F5344CB8AC3E}">
        <p14:creationId xmlns:p14="http://schemas.microsoft.com/office/powerpoint/2010/main" val="51059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Formula of the normal curve</a:t>
            </a:r>
            <a:endParaRPr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824" y="1752600"/>
            <a:ext cx="932155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36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Formula of the normal curve</a:t>
            </a:r>
            <a:endParaRPr dirty="0">
              <a:solidFill>
                <a:srgbClr val="C0000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824" y="1752600"/>
            <a:ext cx="9321554"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43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Formula of the normal curve</a:t>
            </a:r>
            <a:endParaRPr dirty="0">
              <a:solidFill>
                <a:srgbClr val="C0000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883920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432142" y="6324600"/>
            <a:ext cx="8839200" cy="304800"/>
          </a:xfrm>
          <a:prstGeom prst="rect">
            <a:avLst/>
          </a:prstGeom>
          <a:noFill/>
        </p:spPr>
        <p:txBody>
          <a:bodyPr wrap="square" rtlCol="0">
            <a:spAutoFit/>
          </a:bodyPr>
          <a:lstStyle/>
          <a:p>
            <a:r>
              <a:rPr lang="en-US" dirty="0"/>
              <a:t>You can find the probability value of this score using the standard normal distribution.</a:t>
            </a:r>
          </a:p>
        </p:txBody>
      </p:sp>
    </p:spTree>
    <p:extLst>
      <p:ext uri="{BB962C8B-B14F-4D97-AF65-F5344CB8AC3E}">
        <p14:creationId xmlns:p14="http://schemas.microsoft.com/office/powerpoint/2010/main" val="3573362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What is the standard normal distribution</a:t>
            </a:r>
            <a:r>
              <a:rPr lang="en-US" b="1" dirty="0" smtClean="0">
                <a:solidFill>
                  <a:srgbClr val="C00000"/>
                </a:solidFill>
              </a:rPr>
              <a:t>?</a:t>
            </a:r>
            <a:endParaRPr lang="en-US" dirty="0">
              <a:solidFill>
                <a:srgbClr val="C00000"/>
              </a:solidFill>
            </a:endParaRPr>
          </a:p>
        </p:txBody>
      </p:sp>
      <p:sp>
        <p:nvSpPr>
          <p:cNvPr id="3" name="Text Placeholder 2"/>
          <p:cNvSpPr>
            <a:spLocks noGrp="1"/>
          </p:cNvSpPr>
          <p:nvPr>
            <p:ph type="body" idx="1"/>
          </p:nvPr>
        </p:nvSpPr>
        <p:spPr>
          <a:xfrm>
            <a:off x="838200" y="1825625"/>
            <a:ext cx="5334000" cy="4351338"/>
          </a:xfrm>
        </p:spPr>
        <p:txBody>
          <a:bodyPr>
            <a:normAutofit fontScale="92500"/>
          </a:bodyPr>
          <a:lstStyle/>
          <a:p>
            <a:pPr algn="just">
              <a:lnSpc>
                <a:spcPct val="100000"/>
              </a:lnSpc>
            </a:pPr>
            <a:r>
              <a:rPr lang="en-US" dirty="0"/>
              <a:t>The </a:t>
            </a:r>
            <a:r>
              <a:rPr lang="en-US" b="1" dirty="0"/>
              <a:t>standard normal distribution</a:t>
            </a:r>
            <a:r>
              <a:rPr lang="en-US" dirty="0"/>
              <a:t>, also called the </a:t>
            </a:r>
            <a:r>
              <a:rPr lang="en-US" b="1" i="1" dirty="0"/>
              <a:t>z</a:t>
            </a:r>
            <a:r>
              <a:rPr lang="en-US" b="1" dirty="0"/>
              <a:t>-distribution</a:t>
            </a:r>
            <a:r>
              <a:rPr lang="en-US" dirty="0"/>
              <a:t>, is a special normal distribution where the mean is 0 and the standard deviation is 1.</a:t>
            </a:r>
          </a:p>
          <a:p>
            <a:pPr algn="just">
              <a:lnSpc>
                <a:spcPct val="100000"/>
              </a:lnSpc>
            </a:pPr>
            <a:r>
              <a:rPr lang="en-US" dirty="0"/>
              <a:t>Every normal distribution is a version of the standard normal distribution that’s been stretched or squeezed and moved horizontally right or left.</a:t>
            </a:r>
          </a:p>
          <a:p>
            <a:pPr algn="just">
              <a:lnSpc>
                <a:spcPct val="100000"/>
              </a:lnSpc>
            </a:pPr>
            <a:endParaRPr lang="en-US" dirty="0"/>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514600"/>
            <a:ext cx="50006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189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Continuous probability distributions</a:t>
            </a:r>
            <a:endParaRPr>
              <a:solidFill>
                <a:srgbClr val="C00000"/>
              </a:solidFill>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800"/>
              <a:buChar char="•"/>
            </a:pPr>
            <a:r>
              <a:rPr lang="en-IN"/>
              <a:t>A </a:t>
            </a:r>
            <a:r>
              <a:rPr lang="en-IN" b="1"/>
              <a:t>continuous probability distribution </a:t>
            </a:r>
            <a:r>
              <a:rPr lang="en-IN"/>
              <a:t>is the probability distribution of a continuous variable.</a:t>
            </a:r>
            <a:endParaRPr/>
          </a:p>
          <a:p>
            <a:pPr marL="228600" lvl="0" indent="-228600" algn="just" rtl="0">
              <a:lnSpc>
                <a:spcPct val="100000"/>
              </a:lnSpc>
              <a:spcBef>
                <a:spcPts val="1000"/>
              </a:spcBef>
              <a:spcAft>
                <a:spcPts val="0"/>
              </a:spcAft>
              <a:buClr>
                <a:schemeClr val="dk1"/>
              </a:buClr>
              <a:buSzPts val="2800"/>
              <a:buChar char="•"/>
            </a:pPr>
            <a:r>
              <a:rPr lang="en-IN"/>
              <a:t>A continuous variable can have any value between its lowest and highest values. Therefore, continuous probability distributions include every number in the variable’s range.</a:t>
            </a:r>
            <a:endParaRPr/>
          </a:p>
          <a:p>
            <a:pPr marL="228600" lvl="0" indent="-228600" algn="just" rtl="0">
              <a:lnSpc>
                <a:spcPct val="100000"/>
              </a:lnSpc>
              <a:spcBef>
                <a:spcPts val="1000"/>
              </a:spcBef>
              <a:spcAft>
                <a:spcPts val="0"/>
              </a:spcAft>
              <a:buClr>
                <a:schemeClr val="dk1"/>
              </a:buClr>
              <a:buSzPts val="2800"/>
              <a:buChar char="•"/>
            </a:pPr>
            <a:r>
              <a:rPr lang="en-IN"/>
              <a:t>The probability that a continuous variable will have any specific value is so infinitesimally small that it’s considered to have a probability of zero. However, the probability that a value will fall within a certain interval of values within its range is greater than zero.</a:t>
            </a:r>
            <a:endParaRPr/>
          </a:p>
          <a:p>
            <a:pPr marL="228600" lvl="0" indent="-50800" algn="just" rtl="0">
              <a:lnSpc>
                <a:spcPct val="100000"/>
              </a:lnSpc>
              <a:spcBef>
                <a:spcPts val="1000"/>
              </a:spcBef>
              <a:spcAft>
                <a:spcPts val="0"/>
              </a:spcAft>
              <a:buClr>
                <a:schemeClr val="dk1"/>
              </a:buClr>
              <a:buSzPts val="2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What is the standard normal distribution</a:t>
            </a:r>
            <a:r>
              <a:rPr lang="en-US" b="1" dirty="0" smtClean="0">
                <a:solidFill>
                  <a:srgbClr val="C00000"/>
                </a:solidFill>
              </a:rPr>
              <a:t>?</a:t>
            </a:r>
            <a:endParaRPr lang="en-US" dirty="0">
              <a:solidFill>
                <a:srgbClr val="C00000"/>
              </a:solidFill>
            </a:endParaRPr>
          </a:p>
        </p:txBody>
      </p:sp>
      <p:sp>
        <p:nvSpPr>
          <p:cNvPr id="3" name="Text Placeholder 2"/>
          <p:cNvSpPr>
            <a:spLocks noGrp="1"/>
          </p:cNvSpPr>
          <p:nvPr>
            <p:ph type="body" idx="1"/>
          </p:nvPr>
        </p:nvSpPr>
        <p:spPr>
          <a:xfrm>
            <a:off x="838200" y="1825625"/>
            <a:ext cx="5334000" cy="4351338"/>
          </a:xfrm>
        </p:spPr>
        <p:txBody>
          <a:bodyPr>
            <a:normAutofit fontScale="92500" lnSpcReduction="10000"/>
          </a:bodyPr>
          <a:lstStyle/>
          <a:p>
            <a:pPr algn="just">
              <a:lnSpc>
                <a:spcPct val="100000"/>
              </a:lnSpc>
            </a:pPr>
            <a:r>
              <a:rPr lang="en-US" dirty="0"/>
              <a:t>While individual observations from normal distributions are referred to as</a:t>
            </a:r>
            <a:r>
              <a:rPr lang="en-US" i="1" dirty="0"/>
              <a:t> x</a:t>
            </a:r>
            <a:r>
              <a:rPr lang="en-US" dirty="0"/>
              <a:t>, they are referred to as </a:t>
            </a:r>
            <a:r>
              <a:rPr lang="en-US" i="1" dirty="0"/>
              <a:t>z</a:t>
            </a:r>
            <a:r>
              <a:rPr lang="en-US" dirty="0"/>
              <a:t> in the </a:t>
            </a:r>
            <a:r>
              <a:rPr lang="en-US" i="1" dirty="0"/>
              <a:t>z</a:t>
            </a:r>
            <a:r>
              <a:rPr lang="en-US" dirty="0"/>
              <a:t>-distribution. Every normal distribution can be converted to the standard normal distribution by turning the individual values into </a:t>
            </a:r>
            <a:r>
              <a:rPr lang="en-US" i="1" dirty="0"/>
              <a:t>z</a:t>
            </a:r>
            <a:r>
              <a:rPr lang="en-US" dirty="0"/>
              <a:t>-scores.</a:t>
            </a:r>
          </a:p>
          <a:p>
            <a:pPr algn="just">
              <a:lnSpc>
                <a:spcPct val="100000"/>
              </a:lnSpc>
            </a:pPr>
            <a:r>
              <a:rPr lang="en-US" i="1" dirty="0"/>
              <a:t>Z</a:t>
            </a:r>
            <a:r>
              <a:rPr lang="en-US" dirty="0"/>
              <a:t>-scores tell you how many standard deviations away from the mean each value lies.</a:t>
            </a:r>
          </a:p>
          <a:p>
            <a:pPr algn="just">
              <a:lnSpc>
                <a:spcPct val="100000"/>
              </a:lnSpc>
            </a:pPr>
            <a:endParaRPr lang="en-US" dirty="0"/>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057400"/>
            <a:ext cx="53816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40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What is the standard normal distribution</a:t>
            </a:r>
            <a:r>
              <a:rPr lang="en-US" b="1" dirty="0" smtClean="0">
                <a:solidFill>
                  <a:srgbClr val="C00000"/>
                </a:solidFill>
              </a:rPr>
              <a:t>?</a:t>
            </a:r>
            <a:endParaRPr lang="en-US" dirty="0">
              <a:solidFill>
                <a:srgbClr val="C00000"/>
              </a:solidFill>
            </a:endParaRPr>
          </a:p>
        </p:txBody>
      </p:sp>
      <p:sp>
        <p:nvSpPr>
          <p:cNvPr id="3" name="Text Placeholder 2"/>
          <p:cNvSpPr>
            <a:spLocks noGrp="1"/>
          </p:cNvSpPr>
          <p:nvPr>
            <p:ph type="body" idx="1"/>
          </p:nvPr>
        </p:nvSpPr>
        <p:spPr>
          <a:xfrm>
            <a:off x="838200" y="1825625"/>
            <a:ext cx="6705600" cy="4351338"/>
          </a:xfrm>
        </p:spPr>
        <p:txBody>
          <a:bodyPr>
            <a:normAutofit fontScale="77500" lnSpcReduction="20000"/>
          </a:bodyPr>
          <a:lstStyle/>
          <a:p>
            <a:pPr algn="just">
              <a:lnSpc>
                <a:spcPct val="110000"/>
              </a:lnSpc>
            </a:pPr>
            <a:r>
              <a:rPr lang="en-US" dirty="0"/>
              <a:t>You only need to know the mean and standard deviation of your distribution to find the </a:t>
            </a:r>
            <a:r>
              <a:rPr lang="en-US" i="1" dirty="0"/>
              <a:t>z</a:t>
            </a:r>
            <a:r>
              <a:rPr lang="en-US" dirty="0"/>
              <a:t>-score of a value</a:t>
            </a:r>
            <a:r>
              <a:rPr lang="en-US" dirty="0" smtClean="0"/>
              <a:t>.</a:t>
            </a:r>
          </a:p>
          <a:p>
            <a:pPr algn="just">
              <a:lnSpc>
                <a:spcPct val="110000"/>
              </a:lnSpc>
            </a:pPr>
            <a:r>
              <a:rPr lang="en-US" dirty="0"/>
              <a:t>We convert normal distributions into the standard normal distribution for several reasons:</a:t>
            </a:r>
          </a:p>
          <a:p>
            <a:pPr algn="just">
              <a:lnSpc>
                <a:spcPct val="110000"/>
              </a:lnSpc>
            </a:pPr>
            <a:r>
              <a:rPr lang="en-US" dirty="0"/>
              <a:t>To find the probability of observations in a distribution falling above or below a given value.</a:t>
            </a:r>
          </a:p>
          <a:p>
            <a:pPr algn="just">
              <a:lnSpc>
                <a:spcPct val="110000"/>
              </a:lnSpc>
            </a:pPr>
            <a:r>
              <a:rPr lang="en-US" dirty="0"/>
              <a:t>To find the probability that a sample mean significantly differs from a known population mean.</a:t>
            </a:r>
          </a:p>
          <a:p>
            <a:pPr algn="just">
              <a:lnSpc>
                <a:spcPct val="110000"/>
              </a:lnSpc>
            </a:pPr>
            <a:r>
              <a:rPr lang="en-US" dirty="0"/>
              <a:t>To compare scores on different distributions with different means and standard deviations.</a:t>
            </a:r>
          </a:p>
          <a:p>
            <a:pPr algn="just">
              <a:lnSpc>
                <a:spcPct val="110000"/>
              </a:lnSpc>
            </a:pPr>
            <a:endParaRPr lang="en-US" dirty="0"/>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0" y="3124200"/>
            <a:ext cx="34671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37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10000"/>
              </a:lnSpc>
            </a:pPr>
            <a:r>
              <a:rPr lang="en-US" b="1" dirty="0">
                <a:solidFill>
                  <a:srgbClr val="C00000"/>
                </a:solidFill>
              </a:rPr>
              <a:t>Finding probability using the </a:t>
            </a:r>
            <a:r>
              <a:rPr lang="en-US" b="1" i="1" dirty="0">
                <a:solidFill>
                  <a:srgbClr val="C00000"/>
                </a:solidFill>
              </a:rPr>
              <a:t>z</a:t>
            </a:r>
            <a:r>
              <a:rPr lang="en-US" b="1" dirty="0">
                <a:solidFill>
                  <a:srgbClr val="C00000"/>
                </a:solidFill>
              </a:rPr>
              <a:t>-distribution</a:t>
            </a:r>
          </a:p>
        </p:txBody>
      </p:sp>
      <p:sp>
        <p:nvSpPr>
          <p:cNvPr id="3" name="Text Placeholder 2"/>
          <p:cNvSpPr>
            <a:spLocks noGrp="1"/>
          </p:cNvSpPr>
          <p:nvPr>
            <p:ph type="body" idx="1"/>
          </p:nvPr>
        </p:nvSpPr>
        <p:spPr>
          <a:xfrm>
            <a:off x="838200" y="1825625"/>
            <a:ext cx="10287000" cy="4351338"/>
          </a:xfrm>
        </p:spPr>
        <p:txBody>
          <a:bodyPr>
            <a:normAutofit/>
          </a:bodyPr>
          <a:lstStyle/>
          <a:p>
            <a:pPr algn="just">
              <a:lnSpc>
                <a:spcPct val="100000"/>
              </a:lnSpc>
            </a:pPr>
            <a:r>
              <a:rPr lang="en-US" dirty="0"/>
              <a:t>Each </a:t>
            </a:r>
            <a:r>
              <a:rPr lang="en-US" i="1" dirty="0"/>
              <a:t>z</a:t>
            </a:r>
            <a:r>
              <a:rPr lang="en-US" dirty="0"/>
              <a:t>-score is associated with a probability, or </a:t>
            </a:r>
            <a:r>
              <a:rPr lang="en-US" i="1" dirty="0">
                <a:hlinkClick r:id="rId2"/>
              </a:rPr>
              <a:t>p</a:t>
            </a:r>
            <a:r>
              <a:rPr lang="en-US" dirty="0">
                <a:hlinkClick r:id="rId2"/>
              </a:rPr>
              <a:t>-value</a:t>
            </a:r>
            <a:r>
              <a:rPr lang="en-US" dirty="0"/>
              <a:t>, that tells you the likelihood of values below that </a:t>
            </a:r>
            <a:r>
              <a:rPr lang="en-US" i="1" dirty="0"/>
              <a:t>z</a:t>
            </a:r>
            <a:r>
              <a:rPr lang="en-US" dirty="0"/>
              <a:t>-score occurring. If you convert an individual value into a</a:t>
            </a:r>
            <a:r>
              <a:rPr lang="en-US" i="1" dirty="0"/>
              <a:t> z</a:t>
            </a:r>
            <a:r>
              <a:rPr lang="en-US" dirty="0"/>
              <a:t>-score, you can then find the probability of all values up to that value occurring in a normal distribution.</a:t>
            </a:r>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5082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10000"/>
              </a:lnSpc>
            </a:pPr>
            <a:r>
              <a:rPr lang="en-US" b="1" dirty="0">
                <a:solidFill>
                  <a:srgbClr val="C00000"/>
                </a:solidFill>
              </a:rPr>
              <a:t>Finding probability using the </a:t>
            </a:r>
            <a:r>
              <a:rPr lang="en-US" b="1" i="1" dirty="0">
                <a:solidFill>
                  <a:srgbClr val="C00000"/>
                </a:solidFill>
              </a:rPr>
              <a:t>z</a:t>
            </a:r>
            <a:r>
              <a:rPr lang="en-US" b="1" dirty="0">
                <a:solidFill>
                  <a:srgbClr val="C00000"/>
                </a:solidFill>
              </a:rPr>
              <a:t>-distribution</a:t>
            </a:r>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490" y="1981200"/>
            <a:ext cx="10245226"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133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10000"/>
              </a:lnSpc>
            </a:pPr>
            <a:r>
              <a:rPr lang="en-US" b="1" dirty="0">
                <a:solidFill>
                  <a:srgbClr val="C00000"/>
                </a:solidFill>
              </a:rPr>
              <a:t>Finding probability using the </a:t>
            </a:r>
            <a:r>
              <a:rPr lang="en-US" b="1" i="1" dirty="0">
                <a:solidFill>
                  <a:srgbClr val="C00000"/>
                </a:solidFill>
              </a:rPr>
              <a:t>z</a:t>
            </a:r>
            <a:r>
              <a:rPr lang="en-US" b="1" dirty="0">
                <a:solidFill>
                  <a:srgbClr val="C00000"/>
                </a:solidFill>
              </a:rPr>
              <a:t>-distribution</a:t>
            </a:r>
          </a:p>
        </p:txBody>
      </p:sp>
      <p:sp>
        <p:nvSpPr>
          <p:cNvPr id="4" name="AutoShape 2" descr="Normal distributions with different means and S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7253837" cy="412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8763000" y="2514600"/>
            <a:ext cx="2362200" cy="2960875"/>
          </a:xfrm>
          <a:prstGeom prst="rect">
            <a:avLst/>
          </a:prstGeom>
          <a:noFill/>
        </p:spPr>
        <p:txBody>
          <a:bodyPr wrap="square" rtlCol="0">
            <a:spAutoFit/>
          </a:bodyPr>
          <a:lstStyle/>
          <a:p>
            <a:pPr>
              <a:lnSpc>
                <a:spcPct val="150000"/>
              </a:lnSpc>
            </a:pPr>
            <a:r>
              <a:rPr lang="en-US" dirty="0"/>
              <a:t>To find the shaded area, you take away 0.937 from 1, which is the total area under </a:t>
            </a:r>
            <a:r>
              <a:rPr lang="en-US" dirty="0">
                <a:latin typeface="Calibri" pitchFamily="34" charset="0"/>
                <a:cs typeface="Calibri" pitchFamily="34" charset="0"/>
              </a:rPr>
              <a:t>the</a:t>
            </a:r>
            <a:r>
              <a:rPr lang="en-US" dirty="0"/>
              <a:t> curve.</a:t>
            </a:r>
          </a:p>
          <a:p>
            <a:pPr>
              <a:lnSpc>
                <a:spcPct val="150000"/>
              </a:lnSpc>
            </a:pPr>
            <a:r>
              <a:rPr lang="en-US" dirty="0"/>
              <a:t>Probability of </a:t>
            </a:r>
            <a:r>
              <a:rPr lang="en-US" i="1" dirty="0"/>
              <a:t>x </a:t>
            </a:r>
            <a:r>
              <a:rPr lang="en-US" dirty="0"/>
              <a:t>&gt; 1380 = 1 – 0.937 = </a:t>
            </a:r>
            <a:r>
              <a:rPr lang="en-US" b="1" dirty="0"/>
              <a:t>0.063</a:t>
            </a:r>
            <a:endParaRPr lang="en-US" dirty="0"/>
          </a:p>
          <a:p>
            <a:pPr>
              <a:lnSpc>
                <a:spcPct val="150000"/>
              </a:lnSpc>
            </a:pPr>
            <a:r>
              <a:rPr lang="en-US" dirty="0"/>
              <a:t>That means it is likely that only 6.3% of SAT scores in your sample exceed 1380.</a:t>
            </a:r>
          </a:p>
        </p:txBody>
      </p:sp>
    </p:spTree>
    <p:extLst>
      <p:ext uri="{BB962C8B-B14F-4D97-AF65-F5344CB8AC3E}">
        <p14:creationId xmlns:p14="http://schemas.microsoft.com/office/powerpoint/2010/main" val="4225471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Joint </a:t>
            </a:r>
            <a:r>
              <a:rPr lang="en-US" b="1" dirty="0" smtClean="0">
                <a:solidFill>
                  <a:srgbClr val="C00000"/>
                </a:solidFill>
              </a:rPr>
              <a:t>Probability</a:t>
            </a:r>
            <a:endParaRPr lang="en-US" b="1" dirty="0">
              <a:solidFill>
                <a:srgbClr val="C00000"/>
              </a:solidFill>
            </a:endParaRPr>
          </a:p>
        </p:txBody>
      </p:sp>
      <p:sp>
        <p:nvSpPr>
          <p:cNvPr id="3" name="Text Placeholder 2"/>
          <p:cNvSpPr>
            <a:spLocks noGrp="1"/>
          </p:cNvSpPr>
          <p:nvPr>
            <p:ph type="body" idx="1"/>
          </p:nvPr>
        </p:nvSpPr>
        <p:spPr/>
        <p:txBody>
          <a:bodyPr/>
          <a:lstStyle/>
          <a:p>
            <a:pPr algn="just">
              <a:lnSpc>
                <a:spcPct val="100000"/>
              </a:lnSpc>
            </a:pPr>
            <a:r>
              <a:rPr lang="en-US" dirty="0"/>
              <a:t>Probability is a branch of mathematics which deals with the occurrence of a random event. In simple words it is the likelihood of a certain event. A statistical measure that calculates the likelihood of two events occurring together and at the same point in time is called Joint probability.</a:t>
            </a:r>
          </a:p>
          <a:p>
            <a:pPr algn="just">
              <a:lnSpc>
                <a:spcPct val="100000"/>
              </a:lnSpc>
            </a:pPr>
            <a:r>
              <a:rPr lang="en-US" dirty="0"/>
              <a:t>Let A and B be the two events, joint probability is the probability of event B occurring at the same time that event A occurs.</a:t>
            </a:r>
          </a:p>
          <a:p>
            <a:pPr algn="just">
              <a:lnSpc>
                <a:spcPct val="100000"/>
              </a:lnSpc>
            </a:pPr>
            <a:r>
              <a:rPr lang="en-US" dirty="0"/>
              <a:t>Notation to represent the joint probability can take a few different forms.</a:t>
            </a:r>
            <a:endParaRPr lang="en-US" dirty="0"/>
          </a:p>
        </p:txBody>
      </p:sp>
    </p:spTree>
    <p:extLst>
      <p:ext uri="{BB962C8B-B14F-4D97-AF65-F5344CB8AC3E}">
        <p14:creationId xmlns:p14="http://schemas.microsoft.com/office/powerpoint/2010/main" val="1060820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Joint </a:t>
            </a:r>
            <a:r>
              <a:rPr lang="en-US" b="1" dirty="0" smtClean="0">
                <a:solidFill>
                  <a:srgbClr val="C00000"/>
                </a:solidFill>
              </a:rPr>
              <a:t>Probability</a:t>
            </a:r>
            <a:endParaRPr lang="en-US" b="1" dirty="0">
              <a:solidFill>
                <a:srgbClr val="C00000"/>
              </a:solidFill>
            </a:endParaRPr>
          </a:p>
        </p:txBody>
      </p:sp>
      <p:sp>
        <p:nvSpPr>
          <p:cNvPr id="3" name="Text Placeholder 2"/>
          <p:cNvSpPr>
            <a:spLocks noGrp="1"/>
          </p:cNvSpPr>
          <p:nvPr>
            <p:ph type="body" idx="1"/>
          </p:nvPr>
        </p:nvSpPr>
        <p:spPr/>
        <p:txBody>
          <a:bodyPr>
            <a:normAutofit fontScale="77500" lnSpcReduction="20000"/>
          </a:bodyPr>
          <a:lstStyle/>
          <a:p>
            <a:pPr algn="just">
              <a:lnSpc>
                <a:spcPct val="110000"/>
              </a:lnSpc>
            </a:pPr>
            <a:r>
              <a:rPr lang="en-US" dirty="0"/>
              <a:t>The following formula represents the joint probability of events with intersection.</a:t>
            </a:r>
          </a:p>
          <a:p>
            <a:pPr marL="114300" indent="0" algn="just">
              <a:lnSpc>
                <a:spcPct val="110000"/>
              </a:lnSpc>
              <a:buNone/>
            </a:pPr>
            <a:r>
              <a:rPr lang="en-US" dirty="0" smtClean="0"/>
              <a:t>	P </a:t>
            </a:r>
            <a:r>
              <a:rPr lang="en-US" dirty="0"/>
              <a:t>(A⋂B)</a:t>
            </a:r>
          </a:p>
          <a:p>
            <a:pPr marL="114300" indent="0" algn="just">
              <a:lnSpc>
                <a:spcPct val="110000"/>
              </a:lnSpc>
              <a:buNone/>
            </a:pPr>
            <a:r>
              <a:rPr lang="en-US" dirty="0" smtClean="0"/>
              <a:t>	where,</a:t>
            </a:r>
          </a:p>
          <a:p>
            <a:pPr marL="114300" indent="0" algn="just">
              <a:lnSpc>
                <a:spcPct val="110000"/>
              </a:lnSpc>
              <a:buNone/>
            </a:pPr>
            <a:endParaRPr lang="en-US" dirty="0"/>
          </a:p>
          <a:p>
            <a:pPr lvl="1" algn="just">
              <a:lnSpc>
                <a:spcPct val="110000"/>
              </a:lnSpc>
            </a:pPr>
            <a:r>
              <a:rPr lang="en-US" dirty="0"/>
              <a:t>A, B= Two events</a:t>
            </a:r>
          </a:p>
          <a:p>
            <a:pPr lvl="1" algn="just">
              <a:lnSpc>
                <a:spcPct val="110000"/>
              </a:lnSpc>
            </a:pPr>
            <a:r>
              <a:rPr lang="en-US" dirty="0"/>
              <a:t>P(A and B),P(AB)=The joint probability of A and B</a:t>
            </a:r>
          </a:p>
          <a:p>
            <a:pPr lvl="1" algn="just">
              <a:lnSpc>
                <a:spcPct val="110000"/>
              </a:lnSpc>
            </a:pPr>
            <a:r>
              <a:rPr lang="en-US" dirty="0"/>
              <a:t>The symbol “∩” in a joint probability is called an intersection. </a:t>
            </a:r>
            <a:endParaRPr lang="en-US" dirty="0" smtClean="0"/>
          </a:p>
          <a:p>
            <a:pPr algn="just">
              <a:lnSpc>
                <a:spcPct val="110000"/>
              </a:lnSpc>
            </a:pPr>
            <a:r>
              <a:rPr lang="en-US" dirty="0" smtClean="0"/>
              <a:t>The </a:t>
            </a:r>
            <a:r>
              <a:rPr lang="en-US" dirty="0"/>
              <a:t>probability of event A and event B happening is the same thing as the point where A and B intersect. </a:t>
            </a:r>
            <a:endParaRPr lang="en-US" dirty="0" smtClean="0"/>
          </a:p>
          <a:p>
            <a:pPr algn="just">
              <a:lnSpc>
                <a:spcPct val="110000"/>
              </a:lnSpc>
            </a:pPr>
            <a:r>
              <a:rPr lang="en-US" dirty="0" smtClean="0"/>
              <a:t>Hence</a:t>
            </a:r>
            <a:r>
              <a:rPr lang="en-US" dirty="0"/>
              <a:t>, the joint probability is also called the intersection of two or more events. </a:t>
            </a:r>
          </a:p>
        </p:txBody>
      </p:sp>
    </p:spTree>
    <p:extLst>
      <p:ext uri="{BB962C8B-B14F-4D97-AF65-F5344CB8AC3E}">
        <p14:creationId xmlns:p14="http://schemas.microsoft.com/office/powerpoint/2010/main" val="373833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Joint </a:t>
            </a:r>
            <a:r>
              <a:rPr lang="en-US" b="1" dirty="0" smtClean="0">
                <a:solidFill>
                  <a:srgbClr val="C00000"/>
                </a:solidFill>
              </a:rPr>
              <a:t>Probability</a:t>
            </a:r>
            <a:endParaRPr lang="en-US" b="1" dirty="0">
              <a:solidFill>
                <a:srgbClr val="C00000"/>
              </a:solidFill>
            </a:endParaRPr>
          </a:p>
        </p:txBody>
      </p:sp>
      <p:pic>
        <p:nvPicPr>
          <p:cNvPr id="1026" name="Picture 2" descr="Joint prob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852988"/>
            <a:ext cx="4651375" cy="452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555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Joint Probability </a:t>
            </a:r>
            <a:r>
              <a:rPr lang="en-US" b="1" dirty="0" smtClean="0">
                <a:solidFill>
                  <a:srgbClr val="C00000"/>
                </a:solidFill>
              </a:rPr>
              <a:t>Distribution</a:t>
            </a:r>
            <a:endParaRPr lang="en-US" dirty="0">
              <a:solidFill>
                <a:srgbClr val="C00000"/>
              </a:solidFill>
            </a:endParaRPr>
          </a:p>
        </p:txBody>
      </p:sp>
      <p:sp>
        <p:nvSpPr>
          <p:cNvPr id="3" name="Text Placeholder 2"/>
          <p:cNvSpPr>
            <a:spLocks noGrp="1"/>
          </p:cNvSpPr>
          <p:nvPr>
            <p:ph type="body" idx="1"/>
          </p:nvPr>
        </p:nvSpPr>
        <p:spPr/>
        <p:txBody>
          <a:bodyPr>
            <a:normAutofit fontScale="92500" lnSpcReduction="10000"/>
          </a:bodyPr>
          <a:lstStyle/>
          <a:p>
            <a:pPr algn="just">
              <a:lnSpc>
                <a:spcPct val="100000"/>
              </a:lnSpc>
            </a:pPr>
            <a:r>
              <a:rPr lang="en-US" dirty="0"/>
              <a:t>Let A, B, …., be the random variables which are defined on a probability space. The probability distribution that gives the probability that each of A, B, …. falls in any particular range or discrete set of values specified for that variable is defined as the joint probability distribution for A, B, ….. In the case of only two random variables, this is called a bivariate distribution, otherwise, it is a multivariate distribution.</a:t>
            </a:r>
          </a:p>
          <a:p>
            <a:pPr algn="just">
              <a:lnSpc>
                <a:spcPct val="100000"/>
              </a:lnSpc>
            </a:pPr>
            <a:r>
              <a:rPr lang="en-US" dirty="0"/>
              <a:t>The joint probability distribution can be expressed in different ways based on the nature of the variable. In case of discrete variables, we can represent a joint probability mass function. For continuous variables, it can be represented as a joint cumulative distribution function or in terms of a joint probability density function.</a:t>
            </a:r>
          </a:p>
          <a:p>
            <a:pPr algn="just">
              <a:lnSpc>
                <a:spcPct val="100000"/>
              </a:lnSpc>
            </a:pPr>
            <a:endParaRPr lang="en-US" dirty="0"/>
          </a:p>
        </p:txBody>
      </p:sp>
    </p:spTree>
    <p:extLst>
      <p:ext uri="{BB962C8B-B14F-4D97-AF65-F5344CB8AC3E}">
        <p14:creationId xmlns:p14="http://schemas.microsoft.com/office/powerpoint/2010/main" val="1351398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Joint Probability </a:t>
            </a:r>
            <a:r>
              <a:rPr lang="en-US" b="1" dirty="0" smtClean="0">
                <a:solidFill>
                  <a:srgbClr val="C00000"/>
                </a:solidFill>
              </a:rPr>
              <a:t>Examples</a:t>
            </a:r>
            <a:endParaRPr lang="en-US" dirty="0">
              <a:solidFill>
                <a:srgbClr val="C00000"/>
              </a:solidFill>
            </a:endParaRPr>
          </a:p>
        </p:txBody>
      </p:sp>
      <p:sp>
        <p:nvSpPr>
          <p:cNvPr id="3" name="Text Placeholder 2"/>
          <p:cNvSpPr>
            <a:spLocks noGrp="1"/>
          </p:cNvSpPr>
          <p:nvPr>
            <p:ph type="body" idx="1"/>
          </p:nvPr>
        </p:nvSpPr>
        <p:spPr/>
        <p:txBody>
          <a:bodyPr>
            <a:normAutofit fontScale="62500" lnSpcReduction="20000"/>
          </a:bodyPr>
          <a:lstStyle/>
          <a:p>
            <a:pPr marL="114300" indent="0">
              <a:lnSpc>
                <a:spcPct val="120000"/>
              </a:lnSpc>
              <a:buNone/>
            </a:pPr>
            <a:r>
              <a:rPr lang="en-US" b="1" dirty="0"/>
              <a:t>Example:</a:t>
            </a:r>
            <a:r>
              <a:rPr lang="en-US" dirty="0"/>
              <a:t> Find the probability that the number three will occur twice when two dice are </a:t>
            </a:r>
            <a:r>
              <a:rPr lang="en-US" dirty="0" smtClean="0"/>
              <a:t>r</a:t>
            </a:r>
            <a:r>
              <a:rPr lang="en-US" dirty="0"/>
              <a:t>olled at the same time.</a:t>
            </a:r>
          </a:p>
          <a:p>
            <a:pPr marL="114300" indent="0">
              <a:lnSpc>
                <a:spcPct val="120000"/>
              </a:lnSpc>
              <a:buNone/>
            </a:pPr>
            <a:r>
              <a:rPr lang="en-US" b="1" dirty="0" smtClean="0"/>
              <a:t>Solution</a:t>
            </a:r>
            <a:r>
              <a:rPr lang="en-US" b="1" dirty="0"/>
              <a:t>:</a:t>
            </a:r>
            <a:endParaRPr lang="en-US" dirty="0"/>
          </a:p>
          <a:p>
            <a:pPr marL="114300" indent="0">
              <a:lnSpc>
                <a:spcPct val="120000"/>
              </a:lnSpc>
              <a:buNone/>
            </a:pPr>
            <a:r>
              <a:rPr lang="en-US" dirty="0" smtClean="0"/>
              <a:t>	Number </a:t>
            </a:r>
            <a:r>
              <a:rPr lang="en-US" dirty="0"/>
              <a:t>of possible outcomes when a die is rolled = </a:t>
            </a:r>
            <a:r>
              <a:rPr lang="en-US" dirty="0" smtClean="0"/>
              <a:t>6 i.e</a:t>
            </a:r>
            <a:r>
              <a:rPr lang="en-US" dirty="0"/>
              <a:t>. {1, 2, 3, 4, 5, 6}</a:t>
            </a:r>
          </a:p>
          <a:p>
            <a:pPr marL="114300" indent="0">
              <a:lnSpc>
                <a:spcPct val="120000"/>
              </a:lnSpc>
              <a:buNone/>
            </a:pPr>
            <a:r>
              <a:rPr lang="en-US" dirty="0" smtClean="0"/>
              <a:t>	Let </a:t>
            </a:r>
            <a:r>
              <a:rPr lang="en-US" dirty="0"/>
              <a:t>A be the event of occurring 3 on first die and </a:t>
            </a:r>
            <a:endParaRPr lang="en-US" dirty="0" smtClean="0"/>
          </a:p>
          <a:p>
            <a:pPr marL="114300" indent="0">
              <a:lnSpc>
                <a:spcPct val="120000"/>
              </a:lnSpc>
              <a:buNone/>
            </a:pPr>
            <a:r>
              <a:rPr lang="en-US" dirty="0"/>
              <a:t>	</a:t>
            </a:r>
            <a:r>
              <a:rPr lang="en-US" dirty="0" smtClean="0"/>
              <a:t>B </a:t>
            </a:r>
            <a:r>
              <a:rPr lang="en-US" dirty="0"/>
              <a:t>be the event of occurring 3 on the second die.</a:t>
            </a:r>
          </a:p>
          <a:p>
            <a:pPr marL="114300" indent="0">
              <a:lnSpc>
                <a:spcPct val="120000"/>
              </a:lnSpc>
              <a:buNone/>
            </a:pPr>
            <a:r>
              <a:rPr lang="en-US" dirty="0" smtClean="0"/>
              <a:t>	Both </a:t>
            </a:r>
            <a:r>
              <a:rPr lang="en-US" dirty="0"/>
              <a:t>the dice have six possible outcomes, the probability of a three occurring on </a:t>
            </a:r>
            <a:r>
              <a:rPr lang="en-US" dirty="0" smtClean="0"/>
              <a:t>each </a:t>
            </a:r>
            <a:r>
              <a:rPr lang="en-US" dirty="0"/>
              <a:t>die is 1/6.</a:t>
            </a:r>
          </a:p>
          <a:p>
            <a:pPr marL="114300" indent="0">
              <a:lnSpc>
                <a:spcPct val="120000"/>
              </a:lnSpc>
              <a:buNone/>
            </a:pPr>
            <a:r>
              <a:rPr lang="en-US" dirty="0" smtClean="0"/>
              <a:t>		P(A</a:t>
            </a:r>
            <a:r>
              <a:rPr lang="en-US" dirty="0"/>
              <a:t>) =1/6</a:t>
            </a:r>
          </a:p>
          <a:p>
            <a:pPr marL="114300" indent="0">
              <a:lnSpc>
                <a:spcPct val="120000"/>
              </a:lnSpc>
              <a:buNone/>
            </a:pPr>
            <a:r>
              <a:rPr lang="en-US" dirty="0" smtClean="0"/>
              <a:t>		P(B </a:t>
            </a:r>
            <a:r>
              <a:rPr lang="en-US" dirty="0"/>
              <a:t>)=1/6</a:t>
            </a:r>
          </a:p>
          <a:p>
            <a:pPr marL="114300" indent="0">
              <a:lnSpc>
                <a:spcPct val="120000"/>
              </a:lnSpc>
              <a:buNone/>
            </a:pPr>
            <a:r>
              <a:rPr lang="en-US" dirty="0" smtClean="0"/>
              <a:t>		P(A,B</a:t>
            </a:r>
            <a:r>
              <a:rPr lang="en-US" dirty="0"/>
              <a:t>) = 1/6 x 1/6 = </a:t>
            </a:r>
            <a:r>
              <a:rPr lang="en-US" dirty="0" smtClean="0"/>
              <a:t>1/36</a:t>
            </a:r>
            <a:endParaRPr lang="en-US" dirty="0"/>
          </a:p>
        </p:txBody>
      </p:sp>
    </p:spTree>
    <p:extLst>
      <p:ext uri="{BB962C8B-B14F-4D97-AF65-F5344CB8AC3E}">
        <p14:creationId xmlns:p14="http://schemas.microsoft.com/office/powerpoint/2010/main" val="91643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dirty="0">
                <a:solidFill>
                  <a:srgbClr val="C00000"/>
                </a:solidFill>
              </a:rPr>
              <a:t>What is a Normal Distribution?</a:t>
            </a:r>
            <a:endParaRPr dirty="0">
              <a:solidFill>
                <a:srgbClr val="C00000"/>
              </a:solidFill>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just" rtl="0">
              <a:lnSpc>
                <a:spcPct val="120000"/>
              </a:lnSpc>
              <a:spcBef>
                <a:spcPts val="0"/>
              </a:spcBef>
              <a:spcAft>
                <a:spcPts val="0"/>
              </a:spcAft>
              <a:buClr>
                <a:schemeClr val="dk1"/>
              </a:buClr>
              <a:buSzPct val="100000"/>
              <a:buChar char="•"/>
            </a:pPr>
            <a:r>
              <a:rPr lang="en-IN" dirty="0"/>
              <a:t>The normal distribution is the most significant probability distribution in statistics as it is suitable for various natural phenomena such as heights, measurement of errors, blood pressure, and IQ scores follow the normal distribution. </a:t>
            </a:r>
            <a:endParaRPr dirty="0"/>
          </a:p>
          <a:p>
            <a:pPr marL="228600" lvl="0" indent="-228600" algn="just" rtl="0">
              <a:lnSpc>
                <a:spcPct val="120000"/>
              </a:lnSpc>
              <a:spcBef>
                <a:spcPts val="1000"/>
              </a:spcBef>
              <a:spcAft>
                <a:spcPts val="0"/>
              </a:spcAft>
              <a:buClr>
                <a:schemeClr val="dk1"/>
              </a:buClr>
              <a:buSzPct val="100000"/>
              <a:buChar char="•"/>
            </a:pPr>
            <a:r>
              <a:rPr lang="en-IN" dirty="0"/>
              <a:t>The other names for the normal distribution are Gaussian distribution and the bell curve.</a:t>
            </a:r>
            <a:endParaRPr dirty="0"/>
          </a:p>
          <a:p>
            <a:pPr marL="228600" lvl="0" indent="-228600" algn="just" rtl="0">
              <a:lnSpc>
                <a:spcPct val="120000"/>
              </a:lnSpc>
              <a:spcBef>
                <a:spcPts val="1000"/>
              </a:spcBef>
              <a:spcAft>
                <a:spcPts val="0"/>
              </a:spcAft>
              <a:buClr>
                <a:schemeClr val="dk1"/>
              </a:buClr>
              <a:buSzPct val="100000"/>
              <a:buChar char="•"/>
            </a:pPr>
            <a:r>
              <a:rPr lang="en-IN" dirty="0"/>
              <a:t>The normal distribution is a probability distribution that outlines how the values of a variable are distributed. Most of the observations clusters around the central peak and probabilities for values far away from mean fall off equally in both the directions in a normal distribution. Extreme values in both the tails of the distribution are uniformly unexpected.</a:t>
            </a:r>
            <a:endParaRPr dirty="0"/>
          </a:p>
          <a:p>
            <a:pPr marL="228600" lvl="0" indent="-228600" algn="just" rtl="0">
              <a:lnSpc>
                <a:spcPct val="120000"/>
              </a:lnSpc>
              <a:spcBef>
                <a:spcPts val="1000"/>
              </a:spcBef>
              <a:spcAft>
                <a:spcPts val="0"/>
              </a:spcAft>
              <a:buClr>
                <a:schemeClr val="dk1"/>
              </a:buClr>
              <a:buSzPct val="100000"/>
              <a:buChar char="•"/>
            </a:pPr>
            <a:r>
              <a:rPr lang="en-IN" dirty="0"/>
              <a:t>The spread of the normal distribution is managed by the standard deviation . The smaller the standard deviation value in a normal distribution formula, the more concentrated the data</a:t>
            </a:r>
            <a:endParaRPr dirty="0"/>
          </a:p>
          <a:p>
            <a:pPr marL="228600" lvl="0" indent="-104140" algn="just" rtl="0">
              <a:lnSpc>
                <a:spcPct val="120000"/>
              </a:lnSpc>
              <a:spcBef>
                <a:spcPts val="1000"/>
              </a:spcBef>
              <a:spcAft>
                <a:spcPts val="0"/>
              </a:spcAft>
              <a:buClr>
                <a:schemeClr val="dk1"/>
              </a:buClr>
              <a:buSzPct val="1000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Example</a:t>
            </a:r>
            <a:endParaRPr lang="en-US" b="1" dirty="0">
              <a:solidFill>
                <a:srgbClr val="C00000"/>
              </a:solidFill>
            </a:endParaRPr>
          </a:p>
        </p:txBody>
      </p:sp>
      <p:sp>
        <p:nvSpPr>
          <p:cNvPr id="3" name="Text Placeholder 2"/>
          <p:cNvSpPr>
            <a:spLocks noGrp="1"/>
          </p:cNvSpPr>
          <p:nvPr>
            <p:ph type="body" idx="1"/>
          </p:nvPr>
        </p:nvSpPr>
        <p:spPr/>
        <p:txBody>
          <a:bodyPr>
            <a:normAutofit/>
          </a:bodyPr>
          <a:lstStyle/>
          <a:p>
            <a:pPr algn="just">
              <a:lnSpc>
                <a:spcPct val="100000"/>
              </a:lnSpc>
            </a:pPr>
            <a:r>
              <a:rPr lang="en-US" sz="2000" dirty="0"/>
              <a:t>Consider the roll of a fair </a:t>
            </a:r>
            <a:r>
              <a:rPr lang="en-US" sz="2000" dirty="0">
                <a:hlinkClick r:id="rId2" tooltip="Dice"/>
              </a:rPr>
              <a:t>die</a:t>
            </a:r>
            <a:r>
              <a:rPr lang="en-US" sz="2000" dirty="0"/>
              <a:t> and let </a:t>
            </a:r>
            <a:r>
              <a:rPr lang="en-US" sz="2000" dirty="0" smtClean="0"/>
              <a:t>A=1</a:t>
            </a:r>
            <a:r>
              <a:rPr lang="en-US" sz="2000" dirty="0"/>
              <a:t> if the number is even (i.e. 2, 4, or 6) and </a:t>
            </a:r>
            <a:r>
              <a:rPr lang="en-US" sz="2000" dirty="0" smtClean="0"/>
              <a:t>A=0</a:t>
            </a:r>
            <a:r>
              <a:rPr lang="en-US" sz="2000" dirty="0"/>
              <a:t> otherwise. Furthermore, let </a:t>
            </a:r>
            <a:r>
              <a:rPr lang="en-US" sz="2000" dirty="0" smtClean="0"/>
              <a:t>B=1</a:t>
            </a:r>
            <a:r>
              <a:rPr lang="en-US" sz="2000" dirty="0"/>
              <a:t> if the number is prime (i.e. 2, 3, or 5) and </a:t>
            </a:r>
            <a:r>
              <a:rPr lang="en-US" sz="2000" dirty="0" smtClean="0"/>
              <a:t>B=0</a:t>
            </a:r>
            <a:r>
              <a:rPr lang="en-US" sz="2000" dirty="0"/>
              <a:t> otherwise.</a:t>
            </a:r>
            <a:endParaRPr lang="en-US" sz="2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936220"/>
            <a:ext cx="8458200" cy="309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2667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Example</a:t>
            </a:r>
            <a:endParaRPr lang="en-US" b="1" dirty="0">
              <a:solidFill>
                <a:srgbClr val="C00000"/>
              </a:solidFill>
            </a:endParaRPr>
          </a:p>
        </p:txBody>
      </p:sp>
      <p:sp>
        <p:nvSpPr>
          <p:cNvPr id="3" name="Text Placeholder 2"/>
          <p:cNvSpPr>
            <a:spLocks noGrp="1"/>
          </p:cNvSpPr>
          <p:nvPr>
            <p:ph type="body" idx="1"/>
          </p:nvPr>
        </p:nvSpPr>
        <p:spPr/>
        <p:txBody>
          <a:bodyPr>
            <a:normAutofit/>
          </a:bodyPr>
          <a:lstStyle/>
          <a:p>
            <a:pPr algn="just">
              <a:lnSpc>
                <a:spcPct val="100000"/>
              </a:lnSpc>
            </a:pPr>
            <a:r>
              <a:rPr lang="en-US" sz="2000" dirty="0"/>
              <a:t>Consider the flip of two fair coins; let </a:t>
            </a:r>
            <a:r>
              <a:rPr lang="en-US" sz="2000" dirty="0" smtClean="0"/>
              <a:t>A</a:t>
            </a:r>
            <a:r>
              <a:rPr lang="en-US" sz="2000" dirty="0"/>
              <a:t> and </a:t>
            </a:r>
            <a:r>
              <a:rPr lang="en-US" sz="2000" dirty="0" smtClean="0"/>
              <a:t>B</a:t>
            </a:r>
            <a:r>
              <a:rPr lang="en-US" sz="2000" dirty="0"/>
              <a:t> be discrete random variables associated with the outcomes of the first and second coin flips respectively. </a:t>
            </a:r>
            <a:r>
              <a:rPr lang="en-US" sz="2000" dirty="0" smtClean="0"/>
              <a:t>If </a:t>
            </a:r>
            <a:r>
              <a:rPr lang="en-US" sz="2000" dirty="0"/>
              <a:t>a coin displays "heads" then the associated random variable takes the value 1, and it takes the value 0 otherwise. The probability of each of these outcomes is 1/2, </a:t>
            </a:r>
            <a:r>
              <a:rPr lang="en-US" sz="2000" dirty="0" smtClean="0"/>
              <a:t>then</a:t>
            </a: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352800"/>
            <a:ext cx="9505816" cy="277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968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rPr>
              <a:t>Example</a:t>
            </a:r>
            <a:endParaRPr lang="en-US" b="1" dirty="0">
              <a:solidFill>
                <a:srgbClr val="C00000"/>
              </a:solidFill>
            </a:endParaRPr>
          </a:p>
        </p:txBody>
      </p:sp>
      <p:sp>
        <p:nvSpPr>
          <p:cNvPr id="3" name="Text Placeholder 2"/>
          <p:cNvSpPr>
            <a:spLocks noGrp="1"/>
          </p:cNvSpPr>
          <p:nvPr>
            <p:ph type="body" idx="1"/>
          </p:nvPr>
        </p:nvSpPr>
        <p:spPr/>
        <p:txBody>
          <a:bodyPr>
            <a:normAutofit/>
          </a:bodyPr>
          <a:lstStyle/>
          <a:p>
            <a:pPr algn="just">
              <a:lnSpc>
                <a:spcPct val="100000"/>
              </a:lnSpc>
            </a:pPr>
            <a:r>
              <a:rPr lang="en-US" sz="2000" dirty="0"/>
              <a:t>Each of two urns contains twice as many red balls as blue balls, and no others, and one ball is randomly selected from each urn, with the two draws independent of each other. Let </a:t>
            </a:r>
            <a:r>
              <a:rPr lang="en-US" sz="2000" dirty="0" smtClean="0"/>
              <a:t>A</a:t>
            </a:r>
            <a:r>
              <a:rPr lang="en-US" sz="2000" dirty="0"/>
              <a:t> and </a:t>
            </a:r>
            <a:r>
              <a:rPr lang="en-US" sz="2000" dirty="0" smtClean="0"/>
              <a:t>B</a:t>
            </a:r>
            <a:r>
              <a:rPr lang="en-US" sz="2000" dirty="0"/>
              <a:t> be discrete random variables associated with the outcomes of the draw from the first urn and second urn respectively. The probability of drawing a red ball from either of the urns is 2/3, and the probability of drawing a blue ball is 1/3. The joint probability distribution is presented in the following table</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01254"/>
            <a:ext cx="7162800" cy="2704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023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Example</a:t>
            </a:r>
            <a:endParaRPr b="1">
              <a:solidFill>
                <a:srgbClr val="C00000"/>
              </a:solidFill>
            </a:endParaRPr>
          </a:p>
        </p:txBody>
      </p:sp>
      <p:sp>
        <p:nvSpPr>
          <p:cNvPr id="103" name="Google Shape;103;p4" descr="Bar chart showing a normal distribution of SAT score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4" descr="Bar chart showing a normal distribution of SAT scores"/>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4"/>
          <p:cNvPicPr preferRelativeResize="0"/>
          <p:nvPr/>
        </p:nvPicPr>
        <p:blipFill rotWithShape="1">
          <a:blip r:embed="rId3">
            <a:alphaModFix/>
          </a:blip>
          <a:srcRect/>
          <a:stretch/>
        </p:blipFill>
        <p:spPr>
          <a:xfrm>
            <a:off x="2221872" y="1690687"/>
            <a:ext cx="7807746" cy="4789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Why do normal distributions matter?</a:t>
            </a:r>
            <a:endParaRPr>
              <a:solidFill>
                <a:srgbClr val="C00000"/>
              </a:solidFill>
            </a:endParaRPr>
          </a:p>
        </p:txBody>
      </p:sp>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00000"/>
              </a:lnSpc>
              <a:spcBef>
                <a:spcPts val="0"/>
              </a:spcBef>
              <a:spcAft>
                <a:spcPts val="0"/>
              </a:spcAft>
              <a:buClr>
                <a:schemeClr val="dk1"/>
              </a:buClr>
              <a:buSzPts val="2800"/>
              <a:buChar char="•"/>
            </a:pPr>
            <a:r>
              <a:rPr lang="en-IN"/>
              <a:t>All kinds of variables in natural and social sciences are normally or approximately normally distributed. Height, birth weight, reading ability, job satisfaction, or SAT scores are just a few examples of such variables.</a:t>
            </a:r>
            <a:endParaRPr/>
          </a:p>
          <a:p>
            <a:pPr marL="228600" lvl="0" indent="-228600" algn="just" rtl="0">
              <a:lnSpc>
                <a:spcPct val="100000"/>
              </a:lnSpc>
              <a:spcBef>
                <a:spcPts val="1000"/>
              </a:spcBef>
              <a:spcAft>
                <a:spcPts val="0"/>
              </a:spcAft>
              <a:buClr>
                <a:schemeClr val="dk1"/>
              </a:buClr>
              <a:buSzPts val="2800"/>
              <a:buChar char="•"/>
            </a:pPr>
            <a:r>
              <a:rPr lang="en-IN"/>
              <a:t>Because normally distributed variables are so common, many statistical tests are designed for normally distributed populations.</a:t>
            </a:r>
            <a:endParaRPr/>
          </a:p>
          <a:p>
            <a:pPr marL="228600" lvl="0" indent="-228600" algn="just" rtl="0">
              <a:lnSpc>
                <a:spcPct val="100000"/>
              </a:lnSpc>
              <a:spcBef>
                <a:spcPts val="1000"/>
              </a:spcBef>
              <a:spcAft>
                <a:spcPts val="0"/>
              </a:spcAft>
              <a:buClr>
                <a:schemeClr val="dk1"/>
              </a:buClr>
              <a:buSzPts val="2800"/>
              <a:buChar char="•"/>
            </a:pPr>
            <a:r>
              <a:rPr lang="en-IN"/>
              <a:t>Understanding the properties of normal distributions means you can use inferential statistics to compare different groups and make estimates about populations using samples.</a:t>
            </a:r>
            <a:endParaRPr/>
          </a:p>
          <a:p>
            <a:pPr marL="228600" lvl="0" indent="-50800" algn="just" rtl="0">
              <a:lnSpc>
                <a:spcPct val="10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IN" sz="4000" b="1">
                <a:solidFill>
                  <a:srgbClr val="C00000"/>
                </a:solidFill>
              </a:rPr>
              <a:t>What are the properties of normal distributions?</a:t>
            </a:r>
            <a:endParaRPr sz="4000">
              <a:solidFill>
                <a:srgbClr val="C00000"/>
              </a:solidFill>
            </a:endParaRPr>
          </a:p>
        </p:txBody>
      </p:sp>
      <p:sp>
        <p:nvSpPr>
          <p:cNvPr id="117" name="Google Shape;11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800"/>
              <a:buChar char="•"/>
            </a:pPr>
            <a:r>
              <a:rPr lang="en-IN"/>
              <a:t>Normal distributions have key characteristics that are easy to spot in graphs:</a:t>
            </a:r>
            <a:endParaRPr/>
          </a:p>
          <a:p>
            <a:pPr marL="228600" lvl="0" indent="-228600" algn="just" rtl="0">
              <a:lnSpc>
                <a:spcPct val="100000"/>
              </a:lnSpc>
              <a:spcBef>
                <a:spcPts val="1000"/>
              </a:spcBef>
              <a:spcAft>
                <a:spcPts val="0"/>
              </a:spcAft>
              <a:buClr>
                <a:schemeClr val="dk1"/>
              </a:buClr>
              <a:buSzPts val="2800"/>
              <a:buChar char="•"/>
            </a:pPr>
            <a:r>
              <a:rPr lang="en-IN"/>
              <a:t>The mean, median and mode are exactly the same.</a:t>
            </a:r>
            <a:endParaRPr/>
          </a:p>
          <a:p>
            <a:pPr marL="228600" lvl="0" indent="-228600" algn="just" rtl="0">
              <a:lnSpc>
                <a:spcPct val="100000"/>
              </a:lnSpc>
              <a:spcBef>
                <a:spcPts val="1000"/>
              </a:spcBef>
              <a:spcAft>
                <a:spcPts val="0"/>
              </a:spcAft>
              <a:buClr>
                <a:schemeClr val="dk1"/>
              </a:buClr>
              <a:buSzPts val="2800"/>
              <a:buChar char="•"/>
            </a:pPr>
            <a:r>
              <a:rPr lang="en-IN"/>
              <a:t>The distribution is symmetric about the mean—half the values fall below the mean and half above the mean.</a:t>
            </a:r>
            <a:endParaRPr/>
          </a:p>
          <a:p>
            <a:pPr marL="228600" lvl="0" indent="-228600" algn="just" rtl="0">
              <a:lnSpc>
                <a:spcPct val="100000"/>
              </a:lnSpc>
              <a:spcBef>
                <a:spcPts val="1000"/>
              </a:spcBef>
              <a:spcAft>
                <a:spcPts val="0"/>
              </a:spcAft>
              <a:buClr>
                <a:schemeClr val="dk1"/>
              </a:buClr>
              <a:buSzPts val="2800"/>
              <a:buChar char="•"/>
            </a:pPr>
            <a:r>
              <a:rPr lang="en-IN"/>
              <a:t>The distribution can be described by two values: the mean and the standard deviation.</a:t>
            </a:r>
            <a:endParaRPr/>
          </a:p>
          <a:p>
            <a:pPr marL="228600" lvl="0" indent="-50800" algn="just" rtl="0">
              <a:lnSpc>
                <a:spcPct val="10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IN" sz="4000" b="1">
                <a:solidFill>
                  <a:srgbClr val="C00000"/>
                </a:solidFill>
              </a:rPr>
              <a:t>What are the properties of normal distributions?</a:t>
            </a:r>
            <a:endParaRPr sz="4000">
              <a:solidFill>
                <a:srgbClr val="C00000"/>
              </a:solidFill>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0"/>
              </a:spcBef>
              <a:spcAft>
                <a:spcPts val="0"/>
              </a:spcAft>
              <a:buClr>
                <a:schemeClr val="dk1"/>
              </a:buClr>
              <a:buSzPts val="2000"/>
              <a:buChar char="•"/>
            </a:pPr>
            <a:r>
              <a:rPr lang="en-IN" sz="2000"/>
              <a:t>The mean is the location parameter while the standard deviation is the scale parameter.</a:t>
            </a:r>
            <a:endParaRPr/>
          </a:p>
          <a:p>
            <a:pPr marL="228600" lvl="0" indent="-228600" algn="just" rtl="0">
              <a:lnSpc>
                <a:spcPct val="100000"/>
              </a:lnSpc>
              <a:spcBef>
                <a:spcPts val="1000"/>
              </a:spcBef>
              <a:spcAft>
                <a:spcPts val="0"/>
              </a:spcAft>
              <a:buClr>
                <a:schemeClr val="dk1"/>
              </a:buClr>
              <a:buSzPts val="2000"/>
              <a:buChar char="•"/>
            </a:pPr>
            <a:r>
              <a:rPr lang="en-IN" sz="2000"/>
              <a:t>The mean determines where the peak of the curve is centered. Increasing the mean moves the curve right, while decreasing it moves the curve left.</a:t>
            </a:r>
            <a:endParaRPr/>
          </a:p>
          <a:p>
            <a:pPr marL="0" lvl="0" indent="0" algn="just" rtl="0">
              <a:lnSpc>
                <a:spcPct val="100000"/>
              </a:lnSpc>
              <a:spcBef>
                <a:spcPts val="1000"/>
              </a:spcBef>
              <a:spcAft>
                <a:spcPts val="0"/>
              </a:spcAft>
              <a:buClr>
                <a:schemeClr val="dk1"/>
              </a:buClr>
              <a:buSzPts val="2000"/>
              <a:buNone/>
            </a:pPr>
            <a:endParaRPr sz="2000"/>
          </a:p>
        </p:txBody>
      </p:sp>
      <p:pic>
        <p:nvPicPr>
          <p:cNvPr id="124" name="Google Shape;124;p7"/>
          <p:cNvPicPr preferRelativeResize="0"/>
          <p:nvPr/>
        </p:nvPicPr>
        <p:blipFill rotWithShape="1">
          <a:blip r:embed="rId3">
            <a:alphaModFix/>
          </a:blip>
          <a:srcRect/>
          <a:stretch/>
        </p:blipFill>
        <p:spPr>
          <a:xfrm>
            <a:off x="3262312" y="2932987"/>
            <a:ext cx="6212992" cy="366514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IN" sz="4000" b="1">
                <a:solidFill>
                  <a:srgbClr val="C00000"/>
                </a:solidFill>
              </a:rPr>
              <a:t>What are the properties of normal distributions?</a:t>
            </a:r>
            <a:endParaRPr sz="4000">
              <a:solidFill>
                <a:srgbClr val="C00000"/>
              </a:solidFill>
            </a:endParaRPr>
          </a:p>
        </p:txBody>
      </p:sp>
      <p:sp>
        <p:nvSpPr>
          <p:cNvPr id="130" name="Google Shape;130;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000"/>
              <a:buNone/>
            </a:pPr>
            <a:r>
              <a:rPr lang="en-IN" sz="2000"/>
              <a:t>The standard deviation stretches or squeezes the curve. A small standard deviation results in a narrow curve, while a large standard deviation leads to a wide curve.</a:t>
            </a:r>
            <a:endParaRPr/>
          </a:p>
        </p:txBody>
      </p:sp>
      <p:pic>
        <p:nvPicPr>
          <p:cNvPr id="131" name="Google Shape;131;p8"/>
          <p:cNvPicPr preferRelativeResize="0"/>
          <p:nvPr/>
        </p:nvPicPr>
        <p:blipFill rotWithShape="1">
          <a:blip r:embed="rId3">
            <a:alphaModFix/>
          </a:blip>
          <a:srcRect/>
          <a:stretch/>
        </p:blipFill>
        <p:spPr>
          <a:xfrm>
            <a:off x="2889594" y="2614385"/>
            <a:ext cx="6333918" cy="37118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C00000"/>
              </a:buClr>
              <a:buSzPts val="4400"/>
              <a:buFont typeface="Calibri"/>
              <a:buNone/>
            </a:pPr>
            <a:r>
              <a:rPr lang="en-IN" b="1">
                <a:solidFill>
                  <a:srgbClr val="C00000"/>
                </a:solidFill>
              </a:rPr>
              <a:t>Empirical rule</a:t>
            </a:r>
            <a:endParaRPr>
              <a:solidFill>
                <a:srgbClr val="C00000"/>
              </a:solidFill>
            </a:endParaRPr>
          </a:p>
        </p:txBody>
      </p:sp>
      <p:sp>
        <p:nvSpPr>
          <p:cNvPr id="137" name="Google Shape;13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110000"/>
              </a:lnSpc>
              <a:spcBef>
                <a:spcPts val="0"/>
              </a:spcBef>
              <a:spcAft>
                <a:spcPts val="0"/>
              </a:spcAft>
              <a:buClr>
                <a:schemeClr val="dk1"/>
              </a:buClr>
              <a:buSzPct val="100000"/>
              <a:buChar char="•"/>
            </a:pPr>
            <a:r>
              <a:rPr lang="en-IN"/>
              <a:t>The </a:t>
            </a:r>
            <a:r>
              <a:rPr lang="en-IN" b="1"/>
              <a:t>empirical rule</a:t>
            </a:r>
            <a:r>
              <a:rPr lang="en-IN"/>
              <a:t>, or the 68-95-99.7 rule, tells you where most of your values lie in a normal distribution:</a:t>
            </a:r>
            <a:endParaRPr/>
          </a:p>
          <a:p>
            <a:pPr marL="685800" lvl="1" indent="-228600" algn="just" rtl="0">
              <a:lnSpc>
                <a:spcPct val="110000"/>
              </a:lnSpc>
              <a:spcBef>
                <a:spcPts val="500"/>
              </a:spcBef>
              <a:spcAft>
                <a:spcPts val="0"/>
              </a:spcAft>
              <a:buClr>
                <a:schemeClr val="dk1"/>
              </a:buClr>
              <a:buSzPct val="100000"/>
              <a:buChar char="•"/>
            </a:pPr>
            <a:r>
              <a:rPr lang="en-IN"/>
              <a:t>Around 68% of values are within 1 standard deviation from the mean.</a:t>
            </a:r>
            <a:endParaRPr/>
          </a:p>
          <a:p>
            <a:pPr marL="685800" lvl="1" indent="-228600" algn="just" rtl="0">
              <a:lnSpc>
                <a:spcPct val="110000"/>
              </a:lnSpc>
              <a:spcBef>
                <a:spcPts val="500"/>
              </a:spcBef>
              <a:spcAft>
                <a:spcPts val="0"/>
              </a:spcAft>
              <a:buClr>
                <a:schemeClr val="dk1"/>
              </a:buClr>
              <a:buSzPct val="100000"/>
              <a:buChar char="•"/>
            </a:pPr>
            <a:r>
              <a:rPr lang="en-IN"/>
              <a:t>Around 95% of values are within 2 standard deviations from the mean.</a:t>
            </a:r>
            <a:endParaRPr/>
          </a:p>
          <a:p>
            <a:pPr marL="685800" lvl="1" indent="-228600" algn="just" rtl="0">
              <a:lnSpc>
                <a:spcPct val="110000"/>
              </a:lnSpc>
              <a:spcBef>
                <a:spcPts val="500"/>
              </a:spcBef>
              <a:spcAft>
                <a:spcPts val="0"/>
              </a:spcAft>
              <a:buClr>
                <a:schemeClr val="dk1"/>
              </a:buClr>
              <a:buSzPct val="100000"/>
              <a:buChar char="•"/>
            </a:pPr>
            <a:r>
              <a:rPr lang="en-IN"/>
              <a:t>Around 99.7% of values are within 3 standard deviations from the mean</a:t>
            </a:r>
            <a:endParaRPr/>
          </a:p>
          <a:p>
            <a:pPr marL="228600" lvl="0" indent="-228600" algn="just" rtl="0">
              <a:lnSpc>
                <a:spcPct val="110000"/>
              </a:lnSpc>
              <a:spcBef>
                <a:spcPts val="1000"/>
              </a:spcBef>
              <a:spcAft>
                <a:spcPts val="0"/>
              </a:spcAft>
              <a:buClr>
                <a:schemeClr val="dk1"/>
              </a:buClr>
              <a:buSzPct val="100000"/>
              <a:buChar char="•"/>
            </a:pPr>
            <a:r>
              <a:rPr lang="en-IN"/>
              <a:t>The empirical rule is a quick way to get an overview of your data and check for any outliers or extreme values that don’t follow this pattern.</a:t>
            </a:r>
            <a:endParaRPr/>
          </a:p>
          <a:p>
            <a:pPr marL="228600" lvl="0" indent="-228600" algn="just" rtl="0">
              <a:lnSpc>
                <a:spcPct val="110000"/>
              </a:lnSpc>
              <a:spcBef>
                <a:spcPts val="1000"/>
              </a:spcBef>
              <a:spcAft>
                <a:spcPts val="0"/>
              </a:spcAft>
              <a:buClr>
                <a:schemeClr val="dk1"/>
              </a:buClr>
              <a:buSzPct val="100000"/>
              <a:buChar char="•"/>
            </a:pPr>
            <a:r>
              <a:rPr lang="en-IN"/>
              <a:t>If data from small samples do not closely follow this pattern, then other distributions like the t-distribution may be more appropriate. Once you identify the distribution of your variable, you can apply appropriate statistical tests.</a:t>
            </a:r>
            <a:endParaRPr/>
          </a:p>
          <a:p>
            <a:pPr marL="228600" lvl="0" indent="-64135" algn="just" rtl="0">
              <a:lnSpc>
                <a:spcPct val="11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TotalTime>
  <Words>747</Words>
  <Application>Microsoft Office PowerPoint</Application>
  <PresentationFormat>Custom</PresentationFormat>
  <Paragraphs>106</Paragraphs>
  <Slides>32</Slides>
  <Notes>18</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Continuous probability distributions</vt:lpstr>
      <vt:lpstr>Continuous probability distributions</vt:lpstr>
      <vt:lpstr>What is a Normal Distribution?</vt:lpstr>
      <vt:lpstr>Example</vt:lpstr>
      <vt:lpstr>Why do normal distributions matter?</vt:lpstr>
      <vt:lpstr>What are the properties of normal distributions?</vt:lpstr>
      <vt:lpstr>What are the properties of normal distributions?</vt:lpstr>
      <vt:lpstr>What are the properties of normal distributions?</vt:lpstr>
      <vt:lpstr>Empirical rule</vt:lpstr>
      <vt:lpstr>PowerPoint Presentation</vt:lpstr>
      <vt:lpstr>PowerPoint Presentation</vt:lpstr>
      <vt:lpstr>Central limit theorem</vt:lpstr>
      <vt:lpstr>Central limit theorem</vt:lpstr>
      <vt:lpstr>Formula of the normal curve</vt:lpstr>
      <vt:lpstr>Formula of the normal curve</vt:lpstr>
      <vt:lpstr>Formula of the normal curve</vt:lpstr>
      <vt:lpstr>Formula of the normal curve</vt:lpstr>
      <vt:lpstr>Formula of the normal curve</vt:lpstr>
      <vt:lpstr>What is the standard normal distribution?</vt:lpstr>
      <vt:lpstr>What is the standard normal distribution?</vt:lpstr>
      <vt:lpstr>What is the standard normal distribution?</vt:lpstr>
      <vt:lpstr>Finding probability using the z-distribution</vt:lpstr>
      <vt:lpstr>Finding probability using the z-distribution</vt:lpstr>
      <vt:lpstr>Finding probability using the z-distribution</vt:lpstr>
      <vt:lpstr>Joint Probability</vt:lpstr>
      <vt:lpstr>Joint Probability</vt:lpstr>
      <vt:lpstr>Joint Probability</vt:lpstr>
      <vt:lpstr>Joint Probability Distribution</vt:lpstr>
      <vt:lpstr>Joint Probability Examples</vt:lpstr>
      <vt:lpstr>Example</vt:lpstr>
      <vt:lpstr>Example</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probability distributions</dc:title>
  <dc:creator>onkar sathe</dc:creator>
  <cp:lastModifiedBy>admin</cp:lastModifiedBy>
  <cp:revision>31</cp:revision>
  <dcterms:created xsi:type="dcterms:W3CDTF">2023-07-31T08:23:20Z</dcterms:created>
  <dcterms:modified xsi:type="dcterms:W3CDTF">2023-08-14T07:51:47Z</dcterms:modified>
</cp:coreProperties>
</file>