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59312F-517A-4546-B662-317CF49A978C}" type="datetimeFigureOut">
              <a:rPr lang="en-IN" smtClean="0"/>
              <a:t>02-12-2022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304954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9312F-517A-4546-B662-317CF49A978C}"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4318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9312F-517A-4546-B662-317CF49A978C}"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73445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9312F-517A-4546-B662-317CF49A978C}"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17234-8F7B-4776-8D4E-19576E69ABD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476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9312F-517A-4546-B662-317CF49A978C}"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1300145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59312F-517A-4546-B662-317CF49A978C}"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33701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59312F-517A-4546-B662-317CF49A978C}"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188143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9312F-517A-4546-B662-317CF49A978C}"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131172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9312F-517A-4546-B662-317CF49A978C}"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249312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9312F-517A-4546-B662-317CF49A978C}"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146017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9312F-517A-4546-B662-317CF49A978C}"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129096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59312F-517A-4546-B662-317CF49A978C}"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304095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59312F-517A-4546-B662-317CF49A978C}"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345750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59312F-517A-4546-B662-317CF49A978C}"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12172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9312F-517A-4546-B662-317CF49A978C}"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231089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9312F-517A-4546-B662-317CF49A978C}"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311299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9312F-517A-4546-B662-317CF49A978C}"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17234-8F7B-4776-8D4E-19576E69ABDC}" type="slidenum">
              <a:rPr lang="en-IN" smtClean="0"/>
              <a:t>‹#›</a:t>
            </a:fld>
            <a:endParaRPr lang="en-IN"/>
          </a:p>
        </p:txBody>
      </p:sp>
    </p:spTree>
    <p:extLst>
      <p:ext uri="{BB962C8B-B14F-4D97-AF65-F5344CB8AC3E}">
        <p14:creationId xmlns:p14="http://schemas.microsoft.com/office/powerpoint/2010/main" val="209608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59312F-517A-4546-B662-317CF49A978C}" type="datetimeFigureOut">
              <a:rPr lang="en-IN" smtClean="0"/>
              <a:t>02-12-2022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B17234-8F7B-4776-8D4E-19576E69ABDC}" type="slidenum">
              <a:rPr lang="en-IN" smtClean="0"/>
              <a:t>‹#›</a:t>
            </a:fld>
            <a:endParaRPr lang="en-IN"/>
          </a:p>
        </p:txBody>
      </p:sp>
    </p:spTree>
    <p:extLst>
      <p:ext uri="{BB962C8B-B14F-4D97-AF65-F5344CB8AC3E}">
        <p14:creationId xmlns:p14="http://schemas.microsoft.com/office/powerpoint/2010/main" val="2579588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1AAD37-2BC4-3431-358F-5E465C920288}"/>
              </a:ext>
            </a:extLst>
          </p:cNvPr>
          <p:cNvSpPr/>
          <p:nvPr/>
        </p:nvSpPr>
        <p:spPr>
          <a:xfrm>
            <a:off x="2175138" y="602217"/>
            <a:ext cx="8096285" cy="738664"/>
          </a:xfrm>
          <a:prstGeom prst="rect">
            <a:avLst/>
          </a:prstGeom>
        </p:spPr>
        <p:txBody>
          <a:bodyPr wrap="square">
            <a:spAutoFit/>
          </a:bodyPr>
          <a:lstStyle/>
          <a:p>
            <a:pPr lvl="0" algn="ctr" fontAlgn="base">
              <a:spcBef>
                <a:spcPct val="0"/>
              </a:spcBef>
              <a:spcAft>
                <a:spcPct val="0"/>
              </a:spcAft>
            </a:pPr>
            <a:r>
              <a:rPr lang="en-US" sz="2400" b="1" dirty="0">
                <a:solidFill>
                  <a:srgbClr val="7030A0"/>
                </a:solidFill>
                <a:latin typeface="Times New Roman" pitchFamily="18" charset="0"/>
                <a:ea typeface="Calibri" pitchFamily="34" charset="0"/>
                <a:cs typeface="Times New Roman" pitchFamily="18" charset="0"/>
              </a:rPr>
              <a:t>VISVESVARAYA  TECHNOLOGICAL  UNIVERSITY</a:t>
            </a:r>
          </a:p>
          <a:p>
            <a:pPr algn="ctr" fontAlgn="base">
              <a:spcBef>
                <a:spcPct val="0"/>
              </a:spcBef>
              <a:spcAft>
                <a:spcPct val="0"/>
              </a:spcAft>
            </a:pPr>
            <a:r>
              <a:rPr lang="en-IN" b="1" dirty="0">
                <a:solidFill>
                  <a:srgbClr val="7030A0"/>
                </a:solidFill>
                <a:latin typeface="Times New Roman" pitchFamily="18" charset="0"/>
                <a:cs typeface="Times New Roman" pitchFamily="18" charset="0"/>
              </a:rPr>
              <a:t>“Jnana Sangama”, Belagavi, Karnataka - 590018</a:t>
            </a:r>
            <a:endParaRPr lang="en-IN" sz="1100" dirty="0">
              <a:solidFill>
                <a:srgbClr val="7030A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721D9159-1E3A-763D-0E3C-3802A0F26970}"/>
              </a:ext>
            </a:extLst>
          </p:cNvPr>
          <p:cNvPicPr/>
          <p:nvPr/>
        </p:nvPicPr>
        <p:blipFill>
          <a:blip r:embed="rId2">
            <a:extLst>
              <a:ext uri="{28A0092B-C50C-407E-A947-70E740481C1C}">
                <a14:useLocalDpi xmlns:a14="http://schemas.microsoft.com/office/drawing/2010/main" val="0"/>
              </a:ext>
            </a:extLst>
          </a:blip>
          <a:stretch>
            <a:fillRect/>
          </a:stretch>
        </p:blipFill>
        <p:spPr>
          <a:xfrm>
            <a:off x="665002" y="221673"/>
            <a:ext cx="1288474" cy="1662545"/>
          </a:xfrm>
          <a:prstGeom prst="rect">
            <a:avLst/>
          </a:prstGeom>
        </p:spPr>
      </p:pic>
      <p:sp>
        <p:nvSpPr>
          <p:cNvPr id="8" name="TextBox 7">
            <a:extLst>
              <a:ext uri="{FF2B5EF4-FFF2-40B4-BE49-F238E27FC236}">
                <a16:creationId xmlns:a16="http://schemas.microsoft.com/office/drawing/2014/main" id="{145D3C0B-9407-CC2E-2E5A-4E702FA436C7}"/>
              </a:ext>
            </a:extLst>
          </p:cNvPr>
          <p:cNvSpPr txBox="1"/>
          <p:nvPr/>
        </p:nvSpPr>
        <p:spPr>
          <a:xfrm>
            <a:off x="1492796" y="3328551"/>
            <a:ext cx="3239224" cy="830997"/>
          </a:xfrm>
          <a:prstGeom prst="rect">
            <a:avLst/>
          </a:prstGeom>
          <a:noFill/>
        </p:spPr>
        <p:txBody>
          <a:bodyPr wrap="square" rtlCol="0">
            <a:spAutoFit/>
          </a:bodyPr>
          <a:lstStyle/>
          <a:p>
            <a:pPr marL="228600" indent="-228600">
              <a:buAutoNum type="arabicPeriod"/>
            </a:pPr>
            <a:r>
              <a:rPr lang="en-IN" sz="1200" b="1" dirty="0">
                <a:latin typeface="Times New Roman" pitchFamily="18" charset="0"/>
                <a:cs typeface="Times New Roman" pitchFamily="18" charset="0"/>
              </a:rPr>
              <a:t>ARJUN GHATE D	 (1RN19EE004)</a:t>
            </a:r>
          </a:p>
          <a:p>
            <a:pPr marL="228600" indent="-228600">
              <a:buFontTx/>
              <a:buAutoNum type="arabicPeriod"/>
            </a:pPr>
            <a:r>
              <a:rPr lang="en-IN" sz="1200" b="1" dirty="0">
                <a:latin typeface="Times New Roman" pitchFamily="18" charset="0"/>
                <a:cs typeface="Times New Roman" pitchFamily="18" charset="0"/>
              </a:rPr>
              <a:t>GAURAV JAGDEESH 	(1RN19EE014)</a:t>
            </a:r>
          </a:p>
          <a:p>
            <a:pPr marL="228600" indent="-228600">
              <a:buFontTx/>
              <a:buAutoNum type="arabicPeriod"/>
            </a:pPr>
            <a:r>
              <a:rPr lang="en-IN" sz="1200" b="1" dirty="0">
                <a:latin typeface="Times New Roman" pitchFamily="18" charset="0"/>
                <a:cs typeface="Times New Roman" pitchFamily="18" charset="0"/>
              </a:rPr>
              <a:t>NISCHITH N SHETTY	(1RN19EE030)</a:t>
            </a:r>
          </a:p>
          <a:p>
            <a:endParaRPr lang="en-IN" sz="1200" b="1" dirty="0">
              <a:latin typeface="Times New Roman" pitchFamily="18" charset="0"/>
              <a:cs typeface="Times New Roman" pitchFamily="18" charset="0"/>
            </a:endParaRPr>
          </a:p>
        </p:txBody>
      </p:sp>
      <p:sp>
        <p:nvSpPr>
          <p:cNvPr id="9" name="Rectangle 3">
            <a:extLst>
              <a:ext uri="{FF2B5EF4-FFF2-40B4-BE49-F238E27FC236}">
                <a16:creationId xmlns:a16="http://schemas.microsoft.com/office/drawing/2014/main" id="{9505D57C-BA8D-33D5-8E4D-069A6DB98F90}"/>
              </a:ext>
            </a:extLst>
          </p:cNvPr>
          <p:cNvSpPr>
            <a:spLocks noChangeArrowheads="1"/>
          </p:cNvSpPr>
          <p:nvPr/>
        </p:nvSpPr>
        <p:spPr bwMode="auto">
          <a:xfrm>
            <a:off x="55420" y="5440197"/>
            <a:ext cx="12025745"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DEPARTMENT OF  ELECTRICAL  AND ELECTRONICS  ENGINEERING</a:t>
            </a:r>
          </a:p>
          <a:p>
            <a:pPr algn="ctr"/>
            <a:r>
              <a:rPr lang="en-US" sz="2400" b="1" dirty="0">
                <a:latin typeface="Times New Roman" pitchFamily="18" charset="0"/>
                <a:cs typeface="Times New Roman" pitchFamily="18" charset="0"/>
              </a:rPr>
              <a:t>RNS  INSTITUTE OF  TECHNOLOGY</a:t>
            </a:r>
            <a:endParaRPr lang="en-US" sz="2400"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(AICTE</a:t>
            </a:r>
            <a:r>
              <a:rPr lang="en-US" sz="1400" dirty="0">
                <a:latin typeface="Times New Roman" pitchFamily="18" charset="0"/>
                <a:cs typeface="Times New Roman" pitchFamily="18" charset="0"/>
              </a:rPr>
              <a:t> Approved, </a:t>
            </a:r>
            <a:r>
              <a:rPr lang="en-US" sz="1400" b="1" dirty="0">
                <a:latin typeface="Times New Roman" pitchFamily="18" charset="0"/>
                <a:cs typeface="Times New Roman" pitchFamily="18" charset="0"/>
              </a:rPr>
              <a:t>VTU</a:t>
            </a:r>
            <a:r>
              <a:rPr lang="en-US" sz="1400" dirty="0">
                <a:latin typeface="Times New Roman" pitchFamily="18" charset="0"/>
                <a:cs typeface="Times New Roman" pitchFamily="18" charset="0"/>
              </a:rPr>
              <a:t> Affiliated and </a:t>
            </a:r>
            <a:r>
              <a:rPr lang="en-US" sz="1400" b="1" dirty="0">
                <a:latin typeface="Times New Roman" pitchFamily="18" charset="0"/>
                <a:cs typeface="Times New Roman" pitchFamily="18" charset="0"/>
              </a:rPr>
              <a:t>NAAC</a:t>
            </a:r>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‘A’</a:t>
            </a:r>
            <a:r>
              <a:rPr lang="en-US" sz="1400" dirty="0">
                <a:latin typeface="Times New Roman" pitchFamily="18" charset="0"/>
                <a:cs typeface="Times New Roman" pitchFamily="18" charset="0"/>
              </a:rPr>
              <a:t> Grade Accredited)</a:t>
            </a:r>
          </a:p>
          <a:p>
            <a:pPr algn="ctr"/>
            <a:r>
              <a:rPr lang="en-US" sz="1400" dirty="0">
                <a:latin typeface="Times New Roman" pitchFamily="18" charset="0"/>
                <a:cs typeface="Times New Roman" pitchFamily="18" charset="0"/>
              </a:rPr>
              <a:t>(</a:t>
            </a:r>
            <a:r>
              <a:rPr lang="en-US" sz="1400" b="1" dirty="0">
                <a:latin typeface="Times New Roman" pitchFamily="18" charset="0"/>
                <a:cs typeface="Times New Roman" pitchFamily="18" charset="0"/>
              </a:rPr>
              <a:t>UG programs</a:t>
            </a:r>
            <a:r>
              <a:rPr lang="en-US" sz="1400" dirty="0">
                <a:latin typeface="Times New Roman" pitchFamily="18" charset="0"/>
                <a:cs typeface="Times New Roman" pitchFamily="18" charset="0"/>
              </a:rPr>
              <a:t> – CSE, ECE, ISE, EIE and EEE  are </a:t>
            </a:r>
            <a:r>
              <a:rPr lang="en-US" sz="1400" b="1" dirty="0">
                <a:latin typeface="Times New Roman" pitchFamily="18" charset="0"/>
                <a:cs typeface="Times New Roman" pitchFamily="18" charset="0"/>
              </a:rPr>
              <a:t>Accredited</a:t>
            </a:r>
            <a:r>
              <a:rPr lang="en-US" sz="1400" dirty="0">
                <a:latin typeface="Times New Roman" pitchFamily="18" charset="0"/>
                <a:cs typeface="Times New Roman" pitchFamily="18" charset="0"/>
              </a:rPr>
              <a:t> by </a:t>
            </a:r>
            <a:r>
              <a:rPr lang="en-US" sz="1400" b="1" dirty="0">
                <a:latin typeface="Times New Roman" pitchFamily="18" charset="0"/>
                <a:cs typeface="Times New Roman" pitchFamily="18" charset="0"/>
              </a:rPr>
              <a:t>NBA</a:t>
            </a:r>
            <a:r>
              <a:rPr lang="en-US" sz="1400" dirty="0">
                <a:latin typeface="Times New Roman" pitchFamily="18" charset="0"/>
                <a:cs typeface="Times New Roman" pitchFamily="18" charset="0"/>
              </a:rPr>
              <a:t> up to </a:t>
            </a:r>
            <a:r>
              <a:rPr lang="en-US" sz="1400" b="1" dirty="0">
                <a:latin typeface="Times New Roman" pitchFamily="18" charset="0"/>
                <a:cs typeface="Times New Roman" pitchFamily="18" charset="0"/>
              </a:rPr>
              <a:t>30.6.2025)</a:t>
            </a:r>
            <a:endParaRPr lang="en-US" sz="1400" dirty="0">
              <a:latin typeface="Times New Roman" pitchFamily="18" charset="0"/>
              <a:cs typeface="Times New Roman" pitchFamily="18" charset="0"/>
            </a:endParaRPr>
          </a:p>
          <a:p>
            <a:pPr algn="ctr"/>
            <a:r>
              <a:rPr lang="en-US" sz="1400" dirty="0">
                <a:latin typeface="Times New Roman" pitchFamily="18" charset="0"/>
                <a:cs typeface="Times New Roman" pitchFamily="18" charset="0"/>
              </a:rPr>
              <a:t>	Channasandra, Dr. </a:t>
            </a:r>
            <a:r>
              <a:rPr lang="en-US" sz="1400" dirty="0" err="1">
                <a:latin typeface="Times New Roman" pitchFamily="18" charset="0"/>
                <a:cs typeface="Times New Roman" pitchFamily="18" charset="0"/>
              </a:rPr>
              <a:t>Vishnuvardhan</a:t>
            </a:r>
            <a:r>
              <a:rPr lang="en-US" sz="1400" dirty="0">
                <a:latin typeface="Times New Roman" pitchFamily="18" charset="0"/>
                <a:cs typeface="Times New Roman" pitchFamily="18" charset="0"/>
              </a:rPr>
              <a:t> Road, Bengaluru - 560 098 </a:t>
            </a:r>
            <a:endParaRPr kumimoji="0" lang="en-US" sz="1400" b="0" i="0" u="none" strike="noStrike" cap="none" normalizeH="0" baseline="0" dirty="0">
              <a:ln>
                <a:noFill/>
              </a:ln>
              <a:solidFill>
                <a:schemeClr val="tx2"/>
              </a:solidFill>
              <a:effectLst/>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99694A6D-C623-6F2F-61A1-A3F742DB2351}"/>
              </a:ext>
            </a:extLst>
          </p:cNvPr>
          <p:cNvPicPr/>
          <p:nvPr/>
        </p:nvPicPr>
        <p:blipFill>
          <a:blip r:embed="rId3">
            <a:extLst>
              <a:ext uri="{28A0092B-C50C-407E-A947-70E740481C1C}">
                <a14:useLocalDpi xmlns:a14="http://schemas.microsoft.com/office/drawing/2010/main" val="0"/>
              </a:ext>
            </a:extLst>
          </a:blip>
          <a:stretch>
            <a:fillRect/>
          </a:stretch>
        </p:blipFill>
        <p:spPr>
          <a:xfrm>
            <a:off x="10374166" y="387927"/>
            <a:ext cx="1526887" cy="1355511"/>
          </a:xfrm>
          <a:prstGeom prst="rect">
            <a:avLst/>
          </a:prstGeom>
        </p:spPr>
      </p:pic>
      <p:sp>
        <p:nvSpPr>
          <p:cNvPr id="11" name="Rectangle 10">
            <a:extLst>
              <a:ext uri="{FF2B5EF4-FFF2-40B4-BE49-F238E27FC236}">
                <a16:creationId xmlns:a16="http://schemas.microsoft.com/office/drawing/2014/main" id="{1C785DFA-ECE2-58CA-851D-1E4D9DB1AF2D}"/>
              </a:ext>
            </a:extLst>
          </p:cNvPr>
          <p:cNvSpPr/>
          <p:nvPr/>
        </p:nvSpPr>
        <p:spPr>
          <a:xfrm>
            <a:off x="1255059" y="1617354"/>
            <a:ext cx="10354235" cy="1077218"/>
          </a:xfrm>
          <a:prstGeom prst="rect">
            <a:avLst/>
          </a:prstGeom>
        </p:spPr>
        <p:txBody>
          <a:bodyPr wrap="square">
            <a:spAutoFit/>
          </a:bodyPr>
          <a:lstStyle/>
          <a:p>
            <a:pPr algn="ctr"/>
            <a:r>
              <a:rPr lang="en-IN" sz="2000" b="1" dirty="0">
                <a:latin typeface="Times New Roman" pitchFamily="18" charset="0"/>
                <a:cs typeface="Times New Roman" pitchFamily="18" charset="0"/>
              </a:rPr>
              <a:t>VII SEM :  </a:t>
            </a:r>
            <a:r>
              <a:rPr lang="en-US" sz="2000" b="1" dirty="0">
                <a:latin typeface="Times New Roman" pitchFamily="18" charset="0"/>
                <a:cs typeface="Times New Roman" pitchFamily="18" charset="0"/>
              </a:rPr>
              <a:t>PROJECT WORK PHASE -1 ( 18EEP78 )</a:t>
            </a:r>
          </a:p>
          <a:p>
            <a:pPr algn="ctr"/>
            <a:endParaRPr lang="en-US" sz="2000" b="1" dirty="0">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		     </a:t>
            </a:r>
            <a:r>
              <a:rPr lang="en-US" sz="2400" b="1" dirty="0">
                <a:solidFill>
                  <a:srgbClr val="002060"/>
                </a:solidFill>
                <a:effectLst/>
                <a:latin typeface="Helvetica" panose="020B0604020202020204" pitchFamily="34" charset="0"/>
                <a:ea typeface="Times New Roman" panose="02020603050405020304" pitchFamily="18" charset="0"/>
              </a:rPr>
              <a:t>Bilinear Arm using Principle of </a:t>
            </a:r>
            <a:r>
              <a:rPr lang="en-US" sz="2400" b="1" dirty="0">
                <a:solidFill>
                  <a:srgbClr val="002060"/>
                </a:solidFill>
                <a:latin typeface="Helvetica" panose="020B0604020202020204" pitchFamily="34" charset="0"/>
                <a:ea typeface="Times New Roman" panose="02020603050405020304" pitchFamily="18" charset="0"/>
              </a:rPr>
              <a:t>D</a:t>
            </a:r>
            <a:r>
              <a:rPr lang="en-US" sz="2400" b="1" dirty="0">
                <a:solidFill>
                  <a:srgbClr val="002060"/>
                </a:solidFill>
                <a:effectLst/>
                <a:latin typeface="Helvetica" panose="020B0604020202020204" pitchFamily="34" charset="0"/>
                <a:ea typeface="Times New Roman" panose="02020603050405020304" pitchFamily="18" charset="0"/>
              </a:rPr>
              <a:t>ouble Pendulum</a:t>
            </a:r>
            <a:r>
              <a:rPr lang="en-US" sz="2400" b="1" dirty="0">
                <a:solidFill>
                  <a:srgbClr val="002060"/>
                </a:solidFill>
                <a:latin typeface="Times New Roman" panose="02020603050405020304" pitchFamily="18" charset="0"/>
                <a:ea typeface="Times New Roman" panose="02020603050405020304" pitchFamily="18" charset="0"/>
              </a:rPr>
              <a:t>.</a:t>
            </a:r>
            <a:endParaRPr lang="en-US" sz="2400" b="1" dirty="0">
              <a:solidFill>
                <a:srgbClr val="002060"/>
              </a:solidFill>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id="{98FD6382-4B8E-AEA1-D951-50560D03485B}"/>
              </a:ext>
            </a:extLst>
          </p:cNvPr>
          <p:cNvSpPr/>
          <p:nvPr/>
        </p:nvSpPr>
        <p:spPr>
          <a:xfrm>
            <a:off x="7065819" y="3068328"/>
            <a:ext cx="2881745" cy="369332"/>
          </a:xfrm>
          <a:prstGeom prst="rect">
            <a:avLst/>
          </a:prstGeom>
        </p:spPr>
        <p:txBody>
          <a:bodyPr wrap="square">
            <a:spAutoFit/>
          </a:bodyPr>
          <a:lstStyle/>
          <a:p>
            <a:pPr lvl="0" algn="ctr" fontAlgn="base">
              <a:spcBef>
                <a:spcPct val="0"/>
              </a:spcBef>
              <a:spcAft>
                <a:spcPct val="0"/>
              </a:spcAft>
            </a:pPr>
            <a:r>
              <a:rPr lang="en-US" b="1" dirty="0">
                <a:latin typeface="Times New Roman" pitchFamily="18" charset="0"/>
                <a:ea typeface="Calibri" pitchFamily="34" charset="0"/>
                <a:cs typeface="Times New Roman" pitchFamily="18" charset="0"/>
              </a:rPr>
              <a:t>Under the Guidance of</a:t>
            </a:r>
          </a:p>
        </p:txBody>
      </p:sp>
      <p:sp>
        <p:nvSpPr>
          <p:cNvPr id="13" name="Rectangle 12">
            <a:extLst>
              <a:ext uri="{FF2B5EF4-FFF2-40B4-BE49-F238E27FC236}">
                <a16:creationId xmlns:a16="http://schemas.microsoft.com/office/drawing/2014/main" id="{B7C03816-DF1F-C592-0DF6-E934BF60C7D9}"/>
              </a:ext>
            </a:extLst>
          </p:cNvPr>
          <p:cNvSpPr/>
          <p:nvPr/>
        </p:nvSpPr>
        <p:spPr>
          <a:xfrm>
            <a:off x="6331528" y="3442409"/>
            <a:ext cx="2881745" cy="954107"/>
          </a:xfrm>
          <a:prstGeom prst="rect">
            <a:avLst/>
          </a:prstGeom>
        </p:spPr>
        <p:txBody>
          <a:bodyPr wrap="square">
            <a:spAutoFit/>
          </a:bodyPr>
          <a:lstStyle/>
          <a:p>
            <a:pPr lvl="0" fontAlgn="base">
              <a:spcBef>
                <a:spcPct val="0"/>
              </a:spcBef>
              <a:spcAft>
                <a:spcPct val="0"/>
              </a:spcAft>
            </a:pPr>
            <a:r>
              <a:rPr lang="en-US" sz="1400" b="1" dirty="0">
                <a:latin typeface="Times New Roman" pitchFamily="18" charset="0"/>
                <a:ea typeface="Calibri" pitchFamily="34" charset="0"/>
                <a:cs typeface="Times New Roman" pitchFamily="18" charset="0"/>
              </a:rPr>
              <a:t>Internal Guide</a:t>
            </a:r>
          </a:p>
          <a:p>
            <a:pPr lvl="0" fontAlgn="base">
              <a:spcBef>
                <a:spcPct val="0"/>
              </a:spcBef>
              <a:spcAft>
                <a:spcPct val="0"/>
              </a:spcAft>
            </a:pPr>
            <a:r>
              <a:rPr lang="en-US" sz="1400" b="1" dirty="0">
                <a:latin typeface="Times New Roman" pitchFamily="18" charset="0"/>
                <a:ea typeface="Calibri" pitchFamily="34" charset="0"/>
                <a:cs typeface="Times New Roman" pitchFamily="18" charset="0"/>
              </a:rPr>
              <a:t>Name :Mr. MD. AMEEN SADIQ </a:t>
            </a:r>
          </a:p>
          <a:p>
            <a:pPr lvl="0" fontAlgn="base">
              <a:spcBef>
                <a:spcPct val="0"/>
              </a:spcBef>
              <a:spcAft>
                <a:spcPct val="0"/>
              </a:spcAft>
            </a:pPr>
            <a:r>
              <a:rPr lang="en-US" sz="1400" b="1" dirty="0">
                <a:latin typeface="Times New Roman" pitchFamily="18" charset="0"/>
                <a:ea typeface="Calibri" pitchFamily="34" charset="0"/>
                <a:cs typeface="Times New Roman" pitchFamily="18" charset="0"/>
              </a:rPr>
              <a:t>Designation :</a:t>
            </a:r>
          </a:p>
          <a:p>
            <a:pPr lvl="0" fontAlgn="base">
              <a:spcBef>
                <a:spcPct val="0"/>
              </a:spcBef>
              <a:spcAft>
                <a:spcPct val="0"/>
              </a:spcAft>
            </a:pPr>
            <a:r>
              <a:rPr lang="en-US" sz="1400" b="1" dirty="0" err="1">
                <a:latin typeface="Times New Roman" pitchFamily="18" charset="0"/>
                <a:ea typeface="Calibri" pitchFamily="34" charset="0"/>
                <a:cs typeface="Times New Roman" pitchFamily="18" charset="0"/>
              </a:rPr>
              <a:t>Organisation</a:t>
            </a:r>
            <a:r>
              <a:rPr lang="en-US" sz="1400" b="1" dirty="0">
                <a:latin typeface="Times New Roman" pitchFamily="18" charset="0"/>
                <a:ea typeface="Calibri" pitchFamily="34" charset="0"/>
                <a:cs typeface="Times New Roman" pitchFamily="18" charset="0"/>
              </a:rPr>
              <a:t> :</a:t>
            </a:r>
          </a:p>
        </p:txBody>
      </p:sp>
      <p:sp>
        <p:nvSpPr>
          <p:cNvPr id="14" name="Rectangle 13">
            <a:extLst>
              <a:ext uri="{FF2B5EF4-FFF2-40B4-BE49-F238E27FC236}">
                <a16:creationId xmlns:a16="http://schemas.microsoft.com/office/drawing/2014/main" id="{55862FBC-C87A-6BA2-4476-4AA26DCFA3F1}"/>
              </a:ext>
            </a:extLst>
          </p:cNvPr>
          <p:cNvSpPr/>
          <p:nvPr/>
        </p:nvSpPr>
        <p:spPr>
          <a:xfrm>
            <a:off x="9240993" y="3400843"/>
            <a:ext cx="2881745" cy="954107"/>
          </a:xfrm>
          <a:prstGeom prst="rect">
            <a:avLst/>
          </a:prstGeom>
        </p:spPr>
        <p:txBody>
          <a:bodyPr wrap="square">
            <a:spAutoFit/>
          </a:bodyPr>
          <a:lstStyle/>
          <a:p>
            <a:pPr lvl="0" fontAlgn="base">
              <a:spcBef>
                <a:spcPct val="0"/>
              </a:spcBef>
              <a:spcAft>
                <a:spcPct val="0"/>
              </a:spcAft>
            </a:pPr>
            <a:r>
              <a:rPr lang="en-US" sz="1400" b="1" dirty="0">
                <a:latin typeface="Times New Roman" pitchFamily="18" charset="0"/>
                <a:ea typeface="Calibri" pitchFamily="34" charset="0"/>
                <a:cs typeface="Times New Roman" pitchFamily="18" charset="0"/>
              </a:rPr>
              <a:t>External Guide</a:t>
            </a:r>
          </a:p>
          <a:p>
            <a:pPr lvl="0" fontAlgn="base">
              <a:spcBef>
                <a:spcPct val="0"/>
              </a:spcBef>
              <a:spcAft>
                <a:spcPct val="0"/>
              </a:spcAft>
            </a:pPr>
            <a:r>
              <a:rPr lang="en-US" sz="1400" b="1" dirty="0">
                <a:latin typeface="Times New Roman" pitchFamily="18" charset="0"/>
                <a:ea typeface="Calibri" pitchFamily="34" charset="0"/>
                <a:cs typeface="Times New Roman" pitchFamily="18" charset="0"/>
              </a:rPr>
              <a:t>Name : </a:t>
            </a:r>
          </a:p>
          <a:p>
            <a:pPr lvl="0" fontAlgn="base">
              <a:spcBef>
                <a:spcPct val="0"/>
              </a:spcBef>
              <a:spcAft>
                <a:spcPct val="0"/>
              </a:spcAft>
            </a:pPr>
            <a:r>
              <a:rPr lang="en-US" sz="1400" b="1" dirty="0">
                <a:latin typeface="Times New Roman" pitchFamily="18" charset="0"/>
                <a:ea typeface="Calibri" pitchFamily="34" charset="0"/>
                <a:cs typeface="Times New Roman" pitchFamily="18" charset="0"/>
              </a:rPr>
              <a:t>Designation :</a:t>
            </a:r>
          </a:p>
          <a:p>
            <a:pPr lvl="0" fontAlgn="base">
              <a:spcBef>
                <a:spcPct val="0"/>
              </a:spcBef>
              <a:spcAft>
                <a:spcPct val="0"/>
              </a:spcAft>
            </a:pPr>
            <a:r>
              <a:rPr lang="en-US" sz="1400" b="1" dirty="0" err="1">
                <a:latin typeface="Times New Roman" pitchFamily="18" charset="0"/>
                <a:ea typeface="Calibri" pitchFamily="34" charset="0"/>
                <a:cs typeface="Times New Roman" pitchFamily="18" charset="0"/>
              </a:rPr>
              <a:t>Organisation</a:t>
            </a:r>
            <a:r>
              <a:rPr lang="en-US" sz="1400" b="1" dirty="0">
                <a:latin typeface="Times New Roman" pitchFamily="18" charset="0"/>
                <a:ea typeface="Calibri" pitchFamily="34" charset="0"/>
                <a:cs typeface="Times New Roman" pitchFamily="18" charset="0"/>
              </a:rPr>
              <a:t> :</a:t>
            </a:r>
          </a:p>
        </p:txBody>
      </p:sp>
    </p:spTree>
    <p:extLst>
      <p:ext uri="{BB962C8B-B14F-4D97-AF65-F5344CB8AC3E}">
        <p14:creationId xmlns:p14="http://schemas.microsoft.com/office/powerpoint/2010/main" val="36445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FA72-9FEF-E6D2-579B-BD09C85AB2B5}"/>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AAC924CA-BD01-036F-EEB4-00EF9E0A7243}"/>
              </a:ext>
            </a:extLst>
          </p:cNvPr>
          <p:cNvSpPr>
            <a:spLocks noGrp="1"/>
          </p:cNvSpPr>
          <p:nvPr>
            <p:ph idx="1"/>
          </p:nvPr>
        </p:nvSpPr>
        <p:spPr/>
        <p:txBody>
          <a:bodyPr/>
          <a:lstStyle/>
          <a:p>
            <a:r>
              <a:rPr lang="en-IN" dirty="0"/>
              <a:t>This system can be used in 3D printing.</a:t>
            </a:r>
          </a:p>
          <a:p>
            <a:r>
              <a:rPr lang="en-IN" dirty="0"/>
              <a:t>Due to its small scale, its easier to transport and hence applications in space is possible.</a:t>
            </a:r>
          </a:p>
          <a:p>
            <a:r>
              <a:rPr lang="en-US" dirty="0"/>
              <a:t>Multi-tier </a:t>
            </a:r>
            <a:r>
              <a:rPr lang="en-IN" dirty="0"/>
              <a:t>chip manufacturing van be developed. Since the system can be stacked.</a:t>
            </a:r>
          </a:p>
          <a:p>
            <a:r>
              <a:rPr lang="en-IN" dirty="0"/>
              <a:t>Possible application in medical field.</a:t>
            </a:r>
          </a:p>
        </p:txBody>
      </p:sp>
    </p:spTree>
    <p:extLst>
      <p:ext uri="{BB962C8B-B14F-4D97-AF65-F5344CB8AC3E}">
        <p14:creationId xmlns:p14="http://schemas.microsoft.com/office/powerpoint/2010/main" val="280299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5C68-1CDC-AB74-3F53-3FD7DD5689CD}"/>
              </a:ext>
            </a:extLst>
          </p:cNvPr>
          <p:cNvSpPr>
            <a:spLocks noGrp="1"/>
          </p:cNvSpPr>
          <p:nvPr>
            <p:ph type="title"/>
          </p:nvPr>
        </p:nvSpPr>
        <p:spPr/>
        <p:txBody>
          <a:bodyPr/>
          <a:lstStyle/>
          <a:p>
            <a:r>
              <a:rPr lang="en-IN" u="sng" dirty="0"/>
              <a:t>Abstract</a:t>
            </a:r>
          </a:p>
        </p:txBody>
      </p:sp>
      <p:sp>
        <p:nvSpPr>
          <p:cNvPr id="3" name="Content Placeholder 2">
            <a:extLst>
              <a:ext uri="{FF2B5EF4-FFF2-40B4-BE49-F238E27FC236}">
                <a16:creationId xmlns:a16="http://schemas.microsoft.com/office/drawing/2014/main" id="{DC68CF15-641D-F2AA-F530-BBFDCA5AD916}"/>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 the leading technological development of machine-based industrial automation, robotic arms have played a key role in this aspect.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Generic designs revolve around overhead implementation. But it is not the most efficient way to implement it in small scale chip designing areas.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is due to the fact the larger arms are designed for heavier lifting operations.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overcome the faults in the system, we are demonstrating a more efficient design.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1026" name="Picture 2" descr="Robotic Arms: Different Types and When to Use Them | #HowToRobot">
            <a:extLst>
              <a:ext uri="{FF2B5EF4-FFF2-40B4-BE49-F238E27FC236}">
                <a16:creationId xmlns:a16="http://schemas.microsoft.com/office/drawing/2014/main" id="{6E3FDDC0-AB1B-131B-C79F-E779A7078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52" y="4750081"/>
            <a:ext cx="2949627" cy="18383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 Axis Laser Etcher Carving Desktop Engraving Machine 500mw DIY 30X40cm CNC  Router Marking Cutting [SG-JGJ-2] - US$159.00 : FastToBuy.com">
            <a:extLst>
              <a:ext uri="{FF2B5EF4-FFF2-40B4-BE49-F238E27FC236}">
                <a16:creationId xmlns:a16="http://schemas.microsoft.com/office/drawing/2014/main" id="{B764A330-0D31-227B-FE44-FD3A53C45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1033" y="3429000"/>
            <a:ext cx="2398618" cy="239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2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6C3F-72A6-2806-3E53-C552961E000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F4F5872-79D4-2A26-CD19-26201E86EF4F}"/>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have motion across plane, we need to define two one-dimensional motion and thus will have a two-dimensional system.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propose the implementation of a mechanism which is similar to a double pendulum. This design holds good cause occupies less space, and easy to operate.</a:t>
            </a:r>
          </a:p>
          <a:p>
            <a:r>
              <a:rPr lang="en-US" sz="1800" dirty="0">
                <a:latin typeface="Times New Roman" panose="02020603050405020304" pitchFamily="18" charset="0"/>
                <a:ea typeface="Times New Roman" panose="02020603050405020304" pitchFamily="18" charset="0"/>
                <a:cs typeface="Times New Roman" panose="02020603050405020304" pitchFamily="18" charset="0"/>
              </a:rPr>
              <a:t>Over the commonly used 2 linear axis movement we use a rotating double pendulum system.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099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69F8A0-1ACE-DFFF-0CE6-5FB05B4D212D}"/>
              </a:ext>
            </a:extLst>
          </p:cNvPr>
          <p:cNvSpPr>
            <a:spLocks noGrp="1"/>
          </p:cNvSpPr>
          <p:nvPr>
            <p:ph idx="1"/>
          </p:nvPr>
        </p:nvSpPr>
        <p:spPr>
          <a:xfrm>
            <a:off x="1141412" y="2949387"/>
            <a:ext cx="9905999" cy="2841813"/>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above figure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shows the basic design of a double pendulum.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 this arrangement of arms, we acquire the same range of motion as a conveyor system.</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bearings represent two 360 degree-servo motors that are used to move the arms. We intend to demonstrate this system in an automatic chess board.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descr="The Serious Physics Behind a Double Pendulum Fidget Spinner | WIRED">
            <a:extLst>
              <a:ext uri="{FF2B5EF4-FFF2-40B4-BE49-F238E27FC236}">
                <a16:creationId xmlns:a16="http://schemas.microsoft.com/office/drawing/2014/main" id="{7C3485BE-122E-5E7F-18A8-28E08B9859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4640" y="354553"/>
            <a:ext cx="2880584" cy="2367859"/>
          </a:xfrm>
          <a:prstGeom prst="rect">
            <a:avLst/>
          </a:prstGeom>
          <a:noFill/>
          <a:ln>
            <a:noFill/>
          </a:ln>
        </p:spPr>
      </p:pic>
    </p:spTree>
    <p:extLst>
      <p:ext uri="{BB962C8B-B14F-4D97-AF65-F5344CB8AC3E}">
        <p14:creationId xmlns:p14="http://schemas.microsoft.com/office/powerpoint/2010/main" val="34986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0638-8049-952D-B41F-40EDAA0284F6}"/>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A9E3BE55-9825-AF2C-E285-3395EE8D4338}"/>
              </a:ext>
            </a:extLst>
          </p:cNvPr>
          <p:cNvSpPr>
            <a:spLocks noGrp="1"/>
          </p:cNvSpPr>
          <p:nvPr>
            <p:ph idx="1"/>
          </p:nvPr>
        </p:nvSpPr>
        <p:spPr/>
        <p:txBody>
          <a:bodyPr/>
          <a:lstStyle/>
          <a:p>
            <a:r>
              <a:rPr lang="en-IN" dirty="0"/>
              <a:t>Hardware</a:t>
            </a:r>
          </a:p>
          <a:p>
            <a:pPr lvl="1"/>
            <a:r>
              <a:rPr lang="en-IN" dirty="0"/>
              <a:t>Two servo motor are connected via an arm like structure and this establishes an arm like structure.</a:t>
            </a:r>
          </a:p>
          <a:p>
            <a:pPr lvl="1"/>
            <a:r>
              <a:rPr lang="en-IN" dirty="0"/>
              <a:t>This allows for traversing a plane using this two motor system.</a:t>
            </a:r>
          </a:p>
          <a:p>
            <a:pPr lvl="1"/>
            <a:r>
              <a:rPr lang="en-IN" dirty="0"/>
              <a:t>The tip of the arm is used as the reference to move the arm as a single unit.</a:t>
            </a:r>
          </a:p>
          <a:p>
            <a:pPr lvl="1"/>
            <a:r>
              <a:rPr lang="en-IN" dirty="0"/>
              <a:t>Basic coordinate system is used to define and navigate the arm.</a:t>
            </a:r>
          </a:p>
          <a:p>
            <a:pPr lvl="1"/>
            <a:endParaRPr lang="en-IN" dirty="0"/>
          </a:p>
        </p:txBody>
      </p:sp>
    </p:spTree>
    <p:extLst>
      <p:ext uri="{BB962C8B-B14F-4D97-AF65-F5344CB8AC3E}">
        <p14:creationId xmlns:p14="http://schemas.microsoft.com/office/powerpoint/2010/main" val="69328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63EE-C021-C42E-C2DE-5C98D2DA86CF}"/>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97D1BA09-3C04-CFD5-B536-B3E4E9B56B11}"/>
              </a:ext>
            </a:extLst>
          </p:cNvPr>
          <p:cNvSpPr>
            <a:spLocks noGrp="1"/>
          </p:cNvSpPr>
          <p:nvPr>
            <p:ph idx="1"/>
          </p:nvPr>
        </p:nvSpPr>
        <p:spPr/>
        <p:txBody>
          <a:bodyPr/>
          <a:lstStyle/>
          <a:p>
            <a:r>
              <a:rPr lang="en-IN" dirty="0"/>
              <a:t>Software</a:t>
            </a:r>
          </a:p>
          <a:p>
            <a:pPr lvl="1"/>
            <a:r>
              <a:rPr lang="en-IN" dirty="0"/>
              <a:t>The code calculates the angle the arms has to be so that the tip of the arm is moved towards the originating coordinates.</a:t>
            </a:r>
          </a:p>
          <a:p>
            <a:pPr lvl="1"/>
            <a:r>
              <a:rPr lang="en-IN" dirty="0"/>
              <a:t>This calculation is done using kinematics and inverse kinematics.</a:t>
            </a:r>
          </a:p>
          <a:p>
            <a:pPr lvl="1"/>
            <a:r>
              <a:rPr lang="en-IN" dirty="0"/>
              <a:t>When the end point is specified the code calculates the rate at which the servo motors should turn in coordination so that the tip of the arm moves in a straight line.</a:t>
            </a:r>
          </a:p>
          <a:p>
            <a:pPr lvl="1"/>
            <a:r>
              <a:rPr lang="en-IN" dirty="0"/>
              <a:t>The calculated values help the controller to command the servo motors to rotate enabling the arms to move such that the tip of the arm moves in a straight line. </a:t>
            </a:r>
          </a:p>
        </p:txBody>
      </p:sp>
    </p:spTree>
    <p:extLst>
      <p:ext uri="{BB962C8B-B14F-4D97-AF65-F5344CB8AC3E}">
        <p14:creationId xmlns:p14="http://schemas.microsoft.com/office/powerpoint/2010/main" val="162248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DC7B-9D45-85E9-4C7B-8F67F8301031}"/>
              </a:ext>
            </a:extLst>
          </p:cNvPr>
          <p:cNvSpPr>
            <a:spLocks noGrp="1"/>
          </p:cNvSpPr>
          <p:nvPr>
            <p:ph type="title"/>
          </p:nvPr>
        </p:nvSpPr>
        <p:spPr>
          <a:xfrm>
            <a:off x="1193073" y="618309"/>
            <a:ext cx="9854337" cy="1478779"/>
          </a:xfrm>
        </p:spPr>
        <p:txBody>
          <a:bodyPr/>
          <a:lstStyle/>
          <a:p>
            <a:r>
              <a:rPr lang="en-US" dirty="0"/>
              <a:t> </a:t>
            </a:r>
          </a:p>
        </p:txBody>
      </p:sp>
      <p:pic>
        <p:nvPicPr>
          <p:cNvPr id="5" name="Content Placeholder 4">
            <a:extLst>
              <a:ext uri="{FF2B5EF4-FFF2-40B4-BE49-F238E27FC236}">
                <a16:creationId xmlns:a16="http://schemas.microsoft.com/office/drawing/2014/main" id="{A6AA65B4-6D99-C007-ABC0-13432400C7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365" y="355614"/>
            <a:ext cx="6400799" cy="6146772"/>
          </a:xfrm>
        </p:spPr>
      </p:pic>
    </p:spTree>
    <p:extLst>
      <p:ext uri="{BB962C8B-B14F-4D97-AF65-F5344CB8AC3E}">
        <p14:creationId xmlns:p14="http://schemas.microsoft.com/office/powerpoint/2010/main" val="311240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3754-C682-2BEC-CACD-C7A69728F4DC}"/>
              </a:ext>
            </a:extLst>
          </p:cNvPr>
          <p:cNvSpPr>
            <a:spLocks noGrp="1"/>
          </p:cNvSpPr>
          <p:nvPr>
            <p:ph type="title"/>
          </p:nvPr>
        </p:nvSpPr>
        <p:spPr/>
        <p:txBody>
          <a:bodyPr/>
          <a:lstStyle/>
          <a:p>
            <a:r>
              <a:rPr lang="en-IN" dirty="0"/>
              <a:t>Current status of project </a:t>
            </a:r>
          </a:p>
        </p:txBody>
      </p:sp>
      <p:sp>
        <p:nvSpPr>
          <p:cNvPr id="3" name="Content Placeholder 2">
            <a:extLst>
              <a:ext uri="{FF2B5EF4-FFF2-40B4-BE49-F238E27FC236}">
                <a16:creationId xmlns:a16="http://schemas.microsoft.com/office/drawing/2014/main" id="{E4EAB841-84F8-6EE5-823A-D4F315B1D950}"/>
              </a:ext>
            </a:extLst>
          </p:cNvPr>
          <p:cNvSpPr>
            <a:spLocks noGrp="1"/>
          </p:cNvSpPr>
          <p:nvPr>
            <p:ph idx="1"/>
          </p:nvPr>
        </p:nvSpPr>
        <p:spPr/>
        <p:txBody>
          <a:bodyPr/>
          <a:lstStyle/>
          <a:p>
            <a:pPr marL="0" indent="0">
              <a:buNone/>
            </a:pPr>
            <a:r>
              <a:rPr lang="en-IN" dirty="0"/>
              <a:t>The software part of the project is partially done. Integration with the inverse kinematic software to the chess algorithm has to be accomplished. The overall online connectivity of the code for communication is established.</a:t>
            </a:r>
          </a:p>
          <a:p>
            <a:pPr marL="0" indent="0">
              <a:buNone/>
            </a:pPr>
            <a:r>
              <a:rPr lang="en-IN" dirty="0"/>
              <a:t>Rudimentary idea for the implementation of the hardware to the software is being studied in the current stages </a:t>
            </a:r>
          </a:p>
        </p:txBody>
      </p:sp>
    </p:spTree>
    <p:extLst>
      <p:ext uri="{BB962C8B-B14F-4D97-AF65-F5344CB8AC3E}">
        <p14:creationId xmlns:p14="http://schemas.microsoft.com/office/powerpoint/2010/main" val="316613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7166-F4DF-FC67-20A3-E689CC4E368E}"/>
              </a:ext>
            </a:extLst>
          </p:cNvPr>
          <p:cNvSpPr>
            <a:spLocks noGrp="1"/>
          </p:cNvSpPr>
          <p:nvPr>
            <p:ph type="title"/>
          </p:nvPr>
        </p:nvSpPr>
        <p:spPr/>
        <p:txBody>
          <a:bodyPr/>
          <a:lstStyle/>
          <a:p>
            <a:r>
              <a:rPr lang="en-IN" dirty="0"/>
              <a:t>Approximate cost of project</a:t>
            </a:r>
          </a:p>
        </p:txBody>
      </p:sp>
      <p:graphicFrame>
        <p:nvGraphicFramePr>
          <p:cNvPr id="4" name="Table 4">
            <a:extLst>
              <a:ext uri="{FF2B5EF4-FFF2-40B4-BE49-F238E27FC236}">
                <a16:creationId xmlns:a16="http://schemas.microsoft.com/office/drawing/2014/main" id="{862462B4-B49F-F757-1935-9E1FE2D13F5E}"/>
              </a:ext>
            </a:extLst>
          </p:cNvPr>
          <p:cNvGraphicFramePr>
            <a:graphicFrameLocks noGrp="1"/>
          </p:cNvGraphicFramePr>
          <p:nvPr>
            <p:ph idx="1"/>
            <p:extLst>
              <p:ext uri="{D42A27DB-BD31-4B8C-83A1-F6EECF244321}">
                <p14:modId xmlns:p14="http://schemas.microsoft.com/office/powerpoint/2010/main" val="1610163816"/>
              </p:ext>
            </p:extLst>
          </p:nvPr>
        </p:nvGraphicFramePr>
        <p:xfrm>
          <a:off x="1141413" y="2249486"/>
          <a:ext cx="9195660" cy="2775360"/>
        </p:xfrm>
        <a:graphic>
          <a:graphicData uri="http://schemas.openxmlformats.org/drawingml/2006/table">
            <a:tbl>
              <a:tblPr firstRow="1" bandRow="1">
                <a:tableStyleId>{5C22544A-7EE6-4342-B048-85BDC9FD1C3A}</a:tableStyleId>
              </a:tblPr>
              <a:tblGrid>
                <a:gridCol w="3065220">
                  <a:extLst>
                    <a:ext uri="{9D8B030D-6E8A-4147-A177-3AD203B41FA5}">
                      <a16:colId xmlns:a16="http://schemas.microsoft.com/office/drawing/2014/main" val="348042086"/>
                    </a:ext>
                  </a:extLst>
                </a:gridCol>
                <a:gridCol w="3065220">
                  <a:extLst>
                    <a:ext uri="{9D8B030D-6E8A-4147-A177-3AD203B41FA5}">
                      <a16:colId xmlns:a16="http://schemas.microsoft.com/office/drawing/2014/main" val="370883031"/>
                    </a:ext>
                  </a:extLst>
                </a:gridCol>
                <a:gridCol w="3065220">
                  <a:extLst>
                    <a:ext uri="{9D8B030D-6E8A-4147-A177-3AD203B41FA5}">
                      <a16:colId xmlns:a16="http://schemas.microsoft.com/office/drawing/2014/main" val="2003907031"/>
                    </a:ext>
                  </a:extLst>
                </a:gridCol>
              </a:tblGrid>
              <a:tr h="462560">
                <a:tc>
                  <a:txBody>
                    <a:bodyPr/>
                    <a:lstStyle/>
                    <a:p>
                      <a:pPr algn="ctr"/>
                      <a:r>
                        <a:rPr lang="en-US" dirty="0"/>
                        <a:t>Components</a:t>
                      </a:r>
                    </a:p>
                  </a:txBody>
                  <a:tcPr/>
                </a:tc>
                <a:tc>
                  <a:txBody>
                    <a:bodyPr/>
                    <a:lstStyle/>
                    <a:p>
                      <a:pPr algn="ctr"/>
                      <a:r>
                        <a:rPr lang="en-US" dirty="0"/>
                        <a:t>Quantity </a:t>
                      </a:r>
                    </a:p>
                  </a:txBody>
                  <a:tcPr/>
                </a:tc>
                <a:tc>
                  <a:txBody>
                    <a:bodyPr/>
                    <a:lstStyle/>
                    <a:p>
                      <a:pPr algn="ctr"/>
                      <a:r>
                        <a:rPr lang="en-US" dirty="0"/>
                        <a:t>Cost</a:t>
                      </a:r>
                    </a:p>
                  </a:txBody>
                  <a:tcPr/>
                </a:tc>
                <a:extLst>
                  <a:ext uri="{0D108BD9-81ED-4DB2-BD59-A6C34878D82A}">
                    <a16:rowId xmlns:a16="http://schemas.microsoft.com/office/drawing/2014/main" val="2181584934"/>
                  </a:ext>
                </a:extLst>
              </a:tr>
              <a:tr h="462560">
                <a:tc>
                  <a:txBody>
                    <a:bodyPr/>
                    <a:lstStyle/>
                    <a:p>
                      <a:pPr marL="0" algn="ctr" defTabSz="914400" rtl="0" eaLnBrk="1" latinLnBrk="0" hangingPunct="1"/>
                      <a:r>
                        <a:rPr lang="it-IT" sz="1800" kern="1200" dirty="0">
                          <a:solidFill>
                            <a:schemeClr val="bg1"/>
                          </a:solidFill>
                          <a:effectLst/>
                          <a:latin typeface="Times New Roman" panose="02020603050405020304" pitchFamily="18" charset="0"/>
                          <a:ea typeface="+mn-ea"/>
                          <a:cs typeface="Times New Roman" panose="02020603050405020304" pitchFamily="18" charset="0"/>
                        </a:rPr>
                        <a:t>Raspberry Pi 3 Model B</a:t>
                      </a:r>
                      <a:endParaRPr lang="en-US" sz="1800" kern="1200" dirty="0">
                        <a:solidFill>
                          <a:schemeClr val="bg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dirty="0"/>
                        <a:t>1</a:t>
                      </a:r>
                    </a:p>
                  </a:txBody>
                  <a:tcPr/>
                </a:tc>
                <a:tc>
                  <a:txBody>
                    <a:bodyPr/>
                    <a:lstStyle/>
                    <a:p>
                      <a:pPr algn="ctr"/>
                      <a:r>
                        <a:rPr lang="en-US" dirty="0"/>
                        <a:t>6000</a:t>
                      </a:r>
                    </a:p>
                  </a:txBody>
                  <a:tcPr/>
                </a:tc>
                <a:extLst>
                  <a:ext uri="{0D108BD9-81ED-4DB2-BD59-A6C34878D82A}">
                    <a16:rowId xmlns:a16="http://schemas.microsoft.com/office/drawing/2014/main" val="84561527"/>
                  </a:ext>
                </a:extLst>
              </a:tr>
              <a:tr h="462560">
                <a:tc>
                  <a:txBody>
                    <a:bodyPr/>
                    <a:lstStyle/>
                    <a:p>
                      <a:pPr algn="ctr"/>
                      <a:r>
                        <a:rPr lang="en-US" dirty="0"/>
                        <a:t>360° servo motor</a:t>
                      </a:r>
                    </a:p>
                  </a:txBody>
                  <a:tcPr/>
                </a:tc>
                <a:tc>
                  <a:txBody>
                    <a:bodyPr/>
                    <a:lstStyle/>
                    <a:p>
                      <a:pPr algn="ctr"/>
                      <a:r>
                        <a:rPr lang="en-US" dirty="0"/>
                        <a:t>2</a:t>
                      </a:r>
                    </a:p>
                  </a:txBody>
                  <a:tcPr/>
                </a:tc>
                <a:tc>
                  <a:txBody>
                    <a:bodyPr/>
                    <a:lstStyle/>
                    <a:p>
                      <a:pPr algn="ctr"/>
                      <a:r>
                        <a:rPr lang="en-US" dirty="0"/>
                        <a:t>400</a:t>
                      </a:r>
                    </a:p>
                  </a:txBody>
                  <a:tcPr/>
                </a:tc>
                <a:extLst>
                  <a:ext uri="{0D108BD9-81ED-4DB2-BD59-A6C34878D82A}">
                    <a16:rowId xmlns:a16="http://schemas.microsoft.com/office/drawing/2014/main" val="3190896026"/>
                  </a:ext>
                </a:extLst>
              </a:tr>
              <a:tr h="462560">
                <a:tc>
                  <a:txBody>
                    <a:bodyPr/>
                    <a:lstStyle/>
                    <a:p>
                      <a:pPr algn="ctr"/>
                      <a:r>
                        <a:rPr lang="en-US" dirty="0"/>
                        <a:t>Arm material </a:t>
                      </a:r>
                    </a:p>
                  </a:txBody>
                  <a:tcPr/>
                </a:tc>
                <a:tc>
                  <a:txBody>
                    <a:bodyPr/>
                    <a:lstStyle/>
                    <a:p>
                      <a:pPr algn="ctr"/>
                      <a:r>
                        <a:rPr lang="en-US" dirty="0"/>
                        <a:t>1 sq/m</a:t>
                      </a:r>
                    </a:p>
                  </a:txBody>
                  <a:tcPr/>
                </a:tc>
                <a:tc>
                  <a:txBody>
                    <a:bodyPr/>
                    <a:lstStyle/>
                    <a:p>
                      <a:pPr algn="ctr"/>
                      <a:r>
                        <a:rPr lang="en-US" dirty="0"/>
                        <a:t>300 </a:t>
                      </a:r>
                    </a:p>
                  </a:txBody>
                  <a:tcPr/>
                </a:tc>
                <a:extLst>
                  <a:ext uri="{0D108BD9-81ED-4DB2-BD59-A6C34878D82A}">
                    <a16:rowId xmlns:a16="http://schemas.microsoft.com/office/drawing/2014/main" val="3357414240"/>
                  </a:ext>
                </a:extLst>
              </a:tr>
              <a:tr h="462560">
                <a:tc>
                  <a:txBody>
                    <a:bodyPr/>
                    <a:lstStyle/>
                    <a:p>
                      <a:pPr algn="ctr"/>
                      <a:r>
                        <a:rPr lang="en-US" dirty="0"/>
                        <a:t>Chess pawns </a:t>
                      </a:r>
                    </a:p>
                  </a:txBody>
                  <a:tcPr/>
                </a:tc>
                <a:tc>
                  <a:txBody>
                    <a:bodyPr/>
                    <a:lstStyle/>
                    <a:p>
                      <a:pPr algn="ctr"/>
                      <a:r>
                        <a:rPr lang="en-US" dirty="0"/>
                        <a:t>1 set </a:t>
                      </a:r>
                    </a:p>
                  </a:txBody>
                  <a:tcPr/>
                </a:tc>
                <a:tc>
                  <a:txBody>
                    <a:bodyPr/>
                    <a:lstStyle/>
                    <a:p>
                      <a:pPr algn="ctr"/>
                      <a:r>
                        <a:rPr lang="en-US" dirty="0"/>
                        <a:t>200</a:t>
                      </a:r>
                    </a:p>
                  </a:txBody>
                  <a:tcPr/>
                </a:tc>
                <a:extLst>
                  <a:ext uri="{0D108BD9-81ED-4DB2-BD59-A6C34878D82A}">
                    <a16:rowId xmlns:a16="http://schemas.microsoft.com/office/drawing/2014/main" val="550286679"/>
                  </a:ext>
                </a:extLst>
              </a:tr>
              <a:tr h="462560">
                <a:tc>
                  <a:txBody>
                    <a:bodyPr/>
                    <a:lstStyle/>
                    <a:p>
                      <a:pPr algn="ctr"/>
                      <a:r>
                        <a:rPr lang="en-US" dirty="0"/>
                        <a:t>Touch pad </a:t>
                      </a:r>
                    </a:p>
                  </a:txBody>
                  <a:tcPr/>
                </a:tc>
                <a:tc>
                  <a:txBody>
                    <a:bodyPr/>
                    <a:lstStyle/>
                    <a:p>
                      <a:pPr algn="ctr"/>
                      <a:r>
                        <a:rPr lang="en-US" dirty="0"/>
                        <a:t>1</a:t>
                      </a:r>
                    </a:p>
                  </a:txBody>
                  <a:tcPr/>
                </a:tc>
                <a:tc>
                  <a:txBody>
                    <a:bodyPr/>
                    <a:lstStyle/>
                    <a:p>
                      <a:pPr algn="ctr"/>
                      <a:r>
                        <a:rPr lang="en-US" dirty="0"/>
                        <a:t>2000</a:t>
                      </a:r>
                    </a:p>
                  </a:txBody>
                  <a:tcPr/>
                </a:tc>
                <a:extLst>
                  <a:ext uri="{0D108BD9-81ED-4DB2-BD59-A6C34878D82A}">
                    <a16:rowId xmlns:a16="http://schemas.microsoft.com/office/drawing/2014/main" val="3587064367"/>
                  </a:ext>
                </a:extLst>
              </a:tr>
            </a:tbl>
          </a:graphicData>
        </a:graphic>
      </p:graphicFrame>
    </p:spTree>
    <p:extLst>
      <p:ext uri="{BB962C8B-B14F-4D97-AF65-F5344CB8AC3E}">
        <p14:creationId xmlns:p14="http://schemas.microsoft.com/office/powerpoint/2010/main" val="2404306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2163</TotalTime>
  <Words>650</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vt:lpstr>
      <vt:lpstr>Times New Roman</vt:lpstr>
      <vt:lpstr>Tw Cen MT</vt:lpstr>
      <vt:lpstr>Circuit</vt:lpstr>
      <vt:lpstr>PowerPoint Presentation</vt:lpstr>
      <vt:lpstr>Abstract</vt:lpstr>
      <vt:lpstr>Introduction</vt:lpstr>
      <vt:lpstr>PowerPoint Presentation</vt:lpstr>
      <vt:lpstr>Working</vt:lpstr>
      <vt:lpstr>working</vt:lpstr>
      <vt:lpstr> </vt:lpstr>
      <vt:lpstr>Current status of project </vt:lpstr>
      <vt:lpstr>Approximate cost of project</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dc:creator>
  <cp:lastModifiedBy>gaurav jagadeesh</cp:lastModifiedBy>
  <cp:revision>5</cp:revision>
  <dcterms:created xsi:type="dcterms:W3CDTF">2022-11-30T07:40:15Z</dcterms:created>
  <dcterms:modified xsi:type="dcterms:W3CDTF">2022-12-02T04:24:50Z</dcterms:modified>
</cp:coreProperties>
</file>