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883430168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883430168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883430168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883430168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883430168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883430168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883430168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883430168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883430168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883430168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883430168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883430168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883430168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883430168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883430168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883430168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883430168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883430168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88343016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88343016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83430168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83430168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883430168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883430168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83430168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883430168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88343016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883430168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883430168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883430168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883430168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883430168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883430168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883430168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investopedia.com/terms/w/wilcoxon-test.asp" TargetMode="External"/><Relationship Id="rId4" Type="http://schemas.openxmlformats.org/officeDocument/2006/relationships/hyperlink" Target="https://www.investopedia.com/terms/w/wilcoxon-test.asp" TargetMode="External"/><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18.jpg"/><Relationship Id="rId5"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7.jpg"/><Relationship Id="rId5"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721609" y="506375"/>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00000"/>
                </a:solidFill>
              </a:rPr>
              <a:t>Statistics for Data Science Project</a:t>
            </a:r>
            <a:endParaRPr>
              <a:solidFill>
                <a:srgbClr val="000000"/>
              </a:solidFill>
            </a:endParaRPr>
          </a:p>
        </p:txBody>
      </p:sp>
      <p:sp>
        <p:nvSpPr>
          <p:cNvPr id="129" name="Google Shape;129;p13"/>
          <p:cNvSpPr txBox="1"/>
          <p:nvPr>
            <p:ph idx="4294967295" type="subTitle"/>
          </p:nvPr>
        </p:nvSpPr>
        <p:spPr>
          <a:xfrm>
            <a:off x="4397300" y="2456575"/>
            <a:ext cx="4273200" cy="21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Members:</a:t>
            </a:r>
            <a:endParaRPr/>
          </a:p>
          <a:p>
            <a:pPr indent="-311150" lvl="0" marL="457200" rtl="0" algn="l">
              <a:spcBef>
                <a:spcPts val="1600"/>
              </a:spcBef>
              <a:spcAft>
                <a:spcPts val="0"/>
              </a:spcAft>
              <a:buSzPts val="1300"/>
              <a:buAutoNum type="arabicPeriod"/>
            </a:pPr>
            <a:r>
              <a:rPr lang="en-GB"/>
              <a:t>Gaurav  J</a:t>
            </a:r>
            <a:endParaRPr/>
          </a:p>
          <a:p>
            <a:pPr indent="-311150" lvl="0" marL="457200" rtl="0" algn="l">
              <a:spcBef>
                <a:spcPts val="0"/>
              </a:spcBef>
              <a:spcAft>
                <a:spcPts val="0"/>
              </a:spcAft>
              <a:buSzPts val="1300"/>
              <a:buAutoNum type="arabicPeriod"/>
            </a:pPr>
            <a:r>
              <a:rPr lang="en-GB"/>
              <a:t>Sai Manoj</a:t>
            </a:r>
            <a:endParaRPr/>
          </a:p>
          <a:p>
            <a:pPr indent="-311150" lvl="0" marL="457200" rtl="0" algn="l">
              <a:spcBef>
                <a:spcPts val="0"/>
              </a:spcBef>
              <a:spcAft>
                <a:spcPts val="0"/>
              </a:spcAft>
              <a:buSzPts val="1300"/>
              <a:buAutoNum type="arabicPeriod"/>
            </a:pPr>
            <a:r>
              <a:rPr lang="en-GB"/>
              <a:t>Gitika Jain</a:t>
            </a:r>
            <a:endParaRPr/>
          </a:p>
          <a:p>
            <a:pPr indent="-311150" lvl="0" marL="457200" rtl="0" algn="l">
              <a:spcBef>
                <a:spcPts val="0"/>
              </a:spcBef>
              <a:spcAft>
                <a:spcPts val="0"/>
              </a:spcAft>
              <a:buSzPts val="1300"/>
              <a:buAutoNum type="arabicPeriod"/>
            </a:pPr>
            <a:r>
              <a:rPr lang="en-GB"/>
              <a:t>Guruprasad N Bamane</a:t>
            </a:r>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590550" y="353225"/>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Categorical Data Handling</a:t>
            </a:r>
            <a:endParaRPr/>
          </a:p>
        </p:txBody>
      </p:sp>
      <p:sp>
        <p:nvSpPr>
          <p:cNvPr id="202" name="Google Shape;202;p22"/>
          <p:cNvSpPr txBox="1"/>
          <p:nvPr>
            <p:ph idx="1" type="body"/>
          </p:nvPr>
        </p:nvSpPr>
        <p:spPr>
          <a:xfrm>
            <a:off x="537800" y="1410425"/>
            <a:ext cx="7772100" cy="726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GB" sz="1100">
                <a:latin typeface="Times New Roman"/>
                <a:ea typeface="Times New Roman"/>
                <a:cs typeface="Times New Roman"/>
                <a:sym typeface="Times New Roman"/>
              </a:rPr>
              <a:t>The medals column in our data set is of categorical type.</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GB" sz="1100">
                <a:latin typeface="Times New Roman"/>
                <a:ea typeface="Times New Roman"/>
                <a:cs typeface="Times New Roman"/>
                <a:sym typeface="Times New Roman"/>
              </a:rPr>
              <a:t>We make use of </a:t>
            </a:r>
            <a:r>
              <a:rPr b="1" lang="en-GB" sz="1100" u="sng">
                <a:latin typeface="Times New Roman"/>
                <a:ea typeface="Times New Roman"/>
                <a:cs typeface="Times New Roman"/>
                <a:sym typeface="Times New Roman"/>
              </a:rPr>
              <a:t>binomial distribution.</a:t>
            </a:r>
            <a:endParaRPr b="1" sz="1100" u="sng">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GB" sz="1100">
                <a:latin typeface="Times New Roman"/>
                <a:ea typeface="Times New Roman"/>
                <a:cs typeface="Times New Roman"/>
                <a:sym typeface="Times New Roman"/>
              </a:rPr>
              <a:t>If a participant wins a medal we take the value as 1 else 0.</a:t>
            </a:r>
            <a:endParaRPr sz="1100">
              <a:latin typeface="Times New Roman"/>
              <a:ea typeface="Times New Roman"/>
              <a:cs typeface="Times New Roman"/>
              <a:sym typeface="Times New Roman"/>
            </a:endParaRPr>
          </a:p>
        </p:txBody>
      </p:sp>
      <p:pic>
        <p:nvPicPr>
          <p:cNvPr id="203" name="Google Shape;203;p22"/>
          <p:cNvPicPr preferRelativeResize="0"/>
          <p:nvPr/>
        </p:nvPicPr>
        <p:blipFill>
          <a:blip r:embed="rId3">
            <a:alphaModFix/>
          </a:blip>
          <a:stretch>
            <a:fillRect/>
          </a:stretch>
        </p:blipFill>
        <p:spPr>
          <a:xfrm>
            <a:off x="6264325" y="2136725"/>
            <a:ext cx="2045575" cy="2749800"/>
          </a:xfrm>
          <a:prstGeom prst="rect">
            <a:avLst/>
          </a:prstGeom>
          <a:noFill/>
          <a:ln>
            <a:noFill/>
          </a:ln>
        </p:spPr>
      </p:pic>
      <p:sp>
        <p:nvSpPr>
          <p:cNvPr id="204" name="Google Shape;204;p22"/>
          <p:cNvSpPr txBox="1"/>
          <p:nvPr/>
        </p:nvSpPr>
        <p:spPr>
          <a:xfrm>
            <a:off x="4669900" y="2412600"/>
            <a:ext cx="3279600" cy="18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05" name="Google Shape;205;p22"/>
          <p:cNvPicPr preferRelativeResize="0"/>
          <p:nvPr/>
        </p:nvPicPr>
        <p:blipFill>
          <a:blip r:embed="rId4">
            <a:alphaModFix/>
          </a:blip>
          <a:stretch>
            <a:fillRect/>
          </a:stretch>
        </p:blipFill>
        <p:spPr>
          <a:xfrm>
            <a:off x="590547" y="2662425"/>
            <a:ext cx="5127324" cy="139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616925" y="476325"/>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Normalization</a:t>
            </a:r>
            <a:endParaRPr/>
          </a:p>
        </p:txBody>
      </p:sp>
      <p:sp>
        <p:nvSpPr>
          <p:cNvPr id="211" name="Google Shape;211;p23"/>
          <p:cNvSpPr txBox="1"/>
          <p:nvPr>
            <p:ph idx="1" type="body"/>
          </p:nvPr>
        </p:nvSpPr>
        <p:spPr>
          <a:xfrm>
            <a:off x="616925" y="1595050"/>
            <a:ext cx="7505700" cy="1143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GB" sz="1100">
                <a:latin typeface="Times New Roman"/>
                <a:ea typeface="Times New Roman"/>
                <a:cs typeface="Times New Roman"/>
                <a:sym typeface="Times New Roman"/>
              </a:rPr>
              <a:t>Normalization is a technique often applied as part of data preparation for machine learning. The point of normalization is to change the observations so that they can be described as a normal distribution.</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GB" sz="1100">
                <a:solidFill>
                  <a:srgbClr val="000000"/>
                </a:solidFill>
                <a:latin typeface="Times New Roman"/>
                <a:ea typeface="Times New Roman"/>
                <a:cs typeface="Times New Roman"/>
                <a:sym typeface="Times New Roman"/>
              </a:rPr>
              <a:t>“Normalizing” a vector most often means dividing by a norm of the vector. It also often refers to rescaling by the minimum and range of the vector, to make all the elements lie between 0 and 1 thus bringing all the values of numeric columns in the dataset to a common scale.</a:t>
            </a:r>
            <a:endParaRPr sz="1100">
              <a:solidFill>
                <a:srgbClr val="000000"/>
              </a:solidFill>
              <a:latin typeface="Times New Roman"/>
              <a:ea typeface="Times New Roman"/>
              <a:cs typeface="Times New Roman"/>
              <a:sym typeface="Times New Roman"/>
            </a:endParaRPr>
          </a:p>
          <a:p>
            <a:pPr indent="0" lvl="0" marL="457200" rtl="0" algn="l">
              <a:spcBef>
                <a:spcPts val="200"/>
              </a:spcBef>
              <a:spcAft>
                <a:spcPts val="1600"/>
              </a:spcAft>
              <a:buNone/>
            </a:pPr>
            <a:r>
              <a:t/>
            </a:r>
            <a:endParaRPr sz="1100">
              <a:latin typeface="Times New Roman"/>
              <a:ea typeface="Times New Roman"/>
              <a:cs typeface="Times New Roman"/>
              <a:sym typeface="Times New Roman"/>
            </a:endParaRPr>
          </a:p>
        </p:txBody>
      </p:sp>
      <p:sp>
        <p:nvSpPr>
          <p:cNvPr id="212" name="Google Shape;212;p23"/>
          <p:cNvSpPr txBox="1"/>
          <p:nvPr/>
        </p:nvSpPr>
        <p:spPr>
          <a:xfrm>
            <a:off x="616925" y="2658800"/>
            <a:ext cx="75057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Times New Roman"/>
                <a:ea typeface="Times New Roman"/>
                <a:cs typeface="Times New Roman"/>
                <a:sym typeface="Times New Roman"/>
              </a:rPr>
              <a:t>1. </a:t>
            </a:r>
            <a:r>
              <a:rPr lang="en-GB" sz="1100">
                <a:latin typeface="Times New Roman"/>
                <a:ea typeface="Times New Roman"/>
                <a:cs typeface="Times New Roman"/>
                <a:sym typeface="Times New Roman"/>
              </a:rPr>
              <a:t>Age                                                                         2. Height                                                                       3. Weight</a:t>
            </a:r>
            <a:endParaRPr sz="1100">
              <a:latin typeface="Times New Roman"/>
              <a:ea typeface="Times New Roman"/>
              <a:cs typeface="Times New Roman"/>
              <a:sym typeface="Times New Roman"/>
            </a:endParaRPr>
          </a:p>
        </p:txBody>
      </p:sp>
      <p:sp>
        <p:nvSpPr>
          <p:cNvPr id="213" name="Google Shape;213;p23"/>
          <p:cNvSpPr txBox="1"/>
          <p:nvPr/>
        </p:nvSpPr>
        <p:spPr>
          <a:xfrm>
            <a:off x="5909625" y="3248400"/>
            <a:ext cx="1512300" cy="16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4" name="Google Shape;214;p23"/>
          <p:cNvPicPr preferRelativeResize="0"/>
          <p:nvPr/>
        </p:nvPicPr>
        <p:blipFill>
          <a:blip r:embed="rId3">
            <a:alphaModFix/>
          </a:blip>
          <a:stretch>
            <a:fillRect/>
          </a:stretch>
        </p:blipFill>
        <p:spPr>
          <a:xfrm>
            <a:off x="706675" y="3089625"/>
            <a:ext cx="1512300" cy="1785375"/>
          </a:xfrm>
          <a:prstGeom prst="rect">
            <a:avLst/>
          </a:prstGeom>
          <a:noFill/>
          <a:ln cap="flat" cmpd="sng" w="28575">
            <a:solidFill>
              <a:srgbClr val="BF9000"/>
            </a:solidFill>
            <a:prstDash val="solid"/>
            <a:round/>
            <a:headEnd len="sm" w="sm" type="none"/>
            <a:tailEnd len="sm" w="sm" type="none"/>
          </a:ln>
        </p:spPr>
      </p:pic>
      <p:pic>
        <p:nvPicPr>
          <p:cNvPr id="215" name="Google Shape;215;p23"/>
          <p:cNvPicPr preferRelativeResize="0"/>
          <p:nvPr/>
        </p:nvPicPr>
        <p:blipFill>
          <a:blip r:embed="rId4">
            <a:alphaModFix/>
          </a:blip>
          <a:stretch>
            <a:fillRect/>
          </a:stretch>
        </p:blipFill>
        <p:spPr>
          <a:xfrm>
            <a:off x="3613625" y="3089625"/>
            <a:ext cx="1311250" cy="1785375"/>
          </a:xfrm>
          <a:prstGeom prst="rect">
            <a:avLst/>
          </a:prstGeom>
          <a:noFill/>
          <a:ln cap="flat" cmpd="sng" w="28575">
            <a:solidFill>
              <a:srgbClr val="BF9000"/>
            </a:solidFill>
            <a:prstDash val="solid"/>
            <a:round/>
            <a:headEnd len="sm" w="sm" type="none"/>
            <a:tailEnd len="sm" w="sm" type="none"/>
          </a:ln>
        </p:spPr>
      </p:pic>
      <p:pic>
        <p:nvPicPr>
          <p:cNvPr id="216" name="Google Shape;216;p23"/>
          <p:cNvPicPr preferRelativeResize="0"/>
          <p:nvPr/>
        </p:nvPicPr>
        <p:blipFill>
          <a:blip r:embed="rId5">
            <a:alphaModFix/>
          </a:blip>
          <a:stretch>
            <a:fillRect/>
          </a:stretch>
        </p:blipFill>
        <p:spPr>
          <a:xfrm>
            <a:off x="6149125" y="3124287"/>
            <a:ext cx="1512300" cy="1716050"/>
          </a:xfrm>
          <a:prstGeom prst="rect">
            <a:avLst/>
          </a:prstGeom>
          <a:noFill/>
          <a:ln cap="flat" cmpd="sng" w="28575">
            <a:solidFill>
              <a:srgbClr val="BF9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4"/>
          <p:cNvPicPr preferRelativeResize="0"/>
          <p:nvPr/>
        </p:nvPicPr>
        <p:blipFill>
          <a:blip r:embed="rId3">
            <a:alphaModFix/>
          </a:blip>
          <a:stretch>
            <a:fillRect/>
          </a:stretch>
        </p:blipFill>
        <p:spPr>
          <a:xfrm>
            <a:off x="862825" y="2157050"/>
            <a:ext cx="7297600" cy="1514475"/>
          </a:xfrm>
          <a:prstGeom prst="rect">
            <a:avLst/>
          </a:prstGeom>
          <a:noFill/>
          <a:ln cap="flat" cmpd="sng" w="28575">
            <a:solidFill>
              <a:srgbClr val="BF9000"/>
            </a:solidFill>
            <a:prstDash val="solid"/>
            <a:round/>
            <a:headEnd len="sm" w="sm" type="none"/>
            <a:tailEnd len="sm" w="sm" type="none"/>
          </a:ln>
        </p:spPr>
      </p:pic>
      <p:sp>
        <p:nvSpPr>
          <p:cNvPr id="222" name="Google Shape;222;p24"/>
          <p:cNvSpPr txBox="1"/>
          <p:nvPr>
            <p:ph type="title"/>
          </p:nvPr>
        </p:nvSpPr>
        <p:spPr>
          <a:xfrm>
            <a:off x="590550" y="573025"/>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Normalization (cntd.)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581750" y="432375"/>
            <a:ext cx="7505700" cy="7758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Hypothesis Testing</a:t>
            </a:r>
            <a:endParaRPr/>
          </a:p>
        </p:txBody>
      </p:sp>
      <p:sp>
        <p:nvSpPr>
          <p:cNvPr id="228" name="Google Shape;228;p25"/>
          <p:cNvSpPr txBox="1"/>
          <p:nvPr>
            <p:ph idx="1" type="body"/>
          </p:nvPr>
        </p:nvSpPr>
        <p:spPr>
          <a:xfrm>
            <a:off x="581750" y="1328150"/>
            <a:ext cx="7505700" cy="2206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GB" sz="1100">
                <a:solidFill>
                  <a:srgbClr val="000000"/>
                </a:solidFill>
                <a:latin typeface="Times New Roman"/>
                <a:ea typeface="Times New Roman"/>
                <a:cs typeface="Times New Roman"/>
                <a:sym typeface="Times New Roman"/>
              </a:rPr>
              <a:t>Hypothesis testing is an act in statistics whereby an analyst</a:t>
            </a:r>
            <a:r>
              <a:rPr lang="en-GB" sz="11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GB" sz="1100" u="sng">
                <a:solidFill>
                  <a:schemeClr val="hlink"/>
                </a:solidFill>
                <a:latin typeface="Times New Roman"/>
                <a:ea typeface="Times New Roman"/>
                <a:cs typeface="Times New Roman"/>
                <a:sym typeface="Times New Roman"/>
                <a:hlinkClick r:id="rId4"/>
              </a:rPr>
              <a:t>tests</a:t>
            </a:r>
            <a:r>
              <a:rPr lang="en-GB" sz="1100">
                <a:solidFill>
                  <a:srgbClr val="000000"/>
                </a:solidFill>
                <a:latin typeface="Times New Roman"/>
                <a:ea typeface="Times New Roman"/>
                <a:cs typeface="Times New Roman"/>
                <a:sym typeface="Times New Roman"/>
              </a:rPr>
              <a:t> an assumption regarding a population parameter. The methodology employed by the analyst depends on the nature of the data used and the reason for the analysis. </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GB" sz="1100">
                <a:solidFill>
                  <a:srgbClr val="000000"/>
                </a:solidFill>
                <a:latin typeface="Times New Roman"/>
                <a:ea typeface="Times New Roman"/>
                <a:cs typeface="Times New Roman"/>
                <a:sym typeface="Times New Roman"/>
              </a:rPr>
              <a:t>We have assumed our hypothesis test from something like a case study,Many times, in the news or media we have seen reports like, for example:“The Russian female team have prepared strong for upcoming olympic games.The mean age of the squad is just 21, they claim that as that average age of Olympic medallists in every Olympic event over the years have been less than 23. So, the Russians are the favourites”</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GB" sz="1100">
                <a:solidFill>
                  <a:srgbClr val="000000"/>
                </a:solidFill>
                <a:latin typeface="Times New Roman"/>
                <a:ea typeface="Times New Roman"/>
                <a:cs typeface="Times New Roman"/>
                <a:sym typeface="Times New Roman"/>
              </a:rPr>
              <a:t>So now we test this claim:</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GB" sz="1100">
                <a:solidFill>
                  <a:srgbClr val="000000"/>
                </a:solidFill>
                <a:latin typeface="Times New Roman"/>
                <a:ea typeface="Times New Roman"/>
                <a:cs typeface="Times New Roman"/>
                <a:sym typeface="Times New Roman"/>
              </a:rPr>
              <a:t>Ho: u&lt;=23       	Ha: u&gt;23 </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GB" sz="1100">
                <a:solidFill>
                  <a:srgbClr val="000000"/>
                </a:solidFill>
                <a:latin typeface="Times New Roman"/>
                <a:ea typeface="Times New Roman"/>
                <a:cs typeface="Times New Roman"/>
                <a:sym typeface="Times New Roman"/>
              </a:rPr>
              <a:t>here u</a:t>
            </a:r>
            <a:r>
              <a:rPr baseline="-25000" lang="en-GB" sz="1100">
                <a:solidFill>
                  <a:srgbClr val="000000"/>
                </a:solidFill>
                <a:latin typeface="Times New Roman"/>
                <a:ea typeface="Times New Roman"/>
                <a:cs typeface="Times New Roman"/>
                <a:sym typeface="Times New Roman"/>
              </a:rPr>
              <a:t>0</a:t>
            </a:r>
            <a:r>
              <a:rPr lang="en-GB" sz="1100">
                <a:solidFill>
                  <a:srgbClr val="000000"/>
                </a:solidFill>
                <a:latin typeface="Times New Roman"/>
                <a:ea typeface="Times New Roman"/>
                <a:cs typeface="Times New Roman"/>
                <a:sym typeface="Times New Roman"/>
              </a:rPr>
              <a:t>=23</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1600"/>
              </a:spcAft>
              <a:buNone/>
            </a:pPr>
            <a:r>
              <a:t/>
            </a:r>
            <a:endParaRPr sz="1100">
              <a:solidFill>
                <a:srgbClr val="000000"/>
              </a:solidFill>
              <a:latin typeface="Times New Roman"/>
              <a:ea typeface="Times New Roman"/>
              <a:cs typeface="Times New Roman"/>
              <a:sym typeface="Times New Roman"/>
            </a:endParaRPr>
          </a:p>
        </p:txBody>
      </p:sp>
      <p:sp>
        <p:nvSpPr>
          <p:cNvPr id="229" name="Google Shape;229;p25"/>
          <p:cNvSpPr txBox="1"/>
          <p:nvPr/>
        </p:nvSpPr>
        <p:spPr>
          <a:xfrm>
            <a:off x="890200" y="3742550"/>
            <a:ext cx="7719300" cy="7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0" name="Google Shape;230;p25"/>
          <p:cNvPicPr preferRelativeResize="0"/>
          <p:nvPr/>
        </p:nvPicPr>
        <p:blipFill>
          <a:blip r:embed="rId5">
            <a:alphaModFix/>
          </a:blip>
          <a:stretch>
            <a:fillRect/>
          </a:stretch>
        </p:blipFill>
        <p:spPr>
          <a:xfrm>
            <a:off x="958400" y="3742550"/>
            <a:ext cx="7393500" cy="614875"/>
          </a:xfrm>
          <a:prstGeom prst="rect">
            <a:avLst/>
          </a:prstGeom>
          <a:noFill/>
          <a:ln cap="flat" cmpd="sng" w="28575">
            <a:solidFill>
              <a:srgbClr val="BF9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503400" y="297175"/>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Hypothesis Testing (cntd.)</a:t>
            </a:r>
            <a:endParaRPr/>
          </a:p>
        </p:txBody>
      </p:sp>
      <p:sp>
        <p:nvSpPr>
          <p:cNvPr id="236" name="Google Shape;236;p26"/>
          <p:cNvSpPr txBox="1"/>
          <p:nvPr/>
        </p:nvSpPr>
        <p:spPr>
          <a:xfrm>
            <a:off x="1073825" y="3344600"/>
            <a:ext cx="5521500" cy="1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7" name="Google Shape;237;p26"/>
          <p:cNvPicPr preferRelativeResize="0"/>
          <p:nvPr/>
        </p:nvPicPr>
        <p:blipFill>
          <a:blip r:embed="rId3">
            <a:alphaModFix/>
          </a:blip>
          <a:stretch>
            <a:fillRect/>
          </a:stretch>
        </p:blipFill>
        <p:spPr>
          <a:xfrm>
            <a:off x="1254575" y="1556576"/>
            <a:ext cx="2475727" cy="1788025"/>
          </a:xfrm>
          <a:prstGeom prst="rect">
            <a:avLst/>
          </a:prstGeom>
          <a:noFill/>
          <a:ln>
            <a:noFill/>
          </a:ln>
        </p:spPr>
      </p:pic>
      <p:pic>
        <p:nvPicPr>
          <p:cNvPr id="238" name="Google Shape;238;p26"/>
          <p:cNvPicPr preferRelativeResize="0"/>
          <p:nvPr/>
        </p:nvPicPr>
        <p:blipFill>
          <a:blip r:embed="rId4">
            <a:alphaModFix/>
          </a:blip>
          <a:stretch>
            <a:fillRect/>
          </a:stretch>
        </p:blipFill>
        <p:spPr>
          <a:xfrm>
            <a:off x="4572000" y="1457737"/>
            <a:ext cx="2652656" cy="1788025"/>
          </a:xfrm>
          <a:prstGeom prst="rect">
            <a:avLst/>
          </a:prstGeom>
          <a:noFill/>
          <a:ln>
            <a:noFill/>
          </a:ln>
        </p:spPr>
      </p:pic>
      <p:pic>
        <p:nvPicPr>
          <p:cNvPr id="239" name="Google Shape;239;p26"/>
          <p:cNvPicPr preferRelativeResize="0"/>
          <p:nvPr/>
        </p:nvPicPr>
        <p:blipFill>
          <a:blip r:embed="rId5">
            <a:alphaModFix/>
          </a:blip>
          <a:stretch>
            <a:fillRect/>
          </a:stretch>
        </p:blipFill>
        <p:spPr>
          <a:xfrm>
            <a:off x="2429806" y="3451725"/>
            <a:ext cx="3652893" cy="11573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idx="1" type="body"/>
          </p:nvPr>
        </p:nvSpPr>
        <p:spPr>
          <a:xfrm>
            <a:off x="590275" y="1138300"/>
            <a:ext cx="7655400" cy="3590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From Standard Normal Probabilities Table</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 we have to find: (Upper tail test)</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Therefore, as P-value&lt;= α</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 So, we reject Ho,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We conclude that we have evidence against u&lt;=23 (for winning female participants),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therefore u&gt;23.</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
        <p:nvSpPr>
          <p:cNvPr id="245" name="Google Shape;245;p27"/>
          <p:cNvSpPr txBox="1"/>
          <p:nvPr>
            <p:ph type="title"/>
          </p:nvPr>
        </p:nvSpPr>
        <p:spPr>
          <a:xfrm>
            <a:off x="502625" y="335650"/>
            <a:ext cx="7505700" cy="7230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Hypothesis Testing(cntd.)</a:t>
            </a:r>
            <a:endParaRPr/>
          </a:p>
        </p:txBody>
      </p:sp>
      <p:pic>
        <p:nvPicPr>
          <p:cNvPr id="246" name="Google Shape;246;p27"/>
          <p:cNvPicPr preferRelativeResize="0"/>
          <p:nvPr/>
        </p:nvPicPr>
        <p:blipFill>
          <a:blip r:embed="rId3">
            <a:alphaModFix/>
          </a:blip>
          <a:stretch>
            <a:fillRect/>
          </a:stretch>
        </p:blipFill>
        <p:spPr>
          <a:xfrm>
            <a:off x="2357050" y="2165850"/>
            <a:ext cx="3016350" cy="95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599350" y="511500"/>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Correlation Between Two Variables</a:t>
            </a:r>
            <a:endParaRPr/>
          </a:p>
        </p:txBody>
      </p:sp>
      <p:sp>
        <p:nvSpPr>
          <p:cNvPr id="252" name="Google Shape;252;p28"/>
          <p:cNvSpPr txBox="1"/>
          <p:nvPr>
            <p:ph idx="1" type="body"/>
          </p:nvPr>
        </p:nvSpPr>
        <p:spPr>
          <a:xfrm>
            <a:off x="819150" y="1990725"/>
            <a:ext cx="7505700" cy="817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GB" sz="1100">
                <a:solidFill>
                  <a:srgbClr val="000000"/>
                </a:solidFill>
                <a:latin typeface="Times New Roman"/>
                <a:ea typeface="Times New Roman"/>
                <a:cs typeface="Times New Roman"/>
                <a:sym typeface="Times New Roman"/>
              </a:rPr>
              <a:t>Correlation is a statistical measure that expresses the extent to which two variables are linearly related (meaning they change together at a constant rate).</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GB" sz="1100">
                <a:solidFill>
                  <a:srgbClr val="000000"/>
                </a:solidFill>
                <a:latin typeface="Times New Roman"/>
                <a:ea typeface="Times New Roman"/>
                <a:cs typeface="Times New Roman"/>
                <a:sym typeface="Times New Roman"/>
              </a:rPr>
              <a:t>We plot a correlation matrix using age, height and weight as the parameters.</a:t>
            </a:r>
            <a:endParaRPr sz="1100">
              <a:solidFill>
                <a:srgbClr val="000000"/>
              </a:solidFill>
              <a:latin typeface="Times New Roman"/>
              <a:ea typeface="Times New Roman"/>
              <a:cs typeface="Times New Roman"/>
              <a:sym typeface="Times New Roman"/>
            </a:endParaRPr>
          </a:p>
        </p:txBody>
      </p:sp>
      <p:sp>
        <p:nvSpPr>
          <p:cNvPr id="253" name="Google Shape;253;p28"/>
          <p:cNvSpPr txBox="1"/>
          <p:nvPr/>
        </p:nvSpPr>
        <p:spPr>
          <a:xfrm>
            <a:off x="819150" y="2922575"/>
            <a:ext cx="2461800" cy="1301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GB" sz="1100">
                <a:latin typeface="Times New Roman"/>
                <a:ea typeface="Times New Roman"/>
                <a:cs typeface="Times New Roman"/>
                <a:sym typeface="Times New Roman"/>
              </a:rPr>
              <a:t>Since, the correlation coefficient for height and weight is more than 0.7, we can infer that height and weight are positively correlated</a:t>
            </a:r>
            <a:endParaRPr sz="1100">
              <a:latin typeface="Times New Roman"/>
              <a:ea typeface="Times New Roman"/>
              <a:cs typeface="Times New Roman"/>
              <a:sym typeface="Times New Roman"/>
            </a:endParaRPr>
          </a:p>
        </p:txBody>
      </p:sp>
      <p:pic>
        <p:nvPicPr>
          <p:cNvPr id="254" name="Google Shape;254;p28"/>
          <p:cNvPicPr preferRelativeResize="0"/>
          <p:nvPr/>
        </p:nvPicPr>
        <p:blipFill>
          <a:blip r:embed="rId3">
            <a:alphaModFix/>
          </a:blip>
          <a:stretch>
            <a:fillRect/>
          </a:stretch>
        </p:blipFill>
        <p:spPr>
          <a:xfrm>
            <a:off x="5151400" y="2922575"/>
            <a:ext cx="3173451" cy="179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740025" y="493900"/>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Result</a:t>
            </a:r>
            <a:endParaRPr/>
          </a:p>
        </p:txBody>
      </p:sp>
      <p:sp>
        <p:nvSpPr>
          <p:cNvPr id="260" name="Google Shape;260;p29"/>
          <p:cNvSpPr txBox="1"/>
          <p:nvPr>
            <p:ph idx="1" type="body"/>
          </p:nvPr>
        </p:nvSpPr>
        <p:spPr>
          <a:xfrm>
            <a:off x="678475" y="1630250"/>
            <a:ext cx="8044800" cy="31122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SzPts val="1200"/>
              <a:buFont typeface="Times New Roman"/>
              <a:buChar char="●"/>
            </a:pPr>
            <a:r>
              <a:rPr lang="en-GB" sz="1200">
                <a:solidFill>
                  <a:srgbClr val="000000"/>
                </a:solidFill>
                <a:latin typeface="Times New Roman"/>
                <a:ea typeface="Times New Roman"/>
                <a:cs typeface="Times New Roman"/>
                <a:sym typeface="Times New Roman"/>
              </a:rPr>
              <a:t>We conclude the number of events being held for women have been increasing gradually over the years.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solidFill>
                  <a:srgbClr val="000000"/>
                </a:solidFill>
                <a:latin typeface="Times New Roman"/>
                <a:ea typeface="Times New Roman"/>
                <a:cs typeface="Times New Roman"/>
                <a:sym typeface="Times New Roman"/>
              </a:rPr>
              <a:t>We found out the top 5 countries with highest number of female participants.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solidFill>
                  <a:srgbClr val="000000"/>
                </a:solidFill>
                <a:latin typeface="Times New Roman"/>
                <a:ea typeface="Times New Roman"/>
                <a:cs typeface="Times New Roman"/>
                <a:sym typeface="Times New Roman"/>
              </a:rPr>
              <a:t>Irrespective of the events, we have found out the ideal age, height and weight of a woman to win a medal.</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solidFill>
                  <a:srgbClr val="000000"/>
                </a:solidFill>
                <a:latin typeface="Times New Roman"/>
                <a:ea typeface="Times New Roman"/>
                <a:cs typeface="Times New Roman"/>
                <a:sym typeface="Times New Roman"/>
              </a:rPr>
              <a:t>We have conducted a hypothesis regarding the mean age of a woman to win a medal.</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solidFill>
                  <a:srgbClr val="000000"/>
                </a:solidFill>
                <a:latin typeface="Times New Roman"/>
                <a:ea typeface="Times New Roman"/>
                <a:cs typeface="Times New Roman"/>
                <a:sym typeface="Times New Roman"/>
              </a:rPr>
              <a:t>We also found out that the height and weight of an athlete are positively correlated.</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mic Sans MS"/>
                <a:ea typeface="Comic Sans MS"/>
                <a:cs typeface="Comic Sans MS"/>
                <a:sym typeface="Comic Sans MS"/>
              </a:rPr>
              <a:t>Thank You.</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58950" y="445025"/>
            <a:ext cx="8520600" cy="613200"/>
          </a:xfrm>
          <a:prstGeom prst="rect">
            <a:avLst/>
          </a:prstGeom>
          <a:ln cap="flat" cmpd="sng" w="9525">
            <a:solidFill>
              <a:srgbClr val="000000"/>
            </a:solidFill>
            <a:prstDash val="solid"/>
            <a:round/>
            <a:headEnd len="sm" w="sm" type="none"/>
            <a:tailEnd len="sm" w="sm" type="none"/>
          </a:ln>
          <a:effectLst>
            <a:outerShdw blurRad="28575" rotWithShape="0" algn="bl">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Abstract</a:t>
            </a:r>
            <a:endParaRPr/>
          </a:p>
        </p:txBody>
      </p:sp>
      <p:sp>
        <p:nvSpPr>
          <p:cNvPr id="135" name="Google Shape;135;p14"/>
          <p:cNvSpPr txBox="1"/>
          <p:nvPr>
            <p:ph idx="1" type="body"/>
          </p:nvPr>
        </p:nvSpPr>
        <p:spPr>
          <a:xfrm>
            <a:off x="660600" y="1524575"/>
            <a:ext cx="7667100" cy="201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Our goal as a team was to perform some analysis on the female participation in sports. How many athletes, sports, and nations are there? Where do most athletes come from? Who wins medals? What are the characteristics of the athletes who win medals? And so on.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So, we decided to look at the Olympic games data as it has been held for over 100 years and is well recorded. This allowed us to shed light on major progress in the participation of women insights in Olympics through various analysis on the data such as correlations, numerical patterns, verification of hypotheses etc.</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 to Dataset</a:t>
            </a:r>
            <a:endParaRPr/>
          </a:p>
        </p:txBody>
      </p:sp>
      <p:sp>
        <p:nvSpPr>
          <p:cNvPr id="141" name="Google Shape;141;p15"/>
          <p:cNvSpPr txBox="1"/>
          <p:nvPr>
            <p:ph idx="1" type="body"/>
          </p:nvPr>
        </p:nvSpPr>
        <p:spPr>
          <a:xfrm>
            <a:off x="907075" y="1990725"/>
            <a:ext cx="3050700" cy="2884200"/>
          </a:xfrm>
          <a:prstGeom prst="rect">
            <a:avLst/>
          </a:prstGeom>
        </p:spPr>
        <p:txBody>
          <a:bodyPr anchorCtr="0" anchor="t" bIns="91425" lIns="91425" spcFirstLastPara="1" rIns="91425" wrap="square" tIns="91425">
            <a:noAutofit/>
          </a:bodyPr>
          <a:lstStyle/>
          <a:p>
            <a:pPr indent="457200" lvl="0" marL="0" marR="0" rtl="0" algn="l">
              <a:spcBef>
                <a:spcPts val="1200"/>
              </a:spcBef>
              <a:spcAft>
                <a:spcPts val="0"/>
              </a:spcAft>
              <a:buNone/>
            </a:pPr>
            <a:r>
              <a:rPr lang="en-GB" sz="900">
                <a:solidFill>
                  <a:srgbClr val="000000"/>
                </a:solidFill>
                <a:latin typeface="Times New Roman"/>
                <a:ea typeface="Times New Roman"/>
                <a:cs typeface="Times New Roman"/>
                <a:sym typeface="Times New Roman"/>
              </a:rPr>
              <a:t>The dataset contains 271116 rows and 15 columns. Each row corresponds to an individual athlete competing in an individual Olympic event (athlete-events). The columns are:</a:t>
            </a:r>
            <a:endParaRPr sz="900">
              <a:solidFill>
                <a:srgbClr val="000000"/>
              </a:solidFill>
              <a:latin typeface="Times New Roman"/>
              <a:ea typeface="Times New Roman"/>
              <a:cs typeface="Times New Roman"/>
              <a:sym typeface="Times New Roman"/>
            </a:endParaRPr>
          </a:p>
          <a:p>
            <a:pPr indent="0" lvl="0" marL="0" marR="0" rtl="0" algn="l">
              <a:spcBef>
                <a:spcPts val="1200"/>
              </a:spcBef>
              <a:spcAft>
                <a:spcPts val="0"/>
              </a:spcAft>
              <a:buNone/>
            </a:pPr>
            <a:r>
              <a:rPr lang="en-GB" sz="900">
                <a:solidFill>
                  <a:srgbClr val="000000"/>
                </a:solidFill>
                <a:latin typeface="Times New Roman"/>
                <a:ea typeface="Times New Roman"/>
                <a:cs typeface="Times New Roman"/>
                <a:sym typeface="Times New Roman"/>
              </a:rPr>
              <a:t>a) 	</a:t>
            </a:r>
            <a:r>
              <a:rPr b="1" lang="en-GB" sz="900">
                <a:solidFill>
                  <a:srgbClr val="000000"/>
                </a:solidFill>
                <a:latin typeface="Times New Roman"/>
                <a:ea typeface="Times New Roman"/>
                <a:cs typeface="Times New Roman"/>
                <a:sym typeface="Times New Roman"/>
              </a:rPr>
              <a:t>ID</a:t>
            </a:r>
            <a:r>
              <a:rPr lang="en-GB" sz="900">
                <a:solidFill>
                  <a:srgbClr val="000000"/>
                </a:solidFill>
                <a:latin typeface="Times New Roman"/>
                <a:ea typeface="Times New Roman"/>
                <a:cs typeface="Times New Roman"/>
                <a:sym typeface="Times New Roman"/>
              </a:rPr>
              <a:t> - Unique number for each athlete</a:t>
            </a:r>
            <a:endParaRPr sz="900">
              <a:solidFill>
                <a:srgbClr val="000000"/>
              </a:solidFill>
              <a:latin typeface="Times New Roman"/>
              <a:ea typeface="Times New Roman"/>
              <a:cs typeface="Times New Roman"/>
              <a:sym typeface="Times New Roman"/>
            </a:endParaRPr>
          </a:p>
          <a:p>
            <a:pPr indent="0" lvl="0" marL="0" marR="0" rtl="0" algn="l">
              <a:spcBef>
                <a:spcPts val="1200"/>
              </a:spcBef>
              <a:spcAft>
                <a:spcPts val="0"/>
              </a:spcAft>
              <a:buNone/>
            </a:pPr>
            <a:r>
              <a:rPr lang="en-GB" sz="900">
                <a:solidFill>
                  <a:srgbClr val="000000"/>
                </a:solidFill>
                <a:latin typeface="Times New Roman"/>
                <a:ea typeface="Times New Roman"/>
                <a:cs typeface="Times New Roman"/>
                <a:sym typeface="Times New Roman"/>
              </a:rPr>
              <a:t>b)	</a:t>
            </a:r>
            <a:r>
              <a:rPr b="1" lang="en-GB" sz="900">
                <a:solidFill>
                  <a:srgbClr val="000000"/>
                </a:solidFill>
                <a:latin typeface="Times New Roman"/>
                <a:ea typeface="Times New Roman"/>
                <a:cs typeface="Times New Roman"/>
                <a:sym typeface="Times New Roman"/>
              </a:rPr>
              <a:t>Name</a:t>
            </a:r>
            <a:r>
              <a:rPr lang="en-GB" sz="900">
                <a:solidFill>
                  <a:srgbClr val="000000"/>
                </a:solidFill>
                <a:latin typeface="Times New Roman"/>
                <a:ea typeface="Times New Roman"/>
                <a:cs typeface="Times New Roman"/>
                <a:sym typeface="Times New Roman"/>
              </a:rPr>
              <a:t> - Athlete's name</a:t>
            </a:r>
            <a:endParaRPr sz="900">
              <a:solidFill>
                <a:srgbClr val="000000"/>
              </a:solidFill>
              <a:latin typeface="Times New Roman"/>
              <a:ea typeface="Times New Roman"/>
              <a:cs typeface="Times New Roman"/>
              <a:sym typeface="Times New Roman"/>
            </a:endParaRPr>
          </a:p>
          <a:p>
            <a:pPr indent="0" lvl="0" marL="0" marR="0" rtl="0" algn="l">
              <a:spcBef>
                <a:spcPts val="1200"/>
              </a:spcBef>
              <a:spcAft>
                <a:spcPts val="0"/>
              </a:spcAft>
              <a:buNone/>
            </a:pPr>
            <a:r>
              <a:rPr lang="en-GB" sz="900">
                <a:solidFill>
                  <a:srgbClr val="000000"/>
                </a:solidFill>
                <a:latin typeface="Times New Roman"/>
                <a:ea typeface="Times New Roman"/>
                <a:cs typeface="Times New Roman"/>
                <a:sym typeface="Times New Roman"/>
              </a:rPr>
              <a:t>c) 	</a:t>
            </a:r>
            <a:r>
              <a:rPr b="1" lang="en-GB" sz="900">
                <a:solidFill>
                  <a:srgbClr val="000000"/>
                </a:solidFill>
                <a:latin typeface="Times New Roman"/>
                <a:ea typeface="Times New Roman"/>
                <a:cs typeface="Times New Roman"/>
                <a:sym typeface="Times New Roman"/>
              </a:rPr>
              <a:t>Sex</a:t>
            </a:r>
            <a:r>
              <a:rPr lang="en-GB" sz="900">
                <a:solidFill>
                  <a:srgbClr val="000000"/>
                </a:solidFill>
                <a:latin typeface="Times New Roman"/>
                <a:ea typeface="Times New Roman"/>
                <a:cs typeface="Times New Roman"/>
                <a:sym typeface="Times New Roman"/>
              </a:rPr>
              <a:t> - M or F (Categorical – nominal or binary)</a:t>
            </a:r>
            <a:endParaRPr sz="900">
              <a:solidFill>
                <a:srgbClr val="000000"/>
              </a:solidFill>
              <a:latin typeface="Times New Roman"/>
              <a:ea typeface="Times New Roman"/>
              <a:cs typeface="Times New Roman"/>
              <a:sym typeface="Times New Roman"/>
            </a:endParaRPr>
          </a:p>
          <a:p>
            <a:pPr indent="0" lvl="0" marL="0" marR="0" rtl="0" algn="l">
              <a:spcBef>
                <a:spcPts val="1200"/>
              </a:spcBef>
              <a:spcAft>
                <a:spcPts val="0"/>
              </a:spcAft>
              <a:buNone/>
            </a:pPr>
            <a:r>
              <a:rPr lang="en-GB" sz="900">
                <a:solidFill>
                  <a:srgbClr val="000000"/>
                </a:solidFill>
                <a:latin typeface="Times New Roman"/>
                <a:ea typeface="Times New Roman"/>
                <a:cs typeface="Times New Roman"/>
                <a:sym typeface="Times New Roman"/>
              </a:rPr>
              <a:t>d)	</a:t>
            </a:r>
            <a:r>
              <a:rPr b="1" lang="en-GB" sz="900">
                <a:solidFill>
                  <a:srgbClr val="000000"/>
                </a:solidFill>
                <a:latin typeface="Times New Roman"/>
                <a:ea typeface="Times New Roman"/>
                <a:cs typeface="Times New Roman"/>
                <a:sym typeface="Times New Roman"/>
              </a:rPr>
              <a:t>Age</a:t>
            </a:r>
            <a:r>
              <a:rPr lang="en-GB" sz="900">
                <a:solidFill>
                  <a:srgbClr val="000000"/>
                </a:solidFill>
                <a:latin typeface="Times New Roman"/>
                <a:ea typeface="Times New Roman"/>
                <a:cs typeface="Times New Roman"/>
                <a:sym typeface="Times New Roman"/>
              </a:rPr>
              <a:t> – Integer (Discrete)</a:t>
            </a:r>
            <a:endParaRPr sz="900">
              <a:solidFill>
                <a:srgbClr val="000000"/>
              </a:solidFill>
              <a:latin typeface="Times New Roman"/>
              <a:ea typeface="Times New Roman"/>
              <a:cs typeface="Times New Roman"/>
              <a:sym typeface="Times New Roman"/>
            </a:endParaRPr>
          </a:p>
          <a:p>
            <a:pPr indent="0" lvl="0" marL="0" marR="0" rtl="0" algn="l">
              <a:spcBef>
                <a:spcPts val="1200"/>
              </a:spcBef>
              <a:spcAft>
                <a:spcPts val="0"/>
              </a:spcAft>
              <a:buNone/>
            </a:pPr>
            <a:r>
              <a:rPr lang="en-GB" sz="900">
                <a:solidFill>
                  <a:srgbClr val="000000"/>
                </a:solidFill>
                <a:latin typeface="Times New Roman"/>
                <a:ea typeface="Times New Roman"/>
                <a:cs typeface="Times New Roman"/>
                <a:sym typeface="Times New Roman"/>
              </a:rPr>
              <a:t>e) 	</a:t>
            </a:r>
            <a:r>
              <a:rPr b="1" lang="en-GB" sz="900">
                <a:solidFill>
                  <a:srgbClr val="000000"/>
                </a:solidFill>
                <a:latin typeface="Times New Roman"/>
                <a:ea typeface="Times New Roman"/>
                <a:cs typeface="Times New Roman"/>
                <a:sym typeface="Times New Roman"/>
              </a:rPr>
              <a:t>Height</a:t>
            </a:r>
            <a:r>
              <a:rPr lang="en-GB" sz="900">
                <a:solidFill>
                  <a:srgbClr val="000000"/>
                </a:solidFill>
                <a:latin typeface="Times New Roman"/>
                <a:ea typeface="Times New Roman"/>
                <a:cs typeface="Times New Roman"/>
                <a:sym typeface="Times New Roman"/>
              </a:rPr>
              <a:t> - In centimetres (Discrete)</a:t>
            </a:r>
            <a:endParaRPr sz="900">
              <a:solidFill>
                <a:srgbClr val="000000"/>
              </a:solidFill>
              <a:latin typeface="Times New Roman"/>
              <a:ea typeface="Times New Roman"/>
              <a:cs typeface="Times New Roman"/>
              <a:sym typeface="Times New Roman"/>
            </a:endParaRPr>
          </a:p>
          <a:p>
            <a:pPr indent="0" lvl="0" marL="0" marR="0" rtl="0" algn="l">
              <a:spcBef>
                <a:spcPts val="1200"/>
              </a:spcBef>
              <a:spcAft>
                <a:spcPts val="0"/>
              </a:spcAft>
              <a:buNone/>
            </a:pPr>
            <a:r>
              <a:rPr lang="en-GB" sz="900">
                <a:solidFill>
                  <a:srgbClr val="000000"/>
                </a:solidFill>
                <a:latin typeface="Times New Roman"/>
                <a:ea typeface="Times New Roman"/>
                <a:cs typeface="Times New Roman"/>
                <a:sym typeface="Times New Roman"/>
              </a:rPr>
              <a:t>f) 	</a:t>
            </a:r>
            <a:r>
              <a:rPr b="1" lang="en-GB" sz="900">
                <a:solidFill>
                  <a:srgbClr val="000000"/>
                </a:solidFill>
                <a:latin typeface="Times New Roman"/>
                <a:ea typeface="Times New Roman"/>
                <a:cs typeface="Times New Roman"/>
                <a:sym typeface="Times New Roman"/>
              </a:rPr>
              <a:t>Weight</a:t>
            </a:r>
            <a:r>
              <a:rPr lang="en-GB" sz="900">
                <a:solidFill>
                  <a:srgbClr val="000000"/>
                </a:solidFill>
                <a:latin typeface="Times New Roman"/>
                <a:ea typeface="Times New Roman"/>
                <a:cs typeface="Times New Roman"/>
                <a:sym typeface="Times New Roman"/>
              </a:rPr>
              <a:t> - In kilograms (Continuous)</a:t>
            </a:r>
            <a:endParaRPr sz="900">
              <a:solidFill>
                <a:srgbClr val="000000"/>
              </a:solidFill>
              <a:latin typeface="Times New Roman"/>
              <a:ea typeface="Times New Roman"/>
              <a:cs typeface="Times New Roman"/>
              <a:sym typeface="Times New Roman"/>
            </a:endParaRPr>
          </a:p>
          <a:p>
            <a:pPr indent="0" lvl="0" marL="0" marR="0" rtl="0" algn="l">
              <a:spcBef>
                <a:spcPts val="1200"/>
              </a:spcBef>
              <a:spcAft>
                <a:spcPts val="0"/>
              </a:spcAft>
              <a:buNone/>
            </a:pPr>
            <a:r>
              <a:rPr lang="en-GB" sz="900">
                <a:solidFill>
                  <a:srgbClr val="000000"/>
                </a:solidFill>
                <a:latin typeface="Times New Roman"/>
                <a:ea typeface="Times New Roman"/>
                <a:cs typeface="Times New Roman"/>
                <a:sym typeface="Times New Roman"/>
              </a:rPr>
              <a:t>g)	</a:t>
            </a:r>
            <a:r>
              <a:rPr b="1" lang="en-GB" sz="900">
                <a:solidFill>
                  <a:srgbClr val="000000"/>
                </a:solidFill>
                <a:latin typeface="Times New Roman"/>
                <a:ea typeface="Times New Roman"/>
                <a:cs typeface="Times New Roman"/>
                <a:sym typeface="Times New Roman"/>
              </a:rPr>
              <a:t>Team</a:t>
            </a:r>
            <a:r>
              <a:rPr lang="en-GB" sz="900">
                <a:solidFill>
                  <a:srgbClr val="000000"/>
                </a:solidFill>
                <a:latin typeface="Times New Roman"/>
                <a:ea typeface="Times New Roman"/>
                <a:cs typeface="Times New Roman"/>
                <a:sym typeface="Times New Roman"/>
              </a:rPr>
              <a:t> - Team name (Categorical, nominal)</a:t>
            </a:r>
            <a:endParaRPr sz="900">
              <a:solidFill>
                <a:srgbClr val="000000"/>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800">
              <a:solidFill>
                <a:srgbClr val="000000"/>
              </a:solidFill>
              <a:latin typeface="Times New Roman"/>
              <a:ea typeface="Times New Roman"/>
              <a:cs typeface="Times New Roman"/>
              <a:sym typeface="Times New Roman"/>
            </a:endParaRPr>
          </a:p>
          <a:p>
            <a:pPr indent="0" lvl="0" marL="0" marR="0" rtl="0" algn="l">
              <a:spcBef>
                <a:spcPts val="1200"/>
              </a:spcBef>
              <a:spcAft>
                <a:spcPts val="1600"/>
              </a:spcAft>
              <a:buNone/>
            </a:pPr>
            <a:r>
              <a:t/>
            </a:r>
            <a:endParaRPr/>
          </a:p>
        </p:txBody>
      </p:sp>
      <p:sp>
        <p:nvSpPr>
          <p:cNvPr id="142" name="Google Shape;142;p15"/>
          <p:cNvSpPr txBox="1"/>
          <p:nvPr>
            <p:ph idx="2" type="body"/>
          </p:nvPr>
        </p:nvSpPr>
        <p:spPr>
          <a:xfrm>
            <a:off x="4638675" y="1990725"/>
            <a:ext cx="38208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900">
                <a:solidFill>
                  <a:srgbClr val="000000"/>
                </a:solidFill>
                <a:latin typeface="Times New Roman"/>
                <a:ea typeface="Times New Roman"/>
                <a:cs typeface="Times New Roman"/>
                <a:sym typeface="Times New Roman"/>
              </a:rPr>
              <a:t>h)	</a:t>
            </a:r>
            <a:r>
              <a:rPr b="1" lang="en-GB" sz="900">
                <a:solidFill>
                  <a:srgbClr val="000000"/>
                </a:solidFill>
                <a:latin typeface="Times New Roman"/>
                <a:ea typeface="Times New Roman"/>
                <a:cs typeface="Times New Roman"/>
                <a:sym typeface="Times New Roman"/>
              </a:rPr>
              <a:t>NOC</a:t>
            </a:r>
            <a:r>
              <a:rPr lang="en-GB" sz="900">
                <a:solidFill>
                  <a:srgbClr val="000000"/>
                </a:solidFill>
                <a:latin typeface="Times New Roman"/>
                <a:ea typeface="Times New Roman"/>
                <a:cs typeface="Times New Roman"/>
                <a:sym typeface="Times New Roman"/>
              </a:rPr>
              <a:t> - National Olympic Committee 3-letter code</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900">
                <a:solidFill>
                  <a:srgbClr val="000000"/>
                </a:solidFill>
                <a:latin typeface="Times New Roman"/>
                <a:ea typeface="Times New Roman"/>
                <a:cs typeface="Times New Roman"/>
                <a:sym typeface="Times New Roman"/>
              </a:rPr>
              <a:t>i)  	</a:t>
            </a:r>
            <a:r>
              <a:rPr b="1" lang="en-GB" sz="900">
                <a:solidFill>
                  <a:srgbClr val="000000"/>
                </a:solidFill>
                <a:latin typeface="Times New Roman"/>
                <a:ea typeface="Times New Roman"/>
                <a:cs typeface="Times New Roman"/>
                <a:sym typeface="Times New Roman"/>
              </a:rPr>
              <a:t>Games</a:t>
            </a:r>
            <a:r>
              <a:rPr lang="en-GB" sz="900">
                <a:solidFill>
                  <a:srgbClr val="000000"/>
                </a:solidFill>
                <a:latin typeface="Times New Roman"/>
                <a:ea typeface="Times New Roman"/>
                <a:cs typeface="Times New Roman"/>
                <a:sym typeface="Times New Roman"/>
              </a:rPr>
              <a:t> - Year and season</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900">
                <a:solidFill>
                  <a:srgbClr val="000000"/>
                </a:solidFill>
                <a:latin typeface="Times New Roman"/>
                <a:ea typeface="Times New Roman"/>
                <a:cs typeface="Times New Roman"/>
                <a:sym typeface="Times New Roman"/>
              </a:rPr>
              <a:t>j)  	</a:t>
            </a:r>
            <a:r>
              <a:rPr b="1" lang="en-GB" sz="900">
                <a:solidFill>
                  <a:srgbClr val="000000"/>
                </a:solidFill>
                <a:latin typeface="Times New Roman"/>
                <a:ea typeface="Times New Roman"/>
                <a:cs typeface="Times New Roman"/>
                <a:sym typeface="Times New Roman"/>
              </a:rPr>
              <a:t>Year</a:t>
            </a:r>
            <a:r>
              <a:rPr lang="en-GB" sz="900">
                <a:solidFill>
                  <a:srgbClr val="000000"/>
                </a:solidFill>
                <a:latin typeface="Times New Roman"/>
                <a:ea typeface="Times New Roman"/>
                <a:cs typeface="Times New Roman"/>
                <a:sym typeface="Times New Roman"/>
              </a:rPr>
              <a:t> – Integer (Discrete)</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900">
                <a:solidFill>
                  <a:srgbClr val="000000"/>
                </a:solidFill>
                <a:latin typeface="Times New Roman"/>
                <a:ea typeface="Times New Roman"/>
                <a:cs typeface="Times New Roman"/>
                <a:sym typeface="Times New Roman"/>
              </a:rPr>
              <a:t>k)	</a:t>
            </a:r>
            <a:r>
              <a:rPr b="1" lang="en-GB" sz="900">
                <a:solidFill>
                  <a:srgbClr val="000000"/>
                </a:solidFill>
                <a:latin typeface="Times New Roman"/>
                <a:ea typeface="Times New Roman"/>
                <a:cs typeface="Times New Roman"/>
                <a:sym typeface="Times New Roman"/>
              </a:rPr>
              <a:t>Season</a:t>
            </a:r>
            <a:r>
              <a:rPr lang="en-GB" sz="900">
                <a:solidFill>
                  <a:srgbClr val="000000"/>
                </a:solidFill>
                <a:latin typeface="Times New Roman"/>
                <a:ea typeface="Times New Roman"/>
                <a:cs typeface="Times New Roman"/>
                <a:sym typeface="Times New Roman"/>
              </a:rPr>
              <a:t> - Summer or Winter (Categorical, binary)</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900">
                <a:solidFill>
                  <a:srgbClr val="000000"/>
                </a:solidFill>
                <a:latin typeface="Times New Roman"/>
                <a:ea typeface="Times New Roman"/>
                <a:cs typeface="Times New Roman"/>
                <a:sym typeface="Times New Roman"/>
              </a:rPr>
              <a:t>l)  	</a:t>
            </a:r>
            <a:r>
              <a:rPr b="1" lang="en-GB" sz="900">
                <a:solidFill>
                  <a:srgbClr val="000000"/>
                </a:solidFill>
                <a:latin typeface="Times New Roman"/>
                <a:ea typeface="Times New Roman"/>
                <a:cs typeface="Times New Roman"/>
                <a:sym typeface="Times New Roman"/>
              </a:rPr>
              <a:t>City</a:t>
            </a:r>
            <a:r>
              <a:rPr lang="en-GB" sz="900">
                <a:solidFill>
                  <a:srgbClr val="000000"/>
                </a:solidFill>
                <a:latin typeface="Times New Roman"/>
                <a:ea typeface="Times New Roman"/>
                <a:cs typeface="Times New Roman"/>
                <a:sym typeface="Times New Roman"/>
              </a:rPr>
              <a:t> - Host city</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900">
                <a:solidFill>
                  <a:srgbClr val="000000"/>
                </a:solidFill>
                <a:latin typeface="Times New Roman"/>
                <a:ea typeface="Times New Roman"/>
                <a:cs typeface="Times New Roman"/>
                <a:sym typeface="Times New Roman"/>
              </a:rPr>
              <a:t>m)            </a:t>
            </a:r>
            <a:r>
              <a:rPr b="1" lang="en-GB" sz="900">
                <a:solidFill>
                  <a:srgbClr val="000000"/>
                </a:solidFill>
                <a:latin typeface="Times New Roman"/>
                <a:ea typeface="Times New Roman"/>
                <a:cs typeface="Times New Roman"/>
                <a:sym typeface="Times New Roman"/>
              </a:rPr>
              <a:t>Sport</a:t>
            </a:r>
            <a:r>
              <a:rPr lang="en-GB" sz="900">
                <a:solidFill>
                  <a:srgbClr val="000000"/>
                </a:solidFill>
                <a:latin typeface="Times New Roman"/>
                <a:ea typeface="Times New Roman"/>
                <a:cs typeface="Times New Roman"/>
                <a:sym typeface="Times New Roman"/>
              </a:rPr>
              <a:t> - Sport</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900">
                <a:solidFill>
                  <a:srgbClr val="000000"/>
                </a:solidFill>
                <a:latin typeface="Times New Roman"/>
                <a:ea typeface="Times New Roman"/>
                <a:cs typeface="Times New Roman"/>
                <a:sym typeface="Times New Roman"/>
              </a:rPr>
              <a:t>n)	</a:t>
            </a:r>
            <a:r>
              <a:rPr b="1" lang="en-GB" sz="900">
                <a:solidFill>
                  <a:srgbClr val="000000"/>
                </a:solidFill>
                <a:latin typeface="Times New Roman"/>
                <a:ea typeface="Times New Roman"/>
                <a:cs typeface="Times New Roman"/>
                <a:sym typeface="Times New Roman"/>
              </a:rPr>
              <a:t>Event</a:t>
            </a:r>
            <a:r>
              <a:rPr lang="en-GB" sz="900">
                <a:solidFill>
                  <a:srgbClr val="000000"/>
                </a:solidFill>
                <a:latin typeface="Times New Roman"/>
                <a:ea typeface="Times New Roman"/>
                <a:cs typeface="Times New Roman"/>
                <a:sym typeface="Times New Roman"/>
              </a:rPr>
              <a:t> - Event</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900">
                <a:solidFill>
                  <a:srgbClr val="000000"/>
                </a:solidFill>
                <a:latin typeface="Times New Roman"/>
                <a:ea typeface="Times New Roman"/>
                <a:cs typeface="Times New Roman"/>
                <a:sym typeface="Times New Roman"/>
              </a:rPr>
              <a:t>o)	</a:t>
            </a:r>
            <a:r>
              <a:rPr b="1" lang="en-GB" sz="900">
                <a:solidFill>
                  <a:srgbClr val="000000"/>
                </a:solidFill>
                <a:latin typeface="Times New Roman"/>
                <a:ea typeface="Times New Roman"/>
                <a:cs typeface="Times New Roman"/>
                <a:sym typeface="Times New Roman"/>
              </a:rPr>
              <a:t>Medal</a:t>
            </a:r>
            <a:r>
              <a:rPr lang="en-GB" sz="900">
                <a:solidFill>
                  <a:srgbClr val="000000"/>
                </a:solidFill>
                <a:latin typeface="Times New Roman"/>
                <a:ea typeface="Times New Roman"/>
                <a:cs typeface="Times New Roman"/>
                <a:sym typeface="Times New Roman"/>
              </a:rPr>
              <a:t> - Gold, Silver, Bronze, or NA</a:t>
            </a:r>
            <a:endParaRPr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900">
                <a:solidFill>
                  <a:srgbClr val="000000"/>
                </a:solidFill>
                <a:latin typeface="Times New Roman"/>
                <a:ea typeface="Times New Roman"/>
                <a:cs typeface="Times New Roman"/>
                <a:sym typeface="Times New Roman"/>
              </a:rPr>
              <a:t>                                                                                          - Source: Kaggle.com</a:t>
            </a:r>
            <a:endParaRPr b="1" sz="9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529000" y="476325"/>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Data Cleaning</a:t>
            </a:r>
            <a:endParaRPr/>
          </a:p>
        </p:txBody>
      </p:sp>
      <p:sp>
        <p:nvSpPr>
          <p:cNvPr id="148" name="Google Shape;148;p16"/>
          <p:cNvSpPr txBox="1"/>
          <p:nvPr>
            <p:ph idx="1" type="body"/>
          </p:nvPr>
        </p:nvSpPr>
        <p:spPr>
          <a:xfrm>
            <a:off x="673375" y="1692750"/>
            <a:ext cx="7856400" cy="87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Firstly, we removed duplicate rows if any were present</a:t>
            </a:r>
            <a:endParaRPr/>
          </a:p>
          <a:p>
            <a:pPr indent="-311150" lvl="0" marL="457200" rtl="0" algn="l">
              <a:spcBef>
                <a:spcPts val="0"/>
              </a:spcBef>
              <a:spcAft>
                <a:spcPts val="0"/>
              </a:spcAft>
              <a:buSzPts val="1300"/>
              <a:buChar char="●"/>
            </a:pPr>
            <a:r>
              <a:rPr lang="en-GB"/>
              <a:t>Then, we filled out the missing values if any were present</a:t>
            </a:r>
            <a:endParaRPr/>
          </a:p>
          <a:p>
            <a:pPr indent="-311150" lvl="0" marL="457200" rtl="0" algn="l">
              <a:spcBef>
                <a:spcPts val="0"/>
              </a:spcBef>
              <a:spcAft>
                <a:spcPts val="0"/>
              </a:spcAft>
              <a:buSzPts val="1300"/>
              <a:buChar char="●"/>
            </a:pPr>
            <a:r>
              <a:rPr lang="en-GB"/>
              <a:t>Then we plot boxplots to analyse the spread of age, height and weight and to check for potential outliers</a:t>
            </a:r>
            <a:endParaRPr/>
          </a:p>
          <a:p>
            <a:pPr indent="0" lvl="0" marL="457200" rtl="0" algn="l">
              <a:spcBef>
                <a:spcPts val="1600"/>
              </a:spcBef>
              <a:spcAft>
                <a:spcPts val="1600"/>
              </a:spcAft>
              <a:buNone/>
            </a:pPr>
            <a:r>
              <a:rPr lang="en-GB"/>
              <a:t> </a:t>
            </a:r>
            <a:endParaRPr/>
          </a:p>
        </p:txBody>
      </p:sp>
      <p:sp>
        <p:nvSpPr>
          <p:cNvPr id="149" name="Google Shape;149;p16"/>
          <p:cNvSpPr txBox="1"/>
          <p:nvPr/>
        </p:nvSpPr>
        <p:spPr>
          <a:xfrm>
            <a:off x="467175" y="3116000"/>
            <a:ext cx="1986900" cy="15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0" name="Google Shape;150;p16"/>
          <p:cNvSpPr txBox="1"/>
          <p:nvPr/>
        </p:nvSpPr>
        <p:spPr>
          <a:xfrm>
            <a:off x="6076625" y="2957725"/>
            <a:ext cx="2453100" cy="14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1" name="Google Shape;151;p16"/>
          <p:cNvSpPr txBox="1"/>
          <p:nvPr/>
        </p:nvSpPr>
        <p:spPr>
          <a:xfrm>
            <a:off x="686975" y="2526900"/>
            <a:ext cx="76494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1. </a:t>
            </a:r>
            <a:r>
              <a:rPr lang="en-GB">
                <a:latin typeface="Calibri"/>
                <a:ea typeface="Calibri"/>
                <a:cs typeface="Calibri"/>
                <a:sym typeface="Calibri"/>
              </a:rPr>
              <a:t>Age                                                                  2. Height                                                   3. Weight</a:t>
            </a:r>
            <a:endParaRPr>
              <a:latin typeface="Calibri"/>
              <a:ea typeface="Calibri"/>
              <a:cs typeface="Calibri"/>
              <a:sym typeface="Calibri"/>
            </a:endParaRPr>
          </a:p>
        </p:txBody>
      </p:sp>
      <p:sp>
        <p:nvSpPr>
          <p:cNvPr id="152" name="Google Shape;152;p16"/>
          <p:cNvSpPr txBox="1"/>
          <p:nvPr/>
        </p:nvSpPr>
        <p:spPr>
          <a:xfrm>
            <a:off x="3606025" y="3203925"/>
            <a:ext cx="2173500" cy="15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53" name="Google Shape;153;p16"/>
          <p:cNvPicPr preferRelativeResize="0"/>
          <p:nvPr/>
        </p:nvPicPr>
        <p:blipFill>
          <a:blip r:embed="rId3">
            <a:alphaModFix/>
          </a:blip>
          <a:stretch>
            <a:fillRect/>
          </a:stretch>
        </p:blipFill>
        <p:spPr>
          <a:xfrm>
            <a:off x="686975" y="3186475"/>
            <a:ext cx="1986900" cy="1362650"/>
          </a:xfrm>
          <a:prstGeom prst="rect">
            <a:avLst/>
          </a:prstGeom>
          <a:noFill/>
          <a:ln>
            <a:noFill/>
          </a:ln>
        </p:spPr>
      </p:pic>
      <p:pic>
        <p:nvPicPr>
          <p:cNvPr id="154" name="Google Shape;154;p16"/>
          <p:cNvPicPr preferRelativeResize="0"/>
          <p:nvPr/>
        </p:nvPicPr>
        <p:blipFill>
          <a:blip r:embed="rId4">
            <a:alphaModFix/>
          </a:blip>
          <a:stretch>
            <a:fillRect/>
          </a:stretch>
        </p:blipFill>
        <p:spPr>
          <a:xfrm>
            <a:off x="3281013" y="3116000"/>
            <a:ext cx="2173500" cy="1503600"/>
          </a:xfrm>
          <a:prstGeom prst="rect">
            <a:avLst/>
          </a:prstGeom>
          <a:noFill/>
          <a:ln>
            <a:noFill/>
          </a:ln>
        </p:spPr>
      </p:pic>
      <p:pic>
        <p:nvPicPr>
          <p:cNvPr id="155" name="Google Shape;155;p16"/>
          <p:cNvPicPr preferRelativeResize="0"/>
          <p:nvPr/>
        </p:nvPicPr>
        <p:blipFill>
          <a:blip r:embed="rId5">
            <a:alphaModFix/>
          </a:blip>
          <a:stretch>
            <a:fillRect/>
          </a:stretch>
        </p:blipFill>
        <p:spPr>
          <a:xfrm>
            <a:off x="6061650" y="3121225"/>
            <a:ext cx="2173500" cy="149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476250" y="441150"/>
            <a:ext cx="7505700" cy="8022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Data Analysis</a:t>
            </a:r>
            <a:endParaRPr/>
          </a:p>
        </p:txBody>
      </p:sp>
      <p:sp>
        <p:nvSpPr>
          <p:cNvPr id="161" name="Google Shape;161;p17"/>
          <p:cNvSpPr txBox="1"/>
          <p:nvPr>
            <p:ph idx="1" type="body"/>
          </p:nvPr>
        </p:nvSpPr>
        <p:spPr>
          <a:xfrm>
            <a:off x="528975" y="1428025"/>
            <a:ext cx="7657800" cy="2822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Exploratory Data Analysis refers to the critical process of performing initial investigations on data so as to discover patterns, to spot anomalies, to test hypothesis and to check assumptions with the help of summary statistics and graphical representations.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We compare the number of events held for male and female participants.To do this we have to plot a grouped bar chart.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Next, we need to plot a graph to depict the top 5 countries with highest number of female contestants by plotting a bar chart.</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Next, we plot histograms to depict the ideal characteristics of the women who can win medals.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502625" y="414800"/>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Grouped Bar Chart</a:t>
            </a:r>
            <a:endParaRPr/>
          </a:p>
        </p:txBody>
      </p:sp>
      <p:sp>
        <p:nvSpPr>
          <p:cNvPr id="167" name="Google Shape;167;p18"/>
          <p:cNvSpPr txBox="1"/>
          <p:nvPr>
            <p:ph idx="1" type="body"/>
          </p:nvPr>
        </p:nvSpPr>
        <p:spPr>
          <a:xfrm>
            <a:off x="537800" y="1551100"/>
            <a:ext cx="3437400" cy="2822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Times New Roman"/>
              <a:buChar char="●"/>
            </a:pPr>
            <a:r>
              <a:rPr lang="en-GB" sz="1100">
                <a:solidFill>
                  <a:srgbClr val="000000"/>
                </a:solidFill>
                <a:latin typeface="Times New Roman"/>
                <a:ea typeface="Times New Roman"/>
                <a:cs typeface="Times New Roman"/>
                <a:sym typeface="Times New Roman"/>
              </a:rPr>
              <a:t>Grouped bar charts are Bar charts in which multiple sets of data items are compared, with a single color used to denote a specific series across all sets.</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GB" sz="1100">
                <a:solidFill>
                  <a:srgbClr val="000000"/>
                </a:solidFill>
                <a:latin typeface="Times New Roman"/>
                <a:ea typeface="Times New Roman"/>
                <a:cs typeface="Times New Roman"/>
                <a:sym typeface="Times New Roman"/>
              </a:rPr>
              <a:t>From the plot, the blue and the green bar represents the number of events held for men and women respectively.</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GB" sz="1100">
                <a:solidFill>
                  <a:srgbClr val="000000"/>
                </a:solidFill>
                <a:latin typeface="Times New Roman"/>
                <a:ea typeface="Times New Roman"/>
                <a:cs typeface="Times New Roman"/>
                <a:sym typeface="Times New Roman"/>
              </a:rPr>
              <a:t>The number of events being held for women increased in a gradual manner except for a drop in the year 1996.</a:t>
            </a:r>
            <a:endParaRPr sz="1100">
              <a:solidFill>
                <a:srgbClr val="000000"/>
              </a:solidFill>
              <a:latin typeface="Times New Roman"/>
              <a:ea typeface="Times New Roman"/>
              <a:cs typeface="Times New Roman"/>
              <a:sym typeface="Times New Roman"/>
            </a:endParaRPr>
          </a:p>
        </p:txBody>
      </p:sp>
      <p:sp>
        <p:nvSpPr>
          <p:cNvPr id="168" name="Google Shape;168;p18"/>
          <p:cNvSpPr txBox="1"/>
          <p:nvPr/>
        </p:nvSpPr>
        <p:spPr>
          <a:xfrm>
            <a:off x="4872100" y="1674050"/>
            <a:ext cx="3094800" cy="26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9" name="Google Shape;169;p18"/>
          <p:cNvPicPr preferRelativeResize="0"/>
          <p:nvPr/>
        </p:nvPicPr>
        <p:blipFill>
          <a:blip r:embed="rId3">
            <a:alphaModFix/>
          </a:blip>
          <a:stretch>
            <a:fillRect/>
          </a:stretch>
        </p:blipFill>
        <p:spPr>
          <a:xfrm>
            <a:off x="4960050" y="1787750"/>
            <a:ext cx="3413195" cy="2822100"/>
          </a:xfrm>
          <a:prstGeom prst="rect">
            <a:avLst/>
          </a:prstGeom>
          <a:noFill/>
          <a:ln cap="flat" cmpd="sng" w="28575">
            <a:solidFill>
              <a:srgbClr val="BF9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572975" y="520300"/>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Bar Chart</a:t>
            </a:r>
            <a:endParaRPr/>
          </a:p>
        </p:txBody>
      </p:sp>
      <p:sp>
        <p:nvSpPr>
          <p:cNvPr id="175" name="Google Shape;175;p19"/>
          <p:cNvSpPr txBox="1"/>
          <p:nvPr>
            <p:ph idx="1" type="body"/>
          </p:nvPr>
        </p:nvSpPr>
        <p:spPr>
          <a:xfrm>
            <a:off x="652100" y="1691775"/>
            <a:ext cx="3129900" cy="2448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GB" sz="1100">
                <a:latin typeface="Times New Roman"/>
                <a:ea typeface="Times New Roman"/>
                <a:cs typeface="Times New Roman"/>
                <a:sym typeface="Times New Roman"/>
              </a:rPr>
              <a:t>A diagram in which the numerical values of variables are represented by the height or length of lines or rectangles of equal width.</a:t>
            </a:r>
            <a:endParaRPr sz="1100">
              <a:latin typeface="Times New Roman"/>
              <a:ea typeface="Times New Roman"/>
              <a:cs typeface="Times New Roman"/>
              <a:sym typeface="Times New Roman"/>
            </a:endParaRPr>
          </a:p>
          <a:p>
            <a:pPr indent="0" lvl="0" marL="0" rtl="0" algn="l">
              <a:spcBef>
                <a:spcPts val="1600"/>
              </a:spcBef>
              <a:spcAft>
                <a:spcPts val="0"/>
              </a:spcAft>
              <a:buNone/>
            </a:pPr>
            <a:r>
              <a:t/>
            </a:r>
            <a:endParaRPr sz="1100">
              <a:latin typeface="Times New Roman"/>
              <a:ea typeface="Times New Roman"/>
              <a:cs typeface="Times New Roman"/>
              <a:sym typeface="Times New Roman"/>
            </a:endParaRPr>
          </a:p>
          <a:p>
            <a:pPr indent="-298450" lvl="0" marL="457200" rtl="0" algn="l">
              <a:spcBef>
                <a:spcPts val="1600"/>
              </a:spcBef>
              <a:spcAft>
                <a:spcPts val="0"/>
              </a:spcAft>
              <a:buSzPts val="1100"/>
              <a:buFont typeface="Times New Roman"/>
              <a:buChar char="●"/>
            </a:pPr>
            <a:r>
              <a:rPr lang="en-GB" sz="1100">
                <a:latin typeface="Times New Roman"/>
                <a:ea typeface="Times New Roman"/>
                <a:cs typeface="Times New Roman"/>
                <a:sym typeface="Times New Roman"/>
              </a:rPr>
              <a:t>From the bar chart we can see that the highest number of female participants come from The USA.</a:t>
            </a:r>
            <a:endParaRPr sz="1100">
              <a:latin typeface="Times New Roman"/>
              <a:ea typeface="Times New Roman"/>
              <a:cs typeface="Times New Roman"/>
              <a:sym typeface="Times New Roman"/>
            </a:endParaRPr>
          </a:p>
        </p:txBody>
      </p:sp>
      <p:sp>
        <p:nvSpPr>
          <p:cNvPr id="176" name="Google Shape;176;p19"/>
          <p:cNvSpPr txBox="1"/>
          <p:nvPr/>
        </p:nvSpPr>
        <p:spPr>
          <a:xfrm>
            <a:off x="5663425" y="1911450"/>
            <a:ext cx="2655300" cy="26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77" name="Google Shape;177;p19"/>
          <p:cNvPicPr preferRelativeResize="0"/>
          <p:nvPr/>
        </p:nvPicPr>
        <p:blipFill>
          <a:blip r:embed="rId3">
            <a:alphaModFix/>
          </a:blip>
          <a:stretch>
            <a:fillRect/>
          </a:stretch>
        </p:blipFill>
        <p:spPr>
          <a:xfrm>
            <a:off x="5015501" y="1911450"/>
            <a:ext cx="3303225" cy="2191125"/>
          </a:xfrm>
          <a:prstGeom prst="rect">
            <a:avLst/>
          </a:prstGeom>
          <a:noFill/>
          <a:ln cap="flat" cmpd="sng" w="28575">
            <a:solidFill>
              <a:srgbClr val="BF9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599350" y="449925"/>
            <a:ext cx="7455600" cy="7845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Histogram</a:t>
            </a:r>
            <a:endParaRPr/>
          </a:p>
        </p:txBody>
      </p:sp>
      <p:sp>
        <p:nvSpPr>
          <p:cNvPr id="183" name="Google Shape;183;p20"/>
          <p:cNvSpPr txBox="1"/>
          <p:nvPr>
            <p:ph idx="1" type="body"/>
          </p:nvPr>
        </p:nvSpPr>
        <p:spPr>
          <a:xfrm>
            <a:off x="599350" y="1419250"/>
            <a:ext cx="7156500" cy="784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100">
                <a:latin typeface="Times New Roman"/>
                <a:ea typeface="Times New Roman"/>
                <a:cs typeface="Times New Roman"/>
                <a:sym typeface="Times New Roman"/>
              </a:rPr>
              <a:t>A</a:t>
            </a:r>
            <a:r>
              <a:rPr lang="en-GB" sz="1100">
                <a:latin typeface="Times New Roman"/>
                <a:ea typeface="Times New Roman"/>
                <a:cs typeface="Times New Roman"/>
                <a:sym typeface="Times New Roman"/>
              </a:rPr>
              <a:t> diagram consisting of rectangles whose area is proportional to the frequency of a variable and whose width is equal to the class interval.</a:t>
            </a:r>
            <a:endParaRPr sz="1100">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184" name="Google Shape;184;p20"/>
          <p:cNvPicPr preferRelativeResize="0"/>
          <p:nvPr/>
        </p:nvPicPr>
        <p:blipFill>
          <a:blip r:embed="rId3">
            <a:alphaModFix/>
          </a:blip>
          <a:stretch>
            <a:fillRect/>
          </a:stretch>
        </p:blipFill>
        <p:spPr>
          <a:xfrm>
            <a:off x="273825" y="2451200"/>
            <a:ext cx="3030300" cy="1951850"/>
          </a:xfrm>
          <a:prstGeom prst="rect">
            <a:avLst/>
          </a:prstGeom>
          <a:noFill/>
          <a:ln cap="flat" cmpd="sng" w="28575">
            <a:solidFill>
              <a:srgbClr val="BF9000"/>
            </a:solidFill>
            <a:prstDash val="solid"/>
            <a:round/>
            <a:headEnd len="sm" w="sm" type="none"/>
            <a:tailEnd len="sm" w="sm" type="none"/>
          </a:ln>
        </p:spPr>
      </p:pic>
      <p:pic>
        <p:nvPicPr>
          <p:cNvPr id="185" name="Google Shape;185;p20"/>
          <p:cNvPicPr preferRelativeResize="0"/>
          <p:nvPr/>
        </p:nvPicPr>
        <p:blipFill>
          <a:blip r:embed="rId4">
            <a:alphaModFix/>
          </a:blip>
          <a:stretch>
            <a:fillRect/>
          </a:stretch>
        </p:blipFill>
        <p:spPr>
          <a:xfrm>
            <a:off x="3392025" y="2451200"/>
            <a:ext cx="2854525" cy="1951850"/>
          </a:xfrm>
          <a:prstGeom prst="rect">
            <a:avLst/>
          </a:prstGeom>
          <a:noFill/>
          <a:ln cap="flat" cmpd="sng" w="28575">
            <a:solidFill>
              <a:srgbClr val="BF9000"/>
            </a:solidFill>
            <a:prstDash val="solid"/>
            <a:round/>
            <a:headEnd len="sm" w="sm" type="none"/>
            <a:tailEnd len="sm" w="sm" type="none"/>
          </a:ln>
        </p:spPr>
      </p:pic>
      <p:pic>
        <p:nvPicPr>
          <p:cNvPr id="186" name="Google Shape;186;p20"/>
          <p:cNvPicPr preferRelativeResize="0"/>
          <p:nvPr/>
        </p:nvPicPr>
        <p:blipFill>
          <a:blip r:embed="rId5">
            <a:alphaModFix/>
          </a:blip>
          <a:stretch>
            <a:fillRect/>
          </a:stretch>
        </p:blipFill>
        <p:spPr>
          <a:xfrm>
            <a:off x="6334450" y="2462500"/>
            <a:ext cx="2552600" cy="1929250"/>
          </a:xfrm>
          <a:prstGeom prst="rect">
            <a:avLst/>
          </a:prstGeom>
          <a:noFill/>
          <a:ln cap="flat" cmpd="sng" w="28575">
            <a:solidFill>
              <a:srgbClr val="BF9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696050" y="608200"/>
            <a:ext cx="7505700" cy="954600"/>
          </a:xfrm>
          <a:prstGeom prst="rect">
            <a:avLst/>
          </a:prstGeom>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a:t>Normal Probability Plot</a:t>
            </a:r>
            <a:endParaRPr/>
          </a:p>
        </p:txBody>
      </p:sp>
      <p:sp>
        <p:nvSpPr>
          <p:cNvPr id="192" name="Google Shape;192;p21"/>
          <p:cNvSpPr txBox="1"/>
          <p:nvPr>
            <p:ph idx="1" type="body"/>
          </p:nvPr>
        </p:nvSpPr>
        <p:spPr>
          <a:xfrm>
            <a:off x="616875" y="1794838"/>
            <a:ext cx="7382700" cy="954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Times New Roman"/>
              <a:buChar char="●"/>
            </a:pPr>
            <a:r>
              <a:rPr lang="en-GB" sz="1100">
                <a:solidFill>
                  <a:srgbClr val="000000"/>
                </a:solidFill>
                <a:latin typeface="Times New Roman"/>
                <a:ea typeface="Times New Roman"/>
                <a:cs typeface="Times New Roman"/>
                <a:sym typeface="Times New Roman"/>
              </a:rPr>
              <a:t>The normal probability plot is a graphical technique for assessing whether or not a data set is approximately normally distributed. The data are plotted against a theoretical normal distribution in such a way that the points should form an approximate straight line.</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GB" sz="1100">
                <a:solidFill>
                  <a:srgbClr val="000000"/>
                </a:solidFill>
                <a:latin typeface="Times New Roman"/>
                <a:ea typeface="Times New Roman"/>
                <a:cs typeface="Times New Roman"/>
                <a:sym typeface="Times New Roman"/>
              </a:rPr>
              <a:t>We plot normal probability plots for age, height and weight to check if the data is normally distributed.</a:t>
            </a:r>
            <a:endParaRPr sz="1100">
              <a:solidFill>
                <a:srgbClr val="000000"/>
              </a:solidFill>
              <a:latin typeface="Times New Roman"/>
              <a:ea typeface="Times New Roman"/>
              <a:cs typeface="Times New Roman"/>
              <a:sym typeface="Times New Roman"/>
            </a:endParaRPr>
          </a:p>
        </p:txBody>
      </p:sp>
      <p:pic>
        <p:nvPicPr>
          <p:cNvPr id="193" name="Google Shape;193;p21"/>
          <p:cNvPicPr preferRelativeResize="0"/>
          <p:nvPr/>
        </p:nvPicPr>
        <p:blipFill>
          <a:blip r:embed="rId3">
            <a:alphaModFix/>
          </a:blip>
          <a:stretch>
            <a:fillRect/>
          </a:stretch>
        </p:blipFill>
        <p:spPr>
          <a:xfrm>
            <a:off x="414700" y="2945338"/>
            <a:ext cx="2746640" cy="1893375"/>
          </a:xfrm>
          <a:prstGeom prst="rect">
            <a:avLst/>
          </a:prstGeom>
          <a:noFill/>
          <a:ln cap="flat" cmpd="sng" w="28575">
            <a:solidFill>
              <a:srgbClr val="BF9000"/>
            </a:solidFill>
            <a:prstDash val="solid"/>
            <a:round/>
            <a:headEnd len="sm" w="sm" type="none"/>
            <a:tailEnd len="sm" w="sm" type="none"/>
          </a:ln>
        </p:spPr>
      </p:pic>
      <p:sp>
        <p:nvSpPr>
          <p:cNvPr id="194" name="Google Shape;194;p21"/>
          <p:cNvSpPr txBox="1"/>
          <p:nvPr/>
        </p:nvSpPr>
        <p:spPr>
          <a:xfrm>
            <a:off x="6545550" y="3091913"/>
            <a:ext cx="2057400" cy="16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95" name="Google Shape;195;p21"/>
          <p:cNvPicPr preferRelativeResize="0"/>
          <p:nvPr/>
        </p:nvPicPr>
        <p:blipFill rotWithShape="1">
          <a:blip r:embed="rId4">
            <a:alphaModFix/>
          </a:blip>
          <a:srcRect b="0" l="7830" r="-7830" t="0"/>
          <a:stretch/>
        </p:blipFill>
        <p:spPr>
          <a:xfrm>
            <a:off x="3331400" y="2981475"/>
            <a:ext cx="2711978" cy="1893375"/>
          </a:xfrm>
          <a:prstGeom prst="rect">
            <a:avLst/>
          </a:prstGeom>
          <a:noFill/>
          <a:ln cap="flat" cmpd="sng" w="28575">
            <a:solidFill>
              <a:srgbClr val="BF9000"/>
            </a:solidFill>
            <a:prstDash val="solid"/>
            <a:round/>
            <a:headEnd len="sm" w="sm" type="none"/>
            <a:tailEnd len="sm" w="sm" type="none"/>
          </a:ln>
        </p:spPr>
      </p:pic>
      <p:pic>
        <p:nvPicPr>
          <p:cNvPr id="196" name="Google Shape;196;p21"/>
          <p:cNvPicPr preferRelativeResize="0"/>
          <p:nvPr/>
        </p:nvPicPr>
        <p:blipFill>
          <a:blip r:embed="rId5">
            <a:alphaModFix/>
          </a:blip>
          <a:stretch>
            <a:fillRect/>
          </a:stretch>
        </p:blipFill>
        <p:spPr>
          <a:xfrm>
            <a:off x="6167450" y="2981475"/>
            <a:ext cx="2673702" cy="1850125"/>
          </a:xfrm>
          <a:prstGeom prst="rect">
            <a:avLst/>
          </a:prstGeom>
          <a:noFill/>
          <a:ln cap="flat" cmpd="sng" w="28575">
            <a:solidFill>
              <a:srgbClr val="BF9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