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102B-1DD1-1E44-A799-F2FB4E0E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84E96-FAB9-2449-8918-1FE70406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DBFF-5664-3544-A0FA-26A9E41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72EBD-8128-0D48-BAD9-E812370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2784-105E-B548-8618-9FF3A977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09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AF79-DD6B-6A4B-9640-82ECF92E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E1CF-8904-4E45-889E-BA35C7420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1C-E9D3-B241-886A-FF547476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9C33-F5A1-2649-BD5D-BFDF24C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9894-10B6-8C42-A3E4-1350F80E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8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F71FB-EFFB-3047-9CB6-6911BB7B7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E8FB5-4A38-9143-A89B-E710152FB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5311-E8D4-CE40-A51A-E7B296F1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0070-9DEC-8D42-B36C-6393589C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3C4B-7594-4841-BD23-75BD660D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4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4882-B10C-1244-B7F0-2E5AF27F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3681-4749-DC40-9EC9-60EEB10D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53F-19B4-9346-ADF5-ACDCD08B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52B7-5FD9-5942-9B7D-5C7D529D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E388-2E0B-2645-B408-FFA2253D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1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54A3-B13F-E544-8176-9DFCB109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28F4-BA61-7347-857F-753973E70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AECE-C594-A24E-80A0-F6C78D20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6FDE-FB20-A745-9A66-3363E2D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90D7-58F6-6646-82A1-C9D05C9E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1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9F8A-728C-B742-BF93-3DBC73DD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C624-D99A-A54C-AAC2-5B7FAA169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FF057-9004-5E43-9B40-87DAF4E7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4ACE9-DA9A-AE4F-AD19-61814060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EE2A-216D-F344-846C-3BEC91E4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F69D2-479A-3040-BFE5-9D956639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066-D95B-0A4A-98AA-A670151E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B9DDC-9878-7D41-86F9-A3E73EC4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650F3-1217-8343-B520-C2FBD38CF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F3226-0E63-BB42-8F76-79678AD2D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6970A-2A61-5644-8412-5CEDDA3D3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3435C-205A-2941-BAB4-D3C45F62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BDEBC-0B06-DA4E-A5B4-7E041007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F7DB1-D3CA-FD49-915E-8A10AF9A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8DB8-6A5E-1D42-8F99-36FEA2B5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24E42-7C90-904E-B743-45AFBABC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42B57-28CD-A043-8F47-B9AAD80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7999F-BB82-8C4B-9C0E-8861DD38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5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A174-CA20-0B49-9878-7D619E4C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4B8D6-DA7B-5447-9141-FC983B59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4A96B-9377-A84B-A82F-403F9433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6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BB49-6DC9-4B4E-A35A-56906B45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0028-9E60-FC4A-90B5-B64ED3B7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0E912-E3EC-0946-AD8F-2A34D99EF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05559-0FD5-0C4A-BC89-5015708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D9610-1DD2-6449-BDB8-AFD1F861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5B2E-4B68-7A4C-AE4B-876C277B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8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8FAE-7875-6F4C-B65D-22C4F5D8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6B7EA-F939-A146-BF67-659383C61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5FAE0-3617-7C4B-B356-EA194C65F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41E7-E257-2B41-BBA0-8F9AE86E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B96F7-D20A-AD40-BBCB-39DF5EC2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2ABB3-55E4-044C-BBA6-71379D64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0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7E014-5EC7-444B-8656-32526258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55C2-24D4-FC49-B9B8-2D6E5F1C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696E-AD19-6E42-8511-9FF9FF462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1479-5C3C-324A-A340-3BFD88EA135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0CCC-01F8-2A4E-B4C5-0BAD26F7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785F5-BEE4-6144-8DD9-2138C783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85B8-9D7C-D140-B15B-B75075A54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BAA6A56-5B59-7344-B2E7-E002439FD026}"/>
              </a:ext>
            </a:extLst>
          </p:cNvPr>
          <p:cNvGrpSpPr/>
          <p:nvPr/>
        </p:nvGrpSpPr>
        <p:grpSpPr>
          <a:xfrm>
            <a:off x="4149516" y="3741673"/>
            <a:ext cx="7093910" cy="2997189"/>
            <a:chOff x="2126829" y="816498"/>
            <a:chExt cx="10439661" cy="38923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C44637E-DA77-7C4F-AE62-D7C7C111BF05}"/>
                </a:ext>
              </a:extLst>
            </p:cNvPr>
            <p:cNvCxnSpPr/>
            <p:nvPr/>
          </p:nvCxnSpPr>
          <p:spPr>
            <a:xfrm>
              <a:off x="2932386" y="1093076"/>
              <a:ext cx="0" cy="233592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2FB4D9-28A1-A947-A177-55AE14B3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932386" y="3429000"/>
              <a:ext cx="2559269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235E247-4ED0-8B48-8704-7B261B2A5145}"/>
                </a:ext>
              </a:extLst>
            </p:cNvPr>
            <p:cNvSpPr/>
            <p:nvPr/>
          </p:nvSpPr>
          <p:spPr>
            <a:xfrm>
              <a:off x="3079531" y="1072055"/>
              <a:ext cx="2186152" cy="2196662"/>
            </a:xfrm>
            <a:custGeom>
              <a:avLst/>
              <a:gdLst>
                <a:gd name="connsiteX0" fmla="*/ 2186152 w 2186152"/>
                <a:gd name="connsiteY0" fmla="*/ 0 h 2196662"/>
                <a:gd name="connsiteX1" fmla="*/ 420414 w 2186152"/>
                <a:gd name="connsiteY1" fmla="*/ 399393 h 2196662"/>
                <a:gd name="connsiteX2" fmla="*/ 0 w 2186152"/>
                <a:gd name="connsiteY2" fmla="*/ 2196662 h 2196662"/>
                <a:gd name="connsiteX3" fmla="*/ 0 w 2186152"/>
                <a:gd name="connsiteY3" fmla="*/ 2196662 h 219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6152" h="2196662">
                  <a:moveTo>
                    <a:pt x="2186152" y="0"/>
                  </a:moveTo>
                  <a:cubicBezTo>
                    <a:pt x="1485462" y="16641"/>
                    <a:pt x="784773" y="33283"/>
                    <a:pt x="420414" y="399393"/>
                  </a:cubicBezTo>
                  <a:cubicBezTo>
                    <a:pt x="56055" y="765503"/>
                    <a:pt x="0" y="2196662"/>
                    <a:pt x="0" y="2196662"/>
                  </a:cubicBezTo>
                  <a:lnTo>
                    <a:pt x="0" y="2196662"/>
                  </a:lnTo>
                </a:path>
              </a:pathLst>
            </a:cu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E5F727-1F47-7D43-ACDB-11543EB6D798}"/>
                </a:ext>
              </a:extLst>
            </p:cNvPr>
            <p:cNvCxnSpPr/>
            <p:nvPr/>
          </p:nvCxnSpPr>
          <p:spPr>
            <a:xfrm>
              <a:off x="6096000" y="1090448"/>
              <a:ext cx="0" cy="233592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CB81BB-6ACF-5340-A9FF-A9073ECBB70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6372"/>
              <a:ext cx="2559269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F90CDCA-7E23-4140-8451-A542CDA24624}"/>
                </a:ext>
              </a:extLst>
            </p:cNvPr>
            <p:cNvSpPr/>
            <p:nvPr/>
          </p:nvSpPr>
          <p:spPr>
            <a:xfrm>
              <a:off x="6285186" y="1545021"/>
              <a:ext cx="2217683" cy="1589272"/>
            </a:xfrm>
            <a:custGeom>
              <a:avLst/>
              <a:gdLst>
                <a:gd name="connsiteX0" fmla="*/ 2217683 w 2217683"/>
                <a:gd name="connsiteY0" fmla="*/ 1492469 h 1589272"/>
                <a:gd name="connsiteX1" fmla="*/ 798786 w 2217683"/>
                <a:gd name="connsiteY1" fmla="*/ 1429407 h 1589272"/>
                <a:gd name="connsiteX2" fmla="*/ 0 w 2217683"/>
                <a:gd name="connsiteY2" fmla="*/ 0 h 158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7683" h="1589272">
                  <a:moveTo>
                    <a:pt x="2217683" y="1492469"/>
                  </a:moveTo>
                  <a:cubicBezTo>
                    <a:pt x="1693041" y="1585310"/>
                    <a:pt x="1168400" y="1678152"/>
                    <a:pt x="798786" y="1429407"/>
                  </a:cubicBezTo>
                  <a:cubicBezTo>
                    <a:pt x="429172" y="1180662"/>
                    <a:pt x="214586" y="590331"/>
                    <a:pt x="0" y="0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222EBB-7CE4-6A48-AF74-58023EF18818}"/>
                </a:ext>
              </a:extLst>
            </p:cNvPr>
            <p:cNvSpPr txBox="1"/>
            <p:nvPr/>
          </p:nvSpPr>
          <p:spPr>
            <a:xfrm rot="16200000">
              <a:off x="1814787" y="2349600"/>
              <a:ext cx="1749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Times" pitchFamily="2" charset="0"/>
                </a:rPr>
                <a:t>Metacommunity biomass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752543-4126-7B4A-9429-F23800D6A9CE}"/>
                </a:ext>
              </a:extLst>
            </p:cNvPr>
            <p:cNvSpPr txBox="1"/>
            <p:nvPr/>
          </p:nvSpPr>
          <p:spPr>
            <a:xfrm>
              <a:off x="3133703" y="3515919"/>
              <a:ext cx="2208533" cy="339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Times" pitchFamily="2" charset="0"/>
                </a:rPr>
                <a:t>Mutualistic strength, 𝛾</a:t>
              </a:r>
              <a:r>
                <a:rPr lang="en-GB" sz="1100" baseline="-25000" dirty="0">
                  <a:latin typeface="Times" pitchFamily="2" charset="0"/>
                </a:rPr>
                <a:t>0</a:t>
              </a:r>
              <a:endParaRPr lang="en-GB" sz="1100" dirty="0">
                <a:latin typeface="Times" pitchFamily="2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0C92C13-8E04-3645-92A8-408FFD25B784}"/>
                </a:ext>
              </a:extLst>
            </p:cNvPr>
            <p:cNvCxnSpPr/>
            <p:nvPr/>
          </p:nvCxnSpPr>
          <p:spPr>
            <a:xfrm>
              <a:off x="8502865" y="3134293"/>
              <a:ext cx="0" cy="28156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7C2B46-03A3-6C40-AB7E-6609E5EFA93A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6285186" y="1545021"/>
              <a:ext cx="0" cy="1881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55B565-0F0F-2C49-883B-FC3B3AA205AD}"/>
                </a:ext>
              </a:extLst>
            </p:cNvPr>
            <p:cNvCxnSpPr/>
            <p:nvPr/>
          </p:nvCxnSpPr>
          <p:spPr>
            <a:xfrm>
              <a:off x="8502865" y="3026979"/>
              <a:ext cx="0" cy="3888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C3A6F7-2FF3-FF44-A85F-B2BB1EDFC278}"/>
                </a:ext>
              </a:extLst>
            </p:cNvPr>
            <p:cNvCxnSpPr/>
            <p:nvPr/>
          </p:nvCxnSpPr>
          <p:spPr>
            <a:xfrm>
              <a:off x="9044144" y="1064175"/>
              <a:ext cx="0" cy="233592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E2F0F1A-D36C-7B4B-BCFF-50327B85880B}"/>
                </a:ext>
              </a:extLst>
            </p:cNvPr>
            <p:cNvCxnSpPr>
              <a:cxnSpLocks/>
            </p:cNvCxnSpPr>
            <p:nvPr/>
          </p:nvCxnSpPr>
          <p:spPr>
            <a:xfrm>
              <a:off x="9044144" y="3400099"/>
              <a:ext cx="2559269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3F8B8B4-80B4-194C-89C9-EA6CEBAF9AEE}"/>
                </a:ext>
              </a:extLst>
            </p:cNvPr>
            <p:cNvSpPr/>
            <p:nvPr/>
          </p:nvSpPr>
          <p:spPr>
            <a:xfrm>
              <a:off x="9159767" y="2317533"/>
              <a:ext cx="2291242" cy="790487"/>
            </a:xfrm>
            <a:custGeom>
              <a:avLst/>
              <a:gdLst>
                <a:gd name="connsiteX0" fmla="*/ 2144110 w 2144110"/>
                <a:gd name="connsiteY0" fmla="*/ 746234 h 746234"/>
                <a:gd name="connsiteX1" fmla="*/ 872359 w 2144110"/>
                <a:gd name="connsiteY1" fmla="*/ 609600 h 746234"/>
                <a:gd name="connsiteX2" fmla="*/ 0 w 2144110"/>
                <a:gd name="connsiteY2" fmla="*/ 0 h 746234"/>
                <a:gd name="connsiteX3" fmla="*/ 0 w 2144110"/>
                <a:gd name="connsiteY3" fmla="*/ 0 h 74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110" h="746234">
                  <a:moveTo>
                    <a:pt x="2144110" y="746234"/>
                  </a:moveTo>
                  <a:cubicBezTo>
                    <a:pt x="1686910" y="740103"/>
                    <a:pt x="1229710" y="733972"/>
                    <a:pt x="872359" y="609600"/>
                  </a:cubicBezTo>
                  <a:cubicBezTo>
                    <a:pt x="515008" y="485228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634F26-FA90-7749-A302-A047E3F383DF}"/>
                </a:ext>
              </a:extLst>
            </p:cNvPr>
            <p:cNvCxnSpPr>
              <a:cxnSpLocks/>
            </p:cNvCxnSpPr>
            <p:nvPr/>
          </p:nvCxnSpPr>
          <p:spPr>
            <a:xfrm>
              <a:off x="9170286" y="2338553"/>
              <a:ext cx="0" cy="106154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C46564-4914-BB4D-A1A6-C8A88C945415}"/>
                </a:ext>
              </a:extLst>
            </p:cNvPr>
            <p:cNvCxnSpPr>
              <a:stCxn id="35" idx="0"/>
            </p:cNvCxnSpPr>
            <p:nvPr/>
          </p:nvCxnSpPr>
          <p:spPr>
            <a:xfrm>
              <a:off x="11451009" y="3108020"/>
              <a:ext cx="0" cy="2710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897F13-A065-3643-9BB4-53D0DF0174A6}"/>
                </a:ext>
              </a:extLst>
            </p:cNvPr>
            <p:cNvSpPr txBox="1"/>
            <p:nvPr/>
          </p:nvSpPr>
          <p:spPr>
            <a:xfrm rot="16200000">
              <a:off x="5441065" y="2179033"/>
              <a:ext cx="857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Times" pitchFamily="2" charset="0"/>
                </a:rPr>
                <a:t>Indicator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737F6F9-3842-124E-9516-A9C3F416F8D9}"/>
                </a:ext>
              </a:extLst>
            </p:cNvPr>
            <p:cNvSpPr txBox="1"/>
            <p:nvPr/>
          </p:nvSpPr>
          <p:spPr>
            <a:xfrm rot="16200000">
              <a:off x="8389643" y="2119910"/>
              <a:ext cx="853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Indicator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6737414-5BB1-F44B-A11A-CE8C5F56EA80}"/>
                </a:ext>
              </a:extLst>
            </p:cNvPr>
            <p:cNvSpPr txBox="1"/>
            <p:nvPr/>
          </p:nvSpPr>
          <p:spPr>
            <a:xfrm>
              <a:off x="6347612" y="3144118"/>
              <a:ext cx="1868830" cy="319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Times" pitchFamily="2" charset="0"/>
                </a:rPr>
                <a:t>Area under the curve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920E50-743E-CB47-84ED-D09E4585A753}"/>
                </a:ext>
              </a:extLst>
            </p:cNvPr>
            <p:cNvSpPr txBox="1"/>
            <p:nvPr/>
          </p:nvSpPr>
          <p:spPr>
            <a:xfrm>
              <a:off x="9195238" y="3082921"/>
              <a:ext cx="1868830" cy="319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Times" pitchFamily="2" charset="0"/>
                </a:rPr>
                <a:t>Area under the curve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9FB11B-11D0-4742-9186-63E8916B7374}"/>
                </a:ext>
              </a:extLst>
            </p:cNvPr>
            <p:cNvSpPr txBox="1"/>
            <p:nvPr/>
          </p:nvSpPr>
          <p:spPr>
            <a:xfrm>
              <a:off x="2507076" y="3989423"/>
              <a:ext cx="10059414" cy="719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>
                  <a:latin typeface="Times" pitchFamily="2" charset="0"/>
                </a:rPr>
                <a:t>Indicator 1 has a larger </a:t>
              </a:r>
              <a:r>
                <a:rPr lang="en-GB" sz="1500" i="1" u="sng" dirty="0">
                  <a:latin typeface="Times" pitchFamily="2" charset="0"/>
                </a:rPr>
                <a:t>area under the curve </a:t>
              </a:r>
              <a:r>
                <a:rPr lang="en-GB" sz="1500" dirty="0">
                  <a:latin typeface="Times" pitchFamily="2" charset="0"/>
                </a:rPr>
                <a:t>and increases steeply as </a:t>
              </a:r>
            </a:p>
            <a:p>
              <a:r>
                <a:rPr lang="en-GB" sz="1500" dirty="0">
                  <a:latin typeface="Times" pitchFamily="2" charset="0"/>
                </a:rPr>
                <a:t>mutualistic strength decreases and metacommunity biomass collapses than indicator 2.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DCEA39-BD67-7440-B5D4-127952280D84}"/>
                </a:ext>
              </a:extLst>
            </p:cNvPr>
            <p:cNvSpPr txBox="1"/>
            <p:nvPr/>
          </p:nvSpPr>
          <p:spPr>
            <a:xfrm>
              <a:off x="2126829" y="816498"/>
              <a:ext cx="455766" cy="479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B787654-0733-F341-9296-2A0EAFE72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41"/>
          <a:stretch/>
        </p:blipFill>
        <p:spPr>
          <a:xfrm>
            <a:off x="4168027" y="96825"/>
            <a:ext cx="5856430" cy="361709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1F455A2-26D1-FA4C-8B26-907795314E18}"/>
              </a:ext>
            </a:extLst>
          </p:cNvPr>
          <p:cNvSpPr txBox="1"/>
          <p:nvPr/>
        </p:nvSpPr>
        <p:spPr>
          <a:xfrm>
            <a:off x="6965793" y="5844517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Times" pitchFamily="2" charset="0"/>
              </a:rPr>
              <a:t>Mutualistic strength, 𝛾</a:t>
            </a:r>
            <a:r>
              <a:rPr lang="en-GB" sz="1100" baseline="-25000" dirty="0">
                <a:latin typeface="Times" pitchFamily="2" charset="0"/>
              </a:rPr>
              <a:t>0</a:t>
            </a:r>
            <a:endParaRPr lang="en-GB" sz="11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1F7356-12A5-0C4F-A38C-71331D0E9322}"/>
              </a:ext>
            </a:extLst>
          </p:cNvPr>
          <p:cNvSpPr txBox="1"/>
          <p:nvPr/>
        </p:nvSpPr>
        <p:spPr>
          <a:xfrm>
            <a:off x="8858263" y="5827166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Times" pitchFamily="2" charset="0"/>
              </a:rPr>
              <a:t>Mutualistic strength, 𝛾</a:t>
            </a:r>
            <a:r>
              <a:rPr lang="en-GB" sz="1100" baseline="-25000" dirty="0">
                <a:latin typeface="Times" pitchFamily="2" charset="0"/>
              </a:rPr>
              <a:t>0</a:t>
            </a:r>
            <a:endParaRPr lang="en-GB" sz="1100" dirty="0">
              <a:latin typeface="Times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E1E55C-E39E-4845-A675-11E4F5FD396E}"/>
              </a:ext>
            </a:extLst>
          </p:cNvPr>
          <p:cNvSpPr txBox="1"/>
          <p:nvPr/>
        </p:nvSpPr>
        <p:spPr>
          <a:xfrm>
            <a:off x="4098200" y="11382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EC56AF-7407-FD4F-8E7D-4FAE0BAD56B4}"/>
              </a:ext>
            </a:extLst>
          </p:cNvPr>
          <p:cNvSpPr txBox="1"/>
          <p:nvPr/>
        </p:nvSpPr>
        <p:spPr>
          <a:xfrm>
            <a:off x="4098200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7342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2022-04-07T15:38:52Z</dcterms:created>
  <dcterms:modified xsi:type="dcterms:W3CDTF">2022-04-07T16:23:55Z</dcterms:modified>
</cp:coreProperties>
</file>