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  <p:embeddedFont>
      <p:font typeface="Merriweather"/>
      <p:regular r:id="rId22"/>
      <p:bold r:id="rId23"/>
      <p:italic r:id="rId24"/>
      <p:boldItalic r:id="rId25"/>
    </p:embeddedFont>
    <p:embeddedFont>
      <p:font typeface="Comforta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Oswald-bold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mfortaa-regular.fntdata"/><Relationship Id="rId25" Type="http://schemas.openxmlformats.org/officeDocument/2006/relationships/font" Target="fonts/Merriweather-boldItalic.fntdata"/><Relationship Id="rId27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Average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f776344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f776344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13b7eae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13b7eae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e13b7eae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e13b7eae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776344c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776344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776344c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776344c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776344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776344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776344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776344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ea14a5db3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ea14a5db3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e13b7eae8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e13b7eae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e13b7eae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e13b7eae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776344c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776344c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13b7eae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13b7ea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e13b7eae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e13b7eae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131525" y="145625"/>
            <a:ext cx="88425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omic Sans MS"/>
                <a:ea typeface="Comic Sans MS"/>
                <a:cs typeface="Comic Sans MS"/>
                <a:sym typeface="Comic Sans MS"/>
              </a:rPr>
              <a:t>Multilingual Sentiment Analyzer</a:t>
            </a:r>
            <a:endParaRPr b="1"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131525" y="4267450"/>
            <a:ext cx="8842500" cy="6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Presented By - Gaurav Khanolkar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61" name="Google Shape;61;p13" title="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200" y="1002875"/>
            <a:ext cx="6881500" cy="318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192600"/>
            <a:ext cx="4376100" cy="8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Applications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96300" y="897175"/>
            <a:ext cx="4638600" cy="4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Feedback Analysis: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Understanding global customer reviews, social media comments, support tickets.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Research: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Identifying sentiment towards products, brands, or events across different regions.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Media Monitoring: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Tracking public opinion and sentiment in various languages during events or crises.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2" title="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550" y="897175"/>
            <a:ext cx="4221850" cy="40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7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Multilingu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 Sentiment Analysis is a powerful tool for understanding global perspectives.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Combining NLP, ML, and DL enables robust and accurate cross-lingual sentiment extraction.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Unlocking insights from diverse linguistic data drives informed decision-making.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4" title="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5" title="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39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571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What is Sentiment Analysis?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832400" y="1237725"/>
            <a:ext cx="3999900" cy="33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process of determining the emotional tone behind a piece of text.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Classifying opinions as positive, negative, or neutral.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Example: "This product is amazing!" (Positive), "The service was terrible." (Negative).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3" name="Google Shape;73;p15" title="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500"/>
            <a:ext cx="426030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Why Multilingual Sentiment Analysis?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366900"/>
            <a:ext cx="8520600" cy="3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world is not monolingual. Data exists in countless languages.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Businesses, organizations, and individuals need to understand sentiment from a global audience.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to broader insights, market trends, and customer feedback.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Breaking down language barriers for sentiment extraction.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75150"/>
            <a:ext cx="8520600" cy="7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System Architecture Overview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43275" y="732475"/>
            <a:ext cx="8688900" cy="43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Input (Multilingual Text)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Language Identification Module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NLP </a:t>
            </a: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Module: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Translation Engine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Text in Pivot Language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Tokenization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Sentiment Analysis Models: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 (Logistic Regression):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general sentiment classification.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DL (LSTM/Transformers):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deeper, contextual analysis.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Sentiment Output: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Sentiment Label (Positive, Negative, Neutral)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Confidence Score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7" title="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150" y="732425"/>
            <a:ext cx="355282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8025" y="86900"/>
            <a:ext cx="89484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Role of Natural Language Processing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08025" y="826725"/>
            <a:ext cx="4814700" cy="413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Language Identification: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Automatically detect the source language of the text.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Language Translation: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Convert text from source language to a common pivot language (e.g., English) for unified sentiment analysis.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8" title="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150" y="1311050"/>
            <a:ext cx="3916450" cy="26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44850" y="110375"/>
            <a:ext cx="89115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erriweather"/>
                <a:ea typeface="Merriweather"/>
                <a:cs typeface="Merriweather"/>
                <a:sym typeface="Merriweather"/>
              </a:rPr>
              <a:t>Tokenization:</a:t>
            </a:r>
            <a:endParaRPr sz="2400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144850" y="3821225"/>
            <a:ext cx="8782200" cy="11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</a:pP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Breaking down text into individual words or sub-word units (tokens).</a:t>
            </a:r>
            <a:endParaRPr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</a:pPr>
            <a:r>
              <a:rPr b="1"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It’s Importance:</a:t>
            </a:r>
            <a:r>
              <a:rPr lang="en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Crucial for feature extraction and model input.</a:t>
            </a:r>
            <a:endParaRPr/>
          </a:p>
        </p:txBody>
      </p:sp>
      <p:pic>
        <p:nvPicPr>
          <p:cNvPr id="100" name="Google Shape;100;p19" title="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88" y="788588"/>
            <a:ext cx="8854325" cy="28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60700" y="445025"/>
            <a:ext cx="7562700" cy="9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Why Logistic Regression?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213725" y="1989300"/>
            <a:ext cx="8725200" cy="18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Simple, efficient, and interpretable.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baseline for binary or multi-class classification.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Probabilistic output (positive/negative probabilities).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180850"/>
            <a:ext cx="85206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Why Deep Learning?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248950" y="1017725"/>
            <a:ext cx="8678100" cy="39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Captures complex patterns and contextual information.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LSTM (Long Short-Term Memory Networks):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Excellent for sequential data like text. Captures the flow and context of words in a sentence.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Transformers: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Attention-based models that weigh the importance of different words in a sentence.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Parallelization, superior performance on many NLP tasks, ability to handle very long sequences.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