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8" r:id="rId3"/>
    <p:sldMasterId id="2147483739" r:id="rId4"/>
    <p:sldMasterId id="214748374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erriweather Light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pen Sans SemiBold"/>
      <p:regular r:id="rId23"/>
      <p:bold r:id="rId24"/>
      <p:italic r:id="rId25"/>
      <p:boldItalic r:id="rId26"/>
    </p:embeddedFont>
    <p:embeddedFont>
      <p:font typeface="Vidaloka"/>
      <p:regular r:id="rId27"/>
    </p:embeddedFont>
    <p:embeddedFont>
      <p:font typeface="Russo One"/>
      <p:regular r:id="rId28"/>
    </p:embeddedFont>
    <p:embeddedFont>
      <p:font typeface="Mako"/>
      <p:regular r:id="rId29"/>
    </p:embeddedFont>
    <p:embeddedFont>
      <p:font typeface="Sora"/>
      <p:regular r:id="rId30"/>
      <p:bold r:id="rId31"/>
    </p:embeddedFont>
    <p:embeddedFont>
      <p:font typeface="Crimson Tex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ra-bold.fntdata"/><Relationship Id="rId30" Type="http://schemas.openxmlformats.org/officeDocument/2006/relationships/font" Target="fonts/Sora-regular.fntdata"/><Relationship Id="rId33" Type="http://schemas.openxmlformats.org/officeDocument/2006/relationships/font" Target="fonts/CrimsonText-bold.fntdata"/><Relationship Id="rId32" Type="http://schemas.openxmlformats.org/officeDocument/2006/relationships/font" Target="fonts/CrimsonText-regular.fntdata"/><Relationship Id="rId35" Type="http://schemas.openxmlformats.org/officeDocument/2006/relationships/font" Target="fonts/CrimsonText-boldItalic.fntdata"/><Relationship Id="rId34" Type="http://schemas.openxmlformats.org/officeDocument/2006/relationships/font" Target="fonts/CrimsonText-italic.fntdata"/><Relationship Id="rId37" Type="http://schemas.openxmlformats.org/officeDocument/2006/relationships/font" Target="fonts/OpenSans-bold.fntdata"/><Relationship Id="rId36" Type="http://schemas.openxmlformats.org/officeDocument/2006/relationships/font" Target="fonts/OpenSans-regular.fntdata"/><Relationship Id="rId39" Type="http://schemas.openxmlformats.org/officeDocument/2006/relationships/font" Target="fonts/OpenSans-boldItalic.fntdata"/><Relationship Id="rId38" Type="http://schemas.openxmlformats.org/officeDocument/2006/relationships/font" Target="fonts/OpenSans-italic.fntdata"/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RussoOne-regular.fntdata"/><Relationship Id="rId27" Type="http://schemas.openxmlformats.org/officeDocument/2006/relationships/font" Target="fonts/Vidaloka-regular.fntdata"/><Relationship Id="rId29" Type="http://schemas.openxmlformats.org/officeDocument/2006/relationships/font" Target="fonts/Mak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erriweatherLight-regular.fntdata"/><Relationship Id="rId14" Type="http://schemas.openxmlformats.org/officeDocument/2006/relationships/slide" Target="slides/slide8.xml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erriweather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161fc19129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161fc19129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3161fc19129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3161fc19129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3161fc19129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3161fc19129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3161fc19129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3161fc19129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3161fc19129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3161fc19129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3161fc19129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3161fc19129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3161fc19129_0_2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3161fc19129_0_2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3161fc19129_0_2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3161fc19129_0_2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5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473" name="Google Shape;473;p5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74" name="Google Shape;474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76" name="Google Shape;476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477" name="Google Shape;477;p5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78" name="Google Shape;478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80" name="Google Shape;480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81" name="Google Shape;481;p55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2" name="Google Shape;482;p55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56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86" name="Google Shape;486;p5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487" name="Google Shape;487;p5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88" name="Google Shape;488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90" name="Google Shape;490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491" name="Google Shape;491;p5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92" name="Google Shape;492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94" name="Google Shape;494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97" name="Google Shape;497;p5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498" name="Google Shape;498;p5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99" name="Google Shape;499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01" name="Google Shape;501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02" name="Google Shape;502;p5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03" name="Google Shape;503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05" name="Google Shape;505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06" name="Google Shape;506;p5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8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9" name="Google Shape;509;p58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0" name="Google Shape;510;p58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11" name="Google Shape;511;p58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512" name="Google Shape;512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3" name="Google Shape;513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4" name="Google Shape;514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6" name="Google Shape;516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7" name="Google Shape;517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8" name="Google Shape;518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0" name="Google Shape;520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21" name="Google Shape;521;p5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24" name="Google Shape;524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25" name="Google Shape;525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7" name="Google Shape;527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28" name="Google Shape;528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29" name="Google Shape;529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1" name="Google Shape;531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32" name="Google Shape;532;p5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5" name="Google Shape;535;p60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60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37" name="Google Shape;537;p6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38" name="Google Shape;538;p6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39" name="Google Shape;539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41" name="Google Shape;541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2" name="Google Shape;542;p6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43" name="Google Shape;543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45" name="Google Shape;545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48" name="Google Shape;548;p6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49" name="Google Shape;549;p6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50" name="Google Shape;550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52" name="Google Shape;552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53" name="Google Shape;553;p6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4" name="Google Shape;554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56" name="Google Shape;556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9" name="Google Shape;559;p62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60" name="Google Shape;560;p6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61" name="Google Shape;561;p6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2" name="Google Shape;562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64" name="Google Shape;564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65" name="Google Shape;565;p6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66" name="Google Shape;566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68" name="Google Shape;568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6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4" name="Google Shape;574;p64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75" name="Google Shape;575;p6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76" name="Google Shape;576;p6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77" name="Google Shape;577;p6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6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9" name="Google Shape;579;p6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80" name="Google Shape;580;p6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81" name="Google Shape;581;p6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6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83" name="Google Shape;583;p6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6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7" name="Google Shape;587;p66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66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9" name="Google Shape;589;p66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0" name="Google Shape;590;p66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1" name="Google Shape;591;p66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2" name="Google Shape;592;p66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3" name="Google Shape;593;p66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4" name="Google Shape;594;p66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5" name="Google Shape;595;p66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6" name="Google Shape;596;p66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7" name="Google Shape;597;p66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598" name="Google Shape;598;p6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99" name="Google Shape;599;p6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00" name="Google Shape;600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02" name="Google Shape;602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03" name="Google Shape;603;p6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04" name="Google Shape;604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06" name="Google Shape;606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07" name="Google Shape;607;p66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0" name="Google Shape;610;p67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11" name="Google Shape;611;p6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2" name="Google Shape;612;p6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13" name="Google Shape;613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15" name="Google Shape;615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16" name="Google Shape;616;p6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17" name="Google Shape;617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19" name="Google Shape;619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8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2" name="Google Shape;622;p68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3" name="Google Shape;623;p68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4" name="Google Shape;624;p68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25" name="Google Shape;625;p68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26" name="Google Shape;626;p68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27" name="Google Shape;627;p6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28" name="Google Shape;628;p6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9" name="Google Shape;629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0" name="Google Shape;630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31" name="Google Shape;631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32" name="Google Shape;632;p6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33" name="Google Shape;633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35" name="Google Shape;635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36" name="Google Shape;636;p6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9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9" name="Google Shape;639;p69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0" name="Google Shape;640;p69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1" name="Google Shape;641;p69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2" name="Google Shape;642;p69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3" name="Google Shape;643;p69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69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5" name="Google Shape;645;p69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6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47" name="Google Shape;647;p6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48" name="Google Shape;648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50" name="Google Shape;650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1" name="Google Shape;651;p6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52" name="Google Shape;652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54" name="Google Shape;654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55" name="Google Shape;655;p6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0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8" name="Google Shape;658;p70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9" name="Google Shape;659;p70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0" name="Google Shape;660;p70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1" name="Google Shape;661;p70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2" name="Google Shape;662;p70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3" name="Google Shape;663;p70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4" name="Google Shape;664;p70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5" name="Google Shape;665;p70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6" name="Google Shape;666;p70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7" name="Google Shape;667;p70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8" name="Google Shape;668;p70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69" name="Google Shape;669;p7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70" name="Google Shape;670;p7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71" name="Google Shape;671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73" name="Google Shape;673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74" name="Google Shape;674;p7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75" name="Google Shape;675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77" name="Google Shape;677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78" name="Google Shape;678;p7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1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1" name="Google Shape;681;p71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2" name="Google Shape;682;p71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83" name="Google Shape;683;p7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84" name="Google Shape;684;p7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85" name="Google Shape;685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7" name="Google Shape;687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88" name="Google Shape;688;p7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89" name="Google Shape;689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91" name="Google Shape;691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7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94" name="Google Shape;694;p7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95" name="Google Shape;695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97" name="Google Shape;697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98" name="Google Shape;698;p7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99" name="Google Shape;699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01" name="Google Shape;701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702" name="Google Shape;702;p72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703" name="Google Shape;703;p72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2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72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706" name="Google Shape;706;p72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72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72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72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72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72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72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72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72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72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72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72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72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72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72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72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72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72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72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72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72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72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72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72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72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72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72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72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72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72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72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72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72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72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72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72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72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72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72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72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72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72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72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72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72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72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72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72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72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72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72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72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72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72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72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72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72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72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72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72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72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72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72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72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72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72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72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72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72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72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72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72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72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72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72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72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72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72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72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72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72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72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72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72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72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72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72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72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72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72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72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72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72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72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72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72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72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72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72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72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72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72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72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72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72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72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72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72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72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72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72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72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72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72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72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72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72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72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72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72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72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72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72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72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72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1" name="Google Shape;831;p72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2" name="Google Shape;832;p72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833" name="Google Shape;833;p72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72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72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72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72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72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72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72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72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72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72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72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72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72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72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72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72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72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72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72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72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72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72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72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72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72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72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72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72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72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72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72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865" name="Google Shape;865;p72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72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72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72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72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72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72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72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72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72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72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72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72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72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72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72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72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72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72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72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72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72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72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72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72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72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7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7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7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7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7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7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7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7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72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72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72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72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7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7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7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7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72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72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7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7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7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7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72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72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72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72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72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72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72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72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72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72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72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72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72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72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72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72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72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72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72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72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72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72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935" name="Google Shape;935;p72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72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72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72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72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72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72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72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72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72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72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72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72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72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72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72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72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72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72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72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72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72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72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72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72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72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72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72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72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72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72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72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72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72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72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72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72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72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72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72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7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77" name="Google Shape;977;p7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78" name="Google Shape;978;p7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7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80" name="Google Shape;980;p7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81" name="Google Shape;981;p7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82" name="Google Shape;982;p7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7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84" name="Google Shape;984;p7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85" name="Google Shape;985;p73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986" name="Google Shape;986;p73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3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3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3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3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3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3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3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3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3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3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3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3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3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3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3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3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3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3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3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3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3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3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3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3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3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3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3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3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3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3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3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3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3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3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3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3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3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3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3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3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3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3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3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3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3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3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3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3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3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3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3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3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3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3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3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3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3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3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3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3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3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3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3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3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3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3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3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3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3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3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3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3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3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3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3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3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3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3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3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3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3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3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3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3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3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3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3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3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3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3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3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3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3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3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3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3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3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3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3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3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3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3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3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3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3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3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3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3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3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3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3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3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3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3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3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3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7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68" name="Google Shape;1168;p7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69" name="Google Shape;1169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71" name="Google Shape;1171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2" name="Google Shape;1172;p7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73" name="Google Shape;1173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75" name="Google Shape;1175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176" name="Google Shape;1176;p75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77" name="Google Shape;1177;p75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76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0" name="Google Shape;1180;p76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81" name="Google Shape;1181;p7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82" name="Google Shape;1182;p7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83" name="Google Shape;1183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85" name="Google Shape;1185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86" name="Google Shape;1186;p7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7" name="Google Shape;1187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89" name="Google Shape;1189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7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92" name="Google Shape;1192;p7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93" name="Google Shape;1193;p7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94" name="Google Shape;1194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96" name="Google Shape;1196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97" name="Google Shape;1197;p7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98" name="Google Shape;1198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0" name="Google Shape;1200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201" name="Google Shape;1201;p7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8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4" name="Google Shape;1204;p78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5" name="Google Shape;1205;p78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06" name="Google Shape;1206;p78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07" name="Google Shape;1207;p7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08" name="Google Shape;1208;p7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09" name="Google Shape;1209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11" name="Google Shape;1211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12" name="Google Shape;1212;p7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13" name="Google Shape;1213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15" name="Google Shape;1215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216" name="Google Shape;1216;p7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7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19" name="Google Shape;1219;p7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20" name="Google Shape;1220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22" name="Google Shape;1222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23" name="Google Shape;1223;p7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24" name="Google Shape;1224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26" name="Google Shape;1226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227" name="Google Shape;1227;p7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80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0" name="Google Shape;1230;p80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1" name="Google Shape;1231;p80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232" name="Google Shape;1232;p8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33" name="Google Shape;1233;p8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34" name="Google Shape;1234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36" name="Google Shape;1236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37" name="Google Shape;1237;p8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38" name="Google Shape;1238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40" name="Google Shape;1240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43" name="Google Shape;1243;p8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44" name="Google Shape;1244;p8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45" name="Google Shape;1245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47" name="Google Shape;1247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48" name="Google Shape;1248;p8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49" name="Google Shape;1249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51" name="Google Shape;1251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82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4" name="Google Shape;1254;p82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55" name="Google Shape;1255;p8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56" name="Google Shape;1256;p8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57" name="Google Shape;1257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59" name="Google Shape;1259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60" name="Google Shape;1260;p8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61" name="Google Shape;1261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63" name="Google Shape;1263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8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6" name="Google Shape;1266;p8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4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9" name="Google Shape;1269;p84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70" name="Google Shape;1270;p8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71" name="Google Shape;1271;p8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72" name="Google Shape;1272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74" name="Google Shape;1274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75" name="Google Shape;1275;p8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76" name="Google Shape;1276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78" name="Google Shape;1278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86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2" name="Google Shape;1282;p86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3" name="Google Shape;1283;p86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4" name="Google Shape;1284;p86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5" name="Google Shape;1285;p86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6" name="Google Shape;1286;p86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7" name="Google Shape;1287;p86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8" name="Google Shape;1288;p86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9" name="Google Shape;1289;p86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0" name="Google Shape;1290;p86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1" name="Google Shape;1291;p86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2" name="Google Shape;1292;p86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93" name="Google Shape;1293;p8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94" name="Google Shape;1294;p8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95" name="Google Shape;1295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97" name="Google Shape;1297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98" name="Google Shape;1298;p8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99" name="Google Shape;1299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0" name="Google Shape;1300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01" name="Google Shape;1301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302" name="Google Shape;1302;p86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87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5" name="Google Shape;1305;p87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06" name="Google Shape;1306;p8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07" name="Google Shape;1307;p8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08" name="Google Shape;1308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10" name="Google Shape;1310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311" name="Google Shape;1311;p8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12" name="Google Shape;1312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14" name="Google Shape;1314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88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7" name="Google Shape;1317;p88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8" name="Google Shape;1318;p88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9" name="Google Shape;1319;p88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0" name="Google Shape;1320;p88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1" name="Google Shape;1321;p88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22" name="Google Shape;1322;p8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23" name="Google Shape;1323;p8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24" name="Google Shape;1324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26" name="Google Shape;1326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327" name="Google Shape;1327;p8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28" name="Google Shape;1328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30" name="Google Shape;1330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331" name="Google Shape;1331;p8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89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4" name="Google Shape;1334;p89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5" name="Google Shape;1335;p89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6" name="Google Shape;1336;p89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7" name="Google Shape;1337;p89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8" name="Google Shape;1338;p89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9" name="Google Shape;1339;p89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0" name="Google Shape;1340;p89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41" name="Google Shape;1341;p8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42" name="Google Shape;1342;p8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43" name="Google Shape;1343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45" name="Google Shape;1345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346" name="Google Shape;1346;p8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47" name="Google Shape;1347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49" name="Google Shape;1349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350" name="Google Shape;1350;p8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90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3" name="Google Shape;1353;p90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4" name="Google Shape;1354;p90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5" name="Google Shape;1355;p90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6" name="Google Shape;1356;p90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7" name="Google Shape;1357;p90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8" name="Google Shape;1358;p90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9" name="Google Shape;1359;p90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60" name="Google Shape;1360;p90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61" name="Google Shape;1361;p90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62" name="Google Shape;1362;p90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63" name="Google Shape;1363;p90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64" name="Google Shape;1364;p9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5" name="Google Shape;1365;p9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66" name="Google Shape;1366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7" name="Google Shape;1367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68" name="Google Shape;1368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369" name="Google Shape;1369;p9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70" name="Google Shape;1370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1" name="Google Shape;1371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72" name="Google Shape;1372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373" name="Google Shape;1373;p9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1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6" name="Google Shape;1376;p91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7" name="Google Shape;1377;p91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78" name="Google Shape;1378;p9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79" name="Google Shape;1379;p9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80" name="Google Shape;1380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82" name="Google Shape;1382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383" name="Google Shape;1383;p9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84" name="Google Shape;1384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5" name="Google Shape;1385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86" name="Google Shape;1386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9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89" name="Google Shape;1389;p9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90" name="Google Shape;1390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2" name="Google Shape;1392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393" name="Google Shape;1393;p9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94" name="Google Shape;1394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6" name="Google Shape;1396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397" name="Google Shape;1397;p92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1398" name="Google Shape;1398;p92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2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0" name="Google Shape;1400;p92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1401" name="Google Shape;1401;p92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92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92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92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92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92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92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92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92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92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92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92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92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92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92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92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92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92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92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92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92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92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92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92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92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92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92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92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92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92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92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92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92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92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92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92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92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92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92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92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92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92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92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92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92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92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92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92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92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92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92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92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92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92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92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92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92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92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92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92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92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92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92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92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92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92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92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92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92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92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92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92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92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92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92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92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92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92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92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92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92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92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92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92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92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92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92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92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92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92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92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92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92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92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92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92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92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92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92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92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92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92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92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92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92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92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92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92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92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92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92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92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92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92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92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92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92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92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92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92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92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92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92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92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92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6" name="Google Shape;1526;p92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7" name="Google Shape;1527;p92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528" name="Google Shape;1528;p92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92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92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92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92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92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92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92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92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92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92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92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92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92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92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92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92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92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92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92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92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92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92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92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92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92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92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92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92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92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92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9" name="Google Shape;1559;p92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560" name="Google Shape;1560;p92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92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92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92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92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92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92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92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92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92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92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92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92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92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92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92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92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92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92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92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92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92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92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92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92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92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9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9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9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9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9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9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9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9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92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92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92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92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9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9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9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9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92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92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9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9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9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9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92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92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92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92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92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92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92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92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92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92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92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92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92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92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92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92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92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92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92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92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92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9" name="Google Shape;1629;p92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630" name="Google Shape;1630;p92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92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92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92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92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92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92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92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92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92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92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92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92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92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92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92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92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92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92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92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92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92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92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92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92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92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92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92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92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92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92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92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92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92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92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92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92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92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92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92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1" name="Google Shape;1671;p9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72" name="Google Shape;1672;p9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73" name="Google Shape;1673;p9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4" name="Google Shape;1674;p9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75" name="Google Shape;1675;p9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76" name="Google Shape;1676;p9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77" name="Google Shape;1677;p9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9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79" name="Google Shape;1679;p9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680" name="Google Shape;1680;p93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681" name="Google Shape;1681;p93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93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93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93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93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93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93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93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93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93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93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93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93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93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93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93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93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93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93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93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93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93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93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93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93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93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93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93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93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93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93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93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93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93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93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93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93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93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93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93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93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93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93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93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93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93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93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93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93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93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93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93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93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93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93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93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93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93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93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9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93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93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93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93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93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93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93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9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9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9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9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93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93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9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93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93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93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93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93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93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93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93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93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93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93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93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93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93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93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93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93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93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93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93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93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93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93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93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93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93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93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93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93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93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93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93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93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93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93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93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93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93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93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93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93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93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93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93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93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93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93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93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93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93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93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93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93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93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93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93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93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93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93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93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93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93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93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93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93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93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93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93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93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93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93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93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93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93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93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93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93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93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93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93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9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9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93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93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93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93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93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93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93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93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93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93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93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93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93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93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93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93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93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93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93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93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93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4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70" name="Google Shape;470;p5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7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5" name="Google Shape;1165;p7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9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Expense Tracker</a:t>
            </a:r>
            <a:endParaRPr sz="4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900"/>
              <a:t>By: Burke Havranek, Gaurav Koratagere, Ajey Sasimugunthan</a:t>
            </a:r>
            <a:endParaRPr b="0" sz="1900"/>
          </a:p>
        </p:txBody>
      </p:sp>
      <p:sp>
        <p:nvSpPr>
          <p:cNvPr id="1863" name="Google Shape;1863;p94"/>
          <p:cNvSpPr txBox="1"/>
          <p:nvPr>
            <p:ph idx="1" type="subTitle"/>
          </p:nvPr>
        </p:nvSpPr>
        <p:spPr>
          <a:xfrm>
            <a:off x="713225" y="3414775"/>
            <a:ext cx="5130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Northeastern University - College of Engineering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Department of Electrical and Computer Engineering 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EECE 2140: Computing Fundamentals for Engineers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Fall 2024</a:t>
            </a:r>
            <a:endParaRPr sz="1000"/>
          </a:p>
        </p:txBody>
      </p:sp>
      <p:grpSp>
        <p:nvGrpSpPr>
          <p:cNvPr id="1864" name="Google Shape;1864;p94"/>
          <p:cNvGrpSpPr/>
          <p:nvPr/>
        </p:nvGrpSpPr>
        <p:grpSpPr>
          <a:xfrm>
            <a:off x="5361437" y="1219150"/>
            <a:ext cx="2955370" cy="2463165"/>
            <a:chOff x="1136562" y="1210000"/>
            <a:chExt cx="2955370" cy="2463165"/>
          </a:xfrm>
        </p:grpSpPr>
        <p:sp>
          <p:nvSpPr>
            <p:cNvPr id="1865" name="Google Shape;1865;p94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94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94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94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94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94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94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94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94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94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94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94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94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94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94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94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94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94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94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94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94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94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94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94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94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94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94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94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94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94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94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94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94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94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94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94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94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94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94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94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94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94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94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94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94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94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94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94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94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94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94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94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94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94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94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94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94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94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94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94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94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94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94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94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94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94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94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94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94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94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94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94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94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94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94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94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94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94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94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94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94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94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94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94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94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94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94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94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94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94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94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94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94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94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94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94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94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94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94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94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94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94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94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94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94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94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94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94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94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94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94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94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94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94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94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94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94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94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94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94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94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94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94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94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94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94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94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94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94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94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94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94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94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94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94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94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94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94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94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94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94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94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94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94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94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94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94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94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94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94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94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94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94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94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94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94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94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94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94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94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94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94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94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94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94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94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94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94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94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94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94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94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94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94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94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94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94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94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94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94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94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94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94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94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94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94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94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94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94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94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94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94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94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94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94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94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94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94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94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94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94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94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94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95"/>
          <p:cNvSpPr txBox="1"/>
          <p:nvPr>
            <p:ph idx="1" type="subTitle"/>
          </p:nvPr>
        </p:nvSpPr>
        <p:spPr>
          <a:xfrm>
            <a:off x="560825" y="1900875"/>
            <a:ext cx="4868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 program that can track, analyze, and manage someone’s expenses efficiently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 advice on how to invest excess income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Help point out unnecessary expenses to user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Receive inputs from user that give us total story about their salary and where their money goes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95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2074" name="Google Shape;2074;p95"/>
          <p:cNvPicPr preferRelativeResize="0"/>
          <p:nvPr/>
        </p:nvPicPr>
        <p:blipFill rotWithShape="1">
          <a:blip r:embed="rId3">
            <a:alphaModFix/>
          </a:blip>
          <a:srcRect b="0" l="11736" r="11405" t="0"/>
          <a:stretch/>
        </p:blipFill>
        <p:spPr>
          <a:xfrm>
            <a:off x="5516150" y="1411850"/>
            <a:ext cx="2715900" cy="2232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96"/>
          <p:cNvSpPr txBox="1"/>
          <p:nvPr>
            <p:ph idx="1" type="subTitle"/>
          </p:nvPr>
        </p:nvSpPr>
        <p:spPr>
          <a:xfrm flipH="1">
            <a:off x="3707025" y="1900875"/>
            <a:ext cx="4868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Mint, YNAB, and PocketGuard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 people manage personal finances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Mainly help people budget their money and plan where income goes toward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Utilized experience gained in lecture to help on project including topics on loops, algorithms, classes, etc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96"/>
          <p:cNvSpPr txBox="1"/>
          <p:nvPr>
            <p:ph type="title"/>
          </p:nvPr>
        </p:nvSpPr>
        <p:spPr>
          <a:xfrm flipH="1">
            <a:off x="41165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pic>
        <p:nvPicPr>
          <p:cNvPr id="2081" name="Google Shape;208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25" y="1279625"/>
            <a:ext cx="2444072" cy="1222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82" name="Google Shape;2082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226" y="2200017"/>
            <a:ext cx="1825508" cy="18255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83" name="Google Shape;208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334" y="2501678"/>
            <a:ext cx="1222200" cy="1222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97"/>
          <p:cNvSpPr txBox="1"/>
          <p:nvPr>
            <p:ph idx="1" type="subTitle"/>
          </p:nvPr>
        </p:nvSpPr>
        <p:spPr>
          <a:xfrm>
            <a:off x="560825" y="1900875"/>
            <a:ext cx="4868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of OOD principles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Classes, methods, objects etc.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Coding with Git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Branches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Source control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Comments and communication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Easier readability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9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2090" name="Google Shape;2090;p97"/>
          <p:cNvPicPr preferRelativeResize="0"/>
          <p:nvPr/>
        </p:nvPicPr>
        <p:blipFill rotWithShape="1">
          <a:blip r:embed="rId3">
            <a:alphaModFix/>
          </a:blip>
          <a:srcRect b="16244" l="10745" r="11391" t="18540"/>
          <a:stretch/>
        </p:blipFill>
        <p:spPr>
          <a:xfrm>
            <a:off x="5429225" y="3377150"/>
            <a:ext cx="2304225" cy="71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1" name="Google Shape;2091;p97"/>
          <p:cNvPicPr preferRelativeResize="0"/>
          <p:nvPr/>
        </p:nvPicPr>
        <p:blipFill rotWithShape="1">
          <a:blip r:embed="rId4">
            <a:alphaModFix/>
          </a:blip>
          <a:srcRect b="4897" l="0" r="0" t="0"/>
          <a:stretch/>
        </p:blipFill>
        <p:spPr>
          <a:xfrm>
            <a:off x="4871938" y="1434150"/>
            <a:ext cx="3530400" cy="1888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98"/>
          <p:cNvSpPr txBox="1"/>
          <p:nvPr>
            <p:ph idx="1" type="subTitle"/>
          </p:nvPr>
        </p:nvSpPr>
        <p:spPr>
          <a:xfrm flipH="1">
            <a:off x="3859425" y="1900875"/>
            <a:ext cx="4868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 hours/ week, 12 hours/month per person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 Numeric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Expressions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Graphical representation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Projection and Operation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of MatPlotLib</a:t>
            </a:r>
            <a:endParaRPr sz="1500"/>
          </a:p>
        </p:txBody>
      </p:sp>
      <p:sp>
        <p:nvSpPr>
          <p:cNvPr id="2097" name="Google Shape;2097;p98"/>
          <p:cNvSpPr txBox="1"/>
          <p:nvPr>
            <p:ph type="title"/>
          </p:nvPr>
        </p:nvSpPr>
        <p:spPr>
          <a:xfrm flipH="1">
            <a:off x="41165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Results</a:t>
            </a:r>
            <a:endParaRPr/>
          </a:p>
        </p:txBody>
      </p:sp>
      <p:pic>
        <p:nvPicPr>
          <p:cNvPr id="2098" name="Google Shape;209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0" y="3000425"/>
            <a:ext cx="3379975" cy="113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9" name="Google Shape;209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888" y="875900"/>
            <a:ext cx="2520901" cy="2124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9"/>
          <p:cNvSpPr txBox="1"/>
          <p:nvPr>
            <p:ph idx="1" type="subTitle"/>
          </p:nvPr>
        </p:nvSpPr>
        <p:spPr>
          <a:xfrm>
            <a:off x="560825" y="1900875"/>
            <a:ext cx="4868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 apps are effective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Privacy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does not hold onto users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Limitation: Introductory Coding Class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Lack of Knowledge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99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pic>
        <p:nvPicPr>
          <p:cNvPr id="2106" name="Google Shape;2106;p99"/>
          <p:cNvPicPr preferRelativeResize="0"/>
          <p:nvPr/>
        </p:nvPicPr>
        <p:blipFill rotWithShape="1">
          <a:blip r:embed="rId3">
            <a:alphaModFix/>
          </a:blip>
          <a:srcRect b="0" l="9395" r="0" t="0"/>
          <a:stretch/>
        </p:blipFill>
        <p:spPr>
          <a:xfrm>
            <a:off x="4622700" y="1198700"/>
            <a:ext cx="2694300" cy="1982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7" name="Google Shape;2107;p99"/>
          <p:cNvPicPr preferRelativeResize="0"/>
          <p:nvPr/>
        </p:nvPicPr>
        <p:blipFill rotWithShape="1">
          <a:blip r:embed="rId4">
            <a:alphaModFix/>
          </a:blip>
          <a:srcRect b="0" l="6609" r="4910" t="0"/>
          <a:stretch/>
        </p:blipFill>
        <p:spPr>
          <a:xfrm>
            <a:off x="6286250" y="2484575"/>
            <a:ext cx="2570100" cy="1933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100"/>
          <p:cNvSpPr txBox="1"/>
          <p:nvPr>
            <p:ph idx="1" type="subTitle"/>
          </p:nvPr>
        </p:nvSpPr>
        <p:spPr>
          <a:xfrm flipH="1">
            <a:off x="3859425" y="1900875"/>
            <a:ext cx="48684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Conclusion: Effective, but incomparable to established projects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Improvements: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Inclusion of GUI(Graphic User Interface)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Incorporation of APIs to get accurate, current investment options: Yahoo Finance, Alpha Vantage</a:t>
            </a:r>
            <a:endParaRPr sz="1500"/>
          </a:p>
        </p:txBody>
      </p:sp>
      <p:sp>
        <p:nvSpPr>
          <p:cNvPr id="2113" name="Google Shape;2113;p100"/>
          <p:cNvSpPr txBox="1"/>
          <p:nvPr>
            <p:ph type="title"/>
          </p:nvPr>
        </p:nvSpPr>
        <p:spPr>
          <a:xfrm flipH="1">
            <a:off x="41165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2114" name="Google Shape;211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1347125"/>
            <a:ext cx="2900852" cy="106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15" name="Google Shape;211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75" y="2711975"/>
            <a:ext cx="3903549" cy="98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01"/>
          <p:cNvSpPr txBox="1"/>
          <p:nvPr>
            <p:ph idx="1" type="subTitle"/>
          </p:nvPr>
        </p:nvSpPr>
        <p:spPr>
          <a:xfrm>
            <a:off x="713225" y="1596075"/>
            <a:ext cx="76581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matplotlib. (n.d.). Pyplot tutorial — Matplotlib 3.8.0 documentation. Matplotlib.org. https://matplotlib.org/stable/tutorials/pyplot.html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Mint. (2024). Budget Tracker &amp; Planner | Free Online Money Management | Mint. Mint.intuit.com. https://mint.intuit.com/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Features | YNAB. (n.d.). Www.ynab.com. https://www.ynab.com/features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PocketGuard. (n.d.). PocketGuard | Your Personal Money &amp; Bill Organizer. PocketGuard. https://pocketguard.com/ 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101"/>
          <p:cNvSpPr txBox="1"/>
          <p:nvPr>
            <p:ph type="title"/>
          </p:nvPr>
        </p:nvSpPr>
        <p:spPr>
          <a:xfrm>
            <a:off x="713225" y="9551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