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21" d="100"/>
          <a:sy n="121" d="100"/>
        </p:scale>
        <p:origin x="2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5484092-9ECF-224C-8C8C-C5202C4BC838}" type="datetimeFigureOut">
              <a:rPr lang="en-US" smtClean="0"/>
              <a:t>5/6/24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EB7A4C2-1A29-1241-9061-E441994C1FD2}" type="slidenum">
              <a:rPr lang="en-US" smtClean="0"/>
              <a:t>‹#›</a:t>
            </a:fld>
            <a:endParaRPr lang="en-US"/>
          </a:p>
        </p:txBody>
      </p:sp>
    </p:spTree>
    <p:extLst>
      <p:ext uri="{BB962C8B-B14F-4D97-AF65-F5344CB8AC3E}">
        <p14:creationId xmlns:p14="http://schemas.microsoft.com/office/powerpoint/2010/main" val="847561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D5484092-9ECF-224C-8C8C-C5202C4BC838}" type="datetimeFigureOut">
              <a:rPr lang="en-US" smtClean="0"/>
              <a:t>5/6/24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7A4C2-1A29-1241-9061-E441994C1FD2}" type="slidenum">
              <a:rPr lang="en-US" smtClean="0"/>
              <a:t>‹#›</a:t>
            </a:fld>
            <a:endParaRPr lang="en-US"/>
          </a:p>
        </p:txBody>
      </p:sp>
    </p:spTree>
    <p:extLst>
      <p:ext uri="{BB962C8B-B14F-4D97-AF65-F5344CB8AC3E}">
        <p14:creationId xmlns:p14="http://schemas.microsoft.com/office/powerpoint/2010/main" val="1265023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5484092-9ECF-224C-8C8C-C5202C4BC838}" type="datetimeFigureOut">
              <a:rPr lang="en-US" smtClean="0"/>
              <a:t>5/6/24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7A4C2-1A29-1241-9061-E441994C1FD2}" type="slidenum">
              <a:rPr lang="en-US" smtClean="0"/>
              <a:t>‹#›</a:t>
            </a:fld>
            <a:endParaRPr lang="en-US"/>
          </a:p>
        </p:txBody>
      </p:sp>
    </p:spTree>
    <p:extLst>
      <p:ext uri="{BB962C8B-B14F-4D97-AF65-F5344CB8AC3E}">
        <p14:creationId xmlns:p14="http://schemas.microsoft.com/office/powerpoint/2010/main" val="3414304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5484092-9ECF-224C-8C8C-C5202C4BC838}" type="datetimeFigureOut">
              <a:rPr lang="en-US" smtClean="0"/>
              <a:t>5/6/24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7A4C2-1A29-1241-9061-E441994C1FD2}" type="slidenum">
              <a:rPr lang="en-US" smtClean="0"/>
              <a:t>‹#›</a:t>
            </a:fld>
            <a:endParaRPr lang="en-US"/>
          </a:p>
        </p:txBody>
      </p:sp>
    </p:spTree>
    <p:extLst>
      <p:ext uri="{BB962C8B-B14F-4D97-AF65-F5344CB8AC3E}">
        <p14:creationId xmlns:p14="http://schemas.microsoft.com/office/powerpoint/2010/main" val="2741028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5484092-9ECF-224C-8C8C-C5202C4BC838}" type="datetimeFigureOut">
              <a:rPr lang="en-US" smtClean="0"/>
              <a:t>5/6/24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EB7A4C2-1A29-1241-9061-E441994C1FD2}" type="slidenum">
              <a:rPr lang="en-US" smtClean="0"/>
              <a:t>‹#›</a:t>
            </a:fld>
            <a:endParaRPr lang="en-US"/>
          </a:p>
        </p:txBody>
      </p:sp>
    </p:spTree>
    <p:extLst>
      <p:ext uri="{BB962C8B-B14F-4D97-AF65-F5344CB8AC3E}">
        <p14:creationId xmlns:p14="http://schemas.microsoft.com/office/powerpoint/2010/main" val="2192059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5484092-9ECF-224C-8C8C-C5202C4BC838}" type="datetimeFigureOut">
              <a:rPr lang="en-US" smtClean="0"/>
              <a:t>5/6/24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7A4C2-1A29-1241-9061-E441994C1FD2}" type="slidenum">
              <a:rPr lang="en-US" smtClean="0"/>
              <a:t>‹#›</a:t>
            </a:fld>
            <a:endParaRPr lang="en-US"/>
          </a:p>
        </p:txBody>
      </p:sp>
    </p:spTree>
    <p:extLst>
      <p:ext uri="{BB962C8B-B14F-4D97-AF65-F5344CB8AC3E}">
        <p14:creationId xmlns:p14="http://schemas.microsoft.com/office/powerpoint/2010/main" val="38510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5484092-9ECF-224C-8C8C-C5202C4BC838}" type="datetimeFigureOut">
              <a:rPr lang="en-US" smtClean="0"/>
              <a:t>5/6/24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B7A4C2-1A29-1241-9061-E441994C1FD2}"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775830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5484092-9ECF-224C-8C8C-C5202C4BC838}" type="datetimeFigureOut">
              <a:rPr lang="en-US" smtClean="0"/>
              <a:t>5/6/24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B7A4C2-1A29-1241-9061-E441994C1FD2}"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941955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484092-9ECF-224C-8C8C-C5202C4BC838}" type="datetimeFigureOut">
              <a:rPr lang="en-US" smtClean="0"/>
              <a:t>5/6/24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B7A4C2-1A29-1241-9061-E441994C1FD2}" type="slidenum">
              <a:rPr lang="en-US" smtClean="0"/>
              <a:t>‹#›</a:t>
            </a:fld>
            <a:endParaRPr lang="en-US"/>
          </a:p>
        </p:txBody>
      </p:sp>
    </p:spTree>
    <p:extLst>
      <p:ext uri="{BB962C8B-B14F-4D97-AF65-F5344CB8AC3E}">
        <p14:creationId xmlns:p14="http://schemas.microsoft.com/office/powerpoint/2010/main" val="3284185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5484092-9ECF-224C-8C8C-C5202C4BC838}" type="datetimeFigureOut">
              <a:rPr lang="en-US" smtClean="0"/>
              <a:t>5/6/24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9EB7A4C2-1A29-1241-9061-E441994C1FD2}" type="slidenum">
              <a:rPr lang="en-US" smtClean="0"/>
              <a:t>‹#›</a:t>
            </a:fld>
            <a:endParaRPr lang="en-US"/>
          </a:p>
        </p:txBody>
      </p:sp>
    </p:spTree>
    <p:extLst>
      <p:ext uri="{BB962C8B-B14F-4D97-AF65-F5344CB8AC3E}">
        <p14:creationId xmlns:p14="http://schemas.microsoft.com/office/powerpoint/2010/main" val="1527346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5484092-9ECF-224C-8C8C-C5202C4BC838}" type="datetimeFigureOut">
              <a:rPr lang="en-US" smtClean="0"/>
              <a:t>5/6/24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9EB7A4C2-1A29-1241-9061-E441994C1FD2}" type="slidenum">
              <a:rPr lang="en-US" smtClean="0"/>
              <a:t>‹#›</a:t>
            </a:fld>
            <a:endParaRPr lang="en-US"/>
          </a:p>
        </p:txBody>
      </p:sp>
    </p:spTree>
    <p:extLst>
      <p:ext uri="{BB962C8B-B14F-4D97-AF65-F5344CB8AC3E}">
        <p14:creationId xmlns:p14="http://schemas.microsoft.com/office/powerpoint/2010/main" val="403955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5484092-9ECF-224C-8C8C-C5202C4BC838}" type="datetimeFigureOut">
              <a:rPr lang="en-US" smtClean="0"/>
              <a:t>5/6/24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EB7A4C2-1A29-1241-9061-E441994C1FD2}" type="slidenum">
              <a:rPr lang="en-US" smtClean="0"/>
              <a:t>‹#›</a:t>
            </a:fld>
            <a:endParaRPr lang="en-US"/>
          </a:p>
        </p:txBody>
      </p:sp>
    </p:spTree>
    <p:extLst>
      <p:ext uri="{BB962C8B-B14F-4D97-AF65-F5344CB8AC3E}">
        <p14:creationId xmlns:p14="http://schemas.microsoft.com/office/powerpoint/2010/main" val="289745616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rohitsahoo/sales-forecast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F7AB8-6692-AF56-A708-CCEFF41ECEC1}"/>
              </a:ext>
            </a:extLst>
          </p:cNvPr>
          <p:cNvSpPr>
            <a:spLocks noGrp="1"/>
          </p:cNvSpPr>
          <p:nvPr>
            <p:ph type="ctrTitle"/>
          </p:nvPr>
        </p:nvSpPr>
        <p:spPr/>
        <p:txBody>
          <a:bodyPr>
            <a:normAutofit fontScale="90000"/>
          </a:bodyPr>
          <a:lstStyle/>
          <a:p>
            <a:r>
              <a:rPr lang="en-US" b="1" dirty="0"/>
              <a:t>Interactive Data</a:t>
            </a:r>
            <a:br>
              <a:rPr lang="en-US" b="1" dirty="0"/>
            </a:br>
            <a:r>
              <a:rPr lang="en-US" b="1" dirty="0"/>
              <a:t>Emerging Media &amp; Technology</a:t>
            </a:r>
          </a:p>
        </p:txBody>
      </p:sp>
      <p:sp>
        <p:nvSpPr>
          <p:cNvPr id="3" name="Subtitle 2">
            <a:extLst>
              <a:ext uri="{FF2B5EF4-FFF2-40B4-BE49-F238E27FC236}">
                <a16:creationId xmlns:a16="http://schemas.microsoft.com/office/drawing/2014/main" id="{545C74B2-0305-B6EE-471B-F7230F5641AB}"/>
              </a:ext>
            </a:extLst>
          </p:cNvPr>
          <p:cNvSpPr>
            <a:spLocks noGrp="1"/>
          </p:cNvSpPr>
          <p:nvPr>
            <p:ph type="subTitle" idx="1"/>
          </p:nvPr>
        </p:nvSpPr>
        <p:spPr/>
        <p:txBody>
          <a:bodyPr>
            <a:normAutofit fontScale="92500" lnSpcReduction="10000"/>
          </a:bodyPr>
          <a:lstStyle/>
          <a:p>
            <a:endParaRPr lang="en-US" sz="3400" dirty="0"/>
          </a:p>
          <a:p>
            <a:r>
              <a:rPr lang="en-US" sz="3400" b="1" dirty="0"/>
              <a:t>Final Project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2803EF02-FBAA-FCB8-7E04-3D3C0AFD02AA}"/>
              </a:ext>
            </a:extLst>
          </p:cNvPr>
          <p:cNvSpPr txBox="1"/>
          <p:nvPr/>
        </p:nvSpPr>
        <p:spPr>
          <a:xfrm>
            <a:off x="7518576" y="5648154"/>
            <a:ext cx="3331779" cy="369332"/>
          </a:xfrm>
          <a:prstGeom prst="rect">
            <a:avLst/>
          </a:prstGeom>
          <a:noFill/>
        </p:spPr>
        <p:txBody>
          <a:bodyPr wrap="square" rtlCol="0">
            <a:spAutoFit/>
          </a:bodyPr>
          <a:lstStyle/>
          <a:p>
            <a:r>
              <a:rPr lang="en-US" dirty="0"/>
              <a:t>By – Gaurav </a:t>
            </a:r>
            <a:r>
              <a:rPr lang="en-US" dirty="0" err="1"/>
              <a:t>Kudeshia</a:t>
            </a:r>
            <a:endParaRPr lang="en-US" dirty="0"/>
          </a:p>
        </p:txBody>
      </p:sp>
      <p:sp>
        <p:nvSpPr>
          <p:cNvPr id="5" name="TextBox 4">
            <a:extLst>
              <a:ext uri="{FF2B5EF4-FFF2-40B4-BE49-F238E27FC236}">
                <a16:creationId xmlns:a16="http://schemas.microsoft.com/office/drawing/2014/main" id="{DE3C64AC-F714-5C89-0ABE-AF90F9FD4EC4}"/>
              </a:ext>
            </a:extLst>
          </p:cNvPr>
          <p:cNvSpPr txBox="1"/>
          <p:nvPr/>
        </p:nvSpPr>
        <p:spPr>
          <a:xfrm>
            <a:off x="7518575" y="5213131"/>
            <a:ext cx="2876155" cy="369332"/>
          </a:xfrm>
          <a:prstGeom prst="rect">
            <a:avLst/>
          </a:prstGeom>
          <a:noFill/>
        </p:spPr>
        <p:txBody>
          <a:bodyPr wrap="square" rtlCol="0">
            <a:spAutoFit/>
          </a:bodyPr>
          <a:lstStyle/>
          <a:p>
            <a:r>
              <a:rPr lang="en-US" dirty="0"/>
              <a:t>Professor : David Silva </a:t>
            </a:r>
          </a:p>
        </p:txBody>
      </p:sp>
    </p:spTree>
    <p:extLst>
      <p:ext uri="{BB962C8B-B14F-4D97-AF65-F5344CB8AC3E}">
        <p14:creationId xmlns:p14="http://schemas.microsoft.com/office/powerpoint/2010/main" val="3246050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776EF-AB2B-232F-77AF-15400AB87E06}"/>
              </a:ext>
            </a:extLst>
          </p:cNvPr>
          <p:cNvSpPr>
            <a:spLocks noGrp="1"/>
          </p:cNvSpPr>
          <p:nvPr>
            <p:ph type="title"/>
          </p:nvPr>
        </p:nvSpPr>
        <p:spPr>
          <a:xfrm>
            <a:off x="1069848" y="1818290"/>
            <a:ext cx="10058400" cy="275686"/>
          </a:xfrm>
        </p:spPr>
        <p:txBody>
          <a:bodyPr>
            <a:noAutofit/>
          </a:bodyPr>
          <a:lstStyle/>
          <a:p>
            <a:r>
              <a:rPr lang="en-US" sz="4000" dirty="0"/>
              <a:t>Analyzing Sales Data for Business Insights</a:t>
            </a:r>
            <a:br>
              <a:rPr lang="en-US" sz="4000" dirty="0"/>
            </a:br>
            <a:br>
              <a:rPr lang="en-US" sz="4000" dirty="0"/>
            </a:br>
            <a:endParaRPr lang="en-US" sz="4000" dirty="0"/>
          </a:p>
        </p:txBody>
      </p:sp>
      <p:sp>
        <p:nvSpPr>
          <p:cNvPr id="3" name="Content Placeholder 2">
            <a:extLst>
              <a:ext uri="{FF2B5EF4-FFF2-40B4-BE49-F238E27FC236}">
                <a16:creationId xmlns:a16="http://schemas.microsoft.com/office/drawing/2014/main" id="{53B1C1A1-B668-D06B-390E-470F51F1B0B1}"/>
              </a:ext>
            </a:extLst>
          </p:cNvPr>
          <p:cNvSpPr>
            <a:spLocks noGrp="1"/>
          </p:cNvSpPr>
          <p:nvPr>
            <p:ph idx="1"/>
          </p:nvPr>
        </p:nvSpPr>
        <p:spPr>
          <a:xfrm>
            <a:off x="1069848" y="1648326"/>
            <a:ext cx="10058400" cy="4523874"/>
          </a:xfrm>
        </p:spPr>
        <p:txBody>
          <a:bodyPr>
            <a:normAutofit/>
          </a:bodyPr>
          <a:lstStyle/>
          <a:p>
            <a:pPr marL="0" indent="0" algn="ctr">
              <a:buNone/>
            </a:pPr>
            <a:endParaRPr lang="en-IN" b="0" i="0" u="none" strike="noStrike" dirty="0">
              <a:solidFill>
                <a:srgbClr val="000000"/>
              </a:solidFill>
              <a:effectLst/>
              <a:latin typeface="-webkit-standard"/>
            </a:endParaRPr>
          </a:p>
          <a:p>
            <a:pPr marL="0" indent="0" algn="l">
              <a:buNone/>
            </a:pPr>
            <a:endParaRPr lang="en-IN" b="0" i="0" u="none" strike="noStrike" dirty="0">
              <a:solidFill>
                <a:srgbClr val="000000"/>
              </a:solidFill>
              <a:effectLst/>
              <a:latin typeface="-webkit-standard"/>
            </a:endParaRPr>
          </a:p>
          <a:p>
            <a:pPr marL="0" indent="0" algn="l">
              <a:buNone/>
            </a:pPr>
            <a:r>
              <a:rPr lang="en-IN" sz="2400" b="1" i="0" u="none" strike="noStrike" dirty="0">
                <a:solidFill>
                  <a:srgbClr val="000000"/>
                </a:solidFill>
                <a:effectLst/>
                <a:latin typeface="Arial" panose="020B0604020202020204" pitchFamily="34" charset="0"/>
              </a:rPr>
              <a:t>Purpose:</a:t>
            </a:r>
            <a:endParaRPr lang="en-IN" sz="2400" b="0" i="0" u="none" strike="noStrike" dirty="0">
              <a:solidFill>
                <a:srgbClr val="000000"/>
              </a:solidFill>
              <a:effectLst/>
              <a:latin typeface="-webkit-standard"/>
            </a:endParaRPr>
          </a:p>
          <a:p>
            <a:r>
              <a:rPr lang="en-US" dirty="0"/>
              <a:t>This project aims to extract meaningful insights from sales data and establish objectives for project advancement. Utilizing the "US Superstores" dataset sourced from Kaggle ( </a:t>
            </a:r>
            <a:r>
              <a:rPr lang="en-US" dirty="0">
                <a:hlinkClick r:id="rId2"/>
              </a:rPr>
              <a:t>https://www.kaggle.com/datasets/rohitsahoo/sales-forecasting</a:t>
            </a:r>
            <a:r>
              <a:rPr lang="en-US" dirty="0"/>
              <a:t> ), spanning online sales between 2015 and 2019, it endeavors to uncover trends, patterns, and opportunities to enhance business efficacy. </a:t>
            </a:r>
          </a:p>
          <a:p>
            <a:r>
              <a:rPr lang="en-US" dirty="0"/>
              <a:t>The dataset offers comprehensive insights into online sales trends, customer demographics, and product performance, serving as a pivotal resource for strategic planning and informed decision-making.</a:t>
            </a:r>
          </a:p>
          <a:p>
            <a:r>
              <a:rPr lang="en-US" dirty="0">
                <a:latin typeface="Rockwell" panose="02060603020205020403" pitchFamily="18" charset="77"/>
                <a:cs typeface="Arial" panose="020B0604020202020204" pitchFamily="34" charset="0"/>
              </a:rPr>
              <a:t>The total online super store sales  is </a:t>
            </a:r>
            <a:r>
              <a:rPr lang="en-IN" b="0" i="0" dirty="0">
                <a:effectLst/>
                <a:latin typeface="Rockwell" panose="02060603020205020403" pitchFamily="18" charset="77"/>
                <a:cs typeface="Arial" panose="020B0604020202020204" pitchFamily="34" charset="0"/>
              </a:rPr>
              <a:t>2,252,607.41 $ from 2015 to 2019. </a:t>
            </a:r>
            <a:endParaRPr lang="en-US" dirty="0">
              <a:latin typeface="Rockwell" panose="02060603020205020403" pitchFamily="18" charset="77"/>
              <a:cs typeface="Arial" panose="020B0604020202020204" pitchFamily="34" charset="0"/>
            </a:endParaRPr>
          </a:p>
        </p:txBody>
      </p:sp>
    </p:spTree>
    <p:extLst>
      <p:ext uri="{BB962C8B-B14F-4D97-AF65-F5344CB8AC3E}">
        <p14:creationId xmlns:p14="http://schemas.microsoft.com/office/powerpoint/2010/main" val="1021641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43E9A-BC6F-6546-96CC-6387478419D1}"/>
              </a:ext>
            </a:extLst>
          </p:cNvPr>
          <p:cNvSpPr>
            <a:spLocks noGrp="1"/>
          </p:cNvSpPr>
          <p:nvPr>
            <p:ph type="title"/>
          </p:nvPr>
        </p:nvSpPr>
        <p:spPr/>
        <p:txBody>
          <a:bodyPr/>
          <a:lstStyle/>
          <a:p>
            <a:r>
              <a:rPr lang="en-US" b="1" dirty="0"/>
              <a:t>Exploring the dataset</a:t>
            </a:r>
          </a:p>
        </p:txBody>
      </p:sp>
      <p:pic>
        <p:nvPicPr>
          <p:cNvPr id="5" name="Content Placeholder 4">
            <a:extLst>
              <a:ext uri="{FF2B5EF4-FFF2-40B4-BE49-F238E27FC236}">
                <a16:creationId xmlns:a16="http://schemas.microsoft.com/office/drawing/2014/main" id="{C1BC7803-BC6D-AFD0-FAC3-603F82F7D579}"/>
              </a:ext>
            </a:extLst>
          </p:cNvPr>
          <p:cNvPicPr>
            <a:picLocks noGrp="1" noChangeAspect="1"/>
          </p:cNvPicPr>
          <p:nvPr>
            <p:ph idx="1"/>
          </p:nvPr>
        </p:nvPicPr>
        <p:blipFill>
          <a:blip r:embed="rId2"/>
          <a:stretch>
            <a:fillRect/>
          </a:stretch>
        </p:blipFill>
        <p:spPr>
          <a:xfrm>
            <a:off x="838200" y="1832043"/>
            <a:ext cx="3395031" cy="4140200"/>
          </a:xfrm>
        </p:spPr>
      </p:pic>
      <p:sp>
        <p:nvSpPr>
          <p:cNvPr id="7" name="TextBox 6">
            <a:extLst>
              <a:ext uri="{FF2B5EF4-FFF2-40B4-BE49-F238E27FC236}">
                <a16:creationId xmlns:a16="http://schemas.microsoft.com/office/drawing/2014/main" id="{48781061-8E78-49A3-1DF1-D699686F962F}"/>
              </a:ext>
            </a:extLst>
          </p:cNvPr>
          <p:cNvSpPr txBox="1"/>
          <p:nvPr/>
        </p:nvSpPr>
        <p:spPr>
          <a:xfrm>
            <a:off x="4527932" y="1838248"/>
            <a:ext cx="5949109" cy="923330"/>
          </a:xfrm>
          <a:prstGeom prst="rect">
            <a:avLst/>
          </a:prstGeom>
          <a:noFill/>
        </p:spPr>
        <p:txBody>
          <a:bodyPr wrap="square" rtlCol="0">
            <a:spAutoFit/>
          </a:bodyPr>
          <a:lstStyle/>
          <a:p>
            <a:r>
              <a:rPr lang="en-US" dirty="0"/>
              <a:t>The dataset comprises 17 columns, each delineating various attributes such as Row ID, Order ID, and Order Date, among others.</a:t>
            </a:r>
          </a:p>
        </p:txBody>
      </p:sp>
    </p:spTree>
    <p:extLst>
      <p:ext uri="{BB962C8B-B14F-4D97-AF65-F5344CB8AC3E}">
        <p14:creationId xmlns:p14="http://schemas.microsoft.com/office/powerpoint/2010/main" val="363217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C9302-EDC2-DD04-CB50-F205FC3CA76A}"/>
              </a:ext>
            </a:extLst>
          </p:cNvPr>
          <p:cNvSpPr>
            <a:spLocks noGrp="1"/>
          </p:cNvSpPr>
          <p:nvPr>
            <p:ph type="title"/>
          </p:nvPr>
        </p:nvSpPr>
        <p:spPr>
          <a:xfrm>
            <a:off x="1066800" y="326976"/>
            <a:ext cx="10058400" cy="482319"/>
          </a:xfrm>
        </p:spPr>
        <p:txBody>
          <a:bodyPr>
            <a:normAutofit fontScale="90000"/>
          </a:bodyPr>
          <a:lstStyle/>
          <a:p>
            <a:r>
              <a:rPr lang="en-US" dirty="0"/>
              <a:t>Where were the highest sales recorded ?</a:t>
            </a:r>
          </a:p>
        </p:txBody>
      </p:sp>
      <p:pic>
        <p:nvPicPr>
          <p:cNvPr id="5" name="Content Placeholder 4">
            <a:extLst>
              <a:ext uri="{FF2B5EF4-FFF2-40B4-BE49-F238E27FC236}">
                <a16:creationId xmlns:a16="http://schemas.microsoft.com/office/drawing/2014/main" id="{5BA6E241-F6FC-D6EF-8641-8E88FC19EBB5}"/>
              </a:ext>
            </a:extLst>
          </p:cNvPr>
          <p:cNvPicPr>
            <a:picLocks noGrp="1" noChangeAspect="1"/>
          </p:cNvPicPr>
          <p:nvPr>
            <p:ph idx="1"/>
          </p:nvPr>
        </p:nvPicPr>
        <p:blipFill>
          <a:blip r:embed="rId2"/>
          <a:stretch>
            <a:fillRect/>
          </a:stretch>
        </p:blipFill>
        <p:spPr>
          <a:xfrm>
            <a:off x="94593" y="809295"/>
            <a:ext cx="11198772" cy="4729657"/>
          </a:xfrm>
        </p:spPr>
      </p:pic>
      <p:sp>
        <p:nvSpPr>
          <p:cNvPr id="3" name="TextBox 2">
            <a:extLst>
              <a:ext uri="{FF2B5EF4-FFF2-40B4-BE49-F238E27FC236}">
                <a16:creationId xmlns:a16="http://schemas.microsoft.com/office/drawing/2014/main" id="{989424C8-B869-8D55-8C6D-813C6ACA67EF}"/>
              </a:ext>
            </a:extLst>
          </p:cNvPr>
          <p:cNvSpPr txBox="1"/>
          <p:nvPr/>
        </p:nvSpPr>
        <p:spPr>
          <a:xfrm>
            <a:off x="0" y="5773204"/>
            <a:ext cx="11293365" cy="1200329"/>
          </a:xfrm>
          <a:prstGeom prst="rect">
            <a:avLst/>
          </a:prstGeom>
          <a:noFill/>
        </p:spPr>
        <p:txBody>
          <a:bodyPr wrap="square" rtlCol="0">
            <a:spAutoFit/>
          </a:bodyPr>
          <a:lstStyle/>
          <a:p>
            <a:pPr algn="just"/>
            <a:r>
              <a:rPr lang="en-US" dirty="0"/>
              <a:t>Online superstore sales in California are likely highest due to its dense population, tech-savvy residents, strong economy, advanced e-commerce infrastructure, and cultural factors. These elements create a conducive environment for online shopping, driving higher sales compared to other regions in the United States.</a:t>
            </a:r>
          </a:p>
        </p:txBody>
      </p:sp>
    </p:spTree>
    <p:extLst>
      <p:ext uri="{BB962C8B-B14F-4D97-AF65-F5344CB8AC3E}">
        <p14:creationId xmlns:p14="http://schemas.microsoft.com/office/powerpoint/2010/main" val="3207169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C96DD-62FC-20F3-596E-6A2540E58198}"/>
              </a:ext>
            </a:extLst>
          </p:cNvPr>
          <p:cNvSpPr>
            <a:spLocks noGrp="1"/>
          </p:cNvSpPr>
          <p:nvPr>
            <p:ph type="title"/>
          </p:nvPr>
        </p:nvSpPr>
        <p:spPr>
          <a:xfrm>
            <a:off x="1069848" y="484632"/>
            <a:ext cx="10058400" cy="555892"/>
          </a:xfrm>
        </p:spPr>
        <p:txBody>
          <a:bodyPr>
            <a:normAutofit fontScale="90000"/>
          </a:bodyPr>
          <a:lstStyle/>
          <a:p>
            <a:r>
              <a:rPr lang="en-US" dirty="0"/>
              <a:t>On which date customer bought most ?</a:t>
            </a:r>
          </a:p>
        </p:txBody>
      </p:sp>
      <p:pic>
        <p:nvPicPr>
          <p:cNvPr id="5" name="Content Placeholder 4">
            <a:extLst>
              <a:ext uri="{FF2B5EF4-FFF2-40B4-BE49-F238E27FC236}">
                <a16:creationId xmlns:a16="http://schemas.microsoft.com/office/drawing/2014/main" id="{4E9DADCC-142C-CF72-4E13-9BACB695EECB}"/>
              </a:ext>
            </a:extLst>
          </p:cNvPr>
          <p:cNvPicPr>
            <a:picLocks noGrp="1" noChangeAspect="1"/>
          </p:cNvPicPr>
          <p:nvPr>
            <p:ph idx="1"/>
          </p:nvPr>
        </p:nvPicPr>
        <p:blipFill>
          <a:blip r:embed="rId2"/>
          <a:stretch>
            <a:fillRect/>
          </a:stretch>
        </p:blipFill>
        <p:spPr>
          <a:xfrm>
            <a:off x="0" y="1040524"/>
            <a:ext cx="11708524" cy="5131676"/>
          </a:xfrm>
        </p:spPr>
      </p:pic>
      <p:sp>
        <p:nvSpPr>
          <p:cNvPr id="3" name="TextBox 2">
            <a:extLst>
              <a:ext uri="{FF2B5EF4-FFF2-40B4-BE49-F238E27FC236}">
                <a16:creationId xmlns:a16="http://schemas.microsoft.com/office/drawing/2014/main" id="{E3692055-2A55-9797-A6BD-6940E4155DB0}"/>
              </a:ext>
            </a:extLst>
          </p:cNvPr>
          <p:cNvSpPr txBox="1"/>
          <p:nvPr/>
        </p:nvSpPr>
        <p:spPr>
          <a:xfrm>
            <a:off x="877622" y="5934670"/>
            <a:ext cx="10436755" cy="923330"/>
          </a:xfrm>
          <a:prstGeom prst="rect">
            <a:avLst/>
          </a:prstGeom>
          <a:noFill/>
        </p:spPr>
        <p:txBody>
          <a:bodyPr wrap="square" rtlCol="0">
            <a:spAutoFit/>
          </a:bodyPr>
          <a:lstStyle/>
          <a:p>
            <a:r>
              <a:rPr lang="en-US" dirty="0"/>
              <a:t>It can be observed that sales during the months after July are consistently the highest in every year from 2015 to 2019. This trend can be attributed to various factors, including festive occasions like Christmas and New Year, as well as sales events such as Black Friday.</a:t>
            </a:r>
          </a:p>
        </p:txBody>
      </p:sp>
    </p:spTree>
    <p:extLst>
      <p:ext uri="{BB962C8B-B14F-4D97-AF65-F5344CB8AC3E}">
        <p14:creationId xmlns:p14="http://schemas.microsoft.com/office/powerpoint/2010/main" val="3153014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516F-2AD0-3DD4-4566-C30B83B06505}"/>
              </a:ext>
            </a:extLst>
          </p:cNvPr>
          <p:cNvSpPr>
            <a:spLocks noGrp="1"/>
          </p:cNvSpPr>
          <p:nvPr>
            <p:ph type="title"/>
          </p:nvPr>
        </p:nvSpPr>
        <p:spPr>
          <a:xfrm>
            <a:off x="186979" y="484632"/>
            <a:ext cx="4836966" cy="724058"/>
          </a:xfrm>
        </p:spPr>
        <p:txBody>
          <a:bodyPr>
            <a:noAutofit/>
          </a:bodyPr>
          <a:lstStyle/>
          <a:p>
            <a:r>
              <a:rPr lang="en-US" sz="3500" dirty="0"/>
              <a:t>Which is the most used shipping class?</a:t>
            </a:r>
          </a:p>
        </p:txBody>
      </p:sp>
      <p:pic>
        <p:nvPicPr>
          <p:cNvPr id="5" name="Content Placeholder 4">
            <a:extLst>
              <a:ext uri="{FF2B5EF4-FFF2-40B4-BE49-F238E27FC236}">
                <a16:creationId xmlns:a16="http://schemas.microsoft.com/office/drawing/2014/main" id="{B00AE558-A220-2382-A27C-A870F5D516A4}"/>
              </a:ext>
            </a:extLst>
          </p:cNvPr>
          <p:cNvPicPr>
            <a:picLocks noGrp="1" noChangeAspect="1"/>
          </p:cNvPicPr>
          <p:nvPr>
            <p:ph idx="1"/>
          </p:nvPr>
        </p:nvPicPr>
        <p:blipFill>
          <a:blip r:embed="rId2"/>
          <a:stretch>
            <a:fillRect/>
          </a:stretch>
        </p:blipFill>
        <p:spPr>
          <a:xfrm>
            <a:off x="4456385" y="484632"/>
            <a:ext cx="7089277" cy="5555729"/>
          </a:xfrm>
        </p:spPr>
      </p:pic>
      <p:sp>
        <p:nvSpPr>
          <p:cNvPr id="3" name="TextBox 2">
            <a:extLst>
              <a:ext uri="{FF2B5EF4-FFF2-40B4-BE49-F238E27FC236}">
                <a16:creationId xmlns:a16="http://schemas.microsoft.com/office/drawing/2014/main" id="{B3D8380F-2A39-4BB5-5697-36FF88872E50}"/>
              </a:ext>
            </a:extLst>
          </p:cNvPr>
          <p:cNvSpPr txBox="1"/>
          <p:nvPr/>
        </p:nvSpPr>
        <p:spPr>
          <a:xfrm>
            <a:off x="646338" y="2091558"/>
            <a:ext cx="3515759" cy="2862322"/>
          </a:xfrm>
          <a:prstGeom prst="rect">
            <a:avLst/>
          </a:prstGeom>
          <a:noFill/>
        </p:spPr>
        <p:txBody>
          <a:bodyPr wrap="square" rtlCol="0">
            <a:spAutoFit/>
          </a:bodyPr>
          <a:lstStyle/>
          <a:p>
            <a:pPr algn="ctr"/>
            <a:r>
              <a:rPr lang="en-US" dirty="0"/>
              <a:t>The pie chart reveals a 59.8% preference for the Standard class, indicating its popularity among consumers. Understanding its appealing traits can inform tailored marketing strategies and product improvements, offering insights into consumer preferences and habits.</a:t>
            </a:r>
          </a:p>
        </p:txBody>
      </p:sp>
    </p:spTree>
    <p:extLst>
      <p:ext uri="{BB962C8B-B14F-4D97-AF65-F5344CB8AC3E}">
        <p14:creationId xmlns:p14="http://schemas.microsoft.com/office/powerpoint/2010/main" val="771664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7F337-BD47-540D-1720-9171175C5F66}"/>
              </a:ext>
            </a:extLst>
          </p:cNvPr>
          <p:cNvSpPr>
            <a:spLocks noGrp="1"/>
          </p:cNvSpPr>
          <p:nvPr>
            <p:ph type="title"/>
          </p:nvPr>
        </p:nvSpPr>
        <p:spPr/>
        <p:txBody>
          <a:bodyPr>
            <a:noAutofit/>
          </a:bodyPr>
          <a:lstStyle/>
          <a:p>
            <a:r>
              <a:rPr lang="en-IN" sz="2400" b="1" i="0" dirty="0">
                <a:effectLst/>
                <a:latin typeface="var(--jp-content-font-family)"/>
              </a:rPr>
              <a:t>Considering these visualization, which displays product sales broken down by category and sub-category, how might a business use this information to optimize its inventory management and marketing strategies?</a:t>
            </a:r>
            <a:br>
              <a:rPr lang="en-IN" sz="2400" b="0" i="0" dirty="0">
                <a:effectLst/>
                <a:latin typeface="var(--jp-content-font-family)"/>
              </a:rPr>
            </a:br>
            <a:br>
              <a:rPr lang="en-IN" sz="2400" b="0" i="0" dirty="0">
                <a:effectLst/>
                <a:latin typeface="Times"/>
              </a:rPr>
            </a:br>
            <a:br>
              <a:rPr lang="en-IN" sz="2400" b="0" i="0" dirty="0">
                <a:effectLst/>
                <a:latin typeface="Times"/>
              </a:rPr>
            </a:br>
            <a:endParaRPr lang="en-US" sz="2400" dirty="0"/>
          </a:p>
        </p:txBody>
      </p:sp>
      <p:pic>
        <p:nvPicPr>
          <p:cNvPr id="5" name="Content Placeholder 4">
            <a:extLst>
              <a:ext uri="{FF2B5EF4-FFF2-40B4-BE49-F238E27FC236}">
                <a16:creationId xmlns:a16="http://schemas.microsoft.com/office/drawing/2014/main" id="{F63D94E6-E827-1DCA-312E-C14ACF3D6019}"/>
              </a:ext>
            </a:extLst>
          </p:cNvPr>
          <p:cNvPicPr>
            <a:picLocks noGrp="1" noChangeAspect="1"/>
          </p:cNvPicPr>
          <p:nvPr>
            <p:ph idx="1"/>
          </p:nvPr>
        </p:nvPicPr>
        <p:blipFill>
          <a:blip r:embed="rId2"/>
          <a:stretch>
            <a:fillRect/>
          </a:stretch>
        </p:blipFill>
        <p:spPr>
          <a:xfrm>
            <a:off x="859641" y="1692166"/>
            <a:ext cx="10470511" cy="4880472"/>
          </a:xfrm>
        </p:spPr>
      </p:pic>
    </p:spTree>
    <p:extLst>
      <p:ext uri="{BB962C8B-B14F-4D97-AF65-F5344CB8AC3E}">
        <p14:creationId xmlns:p14="http://schemas.microsoft.com/office/powerpoint/2010/main" val="291552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8F2A-5317-15F8-A2C6-94CB123395DD}"/>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480A8BCC-E798-3AF5-2A9D-40245BDCE317}"/>
              </a:ext>
            </a:extLst>
          </p:cNvPr>
          <p:cNvSpPr>
            <a:spLocks noGrp="1"/>
          </p:cNvSpPr>
          <p:nvPr>
            <p:ph idx="1"/>
          </p:nvPr>
        </p:nvSpPr>
        <p:spPr/>
        <p:txBody>
          <a:bodyPr>
            <a:noAutofit/>
          </a:bodyPr>
          <a:lstStyle/>
          <a:p>
            <a:pPr algn="l">
              <a:buFont typeface="Arial" panose="020B0604020202020204" pitchFamily="34" charset="0"/>
              <a:buChar char="•"/>
            </a:pPr>
            <a:r>
              <a:rPr lang="en-IN" sz="1800" b="0" i="0" dirty="0">
                <a:effectLst/>
                <a:latin typeface="Rockwell" panose="02060603020205020403" pitchFamily="18" charset="77"/>
              </a:rPr>
              <a:t>With over 60% of customers choosing standard shipping, there's a potential strategy to migrate these users to premium options like first-class or same-day delivery. We could implement a subscription model akin to Amazon Prime to encourage this shift, adding value for the customers while increasing revenue.</a:t>
            </a:r>
          </a:p>
          <a:p>
            <a:pPr algn="l">
              <a:buFont typeface="Arial" panose="020B0604020202020204" pitchFamily="34" charset="0"/>
              <a:buChar char="•"/>
            </a:pPr>
            <a:r>
              <a:rPr lang="en-IN" sz="1800" b="0" i="0" dirty="0">
                <a:effectLst/>
                <a:latin typeface="Rockwell" panose="02060603020205020403" pitchFamily="18" charset="77"/>
              </a:rPr>
              <a:t>Noteworthy is Sean Miller's record purchase of $22,638.48, highlighting the appeal of high-end technology items, specifically videoconferencing systems. Personalized offers and exclusive incentives in this segment could enhance loyalty and encourage repeat business.</a:t>
            </a:r>
          </a:p>
          <a:p>
            <a:pPr algn="l">
              <a:buFont typeface="Arial" panose="020B0604020202020204" pitchFamily="34" charset="0"/>
              <a:buChar char="•"/>
            </a:pPr>
            <a:r>
              <a:rPr lang="en-IN" sz="1800" b="0" i="0" dirty="0">
                <a:effectLst/>
                <a:latin typeface="Rockwell" panose="02060603020205020403" pitchFamily="18" charset="77"/>
              </a:rPr>
              <a:t>The sales data also indicates a robust market for phones and chairs. Initiating a rental program or introducing a certified refurbished section could attract a broader customer base, tapping into the growing interest in sustainable and cost-effective solutions.</a:t>
            </a:r>
          </a:p>
          <a:p>
            <a:r>
              <a:rPr lang="en-IN" sz="1800" dirty="0">
                <a:effectLst/>
                <a:latin typeface="Rockwell" panose="02060603020205020403" pitchFamily="18" charset="77"/>
              </a:rPr>
              <a:t>Targeting more customers in California can be achieved by tailoring marketing efforts to local demographics, utilizing digital advertising on popular platforms, forming partnerships with local entities, offering incentives, and engaging with communities through events.</a:t>
            </a:r>
          </a:p>
          <a:p>
            <a:pPr marL="0" indent="0" algn="l">
              <a:buNone/>
            </a:pPr>
            <a:br>
              <a:rPr lang="en-IN" sz="1800" b="0" i="0" dirty="0">
                <a:solidFill>
                  <a:srgbClr val="FFFFFF"/>
                </a:solidFill>
                <a:effectLst/>
                <a:latin typeface="Söhne"/>
              </a:rPr>
            </a:br>
            <a:endParaRPr lang="en-IN" sz="1800" b="0" i="0" dirty="0">
              <a:solidFill>
                <a:srgbClr val="FFFFFF"/>
              </a:solidFill>
              <a:effectLst/>
              <a:latin typeface="Söhne"/>
            </a:endParaRPr>
          </a:p>
          <a:p>
            <a:pPr marL="0" indent="0">
              <a:buNone/>
            </a:pPr>
            <a:endParaRPr lang="en-US" sz="1800" dirty="0"/>
          </a:p>
        </p:txBody>
      </p:sp>
    </p:spTree>
    <p:extLst>
      <p:ext uri="{BB962C8B-B14F-4D97-AF65-F5344CB8AC3E}">
        <p14:creationId xmlns:p14="http://schemas.microsoft.com/office/powerpoint/2010/main" val="2664059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CBDF0-C439-2889-A81C-91253725C8EF}"/>
              </a:ext>
            </a:extLst>
          </p:cNvPr>
          <p:cNvSpPr>
            <a:spLocks noGrp="1"/>
          </p:cNvSpPr>
          <p:nvPr>
            <p:ph type="title"/>
          </p:nvPr>
        </p:nvSpPr>
        <p:spPr/>
        <p:txBody>
          <a:bodyPr/>
          <a:lstStyle/>
          <a:p>
            <a:pPr algn="ctr"/>
            <a:r>
              <a:rPr lang="en-US" dirty="0"/>
              <a:t>Thank you</a:t>
            </a:r>
          </a:p>
        </p:txBody>
      </p:sp>
      <p:pic>
        <p:nvPicPr>
          <p:cNvPr id="5" name="Content Placeholder 4">
            <a:extLst>
              <a:ext uri="{FF2B5EF4-FFF2-40B4-BE49-F238E27FC236}">
                <a16:creationId xmlns:a16="http://schemas.microsoft.com/office/drawing/2014/main" id="{B05FCCBE-6C2A-D94A-D990-D54A3C41E604}"/>
              </a:ext>
            </a:extLst>
          </p:cNvPr>
          <p:cNvPicPr>
            <a:picLocks noGrp="1" noChangeAspect="1"/>
          </p:cNvPicPr>
          <p:nvPr>
            <p:ph idx="1"/>
          </p:nvPr>
        </p:nvPicPr>
        <p:blipFill>
          <a:blip r:embed="rId2"/>
          <a:stretch>
            <a:fillRect/>
          </a:stretch>
        </p:blipFill>
        <p:spPr>
          <a:xfrm>
            <a:off x="2498019" y="2120900"/>
            <a:ext cx="7202311" cy="4051300"/>
          </a:xfrm>
        </p:spPr>
      </p:pic>
    </p:spTree>
    <p:extLst>
      <p:ext uri="{BB962C8B-B14F-4D97-AF65-F5344CB8AC3E}">
        <p14:creationId xmlns:p14="http://schemas.microsoft.com/office/powerpoint/2010/main" val="10664993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{D3C0FA0E-7DF1-7748-9468-00C821B6996D}tf10001070</Template>
  <TotalTime>1408</TotalTime>
  <Words>533</Words>
  <Application>Microsoft Macintosh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-webkit-standard</vt:lpstr>
      <vt:lpstr>Arial</vt:lpstr>
      <vt:lpstr>Calibri</vt:lpstr>
      <vt:lpstr>Rockwell</vt:lpstr>
      <vt:lpstr>Rockwell Condensed</vt:lpstr>
      <vt:lpstr>Rockwell Extra Bold</vt:lpstr>
      <vt:lpstr>Söhne</vt:lpstr>
      <vt:lpstr>Times</vt:lpstr>
      <vt:lpstr>var(--jp-content-font-family)</vt:lpstr>
      <vt:lpstr>Wingdings</vt:lpstr>
      <vt:lpstr>Wood Type</vt:lpstr>
      <vt:lpstr>Interactive Data Emerging Media &amp; Technology</vt:lpstr>
      <vt:lpstr>Analyzing Sales Data for Business Insights  </vt:lpstr>
      <vt:lpstr>Exploring the dataset</vt:lpstr>
      <vt:lpstr>Where were the highest sales recorded ?</vt:lpstr>
      <vt:lpstr>On which date customer bought most ?</vt:lpstr>
      <vt:lpstr>Which is the most used shipping class?</vt:lpstr>
      <vt:lpstr>Considering these visualization, which displays product sales broken down by category and sub-category, how might a business use this information to optimize its inventory management and marketing strategies?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Data Emerging Media &amp; Technology</dc:title>
  <dc:creator>Microsoft Office User</dc:creator>
  <cp:lastModifiedBy>Microsoft Office User</cp:lastModifiedBy>
  <cp:revision>6</cp:revision>
  <dcterms:created xsi:type="dcterms:W3CDTF">2024-05-03T23:51:06Z</dcterms:created>
  <dcterms:modified xsi:type="dcterms:W3CDTF">2024-05-06T19:48:18Z</dcterms:modified>
</cp:coreProperties>
</file>