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</p:sldIdLst>
  <p:sldSz cx="9906000" cy="6858000" type="A4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F83C4D-4643-A6A5-335C-636467AC2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5C85A-7B75-821E-A5DC-59FA764CD6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A1037E4-B907-4103-B380-D8E1FB9140D8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8C0F34-5F4A-C5F8-F434-31449A2CF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AA70E3-2296-7001-8B26-15EF8AF5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382D-FC7E-F5EF-43D8-3E5FBEB21F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26434-148B-1236-6A3C-589ED794D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370C6E4-BE09-445D-B566-049CA18501C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4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D9A5-C39F-6FE6-F2CA-E8B79EA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4B4-E0EF-451A-9AD1-C6BE62E85311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DA3E-BFA2-BCB3-7C4E-DE3F414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3D9D-9A3E-2BBD-9EE1-9AE7CF13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2B53-EC55-4968-9BB3-3168CCD4F7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7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3C27-2457-5CA2-4EDF-E61F340F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450F-4F03-4659-8C49-86E1C4D8CCF9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F94A-C851-A2A5-7EDA-5A2F0853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1AA3-AB3D-0224-EF5D-445B232D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DC6BE-88B2-439D-A229-9FF160AD0FD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259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671C-A3B8-628A-2AFE-2836E30A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8C42-6F76-4D96-874A-C6EC3BCB265B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22CD-0514-33B3-82F9-F7DB0E37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F8E3-4FE4-A39C-38E9-49F5D2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73F97-A64C-4CAD-A25E-6D73F6F258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8991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C508-07A7-74A6-0466-7E4C315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A9207-4E49-487D-B190-056B4C581F1D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DA49-FD0C-27B6-73DD-87FD7EB1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7E38-209E-C6AF-8878-C4B78F3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29B2-BF3D-4BC3-9C79-C29D2296970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1491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4AF1C-4708-A327-3CCE-39AF5F49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03B2-DCDA-462C-B4C0-89FFFF84C042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8D874-724D-54C7-1589-A169E4B2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7354B9-0773-CC5A-B612-46998C82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7DB7-DAE7-4786-A14F-2D1E7165502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041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A4EA01-4A0E-B77E-2939-99BCF149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DC0C9-A98C-45DA-BD1D-F6591C24FA89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96FCB87-3BA8-4A9F-C6C3-07A23D35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4BF4ED-4931-8B06-7830-09EA95B2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7CB5-D39B-463D-9D73-6D1DAD8ABC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6762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D46AD0E-F102-CF6B-854A-C9D8039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8FB97-7CD4-4899-995E-9991805673E1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BC5A79-5AEB-044D-3FE5-915C7A2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E79B36-6A1B-8B8B-3C24-9D264471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F1077-3254-41AE-9E17-C53DF54236A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380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27D846-8ED1-0DF0-A761-219D1F99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577D-77F9-42A6-97A1-C5237EC2EBED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EAD89-9142-B925-7D89-F6FD369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92410C-BBBE-A920-594B-C37C9CF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6E59-411A-41E2-8A9C-98B0458E2CB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716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083806-F9EC-95F6-D024-50DD68BC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947-2BAE-442C-86E9-D0EC123ABE98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D033CB-AAB1-0391-6433-AD9A9A4A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6A000F-0929-5CC8-5914-573AB715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F899-D917-4C94-98E9-70D95F1A07E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8794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3310D9-840F-590B-888B-B5895303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9E892-E097-4F3D-AD1F-4AE0ECD5C190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6A2F75-FF9D-07D4-C592-C769739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4504F5-19A1-02FA-951F-0A20AEE2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25BB-085F-48CA-82C3-C3CB490979D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05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B01AE4-8732-6AAA-3D22-078EAB0D0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072276-BADC-DA47-8432-61E3282D5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E197-2CFE-0711-9FAA-B7F9AFAD5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454B28-7B1C-4605-B713-F34CFEC4DC07}" type="datetimeFigureOut">
              <a:rPr lang="en-IN"/>
              <a:pPr>
                <a:defRPr/>
              </a:pPr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D00E-ECCA-AF40-5D05-73BF974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12E4-DA2E-0724-DA75-53633C9AC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8F2FA1-A361-45D2-B054-FA8ED09B06F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3F90BE87-4E3A-843C-B862-0B8DC3DAC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12" algn="l" rtl="0" fontAlgn="base">
        <a:lnSpc>
          <a:spcPct val="90000"/>
        </a:lnSpc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 Light" panose="020F0302020204030204" pitchFamily="34" charset="0"/>
        </a:defRPr>
      </a:lvl6pPr>
      <a:lvl7pPr marL="914423" algn="l" rtl="0" fontAlgn="base">
        <a:lnSpc>
          <a:spcPct val="90000"/>
        </a:lnSpc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 Light" panose="020F0302020204030204" pitchFamily="34" charset="0"/>
        </a:defRPr>
      </a:lvl7pPr>
      <a:lvl8pPr marL="1371634" algn="l" rtl="0" fontAlgn="base">
        <a:lnSpc>
          <a:spcPct val="90000"/>
        </a:lnSpc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 Light" panose="020F0302020204030204" pitchFamily="34" charset="0"/>
        </a:defRPr>
      </a:lvl8pPr>
      <a:lvl9pPr marL="1828846" algn="l" rtl="0" fontAlgn="base">
        <a:lnSpc>
          <a:spcPct val="90000"/>
        </a:lnSpc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C095F6-4CD3-0B20-B860-1580955C1262}"/>
              </a:ext>
            </a:extLst>
          </p:cNvPr>
          <p:cNvSpPr/>
          <p:nvPr/>
        </p:nvSpPr>
        <p:spPr>
          <a:xfrm>
            <a:off x="4953000" y="182563"/>
            <a:ext cx="4953000" cy="530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/>
            </a:r>
            <a:br>
              <a:rPr lang="en-US" sz="105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85BC0-BE83-AB5E-5CBA-EA6ACA3C3521}"/>
              </a:ext>
            </a:extLst>
          </p:cNvPr>
          <p:cNvSpPr txBox="1"/>
          <p:nvPr/>
        </p:nvSpPr>
        <p:spPr>
          <a:xfrm>
            <a:off x="996950" y="1138238"/>
            <a:ext cx="79121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RAJARAJESWARI COLLEGE OF ENGINEERING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ea typeface="+mj-ea"/>
                <a:cs typeface="Times New Roman" pitchFamily="18" charset="0"/>
              </a:rPr>
              <a:t>MYSORE ROAD, BENGALURU-560074</a:t>
            </a: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n-US" sz="1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1C519693-DD6D-8174-A63E-F6C94B9C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2722563"/>
            <a:ext cx="15113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4">
            <a:extLst>
              <a:ext uri="{FF2B5EF4-FFF2-40B4-BE49-F238E27FC236}">
                <a16:creationId xmlns:a16="http://schemas.microsoft.com/office/drawing/2014/main" id="{81ECAE23-754C-6673-3F9B-82415F14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3887788"/>
            <a:ext cx="90646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on</a:t>
            </a:r>
          </a:p>
          <a:p>
            <a:pPr algn="ctr"/>
            <a:r>
              <a:rPr lang="en-GB" altLang="en-US" sz="2400" b="1"/>
              <a:t>STOCK PREDICTION USING TWITTER SENTIMENT ANALYSIS</a:t>
            </a:r>
            <a:endParaRPr lang="en-IN" altLang="en-US" sz="2400" b="1"/>
          </a:p>
          <a:p>
            <a:pPr algn="ctr"/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</p:txBody>
      </p:sp>
      <p:sp>
        <p:nvSpPr>
          <p:cNvPr id="5126" name="TextBox 5">
            <a:extLst>
              <a:ext uri="{FF2B5EF4-FFF2-40B4-BE49-F238E27FC236}">
                <a16:creationId xmlns:a16="http://schemas.microsoft.com/office/drawing/2014/main" id="{A08104E9-EFD0-FFAA-1C2B-5B3B3FA3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" y="4837113"/>
            <a:ext cx="9159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Kumar Bhatt					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1RR19CS037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Jayashri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Badiger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Professor, Dept of CSE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>
            <a:extLst>
              <a:ext uri="{FF2B5EF4-FFF2-40B4-BE49-F238E27FC236}">
                <a16:creationId xmlns:a16="http://schemas.microsoft.com/office/drawing/2014/main" id="{CCC2DB6C-7006-7126-DEE8-5E661A60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865188"/>
            <a:ext cx="365125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E1C70E07-9907-3B33-4248-57E7BB11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736600"/>
            <a:ext cx="248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400"/>
              <a:t>IMPLEMENTATION</a:t>
            </a:r>
            <a:endParaRPr lang="en-IN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FFA1-56CD-857F-BEB2-90C3AF118F50}"/>
              </a:ext>
            </a:extLst>
          </p:cNvPr>
          <p:cNvSpPr txBox="1"/>
          <p:nvPr/>
        </p:nvSpPr>
        <p:spPr>
          <a:xfrm>
            <a:off x="119108" y="1319866"/>
            <a:ext cx="9667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Collecting Data: 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The first step is to collect data. You need to gather historical stock prices and Twitter data for the same period.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 smtClean="0">
                <a:solidFill>
                  <a:srgbClr val="374151"/>
                </a:solidFill>
                <a:effectLst/>
                <a:latin typeface="Söhne"/>
              </a:rPr>
              <a:t>Pre-processing </a:t>
            </a: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Data: 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After collecting the data, you need to </a:t>
            </a:r>
            <a:r>
              <a:rPr lang="en-GB" sz="1500" b="0" i="0" dirty="0" err="1">
                <a:solidFill>
                  <a:srgbClr val="374151"/>
                </a:solidFill>
                <a:effectLst/>
                <a:latin typeface="Söhne"/>
              </a:rPr>
              <a:t>preprocess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 it. For stock prices, you can normalize the data to remove any outliers or inconsistencies. For Twitter data, you need to remove stop words, punctuation, and other noise from the tweets.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Sentiment Analysis: 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Next, you need to perform sentiment analysis on the Twitter data. There are several libraries available, such as </a:t>
            </a:r>
            <a:r>
              <a:rPr lang="en-GB" sz="1500" b="0" i="0" dirty="0" err="1">
                <a:solidFill>
                  <a:srgbClr val="374151"/>
                </a:solidFill>
                <a:effectLst/>
                <a:latin typeface="Söhne"/>
              </a:rPr>
              <a:t>TextBlob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 or NLTK, that can help you perform sentiment analysis on the tweets.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Feature Extraction: 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Once you have sentiment scores for the tweets, you need to extract features that can be used to train a predictive model. Features can include sentiment scores, stock prices, volume, and other relevant data.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Deployment: 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Once you have evaluated and fine-tuned the model, you can deploy it for real-time predictions. You can use APIs to fetch new Twitter data and use the trained model to predict future stock prices.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A2823027-62B7-6ADD-1078-5C0D3E64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763588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/>
              <a:t>APPLICATION AND RESULTS</a:t>
            </a:r>
            <a:endParaRPr lang="en-IN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F08A3-E84F-3260-7072-77FE269D8913}"/>
              </a:ext>
            </a:extLst>
          </p:cNvPr>
          <p:cNvSpPr txBox="1"/>
          <p:nvPr/>
        </p:nvSpPr>
        <p:spPr>
          <a:xfrm>
            <a:off x="512064" y="1584469"/>
            <a:ext cx="912074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Application: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Enhanced decision-making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Twitter sentiment analysis can help investors and traders make more informed decisions by providing them with real-time insights into market sentiment.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Risk management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Sentiment analysis can be used to identify potential risks and mitigate losses.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Improved marketing strategy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Companies can use sentiment analysis to understand customer opinions and adjust their marketing strategy accordingly.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A916-44C9-8CAC-D713-CF964D81AC81}"/>
              </a:ext>
            </a:extLst>
          </p:cNvPr>
          <p:cNvSpPr txBox="1"/>
          <p:nvPr/>
        </p:nvSpPr>
        <p:spPr>
          <a:xfrm>
            <a:off x="512064" y="3892793"/>
            <a:ext cx="88788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Result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:</a:t>
            </a: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Increased accuracy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Stock price prediction using Twitter sentiment analysis can be more accurate than traditional methods.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Real-time insights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Twitter sentiment analysis can provide real-time insights into market sentiment, allowing for faster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500" b="1" i="0" dirty="0">
                <a:solidFill>
                  <a:srgbClr val="374151"/>
                </a:solidFill>
                <a:effectLst/>
                <a:latin typeface="Söhne"/>
              </a:rPr>
              <a:t>Improved risk management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Söhne"/>
              </a:rPr>
              <a:t>: Sentiment analysis can help identify potential risks and reduce financial losses.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119A7518-E6C6-DA47-052C-E79ABF87C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744538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/>
              <a:t>ABOUT THE COMPANY</a:t>
            </a:r>
            <a:endParaRPr lang="en-IN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31BDF-B30C-C60F-0674-723310A48824}"/>
              </a:ext>
            </a:extLst>
          </p:cNvPr>
          <p:cNvSpPr txBox="1"/>
          <p:nvPr/>
        </p:nvSpPr>
        <p:spPr>
          <a:xfrm>
            <a:off x="203200" y="1243013"/>
            <a:ext cx="94996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 err="1"/>
              <a:t>Varcons</a:t>
            </a:r>
            <a:r>
              <a:rPr lang="en-GB" sz="1600" dirty="0"/>
              <a:t> Technologies  provide solutions for all </a:t>
            </a:r>
            <a:r>
              <a:rPr lang="en-GB" sz="1600" dirty="0" smtClean="0"/>
              <a:t>AI&amp;ML, web </a:t>
            </a:r>
            <a:r>
              <a:rPr lang="en-GB" sz="1600" dirty="0"/>
              <a:t>design and development, MYSQL, PYTHON Programming, HTML, CSS, ASP.NET and LINQ.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 err="1"/>
              <a:t>Varcons</a:t>
            </a:r>
            <a:r>
              <a:rPr lang="en-GB" sz="1600" dirty="0"/>
              <a:t> Technologies Services:-</a:t>
            </a:r>
          </a:p>
          <a:p>
            <a:pPr>
              <a:defRPr/>
            </a:pPr>
            <a:r>
              <a:rPr lang="en-GB" sz="1600" dirty="0"/>
              <a:t>	</a:t>
            </a:r>
            <a:endParaRPr lang="en-IN" sz="1600" dirty="0"/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C90D135A-D817-0329-93AB-0D6821816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9213"/>
            <a:ext cx="4456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Varcons founded in year 2020.</a:t>
            </a:r>
            <a:endParaRPr lang="en-IN" altLang="en-US" sz="1600"/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399F7018-B9ED-33F8-1F42-5BA6444A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5032375"/>
            <a:ext cx="75723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pitchFamily="18" charset="0"/>
                <a:cs typeface="Calibri" panose="020F0502020204030204" pitchFamily="34" charset="0"/>
              </a:rPr>
              <a:t>Varcons Technologies Private Limited (CIN)- U72900KA2022PTC163646.16-Nov-2022</a:t>
            </a:r>
            <a:endParaRPr lang="en-IN" altLang="en-US" sz="16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altLang="en-US" sz="1600"/>
          </a:p>
        </p:txBody>
      </p:sp>
      <p:sp>
        <p:nvSpPr>
          <p:cNvPr id="6150" name="TextBox 7">
            <a:extLst>
              <a:ext uri="{FF2B5EF4-FFF2-40B4-BE49-F238E27FC236}">
                <a16:creationId xmlns:a16="http://schemas.microsoft.com/office/drawing/2014/main" id="{6A74F1C5-CE25-18A4-12E3-B6EFA10E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322763"/>
            <a:ext cx="949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pitchFamily="18" charset="0"/>
                <a:cs typeface="Calibri" panose="020F0502020204030204" pitchFamily="34" charset="0"/>
              </a:rPr>
              <a:t>Varcons Technologies Pvt Ltd has two directors - Chikaegowdanadoddi Kariyappa Somalatha and Haralahalli Chandraiah Spoorthi.</a:t>
            </a:r>
            <a:endParaRPr lang="en-IN" altLang="en-US" sz="1600"/>
          </a:p>
        </p:txBody>
      </p:sp>
      <p:sp>
        <p:nvSpPr>
          <p:cNvPr id="6151" name="TextBox 11">
            <a:extLst>
              <a:ext uri="{FF2B5EF4-FFF2-40B4-BE49-F238E27FC236}">
                <a16:creationId xmlns:a16="http://schemas.microsoft.com/office/drawing/2014/main" id="{0F7AF488-FA3B-7C68-2B9C-7300BA08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060575"/>
            <a:ext cx="5637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1600" dirty="0"/>
              <a:t>	• Core Java and Advanced Java</a:t>
            </a:r>
          </a:p>
          <a:p>
            <a:r>
              <a:rPr lang="en-GB" altLang="en-US" sz="1600" dirty="0"/>
              <a:t>	• </a:t>
            </a:r>
            <a:r>
              <a:rPr lang="en-GB" altLang="en-US" sz="1600" dirty="0" smtClean="0"/>
              <a:t>Artificial Intelligence and Machine Learning</a:t>
            </a:r>
            <a:endParaRPr lang="en-GB" altLang="en-US" sz="1600" dirty="0"/>
          </a:p>
          <a:p>
            <a:r>
              <a:rPr lang="en-GB" altLang="en-US" sz="1600" dirty="0"/>
              <a:t>	• Dot Net Framework</a:t>
            </a:r>
          </a:p>
          <a:p>
            <a:r>
              <a:rPr lang="en-GB" altLang="en-US" sz="1600" dirty="0"/>
              <a:t>	• Python</a:t>
            </a:r>
          </a:p>
          <a:p>
            <a:r>
              <a:rPr lang="en-GB" altLang="en-US" sz="1600" dirty="0"/>
              <a:t>	• Selenium Testing</a:t>
            </a:r>
          </a:p>
          <a:p>
            <a:r>
              <a:rPr lang="en-GB" altLang="en-US" sz="1600" dirty="0"/>
              <a:t>	• Software 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04235F5F-A319-382B-4ADC-C92F0338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692150"/>
            <a:ext cx="355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400"/>
              <a:t>INTERNSHIP CERTIFICATE 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90D5E-65A2-4807-7148-665EA5A5E8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1" y="1154113"/>
            <a:ext cx="4199278" cy="5011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>
            <a:extLst>
              <a:ext uri="{FF2B5EF4-FFF2-40B4-BE49-F238E27FC236}">
                <a16:creationId xmlns:a16="http://schemas.microsoft.com/office/drawing/2014/main" id="{5CF16513-536B-2AEF-A83B-6AD9E7DF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692150"/>
            <a:ext cx="306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400"/>
              <a:t>ABOUT THE DOMAIN :-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C167DAB6-0D36-555D-56DA-E41687C6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484313"/>
            <a:ext cx="88519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/>
              <a:t>Over the past few years, Machine Learning has become the centre of focus in the field of information technology and human life.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Machine Learning is a key to the problems where we don’t want to invent the code for every new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 Machine learning is to build computer programs that perform certain jobs (tasks) which when fed with data, can learn automatically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This performance is improved with experience and is an iterative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Examples - Speech recognition, self-driving cars, web search recommendations,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838215F2-337B-15C1-C100-0A4B5142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647700"/>
            <a:ext cx="460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800"/>
              <a:t>INTRODUCTION TO PROJECT :-</a:t>
            </a: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C0A95509-B786-0B78-CA56-054B1F8AC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152775"/>
            <a:ext cx="9471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3000" b="1"/>
              <a:t>STOCK PREDICTION USING TWITTER SENTIMENT ANALYSIS</a:t>
            </a:r>
            <a:endParaRPr lang="en-IN" altLang="en-US" sz="3000" b="1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2E003F06-16A0-F827-AC13-03560B4F5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1171575"/>
            <a:ext cx="1776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 b="1"/>
              <a:t>Project</a:t>
            </a:r>
            <a:r>
              <a:rPr lang="en-GB" altLang="en-US" sz="2000"/>
              <a:t> </a:t>
            </a:r>
            <a:r>
              <a:rPr lang="en-GB" altLang="en-US" sz="2000" b="1"/>
              <a:t>Name</a:t>
            </a:r>
            <a:r>
              <a:rPr lang="en-GB" altLang="en-US" sz="2000"/>
              <a:t>:-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6B40D-5035-7FA7-FDDC-246108ECF814}"/>
              </a:ext>
            </a:extLst>
          </p:cNvPr>
          <p:cNvSpPr txBox="1"/>
          <p:nvPr/>
        </p:nvSpPr>
        <p:spPr>
          <a:xfrm>
            <a:off x="246063" y="1187450"/>
            <a:ext cx="9405937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This study applies predictive sentiment analysis to examine sentiment trends related to Stockport, a town in Greater Manchester, England.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By analyzing online content such as social media posts, news articles, and online reviews, sentiment towards Stockport is predicted and evaluated.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The research aims to identify shifts in sentiment and potential factors contributing to these changes, providing insights for decision-makers, local authorities, businesses, and the community.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The study utilizes advanced machine learning models, preprocessing techniques, and feature extraction to classify sentiment and track sentiment trends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The findings of this research have practical applications for local authorities, businesses, and the community, enabling informed decision-making and fostering open dialogue and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B17DB81F-9BF5-672C-1049-FAFFBFBD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657225"/>
            <a:ext cx="2187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800"/>
              <a:t>OBJECTIVES :-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E699E43D-CA4D-714A-DA1D-3EC2ED4D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68" y="1606465"/>
            <a:ext cx="9522863" cy="356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GB" altLang="en-US" sz="1600" dirty="0"/>
              <a:t>1.Analyze and classify the sentiment of tweets related to a specific stock or industry.</a:t>
            </a:r>
          </a:p>
          <a:p>
            <a:pPr>
              <a:lnSpc>
                <a:spcPct val="200000"/>
              </a:lnSpc>
            </a:pPr>
            <a:r>
              <a:rPr lang="en-GB" altLang="en-US" sz="1600" dirty="0"/>
              <a:t>2.Determine if there is a correlation between the sentiment of the tweets and the movement of the stock price.</a:t>
            </a:r>
          </a:p>
          <a:p>
            <a:pPr>
              <a:lnSpc>
                <a:spcPct val="200000"/>
              </a:lnSpc>
            </a:pPr>
            <a:r>
              <a:rPr lang="en-GB" altLang="en-US" sz="1600" dirty="0"/>
              <a:t>3.Identify influential Twitter users or groups that have a significant impact on stock prices</a:t>
            </a:r>
            <a:r>
              <a:rPr lang="en-GB" altLang="en-US" sz="1600" dirty="0" smtClean="0"/>
              <a:t>.</a:t>
            </a:r>
            <a:endParaRPr lang="en-GB" altLang="en-US" sz="1600" dirty="0"/>
          </a:p>
          <a:p>
            <a:pPr>
              <a:lnSpc>
                <a:spcPct val="200000"/>
              </a:lnSpc>
            </a:pPr>
            <a:r>
              <a:rPr lang="en-GB" altLang="en-US" sz="1600" dirty="0"/>
              <a:t>4.Develop a system that can provide real-time stock price predictions based on the sentiment analysis of tweets.</a:t>
            </a:r>
          </a:p>
          <a:p>
            <a:pPr>
              <a:lnSpc>
                <a:spcPct val="200000"/>
              </a:lnSpc>
            </a:pPr>
            <a:r>
              <a:rPr lang="en-GB" altLang="en-US" sz="1600" dirty="0"/>
              <a:t>Investigate the potential impact of social media sentiment on the </a:t>
            </a:r>
            <a:r>
              <a:rPr lang="en-GB" altLang="en-US" sz="1600" dirty="0" err="1"/>
              <a:t>behavior</a:t>
            </a:r>
            <a:r>
              <a:rPr lang="en-GB" altLang="en-US" sz="1600" dirty="0"/>
              <a:t> of investors and traders</a:t>
            </a:r>
          </a:p>
          <a:p>
            <a:pPr>
              <a:lnSpc>
                <a:spcPct val="200000"/>
              </a:lnSpc>
            </a:pPr>
            <a:r>
              <a:rPr lang="en-GB" altLang="en-US" sz="1600" dirty="0"/>
              <a:t> in the stock market etc.</a:t>
            </a:r>
          </a:p>
          <a:p>
            <a:pPr>
              <a:lnSpc>
                <a:spcPct val="250000"/>
              </a:lnSpc>
            </a:pPr>
            <a:endParaRPr lang="en-I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0E26819B-FE7D-B351-F352-CE077396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70961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400"/>
              <a:t>METHODOLOGY:-</a:t>
            </a: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05F45D0B-AA98-66A8-C6AD-4B8D563B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243013"/>
            <a:ext cx="19065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 sz="1600" dirty="0"/>
              <a:t>1. SYSTEM</a:t>
            </a:r>
          </a:p>
          <a:p>
            <a:pPr>
              <a:lnSpc>
                <a:spcPct val="150000"/>
              </a:lnSpc>
            </a:pPr>
            <a:r>
              <a:rPr lang="en-IN" altLang="en-US" sz="1600" dirty="0"/>
              <a:t>2. DATA COLLECTION</a:t>
            </a:r>
          </a:p>
          <a:p>
            <a:pPr>
              <a:lnSpc>
                <a:spcPct val="150000"/>
              </a:lnSpc>
            </a:pPr>
            <a:r>
              <a:rPr lang="en-IN" altLang="en-US" sz="1600" dirty="0"/>
              <a:t>3. PREPROCESSING:-</a:t>
            </a:r>
          </a:p>
          <a:p>
            <a:endParaRPr lang="en-IN" altLang="en-US" dirty="0"/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36D7A009-5499-21AC-8855-B2EE90BC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424113"/>
            <a:ext cx="29257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/>
              <a:t>Steps involved:-</a:t>
            </a:r>
          </a:p>
          <a:p>
            <a:r>
              <a:rPr lang="en-IN" altLang="en-US" dirty="0"/>
              <a:t>1 .Regex (Regular Expression)</a:t>
            </a:r>
            <a:endParaRPr lang="en-GB" altLang="en-US" dirty="0"/>
          </a:p>
          <a:p>
            <a:r>
              <a:rPr lang="en-IN" altLang="en-US" dirty="0"/>
              <a:t>2. Stop words Removal</a:t>
            </a:r>
            <a:endParaRPr lang="en-GB" altLang="en-US" dirty="0"/>
          </a:p>
          <a:p>
            <a:r>
              <a:rPr lang="en-IN" altLang="en-US" dirty="0"/>
              <a:t>3.TextBlob</a:t>
            </a:r>
            <a:endParaRPr lang="en-GB" altLang="en-US" dirty="0"/>
          </a:p>
          <a:p>
            <a:r>
              <a:rPr lang="en-IN" altLang="en-US" dirty="0"/>
              <a:t>4. Sentiment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9">
            <a:extLst>
              <a:ext uri="{FF2B5EF4-FFF2-40B4-BE49-F238E27FC236}">
                <a16:creationId xmlns:a16="http://schemas.microsoft.com/office/drawing/2014/main" id="{8F14B34C-7829-4486-4A21-2FEE790A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925513"/>
            <a:ext cx="40608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770</Words>
  <Application>Microsoft Office PowerPoint</Application>
  <PresentationFormat>A4 Paper (210x297 mm)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</dc:creator>
  <cp:lastModifiedBy>GAURAV BHATT</cp:lastModifiedBy>
  <cp:revision>29</cp:revision>
  <dcterms:created xsi:type="dcterms:W3CDTF">2023-01-09T10:03:56Z</dcterms:created>
  <dcterms:modified xsi:type="dcterms:W3CDTF">2023-05-23T07:35:16Z</dcterms:modified>
</cp:coreProperties>
</file>