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57"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3DAC3-916B-41E9-B96E-2EB6E18C66EE}" v="2717" dt="2023-03-19T09:59:09.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xmlns=""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xmlns=""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2/11/2025</a:t>
            </a:fld>
            <a:endParaRPr lang="en-US" dirty="0"/>
          </a:p>
        </p:txBody>
      </p:sp>
      <p:sp>
        <p:nvSpPr>
          <p:cNvPr id="5" name="Footer Placeholder 4">
            <a:extLst>
              <a:ext uri="{FF2B5EF4-FFF2-40B4-BE49-F238E27FC236}">
                <a16:creationId xmlns:a16="http://schemas.microsoft.com/office/drawing/2014/main" xmlns=""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xmlns=""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00320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xmlns=""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6639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xmlns=""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934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xmlns=""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3087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xmlns=""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xmlns=""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491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xmlns=""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xmlns=""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xmlns=""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26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xmlns=""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xmlns=""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3" name="Footer Placeholder 12">
            <a:extLst>
              <a:ext uri="{FF2B5EF4-FFF2-40B4-BE49-F238E27FC236}">
                <a16:creationId xmlns:a16="http://schemas.microsoft.com/office/drawing/2014/main" xmlns=""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xmlns=""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5577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7" name="Footer Placeholder 6">
            <a:extLst>
              <a:ext uri="{FF2B5EF4-FFF2-40B4-BE49-F238E27FC236}">
                <a16:creationId xmlns:a16="http://schemas.microsoft.com/office/drawing/2014/main" xmlns=""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xmlns=""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830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6" name="Footer Placeholder 5">
            <a:extLst>
              <a:ext uri="{FF2B5EF4-FFF2-40B4-BE49-F238E27FC236}">
                <a16:creationId xmlns:a16="http://schemas.microsoft.com/office/drawing/2014/main" xmlns=""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xmlns=""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87550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xmlns=""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38379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xmlns=""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xmlns=""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xmlns=""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xmlns=""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14597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xmlns=""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xmlns=""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2/11/2025</a:t>
            </a:fld>
            <a:endParaRPr lang="en-US" dirty="0"/>
          </a:p>
        </p:txBody>
      </p:sp>
      <p:sp>
        <p:nvSpPr>
          <p:cNvPr id="5" name="Footer Placeholder 4">
            <a:extLst>
              <a:ext uri="{FF2B5EF4-FFF2-40B4-BE49-F238E27FC236}">
                <a16:creationId xmlns:a16="http://schemas.microsoft.com/office/drawing/2014/main" xmlns=""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xmlns=""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2311095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1drv.ms/x/s!AqorbI0mtWFmaMNdUi06R-qFA_U?e=VpVac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Sales and Discounts!A1"/><Relationship Id="rId2" Type="http://schemas.openxmlformats.org/officeDocument/2006/relationships/hyperlink" Target="#Sub Category and Discounts!A1"/><Relationship Id="rId1" Type="http://schemas.openxmlformats.org/officeDocument/2006/relationships/slideLayout" Target="../slideLayouts/slideLayout2.xml"/><Relationship Id="rId5" Type="http://schemas.openxmlformats.org/officeDocument/2006/relationships/hyperlink" Target="#Delivery Duration!A1"/><Relationship Id="rId4" Type="http://schemas.openxmlformats.org/officeDocument/2006/relationships/hyperlink" Target="#Category per Order!A1"/></Relationships>
</file>

<file path=ppt/slides/_rels/slide6.xml.rels><?xml version="1.0" encoding="UTF-8" standalone="yes"?>
<Relationships xmlns="http://schemas.openxmlformats.org/package/2006/relationships"><Relationship Id="rId2" Type="http://schemas.openxmlformats.org/officeDocument/2006/relationships/hyperlink" Target="https://theconversation.com/the-science-that-makes-us-spend-more-in-supermarkets-and-feel-good-while-we-do-it-2385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5B419A7-F817-4767-8CCB-FB0E189C4A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587182" y="893935"/>
            <a:ext cx="3756670" cy="3339390"/>
          </a:xfrm>
        </p:spPr>
        <p:txBody>
          <a:bodyPr anchor="b">
            <a:normAutofit/>
          </a:bodyPr>
          <a:lstStyle/>
          <a:p>
            <a:r>
              <a:rPr lang="en-US" sz="6000">
                <a:cs typeface="Calibri Light"/>
              </a:rPr>
              <a:t>Super Store Sales Analysis</a:t>
            </a:r>
            <a:endParaRPr lang="en-US" sz="6000"/>
          </a:p>
        </p:txBody>
      </p:sp>
      <p:pic>
        <p:nvPicPr>
          <p:cNvPr id="4" name="Picture 3" descr="Magnifying glass showing decling performance">
            <a:extLst>
              <a:ext uri="{FF2B5EF4-FFF2-40B4-BE49-F238E27FC236}">
                <a16:creationId xmlns:a16="http://schemas.microsoft.com/office/drawing/2014/main" xmlns="" id="{35433C05-AADE-8594-7B56-F019B420BE8D}"/>
              </a:ext>
            </a:extLst>
          </p:cNvPr>
          <p:cNvPicPr>
            <a:picLocks noChangeAspect="1"/>
          </p:cNvPicPr>
          <p:nvPr/>
        </p:nvPicPr>
        <p:blipFill rotWithShape="1">
          <a:blip r:embed="rId2"/>
          <a:srcRect l="17455" r="13515" b="-3"/>
          <a:stretch/>
        </p:blipFill>
        <p:spPr>
          <a:xfrm>
            <a:off x="20" y="10"/>
            <a:ext cx="7102529" cy="6857990"/>
          </a:xfrm>
          <a:prstGeom prst="rect">
            <a:avLst/>
          </a:prstGeom>
        </p:spPr>
      </p:pic>
      <p:sp>
        <p:nvSpPr>
          <p:cNvPr id="11" name="Freeform 6">
            <a:extLst>
              <a:ext uri="{FF2B5EF4-FFF2-40B4-BE49-F238E27FC236}">
                <a16:creationId xmlns:a16="http://schemas.microsoft.com/office/drawing/2014/main" xmlns="" id="{ADA271CD-3011-4A05-B4A3-80F1794684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BE3B173-FB2A-5CA7-CD89-972B7B5CFEA8}"/>
              </a:ext>
            </a:extLst>
          </p:cNvPr>
          <p:cNvSpPr>
            <a:spLocks noGrp="1"/>
          </p:cNvSpPr>
          <p:nvPr>
            <p:ph type="title"/>
          </p:nvPr>
        </p:nvSpPr>
        <p:spPr>
          <a:xfrm>
            <a:off x="758952" y="758951"/>
            <a:ext cx="4782039" cy="1966747"/>
          </a:xfrm>
        </p:spPr>
        <p:txBody>
          <a:bodyPr anchor="ctr">
            <a:normAutofit/>
          </a:bodyPr>
          <a:lstStyle/>
          <a:p>
            <a:r>
              <a:rPr lang="en-US" dirty="0"/>
              <a:t>Agenda</a:t>
            </a:r>
          </a:p>
        </p:txBody>
      </p:sp>
      <p:cxnSp>
        <p:nvCxnSpPr>
          <p:cNvPr id="20" name="Straight Connector 19">
            <a:extLst>
              <a:ext uri="{FF2B5EF4-FFF2-40B4-BE49-F238E27FC236}">
                <a16:creationId xmlns:a16="http://schemas.microsoft.com/office/drawing/2014/main" xmlns="" id="{AEF97C72-3F89-4F0A-9629-01818B389CF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83C66217-8873-F327-99FE-E1B2331AB226}"/>
              </a:ext>
            </a:extLst>
          </p:cNvPr>
          <p:cNvSpPr>
            <a:spLocks noGrp="1"/>
          </p:cNvSpPr>
          <p:nvPr>
            <p:ph idx="1"/>
          </p:nvPr>
        </p:nvSpPr>
        <p:spPr>
          <a:xfrm>
            <a:off x="758826" y="3161684"/>
            <a:ext cx="4782166" cy="2620405"/>
          </a:xfrm>
        </p:spPr>
        <p:txBody>
          <a:bodyPr vert="horz" lIns="91440" tIns="45720" rIns="91440" bIns="45720" rtlCol="0" anchor="t">
            <a:normAutofit/>
          </a:bodyPr>
          <a:lstStyle/>
          <a:p>
            <a:r>
              <a:rPr lang="en-US" dirty="0"/>
              <a:t>The Dataset</a:t>
            </a:r>
          </a:p>
          <a:p>
            <a:r>
              <a:rPr lang="en-US" dirty="0" smtClean="0"/>
              <a:t>Dashboard</a:t>
            </a:r>
            <a:endParaRPr lang="en-US" dirty="0"/>
          </a:p>
          <a:p>
            <a:r>
              <a:rPr lang="en-US" dirty="0" smtClean="0"/>
              <a:t>Findings</a:t>
            </a:r>
          </a:p>
          <a:p>
            <a:r>
              <a:rPr lang="en-US" dirty="0" smtClean="0"/>
              <a:t>Suggestions</a:t>
            </a:r>
            <a:endParaRPr lang="en-US" dirty="0" smtClean="0"/>
          </a:p>
          <a:p>
            <a:endParaRPr lang="en-US" dirty="0"/>
          </a:p>
          <a:p>
            <a:endParaRPr lang="en-US" dirty="0"/>
          </a:p>
          <a:p>
            <a:endParaRPr lang="en-US" dirty="0"/>
          </a:p>
        </p:txBody>
      </p:sp>
      <p:pic>
        <p:nvPicPr>
          <p:cNvPr id="14" name="Picture 13" descr="Question mark on green pastel background">
            <a:extLst>
              <a:ext uri="{FF2B5EF4-FFF2-40B4-BE49-F238E27FC236}">
                <a16:creationId xmlns:a16="http://schemas.microsoft.com/office/drawing/2014/main" xmlns="" id="{C8C36583-B3F5-9C84-2CF8-DE80D6E8250D}"/>
              </a:ext>
            </a:extLst>
          </p:cNvPr>
          <p:cNvPicPr>
            <a:picLocks noChangeAspect="1"/>
          </p:cNvPicPr>
          <p:nvPr/>
        </p:nvPicPr>
        <p:blipFill rotWithShape="1">
          <a:blip r:embed="rId2"/>
          <a:srcRect l="33332" r="4" b="4"/>
          <a:stretch/>
        </p:blipFill>
        <p:spPr>
          <a:xfrm>
            <a:off x="6096000" y="10"/>
            <a:ext cx="6095998" cy="6857990"/>
          </a:xfrm>
          <a:prstGeom prst="rect">
            <a:avLst/>
          </a:prstGeom>
        </p:spPr>
      </p:pic>
      <p:sp>
        <p:nvSpPr>
          <p:cNvPr id="2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5579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B97B94-25CA-3525-7725-86729CB549E5}"/>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The Dataset</a:t>
            </a:r>
          </a:p>
        </p:txBody>
      </p:sp>
      <p:sp>
        <p:nvSpPr>
          <p:cNvPr id="16"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8814"/>
            <a:ext cx="12192000" cy="4809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77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DD67AC-B931-0C4D-B0B5-D15CFF117EA1}"/>
              </a:ext>
            </a:extLst>
          </p:cNvPr>
          <p:cNvSpPr>
            <a:spLocks noGrp="1"/>
          </p:cNvSpPr>
          <p:nvPr>
            <p:ph type="title"/>
          </p:nvPr>
        </p:nvSpPr>
        <p:spPr>
          <a:xfrm>
            <a:off x="758952" y="379475"/>
            <a:ext cx="10671048" cy="1554480"/>
          </a:xfrm>
        </p:spPr>
        <p:txBody>
          <a:bodyPr anchor="ctr">
            <a:normAutofit/>
          </a:bodyPr>
          <a:lstStyle/>
          <a:p>
            <a:r>
              <a:rPr lang="en-US" sz="5600" dirty="0" smtClean="0">
                <a:solidFill>
                  <a:schemeClr val="bg1"/>
                </a:solidFill>
              </a:rPr>
              <a:t>Dashboard</a:t>
            </a:r>
            <a:endParaRPr lang="en-US" sz="5600" dirty="0">
              <a:solidFill>
                <a:schemeClr val="bg1"/>
              </a:solidFill>
            </a:endParaRPr>
          </a:p>
        </p:txBody>
      </p:sp>
      <p:sp>
        <p:nvSpPr>
          <p:cNvPr id="1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17962"/>
            <a:ext cx="8126568"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040969" y="3429000"/>
            <a:ext cx="2743042" cy="369332"/>
          </a:xfrm>
          <a:prstGeom prst="rect">
            <a:avLst/>
          </a:prstGeom>
          <a:noFill/>
        </p:spPr>
        <p:txBody>
          <a:bodyPr wrap="square" rtlCol="0">
            <a:spAutoFit/>
          </a:bodyPr>
          <a:lstStyle/>
          <a:p>
            <a:r>
              <a:rPr lang="en-US" dirty="0" smtClean="0">
                <a:hlinkClick r:id="rId3"/>
              </a:rPr>
              <a:t>Dashboard link</a:t>
            </a:r>
            <a:endParaRPr lang="en-US" dirty="0"/>
          </a:p>
        </p:txBody>
      </p:sp>
    </p:spTree>
    <p:extLst>
      <p:ext uri="{BB962C8B-B14F-4D97-AF65-F5344CB8AC3E}">
        <p14:creationId xmlns:p14="http://schemas.microsoft.com/office/powerpoint/2010/main" val="327809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6F4592B-F92B-505B-E511-5C307623F42D}"/>
              </a:ext>
            </a:extLst>
          </p:cNvPr>
          <p:cNvSpPr>
            <a:spLocks noGrp="1"/>
          </p:cNvSpPr>
          <p:nvPr>
            <p:ph type="title"/>
          </p:nvPr>
        </p:nvSpPr>
        <p:spPr>
          <a:xfrm>
            <a:off x="758952" y="379475"/>
            <a:ext cx="10671048" cy="1554480"/>
          </a:xfrm>
        </p:spPr>
        <p:txBody>
          <a:bodyPr anchor="ctr">
            <a:normAutofit/>
          </a:bodyPr>
          <a:lstStyle/>
          <a:p>
            <a:r>
              <a:rPr lang="en-US" dirty="0" smtClean="0">
                <a:solidFill>
                  <a:schemeClr val="bg1"/>
                </a:solidFill>
              </a:rPr>
              <a:t>Findings</a:t>
            </a:r>
            <a:endParaRPr lang="en-US" dirty="0">
              <a:solidFill>
                <a:schemeClr val="bg1"/>
              </a:solidFill>
            </a:endParaRPr>
          </a:p>
        </p:txBody>
      </p:sp>
      <p:sp>
        <p:nvSpPr>
          <p:cNvPr id="16"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xmlns="" id="{6928E74A-D68D-B64F-D36C-6EAA8D46CF53}"/>
              </a:ext>
            </a:extLst>
          </p:cNvPr>
          <p:cNvSpPr txBox="1"/>
          <p:nvPr/>
        </p:nvSpPr>
        <p:spPr>
          <a:xfrm>
            <a:off x="6670623" y="2573311"/>
            <a:ext cx="4684426" cy="3597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AutoShape 1" descr="data:image/png;base64,iVBORw0KGgoAAAANSUhEUgAAAy8AAAFKCAYAAAAUi2DwAAAAAXNSR0IArs4c6QAAIABJREFUeF7t3XuU5GV5J/DnrZ6ZrmpkVWTQiNF4AT2i0cRbFMSRmaoRlUSNkJg1sAg6TPVIxN3E4CKOR8nmsOsNqWqGSzSJSRRi4l2megYGBC+rR10VjousEePoCigaoKu6map3U43DIiJz7el+pz/zF8eu+v2+7+d5/vB7qn/VKQr5N3PB6qcNBoOjcqTn55xXpJQefp/oUznyHSnijshxZ6T4t4jYVsjxxCRAgAABAgQIECCwdwRyWhaRHxQRD8opDkiRhv89du+L55x/lFJcmSKuSTH47Ghz89f3zs3n9ippbi+/+1efajWeFyk/PyIdlXIcHSn+Q474SUT+fOS4sRL5xoh0Q0TlO9XxjTfu/p28kwABAgQIECBAgMD+L9BrrX5CxOBxEfnwQaTDIsXjI9JzU8RBkePfcoqrI+fPRh58dmzd5s8vRJEFVV567Rc+cZCXrI2Ik1JKD4mIf40cV6chZNx1VbV55f9eiIgyESBAgAABAgQIEChVYHpD40m5H0fniBfkHEenFI/KEbdFjg9URvJE9bTJby+Us817eckbnrG02z/oZSmntZHihTny1kqOD1Uq+e+Wrd301YUCJQcBAgQIECBAgACBxSAwM7HqtwY5vXoQ6VUp8iMixxWVyO1lt2z7eFq/ZV4fy5i38jJ13opHpZFlp+WIU1LKD4mcLo1K/HVtbeeKxbAUzkiAAAECBAgQIEBgoQv02itX5Tzyx5HixBzxw5TzxdVKf0Nae8XW+ci+z8tL3nDc2HR/+m055zfklG5POdrVNPXO1LzmtvkAcE8CBAgQIECAAAECBB5YIJ937PLekm1vyBHjafjwf07vrI7NvC2dvKW3L+32aXmZnlj1+/1B5T0RuRIpvac2MtpKaz4xtS8P7F4ECBAgQIAAAQIECOyeQL7kyAO7vbG1EemMlPJMinh9tTn58d272q6/a5+Ul+7Ei34jcv+SyOnIiHxutb/knHT6Z6Z3Pa53ECBAgAABAgQIECAw3wL5/SuqvallZ0WKP43IV+acXjs23vnXuc41p+Uln3fsaG/JtjdFxJkR8bk00n9ddc0V/2euD+X6BAgQIECAAAECBAjMvUBvwzGPz9uW/FVEflakeEf14K3/I51w/cxc3XnOykt3onFM5Lgk57wsIr1xbLzz4bk6hOsSIECAAAECBAgQIDB/AlMTjT+MQbw7pbgzBvGa2rrO1XORZk7KS7fdePu//3X7syJiU3Vk8Mq0ZtPP5iK8axIgQIAAAQIECBAgsDAE8sWrD+rN5OEHFqsi57Nr45PDTrBX/+3V8pIvPX6kd8vP/joiXhUpv626dvLtKUXeq4ldjAABAgQIECBAgACBBSmQc6Reu/HWSPnsyOn91Vs6r03rY7C3wu618jL70E532SdyxG+nyK+oNSev2lshXYcAAQIECBAgQIAAgXIEhn8fZhCVf0yRPletzbxib32l8l4pL8OPiLrTg40ppYfGYNvK2rorbiqHVlICBAgQIECAAAECBPa2wOzD/P0lG3POt9WW5FV741GSPS4v3fOPeUxUlmyOHDdXR9NL06kbf7K3D+56BAgQIECAAAECBAiUJ3CvDzkOzNtmVo2dvuX7e3KKPSov0+9b9dT+SNoUOV09Nt45fk+CeC8BAgQIECBAgAABAvufQH7Xc2vd6oMui5yeMTLSXzl62ubrd/eUu11eplqNX4+Uv5xy+lhtvPO63Q3gfQQIECBAgAABAgQI7P8C3Xb9opzjuOjf9czd/QRmt8pL/pvGAb3b48s5xXW1tZ3jfaPY/r9sTkiAAAECBAgQIEBgTwTy+qh0D6l/KOV4SvXA9Kx0YufOXb3eLpeX2a9DvvVnl0fkJdWb76qn9Vu27epNvZ4AAQIECBAgQIAAgcUnkNevWNI7ZOnGyKlfXf7gY9MJl/V3RWGXy0u33fhAzvnJtSXVFWnNJ6Z25WZeS4AAAQIECBAgQIDA4hYY/hZX94782RTxtVpz8jW7orFL5aXbrr85cpxUnbnrOemMLT/dlRt5LQECBAgQIECAAAECBIYC+fyVD+tVRr6Yc75wbHzy3J1V2enyMj1Rf/kgpw9GqhxRW3v5d3f2Bl5HgAABAgQIECBAgACB+wr0Lqgflvvx1UolnzS6dtNHdkZop8rLVHvV76SoXJUHgz8eW7fp0p25sNcQIECAAAECBAgQIEDggQS67cZJkWPDyEg+atlpk1/ekdYOy8vs9zKPHvidFPHp2njnlB1d0M8JECBAgAABAgQIECCwswLddv0fItKR1ZHRJ+3omfodlpdeu/7OnNPvVsdmnppO3tLb2RBeR4AAAQIECBAgQIAAgR0J5A3HjfX609dFjg/VxjtnPtDrH7C89NovfGLOS745MhLP3ZmPcXYUzM8JECBAgAABAgQIECBwX4GpifqRKceVlZH0m6NrOt/6VUIPWF667ca1keO62njndYgJECBAgAABAgQIECAwVwLdVv39keKwWnPyqF0uL93WqhNzpPfWZu56rK9FnqsRuS4BAgQIECBAgAABAkOBvGHFwd1tS78dEc2x8cl/uD+V+/3kJV9y5IHd6bHvpJz+vDbeuQQnAQIECBAgQIAAAQIE5lqgN7Fq7SBX3lIbvfOJ6ZRrb7/v/e63vEy1Gq0U0ag2O4enFHmuQ7o+AQIECBAgQIAAAQIE8vqo9A6pfytH+tRYs3PGDstLvmjlw3szIz+IlE+qNSc/iJAAAQIECBAgQIAAAQL7SqDbXnVy5HRhNQ8ekdZt/vG97/tLn7x0W431kfLJ1ZsnH5vWx2BfhXQfAgQIECBAgAABAgQI5PUrlvSWL70xIl9UG990zq8sL8OPabrL6z9IKc6qNScvRkeAAAECBAgQIECAAIF9LTD77Mugcnbtls6h9/5A5Rc+eZmeWPX7/Vx5X+3mmUen9Vu27euQ7keAAAECBAgQIECAAIF86ZOXdW991HcrkU+rNic/vl3kF8pLt1XfFCltqTU770BGgAABAgQIECBAgACB+RLotutvi5yeXRvvHPtL5aW34ZjH5/6SG/O2mV8fO33L9+crpPsSIECAAAECBAgQIECg11r9hJwGN+SR/BtjazZ9byhyzycvU+3Gu1PEs2vNzpGoCBAgQIAAAQIECBAgMN8CU636lyopXVltdv7snvKSzzt2tDfSvzlFnFkd77TnO6T7EyBAgAABAgQIECBAoNde9YZBTmfV+ksOTad/Znr2k5fe+fUX50r6eDWmlqfmNbdhIkCAAAECBAgQIECAwHwLzP4NyrtGtqZKHFs9rTM5W1667fo5Een5tWbn6PkO6P4ECBAgQIAAAQIECBDYLjDVqn8hVdJnams7b9teXq6MnK6tjXfOwkSAAAECBAgQIECAAIGFItBrN87NOZ5eG+800vAPU/YOqd+ZcvxedXyys1BCykGAAAECBAgQIECAAIFee9VLcq78ffWWzkPTzAX1Z/b76YvVsZkD0slbengIECBAgAABAgQIECCwUATyJUce2Osd8NORkfTbqdeq/8kgpT8aa3aes1ACykGAAAECBAgQIECAAIHtAlOt+lcrlXxh6rbqH46I22rjk6fhIUCAAAECBAgQIECAwEIT6LbrfxU5LUvdduN7Oef3jo1PvnOhhZSHAAECBAgQIECAAAEC3XbjzMj5tcPykiuDwctG1236GBYCBAgQIECAAAECBAgsNIHpVuOVgxSX/by8pKeMrtt43UILKQ8BAgQIECBAgAABAgRmWvWn91P66mx5qW4bqabTPzONhQABAgQIECBAgAABAgtNIJ937GhvSb+XptqNn4w1OwcttIDyECBAgAABAgQIECBAYLtAt1W/I3Xb9ZtqzcnHYCFAgAABAgQIECBAgMBCFZhqNX44LC/X1ZqTRyzUkHIRIECAAAECBAgQIECg267fkKZa9S+MjU/+Dg4CBAgQIECAAAECBAgsVIGpdv0rwwf2J2vNTn2hhpSLAAECBAgQIECAAAEC3VbjquED+/881uy8HAcBAgQIECBAgAABAgQWqsBUu/7JNNWuXzrWnDxhoYaUiwABAgQIECBAgAABAlOtxmXKiz0gQIAAAQIECBAgQGDBCygvC35EAhIgQIAAAQIECBAgMBRQXuwB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CgvRYxJSAIECBAgQIAAAQIElBc7QIAAAQIECBAgQIBAEQLKSxFjEpIAAQIECBAgQIAAAeXFDhAgQIAAAQIECBAgUISA8lLEmIQkQIAAAQIECBAgQEB5sQMECBAgQIAAAQIECBQhoLwUMSYhCRAgQIAAAQIECBBQXuwAAQIECBAgQIAAAQJFCPy8vDT+eazZeXkRiYUkQIAAAQIECBAgQGBRCky1Gh9N3VajUxvvNBalgEMTIECAAAECBAgQIFCEQLdV35S67ca1tWbnyCISC0mAAAECBAgQIECAwKIUmGrVv5Cm2o2vjTU7T1+UAg5NgAABAgQIECBAgEARAt12/Rup267fUGtOHl5EYiEJECBAgAABAgQIEFiUAt1241/SVKu+dWx88tBFKeDQBAgQIECAAAECBAgUITDVatw8fOZlW/XgB4+mEy7rF5FaSAIECBAgQIAAAQIEFpVAvvT4kd6tP9s2LC85VfLh1dMmv72oBByWAAECBAgQIECAAIEiBKbPX33EoJK/eXd5SXFcdW3nk0UkF5IAAQIECBAgQIAAgUUlMD1Rf/kgp38aPrB/U45471hz8l2LSsBhCRAgQIAAAQIECBAoQmCq1fjzlPLa1G3V/z4i3VEb77yuiORCEiBAgAABAgQIECCwqAS6rfr7I6VlqddqNAcRp4yNd56xqAQclgABAgQIECBAgACBIgS6rfrXUyVPpJkLVj+t389fqVbvfEg65drbi0gvJAECBAgQIECAAAECi0IgX7z6oN5M/nGlP/jNlNdHpbe8cVtKgz+qNjd9alEIOCQBAgQIECBAgAABAkUITLcbLxvk/Le18ckD0zBxt9X4TErxjWqz82dFnEBIAgQIECBAgAABAgQWhcBUu/HulPPhtfHJl/y8vKz6rzlVfnes2XnOohBwSAIECBAgQIAAAQIEihCYate/EjldOjbe+cu7y8vEqhWR0xXVpYNfS6/d/KMiTiEkAQIECBAgQIAAAQL7tcDUeSselZYs/V7O+eix8U3XzJaXvH7Fku7ypf+3kvI7qs1N79mvBRyOAAECBAgQIECAAIEiBKZa9eFjLW+s3TL5yLQ+BrPlZfbTl3b9L3KO+tj45LOKOImQBAgQIECAAAECBAjs1wJT7cbXUuSP1ZqTbx0e9J7yMrVh1aNTP3035crh1fGNN+7XCg5HgAABAgQIECBAgMCCFpi+YOWTB/2Rb1SX9R+5/dGWe8rL7KcvrfqnItKXauOd9Qv6JMIRIECAAAECBAgQILBfC3Tb9XNyTkeMjXdetv2gv1Beeq3GcYPIF9SWb31sOuH6mf1aw+EIECBAgAABAgQIEFiQAvnSJy/r3nro1krKr66u3bTxfsvL8A9Wdpc3tlZSvLXa7Fy4IE8iFAECBAgQIECAAAEC+7VAr10fz5HeVF3beUxKke+3vAz/x26r/pZI6TXVmzuPHz7Rv1+rOBwBAgQIECBAgAABAgtKYPabkA9Z9r3I+T1j45Pn3jvcL/za2PAHubXiEb1YtjVSPqnWnPzggjqJMAQIECBAgAABAgQI7NcC3YnGa2KQN1RHKw9Pp278yQOWl+EPp9qN81LOq6vNySfd+2Oa/VrJ4QgQIECAAAECBAgQmFeB4WMsvUPq30qRPlptdoZ/4+UX/v3SJy/Dn+ZLjjyw2zvghhSDs2vjmy6a1xO4OQECBAgQIECAAAECi0Kg12o0BxFn1qZvPzy98fPdnSovwxdNtevHR44La3nwhLRu848XhZZDEiBAgAABAgQIECAwLwJ3P76y9NuVnF89um7Tx+4vxP1+8rL9hd1W44pI8cNas/Mf5+UEbkqAAAECBAgQIECAwKIQ6LYbH4rID6k1J1/0qw78gOWl1175uJxHro/K4EW1tZu2LAo1hyRAgAABAgQIECBAYJ8KdCdWrYhB+nTu33X42Olbvr9b5WX4pm67/uYc0axN3/WUdMaWn+7TU7gZAQIECBAgQIAAAQL7tUA+f+XDupXK/4oc5933q5Hve/AH/ORl+OK84RlLe/2HfSNy/EttvHPsfi3ncAQIECBAgAABAgQI7DOBnCP1JupXRKRfqx784CPSCZf1H+jmOywvwzdPtRqJMUgHAAAF60lEQVTPSymuzTm/aUdtaJ+d1I0IECBAgAABAgQIEChaYPhbXhHpnDzoP29s3ebP7+gwO1VehhfptupviYizR2LwvGXjm7+0owv7OQECBAgQIECAAAECBH6VwNT5K5+b0sg1keKsWrPz33ZGaqfLy2yBaTc25Jx/L+X+c2rrrrhpZ27gNQQIECBAgAABAgQIELi3wNSGVY+ObekrKeKjtfHJU3dWZ5fKy+xfvFxe/0REOryapp6dmtfctrM38joCBAgQIECAAAECBAgMH9DvVUa+GDm+Xb2l85K0PgY7q7JL5WV40fyu59a61QddMfzv2sFbX5BOuH5mZ2/mdQQIECBAgAABAgQILF6B/P4V1W536eci0l212swL0slberuiscvlZbbAtI96aC+P/c8c+Ru1WyZfuSttaVfCeS0BAgQIECBAgAABAvuHwN2/xdX4VKQ4rDo988zd+TMsu1Vehnzd9zUemyv5Symlj9SanTX7B6lTECBAgAABAgQIECAwFwLdVuOSnPJL06D/7N19fn63y8vwQNPnrz6inwadlOLqWnPyVXNxSNckQIAAAQIECBAgQKBsgW6r/uEccdRIrjRG1228bndPs0flZXjTfNHKh3fvGumkHD+uHhjHpRM7d+5uGO8jQIAAAQIECBAgQGD/Ecgbjhvr9XufzpEeWlvab6TXbv7Rnpxuj8vLbIG5O9Q/5YhDaoNBPa3b/OM9CeW9BAgQIECAAAECBAiULZAvXn1Qd3qwOaX4UXWk+oq05hNTe3qivVJeZgvM3Q/gXBAprx5J+WXL1m766p6G834CBAgQIECAAAECBMoTmJlY9Vv9nD4aOW2s3tI5bW99wddeKy/bSada9f+cIt6eUnpDtdm5sDxqiQkQIECAAAECBAgQ2F2BXrvx+hz53JzTm8fGO+/e3evc3/v2enkZ3qQ30XhpzvmynNMna9O3n5je+Pnu3gztWgQIECBAgAABAgQILCyB/DeNA7q3xwdSihenFH9QXdv55N5OOCflZbbAXFA/LA/SJf/+SP+hkSun1sY3Xrm3w7seAQIECBAgQIAAAQLzL9Br1Rs54sKIdFNUKifV1l7+3blINWflZXvY7kTjNTnHf08Rl1dTnJHWdm6ei4O4JgECBAgQIECAAAEC+1YgTzQO6eZ8fuQ4JkX8l9r45AfmMsGcl5dh+LxhxcG9/tJ350gvSXnwpmpz08UpRZ7Lg7k2AQIECBAgQIAAAQJzI5BzpOmJ+ppBxF+mnD5WnZn5k3TGlp/Ozd3+/1X3SXm551OY1uoXRhpcnCPdEYPBObVbN/3j3vrmgbmGcn0CBAgQIECAAAECi11g+A3D3eX1P0gp3hyRajnHiWPjnc/tK5d9Wl5mP4U579jR3pJtZ0fEn0ak70Qe/EV1+UP/Lp1wWX9fHdp9CBAgQIAAAQIECBDYeYF86fEjvVtvOzEinRmRHhMR51YP/v7b0wnXz+z8Vfb8lfu8vGyPnFsrHtFLS18XkU7NkSsppw9E3nZRbd0VN+35sVyBAAECBAgQIECAAIE9Fei1Vz4uR+XUHOk/pZxnIqWLqykunK/n2OetvNxTYtZHZfrg+osGlViTcrw4Ulydc1xcW771I/u6ye3pcL2fAAECBAgQIECAQOkCP/9NqeMj4pTIcVSO9KlKzheO3jp5+Xw/8jHv5eXew80TxxzayyOn5BxrIsUBKdLlkQebU85XVddtvqH0RZCfAAECBAgQIECAwEIUmN7QeFLux9E54pjIcWyOfEdKsaHaj4vT6yd/sFAyL6jycm+UmQtWP23Q7z9/kCorIsfREXmQIq7Kkb80kio3RoobR9d2vrlQIOUgQIAAAQIECBAgUILA9ETjKRH5sP4gPz6i8pxI+ejZ3DldXUl5S4rBZ0ebm7++EM+yYMvLfbGm37fqqXkkHZ1zHJkjXpBSeuSscY7vp8jfjRQe+F+IGyYTAQIECBAgQIDA/AvkGMkpHpsiHTr7/6Ejb02Rrko5rk05XTW6buN18x9yxwn+H3zMEmErR51F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93035591"/>
              </p:ext>
            </p:extLst>
          </p:nvPr>
        </p:nvGraphicFramePr>
        <p:xfrm>
          <a:off x="425398" y="2437184"/>
          <a:ext cx="11036799" cy="4165529"/>
        </p:xfrm>
        <a:graphic>
          <a:graphicData uri="http://schemas.openxmlformats.org/drawingml/2006/table">
            <a:tbl>
              <a:tblPr/>
              <a:tblGrid>
                <a:gridCol w="10035641"/>
                <a:gridCol w="1001158"/>
              </a:tblGrid>
              <a:tr h="719113">
                <a:tc>
                  <a:txBody>
                    <a:bodyPr/>
                    <a:lstStyle/>
                    <a:p>
                      <a:pPr algn="l" fontAlgn="t"/>
                      <a:r>
                        <a:rPr lang="en-US" sz="1200" b="0" i="0" u="none" strike="noStrike" dirty="0">
                          <a:solidFill>
                            <a:srgbClr val="000000"/>
                          </a:solidFill>
                          <a:effectLst/>
                          <a:latin typeface="Arial"/>
                        </a:rPr>
                        <a:t>1(a).  Super Store is giving a lot of </a:t>
                      </a:r>
                      <a:r>
                        <a:rPr lang="en-US" sz="1200" b="1" i="0" u="none" strike="noStrike" dirty="0">
                          <a:solidFill>
                            <a:srgbClr val="000000"/>
                          </a:solidFill>
                          <a:effectLst/>
                          <a:latin typeface="Arial"/>
                        </a:rPr>
                        <a:t>discounts on Binders</a:t>
                      </a:r>
                      <a:r>
                        <a:rPr lang="en-US" sz="1200" b="0" i="0" u="none" strike="noStrike" dirty="0">
                          <a:solidFill>
                            <a:srgbClr val="000000"/>
                          </a:solidFill>
                          <a:effectLst/>
                          <a:latin typeface="Arial"/>
                        </a:rPr>
                        <a:t>, despite it already being one of their top selling products in all the customer segments across all regions. </a:t>
                      </a:r>
                    </a:p>
                  </a:txBody>
                  <a:tcPr marL="8174" marR="8174" marT="8174" marB="39237">
                    <a:lnL>
                      <a:noFill/>
                    </a:lnL>
                    <a:lnR>
                      <a:noFill/>
                    </a:lnR>
                    <a:lnT>
                      <a:noFill/>
                    </a:lnT>
                    <a:lnB>
                      <a:noFill/>
                    </a:lnB>
                  </a:tcPr>
                </a:tc>
                <a:tc>
                  <a:txBody>
                    <a:bodyPr/>
                    <a:lstStyle/>
                    <a:p>
                      <a:pPr algn="ctr" fontAlgn="t"/>
                      <a:r>
                        <a:rPr lang="en-US" sz="1000" b="0" i="0" u="sng" strike="noStrike" dirty="0">
                          <a:solidFill>
                            <a:srgbClr val="0000FF"/>
                          </a:solidFill>
                          <a:effectLst/>
                          <a:latin typeface="Calibri"/>
                          <a:hlinkClick r:id="rId2" action="ppaction://hlinkfile"/>
                        </a:rPr>
                        <a:t>Click here</a:t>
                      </a:r>
                      <a:endParaRPr lang="en-US" sz="1000" b="0" i="0" u="sng" strike="noStrike" dirty="0">
                        <a:solidFill>
                          <a:srgbClr val="0000FF"/>
                        </a:solidFill>
                        <a:effectLst/>
                        <a:latin typeface="Calibri"/>
                      </a:endParaRPr>
                    </a:p>
                  </a:txBody>
                  <a:tcPr marL="8174" marR="8174" marT="8174" marB="39237">
                    <a:lnL>
                      <a:noFill/>
                    </a:lnL>
                    <a:lnR>
                      <a:noFill/>
                    </a:lnR>
                    <a:lnT>
                      <a:noFill/>
                    </a:lnT>
                    <a:lnB>
                      <a:noFill/>
                    </a:lnB>
                  </a:tcPr>
                </a:tc>
              </a:tr>
              <a:tr h="375536">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ctr"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972136">
                <a:tc>
                  <a:txBody>
                    <a:bodyPr/>
                    <a:lstStyle/>
                    <a:p>
                      <a:pPr algn="l" fontAlgn="t"/>
                      <a:r>
                        <a:rPr lang="en-US" sz="1200" b="0" i="0" u="none" strike="noStrike">
                          <a:solidFill>
                            <a:srgbClr val="000000"/>
                          </a:solidFill>
                          <a:effectLst/>
                          <a:latin typeface="Arial"/>
                        </a:rPr>
                        <a:t>1(b).  Super Store is spending too much of their </a:t>
                      </a:r>
                      <a:r>
                        <a:rPr lang="en-US" sz="1200" b="1" i="0" u="none" strike="noStrike">
                          <a:solidFill>
                            <a:srgbClr val="000000"/>
                          </a:solidFill>
                          <a:effectLst/>
                          <a:latin typeface="Arial"/>
                        </a:rPr>
                        <a:t>discount budget</a:t>
                      </a:r>
                      <a:r>
                        <a:rPr lang="en-US" sz="1200" b="0" i="0" u="none" strike="noStrike">
                          <a:solidFill>
                            <a:srgbClr val="000000"/>
                          </a:solidFill>
                          <a:effectLst/>
                          <a:latin typeface="Arial"/>
                        </a:rPr>
                        <a:t> on their stores in </a:t>
                      </a:r>
                      <a:r>
                        <a:rPr lang="en-US" sz="1200" b="1" i="0" u="none" strike="noStrike">
                          <a:solidFill>
                            <a:srgbClr val="000000"/>
                          </a:solidFill>
                          <a:effectLst/>
                          <a:latin typeface="Arial"/>
                        </a:rPr>
                        <a:t>Central region</a:t>
                      </a:r>
                      <a:r>
                        <a:rPr lang="en-US" sz="1200" b="0" i="0" u="none" strike="noStrike">
                          <a:solidFill>
                            <a:srgbClr val="000000"/>
                          </a:solidFill>
                          <a:effectLst/>
                          <a:latin typeface="Arial"/>
                        </a:rPr>
                        <a:t>. Stores especially in Southern region are comparatively lacking in discounts. </a:t>
                      </a:r>
                    </a:p>
                  </a:txBody>
                  <a:tcPr marL="8174" marR="8174" marT="8174" marB="39237">
                    <a:lnL>
                      <a:noFill/>
                    </a:lnL>
                    <a:lnR>
                      <a:noFill/>
                    </a:lnR>
                    <a:lnT>
                      <a:noFill/>
                    </a:lnT>
                    <a:lnB>
                      <a:noFill/>
                    </a:lnB>
                  </a:tcPr>
                </a:tc>
                <a:tc>
                  <a:txBody>
                    <a:bodyPr/>
                    <a:lstStyle/>
                    <a:p>
                      <a:pPr algn="ctr" fontAlgn="t"/>
                      <a:r>
                        <a:rPr lang="en-US" sz="1000" b="0" i="0" u="sng" strike="noStrike">
                          <a:solidFill>
                            <a:srgbClr val="0000FF"/>
                          </a:solidFill>
                          <a:effectLst/>
                          <a:latin typeface="Calibri"/>
                          <a:hlinkClick r:id="rId3" action="ppaction://hlinkfile"/>
                        </a:rPr>
                        <a:t>Click here</a:t>
                      </a:r>
                      <a:endParaRPr lang="en-US" sz="1000" b="0" i="0" u="sng" strike="noStrike">
                        <a:solidFill>
                          <a:srgbClr val="0000FF"/>
                        </a:solidFill>
                        <a:effectLst/>
                        <a:latin typeface="Calibri"/>
                      </a:endParaRPr>
                    </a:p>
                  </a:txBody>
                  <a:tcPr marL="8174" marR="8174" marT="8174" marB="39237">
                    <a:lnL>
                      <a:noFill/>
                    </a:lnL>
                    <a:lnR>
                      <a:noFill/>
                    </a:lnR>
                    <a:lnT>
                      <a:noFill/>
                    </a:lnT>
                    <a:lnB>
                      <a:noFill/>
                    </a:lnB>
                  </a:tcPr>
                </a:tc>
              </a:tr>
              <a:tr h="375536">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ctr"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375536">
                <a:tc>
                  <a:txBody>
                    <a:bodyPr/>
                    <a:lstStyle/>
                    <a:p>
                      <a:pPr algn="l" fontAlgn="t"/>
                      <a:r>
                        <a:rPr lang="en-US" sz="1200" b="0" i="0" u="none" strike="noStrike">
                          <a:solidFill>
                            <a:srgbClr val="000000"/>
                          </a:solidFill>
                          <a:effectLst/>
                          <a:latin typeface="Arial"/>
                        </a:rPr>
                        <a:t>2.      Only </a:t>
                      </a:r>
                      <a:r>
                        <a:rPr lang="en-US" sz="1200" b="1" i="0" u="none" strike="noStrike">
                          <a:solidFill>
                            <a:srgbClr val="000000"/>
                          </a:solidFill>
                          <a:effectLst/>
                          <a:latin typeface="Arial"/>
                        </a:rPr>
                        <a:t>one product</a:t>
                      </a:r>
                      <a:r>
                        <a:rPr lang="en-US" sz="1200" b="0" i="0" u="none" strike="noStrike">
                          <a:solidFill>
                            <a:srgbClr val="000000"/>
                          </a:solidFill>
                          <a:effectLst/>
                          <a:latin typeface="Arial"/>
                        </a:rPr>
                        <a:t> was sold in </a:t>
                      </a:r>
                      <a:r>
                        <a:rPr lang="en-US" sz="1200" b="1" i="0" u="none" strike="noStrike">
                          <a:solidFill>
                            <a:srgbClr val="000000"/>
                          </a:solidFill>
                          <a:effectLst/>
                          <a:latin typeface="Arial"/>
                        </a:rPr>
                        <a:t>50.65%</a:t>
                      </a:r>
                      <a:r>
                        <a:rPr lang="en-US" sz="1200" b="0" i="0" u="none" strike="noStrike">
                          <a:solidFill>
                            <a:srgbClr val="000000"/>
                          </a:solidFill>
                          <a:effectLst/>
                          <a:latin typeface="Arial"/>
                        </a:rPr>
                        <a:t> of the total orders. </a:t>
                      </a:r>
                    </a:p>
                  </a:txBody>
                  <a:tcPr marL="8174" marR="8174" marT="8174" marB="39237">
                    <a:lnL>
                      <a:noFill/>
                    </a:lnL>
                    <a:lnR>
                      <a:noFill/>
                    </a:lnR>
                    <a:lnT>
                      <a:noFill/>
                    </a:lnT>
                    <a:lnB>
                      <a:noFill/>
                    </a:lnB>
                  </a:tcPr>
                </a:tc>
                <a:tc>
                  <a:txBody>
                    <a:bodyPr/>
                    <a:lstStyle/>
                    <a:p>
                      <a:pPr algn="ctr" fontAlgn="t"/>
                      <a:r>
                        <a:rPr lang="en-US" sz="1000" b="0" i="0" u="sng" strike="noStrike">
                          <a:solidFill>
                            <a:srgbClr val="0000FF"/>
                          </a:solidFill>
                          <a:effectLst/>
                          <a:latin typeface="Calibri"/>
                          <a:hlinkClick r:id="rId4" action="ppaction://hlinkfile"/>
                        </a:rPr>
                        <a:t>Click here</a:t>
                      </a:r>
                      <a:endParaRPr lang="en-US" sz="1000" b="0" i="0" u="sng" strike="noStrike">
                        <a:solidFill>
                          <a:srgbClr val="0000FF"/>
                        </a:solidFill>
                        <a:effectLst/>
                        <a:latin typeface="Calibri"/>
                      </a:endParaRPr>
                    </a:p>
                  </a:txBody>
                  <a:tcPr marL="8174" marR="8174" marT="8174" marB="39237">
                    <a:lnL>
                      <a:noFill/>
                    </a:lnL>
                    <a:lnR>
                      <a:noFill/>
                    </a:lnR>
                    <a:lnT>
                      <a:noFill/>
                    </a:lnT>
                    <a:lnB>
                      <a:noFill/>
                    </a:lnB>
                  </a:tcPr>
                </a:tc>
              </a:tr>
              <a:tr h="375536">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ctr"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972136">
                <a:tc>
                  <a:txBody>
                    <a:bodyPr/>
                    <a:lstStyle/>
                    <a:p>
                      <a:pPr algn="l" fontAlgn="t"/>
                      <a:r>
                        <a:rPr lang="en-US" sz="1200" b="0" i="0" u="none" strike="noStrike" dirty="0">
                          <a:solidFill>
                            <a:srgbClr val="000000"/>
                          </a:solidFill>
                          <a:effectLst/>
                          <a:latin typeface="Arial"/>
                        </a:rPr>
                        <a:t>3.      Delivery duration in Central region is comparatively slow. Average delivery in </a:t>
                      </a:r>
                      <a:r>
                        <a:rPr lang="en-US" sz="1200" b="1" i="0" u="none" strike="noStrike" dirty="0">
                          <a:solidFill>
                            <a:srgbClr val="000000"/>
                          </a:solidFill>
                          <a:effectLst/>
                          <a:latin typeface="Calibri"/>
                        </a:rPr>
                        <a:t>Central region</a:t>
                      </a:r>
                      <a:r>
                        <a:rPr lang="en-US" sz="1200" b="0" i="0" u="none" strike="noStrike" dirty="0">
                          <a:solidFill>
                            <a:srgbClr val="000000"/>
                          </a:solidFill>
                          <a:effectLst/>
                          <a:latin typeface="Calibri"/>
                        </a:rPr>
                        <a:t> takes</a:t>
                      </a:r>
                      <a:r>
                        <a:rPr lang="en-US" sz="1200" b="1" i="0" u="none" strike="noStrike" dirty="0">
                          <a:solidFill>
                            <a:srgbClr val="000000"/>
                          </a:solidFill>
                          <a:effectLst/>
                          <a:latin typeface="Calibri"/>
                        </a:rPr>
                        <a:t> 0.21 days more</a:t>
                      </a:r>
                      <a:r>
                        <a:rPr lang="en-US" sz="1200" b="0" i="0" u="none" strike="noStrike" dirty="0">
                          <a:solidFill>
                            <a:srgbClr val="000000"/>
                          </a:solidFill>
                          <a:effectLst/>
                          <a:latin typeface="Calibri"/>
                        </a:rPr>
                        <a:t> for Home Office consumers than overall delivery duration average for the same. </a:t>
                      </a:r>
                      <a:endParaRPr lang="en-US" sz="1200" b="0" i="0" u="none" strike="noStrike" dirty="0">
                        <a:solidFill>
                          <a:srgbClr val="000000"/>
                        </a:solidFill>
                        <a:effectLst/>
                        <a:latin typeface="Arial"/>
                      </a:endParaRPr>
                    </a:p>
                  </a:txBody>
                  <a:tcPr marL="8174" marR="8174" marT="8174" marB="39237">
                    <a:lnL>
                      <a:noFill/>
                    </a:lnL>
                    <a:lnR>
                      <a:noFill/>
                    </a:lnR>
                    <a:lnT>
                      <a:noFill/>
                    </a:lnT>
                    <a:lnB>
                      <a:noFill/>
                    </a:lnB>
                  </a:tcPr>
                </a:tc>
                <a:tc>
                  <a:txBody>
                    <a:bodyPr/>
                    <a:lstStyle/>
                    <a:p>
                      <a:pPr algn="ctr" fontAlgn="t"/>
                      <a:r>
                        <a:rPr lang="en-US" sz="1000" b="0" i="0" u="sng" strike="noStrike" dirty="0">
                          <a:solidFill>
                            <a:srgbClr val="0000FF"/>
                          </a:solidFill>
                          <a:effectLst/>
                          <a:latin typeface="Calibri"/>
                          <a:hlinkClick r:id="rId5" action="ppaction://hlinkfile"/>
                        </a:rPr>
                        <a:t>Click here</a:t>
                      </a:r>
                      <a:endParaRPr lang="en-US" sz="1000" b="0" i="0" u="sng" strike="noStrike" dirty="0">
                        <a:solidFill>
                          <a:srgbClr val="0000FF"/>
                        </a:solidFill>
                        <a:effectLst/>
                        <a:latin typeface="Calibri"/>
                      </a:endParaRPr>
                    </a:p>
                  </a:txBody>
                  <a:tcPr marL="8174" marR="8174" marT="8174" marB="39237">
                    <a:lnL>
                      <a:noFill/>
                    </a:lnL>
                    <a:lnR>
                      <a:noFill/>
                    </a:lnR>
                    <a:lnT>
                      <a:noFill/>
                    </a:lnT>
                    <a:lnB>
                      <a:noFill/>
                    </a:lnB>
                  </a:tcPr>
                </a:tc>
              </a:tr>
            </a:tbl>
          </a:graphicData>
        </a:graphic>
      </p:graphicFrame>
    </p:spTree>
    <p:extLst>
      <p:ext uri="{BB962C8B-B14F-4D97-AF65-F5344CB8AC3E}">
        <p14:creationId xmlns:p14="http://schemas.microsoft.com/office/powerpoint/2010/main" val="124857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5247C3-A1D5-99D9-23C5-EE48E9FBE1F7}"/>
              </a:ext>
            </a:extLst>
          </p:cNvPr>
          <p:cNvSpPr>
            <a:spLocks noGrp="1"/>
          </p:cNvSpPr>
          <p:nvPr>
            <p:ph type="title"/>
          </p:nvPr>
        </p:nvSpPr>
        <p:spPr>
          <a:xfrm>
            <a:off x="758952" y="379475"/>
            <a:ext cx="10671048" cy="1554480"/>
          </a:xfrm>
        </p:spPr>
        <p:txBody>
          <a:bodyPr anchor="ctr">
            <a:normAutofit/>
          </a:bodyPr>
          <a:lstStyle/>
          <a:p>
            <a:r>
              <a:rPr lang="en-US" dirty="0" smtClean="0">
                <a:solidFill>
                  <a:schemeClr val="bg1"/>
                </a:solidFill>
              </a:rPr>
              <a:t>Suggestions</a:t>
            </a:r>
            <a:endParaRPr lang="en-US" dirty="0">
              <a:solidFill>
                <a:schemeClr val="bg1"/>
              </a:solidFill>
            </a:endParaRPr>
          </a:p>
        </p:txBody>
      </p:sp>
      <p:sp>
        <p:nvSpPr>
          <p:cNvPr id="12"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39416565"/>
              </p:ext>
            </p:extLst>
          </p:nvPr>
        </p:nvGraphicFramePr>
        <p:xfrm>
          <a:off x="277923" y="2521987"/>
          <a:ext cx="10913817" cy="4080729"/>
        </p:xfrm>
        <a:graphic>
          <a:graphicData uri="http://schemas.openxmlformats.org/drawingml/2006/table">
            <a:tbl>
              <a:tblPr/>
              <a:tblGrid>
                <a:gridCol w="9923815"/>
                <a:gridCol w="990002"/>
              </a:tblGrid>
              <a:tr h="975693">
                <a:tc>
                  <a:txBody>
                    <a:bodyPr/>
                    <a:lstStyle/>
                    <a:p>
                      <a:pPr algn="l" fontAlgn="t"/>
                      <a:r>
                        <a:rPr lang="en-US" sz="1200" b="0" i="0" u="none" strike="noStrike" dirty="0">
                          <a:solidFill>
                            <a:srgbClr val="000000"/>
                          </a:solidFill>
                          <a:effectLst/>
                          <a:latin typeface="Arial"/>
                        </a:rPr>
                        <a:t>1. Discounts should be </a:t>
                      </a:r>
                      <a:r>
                        <a:rPr lang="en-US" sz="1200" b="0" i="0" u="sng" strike="noStrike" dirty="0">
                          <a:solidFill>
                            <a:srgbClr val="000000"/>
                          </a:solidFill>
                          <a:effectLst/>
                          <a:latin typeface="Arial"/>
                        </a:rPr>
                        <a:t>reduced </a:t>
                      </a:r>
                      <a:r>
                        <a:rPr lang="en-US" sz="1200" b="0" i="0" u="sng" strike="noStrike" dirty="0" smtClean="0">
                          <a:solidFill>
                            <a:srgbClr val="000000"/>
                          </a:solidFill>
                          <a:effectLst/>
                          <a:latin typeface="Arial"/>
                        </a:rPr>
                        <a:t> from </a:t>
                      </a:r>
                      <a:r>
                        <a:rPr lang="en-US" sz="1200" b="0" i="0" u="sng" strike="noStrike" dirty="0">
                          <a:solidFill>
                            <a:srgbClr val="000000"/>
                          </a:solidFill>
                          <a:effectLst/>
                          <a:latin typeface="Arial"/>
                        </a:rPr>
                        <a:t>Binders (Sub-category) or Office supplies (Category)</a:t>
                      </a:r>
                      <a:r>
                        <a:rPr lang="en-US" sz="1200" b="0" i="0" u="none" strike="noStrike" dirty="0">
                          <a:solidFill>
                            <a:srgbClr val="000000"/>
                          </a:solidFill>
                          <a:effectLst/>
                          <a:latin typeface="Arial"/>
                        </a:rPr>
                        <a:t> in general, as they have decent enough sales. Discount budget should be </a:t>
                      </a:r>
                      <a:r>
                        <a:rPr lang="en-US" sz="1200" b="0" i="0" u="sng" strike="noStrike" dirty="0" smtClean="0">
                          <a:solidFill>
                            <a:srgbClr val="000000"/>
                          </a:solidFill>
                          <a:effectLst/>
                          <a:latin typeface="Arial"/>
                        </a:rPr>
                        <a:t>disbursed </a:t>
                      </a:r>
                      <a:r>
                        <a:rPr lang="en-US" sz="1200" b="0" i="0" u="sng" strike="noStrike" dirty="0">
                          <a:solidFill>
                            <a:srgbClr val="000000"/>
                          </a:solidFill>
                          <a:effectLst/>
                          <a:latin typeface="Arial"/>
                        </a:rPr>
                        <a:t>to the stores in Southern region</a:t>
                      </a:r>
                      <a:r>
                        <a:rPr lang="en-US" sz="1200" b="0" i="0" u="none" strike="noStrike" dirty="0">
                          <a:solidFill>
                            <a:srgbClr val="000000"/>
                          </a:solidFill>
                          <a:effectLst/>
                          <a:latin typeface="Arial"/>
                        </a:rPr>
                        <a:t> for sales spree to attract customer attention. </a:t>
                      </a:r>
                    </a:p>
                  </a:txBody>
                  <a:tcPr marL="8174" marR="8174" marT="8174" marB="39237">
                    <a:lnL>
                      <a:noFill/>
                    </a:lnL>
                    <a:lnR>
                      <a:noFill/>
                    </a:lnR>
                    <a:lnT>
                      <a:noFill/>
                    </a:lnT>
                    <a:lnB>
                      <a:noFill/>
                    </a:lnB>
                  </a:tcPr>
                </a:tc>
                <a:tc>
                  <a:txBody>
                    <a:bodyPr/>
                    <a:lstStyle/>
                    <a:p>
                      <a:pPr algn="l" fontAlgn="t"/>
                      <a:endParaRPr lang="en-US" sz="900" b="0" i="0" u="none" strike="noStrike">
                        <a:solidFill>
                          <a:srgbClr val="000000"/>
                        </a:solidFill>
                        <a:effectLst/>
                        <a:latin typeface="Calibri"/>
                      </a:endParaRPr>
                    </a:p>
                  </a:txBody>
                  <a:tcPr marL="8174" marR="8174" marT="8174" marB="39237">
                    <a:lnL>
                      <a:noFill/>
                    </a:lnL>
                    <a:lnR>
                      <a:noFill/>
                    </a:lnR>
                    <a:lnT>
                      <a:noFill/>
                    </a:lnT>
                    <a:lnB>
                      <a:noFill/>
                    </a:lnB>
                  </a:tcPr>
                </a:tc>
              </a:tr>
              <a:tr h="288412">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l"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746600">
                <a:tc>
                  <a:txBody>
                    <a:bodyPr/>
                    <a:lstStyle/>
                    <a:p>
                      <a:pPr algn="l" fontAlgn="t"/>
                      <a:r>
                        <a:rPr lang="en-US" sz="1200" b="0" i="0" u="none" strike="noStrike" dirty="0">
                          <a:solidFill>
                            <a:srgbClr val="000000"/>
                          </a:solidFill>
                          <a:effectLst/>
                          <a:latin typeface="Arial"/>
                        </a:rPr>
                        <a:t>2(a). In case of their online stores, investment shall be made on </a:t>
                      </a:r>
                      <a:r>
                        <a:rPr lang="en-US" sz="1200" b="0" i="0" u="sng" strike="noStrike" dirty="0">
                          <a:solidFill>
                            <a:srgbClr val="000000"/>
                          </a:solidFill>
                          <a:effectLst/>
                          <a:latin typeface="Arial"/>
                        </a:rPr>
                        <a:t>machine learning techniques</a:t>
                      </a:r>
                      <a:r>
                        <a:rPr lang="en-US" sz="1200" b="0" i="0" u="none" strike="noStrike" dirty="0">
                          <a:solidFill>
                            <a:srgbClr val="000000"/>
                          </a:solidFill>
                          <a:effectLst/>
                          <a:latin typeface="Arial"/>
                        </a:rPr>
                        <a:t> so that people buying only one product from a category shall be </a:t>
                      </a:r>
                      <a:r>
                        <a:rPr lang="en-US" sz="1200" b="0" i="0" u="sng" strike="noStrike" dirty="0">
                          <a:solidFill>
                            <a:srgbClr val="000000"/>
                          </a:solidFill>
                          <a:effectLst/>
                          <a:latin typeface="Arial"/>
                        </a:rPr>
                        <a:t>recommended with other related products</a:t>
                      </a:r>
                      <a:r>
                        <a:rPr lang="en-US" sz="1200" b="0" i="0" u="none" strike="noStrike" dirty="0">
                          <a:solidFill>
                            <a:srgbClr val="000000"/>
                          </a:solidFill>
                          <a:effectLst/>
                          <a:latin typeface="Arial"/>
                        </a:rPr>
                        <a:t> from that same category. </a:t>
                      </a:r>
                    </a:p>
                  </a:txBody>
                  <a:tcPr marL="8174" marR="8174" marT="8174" marB="39237">
                    <a:lnL>
                      <a:noFill/>
                    </a:lnL>
                    <a:lnR>
                      <a:noFill/>
                    </a:lnR>
                    <a:lnT>
                      <a:noFill/>
                    </a:lnT>
                    <a:lnB>
                      <a:noFill/>
                    </a:lnB>
                  </a:tcPr>
                </a:tc>
                <a:tc>
                  <a:txBody>
                    <a:bodyPr/>
                    <a:lstStyle/>
                    <a:p>
                      <a:pPr algn="l" fontAlgn="t"/>
                      <a:endParaRPr lang="en-US" sz="900" b="0" i="0" u="none" strike="noStrike">
                        <a:solidFill>
                          <a:srgbClr val="000000"/>
                        </a:solidFill>
                        <a:effectLst/>
                        <a:latin typeface="Calibri"/>
                      </a:endParaRPr>
                    </a:p>
                  </a:txBody>
                  <a:tcPr marL="8174" marR="8174" marT="8174" marB="39237">
                    <a:lnL>
                      <a:noFill/>
                    </a:lnL>
                    <a:lnR>
                      <a:noFill/>
                    </a:lnR>
                    <a:lnT>
                      <a:noFill/>
                    </a:lnT>
                    <a:lnB>
                      <a:noFill/>
                    </a:lnB>
                  </a:tcPr>
                </a:tc>
              </a:tr>
              <a:tr h="288412">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l"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746600">
                <a:tc>
                  <a:txBody>
                    <a:bodyPr/>
                    <a:lstStyle/>
                    <a:p>
                      <a:pPr algn="l" fontAlgn="t"/>
                      <a:r>
                        <a:rPr lang="en-US" sz="1200" b="0" i="0" u="none" strike="noStrike">
                          <a:solidFill>
                            <a:srgbClr val="000000"/>
                          </a:solidFill>
                          <a:effectLst/>
                          <a:latin typeface="Arial"/>
                        </a:rPr>
                        <a:t>2(b). In case of offline stores, Super Store shall </a:t>
                      </a:r>
                      <a:r>
                        <a:rPr lang="en-US" sz="1200" b="0" i="0" u="sng" strike="noStrike">
                          <a:solidFill>
                            <a:srgbClr val="000000"/>
                          </a:solidFill>
                          <a:effectLst/>
                          <a:latin typeface="Arial"/>
                        </a:rPr>
                        <a:t>invest in Planograms</a:t>
                      </a:r>
                      <a:r>
                        <a:rPr lang="en-US" sz="1200" b="0" i="0" u="none" strike="noStrike">
                          <a:solidFill>
                            <a:srgbClr val="000000"/>
                          </a:solidFill>
                          <a:effectLst/>
                          <a:latin typeface="Arial"/>
                        </a:rPr>
                        <a:t> (Product Display). More information about how planograms leading to improved sales can be found in the referred link. </a:t>
                      </a:r>
                    </a:p>
                  </a:txBody>
                  <a:tcPr marL="8174" marR="8174" marT="8174" marB="39237">
                    <a:lnL>
                      <a:noFill/>
                    </a:lnL>
                    <a:lnR>
                      <a:noFill/>
                    </a:lnR>
                    <a:lnT>
                      <a:noFill/>
                    </a:lnT>
                    <a:lnB>
                      <a:noFill/>
                    </a:lnB>
                  </a:tcPr>
                </a:tc>
                <a:tc>
                  <a:txBody>
                    <a:bodyPr/>
                    <a:lstStyle/>
                    <a:p>
                      <a:pPr algn="l" fontAlgn="t"/>
                      <a:r>
                        <a:rPr lang="en-US" sz="1000" b="0" i="0" u="sng" strike="noStrike">
                          <a:solidFill>
                            <a:srgbClr val="0000FF"/>
                          </a:solidFill>
                          <a:effectLst/>
                          <a:latin typeface="Calibri"/>
                          <a:hlinkClick r:id="rId2"/>
                        </a:rPr>
                        <a:t>Click here</a:t>
                      </a:r>
                      <a:endParaRPr lang="en-US" sz="1000" b="0" i="0" u="sng" strike="noStrike">
                        <a:solidFill>
                          <a:srgbClr val="0000FF"/>
                        </a:solidFill>
                        <a:effectLst/>
                        <a:latin typeface="Calibri"/>
                      </a:endParaRPr>
                    </a:p>
                  </a:txBody>
                  <a:tcPr marL="8174" marR="8174" marT="8174" marB="39237">
                    <a:lnL>
                      <a:noFill/>
                    </a:lnL>
                    <a:lnR>
                      <a:noFill/>
                    </a:lnR>
                    <a:lnT>
                      <a:noFill/>
                    </a:lnT>
                    <a:lnB>
                      <a:noFill/>
                    </a:lnB>
                  </a:tcPr>
                </a:tc>
              </a:tr>
              <a:tr h="288412">
                <a:tc>
                  <a:txBody>
                    <a:bodyPr/>
                    <a:lstStyle/>
                    <a:p>
                      <a:pPr algn="l" fontAlgn="t"/>
                      <a:endParaRPr lang="en-US" sz="1200" b="0" i="0" u="none" strike="noStrike">
                        <a:solidFill>
                          <a:srgbClr val="000000"/>
                        </a:solidFill>
                        <a:effectLst/>
                        <a:latin typeface="Arial"/>
                      </a:endParaRPr>
                    </a:p>
                  </a:txBody>
                  <a:tcPr marL="8174" marR="8174" marT="8174" marB="39237">
                    <a:lnL>
                      <a:noFill/>
                    </a:lnL>
                    <a:lnR>
                      <a:noFill/>
                    </a:lnR>
                    <a:lnT>
                      <a:noFill/>
                    </a:lnT>
                    <a:lnB>
                      <a:noFill/>
                    </a:lnB>
                  </a:tcPr>
                </a:tc>
                <a:tc>
                  <a:txBody>
                    <a:bodyPr/>
                    <a:lstStyle/>
                    <a:p>
                      <a:pPr algn="l" fontAlgn="t"/>
                      <a:endParaRPr lang="en-US" sz="1000" b="0" i="0" u="none" strike="noStrike">
                        <a:solidFill>
                          <a:srgbClr val="000000"/>
                        </a:solidFill>
                        <a:effectLst/>
                        <a:latin typeface="Calibri"/>
                      </a:endParaRPr>
                    </a:p>
                  </a:txBody>
                  <a:tcPr marL="8174" marR="8174" marT="8174" marB="39237">
                    <a:lnL>
                      <a:noFill/>
                    </a:lnL>
                    <a:lnR>
                      <a:noFill/>
                    </a:lnR>
                    <a:lnT>
                      <a:noFill/>
                    </a:lnT>
                    <a:lnB>
                      <a:noFill/>
                    </a:lnB>
                  </a:tcPr>
                </a:tc>
              </a:tr>
              <a:tr h="746600">
                <a:tc>
                  <a:txBody>
                    <a:bodyPr/>
                    <a:lstStyle/>
                    <a:p>
                      <a:pPr algn="l" fontAlgn="t"/>
                      <a:r>
                        <a:rPr lang="en-US" sz="1200" b="0" i="0" u="none" strike="noStrike">
                          <a:solidFill>
                            <a:srgbClr val="000000"/>
                          </a:solidFill>
                          <a:effectLst/>
                          <a:latin typeface="Arial"/>
                        </a:rPr>
                        <a:t>3. </a:t>
                      </a:r>
                      <a:r>
                        <a:rPr lang="en-US" sz="1200" b="0" i="0" u="sng" strike="noStrike">
                          <a:solidFill>
                            <a:srgbClr val="000000"/>
                          </a:solidFill>
                          <a:effectLst/>
                          <a:latin typeface="Arial"/>
                        </a:rPr>
                        <a:t>Delivery duration should be reduced</a:t>
                      </a:r>
                      <a:r>
                        <a:rPr lang="en-US" sz="1200" b="0" i="0" u="none" strike="noStrike">
                          <a:solidFill>
                            <a:srgbClr val="000000"/>
                          </a:solidFill>
                          <a:effectLst/>
                          <a:latin typeface="Arial"/>
                        </a:rPr>
                        <a:t> in the stores in Central region by introducing </a:t>
                      </a:r>
                      <a:r>
                        <a:rPr lang="en-US" sz="1200" b="0" i="0" u="sng" strike="noStrike">
                          <a:solidFill>
                            <a:srgbClr val="000000"/>
                          </a:solidFill>
                          <a:effectLst/>
                          <a:latin typeface="Arial"/>
                        </a:rPr>
                        <a:t>ship mode upgrades</a:t>
                      </a:r>
                      <a:r>
                        <a:rPr lang="en-US" sz="1200" b="0" i="0" u="none" strike="noStrike">
                          <a:solidFill>
                            <a:srgbClr val="000000"/>
                          </a:solidFill>
                          <a:effectLst/>
                          <a:latin typeface="Arial"/>
                        </a:rPr>
                        <a:t> wherever it's possible. Decreased delivery duration may lead to increase in sales.</a:t>
                      </a:r>
                    </a:p>
                  </a:txBody>
                  <a:tcPr marL="8174" marR="8174" marT="8174" marB="39237">
                    <a:lnL>
                      <a:noFill/>
                    </a:lnL>
                    <a:lnR>
                      <a:noFill/>
                    </a:lnR>
                    <a:lnT>
                      <a:noFill/>
                    </a:lnT>
                    <a:lnB>
                      <a:noFill/>
                    </a:lnB>
                  </a:tcPr>
                </a:tc>
                <a:tc>
                  <a:txBody>
                    <a:bodyPr/>
                    <a:lstStyle/>
                    <a:p>
                      <a:pPr algn="l" fontAlgn="t"/>
                      <a:endParaRPr lang="en-US" sz="900" b="0" i="0" u="none" strike="noStrike" dirty="0">
                        <a:solidFill>
                          <a:srgbClr val="000000"/>
                        </a:solidFill>
                        <a:effectLst/>
                        <a:latin typeface="Calibri"/>
                      </a:endParaRPr>
                    </a:p>
                  </a:txBody>
                  <a:tcPr marL="8174" marR="8174" marT="8174" marB="39237">
                    <a:lnL>
                      <a:noFill/>
                    </a:lnL>
                    <a:lnR>
                      <a:noFill/>
                    </a:lnR>
                    <a:lnT>
                      <a:noFill/>
                    </a:lnT>
                    <a:lnB>
                      <a:noFill/>
                    </a:lnB>
                  </a:tcPr>
                </a:tc>
              </a:tr>
            </a:tbl>
          </a:graphicData>
        </a:graphic>
      </p:graphicFrame>
    </p:spTree>
    <p:extLst>
      <p:ext uri="{BB962C8B-B14F-4D97-AF65-F5344CB8AC3E}">
        <p14:creationId xmlns:p14="http://schemas.microsoft.com/office/powerpoint/2010/main" val="119276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C5176844-69C3-4F79-BE38-EA5BDDF4F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xmlns="" id="{1CF1AAE4-D0BC-430F-A613-7BBAAECA0C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176442D-8C79-3111-2B28-07158EAA9484}"/>
              </a:ext>
            </a:extLst>
          </p:cNvPr>
          <p:cNvSpPr>
            <a:spLocks noGrp="1"/>
          </p:cNvSpPr>
          <p:nvPr>
            <p:ph type="title"/>
          </p:nvPr>
        </p:nvSpPr>
        <p:spPr>
          <a:xfrm>
            <a:off x="758952" y="379475"/>
            <a:ext cx="10671048" cy="1554480"/>
          </a:xfrm>
        </p:spPr>
        <p:txBody>
          <a:bodyPr anchor="ctr">
            <a:normAutofit/>
          </a:bodyPr>
          <a:lstStyle/>
          <a:p>
            <a:r>
              <a:rPr lang="en-US" dirty="0">
                <a:solidFill>
                  <a:schemeClr val="bg1"/>
                </a:solidFill>
              </a:rPr>
              <a:t>Final Words</a:t>
            </a:r>
          </a:p>
        </p:txBody>
      </p:sp>
      <p:sp>
        <p:nvSpPr>
          <p:cNvPr id="3" name="Content Placeholder 2">
            <a:extLst>
              <a:ext uri="{FF2B5EF4-FFF2-40B4-BE49-F238E27FC236}">
                <a16:creationId xmlns:a16="http://schemas.microsoft.com/office/drawing/2014/main" xmlns="" id="{52FCC9CF-26EE-C698-064D-CCEB40F10448}"/>
              </a:ext>
            </a:extLst>
          </p:cNvPr>
          <p:cNvSpPr>
            <a:spLocks noGrp="1"/>
          </p:cNvSpPr>
          <p:nvPr>
            <p:ph idx="1"/>
          </p:nvPr>
        </p:nvSpPr>
        <p:spPr>
          <a:xfrm>
            <a:off x="758824" y="2607732"/>
            <a:ext cx="8412480" cy="3174357"/>
          </a:xfrm>
        </p:spPr>
        <p:txBody>
          <a:bodyPr vert="horz" lIns="91440" tIns="45720" rIns="91440" bIns="45720" rtlCol="0">
            <a:normAutofit/>
          </a:bodyPr>
          <a:lstStyle/>
          <a:p>
            <a:r>
              <a:rPr lang="en-US" dirty="0"/>
              <a:t>There is a lot of analysis that come out of this dataset. </a:t>
            </a:r>
            <a:endParaRPr lang="en-US"/>
          </a:p>
          <a:p>
            <a:r>
              <a:rPr lang="en-US" dirty="0"/>
              <a:t>Further analysis could be made to find out the return rate of the company, the customer retention rate for each region and how average order value vary by region and other factors in the data.</a:t>
            </a:r>
          </a:p>
          <a:p>
            <a:r>
              <a:rPr lang="en-US" dirty="0"/>
              <a:t>Lastly, further analysis could be made to figure out the most common shipping mode for products in the furniture category to see if processing times could be affecting the category's sales.</a:t>
            </a:r>
          </a:p>
          <a:p>
            <a:endParaRPr lang="en-US" dirty="0"/>
          </a:p>
        </p:txBody>
      </p:sp>
      <p:sp>
        <p:nvSpPr>
          <p:cNvPr id="30" name="Freeform 6">
            <a:extLst>
              <a:ext uri="{FF2B5EF4-FFF2-40B4-BE49-F238E27FC236}">
                <a16:creationId xmlns:a16="http://schemas.microsoft.com/office/drawing/2014/main" xmlns="" id="{A101E513-AF74-4E9D-A31F-9966425072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47023774"/>
      </p:ext>
    </p:extLst>
  </p:cSld>
  <p:clrMapOvr>
    <a:masterClrMapping/>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242941"/>
      </a:dk2>
      <a:lt2>
        <a:srgbClr val="E2E8E2"/>
      </a:lt2>
      <a:accent1>
        <a:srgbClr val="C34DBE"/>
      </a:accent1>
      <a:accent2>
        <a:srgbClr val="853BB1"/>
      </a:accent2>
      <a:accent3>
        <a:srgbClr val="664DC3"/>
      </a:accent3>
      <a:accent4>
        <a:srgbClr val="3B53B1"/>
      </a:accent4>
      <a:accent5>
        <a:srgbClr val="4D96C3"/>
      </a:accent5>
      <a:accent6>
        <a:srgbClr val="3BB1AD"/>
      </a:accent6>
      <a:hlink>
        <a:srgbClr val="3F79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304</Words>
  <Application>Microsoft Office PowerPoint</Application>
  <PresentationFormat>Custom</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HeadlinesVTI</vt:lpstr>
      <vt:lpstr>Super Store Sales Analysis</vt:lpstr>
      <vt:lpstr>Agenda</vt:lpstr>
      <vt:lpstr>The Dataset</vt:lpstr>
      <vt:lpstr>Dashboard</vt:lpstr>
      <vt:lpstr>Findings</vt:lpstr>
      <vt:lpstr>Suggestions</vt:lpstr>
      <vt:lpstr>Final Words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373</cp:revision>
  <dcterms:created xsi:type="dcterms:W3CDTF">2023-03-19T06:33:11Z</dcterms:created>
  <dcterms:modified xsi:type="dcterms:W3CDTF">2025-02-11T07:30:50Z</dcterms:modified>
</cp:coreProperties>
</file>