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4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764808" y="0"/>
            <a:ext cx="19864664" cy="10287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22484" y="-32267"/>
            <a:ext cx="7358232" cy="9407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298192" y="-32266"/>
            <a:ext cx="7010400" cy="34693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6731" y="4062714"/>
            <a:ext cx="6626710" cy="2553240"/>
          </a:xfrm>
        </p:spPr>
        <p:txBody>
          <a:bodyPr>
            <a:normAutofit/>
          </a:bodyPr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6731" y="6631621"/>
            <a:ext cx="6619606" cy="1890944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424242"/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7488" y="2275243"/>
            <a:ext cx="4267200" cy="1126472"/>
          </a:xfrm>
        </p:spPr>
        <p:txBody>
          <a:bodyPr anchor="b"/>
          <a:lstStyle>
            <a:lvl1pPr algn="l">
              <a:defRPr sz="4300"/>
            </a:lvl1pPr>
          </a:lstStyle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301778" y="9132426"/>
            <a:ext cx="7010400" cy="122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7040" y="8579950"/>
            <a:ext cx="5663184" cy="547688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8192" y="8579950"/>
            <a:ext cx="1287332" cy="5476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301778" y="9132426"/>
            <a:ext cx="7010400" cy="122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1" y="1545221"/>
            <a:ext cx="2968906" cy="717051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592" y="1545221"/>
            <a:ext cx="10847408" cy="71705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290" y="4351244"/>
            <a:ext cx="13274936" cy="2043113"/>
          </a:xfrm>
        </p:spPr>
        <p:txBody>
          <a:bodyPr anchor="b"/>
          <a:lstStyle>
            <a:lvl1pPr algn="l">
              <a:defRPr sz="71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7291" y="6400801"/>
            <a:ext cx="13274934" cy="2280620"/>
          </a:xfrm>
        </p:spPr>
        <p:txBody>
          <a:bodyPr anchor="t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084832" y="3470148"/>
            <a:ext cx="6839712" cy="5239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9290304" y="3470147"/>
            <a:ext cx="6839712" cy="5239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222" y="3474014"/>
            <a:ext cx="6114296" cy="959643"/>
          </a:xfrm>
        </p:spPr>
        <p:txBody>
          <a:bodyPr anchor="b"/>
          <a:lstStyle>
            <a:lvl1pPr marL="0" indent="0">
              <a:buNone/>
              <a:defRPr sz="4300" b="1">
                <a:solidFill>
                  <a:schemeClr val="accent1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442" y="4462042"/>
            <a:ext cx="6839712" cy="425369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675" y="3474015"/>
            <a:ext cx="6111434" cy="959643"/>
          </a:xfrm>
        </p:spPr>
        <p:txBody>
          <a:bodyPr anchor="b"/>
          <a:lstStyle>
            <a:lvl1pPr marL="0" indent="0">
              <a:buNone/>
              <a:defRPr sz="4300" b="1">
                <a:solidFill>
                  <a:schemeClr val="accent1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304" y="4462042"/>
            <a:ext cx="6839712" cy="4253696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764808" y="0"/>
            <a:ext cx="19864664" cy="10287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9122484" y="-32267"/>
            <a:ext cx="7358232" cy="9407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298192" y="-32265"/>
            <a:ext cx="7010400" cy="935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811143" y="902825"/>
            <a:ext cx="7124514" cy="847266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788" y="1284791"/>
            <a:ext cx="6180880" cy="7726101"/>
          </a:xfrm>
        </p:spPr>
        <p:txBody>
          <a:bodyPr/>
          <a:lstStyle>
            <a:lvl1pPr>
              <a:defRPr sz="4300"/>
            </a:lvl1pPr>
            <a:lvl2pPr>
              <a:defRPr sz="3900"/>
            </a:lvl2pPr>
            <a:lvl3pPr>
              <a:defRPr sz="3600"/>
            </a:lvl3pPr>
            <a:lvl4pPr>
              <a:defRPr sz="3200"/>
            </a:lvl4pPr>
            <a:lvl5pPr>
              <a:defRPr sz="29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301778" y="9132426"/>
            <a:ext cx="7010400" cy="122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82896" y="8587253"/>
            <a:ext cx="6987328" cy="54768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9666" y="3986152"/>
            <a:ext cx="6609144" cy="2194730"/>
          </a:xfrm>
        </p:spPr>
        <p:txBody>
          <a:bodyPr anchor="b">
            <a:normAutofit/>
          </a:bodyPr>
          <a:lstStyle>
            <a:lvl1pPr algn="l">
              <a:defRPr sz="5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73184" y="6205491"/>
            <a:ext cx="6597568" cy="2276856"/>
          </a:xfrm>
        </p:spPr>
        <p:txBody>
          <a:bodyPr>
            <a:normAutofit/>
          </a:bodyPr>
          <a:lstStyle>
            <a:lvl1pPr marL="0" indent="0">
              <a:buNone/>
              <a:defRPr sz="2900">
                <a:solidFill>
                  <a:srgbClr val="424242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764808" y="0"/>
            <a:ext cx="19864664" cy="10287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9122484" y="-32267"/>
            <a:ext cx="7358232" cy="940776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298192" y="-32265"/>
            <a:ext cx="7010400" cy="935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811143" y="902825"/>
            <a:ext cx="7124514" cy="8472668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9301778" y="9132426"/>
            <a:ext cx="7010400" cy="1226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848" y="3991356"/>
            <a:ext cx="6601968" cy="2194560"/>
          </a:xfrm>
        </p:spPr>
        <p:txBody>
          <a:bodyPr anchor="b">
            <a:normAutofit/>
          </a:bodyPr>
          <a:lstStyle>
            <a:lvl1pPr algn="l">
              <a:defRPr sz="5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417" y="1040693"/>
            <a:ext cx="6719246" cy="8202168"/>
          </a:xfrm>
        </p:spPr>
        <p:txBody>
          <a:bodyPr/>
          <a:lstStyle>
            <a:lvl1pPr marL="0" indent="0">
              <a:buNone/>
              <a:defRPr sz="5700">
                <a:solidFill>
                  <a:schemeClr val="accent1"/>
                </a:solidFill>
              </a:defRPr>
            </a:lvl1pPr>
            <a:lvl2pPr marL="816422" indent="0">
              <a:buNone/>
              <a:defRPr sz="5000"/>
            </a:lvl2pPr>
            <a:lvl3pPr marL="1632844" indent="0">
              <a:buNone/>
              <a:defRPr sz="4300"/>
            </a:lvl3pPr>
            <a:lvl4pPr marL="2449266" indent="0">
              <a:buNone/>
              <a:defRPr sz="3600"/>
            </a:lvl4pPr>
            <a:lvl5pPr marL="3265688" indent="0">
              <a:buNone/>
              <a:defRPr sz="3600"/>
            </a:lvl5pPr>
            <a:lvl6pPr marL="4082110" indent="0">
              <a:buNone/>
              <a:defRPr sz="3600"/>
            </a:lvl6pPr>
            <a:lvl7pPr marL="4898532" indent="0">
              <a:buNone/>
              <a:defRPr sz="3600"/>
            </a:lvl7pPr>
            <a:lvl8pPr marL="5714954" indent="0">
              <a:buNone/>
              <a:defRPr sz="3600"/>
            </a:lvl8pPr>
            <a:lvl9pPr marL="6531376" indent="0">
              <a:buNone/>
              <a:defRPr sz="3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69261" y="6199633"/>
            <a:ext cx="6601146" cy="2279342"/>
          </a:xfrm>
        </p:spPr>
        <p:txBody>
          <a:bodyPr>
            <a:normAutofit/>
          </a:bodyPr>
          <a:lstStyle>
            <a:lvl1pPr marL="0" indent="0">
              <a:buNone/>
              <a:defRPr sz="2900">
                <a:solidFill>
                  <a:srgbClr val="424242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282896" y="8587253"/>
            <a:ext cx="6987328" cy="54768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609600" y="0"/>
            <a:ext cx="19864664" cy="10287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914400" y="500231"/>
            <a:ext cx="16459200" cy="9278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22484" y="-32267"/>
            <a:ext cx="7358232" cy="1048866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298192" y="-32265"/>
            <a:ext cx="7010400" cy="9359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6980" y="1541496"/>
            <a:ext cx="14049488" cy="1714500"/>
          </a:xfrm>
          <a:prstGeom prst="rect">
            <a:avLst/>
          </a:prstGeom>
        </p:spPr>
        <p:txBody>
          <a:bodyPr vert="horz" lIns="163284" tIns="81642" rIns="163284" bIns="81642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6985" y="3485478"/>
            <a:ext cx="13554634" cy="5263466"/>
          </a:xfrm>
          <a:prstGeom prst="rect">
            <a:avLst/>
          </a:prstGeom>
        </p:spPr>
        <p:txBody>
          <a:bodyPr vert="horz" lIns="163284" tIns="81642" rIns="163284" bIns="816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94776" y="336739"/>
            <a:ext cx="4267200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r">
              <a:defRPr sz="21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82896" y="8778241"/>
            <a:ext cx="7004304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8192" y="336737"/>
            <a:ext cx="2664312" cy="547688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l">
              <a:defRPr sz="21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1632844" rtl="0" eaLnBrk="1" latinLnBrk="0" hangingPunct="1">
        <a:spcBef>
          <a:spcPct val="0"/>
        </a:spcBef>
        <a:buNone/>
        <a:defRPr sz="71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12317" indent="-489853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4300" kern="1200">
          <a:solidFill>
            <a:schemeClr val="tx2"/>
          </a:solidFill>
          <a:latin typeface="+mn-lt"/>
          <a:ea typeface="+mn-ea"/>
          <a:cs typeface="+mn-cs"/>
        </a:defRPr>
      </a:lvl1pPr>
      <a:lvl2pPr marL="1142991" indent="-489853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900" kern="1200">
          <a:solidFill>
            <a:schemeClr val="tx2"/>
          </a:solidFill>
          <a:latin typeface="+mn-lt"/>
          <a:ea typeface="+mn-ea"/>
          <a:cs typeface="+mn-cs"/>
        </a:defRPr>
      </a:lvl2pPr>
      <a:lvl3pPr marL="1632844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600" kern="1200">
          <a:solidFill>
            <a:schemeClr val="tx2"/>
          </a:solidFill>
          <a:latin typeface="+mn-lt"/>
          <a:ea typeface="+mn-ea"/>
          <a:cs typeface="+mn-cs"/>
        </a:defRPr>
      </a:lvl3pPr>
      <a:lvl4pPr marL="2008398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3200" kern="1200">
          <a:solidFill>
            <a:schemeClr val="tx2"/>
          </a:solidFill>
          <a:latin typeface="+mn-lt"/>
          <a:ea typeface="+mn-ea"/>
          <a:cs typeface="+mn-cs"/>
        </a:defRPr>
      </a:lvl4pPr>
      <a:lvl5pPr marL="2367624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9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10521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500" kern="1200">
          <a:solidFill>
            <a:schemeClr val="tx2"/>
          </a:solidFill>
          <a:latin typeface="+mn-lt"/>
          <a:ea typeface="+mn-ea"/>
          <a:cs typeface="+mn-cs"/>
        </a:defRPr>
      </a:lvl6pPr>
      <a:lvl7pPr marL="3069747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500" kern="1200">
          <a:solidFill>
            <a:schemeClr val="tx2"/>
          </a:solidFill>
          <a:latin typeface="+mn-lt"/>
          <a:ea typeface="+mn-ea"/>
          <a:cs typeface="+mn-cs"/>
        </a:defRPr>
      </a:lvl7pPr>
      <a:lvl8pPr marL="3428973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500" kern="1200">
          <a:solidFill>
            <a:schemeClr val="tx2"/>
          </a:solidFill>
          <a:latin typeface="+mn-lt"/>
          <a:ea typeface="+mn-ea"/>
          <a:cs typeface="+mn-cs"/>
        </a:defRPr>
      </a:lvl8pPr>
      <a:lvl9pPr marL="3788198" indent="-408211" algn="l" defTabSz="1632844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58840" y="1108553"/>
            <a:ext cx="11858625" cy="8067675"/>
            <a:chOff x="5358840" y="1108553"/>
            <a:chExt cx="11858625" cy="8067675"/>
          </a:xfrm>
        </p:grpSpPr>
        <p:sp>
          <p:nvSpPr>
            <p:cNvPr id="3" name="object 3"/>
            <p:cNvSpPr/>
            <p:nvPr/>
          </p:nvSpPr>
          <p:spPr>
            <a:xfrm>
              <a:off x="5358840" y="1108553"/>
              <a:ext cx="11858625" cy="8067675"/>
            </a:xfrm>
            <a:custGeom>
              <a:avLst/>
              <a:gdLst/>
              <a:ahLst/>
              <a:cxnLst/>
              <a:rect l="l" t="t" r="r" b="b"/>
              <a:pathLst>
                <a:path w="11858625" h="8067675">
                  <a:moveTo>
                    <a:pt x="11858624" y="8067674"/>
                  </a:moveTo>
                  <a:lnTo>
                    <a:pt x="0" y="8067674"/>
                  </a:lnTo>
                  <a:lnTo>
                    <a:pt x="0" y="0"/>
                  </a:lnTo>
                  <a:lnTo>
                    <a:pt x="11858624" y="0"/>
                  </a:lnTo>
                  <a:lnTo>
                    <a:pt x="11858624" y="8067674"/>
                  </a:lnTo>
                  <a:close/>
                </a:path>
              </a:pathLst>
            </a:custGeom>
            <a:solidFill>
              <a:srgbClr val="1818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7368" y="1365528"/>
              <a:ext cx="11362318" cy="75559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339945"/>
            <a:ext cx="3147671" cy="61279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311910" marR="1304290" algn="ctr">
              <a:lnSpc>
                <a:spcPts val="7759"/>
              </a:lnSpc>
              <a:spcBef>
                <a:spcPts val="985"/>
              </a:spcBef>
            </a:pPr>
            <a:r>
              <a:rPr sz="7100" b="1" i="1" spc="130" dirty="0" smtClean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endParaRPr sz="7100" dirty="0">
              <a:latin typeface="Arial"/>
              <a:cs typeface="Arial"/>
            </a:endParaRPr>
          </a:p>
          <a:p>
            <a:pPr marL="12065" marR="5080" algn="ctr">
              <a:lnSpc>
                <a:spcPts val="7759"/>
              </a:lnSpc>
            </a:pPr>
            <a:r>
              <a:rPr sz="7100" b="1" i="1" spc="105" dirty="0">
                <a:solidFill>
                  <a:srgbClr val="FFFFFF"/>
                </a:solidFill>
                <a:latin typeface="Arial"/>
                <a:cs typeface="Arial"/>
              </a:rPr>
              <a:t>Classification </a:t>
            </a:r>
            <a:r>
              <a:rPr sz="7100" b="1" i="1" spc="2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7100" b="1" i="1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100" b="1" i="1" spc="175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endParaRPr sz="7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8963" y="6773033"/>
            <a:ext cx="1771014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6730">
              <a:lnSpc>
                <a:spcPct val="114599"/>
              </a:lnSpc>
              <a:spcBef>
                <a:spcPts val="100"/>
              </a:spcBef>
            </a:pPr>
            <a:r>
              <a:rPr sz="2700" spc="-45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By </a:t>
            </a:r>
            <a:r>
              <a:rPr sz="2700" spc="-180" dirty="0">
                <a:solidFill>
                  <a:srgbClr val="FFFFFF"/>
                </a:solidFill>
                <a:latin typeface="Arial Black"/>
                <a:cs typeface="Arial Black"/>
              </a:rPr>
              <a:t>Sreehari.A</a:t>
            </a:r>
            <a:endParaRPr sz="2700">
              <a:latin typeface="Arial Black"/>
              <a:cs typeface="Arial Black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7543800" cy="10286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11910" marR="1304290" algn="ctr">
              <a:lnSpc>
                <a:spcPts val="7759"/>
              </a:lnSpc>
              <a:spcBef>
                <a:spcPts val="985"/>
              </a:spcBef>
            </a:pPr>
            <a:r>
              <a:rPr lang="en-US" sz="4800" b="1" i="1" spc="-10" dirty="0" smtClean="0">
                <a:solidFill>
                  <a:schemeClr val="tx1"/>
                </a:solidFill>
                <a:latin typeface="Arial"/>
                <a:cs typeface="Arial"/>
              </a:rPr>
              <a:t>Fashion </a:t>
            </a:r>
            <a:r>
              <a:rPr lang="en-US" sz="4800" b="1" i="1" spc="130" dirty="0" smtClean="0">
                <a:solidFill>
                  <a:schemeClr val="tx1"/>
                </a:solidFill>
                <a:latin typeface="Arial"/>
                <a:cs typeface="Arial"/>
              </a:rPr>
              <a:t>MNIST</a:t>
            </a:r>
            <a:endParaRPr lang="en-US" sz="480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065" marR="5080" algn="ctr">
              <a:lnSpc>
                <a:spcPts val="7759"/>
              </a:lnSpc>
            </a:pPr>
            <a:r>
              <a:rPr lang="en-US" sz="4800" b="1" i="1" spc="105" dirty="0" smtClean="0">
                <a:solidFill>
                  <a:schemeClr val="tx1"/>
                </a:solidFill>
                <a:latin typeface="Arial"/>
                <a:cs typeface="Arial"/>
              </a:rPr>
              <a:t>Classification </a:t>
            </a:r>
            <a:r>
              <a:rPr lang="en-US" sz="4800" b="1" i="1" spc="210" dirty="0" smtClean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lang="en-US" sz="4800" b="1" i="1" spc="-31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4800" b="1" i="1" spc="175" dirty="0" smtClean="0">
                <a:solidFill>
                  <a:schemeClr val="tx1"/>
                </a:solidFill>
                <a:latin typeface="Arial"/>
                <a:cs typeface="Arial"/>
              </a:rPr>
              <a:t>CNN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704" y="2197605"/>
            <a:ext cx="11819895" cy="1441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9300" spc="-925" dirty="0" smtClean="0"/>
              <a:t>                   </a:t>
            </a:r>
            <a:r>
              <a:rPr sz="9300" spc="-925" dirty="0" smtClean="0">
                <a:solidFill>
                  <a:schemeClr val="tx1"/>
                </a:solidFill>
              </a:rPr>
              <a:t>OBJECTIVES</a:t>
            </a:r>
            <a:endParaRPr sz="93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66800" y="4610100"/>
            <a:ext cx="45720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Data Preprocessing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2800" y="4610100"/>
            <a:ext cx="45720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Model Building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3030200" y="4610100"/>
            <a:ext cx="45720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Model Development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13182600" y="7886700"/>
            <a:ext cx="45720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Testing</a:t>
            </a:r>
            <a:endParaRPr lang="en-US" sz="28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6019800" y="51435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11887200" y="51435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15316200" y="6591300"/>
            <a:ext cx="6096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800" y="0"/>
            <a:ext cx="8839730" cy="10287000"/>
          </a:xfrm>
          <a:custGeom>
            <a:avLst/>
            <a:gdLst/>
            <a:ahLst/>
            <a:cxnLst/>
            <a:rect l="l" t="t" r="r" b="b"/>
            <a:pathLst>
              <a:path w="9800590" h="10287000">
                <a:moveTo>
                  <a:pt x="980005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800059" y="0"/>
                </a:lnTo>
                <a:lnTo>
                  <a:pt x="9800059" y="10286999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8855" y="3743484"/>
            <a:ext cx="4461510" cy="221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600"/>
              </a:lnSpc>
              <a:spcBef>
                <a:spcPts val="100"/>
              </a:spcBef>
            </a:pPr>
            <a:endParaRPr sz="7650" dirty="0">
              <a:latin typeface="Arial Black"/>
              <a:cs typeface="Arial Black"/>
            </a:endParaRPr>
          </a:p>
          <a:p>
            <a:pPr marL="12700">
              <a:lnSpc>
                <a:spcPts val="8605"/>
              </a:lnSpc>
            </a:pPr>
            <a:r>
              <a:rPr sz="7650" spc="-755" dirty="0">
                <a:latin typeface="Arial Black"/>
                <a:cs typeface="Arial Black"/>
              </a:rPr>
              <a:t>DATASET</a:t>
            </a:r>
            <a:endParaRPr sz="765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1555" y="5981700"/>
            <a:ext cx="5123180" cy="0"/>
          </a:xfrm>
          <a:custGeom>
            <a:avLst/>
            <a:gdLst/>
            <a:ahLst/>
            <a:cxnLst/>
            <a:rect l="l" t="t" r="r" b="b"/>
            <a:pathLst>
              <a:path w="5123180">
                <a:moveTo>
                  <a:pt x="0" y="0"/>
                </a:moveTo>
                <a:lnTo>
                  <a:pt x="5122943" y="0"/>
                </a:lnTo>
              </a:path>
            </a:pathLst>
          </a:custGeom>
          <a:ln w="38099">
            <a:solidFill>
              <a:srgbClr val="03030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7400" y="419100"/>
            <a:ext cx="8479971" cy="4914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0" y="5810688"/>
            <a:ext cx="8602470" cy="4476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39514"/>
            <a:ext cx="16497300" cy="88283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176362"/>
            <a:ext cx="8115299" cy="6515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449" y="8724900"/>
            <a:ext cx="7543799" cy="72389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81000" y="723901"/>
            <a:ext cx="17449800" cy="7809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1028700"/>
            <a:ext cx="16078733" cy="70104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181100" y="8724900"/>
            <a:ext cx="8191500" cy="9906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522" y="8858250"/>
            <a:ext cx="7543799" cy="723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47900"/>
            <a:ext cx="16459200" cy="731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12573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185" dirty="0" smtClean="0">
                <a:solidFill>
                  <a:srgbClr val="232323"/>
                </a:solidFill>
                <a:latin typeface="Arial Black"/>
                <a:cs typeface="Arial Black"/>
              </a:rPr>
              <a:t>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7482" y="2748043"/>
            <a:ext cx="6447117" cy="48338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972" y="2338600"/>
            <a:ext cx="9382124" cy="65386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96321" y="440118"/>
            <a:ext cx="9596755" cy="96436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6000" spc="-95" dirty="0">
                <a:latin typeface="Arial Black"/>
                <a:cs typeface="Arial Black"/>
              </a:rPr>
              <a:t>Model</a:t>
            </a:r>
            <a:r>
              <a:rPr sz="6000" spc="-175" dirty="0">
                <a:latin typeface="Arial Black"/>
                <a:cs typeface="Arial Black"/>
              </a:rPr>
              <a:t> </a:t>
            </a:r>
            <a:r>
              <a:rPr sz="6000" spc="-10" dirty="0" smtClean="0">
                <a:latin typeface="Arial Black"/>
                <a:cs typeface="Arial Black"/>
              </a:rPr>
              <a:t>Deployment</a:t>
            </a:r>
            <a:endParaRPr sz="6000" dirty="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6111" y="119684"/>
            <a:ext cx="854011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spc="-315" dirty="0"/>
              <a:t>Some</a:t>
            </a:r>
            <a:r>
              <a:rPr sz="3900" spc="-360" dirty="0"/>
              <a:t> </a:t>
            </a:r>
            <a:r>
              <a:rPr sz="3900" spc="-185" dirty="0"/>
              <a:t>other</a:t>
            </a:r>
            <a:r>
              <a:rPr sz="3900" spc="-355" dirty="0"/>
              <a:t> </a:t>
            </a:r>
            <a:r>
              <a:rPr sz="3900" spc="-254" dirty="0"/>
              <a:t>models</a:t>
            </a:r>
            <a:r>
              <a:rPr sz="3900" spc="-355" dirty="0"/>
              <a:t> </a:t>
            </a:r>
            <a:r>
              <a:rPr sz="3900" spc="-100" dirty="0"/>
              <a:t>for</a:t>
            </a:r>
            <a:r>
              <a:rPr sz="3900" spc="-360" dirty="0"/>
              <a:t> </a:t>
            </a:r>
            <a:r>
              <a:rPr sz="3900" spc="-204" dirty="0"/>
              <a:t>comparison</a:t>
            </a:r>
            <a:endParaRPr sz="3900"/>
          </a:p>
        </p:txBody>
      </p:sp>
      <p:pic>
        <p:nvPicPr>
          <p:cNvPr id="1026" name="Picture 2" descr="C:\Users\DELL\Downloads\Omod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8490" y="2552700"/>
            <a:ext cx="11487785" cy="7734300"/>
          </a:xfrm>
          <a:custGeom>
            <a:avLst/>
            <a:gdLst/>
            <a:ahLst/>
            <a:cxnLst/>
            <a:rect l="l" t="t" r="r" b="b"/>
            <a:pathLst>
              <a:path w="11487785" h="10287000">
                <a:moveTo>
                  <a:pt x="11487403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1487403" y="0"/>
                </a:lnTo>
                <a:lnTo>
                  <a:pt x="11487403" y="10287000"/>
                </a:lnTo>
                <a:close/>
              </a:path>
            </a:pathLst>
          </a:custGeom>
          <a:solidFill>
            <a:srgbClr val="1B1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70614"/>
            <a:ext cx="16459200" cy="1197187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1325"/>
              </a:spcBef>
            </a:pPr>
            <a:r>
              <a:rPr lang="en-US" spc="-655" dirty="0" smtClean="0"/>
              <a:t>Concluding  the model  selection</a:t>
            </a:r>
            <a:endParaRPr spc="-335" dirty="0"/>
          </a:p>
        </p:txBody>
      </p:sp>
      <p:sp>
        <p:nvSpPr>
          <p:cNvPr id="4" name="object 4"/>
          <p:cNvSpPr/>
          <p:nvPr/>
        </p:nvSpPr>
        <p:spPr>
          <a:xfrm>
            <a:off x="1384299" y="5532877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968" y="0"/>
                </a:lnTo>
              </a:path>
            </a:pathLst>
          </a:custGeom>
          <a:ln w="38099">
            <a:solidFill>
              <a:srgbClr val="1B1C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9" y="6667500"/>
            <a:ext cx="85725" cy="857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03350" y="6541637"/>
            <a:ext cx="3911650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050">
              <a:lnSpc>
                <a:spcPct val="115599"/>
              </a:lnSpc>
              <a:spcBef>
                <a:spcPts val="100"/>
              </a:spcBef>
            </a:pPr>
            <a:r>
              <a:rPr sz="2000" spc="-155" dirty="0">
                <a:latin typeface="Arial Black"/>
                <a:cs typeface="Arial Black"/>
              </a:rPr>
              <a:t>Reduced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Overfitting </a:t>
            </a:r>
            <a:r>
              <a:rPr sz="2000" spc="-130" dirty="0">
                <a:latin typeface="Arial Black"/>
                <a:cs typeface="Arial Black"/>
              </a:rPr>
              <a:t>Higher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50" dirty="0">
                <a:latin typeface="Arial Black"/>
                <a:cs typeface="Arial Black"/>
              </a:rPr>
              <a:t>accuracy</a:t>
            </a:r>
            <a:endParaRPr sz="2000" dirty="0">
              <a:latin typeface="Arial Black"/>
              <a:cs typeface="Arial Black"/>
            </a:endParaRPr>
          </a:p>
          <a:p>
            <a:pPr marL="12700" marR="5080">
              <a:lnSpc>
                <a:spcPct val="115599"/>
              </a:lnSpc>
            </a:pPr>
            <a:r>
              <a:rPr sz="2000" spc="-114" dirty="0">
                <a:latin typeface="Arial Black"/>
                <a:cs typeface="Arial Black"/>
              </a:rPr>
              <a:t>Optimal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number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of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14" dirty="0">
                <a:latin typeface="Arial Black"/>
                <a:cs typeface="Arial Black"/>
              </a:rPr>
              <a:t>layers </a:t>
            </a:r>
            <a:r>
              <a:rPr sz="2000" spc="-160" dirty="0">
                <a:latin typeface="Arial Black"/>
                <a:cs typeface="Arial Black"/>
              </a:rPr>
              <a:t>Accurate </a:t>
            </a:r>
            <a:r>
              <a:rPr sz="2000" spc="-10" dirty="0">
                <a:latin typeface="Arial Black"/>
                <a:cs typeface="Arial Black"/>
              </a:rPr>
              <a:t>result </a:t>
            </a:r>
            <a:r>
              <a:rPr sz="2000" spc="-40" dirty="0">
                <a:latin typeface="Arial Black"/>
                <a:cs typeface="Arial Black"/>
              </a:rPr>
              <a:t>Reproductibility</a:t>
            </a:r>
            <a:endParaRPr sz="2000" dirty="0">
              <a:latin typeface="Arial Black"/>
              <a:cs typeface="Arial Black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9" y="7084575"/>
            <a:ext cx="85725" cy="857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9" y="7436999"/>
            <a:ext cx="85725" cy="857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9" y="7789424"/>
            <a:ext cx="85725" cy="857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799" y="8141849"/>
            <a:ext cx="85725" cy="857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1354" y="2857500"/>
            <a:ext cx="10744199" cy="64025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57400" y="4533900"/>
            <a:ext cx="312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BCZ 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117</TotalTime>
  <Words>48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ST Classification with CNN</vt:lpstr>
      <vt:lpstr>                  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models for comparison</vt:lpstr>
      <vt:lpstr>Concluding  the model  selection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MNIST Classification with CNN</dc:title>
  <dc:creator>Gaurav Kumar Singh</dc:creator>
  <cp:keywords>DAGeI9FKrfA,BAGMIemTRlI,0</cp:keywords>
  <cp:lastModifiedBy>DELL</cp:lastModifiedBy>
  <cp:revision>7</cp:revision>
  <dcterms:created xsi:type="dcterms:W3CDTF">2025-02-05T13:19:25Z</dcterms:created>
  <dcterms:modified xsi:type="dcterms:W3CDTF">2025-02-05T15:18:26Z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2025-02-05T00:00:00Z</vt:filetime>
  </property>
  <property fmtid="{D5CDD505-2E9C-101B-9397-08002B2CF9AE}" pid="5" name="Producer">
    <vt:lpwstr>Canva</vt:lpwstr>
  </property>
</Properties>
</file>