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</p:sldMasterIdLst>
  <p:notesMasterIdLst>
    <p:notesMasterId r:id="rId19"/>
  </p:notesMasterIdLst>
  <p:sldIdLst>
    <p:sldId id="256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79" r:id="rId16"/>
    <p:sldId id="280" r:id="rId17"/>
    <p:sldId id="281" r:id="rId1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2105"/>
    <a:srgbClr val="CBA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-564" y="-9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  <a:sym typeface="+mn-ea"/>
              </a:rPr>
              <a:t> </a:t>
            </a:r>
            <a:r>
              <a:rPr lang="en-US" b="1" u="sng" dirty="0">
                <a:solidFill>
                  <a:schemeClr val="bg1"/>
                </a:solidFill>
                <a:sym typeface="+mn-ea"/>
              </a:rPr>
              <a:t>:</a:t>
            </a:r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727789" y="320596"/>
            <a:ext cx="7477601" cy="180379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7100"/>
              </a:lnSpc>
              <a:buNone/>
            </a:pPr>
            <a:r>
              <a:rPr lang="en-US" sz="5680" dirty="0" smtClean="0">
                <a:solidFill>
                  <a:srgbClr val="38512F"/>
                </a:solidFill>
                <a:latin typeface="Berlin Sans FB Demi" panose="020E0802020502020306" charset="0"/>
                <a:ea typeface="Lora" pitchFamily="34" charset="-122"/>
                <a:cs typeface="Berlin Sans FB Demi" panose="020E0802020502020306" charset="0"/>
              </a:rPr>
              <a:t>Laptop Dataset </a:t>
            </a:r>
            <a:endParaRPr lang="en-US" sz="5680" dirty="0">
              <a:solidFill>
                <a:srgbClr val="38512F"/>
              </a:solidFill>
              <a:latin typeface="Berlin Sans FB Demi" panose="020E0802020502020306" charset="0"/>
              <a:ea typeface="Lora" pitchFamily="34" charset="-122"/>
              <a:cs typeface="Berlin Sans FB Demi" panose="020E0802020502020306" charset="0"/>
            </a:endParaRPr>
          </a:p>
          <a:p>
            <a:pPr marL="0" indent="0" algn="ctr">
              <a:lnSpc>
                <a:spcPts val="7100"/>
              </a:lnSpc>
              <a:buNone/>
            </a:pPr>
            <a:r>
              <a:rPr lang="en-US" sz="5680" dirty="0">
                <a:solidFill>
                  <a:srgbClr val="38512F"/>
                </a:solidFill>
                <a:latin typeface="Berlin Sans FB Demi" panose="020E0802020502020306" charset="0"/>
                <a:ea typeface="Lora" pitchFamily="34" charset="-122"/>
                <a:cs typeface="Berlin Sans FB Demi" panose="020E0802020502020306" charset="0"/>
              </a:rPr>
              <a:t>Data Analysis</a:t>
            </a:r>
            <a:endParaRPr lang="en-US" sz="5680" dirty="0"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833199" y="6130290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30" name="Text Box 29"/>
          <p:cNvSpPr txBox="1"/>
          <p:nvPr>
            <p:custDataLst>
              <p:tags r:id="rId1"/>
            </p:custDataLst>
          </p:nvPr>
        </p:nvSpPr>
        <p:spPr>
          <a:xfrm>
            <a:off x="949325" y="5452110"/>
            <a:ext cx="6375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>
                    <a:lumMod val="50000"/>
                  </a:schemeClr>
                </a:solidFill>
              </a:rPr>
              <a:t>Gaurav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Kumar Singh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8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Data Analytics</a:t>
            </a:r>
          </a:p>
        </p:txBody>
      </p:sp>
      <p:sp>
        <p:nvSpPr>
          <p:cNvPr id="31" name="Text Box 30"/>
          <p:cNvSpPr txBox="1"/>
          <p:nvPr>
            <p:custDataLst>
              <p:tags r:id="rId2"/>
            </p:custDataLst>
          </p:nvPr>
        </p:nvSpPr>
        <p:spPr>
          <a:xfrm>
            <a:off x="949325" y="5903595"/>
            <a:ext cx="63754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Milestone – 1 (Python Data exploration Project)   Date : </a:t>
            </a:r>
            <a:r>
              <a:rPr lang="en-US" sz="28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22</a:t>
            </a:r>
            <a:r>
              <a:rPr lang="en-US" sz="2800" b="1" dirty="0" smtClean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-07-2024</a:t>
            </a:r>
            <a:endParaRPr lang="en-US" sz="2800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pic>
        <p:nvPicPr>
          <p:cNvPr id="34" name="Picture 33" descr="KGISL MicroCollege Logo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49325" y="6856730"/>
            <a:ext cx="3790950" cy="954405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1188720" y="2247900"/>
            <a:ext cx="6366510" cy="730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u="sng">
                <a:solidFill>
                  <a:schemeClr val="accent6">
                    <a:lumMod val="75000"/>
                  </a:schemeClr>
                </a:solidFill>
              </a:rPr>
              <a:t>PROJECT WORKFLOW OVERVIEW :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1188720" y="2837180"/>
            <a:ext cx="5386705" cy="24587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>
                <a:solidFill>
                  <a:schemeClr val="tx1"/>
                </a:solidFill>
              </a:rPr>
              <a:t>1) Data Cleaning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 b="1">
                <a:solidFill>
                  <a:schemeClr val="tx1"/>
                </a:solidFill>
              </a:rPr>
              <a:t>2) Exploratory Data Analysis (EDA)</a:t>
            </a:r>
            <a:r>
              <a:rPr lang="en-US" sz="2800">
                <a:solidFill>
                  <a:schemeClr val="tx1"/>
                </a:solidFill>
              </a:rPr>
              <a:t> </a:t>
            </a:r>
          </a:p>
          <a:p>
            <a:r>
              <a:rPr lang="en-US" sz="2800" b="1">
                <a:solidFill>
                  <a:schemeClr val="tx1"/>
                </a:solidFill>
              </a:rPr>
              <a:t>3) Data Visualization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 b="1">
                <a:solidFill>
                  <a:schemeClr val="tx1"/>
                </a:solidFill>
              </a:rPr>
              <a:t>4) Analysis and Interpretation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800" b="1">
                <a:solidFill>
                  <a:schemeClr val="tx1"/>
                </a:solidFill>
              </a:rPr>
              <a:t>5) Documentation</a:t>
            </a:r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028" name="Picture 4" descr="Laptop Buying Guide (2024): How to Choose the Right PC (Step-by-Step Guide)  | WIRE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31" y="0"/>
            <a:ext cx="7075170" cy="822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 build="p"/>
      <p:bldP spid="31" grpId="1"/>
      <p:bldP spid="28" grpId="0"/>
      <p:bldP spid="28" grpId="1"/>
      <p:bldP spid="27" grpId="0"/>
      <p:bldP spid="2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</p:spPr>
      </p:sp>
      <p:sp>
        <p:nvSpPr>
          <p:cNvPr id="34" name="Text Box 33"/>
          <p:cNvSpPr txBox="1"/>
          <p:nvPr>
            <p:custDataLst>
              <p:tags r:id="rId1"/>
            </p:custDataLst>
          </p:nvPr>
        </p:nvSpPr>
        <p:spPr>
          <a:xfrm>
            <a:off x="1299210" y="342900"/>
            <a:ext cx="1203134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6000" b="1" spc="-80" dirty="0">
                <a:solidFill>
                  <a:schemeClr val="accent4">
                    <a:lumMod val="50000"/>
                  </a:schemeClr>
                </a:solidFill>
                <a:latin typeface="Graphik Regular" panose="020B0503030202060203" pitchFamily="34" charset="0"/>
                <a:sym typeface="+mn-ea"/>
              </a:rPr>
              <a:t>Outlier Detection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301115" y="1664970"/>
            <a:ext cx="7789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sym typeface="+mn-ea"/>
              </a:rPr>
              <a:t> • Strategies for identifying and handling outliers (e.g., removal, transformation).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sym typeface="+mn-ea"/>
              </a:rPr>
              <a:t>• Box plots or scatter plots to visualize outliers in numerical features.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sym typeface="+mn-ea"/>
              </a:rPr>
              <a:t>• Explanation of outlier removal techniques and impact on the dataset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6" y="3070441"/>
            <a:ext cx="513793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58" y="3070441"/>
            <a:ext cx="433952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61" y="2293749"/>
            <a:ext cx="4091553" cy="5199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</p:spPr>
      </p:sp>
      <p:sp>
        <p:nvSpPr>
          <p:cNvPr id="4" name="Text Box 3"/>
          <p:cNvSpPr txBox="1"/>
          <p:nvPr>
            <p:custDataLst>
              <p:tags r:id="rId1"/>
            </p:custDataLst>
          </p:nvPr>
        </p:nvSpPr>
        <p:spPr>
          <a:xfrm>
            <a:off x="3091815" y="-8255"/>
            <a:ext cx="8531225" cy="14909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ts val="9600"/>
              </a:lnSpc>
            </a:pPr>
            <a:r>
              <a:rPr lang="en-US" sz="6000" b="1" spc="-80" dirty="0" smtClean="0">
                <a:solidFill>
                  <a:schemeClr val="accent2">
                    <a:lumMod val="50000"/>
                  </a:schemeClr>
                </a:solidFill>
                <a:latin typeface="Graphik Regular" panose="020B0503030202060203" pitchFamily="34" charset="0"/>
                <a:sym typeface="+mn-ea"/>
              </a:rPr>
              <a:t> Outlier Removal</a:t>
            </a:r>
            <a:endParaRPr lang="en-US" sz="6000" b="1" spc="-80" dirty="0">
              <a:solidFill>
                <a:schemeClr val="accent2">
                  <a:lumMod val="50000"/>
                </a:schemeClr>
              </a:solidFill>
              <a:latin typeface="Graphik Regular" panose="020B0503030202060203" pitchFamily="34" charset="0"/>
              <a:sym typeface="+mn-ea"/>
            </a:endParaRPr>
          </a:p>
          <a:p>
            <a:pPr algn="ctr">
              <a:lnSpc>
                <a:spcPts val="9600"/>
              </a:lnSpc>
            </a:pPr>
            <a:endParaRPr lang="en-US" sz="6000" b="1" spc="-80" dirty="0">
              <a:solidFill>
                <a:schemeClr val="accent2">
                  <a:lumMod val="50000"/>
                </a:schemeClr>
              </a:solidFill>
              <a:latin typeface="Graphik Regular" panose="020B0503030202060203" pitchFamily="34" charset="0"/>
              <a:sym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49" y="1743075"/>
            <a:ext cx="12180107" cy="582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</p:spPr>
      </p:sp>
      <p:sp>
        <p:nvSpPr>
          <p:cNvPr id="4" name="Text Box 3"/>
          <p:cNvSpPr txBox="1"/>
          <p:nvPr>
            <p:custDataLst>
              <p:tags r:id="rId1"/>
            </p:custDataLst>
          </p:nvPr>
        </p:nvSpPr>
        <p:spPr>
          <a:xfrm>
            <a:off x="3091815" y="-8255"/>
            <a:ext cx="8531225" cy="14909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ts val="9600"/>
              </a:lnSpc>
            </a:pPr>
            <a:r>
              <a:rPr lang="en-US" sz="6000" b="1" spc="-80" dirty="0" smtClean="0">
                <a:solidFill>
                  <a:schemeClr val="accent2">
                    <a:lumMod val="50000"/>
                  </a:schemeClr>
                </a:solidFill>
                <a:latin typeface="Graphik Regular" panose="020B0503030202060203" pitchFamily="34" charset="0"/>
                <a:sym typeface="+mn-ea"/>
              </a:rPr>
              <a:t>Univariate</a:t>
            </a:r>
            <a:r>
              <a:rPr lang="en-US" sz="6000" b="1" spc="-80" dirty="0" smtClean="0">
                <a:solidFill>
                  <a:schemeClr val="accent2">
                    <a:lumMod val="50000"/>
                  </a:schemeClr>
                </a:solidFill>
                <a:latin typeface="Graphik Regular" panose="020B0503030202060203" pitchFamily="34" charset="0"/>
                <a:sym typeface="+mn-ea"/>
              </a:rPr>
              <a:t> Analysis</a:t>
            </a:r>
            <a:endParaRPr lang="en-US" sz="6000" b="1" spc="-80" dirty="0">
              <a:solidFill>
                <a:schemeClr val="accent2">
                  <a:lumMod val="50000"/>
                </a:schemeClr>
              </a:solidFill>
              <a:latin typeface="Graphik Regular" panose="020B0503030202060203" pitchFamily="34" charset="0"/>
              <a:sym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302" y="1832110"/>
            <a:ext cx="11481247" cy="587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</p:spPr>
      </p:sp>
      <p:sp>
        <p:nvSpPr>
          <p:cNvPr id="8" name="Text Box 3"/>
          <p:cNvSpPr txBox="1"/>
          <p:nvPr>
            <p:custDataLst>
              <p:tags r:id="rId1"/>
            </p:custDataLst>
          </p:nvPr>
        </p:nvSpPr>
        <p:spPr>
          <a:xfrm>
            <a:off x="3091815" y="-8255"/>
            <a:ext cx="8531225" cy="14909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ts val="9600"/>
              </a:lnSpc>
            </a:pPr>
            <a:r>
              <a:rPr lang="en-US" sz="6000" b="1" spc="-80" dirty="0" smtClean="0">
                <a:solidFill>
                  <a:schemeClr val="accent2">
                    <a:lumMod val="50000"/>
                  </a:schemeClr>
                </a:solidFill>
                <a:latin typeface="Graphik Regular" panose="020B0503030202060203" pitchFamily="34" charset="0"/>
                <a:sym typeface="+mn-ea"/>
              </a:rPr>
              <a:t>Univariate</a:t>
            </a:r>
            <a:r>
              <a:rPr lang="en-US" sz="6000" b="1" spc="-80" dirty="0" smtClean="0">
                <a:solidFill>
                  <a:schemeClr val="accent2">
                    <a:lumMod val="50000"/>
                  </a:schemeClr>
                </a:solidFill>
                <a:latin typeface="Graphik Regular" panose="020B0503030202060203" pitchFamily="34" charset="0"/>
                <a:sym typeface="+mn-ea"/>
              </a:rPr>
              <a:t> Analysis</a:t>
            </a:r>
            <a:endParaRPr lang="en-US" sz="6000" b="1" spc="-80" dirty="0">
              <a:solidFill>
                <a:schemeClr val="accent2">
                  <a:lumMod val="50000"/>
                </a:schemeClr>
              </a:solidFill>
              <a:latin typeface="Graphik Regular" panose="020B0503030202060203" pitchFamily="34" charset="0"/>
              <a:sym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8" y="1658319"/>
            <a:ext cx="9382851" cy="565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</p:spPr>
      </p:sp>
      <p:sp>
        <p:nvSpPr>
          <p:cNvPr id="8" name="Text Box 3"/>
          <p:cNvSpPr txBox="1"/>
          <p:nvPr>
            <p:custDataLst>
              <p:tags r:id="rId1"/>
            </p:custDataLst>
          </p:nvPr>
        </p:nvSpPr>
        <p:spPr>
          <a:xfrm>
            <a:off x="3091815" y="-8255"/>
            <a:ext cx="8531225" cy="14909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ts val="9600"/>
              </a:lnSpc>
            </a:pPr>
            <a:r>
              <a:rPr lang="en-US" sz="6000" b="1" spc="-80" dirty="0" smtClean="0">
                <a:solidFill>
                  <a:schemeClr val="accent2">
                    <a:lumMod val="50000"/>
                  </a:schemeClr>
                </a:solidFill>
                <a:latin typeface="Graphik Regular" panose="020B0503030202060203" pitchFamily="34" charset="0"/>
                <a:sym typeface="+mn-ea"/>
              </a:rPr>
              <a:t>Univariate</a:t>
            </a:r>
            <a:r>
              <a:rPr lang="en-US" sz="6000" b="1" spc="-80" dirty="0" smtClean="0">
                <a:solidFill>
                  <a:schemeClr val="accent2">
                    <a:lumMod val="50000"/>
                  </a:schemeClr>
                </a:solidFill>
                <a:latin typeface="Graphik Regular" panose="020B0503030202060203" pitchFamily="34" charset="0"/>
                <a:sym typeface="+mn-ea"/>
              </a:rPr>
              <a:t> Analysis</a:t>
            </a:r>
            <a:endParaRPr lang="en-US" sz="6000" b="1" spc="-80" dirty="0">
              <a:solidFill>
                <a:schemeClr val="accent2">
                  <a:lumMod val="50000"/>
                </a:schemeClr>
              </a:solidFill>
              <a:latin typeface="Graphik Regular" panose="020B0503030202060203" pitchFamily="34" charset="0"/>
              <a:sym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9" y="1658319"/>
            <a:ext cx="7414566" cy="565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37" y="1658319"/>
            <a:ext cx="6551506" cy="565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38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</p:spPr>
      </p:sp>
      <p:sp>
        <p:nvSpPr>
          <p:cNvPr id="8" name="Text Box 3"/>
          <p:cNvSpPr txBox="1"/>
          <p:nvPr>
            <p:custDataLst>
              <p:tags r:id="rId1"/>
            </p:custDataLst>
          </p:nvPr>
        </p:nvSpPr>
        <p:spPr>
          <a:xfrm>
            <a:off x="3091815" y="-8255"/>
            <a:ext cx="8531225" cy="14909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ts val="9600"/>
              </a:lnSpc>
            </a:pPr>
            <a:r>
              <a:rPr lang="en-US" sz="6000" b="1" spc="-80" dirty="0" smtClean="0">
                <a:solidFill>
                  <a:schemeClr val="accent2">
                    <a:lumMod val="50000"/>
                  </a:schemeClr>
                </a:solidFill>
                <a:latin typeface="Graphik Regular" panose="020B0503030202060203" pitchFamily="34" charset="0"/>
                <a:sym typeface="+mn-ea"/>
              </a:rPr>
              <a:t>Chisquare</a:t>
            </a:r>
            <a:r>
              <a:rPr lang="en-US" sz="6000" b="1" spc="-80" dirty="0" smtClean="0">
                <a:solidFill>
                  <a:schemeClr val="accent2">
                    <a:lumMod val="50000"/>
                  </a:schemeClr>
                </a:solidFill>
                <a:latin typeface="Graphik Regular" panose="020B0503030202060203" pitchFamily="34" charset="0"/>
                <a:sym typeface="+mn-ea"/>
              </a:rPr>
              <a:t> Testing</a:t>
            </a:r>
            <a:endParaRPr lang="en-US" sz="6000" b="1" spc="-80" dirty="0">
              <a:solidFill>
                <a:schemeClr val="accent2">
                  <a:lumMod val="50000"/>
                </a:schemeClr>
              </a:solidFill>
              <a:latin typeface="Graphik Regular" panose="020B0503030202060203" pitchFamily="34" charset="0"/>
              <a:sym typeface="+mn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66" y="1482725"/>
            <a:ext cx="12966753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88" y="3235271"/>
            <a:ext cx="5503125" cy="175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59" y="4994328"/>
            <a:ext cx="7344717" cy="275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60" y="3101975"/>
            <a:ext cx="4986499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36" y="6850251"/>
            <a:ext cx="6013342" cy="1224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33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</p:spPr>
      </p:sp>
      <p:sp>
        <p:nvSpPr>
          <p:cNvPr id="8" name="Text Box 3"/>
          <p:cNvSpPr txBox="1"/>
          <p:nvPr>
            <p:custDataLst>
              <p:tags r:id="rId1"/>
            </p:custDataLst>
          </p:nvPr>
        </p:nvSpPr>
        <p:spPr>
          <a:xfrm>
            <a:off x="3091815" y="-8255"/>
            <a:ext cx="8531225" cy="14909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ts val="9600"/>
              </a:lnSpc>
            </a:pPr>
            <a:r>
              <a:rPr lang="en-US" sz="6000" b="1" spc="-80" dirty="0" smtClean="0">
                <a:solidFill>
                  <a:schemeClr val="accent2">
                    <a:lumMod val="50000"/>
                  </a:schemeClr>
                </a:solidFill>
                <a:latin typeface="Graphik Regular" panose="020B0503030202060203" pitchFamily="34" charset="0"/>
                <a:sym typeface="+mn-ea"/>
              </a:rPr>
              <a:t>Anova</a:t>
            </a:r>
            <a:r>
              <a:rPr lang="en-US" sz="6000" b="1" spc="-80" dirty="0" smtClean="0">
                <a:solidFill>
                  <a:schemeClr val="accent2">
                    <a:lumMod val="50000"/>
                  </a:schemeClr>
                </a:solidFill>
                <a:latin typeface="Graphik Regular" panose="020B0503030202060203" pitchFamily="34" charset="0"/>
                <a:sym typeface="+mn-ea"/>
              </a:rPr>
              <a:t> Testing</a:t>
            </a:r>
            <a:endParaRPr lang="en-US" sz="6000" b="1" spc="-80" dirty="0">
              <a:solidFill>
                <a:schemeClr val="accent2">
                  <a:lumMod val="50000"/>
                </a:schemeClr>
              </a:solidFill>
              <a:latin typeface="Graphik Regular" panose="020B0503030202060203" pitchFamily="34" charset="0"/>
              <a:sym typeface="+mn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59" y="1286925"/>
            <a:ext cx="5184344" cy="4245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774" y="1303795"/>
            <a:ext cx="532286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243" y="5765369"/>
            <a:ext cx="6021183" cy="2020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83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</p:spPr>
      </p:sp>
      <p:sp>
        <p:nvSpPr>
          <p:cNvPr id="12" name="TextBox 3"/>
          <p:cNvSpPr txBox="1"/>
          <p:nvPr>
            <p:custDataLst>
              <p:tags r:id="rId1"/>
            </p:custDataLst>
          </p:nvPr>
        </p:nvSpPr>
        <p:spPr>
          <a:xfrm>
            <a:off x="1043305" y="107950"/>
            <a:ext cx="8673465" cy="1230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Introduction</a:t>
            </a:r>
          </a:p>
        </p:txBody>
      </p:sp>
      <p:sp>
        <p:nvSpPr>
          <p:cNvPr id="13" name="Text Box 12"/>
          <p:cNvSpPr txBox="1"/>
          <p:nvPr>
            <p:custDataLst>
              <p:tags r:id="rId2"/>
            </p:custDataLst>
          </p:nvPr>
        </p:nvSpPr>
        <p:spPr>
          <a:xfrm>
            <a:off x="1043305" y="1327150"/>
            <a:ext cx="88715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objective of this project is to conduct </a:t>
            </a:r>
            <a:r>
              <a:rPr lang="en-US" sz="2400" dirty="0" smtClean="0"/>
              <a:t>a </a:t>
            </a:r>
            <a:r>
              <a:rPr lang="en-US" sz="2400" dirty="0"/>
              <a:t>comprehensive data exploration, cleaning, and analysis to derive meaningful insights </a:t>
            </a:r>
            <a:r>
              <a:rPr lang="en-US" sz="2400" dirty="0" smtClean="0"/>
              <a:t>    from the </a:t>
            </a:r>
            <a:r>
              <a:rPr lang="en-US" sz="2400" dirty="0"/>
              <a:t>dataset.</a:t>
            </a:r>
          </a:p>
        </p:txBody>
      </p:sp>
      <p:sp>
        <p:nvSpPr>
          <p:cNvPr id="14" name="Text Box 13"/>
          <p:cNvSpPr txBox="1"/>
          <p:nvPr>
            <p:custDataLst>
              <p:tags r:id="rId3"/>
            </p:custDataLst>
          </p:nvPr>
        </p:nvSpPr>
        <p:spPr>
          <a:xfrm>
            <a:off x="1084580" y="4114800"/>
            <a:ext cx="91560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1) Data Understanding:</a:t>
            </a:r>
          </a:p>
          <a:p>
            <a:r>
              <a:rPr lang="en-US" sz="2400" dirty="0"/>
              <a:t>Contextualization, Identifying Limitations and Feature Selection.</a:t>
            </a:r>
          </a:p>
          <a:p>
            <a:endParaRPr lang="en-US" sz="2400" dirty="0"/>
          </a:p>
          <a:p>
            <a:r>
              <a:rPr lang="en-US" sz="2400" b="1" dirty="0"/>
              <a:t>2) Data Preprocessing:</a:t>
            </a:r>
          </a:p>
          <a:p>
            <a:r>
              <a:rPr lang="en-US" sz="2400" dirty="0"/>
              <a:t>Data Quality, and Normalization and Feature Engineering.</a:t>
            </a:r>
          </a:p>
          <a:p>
            <a:endParaRPr lang="en-US" sz="2400" dirty="0"/>
          </a:p>
          <a:p>
            <a:r>
              <a:rPr lang="en-US" sz="2400" b="1" dirty="0"/>
              <a:t>3) Visualization:</a:t>
            </a:r>
          </a:p>
          <a:p>
            <a:r>
              <a:rPr lang="en-US" sz="2400" dirty="0"/>
              <a:t>Insight Generation, Communication and Decision Making.</a:t>
            </a:r>
          </a:p>
        </p:txBody>
      </p:sp>
      <p:sp>
        <p:nvSpPr>
          <p:cNvPr id="24" name="Text Box 23"/>
          <p:cNvSpPr txBox="1"/>
          <p:nvPr>
            <p:custDataLst>
              <p:tags r:id="rId4"/>
            </p:custDataLst>
          </p:nvPr>
        </p:nvSpPr>
        <p:spPr>
          <a:xfrm>
            <a:off x="1043305" y="3041015"/>
            <a:ext cx="88176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Importance of </a:t>
            </a:r>
            <a:r>
              <a:rPr lang="en-US" sz="2800" b="1">
                <a:latin typeface="Berlin Sans FB Demi" panose="020E0802020502020306" charset="0"/>
                <a:cs typeface="Berlin Sans FB Demi" panose="020E0802020502020306" charset="0"/>
              </a:rPr>
              <a:t>data </a:t>
            </a:r>
            <a:r>
              <a:rPr lang="en-US" sz="2800" b="1"/>
              <a:t>understanding, preprocessing, and visualization in data analytics projects :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00" y="0"/>
            <a:ext cx="5067300" cy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</p:spPr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280670" y="307975"/>
            <a:ext cx="9961245" cy="1230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Data Understanding :</a:t>
            </a: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>
            <a:off x="356870" y="1603375"/>
            <a:ext cx="10165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+mn-ea"/>
              </a:rPr>
              <a:t>• </a:t>
            </a:r>
            <a:r>
              <a:rPr lang="en-US"/>
              <a:t>Overview of the dataset structure: number of rows, columns, data types.</a:t>
            </a:r>
          </a:p>
          <a:p>
            <a:r>
              <a:rPr lang="en-US"/>
              <a:t>• Summary statistics: mean, median, min, max for numerical features.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2" y="2589984"/>
            <a:ext cx="7879443" cy="542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285" y="2640330"/>
            <a:ext cx="5821363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77" y="4633992"/>
            <a:ext cx="5593171" cy="306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</p:spPr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544195" y="-140970"/>
            <a:ext cx="8994775" cy="87884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9600"/>
              </a:lnSpc>
            </a:pPr>
            <a:r>
              <a:rPr lang="en-US" sz="4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Data Understanding 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31" y="1652969"/>
            <a:ext cx="10585342" cy="479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</p:spPr>
      </p:sp>
      <p:sp>
        <p:nvSpPr>
          <p:cNvPr id="5" name="TextBox 3"/>
          <p:cNvSpPr txBox="1"/>
          <p:nvPr>
            <p:custDataLst>
              <p:tags r:id="rId1"/>
            </p:custDataLst>
          </p:nvPr>
        </p:nvSpPr>
        <p:spPr>
          <a:xfrm>
            <a:off x="386715" y="325120"/>
            <a:ext cx="9961245" cy="1230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Initial Exploration</a:t>
            </a:r>
          </a:p>
        </p:txBody>
      </p:sp>
      <p:sp>
        <p:nvSpPr>
          <p:cNvPr id="23" name="Text Box 22"/>
          <p:cNvSpPr txBox="1"/>
          <p:nvPr>
            <p:custDataLst>
              <p:tags r:id="rId2"/>
            </p:custDataLst>
          </p:nvPr>
        </p:nvSpPr>
        <p:spPr>
          <a:xfrm>
            <a:off x="462915" y="1696720"/>
            <a:ext cx="1157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• Insights from initial exploration: any notable patterns, outliers, or missing values observed.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87" y="2321877"/>
            <a:ext cx="6251575" cy="451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62" y="2321877"/>
            <a:ext cx="7687885" cy="451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</p:spPr>
      </p:sp>
      <p:sp>
        <p:nvSpPr>
          <p:cNvPr id="5" name="TextBox 3"/>
          <p:cNvSpPr txBox="1"/>
          <p:nvPr>
            <p:custDataLst>
              <p:tags r:id="rId1"/>
            </p:custDataLst>
          </p:nvPr>
        </p:nvSpPr>
        <p:spPr>
          <a:xfrm>
            <a:off x="386715" y="325120"/>
            <a:ext cx="9961245" cy="1230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Initial Exploration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7" y="2015424"/>
            <a:ext cx="8549065" cy="57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</p:spPr>
      </p:sp>
      <p:sp>
        <p:nvSpPr>
          <p:cNvPr id="34" name="Text Box 33"/>
          <p:cNvSpPr txBox="1"/>
          <p:nvPr>
            <p:custDataLst>
              <p:tags r:id="rId1"/>
            </p:custDataLst>
          </p:nvPr>
        </p:nvSpPr>
        <p:spPr>
          <a:xfrm>
            <a:off x="1299210" y="342900"/>
            <a:ext cx="1203134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6000" b="1" spc="-80" dirty="0">
                <a:solidFill>
                  <a:schemeClr val="accent4">
                    <a:lumMod val="50000"/>
                  </a:schemeClr>
                </a:solidFill>
                <a:latin typeface="Graphik Regular" panose="020B0503030202060203" pitchFamily="34" charset="0"/>
                <a:sym typeface="+mn-ea"/>
              </a:rPr>
              <a:t>Missing Values Handling</a:t>
            </a:r>
          </a:p>
        </p:txBody>
      </p:sp>
      <p:sp>
        <p:nvSpPr>
          <p:cNvPr id="36" name="Text Box 35"/>
          <p:cNvSpPr txBox="1"/>
          <p:nvPr>
            <p:custDataLst>
              <p:tags r:id="rId2"/>
            </p:custDataLst>
          </p:nvPr>
        </p:nvSpPr>
        <p:spPr>
          <a:xfrm>
            <a:off x="746760" y="1664970"/>
            <a:ext cx="16855440" cy="838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• Techniques used to detect missing values.</a:t>
            </a:r>
          </a:p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• Techniques used to handle missing values (e.g., imputation, deletion).</a:t>
            </a:r>
          </a:p>
          <a:p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• Before-and-after comparison: Shape of the dataset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032" y="2775284"/>
            <a:ext cx="7713747" cy="4491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</p:spPr>
      </p:sp>
      <p:sp>
        <p:nvSpPr>
          <p:cNvPr id="34" name="Text Box 33"/>
          <p:cNvSpPr txBox="1"/>
          <p:nvPr>
            <p:custDataLst>
              <p:tags r:id="rId1"/>
            </p:custDataLst>
          </p:nvPr>
        </p:nvSpPr>
        <p:spPr>
          <a:xfrm>
            <a:off x="1299210" y="342900"/>
            <a:ext cx="1203134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6000" b="1" spc="-80" dirty="0">
                <a:solidFill>
                  <a:schemeClr val="accent4">
                    <a:lumMod val="50000"/>
                  </a:schemeClr>
                </a:solidFill>
                <a:latin typeface="Graphik Regular" panose="020B0503030202060203" pitchFamily="34" charset="0"/>
                <a:sym typeface="+mn-ea"/>
              </a:rPr>
              <a:t>Missing Values Handling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03" y="1886112"/>
            <a:ext cx="9277511" cy="535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</p:spPr>
      </p:sp>
      <p:sp>
        <p:nvSpPr>
          <p:cNvPr id="34" name="Text Box 33"/>
          <p:cNvSpPr txBox="1"/>
          <p:nvPr>
            <p:custDataLst>
              <p:tags r:id="rId1"/>
            </p:custDataLst>
          </p:nvPr>
        </p:nvSpPr>
        <p:spPr>
          <a:xfrm>
            <a:off x="1299210" y="342900"/>
            <a:ext cx="1203134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6000" b="1" spc="-80" dirty="0">
                <a:solidFill>
                  <a:schemeClr val="accent4">
                    <a:lumMod val="50000"/>
                  </a:schemeClr>
                </a:solidFill>
                <a:latin typeface="Graphik Regular" panose="020B0503030202060203" pitchFamily="34" charset="0"/>
                <a:sym typeface="+mn-ea"/>
              </a:rPr>
              <a:t>Missing Values Handling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776" y="1985963"/>
            <a:ext cx="10538848" cy="551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298</Words>
  <Application>Microsoft Office PowerPoint</Application>
  <PresentationFormat>Custom</PresentationFormat>
  <Paragraphs>61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13</cp:revision>
  <dcterms:created xsi:type="dcterms:W3CDTF">2024-06-10T09:21:00Z</dcterms:created>
  <dcterms:modified xsi:type="dcterms:W3CDTF">2024-07-22T14:39:36Z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3323AF36070140B7B4F270FA8E1D6E2B_12</vt:lpwstr>
  </property>
  <property fmtid="{D5CDD505-2E9C-101B-9397-08002B2CF9AE}" pid="3" name="KSOProductBuildVer">
    <vt:lpwstr>1033-12.2.0.17119</vt:lpwstr>
  </property>
</Properties>
</file>