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147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urav layak" userId="dd8bbdf30d72672b" providerId="LiveId" clId="{55343D8F-BFD6-4F93-995B-916572451C2A}"/>
    <pc:docChg chg="undo custSel delSld modSld">
      <pc:chgData name="Gaurav layak" userId="dd8bbdf30d72672b" providerId="LiveId" clId="{55343D8F-BFD6-4F93-995B-916572451C2A}" dt="2025-02-22T17:15:40.629" v="1052" actId="14100"/>
      <pc:docMkLst>
        <pc:docMk/>
      </pc:docMkLst>
      <pc:sldChg chg="addSp modSp mod setBg">
        <pc:chgData name="Gaurav layak" userId="dd8bbdf30d72672b" providerId="LiveId" clId="{55343D8F-BFD6-4F93-995B-916572451C2A}" dt="2025-02-22T17:09:06.736" v="957" actId="14100"/>
        <pc:sldMkLst>
          <pc:docMk/>
          <pc:sldMk cId="0" sldId="256"/>
        </pc:sldMkLst>
        <pc:spChg chg="mod">
          <ac:chgData name="Gaurav layak" userId="dd8bbdf30d72672b" providerId="LiveId" clId="{55343D8F-BFD6-4F93-995B-916572451C2A}" dt="2025-02-22T16:23:46.805" v="51" actId="255"/>
          <ac:spMkLst>
            <pc:docMk/>
            <pc:sldMk cId="0" sldId="256"/>
            <ac:spMk id="2" creationId="{00000000-0000-0000-0000-000000000000}"/>
          </ac:spMkLst>
        </pc:spChg>
        <pc:spChg chg="mod">
          <ac:chgData name="Gaurav layak" userId="dd8bbdf30d72672b" providerId="LiveId" clId="{55343D8F-BFD6-4F93-995B-916572451C2A}" dt="2025-02-22T16:24:11.764" v="55" actId="14100"/>
          <ac:spMkLst>
            <pc:docMk/>
            <pc:sldMk cId="0" sldId="256"/>
            <ac:spMk id="3" creationId="{00000000-0000-0000-0000-000000000000}"/>
          </ac:spMkLst>
        </pc:spChg>
        <pc:picChg chg="add mod ord">
          <ac:chgData name="Gaurav layak" userId="dd8bbdf30d72672b" providerId="LiveId" clId="{55343D8F-BFD6-4F93-995B-916572451C2A}" dt="2025-02-22T17:09:06.736" v="957" actId="14100"/>
          <ac:picMkLst>
            <pc:docMk/>
            <pc:sldMk cId="0" sldId="256"/>
            <ac:picMk id="5" creationId="{AB608ADD-A097-65D2-5B6A-81E812E40075}"/>
          </ac:picMkLst>
        </pc:picChg>
      </pc:sldChg>
      <pc:sldChg chg="modSp mod setBg">
        <pc:chgData name="Gaurav layak" userId="dd8bbdf30d72672b" providerId="LiveId" clId="{55343D8F-BFD6-4F93-995B-916572451C2A}" dt="2025-02-22T16:33:31.105" v="165" actId="14100"/>
        <pc:sldMkLst>
          <pc:docMk/>
          <pc:sldMk cId="0" sldId="257"/>
        </pc:sldMkLst>
        <pc:spChg chg="mod">
          <ac:chgData name="Gaurav layak" userId="dd8bbdf30d72672b" providerId="LiveId" clId="{55343D8F-BFD6-4F93-995B-916572451C2A}" dt="2025-02-22T16:33:31.105" v="165" actId="14100"/>
          <ac:spMkLst>
            <pc:docMk/>
            <pc:sldMk cId="0" sldId="257"/>
            <ac:spMk id="2" creationId="{00000000-0000-0000-0000-000000000000}"/>
          </ac:spMkLst>
        </pc:spChg>
        <pc:spChg chg="mod">
          <ac:chgData name="Gaurav layak" userId="dd8bbdf30d72672b" providerId="LiveId" clId="{55343D8F-BFD6-4F93-995B-916572451C2A}" dt="2025-02-22T16:31:35.133" v="157" actId="14100"/>
          <ac:spMkLst>
            <pc:docMk/>
            <pc:sldMk cId="0" sldId="257"/>
            <ac:spMk id="3" creationId="{00000000-0000-0000-0000-000000000000}"/>
          </ac:spMkLst>
        </pc:spChg>
      </pc:sldChg>
      <pc:sldChg chg="modSp mod setBg">
        <pc:chgData name="Gaurav layak" userId="dd8bbdf30d72672b" providerId="LiveId" clId="{55343D8F-BFD6-4F93-995B-916572451C2A}" dt="2025-02-22T17:15:40.629" v="1052" actId="14100"/>
        <pc:sldMkLst>
          <pc:docMk/>
          <pc:sldMk cId="0" sldId="258"/>
        </pc:sldMkLst>
        <pc:spChg chg="mod">
          <ac:chgData name="Gaurav layak" userId="dd8bbdf30d72672b" providerId="LiveId" clId="{55343D8F-BFD6-4F93-995B-916572451C2A}" dt="2025-02-22T16:33:15.852" v="162" actId="14100"/>
          <ac:spMkLst>
            <pc:docMk/>
            <pc:sldMk cId="0" sldId="258"/>
            <ac:spMk id="2" creationId="{00000000-0000-0000-0000-000000000000}"/>
          </ac:spMkLst>
        </pc:spChg>
        <pc:spChg chg="mod">
          <ac:chgData name="Gaurav layak" userId="dd8bbdf30d72672b" providerId="LiveId" clId="{55343D8F-BFD6-4F93-995B-916572451C2A}" dt="2025-02-22T17:15:40.629" v="1052" actId="14100"/>
          <ac:spMkLst>
            <pc:docMk/>
            <pc:sldMk cId="0" sldId="258"/>
            <ac:spMk id="3" creationId="{00000000-0000-0000-0000-000000000000}"/>
          </ac:spMkLst>
        </pc:spChg>
      </pc:sldChg>
      <pc:sldChg chg="modSp mod setBg">
        <pc:chgData name="Gaurav layak" userId="dd8bbdf30d72672b" providerId="LiveId" clId="{55343D8F-BFD6-4F93-995B-916572451C2A}" dt="2025-02-22T16:54:08.205" v="567" actId="113"/>
        <pc:sldMkLst>
          <pc:docMk/>
          <pc:sldMk cId="0" sldId="259"/>
        </pc:sldMkLst>
        <pc:spChg chg="mod">
          <ac:chgData name="Gaurav layak" userId="dd8bbdf30d72672b" providerId="LiveId" clId="{55343D8F-BFD6-4F93-995B-916572451C2A}" dt="2025-02-22T16:35:28.684" v="196" actId="207"/>
          <ac:spMkLst>
            <pc:docMk/>
            <pc:sldMk cId="0" sldId="259"/>
            <ac:spMk id="2" creationId="{00000000-0000-0000-0000-000000000000}"/>
          </ac:spMkLst>
        </pc:spChg>
        <pc:spChg chg="mod">
          <ac:chgData name="Gaurav layak" userId="dd8bbdf30d72672b" providerId="LiveId" clId="{55343D8F-BFD6-4F93-995B-916572451C2A}" dt="2025-02-22T16:54:08.205" v="567" actId="113"/>
          <ac:spMkLst>
            <pc:docMk/>
            <pc:sldMk cId="0" sldId="259"/>
            <ac:spMk id="3" creationId="{00000000-0000-0000-0000-000000000000}"/>
          </ac:spMkLst>
        </pc:spChg>
      </pc:sldChg>
      <pc:sldChg chg="addSp delSp modSp mod setBg">
        <pc:chgData name="Gaurav layak" userId="dd8bbdf30d72672b" providerId="LiveId" clId="{55343D8F-BFD6-4F93-995B-916572451C2A}" dt="2025-02-22T16:50:33.554" v="439" actId="14100"/>
        <pc:sldMkLst>
          <pc:docMk/>
          <pc:sldMk cId="0" sldId="260"/>
        </pc:sldMkLst>
        <pc:spChg chg="mod">
          <ac:chgData name="Gaurav layak" userId="dd8bbdf30d72672b" providerId="LiveId" clId="{55343D8F-BFD6-4F93-995B-916572451C2A}" dt="2025-02-22T16:48:19.854" v="423" actId="207"/>
          <ac:spMkLst>
            <pc:docMk/>
            <pc:sldMk cId="0" sldId="260"/>
            <ac:spMk id="2" creationId="{00000000-0000-0000-0000-000000000000}"/>
          </ac:spMkLst>
        </pc:spChg>
        <pc:spChg chg="del mod">
          <ac:chgData name="Gaurav layak" userId="dd8bbdf30d72672b" providerId="LiveId" clId="{55343D8F-BFD6-4F93-995B-916572451C2A}" dt="2025-02-22T16:48:56.221" v="426" actId="931"/>
          <ac:spMkLst>
            <pc:docMk/>
            <pc:sldMk cId="0" sldId="260"/>
            <ac:spMk id="3" creationId="{00000000-0000-0000-0000-000000000000}"/>
          </ac:spMkLst>
        </pc:spChg>
        <pc:picChg chg="add mod modCrop">
          <ac:chgData name="Gaurav layak" userId="dd8bbdf30d72672b" providerId="LiveId" clId="{55343D8F-BFD6-4F93-995B-916572451C2A}" dt="2025-02-22T16:50:33.554" v="439" actId="14100"/>
          <ac:picMkLst>
            <pc:docMk/>
            <pc:sldMk cId="0" sldId="260"/>
            <ac:picMk id="5" creationId="{893A1195-7259-FFE5-F9EA-0E729E072F0E}"/>
          </ac:picMkLst>
        </pc:picChg>
      </pc:sldChg>
      <pc:sldChg chg="modSp mod setBg">
        <pc:chgData name="Gaurav layak" userId="dd8bbdf30d72672b" providerId="LiveId" clId="{55343D8F-BFD6-4F93-995B-916572451C2A}" dt="2025-02-22T16:57:58.829" v="593" actId="14100"/>
        <pc:sldMkLst>
          <pc:docMk/>
          <pc:sldMk cId="0" sldId="261"/>
        </pc:sldMkLst>
        <pc:spChg chg="mod">
          <ac:chgData name="Gaurav layak" userId="dd8bbdf30d72672b" providerId="LiveId" clId="{55343D8F-BFD6-4F93-995B-916572451C2A}" dt="2025-02-22T16:55:13.018" v="571" actId="207"/>
          <ac:spMkLst>
            <pc:docMk/>
            <pc:sldMk cId="0" sldId="261"/>
            <ac:spMk id="2" creationId="{00000000-0000-0000-0000-000000000000}"/>
          </ac:spMkLst>
        </pc:spChg>
        <pc:spChg chg="mod">
          <ac:chgData name="Gaurav layak" userId="dd8bbdf30d72672b" providerId="LiveId" clId="{55343D8F-BFD6-4F93-995B-916572451C2A}" dt="2025-02-22T16:57:58.829" v="593" actId="14100"/>
          <ac:spMkLst>
            <pc:docMk/>
            <pc:sldMk cId="0" sldId="261"/>
            <ac:spMk id="3" creationId="{00000000-0000-0000-0000-000000000000}"/>
          </ac:spMkLst>
        </pc:spChg>
      </pc:sldChg>
      <pc:sldChg chg="del setBg">
        <pc:chgData name="Gaurav layak" userId="dd8bbdf30d72672b" providerId="LiveId" clId="{55343D8F-BFD6-4F93-995B-916572451C2A}" dt="2025-02-22T16:54:36.774" v="568" actId="2696"/>
        <pc:sldMkLst>
          <pc:docMk/>
          <pc:sldMk cId="0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71513"/>
            <a:ext cx="7772400" cy="3086100"/>
          </a:xfrm>
        </p:spPr>
        <p:txBody>
          <a:bodyPr>
            <a:normAutofit/>
          </a:bodyPr>
          <a:lstStyle/>
          <a:p>
            <a:pPr>
              <a:defRPr sz="4000" b="1">
                <a:solidFill>
                  <a:srgbClr val="003366"/>
                </a:solidFill>
              </a:defRPr>
            </a:pPr>
            <a:r>
              <a:rPr sz="4800" dirty="0">
                <a:solidFill>
                  <a:schemeClr val="accent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Zepto Grocery Data Visualization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608ADD-A097-65D2-5B6A-81E812E40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6474" y="2214563"/>
            <a:ext cx="2371725" cy="1449669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343025"/>
          </a:xfrm>
        </p:spPr>
        <p:txBody>
          <a:bodyPr>
            <a:normAutofit/>
          </a:bodyPr>
          <a:lstStyle/>
          <a:p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Analysis &amp; Insights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By Gaurav Layak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6950"/>
          </a:xfrm>
        </p:spPr>
        <p:txBody>
          <a:bodyPr>
            <a:normAutofit/>
          </a:bodyPr>
          <a:lstStyle/>
          <a:p>
            <a:pPr>
              <a:defRPr>
                <a:solidFill>
                  <a:srgbClr val="003366"/>
                </a:solidFill>
              </a:defRPr>
            </a:pPr>
            <a:r>
              <a:rPr sz="3600" b="1" dirty="0"/>
              <a:t>Introduction &amp;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71913"/>
          </a:xfrm>
        </p:spPr>
        <p:txBody>
          <a:bodyPr>
            <a:normAutofit/>
          </a:bodyPr>
          <a:lstStyle/>
          <a:p>
            <a:pPr>
              <a:defRPr>
                <a:solidFill>
                  <a:srgbClr val="323232"/>
                </a:solidFill>
              </a:defRPr>
            </a:pPr>
            <a:r>
              <a:rPr sz="2400" b="1" dirty="0">
                <a:latin typeface="+mj-lt"/>
              </a:rPr>
              <a:t>Objective</a:t>
            </a:r>
            <a:r>
              <a:rPr sz="2400" dirty="0">
                <a:latin typeface="+mj-lt"/>
              </a:rPr>
              <a:t>: </a:t>
            </a:r>
            <a:r>
              <a:rPr sz="2400" dirty="0"/>
              <a:t>Analyze </a:t>
            </a:r>
            <a:r>
              <a:rPr sz="2400" dirty="0" err="1"/>
              <a:t>Zepto's</a:t>
            </a:r>
            <a:r>
              <a:rPr sz="2400" dirty="0"/>
              <a:t> grocery sales to identify trends, optimize inventory, and improve customer experience.</a:t>
            </a:r>
          </a:p>
          <a:p>
            <a:endParaRPr dirty="0"/>
          </a:p>
          <a:p>
            <a:r>
              <a:rPr sz="2400" dirty="0"/>
              <a:t> </a:t>
            </a:r>
            <a:r>
              <a:rPr sz="2400" b="1" dirty="0"/>
              <a:t>Key Questions Addressed:</a:t>
            </a:r>
          </a:p>
          <a:p>
            <a:pPr marL="0" indent="0" algn="l">
              <a:buNone/>
            </a:pPr>
            <a:r>
              <a:rPr sz="2400" dirty="0"/>
              <a:t>   </a:t>
            </a:r>
            <a:r>
              <a:rPr lang="en-US" sz="2400" dirty="0"/>
              <a:t>- </a:t>
            </a:r>
            <a:r>
              <a:rPr lang="en-US" sz="2400" b="0" i="0" dirty="0">
                <a:effectLst/>
              </a:rPr>
              <a:t>Which product categories drive the most revenue?</a:t>
            </a:r>
          </a:p>
          <a:p>
            <a:pPr marL="0" indent="0" algn="l">
              <a:buNone/>
            </a:pPr>
            <a:r>
              <a:rPr lang="en-US" sz="2400" b="0" i="0" dirty="0">
                <a:effectLst/>
              </a:rPr>
              <a:t>   - How does customer spending vary across age groups?</a:t>
            </a:r>
          </a:p>
          <a:p>
            <a:pPr marL="0" indent="0" algn="l">
              <a:buNone/>
            </a:pPr>
            <a:r>
              <a:rPr lang="en-US" sz="2400" b="0" i="0" dirty="0">
                <a:effectLst/>
              </a:rPr>
              <a:t>   - Which cities contribute the most orders?</a:t>
            </a:r>
          </a:p>
          <a:p>
            <a:pPr marL="0" indent="0" algn="l">
              <a:buNone/>
            </a:pPr>
            <a:r>
              <a:rPr lang="en-US" sz="2400" b="0" i="0" dirty="0">
                <a:effectLst/>
              </a:rPr>
              <a:t>   - How efficient is the delivery process?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82637"/>
          </a:xfrm>
        </p:spPr>
        <p:txBody>
          <a:bodyPr>
            <a:normAutofit/>
          </a:bodyPr>
          <a:lstStyle/>
          <a:p>
            <a:r>
              <a:rPr sz="3600" b="1" dirty="0">
                <a:solidFill>
                  <a:schemeClr val="tx2"/>
                </a:solidFill>
              </a:rPr>
              <a:t>Data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38"/>
            <a:ext cx="8229600" cy="5368924"/>
          </a:xfrm>
        </p:spPr>
        <p:txBody>
          <a:bodyPr>
            <a:normAutofit fontScale="25000" lnSpcReduction="20000"/>
          </a:bodyPr>
          <a:lstStyle/>
          <a:p>
            <a:pPr marL="0" indent="0" algn="l">
              <a:buNone/>
            </a:pPr>
            <a:r>
              <a:rPr lang="en-US" sz="7200" b="1" i="0" dirty="0">
                <a:effectLst/>
              </a:rPr>
              <a:t>1.  Dataset Contains : </a:t>
            </a:r>
            <a:r>
              <a:rPr lang="en-US" sz="7200" b="0" i="0" u="none" strike="noStrike" dirty="0">
                <a:solidFill>
                  <a:srgbClr val="000000"/>
                </a:solidFill>
                <a:effectLst/>
              </a:rPr>
              <a:t>OrderID,</a:t>
            </a:r>
            <a:r>
              <a:rPr lang="en-US" sz="7200" dirty="0"/>
              <a:t> </a:t>
            </a:r>
            <a:r>
              <a:rPr lang="en-US" sz="7200" b="0" i="0" u="none" strike="noStrike" dirty="0">
                <a:solidFill>
                  <a:srgbClr val="000000"/>
                </a:solidFill>
                <a:effectLst/>
              </a:rPr>
              <a:t>CustomerID,</a:t>
            </a:r>
            <a:r>
              <a:rPr lang="en-US" sz="7200" dirty="0"/>
              <a:t> </a:t>
            </a:r>
            <a:r>
              <a:rPr lang="en-US" sz="7200" b="0" i="0" u="none" strike="noStrike" dirty="0">
                <a:solidFill>
                  <a:srgbClr val="000000"/>
                </a:solidFill>
                <a:effectLst/>
              </a:rPr>
              <a:t>OrderTimestamp,</a:t>
            </a:r>
            <a:r>
              <a:rPr lang="en-US" sz="7200" dirty="0"/>
              <a:t> </a:t>
            </a:r>
            <a:r>
              <a:rPr lang="en-US" sz="7200" b="0" i="0" u="none" strike="noStrike" dirty="0">
                <a:solidFill>
                  <a:srgbClr val="000000"/>
                </a:solidFill>
                <a:effectLst/>
              </a:rPr>
              <a:t>City,</a:t>
            </a:r>
            <a:r>
              <a:rPr lang="en-US" sz="7200" dirty="0"/>
              <a:t> </a:t>
            </a:r>
            <a:r>
              <a:rPr lang="en-US" sz="7200" b="0" i="0" u="none" strike="noStrike" dirty="0">
                <a:solidFill>
                  <a:srgbClr val="000000"/>
                </a:solidFill>
                <a:effectLst/>
              </a:rPr>
              <a:t>PaymentMode, ProductCategory,</a:t>
            </a:r>
            <a:r>
              <a:rPr lang="en-US" sz="7200" dirty="0"/>
              <a:t> </a:t>
            </a:r>
            <a:r>
              <a:rPr lang="en-US" sz="7200" b="0" i="0" u="none" strike="noStrike" dirty="0">
                <a:solidFill>
                  <a:srgbClr val="000000"/>
                </a:solidFill>
                <a:effectLst/>
              </a:rPr>
              <a:t>ProductName,</a:t>
            </a:r>
            <a:r>
              <a:rPr lang="en-US" sz="7200" dirty="0"/>
              <a:t> </a:t>
            </a:r>
            <a:r>
              <a:rPr lang="en-US" sz="7200" b="0" i="0" u="none" strike="noStrike" dirty="0">
                <a:solidFill>
                  <a:srgbClr val="000000"/>
                </a:solidFill>
                <a:effectLst/>
              </a:rPr>
              <a:t>Price,</a:t>
            </a:r>
            <a:r>
              <a:rPr lang="en-US" sz="7200" dirty="0"/>
              <a:t> </a:t>
            </a:r>
            <a:r>
              <a:rPr lang="en-US" sz="7200" b="0" i="0" u="none" strike="noStrike" dirty="0">
                <a:solidFill>
                  <a:srgbClr val="000000"/>
                </a:solidFill>
                <a:effectLst/>
              </a:rPr>
              <a:t>DiscountPercentage,</a:t>
            </a:r>
            <a:r>
              <a:rPr lang="en-US" sz="7200" dirty="0"/>
              <a:t> </a:t>
            </a:r>
            <a:r>
              <a:rPr lang="en-US" sz="7200" b="0" i="0" u="none" strike="noStrike" dirty="0">
                <a:solidFill>
                  <a:srgbClr val="000000"/>
                </a:solidFill>
                <a:effectLst/>
              </a:rPr>
              <a:t>FinalPrice,</a:t>
            </a:r>
            <a:r>
              <a:rPr lang="en-US" sz="7200" dirty="0"/>
              <a:t> </a:t>
            </a:r>
            <a:r>
              <a:rPr lang="en-US" sz="7200" b="0" i="0" u="none" strike="noStrike" dirty="0">
                <a:solidFill>
                  <a:srgbClr val="000000"/>
                </a:solidFill>
                <a:effectLst/>
              </a:rPr>
              <a:t>Quantity,</a:t>
            </a:r>
            <a:r>
              <a:rPr lang="en-US" sz="7200" dirty="0"/>
              <a:t> </a:t>
            </a:r>
            <a:r>
              <a:rPr lang="en-US" sz="7200" b="0" i="0" u="none" strike="noStrike" dirty="0">
                <a:solidFill>
                  <a:srgbClr val="000000"/>
                </a:solidFill>
                <a:effectLst/>
              </a:rPr>
              <a:t>TotalSpend,</a:t>
            </a:r>
            <a:r>
              <a:rPr lang="en-US" sz="7200" dirty="0"/>
              <a:t> </a:t>
            </a:r>
            <a:r>
              <a:rPr lang="en-US" sz="7200" b="0" i="0" u="none" strike="noStrike" dirty="0">
                <a:solidFill>
                  <a:srgbClr val="000000"/>
                </a:solidFill>
                <a:effectLst/>
              </a:rPr>
              <a:t>CustomerAgeGroup,</a:t>
            </a:r>
            <a:r>
              <a:rPr lang="en-US" sz="7200" dirty="0"/>
              <a:t> </a:t>
            </a:r>
            <a:r>
              <a:rPr lang="en-US" sz="7200" b="0" i="0" u="none" strike="noStrike" dirty="0">
                <a:solidFill>
                  <a:srgbClr val="000000"/>
                </a:solidFill>
                <a:effectLst/>
              </a:rPr>
              <a:t>DeliveryTimeMinutes,</a:t>
            </a:r>
            <a:r>
              <a:rPr lang="en-US" sz="7200" dirty="0"/>
              <a:t> </a:t>
            </a:r>
            <a:r>
              <a:rPr lang="en-US" sz="7200" b="0" i="0" u="none" strike="noStrike" dirty="0">
                <a:solidFill>
                  <a:srgbClr val="000000"/>
                </a:solidFill>
                <a:effectLst/>
              </a:rPr>
              <a:t>RiderRating.</a:t>
            </a:r>
            <a:r>
              <a:rPr lang="en-US" sz="7200" dirty="0"/>
              <a:t> </a:t>
            </a:r>
            <a:endParaRPr lang="en-US" sz="7200" b="1" i="0" dirty="0">
              <a:effectLst/>
            </a:endParaRPr>
          </a:p>
          <a:p>
            <a:pPr marL="514350" indent="-514350" algn="l">
              <a:buAutoNum type="arabicPeriod"/>
            </a:pPr>
            <a:endParaRPr lang="en-US" sz="7200" b="1" i="0" dirty="0">
              <a:effectLst/>
            </a:endParaRPr>
          </a:p>
          <a:p>
            <a:pPr marL="0" indent="0" algn="l">
              <a:buNone/>
            </a:pPr>
            <a:r>
              <a:rPr lang="en-US" sz="7200" b="1" i="0" dirty="0">
                <a:effectLst/>
              </a:rPr>
              <a:t>2.  Data Cleaning &amp; Preprocessing :</a:t>
            </a:r>
            <a:endParaRPr lang="en-US" sz="7200" b="0" i="0" dirty="0">
              <a:effectLst/>
            </a:endParaRPr>
          </a:p>
          <a:p>
            <a:pPr algn="l"/>
            <a:r>
              <a:rPr lang="en-US" sz="7200" b="0" i="0" dirty="0">
                <a:effectLst/>
              </a:rPr>
              <a:t>Standardized product categories for consistent reporting.</a:t>
            </a:r>
          </a:p>
          <a:p>
            <a:pPr algn="l"/>
            <a:r>
              <a:rPr lang="en-US" sz="7200" b="0" i="0" dirty="0">
                <a:effectLst/>
              </a:rPr>
              <a:t>Handled missing values in rider ratings and order data.</a:t>
            </a:r>
          </a:p>
          <a:p>
            <a:pPr algn="l"/>
            <a:endParaRPr lang="en-US" sz="7200" b="0" i="0" dirty="0">
              <a:effectLst/>
            </a:endParaRPr>
          </a:p>
          <a:p>
            <a:pPr marL="0" indent="0" algn="l">
              <a:buNone/>
            </a:pPr>
            <a:r>
              <a:rPr lang="en-US" sz="7200" b="1" i="0" dirty="0">
                <a:effectLst/>
              </a:rPr>
              <a:t>3. SQL Query Optimization :</a:t>
            </a:r>
            <a:endParaRPr lang="en-US" sz="7200" b="0" i="0" dirty="0">
              <a:effectLst/>
            </a:endParaRPr>
          </a:p>
          <a:p>
            <a:pPr algn="l"/>
            <a:r>
              <a:rPr lang="en-US" sz="7200" b="0" i="0" dirty="0">
                <a:effectLst/>
              </a:rPr>
              <a:t>Created zepto database.</a:t>
            </a:r>
          </a:p>
          <a:p>
            <a:pPr algn="l"/>
            <a:r>
              <a:rPr lang="en-US" sz="7200" b="0" i="0" dirty="0">
                <a:effectLst/>
              </a:rPr>
              <a:t>Performed SQL queries and </a:t>
            </a:r>
            <a:r>
              <a:rPr lang="en-US" sz="7200" dirty="0"/>
              <a:t>EDA to find various metrics e.g. (Most Selling Product Categories, Most Preferred Payment Mode, Most Discounted Product, Peak Hours for orders, Repeated Purchases etc.)</a:t>
            </a:r>
          </a:p>
          <a:p>
            <a:pPr algn="l"/>
            <a:endParaRPr lang="en-US" sz="7200" b="0" i="0" dirty="0">
              <a:effectLst/>
            </a:endParaRPr>
          </a:p>
          <a:p>
            <a:pPr marL="0" indent="0" algn="l">
              <a:buNone/>
            </a:pPr>
            <a:r>
              <a:rPr lang="en-US" sz="7200" b="1" i="0" dirty="0">
                <a:effectLst/>
              </a:rPr>
              <a:t>4. Power BI Dashboard Development :</a:t>
            </a:r>
            <a:endParaRPr lang="en-US" sz="7200" b="0" i="0" dirty="0">
              <a:effectLst/>
            </a:endParaRPr>
          </a:p>
          <a:p>
            <a:pPr algn="l"/>
            <a:r>
              <a:rPr lang="en-US" sz="7200" b="0" i="0" dirty="0">
                <a:effectLst/>
              </a:rPr>
              <a:t>Bar Charts: Product category sales breakdown.</a:t>
            </a:r>
          </a:p>
          <a:p>
            <a:pPr algn="l"/>
            <a:r>
              <a:rPr lang="en-US" sz="7200" b="0" i="0" dirty="0">
                <a:effectLst/>
              </a:rPr>
              <a:t>Line Charts: Spending trends by customer age groups.</a:t>
            </a:r>
          </a:p>
          <a:p>
            <a:pPr algn="l"/>
            <a:r>
              <a:rPr lang="en-US" sz="7200" b="0" i="0" dirty="0">
                <a:effectLst/>
              </a:rPr>
              <a:t>Interactive Filters: Dynamic insights on payment modes and time-based trends</a:t>
            </a:r>
            <a:r>
              <a:rPr lang="en-US" sz="5000" b="0" i="0" dirty="0">
                <a:effectLst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b="1" dirty="0">
                <a:solidFill>
                  <a:schemeClr val="tx2"/>
                </a:solidFill>
              </a:rPr>
              <a:t>Key Metrics &amp;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sz="2400" b="1" dirty="0">
                <a:solidFill>
                  <a:schemeClr val="accent2">
                    <a:lumMod val="75000"/>
                  </a:schemeClr>
                </a:solidFill>
              </a:rPr>
              <a:t>Total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Revenue</a:t>
            </a:r>
            <a:r>
              <a:rPr sz="2400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₹</a:t>
            </a:r>
            <a:r>
              <a:rPr lang="en-IN" sz="24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6.88 Million</a:t>
            </a:r>
            <a:r>
              <a:rPr lang="en-IN" sz="2400" i="0" dirty="0">
                <a:effectLst/>
              </a:rPr>
              <a:t>.</a:t>
            </a:r>
          </a:p>
          <a:p>
            <a:pPr marL="514350" indent="-514350">
              <a:buAutoNum type="arabicPeriod"/>
            </a:pPr>
            <a:r>
              <a:rPr sz="2400" dirty="0"/>
              <a:t> </a:t>
            </a:r>
            <a:r>
              <a:rPr sz="2400" b="1" dirty="0">
                <a:solidFill>
                  <a:schemeClr val="accent2">
                    <a:lumMod val="75000"/>
                  </a:schemeClr>
                </a:solidFill>
              </a:rPr>
              <a:t>Top-Selling Category: </a:t>
            </a:r>
            <a:r>
              <a:rPr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Vegetables</a:t>
            </a:r>
            <a:r>
              <a:rPr lang="en-US" sz="2400" dirty="0"/>
              <a:t> (</a:t>
            </a:r>
            <a:r>
              <a:rPr lang="en-IN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₹ 1.20M), </a:t>
            </a:r>
            <a:r>
              <a:rPr lang="en-IN" sz="2400" dirty="0"/>
              <a:t>followed by Beverages and Fruits.</a:t>
            </a:r>
          </a:p>
          <a:p>
            <a:pPr marL="514350" indent="-514350">
              <a:buAutoNum type="arabicPeriod"/>
            </a:pPr>
            <a:r>
              <a:rPr lang="en-US" sz="2400" b="1" i="0" dirty="0">
                <a:solidFill>
                  <a:schemeClr val="accent2">
                    <a:lumMod val="75000"/>
                  </a:schemeClr>
                </a:solidFill>
                <a:effectLst/>
              </a:rPr>
              <a:t>Customer Behavior: </a:t>
            </a:r>
            <a:r>
              <a:rPr 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18-25 and 51+ </a:t>
            </a:r>
            <a:r>
              <a:rPr lang="en-US" sz="2400" b="0" i="0" dirty="0">
                <a:effectLst/>
              </a:rPr>
              <a:t>age groups are the highest spenders.</a:t>
            </a:r>
          </a:p>
          <a:p>
            <a:pPr marL="514350" indent="-514350">
              <a:buAutoNum type="arabicPeriod"/>
            </a:pPr>
            <a:r>
              <a:rPr lang="en-US" sz="2400" b="1" i="0" dirty="0">
                <a:solidFill>
                  <a:schemeClr val="accent2">
                    <a:lumMod val="75000"/>
                  </a:schemeClr>
                </a:solidFill>
                <a:effectLst/>
              </a:rPr>
              <a:t>City-Wise Performance: </a:t>
            </a:r>
            <a:r>
              <a:rPr 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Delhi</a:t>
            </a:r>
            <a:r>
              <a:rPr lang="en-US" sz="2400" i="0" dirty="0">
                <a:effectLst/>
              </a:rPr>
              <a:t> and </a:t>
            </a:r>
            <a:r>
              <a:rPr 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Bangalore</a:t>
            </a:r>
            <a:r>
              <a:rPr lang="en-US" sz="2400" b="0" i="0" dirty="0">
                <a:effectLst/>
              </a:rPr>
              <a:t> have the most orders.</a:t>
            </a:r>
          </a:p>
          <a:p>
            <a:pPr marL="514350" indent="-514350">
              <a:buAutoNum type="arabicPeriod"/>
            </a:pPr>
            <a:r>
              <a:rPr lang="en-US" sz="2400" b="1" i="0" dirty="0">
                <a:solidFill>
                  <a:schemeClr val="accent2">
                    <a:lumMod val="75000"/>
                  </a:schemeClr>
                </a:solidFill>
                <a:effectLst/>
              </a:rPr>
              <a:t>Delivery Efficiency</a:t>
            </a:r>
            <a:r>
              <a:rPr lang="en-US" sz="2400" b="0" i="0" dirty="0">
                <a:solidFill>
                  <a:schemeClr val="accent2">
                    <a:lumMod val="75000"/>
                  </a:schemeClr>
                </a:solidFill>
                <a:effectLst/>
              </a:rPr>
              <a:t>: </a:t>
            </a:r>
            <a:r>
              <a:rPr 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Average delivery time </a:t>
            </a:r>
            <a:r>
              <a:rPr lang="en-US" sz="2400" b="0" i="0" dirty="0">
                <a:effectLst/>
              </a:rPr>
              <a:t>is </a:t>
            </a:r>
            <a:r>
              <a:rPr 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27 minutes </a:t>
            </a:r>
            <a:r>
              <a:rPr lang="en-US" sz="2400" b="0" i="0" dirty="0">
                <a:effectLst/>
              </a:rPr>
              <a:t>(room for optimization).</a:t>
            </a:r>
          </a:p>
          <a:p>
            <a:pPr marL="514350" indent="-514350">
              <a:buAutoNum type="arabicPeriod"/>
            </a:pPr>
            <a:r>
              <a:rPr lang="en-US" sz="2400" b="1" i="0" dirty="0">
                <a:solidFill>
                  <a:schemeClr val="accent2">
                    <a:lumMod val="75000"/>
                  </a:schemeClr>
                </a:solidFill>
                <a:effectLst/>
              </a:rPr>
              <a:t>High-Value Customers:</a:t>
            </a:r>
            <a:r>
              <a:rPr lang="en-US" sz="2400" b="1" i="0" dirty="0">
                <a:solidFill>
                  <a:schemeClr val="accent3">
                    <a:lumMod val="50000"/>
                  </a:schemeClr>
                </a:solidFill>
                <a:effectLst/>
              </a:rPr>
              <a:t> </a:t>
            </a:r>
            <a:r>
              <a:rPr lang="en-US" sz="2400" b="0" i="0" dirty="0">
                <a:effectLst/>
              </a:rPr>
              <a:t>Identified top spenders for targeted loyalty programs.</a:t>
            </a:r>
          </a:p>
          <a:p>
            <a:pPr marL="514350" indent="-514350">
              <a:buAutoNum type="arabicPeriod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Average Rating: </a:t>
            </a:r>
            <a:r>
              <a:rPr lang="en-US" sz="2400" dirty="0"/>
              <a:t>Average rating given is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4.25</a:t>
            </a:r>
            <a:r>
              <a:rPr lang="en-US" sz="2400" dirty="0"/>
              <a:t> out of 5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sz="240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514350" indent="-514350">
              <a:buAutoNum type="arabicPeriod"/>
            </a:pPr>
            <a:endParaRPr lang="en-US" sz="2800" b="0" i="0" dirty="0">
              <a:effectLst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b="1" dirty="0">
                <a:solidFill>
                  <a:schemeClr val="tx2"/>
                </a:solidFill>
              </a:rPr>
              <a:t>V</a:t>
            </a:r>
            <a:r>
              <a:rPr lang="en-US" sz="3600" b="1" dirty="0">
                <a:solidFill>
                  <a:schemeClr val="tx2"/>
                </a:solidFill>
              </a:rPr>
              <a:t>i</a:t>
            </a:r>
            <a:r>
              <a:rPr sz="3600" b="1" dirty="0">
                <a:solidFill>
                  <a:schemeClr val="tx2"/>
                </a:solidFill>
              </a:rPr>
              <a:t>sualizations &amp; Dashboard Walkthrough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3A1195-7259-FFE5-F9EA-0E729E072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5918" t="2752" r="7373" b="2447"/>
          <a:stretch/>
        </p:blipFill>
        <p:spPr>
          <a:xfrm>
            <a:off x="600076" y="1417638"/>
            <a:ext cx="8086724" cy="5026025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b="1" dirty="0">
                <a:solidFill>
                  <a:schemeClr val="tx2"/>
                </a:solidFill>
              </a:rPr>
              <a:t>Business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57563"/>
          </a:xfrm>
        </p:spPr>
        <p:txBody>
          <a:bodyPr/>
          <a:lstStyle/>
          <a:p>
            <a:pPr marL="0" indent="0" algn="l">
              <a:buNone/>
            </a:pPr>
            <a:r>
              <a:rPr dirty="0"/>
              <a:t>✔ </a:t>
            </a:r>
            <a:r>
              <a:rPr lang="en-US" sz="2800" b="1" i="0" dirty="0">
                <a:effectLst/>
              </a:rPr>
              <a:t>Optimized Inventory Management </a:t>
            </a:r>
            <a:r>
              <a:rPr lang="en-US" sz="2800" i="0" dirty="0">
                <a:effectLst/>
              </a:rPr>
              <a:t>– Focus on high-selling product categories.</a:t>
            </a:r>
          </a:p>
          <a:p>
            <a:pPr marL="0" indent="0">
              <a:buNone/>
            </a:pPr>
            <a:r>
              <a:rPr dirty="0"/>
              <a:t>✔ </a:t>
            </a:r>
            <a:r>
              <a:rPr lang="en-US" sz="2800" b="1" i="0" dirty="0">
                <a:effectLst/>
              </a:rPr>
              <a:t>Improved Customer Retention</a:t>
            </a:r>
            <a:r>
              <a:rPr lang="en-US" sz="2800" b="0" i="0" dirty="0">
                <a:effectLst/>
              </a:rPr>
              <a:t> – Develop targeted loyalty programs for high-spending groups.</a:t>
            </a:r>
            <a:endParaRPr sz="2800" dirty="0"/>
          </a:p>
          <a:p>
            <a:pPr marL="0" indent="0">
              <a:buNone/>
            </a:pPr>
            <a:r>
              <a:rPr dirty="0"/>
              <a:t>✔ </a:t>
            </a:r>
            <a:r>
              <a:rPr lang="en-US" sz="2800" b="1" i="0" dirty="0">
                <a:effectLst/>
              </a:rPr>
              <a:t>Enhanced Delivery Efficiency</a:t>
            </a:r>
            <a:r>
              <a:rPr lang="en-US" sz="2800" b="0" i="0" dirty="0">
                <a:effectLst/>
              </a:rPr>
              <a:t> – Identify bottlenecks in cities with longer delivery times.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355</Words>
  <Application>Microsoft Office PowerPoint</Application>
  <PresentationFormat>On-screen Show (4:3)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Aharoni</vt:lpstr>
      <vt:lpstr>Arial</vt:lpstr>
      <vt:lpstr>Calibri</vt:lpstr>
      <vt:lpstr>Office Theme</vt:lpstr>
      <vt:lpstr>Zepto Grocery Data Visualization</vt:lpstr>
      <vt:lpstr>Introduction &amp; Objective</vt:lpstr>
      <vt:lpstr>Data Overview</vt:lpstr>
      <vt:lpstr>Key Metrics &amp; Insights</vt:lpstr>
      <vt:lpstr>Visualizations &amp; Dashboard Walkthrough</vt:lpstr>
      <vt:lpstr>Business 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Gaurav layak</cp:lastModifiedBy>
  <cp:revision>1</cp:revision>
  <dcterms:created xsi:type="dcterms:W3CDTF">2013-01-27T09:14:16Z</dcterms:created>
  <dcterms:modified xsi:type="dcterms:W3CDTF">2025-02-22T17:16:10Z</dcterms:modified>
  <cp:category/>
</cp:coreProperties>
</file>