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1" r:id="rId9"/>
    <p:sldId id="266" r:id="rId10"/>
    <p:sldId id="267" r:id="rId11"/>
    <p:sldId id="268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3FE6-259F-ACC4-416D-98DB18BA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55650-4DF2-851A-1AC8-FE59BC219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60FC-5002-2DB6-FD40-60114A1C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1976-345D-1B3E-8F0A-BABF2690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CD4D-350F-FF50-7E5C-B045841C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3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7E78-0058-AEE6-2D4A-3C8999D4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7CBF8-9F1B-56B4-2CAA-32ECD3AA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A4DF-9ED3-96EA-9CCF-15E1CDE8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DBF2-1FFB-89D7-8B90-E68717B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599-645B-7FB2-4CAE-779F3D41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2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99285-9E57-36A2-9004-8E5EF4012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EEFB-6AA1-E388-2BFB-D9A824EBB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095A-D03E-85A6-F1DF-B334FEF0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4BEB-CA28-9C1F-B6E3-C734A445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D4A5-A62F-8BE3-3C30-1437FA1A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FF81-7CB8-C61B-DC90-65CBDAE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2948-5DD3-ECF6-EACD-3943D60F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745D-7FB2-7CB3-7C8F-F5EBD5B7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594C-5DBE-B172-78E0-E90ADFAD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747E-C3CA-820A-BCA5-7410D0D0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1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DCC1-FA1E-2594-F05C-E6BB72D1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31E0-CA72-39D6-C150-7080B935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C67B-D0B6-7620-2D18-E31B03AD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AD79-8B03-8420-3316-1048BCB2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FB90-B81B-9376-DCA7-7098B9AE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C2E8-95A2-CD1B-46AB-BFCBBC2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753D-4972-D547-75B6-703CD579B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135A-386B-3DC0-788F-A44A8B7C8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1FE2-FD67-7084-3858-904731C5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E91D-9B2D-85A0-7B79-F9E9842B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5EAAE-713F-29C3-3008-041F9C9C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1518-7D9E-2E6B-69D7-D0951EF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3BC4-4F6B-DAFA-F63E-2A093B0C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59015-C607-CE88-2E82-F70F4ABFC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E530B-3843-4344-A4AA-F54633AF3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FE000-87D4-DBA5-828B-6DBC237C9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4543B-9508-CBBA-7F63-FCF2CAD5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4650D-35F1-C6D4-98E8-40B72135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2C67C-53B8-A8E1-0E90-98A1DF4B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BDC8-A055-55CE-4B71-554910F7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5B9D8-2018-B1DC-4C0F-99F68BD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5E594-DFC5-F9F2-346D-F443EA42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9D83-FECB-EA79-EA82-ABEF5C24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89A32-9C42-2BCB-344C-F2CB6102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2E3AC-F555-0D38-124D-40BEB7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A9861-A7A9-8B7D-DCD5-11BE048F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8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4AC4-1273-E4DA-4DDF-03D3F306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0E2E-B3A2-8849-1D4A-374537A3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9A2E7-6E9D-3E5A-3505-97773C99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1B8B7-75B4-FB49-4926-D7B31A34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F555C-4EE7-9A04-44F7-BA899676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C65A-62B7-50E7-3D35-DCE842CA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284-3448-0AC6-A950-43AD9CD2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DA902-477C-FD17-1F92-1000F65B4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291DF-3E87-3E8A-6AC9-DB566AD3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DF05F-B479-CFDB-17F3-ECD78DA3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91157-0502-6428-B59C-B0520F34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6601-8C3A-5FE9-5DE1-D6390CCC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4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35FC6-C3D1-4F6C-CFAF-841ACB6B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B8BD6-FA06-3A57-5FE9-D3B80441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D547-CF8F-BDE1-188F-CB0E19F2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DF14-0B59-4506-9D02-D19B88AB71B2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A75F-9649-B8FE-E71A-06197B4EB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CFA2-3571-E9F3-7B1D-76C1C3E76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0DC2-2465-495E-913E-261B904A2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470-D057-2D07-9A6F-7B799E4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365"/>
            <a:ext cx="9144000" cy="3170598"/>
          </a:xfrm>
        </p:spPr>
        <p:txBody>
          <a:bodyPr>
            <a:normAutofit/>
          </a:bodyPr>
          <a:lstStyle/>
          <a:p>
            <a:r>
              <a:rPr lang="en-US" sz="4900" b="1" i="0" dirty="0">
                <a:solidFill>
                  <a:srgbClr val="292929"/>
                </a:solidFill>
                <a:effectLst/>
                <a:latin typeface="sohne"/>
              </a:rPr>
              <a:t>Supply Chain Process Optimization Using Linear Programming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AF77-A754-5B38-5685-F291E86D7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544" y="3602038"/>
            <a:ext cx="8999456" cy="1655762"/>
          </a:xfrm>
        </p:spPr>
        <p:txBody>
          <a:bodyPr/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Gaurav Kedia</a:t>
            </a:r>
          </a:p>
        </p:txBody>
      </p:sp>
    </p:spTree>
    <p:extLst>
      <p:ext uri="{BB962C8B-B14F-4D97-AF65-F5344CB8AC3E}">
        <p14:creationId xmlns:p14="http://schemas.microsoft.com/office/powerpoint/2010/main" val="415212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8472-1252-6E35-E8DC-58DF3D33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.Workforce Sizing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517703-4B62-575D-8B70-4880BB2A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" y="2038350"/>
            <a:ext cx="10872537" cy="43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580A-59E8-DFC6-26CD-1732C3B3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3709-214A-E0B7-480E-9E02D501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Constraint 1: The Supply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must meet the demand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If you need 31 workers Monday, you need to secure at least 31 workers for Monday.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Constraint 2: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Minimum working time by worker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To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 ensure employees retention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you need to guarantee a minimum of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5 consecutive working days per week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Therefore you need to ensure minimum working time for your temporary workers to be an attractive employer.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Constraint 3: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Maximum working time by week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Following the local regulations, each worker needs to rest 2 days after 5 consecutive working days.</a:t>
            </a:r>
          </a:p>
        </p:txBody>
      </p:sp>
    </p:spTree>
    <p:extLst>
      <p:ext uri="{BB962C8B-B14F-4D97-AF65-F5344CB8AC3E}">
        <p14:creationId xmlns:p14="http://schemas.microsoft.com/office/powerpoint/2010/main" val="427290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79410BF-47EA-74C3-F0A0-274A6CC0C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17" y="2639023"/>
            <a:ext cx="9031705" cy="365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08959-6A8F-C29D-DB09-7685AEF670DA}"/>
              </a:ext>
            </a:extLst>
          </p:cNvPr>
          <p:cNvSpPr txBox="1"/>
          <p:nvPr/>
        </p:nvSpPr>
        <p:spPr>
          <a:xfrm>
            <a:off x="721895" y="81814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Planning by shift based on constraints listed above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6A038-F67A-C45B-DAB1-717002E1E574}"/>
              </a:ext>
            </a:extLst>
          </p:cNvPr>
          <p:cNvSpPr txBox="1"/>
          <p:nvPr/>
        </p:nvSpPr>
        <p:spPr>
          <a:xfrm>
            <a:off x="721896" y="1574696"/>
            <a:ext cx="7926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A worker from Shift 1 will start his week Monday and get 2 days off on Friday.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988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7E0C-23BC-FFF7-770F-817A4D72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92929"/>
                </a:solidFill>
                <a:effectLst/>
                <a:latin typeface="source-serif-pro"/>
              </a:rPr>
              <a:t>Objective: </a:t>
            </a:r>
            <a:r>
              <a:rPr lang="en-US" sz="4000" b="0" i="0" dirty="0">
                <a:solidFill>
                  <a:srgbClr val="292929"/>
                </a:solidFill>
                <a:effectLst/>
                <a:latin typeface="source-serif-pro"/>
              </a:rPr>
              <a:t>Minimize the number of workers hired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1898-6F6F-AF7A-3820-F5FDF274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Following the productivity targets fixed by your manager, you must minimize the number of workers hired. If you do not reach this target your P&amp;L can be impacted, because this productivity has been used to calculate the price invoiced to your customer (retailer).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6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B96B-3FEE-D62A-B605-1DBC1D6F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3. Linear Programming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4359-8AEA-AFE8-C0DE-23553AA0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Menlo"/>
              </a:rPr>
              <a:t>Variables</a:t>
            </a:r>
            <a:br>
              <a:rPr lang="en-US" dirty="0"/>
            </a:br>
            <a:r>
              <a:rPr lang="en-US" dirty="0"/>
              <a:t> 	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x[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]: number of temporary workers hired for shift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Menlo"/>
              </a:rPr>
              <a:t>Constraints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 For each day the total number of workers on-duty must be higher than the demand</a:t>
            </a:r>
            <a:endParaRPr lang="en-US" dirty="0">
              <a:solidFill>
                <a:srgbClr val="292929"/>
              </a:solidFill>
              <a:latin typeface="Menlo"/>
            </a:endParaRPr>
          </a:p>
          <a:p>
            <a:pPr>
              <a:buFontTx/>
              <a:buChar char="-"/>
            </a:pP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Each worker needs to work a minimum of 5 consecutive days per week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Menlo"/>
              </a:rPr>
              <a:t> -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Each worker needs to have 2 days off after 5 consecutive days of work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Menlo"/>
              </a:rPr>
              <a:t>Objective functions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The total number of temporary workers hired for all shifts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 = 1 … 7 should be minimal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10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2D98-DCBB-5210-639C-756ECBB3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1.Prepare your parameter: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7768E-95BF-7C9F-B41A-09741F3BB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0818" r="37894" b="17895"/>
          <a:stretch/>
        </p:blipFill>
        <p:spPr>
          <a:xfrm>
            <a:off x="1283369" y="1840830"/>
            <a:ext cx="8694820" cy="47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6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C118-B1A9-2BA2-B644-AD48BFE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2 . Initialize model, define the objective and add constraints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41DD0-97D8-D1AC-451B-4EAF3539D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21777" r="40376" b="45778"/>
          <a:stretch/>
        </p:blipFill>
        <p:spPr>
          <a:xfrm>
            <a:off x="838200" y="2133600"/>
            <a:ext cx="8961538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9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5EB2-E90F-4CD8-B9B3-D4D12A93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3. Solve your model and analyze the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ED6BC-2E85-AEB8-26A2-AB932A53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6" t="17334" r="39812" b="27111"/>
          <a:stretch/>
        </p:blipFill>
        <p:spPr>
          <a:xfrm>
            <a:off x="838200" y="1690688"/>
            <a:ext cx="6652260" cy="48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7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9A50-2179-E219-5962-865305EB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D051-E09F-2006-D728-CDFE9CD4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Number of Staff : 53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9BF0D-691D-AEAE-5475-781474BC0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34000" r="11312" b="29555"/>
          <a:stretch/>
        </p:blipFill>
        <p:spPr>
          <a:xfrm>
            <a:off x="586740" y="3093720"/>
            <a:ext cx="96393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1C72-EEC1-704A-0B7F-BD6B9AE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B6EB5-AAB4-DE42-5002-A3299CF37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30221" r="21500" b="32223"/>
          <a:stretch/>
        </p:blipFill>
        <p:spPr>
          <a:xfrm>
            <a:off x="365759" y="2697480"/>
            <a:ext cx="1064410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6EFA-9960-CD69-0FD2-412461B9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Supply Chain Optimization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4A56-5C98-6599-4C40-BE19276D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Supply-chain optimization (SCO) aims to ensure the optimal operation of a manufacturing and distribution supply chain.</a:t>
            </a:r>
          </a:p>
          <a:p>
            <a:r>
              <a:rPr lang="en-US" i="0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Supply chain optimization makes the best use of technology and resources like blockchain, AI and IoT to improve efficiency and performance in a supply network.</a:t>
            </a:r>
            <a:endParaRPr lang="en-US" dirty="0"/>
          </a:p>
          <a:p>
            <a:r>
              <a:rPr lang="en-US" dirty="0"/>
              <a:t> This includes the optimal placement of inventory within the supply chain, minimizing operating costs including manufacturing costs, transportation costs, and distribution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90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457C-3AC7-E85F-FE38-3D64870F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11125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Insights :</a:t>
            </a:r>
          </a:p>
          <a:p>
            <a:pPr marL="0" indent="0">
              <a:buNone/>
            </a:pPr>
            <a:r>
              <a:rPr lang="en-IN" b="1" dirty="0"/>
              <a:t>Friday : 1 Extra Worker</a:t>
            </a:r>
          </a:p>
          <a:p>
            <a:pPr marL="0" indent="0">
              <a:buNone/>
            </a:pPr>
            <a:r>
              <a:rPr lang="en-IN" b="1" dirty="0"/>
              <a:t>Saturday : 5 Extra Worker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2AC3B76-ED6C-CA42-0074-FE3556AD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38374"/>
            <a:ext cx="10088880" cy="40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9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DC25-370D-FFC6-073A-AAFCF251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7685-DCA6-99A4-D1E2-E258ED2A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7119"/>
            <a:ext cx="10515600" cy="254984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Refrences</a:t>
            </a:r>
            <a:r>
              <a:rPr lang="en-IN" dirty="0"/>
              <a:t>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22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BC4D-0820-16BE-2CD2-CE883B93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Why is supply chain optimization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912-403C-3ED6-BDE7-D5533056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 well-designed supply chain optimization process addresses the following issues: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Client needs</a:t>
            </a:r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Competitive advantage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Agility</a:t>
            </a:r>
          </a:p>
          <a:p>
            <a:r>
              <a:rPr lang="en-IN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Sustainability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75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9F85-1FC7-13F6-3D4F-CBCEACBA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Linear Programming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3A3D-131F-D2C6-AC8F-D3A2E837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 Programming is a method to achieve the best outcome in a mathematical model whose requirement are represented by linear relationship.</a:t>
            </a:r>
          </a:p>
          <a:p>
            <a:r>
              <a:rPr lang="en-IN" dirty="0"/>
              <a:t>Linear Program are easy to solve</a:t>
            </a:r>
          </a:p>
          <a:p>
            <a:r>
              <a:rPr lang="en-IN" dirty="0"/>
              <a:t>The best(optimal) solution is guaranteed to be found(if it exist)</a:t>
            </a:r>
          </a:p>
        </p:txBody>
      </p:sp>
    </p:spTree>
    <p:extLst>
      <p:ext uri="{BB962C8B-B14F-4D97-AF65-F5344CB8AC3E}">
        <p14:creationId xmlns:p14="http://schemas.microsoft.com/office/powerpoint/2010/main" val="154815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025-32A3-580C-F872-4F3BAF25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Requirements of LP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5DD0-280A-F4B3-0560-CC3D68F7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Problem Statement</a:t>
            </a:r>
          </a:p>
          <a:p>
            <a:pPr marL="514350" indent="-514350">
              <a:buAutoNum type="arabicPeriod"/>
            </a:pPr>
            <a:r>
              <a:rPr lang="en-IN" dirty="0"/>
              <a:t>Decision Variable</a:t>
            </a:r>
          </a:p>
          <a:p>
            <a:pPr marL="514350" indent="-514350">
              <a:buAutoNum type="arabicPeriod"/>
            </a:pPr>
            <a:r>
              <a:rPr lang="en-IN" dirty="0"/>
              <a:t>Constraints</a:t>
            </a:r>
          </a:p>
          <a:p>
            <a:pPr marL="514350" indent="-514350">
              <a:buAutoNum type="arabicPeriod"/>
            </a:pPr>
            <a:r>
              <a:rPr lang="en-IN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9449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8BC4-E28E-8D46-80C2-8788E3B7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Requirements of LP 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B42E-EB30-FB47-4922-A36F51A6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Decisions variables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: variables that can be numeric 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boolean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Objective function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: a linear function of the variables that we want to minimize or maximize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Formulate the constraints: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a set of equations combining the different decision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95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D734-7EE2-E3A8-6B6D-DE6BEDE8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en-IN" dirty="0"/>
              <a:t>Example 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Maximize ($15)Chairs + ($20)Tables</a:t>
            </a:r>
          </a:p>
          <a:p>
            <a:pPr marL="0" indent="0">
              <a:buNone/>
            </a:pPr>
            <a:r>
              <a:rPr lang="en-IN" dirty="0"/>
              <a:t>   Subject to </a:t>
            </a:r>
          </a:p>
          <a:p>
            <a:pPr marL="0" indent="0">
              <a:buNone/>
            </a:pPr>
            <a:r>
              <a:rPr lang="en-IN" dirty="0"/>
              <a:t>                    Large Brick : Chair + 2*Table&lt;=6</a:t>
            </a:r>
          </a:p>
          <a:p>
            <a:pPr marL="0" indent="0">
              <a:buNone/>
            </a:pPr>
            <a:r>
              <a:rPr lang="en-IN" dirty="0"/>
              <a:t>                    Small Brick : 2Chair + 2*Table &lt;=8</a:t>
            </a:r>
          </a:p>
          <a:p>
            <a:pPr marL="0" indent="0">
              <a:buNone/>
            </a:pPr>
            <a:r>
              <a:rPr lang="en-IN" dirty="0"/>
              <a:t>         and </a:t>
            </a:r>
          </a:p>
          <a:p>
            <a:pPr marL="0" indent="0">
              <a:buNone/>
            </a:pPr>
            <a:r>
              <a:rPr lang="en-IN" dirty="0"/>
              <a:t>                    Chair&gt;=0 ,Table&gt;=0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70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8963B4-0F1B-3E5D-F6B6-A3C175E1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7" y="497305"/>
            <a:ext cx="10315074" cy="5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9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ACD8-6B3B-4C40-3E95-C9303830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15171A"/>
                </a:solidFill>
                <a:effectLst/>
                <a:latin typeface="Inter"/>
              </a:rPr>
              <a:t>Workforce Planning using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994-835C-ACA6-5085-391E7433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Step 1: Understand the problem (Scenario)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You are an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Inbound Manager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 of a Distribution Center operated by a Third Party Logistics Company  for a large retailer.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Your team responsibilities include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Unload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Pallets from the Trucks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Scan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 each pallet and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record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received quantity in your Warehouse Management System (WMS)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Put away these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pallets to Stock Area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team’s global productivity is measured each week in (Pallets/Hour).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0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677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IBM Plex Sans</vt:lpstr>
      <vt:lpstr>Inter</vt:lpstr>
      <vt:lpstr>Menlo</vt:lpstr>
      <vt:lpstr>sohne</vt:lpstr>
      <vt:lpstr>source-serif-pro</vt:lpstr>
      <vt:lpstr>Office Theme</vt:lpstr>
      <vt:lpstr>Supply Chain Process Optimization Using Linear Programming </vt:lpstr>
      <vt:lpstr>What is Supply Chain Optimization ?</vt:lpstr>
      <vt:lpstr>Why is supply chain optimization important?</vt:lpstr>
      <vt:lpstr>What is Linear Programming ?</vt:lpstr>
      <vt:lpstr>Requirements of LP Problems</vt:lpstr>
      <vt:lpstr>Requirements of LP Problems</vt:lpstr>
      <vt:lpstr>PowerPoint Presentation</vt:lpstr>
      <vt:lpstr>PowerPoint Presentation</vt:lpstr>
      <vt:lpstr>Workforce Planning using Linear Programming</vt:lpstr>
      <vt:lpstr>2 .Workforce Sizing </vt:lpstr>
      <vt:lpstr>Constraints</vt:lpstr>
      <vt:lpstr>PowerPoint Presentation</vt:lpstr>
      <vt:lpstr>Objective: Minimize the number of workers hired</vt:lpstr>
      <vt:lpstr>3. Linear Programming Problem</vt:lpstr>
      <vt:lpstr>1.Prepare your parameter:</vt:lpstr>
      <vt:lpstr>2 . Initialize model, define the objective and add constraints</vt:lpstr>
      <vt:lpstr>3. Solve your model and analyze the results</vt:lpstr>
      <vt:lpstr>Data :</vt:lpstr>
      <vt:lpstr>Solution :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Process Optimization Using Linear Programming </dc:title>
  <dc:creator>Gaurav Kedia</dc:creator>
  <cp:lastModifiedBy>Gaurav Kedia</cp:lastModifiedBy>
  <cp:revision>4</cp:revision>
  <dcterms:created xsi:type="dcterms:W3CDTF">2022-09-22T07:26:45Z</dcterms:created>
  <dcterms:modified xsi:type="dcterms:W3CDTF">2022-09-22T09:29:38Z</dcterms:modified>
</cp:coreProperties>
</file>