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15" r:id="rId2"/>
    <p:sldId id="327" r:id="rId3"/>
    <p:sldId id="328" r:id="rId4"/>
    <p:sldId id="339" r:id="rId5"/>
    <p:sldId id="340" r:id="rId6"/>
    <p:sldId id="338" r:id="rId7"/>
    <p:sldId id="331" r:id="rId8"/>
    <p:sldId id="332" r:id="rId9"/>
    <p:sldId id="333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01-10-2022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88CAC-BA32-4D08-87E1-50CF86DB9F97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E1375-F84B-4FF8-83F1-1C05775036F6}" type="slidenum">
              <a:rPr 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E1375-F84B-4FF8-83F1-1C05775036F6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E1375-F84B-4FF8-83F1-1C05775036F6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From the link above:</a:t>
            </a:r>
          </a:p>
          <a:p>
            <a:r>
              <a:rPr lang="en-US" altLang="en-US"/>
              <a:t>You can only get generalization through assumptions.</a:t>
            </a:r>
          </a:p>
          <a:p>
            <a:r>
              <a:rPr lang="en-US" altLang="en-US"/>
              <a:t>Thus in order to minimize the MSE, we need to minimize both</a:t>
            </a:r>
          </a:p>
          <a:p>
            <a:r>
              <a:rPr lang="en-US" altLang="en-US"/>
              <a:t>the bias and the variance. However, this is not trivial to do this. For instance, just</a:t>
            </a:r>
          </a:p>
          <a:p>
            <a:r>
              <a:rPr lang="en-US" altLang="en-US"/>
              <a:t>neglecting the input data and predicting the output somehow (e.g., just a constant), would definitely minimize the variance of our predictions: they would be</a:t>
            </a:r>
          </a:p>
          <a:p>
            <a:r>
              <a:rPr lang="en-US" altLang="en-US"/>
              <a:t>always the same, thus the variance would be zero—but the bias of our estimate</a:t>
            </a:r>
          </a:p>
          <a:p>
            <a:r>
              <a:rPr lang="en-US" altLang="en-US"/>
              <a:t>(i.e., the amount we are off the real function) would be tremendously large. On</a:t>
            </a:r>
          </a:p>
          <a:p>
            <a:r>
              <a:rPr lang="en-US" altLang="en-US"/>
              <a:t>the other hand, the neural network could perfectly interpolate the training data,</a:t>
            </a:r>
          </a:p>
          <a:p>
            <a:r>
              <a:rPr lang="en-US" altLang="en-US"/>
              <a:t>i.e., it predict y=t for every data point. This will make the bias term vanish entirely, since the E(y)=f (insert this above into the squared bias term to verify this),</a:t>
            </a:r>
          </a:p>
          <a:p>
            <a:r>
              <a:rPr lang="en-US" altLang="en-US"/>
              <a:t>but the variance term will become equal to the variance of the noise, which may</a:t>
            </a:r>
          </a:p>
          <a:p>
            <a:r>
              <a:rPr lang="en-US" altLang="en-US"/>
              <a:t>be significant (see also Bishop Chapter 9 and the Geman et al. Paper). In general,</a:t>
            </a:r>
          </a:p>
          <a:p>
            <a:r>
              <a:rPr lang="en-US" altLang="en-US"/>
              <a:t>finding an optimal bias-variance tradeoff is hard, but acceptable solutions can be</a:t>
            </a:r>
          </a:p>
          <a:p>
            <a:r>
              <a:rPr lang="en-US" altLang="en-US"/>
              <a:t>found, e.g., by means of cross validation or regularization.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6739C-5DF6-4039-A014-B9FFC7185E3E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781DC-6858-451B-8034-B512ED8C81A9}" type="slidenum">
              <a:rPr 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Note: these figures don’t work in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A0115-E5D3-485E-A407-0152CCA5DF16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Every ML model has some hyperparameters that need to be tuned,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i="1" dirty="0">
                    <a:latin typeface="Abadi Extra Light" panose="020B0204020104020204" pitchFamily="34" charset="0"/>
                  </a:rPr>
                  <a:t>K</a:t>
                </a:r>
                <a:r>
                  <a:rPr lang="en-IN" dirty="0">
                    <a:latin typeface="Abadi Extra Light" panose="020B0204020104020204" pitchFamily="34" charset="0"/>
                  </a:rPr>
                  <a:t> in KNN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-NN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Choice of distance to use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 or nearest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Would like to choose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h.p.</a:t>
                </a:r>
                <a:r>
                  <a:rPr lang="en-IN" dirty="0">
                    <a:latin typeface="Abadi Extra Light" panose="020B0204020104020204" pitchFamily="34" charset="0"/>
                  </a:rPr>
                  <a:t> values that would give best performance on test data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Hyperparameter Selection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7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747"/>
    </mc:Choice>
    <mc:Fallback xmlns="">
      <p:transition spd="slow" advTm="2597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Cross-Validation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B879B-554B-408B-BBAE-A3A699DC5C95}"/>
              </a:ext>
            </a:extLst>
          </p:cNvPr>
          <p:cNvSpPr/>
          <p:nvPr/>
        </p:nvSpPr>
        <p:spPr>
          <a:xfrm rot="16200000">
            <a:off x="412960" y="187770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6AF-FC0C-4352-B4C6-EC396BE981EC}"/>
              </a:ext>
            </a:extLst>
          </p:cNvPr>
          <p:cNvSpPr/>
          <p:nvPr/>
        </p:nvSpPr>
        <p:spPr>
          <a:xfrm rot="16200000">
            <a:off x="654362" y="187770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744FA-8FA5-4064-8C7E-D7FEA1983D08}"/>
              </a:ext>
            </a:extLst>
          </p:cNvPr>
          <p:cNvSpPr/>
          <p:nvPr/>
        </p:nvSpPr>
        <p:spPr>
          <a:xfrm rot="16200000">
            <a:off x="895764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CD0EE-7A36-45FE-99F0-1895D21BA485}"/>
              </a:ext>
            </a:extLst>
          </p:cNvPr>
          <p:cNvSpPr/>
          <p:nvPr/>
        </p:nvSpPr>
        <p:spPr>
          <a:xfrm rot="16200000">
            <a:off x="1137166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9B1F1-BAA3-46DB-A392-A84EE51B931D}"/>
              </a:ext>
            </a:extLst>
          </p:cNvPr>
          <p:cNvSpPr/>
          <p:nvPr/>
        </p:nvSpPr>
        <p:spPr>
          <a:xfrm rot="16200000">
            <a:off x="1378568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4B11CF-7B17-4977-978D-D24212468144}"/>
              </a:ext>
            </a:extLst>
          </p:cNvPr>
          <p:cNvSpPr/>
          <p:nvPr/>
        </p:nvSpPr>
        <p:spPr>
          <a:xfrm rot="16200000">
            <a:off x="1619970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18637-3996-4DE4-91B4-262258956E89}"/>
              </a:ext>
            </a:extLst>
          </p:cNvPr>
          <p:cNvSpPr/>
          <p:nvPr/>
        </p:nvSpPr>
        <p:spPr>
          <a:xfrm rot="16200000">
            <a:off x="1861372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18A3EE-1AE0-4140-95F6-AED6F8849437}"/>
              </a:ext>
            </a:extLst>
          </p:cNvPr>
          <p:cNvSpPr/>
          <p:nvPr/>
        </p:nvSpPr>
        <p:spPr>
          <a:xfrm rot="16200000">
            <a:off x="2102774" y="186997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F21C1E-3377-40D7-BE81-7181082C13CD}"/>
              </a:ext>
            </a:extLst>
          </p:cNvPr>
          <p:cNvSpPr/>
          <p:nvPr/>
        </p:nvSpPr>
        <p:spPr>
          <a:xfrm rot="16200000">
            <a:off x="2344176" y="1876715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BAD26-28BF-48FD-9747-6495ECB08952}"/>
              </a:ext>
            </a:extLst>
          </p:cNvPr>
          <p:cNvSpPr/>
          <p:nvPr/>
        </p:nvSpPr>
        <p:spPr>
          <a:xfrm rot="16200000">
            <a:off x="2567294" y="18776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13B476-2B77-475F-8197-4A4CDD884471}"/>
              </a:ext>
            </a:extLst>
          </p:cNvPr>
          <p:cNvSpPr/>
          <p:nvPr/>
        </p:nvSpPr>
        <p:spPr>
          <a:xfrm rot="16200000">
            <a:off x="2797731" y="186611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CE900-2FB6-445C-90D9-955C425AF772}"/>
              </a:ext>
            </a:extLst>
          </p:cNvPr>
          <p:cNvSpPr/>
          <p:nvPr/>
        </p:nvSpPr>
        <p:spPr>
          <a:xfrm rot="16200000">
            <a:off x="3039133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902DD1-3558-4BAB-B1AC-314FC7715F72}"/>
              </a:ext>
            </a:extLst>
          </p:cNvPr>
          <p:cNvSpPr/>
          <p:nvPr/>
        </p:nvSpPr>
        <p:spPr>
          <a:xfrm rot="16200000">
            <a:off x="32805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466D9-24DF-426D-B4C1-EC8E2DE7B6E8}"/>
              </a:ext>
            </a:extLst>
          </p:cNvPr>
          <p:cNvSpPr/>
          <p:nvPr/>
        </p:nvSpPr>
        <p:spPr>
          <a:xfrm rot="16200000">
            <a:off x="3521937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2DC1A-85B8-4DE4-8F66-B4F52602E931}"/>
              </a:ext>
            </a:extLst>
          </p:cNvPr>
          <p:cNvSpPr/>
          <p:nvPr/>
        </p:nvSpPr>
        <p:spPr>
          <a:xfrm rot="16200000">
            <a:off x="3763339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D46BAC-A056-4423-9F33-544E19113EA6}"/>
              </a:ext>
            </a:extLst>
          </p:cNvPr>
          <p:cNvSpPr/>
          <p:nvPr/>
        </p:nvSpPr>
        <p:spPr>
          <a:xfrm rot="16200000">
            <a:off x="3975492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FDBA52-BF28-49D4-860E-7B25A0B4B09F}"/>
              </a:ext>
            </a:extLst>
          </p:cNvPr>
          <p:cNvSpPr/>
          <p:nvPr/>
        </p:nvSpPr>
        <p:spPr>
          <a:xfrm rot="16200000">
            <a:off x="5216835" y="186020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3968A8-B66C-491C-A6B8-1AADC5BE1D6B}"/>
              </a:ext>
            </a:extLst>
          </p:cNvPr>
          <p:cNvSpPr/>
          <p:nvPr/>
        </p:nvSpPr>
        <p:spPr>
          <a:xfrm rot="16200000">
            <a:off x="5458237" y="18601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2A901B-A1A5-422A-860A-2FCF54DDAE1E}"/>
              </a:ext>
            </a:extLst>
          </p:cNvPr>
          <p:cNvSpPr/>
          <p:nvPr/>
        </p:nvSpPr>
        <p:spPr>
          <a:xfrm rot="16200000">
            <a:off x="5699639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78173F-D0AC-4BE8-AFDF-FE288819C7DB}"/>
              </a:ext>
            </a:extLst>
          </p:cNvPr>
          <p:cNvSpPr/>
          <p:nvPr/>
        </p:nvSpPr>
        <p:spPr>
          <a:xfrm rot="16200000">
            <a:off x="5941041" y="186019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BC68F-B236-462D-8275-ABBD86C62296}"/>
              </a:ext>
            </a:extLst>
          </p:cNvPr>
          <p:cNvSpPr/>
          <p:nvPr/>
        </p:nvSpPr>
        <p:spPr>
          <a:xfrm rot="16200000">
            <a:off x="6182443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D5F19-2D73-4CD5-9374-AE2F97D6FC52}"/>
              </a:ext>
            </a:extLst>
          </p:cNvPr>
          <p:cNvSpPr/>
          <p:nvPr/>
        </p:nvSpPr>
        <p:spPr>
          <a:xfrm rot="16200000">
            <a:off x="6423845" y="186019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1F436-631E-45A0-88C9-93FEFCF1DC93}"/>
              </a:ext>
            </a:extLst>
          </p:cNvPr>
          <p:cNvSpPr/>
          <p:nvPr/>
        </p:nvSpPr>
        <p:spPr>
          <a:xfrm rot="16200000">
            <a:off x="6665247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F0E16-DAB1-4E05-B280-A5BF98AEACC4}"/>
              </a:ext>
            </a:extLst>
          </p:cNvPr>
          <p:cNvSpPr/>
          <p:nvPr/>
        </p:nvSpPr>
        <p:spPr>
          <a:xfrm rot="16200000">
            <a:off x="6877400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077A9-561C-4E86-8235-04745193F757}"/>
              </a:ext>
            </a:extLst>
          </p:cNvPr>
          <p:cNvSpPr txBox="1"/>
          <p:nvPr/>
        </p:nvSpPr>
        <p:spPr>
          <a:xfrm>
            <a:off x="2806730" y="282464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Randomly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C0DF4-3E06-4D8E-B07E-7AF540C43F79}"/>
              </a:ext>
            </a:extLst>
          </p:cNvPr>
          <p:cNvSpPr txBox="1"/>
          <p:nvPr/>
        </p:nvSpPr>
        <p:spPr>
          <a:xfrm>
            <a:off x="6387791" y="821378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D65AE-CC97-4CA7-A8F9-C28B4FE325D1}"/>
              </a:ext>
            </a:extLst>
          </p:cNvPr>
          <p:cNvSpPr/>
          <p:nvPr/>
        </p:nvSpPr>
        <p:spPr>
          <a:xfrm rot="16200000">
            <a:off x="4204695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A2B59B-A6A0-479F-9602-B10E8CD750AB}"/>
              </a:ext>
            </a:extLst>
          </p:cNvPr>
          <p:cNvSpPr/>
          <p:nvPr/>
        </p:nvSpPr>
        <p:spPr>
          <a:xfrm rot="16200000">
            <a:off x="44326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59E7BA-A084-4647-AFFB-EDB5C6A3FA66}"/>
              </a:ext>
            </a:extLst>
          </p:cNvPr>
          <p:cNvSpPr/>
          <p:nvPr/>
        </p:nvSpPr>
        <p:spPr>
          <a:xfrm rot="16200000">
            <a:off x="-71096" y="1873842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6CD3BB-72A9-42AD-9E25-A72D7F299A69}"/>
              </a:ext>
            </a:extLst>
          </p:cNvPr>
          <p:cNvSpPr/>
          <p:nvPr/>
        </p:nvSpPr>
        <p:spPr>
          <a:xfrm rot="16200000">
            <a:off x="170306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34AFA-024B-43B4-B258-50B25BD40414}"/>
              </a:ext>
            </a:extLst>
          </p:cNvPr>
          <p:cNvSpPr/>
          <p:nvPr/>
        </p:nvSpPr>
        <p:spPr>
          <a:xfrm rot="16200000">
            <a:off x="-104135" y="424333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270993-0F77-4391-AC17-156BCD84E9A3}"/>
              </a:ext>
            </a:extLst>
          </p:cNvPr>
          <p:cNvSpPr/>
          <p:nvPr/>
        </p:nvSpPr>
        <p:spPr>
          <a:xfrm rot="16200000">
            <a:off x="137267" y="42433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5DD649-03C6-4CAD-93A4-9EC0E1D79F4E}"/>
              </a:ext>
            </a:extLst>
          </p:cNvPr>
          <p:cNvSpPr/>
          <p:nvPr/>
        </p:nvSpPr>
        <p:spPr>
          <a:xfrm rot="16200000">
            <a:off x="378669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AEFCEB-DFC6-4381-9B53-98111B5B8556}"/>
              </a:ext>
            </a:extLst>
          </p:cNvPr>
          <p:cNvSpPr/>
          <p:nvPr/>
        </p:nvSpPr>
        <p:spPr>
          <a:xfrm rot="16200000">
            <a:off x="620071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1CAA4-BC32-4986-B7D3-50C8368648F4}"/>
              </a:ext>
            </a:extLst>
          </p:cNvPr>
          <p:cNvSpPr/>
          <p:nvPr/>
        </p:nvSpPr>
        <p:spPr>
          <a:xfrm rot="16200000">
            <a:off x="861473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621FF2-0BF2-401E-90E8-F33C94EE0729}"/>
              </a:ext>
            </a:extLst>
          </p:cNvPr>
          <p:cNvSpPr/>
          <p:nvPr/>
        </p:nvSpPr>
        <p:spPr>
          <a:xfrm rot="16200000">
            <a:off x="1102875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AA5C86-73D0-44DD-B069-4373CB641335}"/>
              </a:ext>
            </a:extLst>
          </p:cNvPr>
          <p:cNvSpPr/>
          <p:nvPr/>
        </p:nvSpPr>
        <p:spPr>
          <a:xfrm rot="16200000">
            <a:off x="1344277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A2A84F-3915-4DCE-87B2-177FB5F4DF9B}"/>
              </a:ext>
            </a:extLst>
          </p:cNvPr>
          <p:cNvSpPr/>
          <p:nvPr/>
        </p:nvSpPr>
        <p:spPr>
          <a:xfrm rot="16200000">
            <a:off x="-588191" y="423947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779188-277D-4508-9CB6-366313BA19E4}"/>
              </a:ext>
            </a:extLst>
          </p:cNvPr>
          <p:cNvSpPr/>
          <p:nvPr/>
        </p:nvSpPr>
        <p:spPr>
          <a:xfrm rot="16200000">
            <a:off x="-346789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A47BCE-6D4B-46DA-8C15-8E1403615BEA}"/>
              </a:ext>
            </a:extLst>
          </p:cNvPr>
          <p:cNvSpPr/>
          <p:nvPr/>
        </p:nvSpPr>
        <p:spPr>
          <a:xfrm rot="16200000">
            <a:off x="4489425" y="427267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D00FC9-D79F-40F6-86E0-285A021CAE06}"/>
              </a:ext>
            </a:extLst>
          </p:cNvPr>
          <p:cNvSpPr/>
          <p:nvPr/>
        </p:nvSpPr>
        <p:spPr>
          <a:xfrm rot="16200000">
            <a:off x="4730827" y="42765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B1E0EA-B956-4846-8BD5-5A79C83327AD}"/>
              </a:ext>
            </a:extLst>
          </p:cNvPr>
          <p:cNvSpPr/>
          <p:nvPr/>
        </p:nvSpPr>
        <p:spPr>
          <a:xfrm rot="16200000">
            <a:off x="4972229" y="426881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F6CE3-0463-4546-8508-EF0998903EB5}"/>
              </a:ext>
            </a:extLst>
          </p:cNvPr>
          <p:cNvSpPr/>
          <p:nvPr/>
        </p:nvSpPr>
        <p:spPr>
          <a:xfrm rot="16200000">
            <a:off x="5213631" y="4264947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5BB63B-CF0B-4720-AEA0-2C0ED53C5B68}"/>
              </a:ext>
            </a:extLst>
          </p:cNvPr>
          <p:cNvSpPr/>
          <p:nvPr/>
        </p:nvSpPr>
        <p:spPr>
          <a:xfrm rot="16200000">
            <a:off x="5451445" y="426495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1BB2B2-E7CF-45CE-B86D-C4408C964C35}"/>
              </a:ext>
            </a:extLst>
          </p:cNvPr>
          <p:cNvSpPr/>
          <p:nvPr/>
        </p:nvSpPr>
        <p:spPr>
          <a:xfrm rot="16200000">
            <a:off x="5667185" y="4264941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4FB4EA-0855-45F8-9C90-A00CD532BD0B}"/>
              </a:ext>
            </a:extLst>
          </p:cNvPr>
          <p:cNvSpPr/>
          <p:nvPr/>
        </p:nvSpPr>
        <p:spPr>
          <a:xfrm rot="16200000">
            <a:off x="5908588" y="4272674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AE2D7A-E5CD-4164-BCB8-B80FB61CB065}"/>
              </a:ext>
            </a:extLst>
          </p:cNvPr>
          <p:cNvSpPr/>
          <p:nvPr/>
        </p:nvSpPr>
        <p:spPr>
          <a:xfrm rot="16200000">
            <a:off x="1573441" y="4239465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B1523A-28AA-40FE-98CE-04441ECC850D}"/>
              </a:ext>
            </a:extLst>
          </p:cNvPr>
          <p:cNvSpPr/>
          <p:nvPr/>
        </p:nvSpPr>
        <p:spPr>
          <a:xfrm rot="16200000">
            <a:off x="1814843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371C02-DF2E-404C-83F3-3FDFE245C3A9}"/>
              </a:ext>
            </a:extLst>
          </p:cNvPr>
          <p:cNvSpPr/>
          <p:nvPr/>
        </p:nvSpPr>
        <p:spPr>
          <a:xfrm rot="16200000">
            <a:off x="2056245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093EE5-DC4E-4901-84EA-69AA04FBB0A9}"/>
              </a:ext>
            </a:extLst>
          </p:cNvPr>
          <p:cNvSpPr/>
          <p:nvPr/>
        </p:nvSpPr>
        <p:spPr>
          <a:xfrm rot="16200000">
            <a:off x="2297647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F72444-B5F5-49F5-9872-A00CC41B4058}"/>
              </a:ext>
            </a:extLst>
          </p:cNvPr>
          <p:cNvSpPr/>
          <p:nvPr/>
        </p:nvSpPr>
        <p:spPr>
          <a:xfrm rot="16200000">
            <a:off x="2539048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852978-EC34-41C8-8A9B-1FD55956587A}"/>
              </a:ext>
            </a:extLst>
          </p:cNvPr>
          <p:cNvSpPr txBox="1"/>
          <p:nvPr/>
        </p:nvSpPr>
        <p:spPr>
          <a:xfrm>
            <a:off x="5250881" y="2947893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Validation Set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B04CA-46C4-4B16-9476-C1B0A6B70906}"/>
              </a:ext>
            </a:extLst>
          </p:cNvPr>
          <p:cNvSpPr txBox="1"/>
          <p:nvPr/>
        </p:nvSpPr>
        <p:spPr>
          <a:xfrm>
            <a:off x="836368" y="2940278"/>
            <a:ext cx="19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Training Set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7EAF15-45CF-4857-9504-63F20E964BAA}"/>
              </a:ext>
            </a:extLst>
          </p:cNvPr>
          <p:cNvSpPr/>
          <p:nvPr/>
        </p:nvSpPr>
        <p:spPr>
          <a:xfrm rot="431953">
            <a:off x="3590042" y="3231121"/>
            <a:ext cx="1977885" cy="17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B430A5F6-6F0F-4DA9-AEB6-ABE3932C3EA8}"/>
              </a:ext>
            </a:extLst>
          </p:cNvPr>
          <p:cNvSpPr/>
          <p:nvPr/>
        </p:nvSpPr>
        <p:spPr>
          <a:xfrm rot="10299943">
            <a:off x="1874368" y="3240842"/>
            <a:ext cx="1720074" cy="152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80EA8-95D5-481B-B3C5-752DDFE7E992}"/>
              </a:ext>
            </a:extLst>
          </p:cNvPr>
          <p:cNvSpPr txBox="1"/>
          <p:nvPr/>
        </p:nvSpPr>
        <p:spPr>
          <a:xfrm>
            <a:off x="1006242" y="821378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 (assuming bin. class. problem)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DB9F465-2222-4DF1-9FE2-FBC31D00BA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9998" y="4951717"/>
            <a:ext cx="1010687" cy="965223"/>
          </a:xfrm>
          <a:prstGeom prst="rect">
            <a:avLst/>
          </a:prstGeom>
        </p:spPr>
      </p:pic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9B43D40C-C2C7-45AB-BE24-1DF81BA4215C}"/>
              </a:ext>
            </a:extLst>
          </p:cNvPr>
          <p:cNvSpPr/>
          <p:nvPr/>
        </p:nvSpPr>
        <p:spPr>
          <a:xfrm>
            <a:off x="7392367" y="3059390"/>
            <a:ext cx="4553386" cy="1832306"/>
          </a:xfrm>
          <a:prstGeom prst="wedgeRectCallout">
            <a:avLst>
              <a:gd name="adj1" fmla="val 38783"/>
              <a:gd name="adj2" fmla="val 63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Randomly split the original training data into actual training set and validation set. Using the actual training set, t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rain several times, each time using a different value of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Pick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best accuracy on the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9D97907-DB64-4F92-8064-34F53E66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90" y="541157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D4322F1D-7EEE-4AB1-A44A-3AE231E47CD6}"/>
              </a:ext>
            </a:extLst>
          </p:cNvPr>
          <p:cNvSpPr/>
          <p:nvPr/>
        </p:nvSpPr>
        <p:spPr>
          <a:xfrm>
            <a:off x="382669" y="5326094"/>
            <a:ext cx="2297471" cy="1238251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the random split is unlucky (i.e., validation data is not like test data)?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8701ABC5-AE7F-45BB-B542-88204E3DF7D7}"/>
              </a:ext>
            </a:extLst>
          </p:cNvPr>
          <p:cNvSpPr/>
          <p:nvPr/>
        </p:nvSpPr>
        <p:spPr>
          <a:xfrm>
            <a:off x="5987557" y="5326094"/>
            <a:ext cx="5241882" cy="1238250"/>
          </a:xfrm>
          <a:prstGeom prst="wedgeRectCallout">
            <a:avLst>
              <a:gd name="adj1" fmla="val 51522"/>
              <a:gd name="adj2" fmla="val -639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fear an unlucky split, try multiple splits. Pick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the </a:t>
            </a:r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best average CV accuracy across all such splits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are using N splits, this is called N–fold cross validation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E2F65-EBB2-4C93-B034-31A3E57B8E8F}"/>
              </a:ext>
            </a:extLst>
          </p:cNvPr>
          <p:cNvSpPr txBox="1"/>
          <p:nvPr/>
        </p:nvSpPr>
        <p:spPr>
          <a:xfrm>
            <a:off x="4875810" y="161949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 peeking while building the model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C57D84C-32C7-4252-B3D2-44AD804F2A59}"/>
              </a:ext>
            </a:extLst>
          </p:cNvPr>
          <p:cNvCxnSpPr>
            <a:cxnSpLocks/>
          </p:cNvCxnSpPr>
          <p:nvPr/>
        </p:nvCxnSpPr>
        <p:spPr>
          <a:xfrm>
            <a:off x="6829909" y="550189"/>
            <a:ext cx="10762" cy="308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68450B0-1B18-4D91-A226-AF7D28692D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82556" y="562085"/>
            <a:ext cx="1010687" cy="965223"/>
          </a:xfrm>
          <a:prstGeom prst="rect">
            <a:avLst/>
          </a:prstGeom>
        </p:spPr>
      </p:pic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AD5B1CC9-2940-44F9-BB8A-B8167A7876AE}"/>
              </a:ext>
            </a:extLst>
          </p:cNvPr>
          <p:cNvSpPr/>
          <p:nvPr/>
        </p:nvSpPr>
        <p:spPr>
          <a:xfrm>
            <a:off x="8181724" y="968118"/>
            <a:ext cx="2902374" cy="1972159"/>
          </a:xfrm>
          <a:prstGeom prst="wedgeRectCallout">
            <a:avLst>
              <a:gd name="adj1" fmla="val 60441"/>
              <a:gd name="adj2" fmla="val -480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Note: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Not just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h.p.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selection; we can also use CV to pick the best ML model from a set of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different ML models (e.g., say we have to pick between two models we may have trained -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nearest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Can use CV to choose the better one.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4A5D2F-A3D3-49F2-868C-1189C2172173}"/>
              </a:ext>
            </a:extLst>
          </p:cNvPr>
          <p:cNvSpPr txBox="1"/>
          <p:nvPr/>
        </p:nvSpPr>
        <p:spPr>
          <a:xfrm>
            <a:off x="2077977" y="18406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07FCB9-CD3C-40B1-9DE3-DCCA8EC4AA73}"/>
              </a:ext>
            </a:extLst>
          </p:cNvPr>
          <p:cNvSpPr txBox="1"/>
          <p:nvPr/>
        </p:nvSpPr>
        <p:spPr>
          <a:xfrm>
            <a:off x="3933991" y="1847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5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14"/>
    </mc:Choice>
    <mc:Fallback xmlns="">
      <p:transition spd="slow" advTm="293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8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5" grpId="0" animBg="1"/>
      <p:bldP spid="97" grpId="0" animBg="1"/>
      <p:bldP spid="98" grpId="0" animBg="1"/>
      <p:bldP spid="90" grpId="0"/>
      <p:bldP spid="1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868363"/>
          </a:xfrm>
        </p:spPr>
        <p:txBody>
          <a:bodyPr/>
          <a:lstStyle/>
          <a:p>
            <a:r>
              <a:rPr lang="en-US" altLang="en-US"/>
              <a:t>Generalization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08000" y="5486400"/>
            <a:ext cx="11277600" cy="914400"/>
          </a:xfrm>
        </p:spPr>
        <p:txBody>
          <a:bodyPr/>
          <a:lstStyle/>
          <a:p>
            <a:pPr eaLnBrk="1" hangingPunct="1"/>
            <a:r>
              <a:rPr lang="en-US" altLang="en-US"/>
              <a:t>How well does a learned model generalize from the data it was trained on to a new test set?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4800" y="1066800"/>
            <a:ext cx="5638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7200" y="1066800"/>
            <a:ext cx="8128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6" name="TextBox 6"/>
          <p:cNvSpPr txBox="1">
            <a:spLocks noChangeArrowheads="1"/>
          </p:cNvSpPr>
          <p:nvPr/>
        </p:nvSpPr>
        <p:spPr bwMode="auto">
          <a:xfrm>
            <a:off x="2438400" y="4724400"/>
            <a:ext cx="2685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Training set (labels known)</a:t>
            </a:r>
          </a:p>
        </p:txBody>
      </p:sp>
      <p:sp>
        <p:nvSpPr>
          <p:cNvPr id="61447" name="TextBox 7"/>
          <p:cNvSpPr txBox="1">
            <a:spLocks noChangeArrowheads="1"/>
          </p:cNvSpPr>
          <p:nvPr/>
        </p:nvSpPr>
        <p:spPr bwMode="auto">
          <a:xfrm>
            <a:off x="7926917" y="4724401"/>
            <a:ext cx="3553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Test set (labels unknown)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00303" y="6441733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Generalization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609600" y="1200673"/>
            <a:ext cx="11074400" cy="450815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Components of generalization error </a:t>
            </a:r>
          </a:p>
          <a:p>
            <a:pPr lvl="1" eaLnBrk="1" hangingPunct="1"/>
            <a:endParaRPr lang="en-US" altLang="en-US" sz="2000" dirty="0"/>
          </a:p>
          <a:p>
            <a:pPr fontAlgn="base"/>
            <a:r>
              <a:rPr lang="en-US" sz="2400" b="1" dirty="0"/>
              <a:t>Bias: </a:t>
            </a:r>
            <a:r>
              <a:rPr lang="en-US" sz="2400" dirty="0"/>
              <a:t>Assumptions made by a model to make a function easier to learn. It is actually the error rate of the training data. When the error rate has a high value, we call it High Bias and when the error rate has a low value, we call it low Bias.</a:t>
            </a:r>
          </a:p>
          <a:p>
            <a:pPr fontAlgn="base"/>
            <a:r>
              <a:rPr lang="en-US" sz="2400" b="1" dirty="0"/>
              <a:t>Variance: </a:t>
            </a:r>
            <a:r>
              <a:rPr lang="en-US" sz="2400" dirty="0"/>
              <a:t> The error rate of the testing data is called variance. When the error rate has a high value, we call it High variance and when the error rate has a low value, we call it Low variance.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400" b="1" dirty="0" err="1"/>
              <a:t>Underfitting</a:t>
            </a:r>
            <a:r>
              <a:rPr lang="en-US" altLang="en-US" sz="2400" b="1" dirty="0"/>
              <a:t>:</a:t>
            </a:r>
            <a:r>
              <a:rPr lang="en-US" altLang="en-US" sz="2400" dirty="0"/>
              <a:t> model is too “simple” to represent all the relevant class characteristics</a:t>
            </a:r>
          </a:p>
          <a:p>
            <a:pPr eaLnBrk="1" hangingPunct="1"/>
            <a:r>
              <a:rPr lang="en-US" altLang="en-US" sz="2400" b="1" dirty="0" err="1"/>
              <a:t>Overfitting</a:t>
            </a:r>
            <a:r>
              <a:rPr lang="en-US" altLang="en-US" sz="2400" b="1" dirty="0"/>
              <a:t>:</a:t>
            </a:r>
            <a:r>
              <a:rPr lang="en-US" altLang="en-US" sz="2400" dirty="0"/>
              <a:t> model is too “complex” and fits irrelevant characteristics (noise) in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4488" y="6449970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639763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609600" y="1200673"/>
            <a:ext cx="11074400" cy="450815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dirty="0"/>
              <a:t>Reasons for</a:t>
            </a:r>
            <a:r>
              <a:rPr lang="en-US" sz="2400" dirty="0"/>
              <a:t> </a:t>
            </a:r>
            <a:r>
              <a:rPr lang="en-US" sz="2400" b="1" dirty="0" err="1"/>
              <a:t>Underfitting</a:t>
            </a:r>
            <a:r>
              <a:rPr lang="en-US" sz="2400" b="1" dirty="0"/>
              <a:t>:</a:t>
            </a:r>
            <a:endParaRPr lang="en-US" sz="2400" dirty="0"/>
          </a:p>
          <a:p>
            <a:pPr fontAlgn="base"/>
            <a:r>
              <a:rPr lang="en-US" sz="2400" dirty="0"/>
              <a:t>High bias and low variance </a:t>
            </a:r>
          </a:p>
          <a:p>
            <a:pPr fontAlgn="base"/>
            <a:r>
              <a:rPr lang="en-US" sz="2400" dirty="0"/>
              <a:t>The size of the training dataset used is not enough.</a:t>
            </a:r>
          </a:p>
          <a:p>
            <a:pPr fontAlgn="base"/>
            <a:r>
              <a:rPr lang="en-US" sz="2400" dirty="0"/>
              <a:t>The model is too simple.</a:t>
            </a:r>
          </a:p>
          <a:p>
            <a:pPr fontAlgn="base"/>
            <a:r>
              <a:rPr lang="en-US" sz="2400" dirty="0"/>
              <a:t>Training data is not cleaned and also contains noise in it.</a:t>
            </a:r>
          </a:p>
          <a:p>
            <a:pPr marL="0" indent="0" fontAlgn="base">
              <a:buNone/>
            </a:pPr>
            <a:r>
              <a:rPr lang="en-US" sz="2400" b="1" dirty="0"/>
              <a:t>Techniques to reduce </a:t>
            </a:r>
            <a:r>
              <a:rPr lang="en-US" sz="2400" b="1" dirty="0" err="1"/>
              <a:t>underfitting</a:t>
            </a:r>
            <a:r>
              <a:rPr lang="en-US" sz="2400" b="1" dirty="0"/>
              <a:t>: </a:t>
            </a:r>
            <a:endParaRPr lang="en-US" sz="2400" dirty="0"/>
          </a:p>
          <a:p>
            <a:pPr fontAlgn="base"/>
            <a:r>
              <a:rPr lang="en-US" sz="2400" dirty="0"/>
              <a:t>Increase model complexity</a:t>
            </a:r>
          </a:p>
          <a:p>
            <a:pPr fontAlgn="base"/>
            <a:r>
              <a:rPr lang="en-US" sz="2400" dirty="0"/>
              <a:t>Increase the number of features, performing feature engineering</a:t>
            </a:r>
          </a:p>
          <a:p>
            <a:pPr fontAlgn="base"/>
            <a:r>
              <a:rPr lang="en-US" sz="2400" dirty="0"/>
              <a:t>Remove noise from the data.</a:t>
            </a:r>
          </a:p>
          <a:p>
            <a:pPr fontAlgn="base"/>
            <a:r>
              <a:rPr lang="en-US" sz="2400" dirty="0"/>
              <a:t>Increase the number of epochs or increase the duration of training to get better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4488" y="6449970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21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639763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609600" y="1200673"/>
            <a:ext cx="11074400" cy="450815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dirty="0"/>
              <a:t>Reasons for </a:t>
            </a:r>
            <a:r>
              <a:rPr lang="en-US" sz="2400" b="1" dirty="0" err="1"/>
              <a:t>Overfitting</a:t>
            </a:r>
            <a:r>
              <a:rPr lang="en-US" sz="2400" b="1" dirty="0"/>
              <a:t> are as follows:</a:t>
            </a:r>
          </a:p>
          <a:p>
            <a:pPr fontAlgn="base"/>
            <a:r>
              <a:rPr lang="en-US" sz="2400" b="1" dirty="0"/>
              <a:t> </a:t>
            </a:r>
            <a:r>
              <a:rPr lang="en-US" sz="2400" dirty="0"/>
              <a:t>High variance and low bias </a:t>
            </a:r>
          </a:p>
          <a:p>
            <a:pPr fontAlgn="base"/>
            <a:r>
              <a:rPr lang="en-US" sz="2400" dirty="0"/>
              <a:t>The model is too complex</a:t>
            </a:r>
          </a:p>
          <a:p>
            <a:pPr fontAlgn="base"/>
            <a:r>
              <a:rPr lang="en-US" sz="2400" dirty="0"/>
              <a:t>The size of the training data </a:t>
            </a:r>
          </a:p>
          <a:p>
            <a:pPr marL="0" indent="0" fontAlgn="base">
              <a:buNone/>
            </a:pPr>
            <a:r>
              <a:rPr lang="en-US" sz="2400" b="1" dirty="0"/>
              <a:t>Techniques to reduce </a:t>
            </a:r>
            <a:r>
              <a:rPr lang="en-US" sz="2400" b="1" dirty="0" err="1"/>
              <a:t>overfitting</a:t>
            </a:r>
            <a:r>
              <a:rPr lang="en-US" sz="2400" b="1" dirty="0"/>
              <a:t>:</a:t>
            </a:r>
            <a:endParaRPr lang="en-US" sz="2400" dirty="0"/>
          </a:p>
          <a:p>
            <a:pPr fontAlgn="base"/>
            <a:r>
              <a:rPr lang="en-US" sz="2400" dirty="0"/>
              <a:t>Increase training data.</a:t>
            </a:r>
          </a:p>
          <a:p>
            <a:pPr fontAlgn="base"/>
            <a:r>
              <a:rPr lang="en-US" sz="2400" dirty="0"/>
              <a:t>Reduce model complexity.</a:t>
            </a:r>
          </a:p>
          <a:p>
            <a:pPr fontAlgn="base"/>
            <a:r>
              <a:rPr lang="en-US" sz="2400" dirty="0"/>
              <a:t>Early stopping during the training phase (have an eye over the loss over the training period as soon as loss begins to increase stop training).</a:t>
            </a:r>
          </a:p>
          <a:p>
            <a:pPr fontAlgn="base"/>
            <a:r>
              <a:rPr lang="en-US" sz="2400" dirty="0"/>
              <a:t>Ridge Regularization and Lasso Regularization</a:t>
            </a:r>
          </a:p>
          <a:p>
            <a:pPr fontAlgn="base"/>
            <a:r>
              <a:rPr lang="en-US" sz="2400" dirty="0"/>
              <a:t>Use dropout for neural networks to tackle </a:t>
            </a:r>
            <a:r>
              <a:rPr lang="en-US" sz="2400" dirty="0" err="1"/>
              <a:t>overfitting</a:t>
            </a:r>
            <a:r>
              <a:rPr lang="en-US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4488" y="6449970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76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pPr algn="ctr"/>
            <a:r>
              <a:rPr lang="en-US" dirty="0"/>
              <a:t>Bias-Variance Trade-off</a:t>
            </a:r>
          </a:p>
        </p:txBody>
      </p:sp>
      <p:pic>
        <p:nvPicPr>
          <p:cNvPr id="4" name="Picture 3" descr="A picture containing bottle&#10;&#10;Description automatically generated">
            <a:extLst>
              <a:ext uri="{FF2B5EF4-FFF2-40B4-BE49-F238E27FC236}">
                <a16:creationId xmlns:a16="http://schemas.microsoft.com/office/drawing/2014/main" id="{B913EF02-CB44-FE45-BB32-7F97C7306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34" y="1903657"/>
            <a:ext cx="2148510" cy="2260548"/>
          </a:xfrm>
          <a:prstGeom prst="rect">
            <a:avLst/>
          </a:prstGeom>
        </p:spPr>
      </p:pic>
      <p:pic>
        <p:nvPicPr>
          <p:cNvPr id="6" name="Picture 5" descr="A picture containing bottle&#10;&#10;Description automatically generated">
            <a:extLst>
              <a:ext uri="{FF2B5EF4-FFF2-40B4-BE49-F238E27FC236}">
                <a16:creationId xmlns:a16="http://schemas.microsoft.com/office/drawing/2014/main" id="{EB67104C-CCC8-3C4B-A683-2689AA156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92" y="1903656"/>
            <a:ext cx="2148510" cy="2260548"/>
          </a:xfrm>
          <a:prstGeom prst="rect">
            <a:avLst/>
          </a:prstGeom>
        </p:spPr>
      </p:pic>
      <p:pic>
        <p:nvPicPr>
          <p:cNvPr id="7" name="Picture 6" descr="A picture containing bottle&#10;&#10;Description automatically generated">
            <a:extLst>
              <a:ext uri="{FF2B5EF4-FFF2-40B4-BE49-F238E27FC236}">
                <a16:creationId xmlns:a16="http://schemas.microsoft.com/office/drawing/2014/main" id="{2AA4AA5D-6115-C344-8F94-BF00663F7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33" y="4324101"/>
            <a:ext cx="2148510" cy="2260548"/>
          </a:xfrm>
          <a:prstGeom prst="rect">
            <a:avLst/>
          </a:prstGeom>
        </p:spPr>
      </p:pic>
      <p:pic>
        <p:nvPicPr>
          <p:cNvPr id="8" name="Picture 7" descr="A picture containing bottle&#10;&#10;Description automatically generated">
            <a:extLst>
              <a:ext uri="{FF2B5EF4-FFF2-40B4-BE49-F238E27FC236}">
                <a16:creationId xmlns:a16="http://schemas.microsoft.com/office/drawing/2014/main" id="{CB89891B-42A5-524C-8A28-7AA159DF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91" y="4324101"/>
            <a:ext cx="2148510" cy="22605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6DD516C-80ED-5E4F-909D-4D3975F6191F}"/>
              </a:ext>
            </a:extLst>
          </p:cNvPr>
          <p:cNvSpPr/>
          <p:nvPr/>
        </p:nvSpPr>
        <p:spPr>
          <a:xfrm>
            <a:off x="4567387" y="2784822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1E0777-9ABD-674E-B5E0-CABBCEC7EA80}"/>
              </a:ext>
            </a:extLst>
          </p:cNvPr>
          <p:cNvSpPr/>
          <p:nvPr/>
        </p:nvSpPr>
        <p:spPr>
          <a:xfrm>
            <a:off x="4674907" y="2876991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E8AB21-D232-EC4A-8AB3-DCE50B35BBB7}"/>
              </a:ext>
            </a:extLst>
          </p:cNvPr>
          <p:cNvSpPr/>
          <p:nvPr/>
        </p:nvSpPr>
        <p:spPr>
          <a:xfrm>
            <a:off x="4797787" y="3021007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06CF39-A0CA-2B4F-9FF5-F7D82AD90EEA}"/>
              </a:ext>
            </a:extLst>
          </p:cNvPr>
          <p:cNvSpPr/>
          <p:nvPr/>
        </p:nvSpPr>
        <p:spPr>
          <a:xfrm>
            <a:off x="4505947" y="2957640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7584BD-5D25-D446-82F2-C56998321863}"/>
              </a:ext>
            </a:extLst>
          </p:cNvPr>
          <p:cNvSpPr/>
          <p:nvPr/>
        </p:nvSpPr>
        <p:spPr>
          <a:xfrm>
            <a:off x="4651867" y="3188064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3D7C14-89ED-0C43-A640-57069064EC35}"/>
              </a:ext>
            </a:extLst>
          </p:cNvPr>
          <p:cNvSpPr/>
          <p:nvPr/>
        </p:nvSpPr>
        <p:spPr>
          <a:xfrm>
            <a:off x="4636507" y="3061331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DAAF26-FDEC-6E4E-9B93-3D772CAFAEAE}"/>
              </a:ext>
            </a:extLst>
          </p:cNvPr>
          <p:cNvSpPr/>
          <p:nvPr/>
        </p:nvSpPr>
        <p:spPr>
          <a:xfrm>
            <a:off x="9513307" y="3372403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DE5141-DC2B-6B49-8FC4-33AE36B1E724}"/>
              </a:ext>
            </a:extLst>
          </p:cNvPr>
          <p:cNvSpPr/>
          <p:nvPr/>
        </p:nvSpPr>
        <p:spPr>
          <a:xfrm>
            <a:off x="9344347" y="3435770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CDC9C8-817E-634C-962C-C1064A1BB509}"/>
              </a:ext>
            </a:extLst>
          </p:cNvPr>
          <p:cNvSpPr/>
          <p:nvPr/>
        </p:nvSpPr>
        <p:spPr>
          <a:xfrm>
            <a:off x="9474907" y="3562503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31CC99-6A0C-C443-889B-EA8DF3D61DC3}"/>
              </a:ext>
            </a:extLst>
          </p:cNvPr>
          <p:cNvSpPr/>
          <p:nvPr/>
        </p:nvSpPr>
        <p:spPr>
          <a:xfrm>
            <a:off x="9175387" y="3516419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3D4B32-FFE1-FC47-8CEC-893327A88842}"/>
              </a:ext>
            </a:extLst>
          </p:cNvPr>
          <p:cNvSpPr/>
          <p:nvPr/>
        </p:nvSpPr>
        <p:spPr>
          <a:xfrm>
            <a:off x="9352027" y="3287562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7D2E3B-F0A5-D940-B83D-D43C32CEE373}"/>
              </a:ext>
            </a:extLst>
          </p:cNvPr>
          <p:cNvSpPr/>
          <p:nvPr/>
        </p:nvSpPr>
        <p:spPr>
          <a:xfrm>
            <a:off x="9244507" y="3620109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AB905E-3BA8-1D43-BA1C-04D81AD6BF26}"/>
              </a:ext>
            </a:extLst>
          </p:cNvPr>
          <p:cNvSpPr/>
          <p:nvPr/>
        </p:nvSpPr>
        <p:spPr>
          <a:xfrm>
            <a:off x="4637662" y="5112753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19FEA4-4E70-2D42-A360-EBDE77318178}"/>
              </a:ext>
            </a:extLst>
          </p:cNvPr>
          <p:cNvSpPr/>
          <p:nvPr/>
        </p:nvSpPr>
        <p:spPr>
          <a:xfrm>
            <a:off x="4918453" y="5083029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A42345-3494-C241-A7B7-03B80C3D6B31}"/>
              </a:ext>
            </a:extLst>
          </p:cNvPr>
          <p:cNvSpPr/>
          <p:nvPr/>
        </p:nvSpPr>
        <p:spPr>
          <a:xfrm>
            <a:off x="5025973" y="5539038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FC88F9-B4B3-B840-9062-B877FB9C5AB4}"/>
              </a:ext>
            </a:extLst>
          </p:cNvPr>
          <p:cNvSpPr/>
          <p:nvPr/>
        </p:nvSpPr>
        <p:spPr>
          <a:xfrm>
            <a:off x="4432497" y="5315199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8C5201-8DEA-0A47-BDA1-5BCFDBA922FD}"/>
              </a:ext>
            </a:extLst>
          </p:cNvPr>
          <p:cNvSpPr/>
          <p:nvPr/>
        </p:nvSpPr>
        <p:spPr>
          <a:xfrm>
            <a:off x="4324977" y="5883676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764299-D749-FA41-98D1-FD436661E535}"/>
              </a:ext>
            </a:extLst>
          </p:cNvPr>
          <p:cNvSpPr/>
          <p:nvPr/>
        </p:nvSpPr>
        <p:spPr>
          <a:xfrm>
            <a:off x="4706782" y="5498713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721972-7F05-EF46-8C14-91E2995406FC}"/>
              </a:ext>
            </a:extLst>
          </p:cNvPr>
          <p:cNvSpPr/>
          <p:nvPr/>
        </p:nvSpPr>
        <p:spPr>
          <a:xfrm>
            <a:off x="4851547" y="5753190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4E2DD4-DD07-1644-8E05-DE13739A4E96}"/>
              </a:ext>
            </a:extLst>
          </p:cNvPr>
          <p:cNvSpPr/>
          <p:nvPr/>
        </p:nvSpPr>
        <p:spPr>
          <a:xfrm>
            <a:off x="9175387" y="5672541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DEB333-B0C1-984E-918D-018D15896E6B}"/>
              </a:ext>
            </a:extLst>
          </p:cNvPr>
          <p:cNvSpPr/>
          <p:nvPr/>
        </p:nvSpPr>
        <p:spPr>
          <a:xfrm>
            <a:off x="9528667" y="5782727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0D9561-7AAC-304E-9739-83C313A364C2}"/>
              </a:ext>
            </a:extLst>
          </p:cNvPr>
          <p:cNvSpPr/>
          <p:nvPr/>
        </p:nvSpPr>
        <p:spPr>
          <a:xfrm>
            <a:off x="9528667" y="6068368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BB8FD8-57FB-F64E-BC50-E6B63044B030}"/>
              </a:ext>
            </a:extLst>
          </p:cNvPr>
          <p:cNvSpPr/>
          <p:nvPr/>
        </p:nvSpPr>
        <p:spPr>
          <a:xfrm>
            <a:off x="8970222" y="5874987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7266DB-F6F8-BA4E-BF9E-90CD6210590A}"/>
              </a:ext>
            </a:extLst>
          </p:cNvPr>
          <p:cNvSpPr/>
          <p:nvPr/>
        </p:nvSpPr>
        <p:spPr>
          <a:xfrm>
            <a:off x="8862702" y="6443464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49DAA1-B1B2-0F45-B384-C6778D9E3D4C}"/>
              </a:ext>
            </a:extLst>
          </p:cNvPr>
          <p:cNvSpPr/>
          <p:nvPr/>
        </p:nvSpPr>
        <p:spPr>
          <a:xfrm>
            <a:off x="9121627" y="6088270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98243-35B0-1E45-8976-F0AAECDBF61E}"/>
              </a:ext>
            </a:extLst>
          </p:cNvPr>
          <p:cNvSpPr/>
          <p:nvPr/>
        </p:nvSpPr>
        <p:spPr>
          <a:xfrm>
            <a:off x="9389272" y="6312978"/>
            <a:ext cx="107520" cy="80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CEB68B-3037-2042-9A54-271E51880A4A}"/>
              </a:ext>
            </a:extLst>
          </p:cNvPr>
          <p:cNvSpPr txBox="1"/>
          <p:nvPr/>
        </p:nvSpPr>
        <p:spPr>
          <a:xfrm>
            <a:off x="3608333" y="1418723"/>
            <a:ext cx="214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err="1"/>
              <a:t>Low</a:t>
            </a:r>
            <a:r>
              <a:rPr lang="ro-RO" sz="2400" dirty="0"/>
              <a:t> </a:t>
            </a:r>
            <a:r>
              <a:rPr lang="ro-RO" sz="2400" dirty="0" err="1"/>
              <a:t>Bias</a:t>
            </a:r>
            <a:endParaRPr lang="ro-RO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C5B1ED-D35B-7945-9EF4-3DC885285402}"/>
              </a:ext>
            </a:extLst>
          </p:cNvPr>
          <p:cNvSpPr txBox="1"/>
          <p:nvPr/>
        </p:nvSpPr>
        <p:spPr>
          <a:xfrm>
            <a:off x="7594191" y="1421386"/>
            <a:ext cx="214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err="1"/>
              <a:t>High</a:t>
            </a:r>
            <a:r>
              <a:rPr lang="ro-RO" sz="2400" dirty="0"/>
              <a:t> </a:t>
            </a:r>
            <a:r>
              <a:rPr lang="ro-RO" sz="2400" dirty="0" err="1"/>
              <a:t>Bias</a:t>
            </a:r>
            <a:endParaRPr lang="ro-RO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6AE340-E74D-7E4D-8891-F4D5591787B8}"/>
              </a:ext>
            </a:extLst>
          </p:cNvPr>
          <p:cNvSpPr txBox="1"/>
          <p:nvPr/>
        </p:nvSpPr>
        <p:spPr>
          <a:xfrm rot="16200000">
            <a:off x="2041017" y="5223539"/>
            <a:ext cx="22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err="1"/>
              <a:t>High</a:t>
            </a:r>
            <a:r>
              <a:rPr lang="ro-RO" sz="2400" dirty="0"/>
              <a:t> </a:t>
            </a:r>
            <a:r>
              <a:rPr lang="ro-RO" sz="2400" dirty="0" err="1"/>
              <a:t>Variance</a:t>
            </a:r>
            <a:endParaRPr lang="ro-RO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623C8E-9404-1C4B-B560-13DCD16C54F2}"/>
              </a:ext>
            </a:extLst>
          </p:cNvPr>
          <p:cNvSpPr txBox="1"/>
          <p:nvPr/>
        </p:nvSpPr>
        <p:spPr>
          <a:xfrm rot="16200000">
            <a:off x="2046687" y="2803097"/>
            <a:ext cx="226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err="1"/>
              <a:t>Low</a:t>
            </a:r>
            <a:r>
              <a:rPr lang="ro-RO" sz="2400" dirty="0"/>
              <a:t> </a:t>
            </a:r>
            <a:r>
              <a:rPr lang="ro-RO" sz="2400" dirty="0" err="1"/>
              <a:t>Variance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41808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Trade-off</a:t>
            </a:r>
          </a:p>
        </p:txBody>
      </p:sp>
      <p:sp>
        <p:nvSpPr>
          <p:cNvPr id="65539" name="TextBox 17"/>
          <p:cNvSpPr txBox="1">
            <a:spLocks noChangeArrowheads="1"/>
          </p:cNvSpPr>
          <p:nvPr/>
        </p:nvSpPr>
        <p:spPr bwMode="auto">
          <a:xfrm>
            <a:off x="2133600" y="1600201"/>
            <a:ext cx="680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E(MSE) = noise</a:t>
            </a:r>
            <a:r>
              <a:rPr lang="en-US" altLang="en-US" sz="2400" baseline="30000">
                <a:solidFill>
                  <a:srgbClr val="000000"/>
                </a:solidFill>
              </a:rPr>
              <a:t>2  </a:t>
            </a:r>
            <a:r>
              <a:rPr lang="en-US" altLang="en-US" sz="2400">
                <a:solidFill>
                  <a:srgbClr val="000000"/>
                </a:solidFill>
              </a:rPr>
              <a:t>+ bias</a:t>
            </a:r>
            <a:r>
              <a:rPr lang="en-US" altLang="en-US" sz="2400" baseline="30000">
                <a:solidFill>
                  <a:srgbClr val="000000"/>
                </a:solidFill>
              </a:rPr>
              <a:t>2</a:t>
            </a:r>
            <a:r>
              <a:rPr lang="en-US" altLang="en-US" sz="2400">
                <a:solidFill>
                  <a:srgbClr val="000000"/>
                </a:solidFill>
              </a:rPr>
              <a:t> + variance</a:t>
            </a:r>
          </a:p>
        </p:txBody>
      </p:sp>
      <p:sp>
        <p:nvSpPr>
          <p:cNvPr id="65541" name="TextBox 5"/>
          <p:cNvSpPr txBox="1">
            <a:spLocks noChangeArrowheads="1"/>
          </p:cNvSpPr>
          <p:nvPr/>
        </p:nvSpPr>
        <p:spPr bwMode="auto">
          <a:xfrm>
            <a:off x="1636564" y="2590801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Unavoidable error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55764" y="2057400"/>
            <a:ext cx="711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3" name="TextBox 8"/>
          <p:cNvSpPr txBox="1">
            <a:spLocks noChangeArrowheads="1"/>
          </p:cNvSpPr>
          <p:nvPr/>
        </p:nvSpPr>
        <p:spPr bwMode="auto">
          <a:xfrm>
            <a:off x="4297406" y="2475470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Error due to incorrect assumptions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754606" y="2012737"/>
            <a:ext cx="762000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5" name="TextBox 11"/>
          <p:cNvSpPr txBox="1">
            <a:spLocks noChangeArrowheads="1"/>
          </p:cNvSpPr>
          <p:nvPr/>
        </p:nvSpPr>
        <p:spPr bwMode="auto">
          <a:xfrm>
            <a:off x="6730313" y="2230396"/>
            <a:ext cx="284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Error due to variance of training samples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527113" y="1925595"/>
            <a:ext cx="762000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42238" y="6194599"/>
            <a:ext cx="22325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Image credit: geeksforgeeks.com</a:t>
            </a:r>
          </a:p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  <p:pic>
        <p:nvPicPr>
          <p:cNvPr id="13314" name="Picture 2" descr="https://media.geeksforgeeks.org/wp-content/cdn-uploads/20190523171258/overfitting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3022" y="3076997"/>
            <a:ext cx="6820930" cy="2796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tradeoff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13601" y="5410200"/>
            <a:ext cx="147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Training error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15200" y="4343400"/>
            <a:ext cx="1097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Test error</a:t>
            </a:r>
          </a:p>
        </p:txBody>
      </p:sp>
      <p:sp>
        <p:nvSpPr>
          <p:cNvPr id="18" name="Freeform 17"/>
          <p:cNvSpPr/>
          <p:nvPr/>
        </p:nvSpPr>
        <p:spPr>
          <a:xfrm>
            <a:off x="2421467" y="4791075"/>
            <a:ext cx="5712884" cy="1155700"/>
          </a:xfrm>
          <a:custGeom>
            <a:avLst/>
            <a:gdLst>
              <a:gd name="connsiteX0" fmla="*/ 0 w 4283901"/>
              <a:gd name="connsiteY0" fmla="*/ 0 h 1156249"/>
              <a:gd name="connsiteX1" fmla="*/ 313151 w 4283901"/>
              <a:gd name="connsiteY1" fmla="*/ 162839 h 1156249"/>
              <a:gd name="connsiteX2" fmla="*/ 375781 w 4283901"/>
              <a:gd name="connsiteY2" fmla="*/ 200417 h 1156249"/>
              <a:gd name="connsiteX3" fmla="*/ 413359 w 4283901"/>
              <a:gd name="connsiteY3" fmla="*/ 212943 h 1156249"/>
              <a:gd name="connsiteX4" fmla="*/ 488515 w 4283901"/>
              <a:gd name="connsiteY4" fmla="*/ 263047 h 1156249"/>
              <a:gd name="connsiteX5" fmla="*/ 563671 w 4283901"/>
              <a:gd name="connsiteY5" fmla="*/ 300625 h 1156249"/>
              <a:gd name="connsiteX6" fmla="*/ 601249 w 4283901"/>
              <a:gd name="connsiteY6" fmla="*/ 325677 h 1156249"/>
              <a:gd name="connsiteX7" fmla="*/ 701458 w 4283901"/>
              <a:gd name="connsiteY7" fmla="*/ 363255 h 1156249"/>
              <a:gd name="connsiteX8" fmla="*/ 751562 w 4283901"/>
              <a:gd name="connsiteY8" fmla="*/ 375781 h 1156249"/>
              <a:gd name="connsiteX9" fmla="*/ 789140 w 4283901"/>
              <a:gd name="connsiteY9" fmla="*/ 388307 h 1156249"/>
              <a:gd name="connsiteX10" fmla="*/ 1027134 w 4283901"/>
              <a:gd name="connsiteY10" fmla="*/ 413359 h 1156249"/>
              <a:gd name="connsiteX11" fmla="*/ 1114816 w 4283901"/>
              <a:gd name="connsiteY11" fmla="*/ 450937 h 1156249"/>
              <a:gd name="connsiteX12" fmla="*/ 1189973 w 4283901"/>
              <a:gd name="connsiteY12" fmla="*/ 501042 h 1156249"/>
              <a:gd name="connsiteX13" fmla="*/ 1227551 w 4283901"/>
              <a:gd name="connsiteY13" fmla="*/ 526094 h 1156249"/>
              <a:gd name="connsiteX14" fmla="*/ 1265129 w 4283901"/>
              <a:gd name="connsiteY14" fmla="*/ 538620 h 1156249"/>
              <a:gd name="connsiteX15" fmla="*/ 1302707 w 4283901"/>
              <a:gd name="connsiteY15" fmla="*/ 563672 h 1156249"/>
              <a:gd name="connsiteX16" fmla="*/ 1427967 w 4283901"/>
              <a:gd name="connsiteY16" fmla="*/ 601250 h 1156249"/>
              <a:gd name="connsiteX17" fmla="*/ 1515649 w 4283901"/>
              <a:gd name="connsiteY17" fmla="*/ 613776 h 1156249"/>
              <a:gd name="connsiteX18" fmla="*/ 1590805 w 4283901"/>
              <a:gd name="connsiteY18" fmla="*/ 626302 h 1156249"/>
              <a:gd name="connsiteX19" fmla="*/ 1703540 w 4283901"/>
              <a:gd name="connsiteY19" fmla="*/ 651354 h 1156249"/>
              <a:gd name="connsiteX20" fmla="*/ 1816274 w 4283901"/>
              <a:gd name="connsiteY20" fmla="*/ 688932 h 1156249"/>
              <a:gd name="connsiteX21" fmla="*/ 1903956 w 4283901"/>
              <a:gd name="connsiteY21" fmla="*/ 713984 h 1156249"/>
              <a:gd name="connsiteX22" fmla="*/ 1929008 w 4283901"/>
              <a:gd name="connsiteY22" fmla="*/ 751562 h 1156249"/>
              <a:gd name="connsiteX23" fmla="*/ 2016690 w 4283901"/>
              <a:gd name="connsiteY23" fmla="*/ 789140 h 1156249"/>
              <a:gd name="connsiteX24" fmla="*/ 2066794 w 4283901"/>
              <a:gd name="connsiteY24" fmla="*/ 801666 h 1156249"/>
              <a:gd name="connsiteX25" fmla="*/ 2104373 w 4283901"/>
              <a:gd name="connsiteY25" fmla="*/ 814192 h 1156249"/>
              <a:gd name="connsiteX26" fmla="*/ 2229633 w 4283901"/>
              <a:gd name="connsiteY26" fmla="*/ 826718 h 1156249"/>
              <a:gd name="connsiteX27" fmla="*/ 2342367 w 4283901"/>
              <a:gd name="connsiteY27" fmla="*/ 839244 h 1156249"/>
              <a:gd name="connsiteX28" fmla="*/ 2430049 w 4283901"/>
              <a:gd name="connsiteY28" fmla="*/ 864296 h 1156249"/>
              <a:gd name="connsiteX29" fmla="*/ 2505205 w 4283901"/>
              <a:gd name="connsiteY29" fmla="*/ 889348 h 1156249"/>
              <a:gd name="connsiteX30" fmla="*/ 2580362 w 4283901"/>
              <a:gd name="connsiteY30" fmla="*/ 914400 h 1156249"/>
              <a:gd name="connsiteX31" fmla="*/ 2617940 w 4283901"/>
              <a:gd name="connsiteY31" fmla="*/ 926927 h 1156249"/>
              <a:gd name="connsiteX32" fmla="*/ 2668044 w 4283901"/>
              <a:gd name="connsiteY32" fmla="*/ 939453 h 1156249"/>
              <a:gd name="connsiteX33" fmla="*/ 2743200 w 4283901"/>
              <a:gd name="connsiteY33" fmla="*/ 964505 h 1156249"/>
              <a:gd name="connsiteX34" fmla="*/ 2793304 w 4283901"/>
              <a:gd name="connsiteY34" fmla="*/ 977031 h 1156249"/>
              <a:gd name="connsiteX35" fmla="*/ 2830882 w 4283901"/>
              <a:gd name="connsiteY35" fmla="*/ 1002083 h 1156249"/>
              <a:gd name="connsiteX36" fmla="*/ 2956142 w 4283901"/>
              <a:gd name="connsiteY36" fmla="*/ 1039661 h 1156249"/>
              <a:gd name="connsiteX37" fmla="*/ 3031299 w 4283901"/>
              <a:gd name="connsiteY37" fmla="*/ 1052187 h 1156249"/>
              <a:gd name="connsiteX38" fmla="*/ 3219189 w 4283901"/>
              <a:gd name="connsiteY38" fmla="*/ 1114817 h 1156249"/>
              <a:gd name="connsiteX39" fmla="*/ 3306871 w 4283901"/>
              <a:gd name="connsiteY39" fmla="*/ 1139869 h 1156249"/>
              <a:gd name="connsiteX40" fmla="*/ 3382027 w 4283901"/>
              <a:gd name="connsiteY40" fmla="*/ 1152395 h 1156249"/>
              <a:gd name="connsiteX41" fmla="*/ 4283901 w 4283901"/>
              <a:gd name="connsiteY41" fmla="*/ 1152395 h 1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83901" h="1156249">
                <a:moveTo>
                  <a:pt x="0" y="0"/>
                </a:moveTo>
                <a:cubicBezTo>
                  <a:pt x="135194" y="45068"/>
                  <a:pt x="39042" y="10556"/>
                  <a:pt x="313151" y="162839"/>
                </a:cubicBezTo>
                <a:cubicBezTo>
                  <a:pt x="334433" y="174663"/>
                  <a:pt x="354005" y="189529"/>
                  <a:pt x="375781" y="200417"/>
                </a:cubicBezTo>
                <a:cubicBezTo>
                  <a:pt x="387591" y="206322"/>
                  <a:pt x="401817" y="206531"/>
                  <a:pt x="413359" y="212943"/>
                </a:cubicBezTo>
                <a:cubicBezTo>
                  <a:pt x="439679" y="227565"/>
                  <a:pt x="461585" y="249582"/>
                  <a:pt x="488515" y="263047"/>
                </a:cubicBezTo>
                <a:cubicBezTo>
                  <a:pt x="513567" y="275573"/>
                  <a:pt x="539187" y="287023"/>
                  <a:pt x="563671" y="300625"/>
                </a:cubicBezTo>
                <a:cubicBezTo>
                  <a:pt x="576831" y="307936"/>
                  <a:pt x="587784" y="318944"/>
                  <a:pt x="601249" y="325677"/>
                </a:cubicBezTo>
                <a:cubicBezTo>
                  <a:pt x="618901" y="334503"/>
                  <a:pt x="676160" y="356027"/>
                  <a:pt x="701458" y="363255"/>
                </a:cubicBezTo>
                <a:cubicBezTo>
                  <a:pt x="718011" y="367984"/>
                  <a:pt x="735009" y="371052"/>
                  <a:pt x="751562" y="375781"/>
                </a:cubicBezTo>
                <a:cubicBezTo>
                  <a:pt x="764258" y="379408"/>
                  <a:pt x="776193" y="385718"/>
                  <a:pt x="789140" y="388307"/>
                </a:cubicBezTo>
                <a:cubicBezTo>
                  <a:pt x="859270" y="402333"/>
                  <a:pt x="962050" y="407935"/>
                  <a:pt x="1027134" y="413359"/>
                </a:cubicBezTo>
                <a:cubicBezTo>
                  <a:pt x="1066009" y="426317"/>
                  <a:pt x="1076120" y="427720"/>
                  <a:pt x="1114816" y="450937"/>
                </a:cubicBezTo>
                <a:cubicBezTo>
                  <a:pt x="1140634" y="466428"/>
                  <a:pt x="1164921" y="484340"/>
                  <a:pt x="1189973" y="501042"/>
                </a:cubicBezTo>
                <a:cubicBezTo>
                  <a:pt x="1202499" y="509393"/>
                  <a:pt x="1213269" y="521333"/>
                  <a:pt x="1227551" y="526094"/>
                </a:cubicBezTo>
                <a:cubicBezTo>
                  <a:pt x="1240077" y="530269"/>
                  <a:pt x="1253319" y="532715"/>
                  <a:pt x="1265129" y="538620"/>
                </a:cubicBezTo>
                <a:cubicBezTo>
                  <a:pt x="1278594" y="545353"/>
                  <a:pt x="1288950" y="557558"/>
                  <a:pt x="1302707" y="563672"/>
                </a:cubicBezTo>
                <a:cubicBezTo>
                  <a:pt x="1325333" y="573728"/>
                  <a:pt x="1397137" y="595644"/>
                  <a:pt x="1427967" y="601250"/>
                </a:cubicBezTo>
                <a:cubicBezTo>
                  <a:pt x="1457015" y="606531"/>
                  <a:pt x="1486468" y="609287"/>
                  <a:pt x="1515649" y="613776"/>
                </a:cubicBezTo>
                <a:cubicBezTo>
                  <a:pt x="1540751" y="617638"/>
                  <a:pt x="1565817" y="621759"/>
                  <a:pt x="1590805" y="626302"/>
                </a:cubicBezTo>
                <a:cubicBezTo>
                  <a:pt x="1618726" y="631378"/>
                  <a:pt x="1674498" y="642418"/>
                  <a:pt x="1703540" y="651354"/>
                </a:cubicBezTo>
                <a:cubicBezTo>
                  <a:pt x="1741399" y="663003"/>
                  <a:pt x="1777846" y="679325"/>
                  <a:pt x="1816274" y="688932"/>
                </a:cubicBezTo>
                <a:cubicBezTo>
                  <a:pt x="1879187" y="704660"/>
                  <a:pt x="1850046" y="696014"/>
                  <a:pt x="1903956" y="713984"/>
                </a:cubicBezTo>
                <a:cubicBezTo>
                  <a:pt x="1912307" y="726510"/>
                  <a:pt x="1917443" y="741924"/>
                  <a:pt x="1929008" y="751562"/>
                </a:cubicBezTo>
                <a:cubicBezTo>
                  <a:pt x="1946435" y="766085"/>
                  <a:pt x="1992854" y="782330"/>
                  <a:pt x="2016690" y="789140"/>
                </a:cubicBezTo>
                <a:cubicBezTo>
                  <a:pt x="2033243" y="793869"/>
                  <a:pt x="2050241" y="796937"/>
                  <a:pt x="2066794" y="801666"/>
                </a:cubicBezTo>
                <a:cubicBezTo>
                  <a:pt x="2079490" y="805293"/>
                  <a:pt x="2091323" y="812184"/>
                  <a:pt x="2104373" y="814192"/>
                </a:cubicBezTo>
                <a:cubicBezTo>
                  <a:pt x="2145847" y="820573"/>
                  <a:pt x="2187902" y="822325"/>
                  <a:pt x="2229633" y="826718"/>
                </a:cubicBezTo>
                <a:lnTo>
                  <a:pt x="2342367" y="839244"/>
                </a:lnTo>
                <a:cubicBezTo>
                  <a:pt x="2468655" y="881340"/>
                  <a:pt x="2272766" y="817111"/>
                  <a:pt x="2430049" y="864296"/>
                </a:cubicBezTo>
                <a:cubicBezTo>
                  <a:pt x="2455342" y="871884"/>
                  <a:pt x="2480153" y="880997"/>
                  <a:pt x="2505205" y="889348"/>
                </a:cubicBezTo>
                <a:lnTo>
                  <a:pt x="2580362" y="914400"/>
                </a:lnTo>
                <a:cubicBezTo>
                  <a:pt x="2592888" y="918576"/>
                  <a:pt x="2605131" y="923725"/>
                  <a:pt x="2617940" y="926927"/>
                </a:cubicBezTo>
                <a:cubicBezTo>
                  <a:pt x="2634641" y="931102"/>
                  <a:pt x="2651555" y="934506"/>
                  <a:pt x="2668044" y="939453"/>
                </a:cubicBezTo>
                <a:cubicBezTo>
                  <a:pt x="2693337" y="947041"/>
                  <a:pt x="2717581" y="958100"/>
                  <a:pt x="2743200" y="964505"/>
                </a:cubicBezTo>
                <a:lnTo>
                  <a:pt x="2793304" y="977031"/>
                </a:lnTo>
                <a:cubicBezTo>
                  <a:pt x="2805830" y="985382"/>
                  <a:pt x="2817125" y="995969"/>
                  <a:pt x="2830882" y="1002083"/>
                </a:cubicBezTo>
                <a:cubicBezTo>
                  <a:pt x="2857026" y="1013702"/>
                  <a:pt x="2923019" y="1033036"/>
                  <a:pt x="2956142" y="1039661"/>
                </a:cubicBezTo>
                <a:cubicBezTo>
                  <a:pt x="2981047" y="1044642"/>
                  <a:pt x="3006247" y="1048012"/>
                  <a:pt x="3031299" y="1052187"/>
                </a:cubicBezTo>
                <a:lnTo>
                  <a:pt x="3219189" y="1114817"/>
                </a:lnTo>
                <a:cubicBezTo>
                  <a:pt x="3255004" y="1126755"/>
                  <a:pt x="3267550" y="1132005"/>
                  <a:pt x="3306871" y="1139869"/>
                </a:cubicBezTo>
                <a:cubicBezTo>
                  <a:pt x="3331775" y="1144850"/>
                  <a:pt x="3356632" y="1152069"/>
                  <a:pt x="3382027" y="1152395"/>
                </a:cubicBezTo>
                <a:cubicBezTo>
                  <a:pt x="3682627" y="1156249"/>
                  <a:pt x="3983276" y="1152395"/>
                  <a:pt x="4283901" y="115239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438401" y="2987675"/>
            <a:ext cx="5897033" cy="1252538"/>
          </a:xfrm>
          <a:custGeom>
            <a:avLst/>
            <a:gdLst>
              <a:gd name="connsiteX0" fmla="*/ 0 w 4423249"/>
              <a:gd name="connsiteY0" fmla="*/ 0 h 1252602"/>
              <a:gd name="connsiteX1" fmla="*/ 62630 w 4423249"/>
              <a:gd name="connsiteY1" fmla="*/ 12526 h 1252602"/>
              <a:gd name="connsiteX2" fmla="*/ 162838 w 4423249"/>
              <a:gd name="connsiteY2" fmla="*/ 25052 h 1252602"/>
              <a:gd name="connsiteX3" fmla="*/ 237995 w 4423249"/>
              <a:gd name="connsiteY3" fmla="*/ 50104 h 1252602"/>
              <a:gd name="connsiteX4" fmla="*/ 275573 w 4423249"/>
              <a:gd name="connsiteY4" fmla="*/ 75156 h 1252602"/>
              <a:gd name="connsiteX5" fmla="*/ 313151 w 4423249"/>
              <a:gd name="connsiteY5" fmla="*/ 87682 h 1252602"/>
              <a:gd name="connsiteX6" fmla="*/ 713984 w 4423249"/>
              <a:gd name="connsiteY6" fmla="*/ 100208 h 1252602"/>
              <a:gd name="connsiteX7" fmla="*/ 789140 w 4423249"/>
              <a:gd name="connsiteY7" fmla="*/ 125260 h 1252602"/>
              <a:gd name="connsiteX8" fmla="*/ 926926 w 4423249"/>
              <a:gd name="connsiteY8" fmla="*/ 150312 h 1252602"/>
              <a:gd name="connsiteX9" fmla="*/ 989556 w 4423249"/>
              <a:gd name="connsiteY9" fmla="*/ 187890 h 1252602"/>
              <a:gd name="connsiteX10" fmla="*/ 1027134 w 4423249"/>
              <a:gd name="connsiteY10" fmla="*/ 200416 h 1252602"/>
              <a:gd name="connsiteX11" fmla="*/ 1102290 w 4423249"/>
              <a:gd name="connsiteY11" fmla="*/ 237994 h 1252602"/>
              <a:gd name="connsiteX12" fmla="*/ 1277655 w 4423249"/>
              <a:gd name="connsiteY12" fmla="*/ 250520 h 1252602"/>
              <a:gd name="connsiteX13" fmla="*/ 1352811 w 4423249"/>
              <a:gd name="connsiteY13" fmla="*/ 275572 h 1252602"/>
              <a:gd name="connsiteX14" fmla="*/ 1427967 w 4423249"/>
              <a:gd name="connsiteY14" fmla="*/ 350728 h 1252602"/>
              <a:gd name="connsiteX15" fmla="*/ 1503123 w 4423249"/>
              <a:gd name="connsiteY15" fmla="*/ 413358 h 1252602"/>
              <a:gd name="connsiteX16" fmla="*/ 1678488 w 4423249"/>
              <a:gd name="connsiteY16" fmla="*/ 450937 h 1252602"/>
              <a:gd name="connsiteX17" fmla="*/ 1778696 w 4423249"/>
              <a:gd name="connsiteY17" fmla="*/ 463463 h 1252602"/>
              <a:gd name="connsiteX18" fmla="*/ 1954060 w 4423249"/>
              <a:gd name="connsiteY18" fmla="*/ 488515 h 1252602"/>
              <a:gd name="connsiteX19" fmla="*/ 2029216 w 4423249"/>
              <a:gd name="connsiteY19" fmla="*/ 526093 h 1252602"/>
              <a:gd name="connsiteX20" fmla="*/ 2054268 w 4423249"/>
              <a:gd name="connsiteY20" fmla="*/ 563671 h 1252602"/>
              <a:gd name="connsiteX21" fmla="*/ 2091847 w 4423249"/>
              <a:gd name="connsiteY21" fmla="*/ 588723 h 1252602"/>
              <a:gd name="connsiteX22" fmla="*/ 2141951 w 4423249"/>
              <a:gd name="connsiteY22" fmla="*/ 626301 h 1252602"/>
              <a:gd name="connsiteX23" fmla="*/ 2179529 w 4423249"/>
              <a:gd name="connsiteY23" fmla="*/ 651353 h 1252602"/>
              <a:gd name="connsiteX24" fmla="*/ 2217107 w 4423249"/>
              <a:gd name="connsiteY24" fmla="*/ 688931 h 1252602"/>
              <a:gd name="connsiteX25" fmla="*/ 2292263 w 4423249"/>
              <a:gd name="connsiteY25" fmla="*/ 713983 h 1252602"/>
              <a:gd name="connsiteX26" fmla="*/ 2329841 w 4423249"/>
              <a:gd name="connsiteY26" fmla="*/ 739035 h 1252602"/>
              <a:gd name="connsiteX27" fmla="*/ 2505205 w 4423249"/>
              <a:gd name="connsiteY27" fmla="*/ 764087 h 1252602"/>
              <a:gd name="connsiteX28" fmla="*/ 2605414 w 4423249"/>
              <a:gd name="connsiteY28" fmla="*/ 814191 h 1252602"/>
              <a:gd name="connsiteX29" fmla="*/ 2655518 w 4423249"/>
              <a:gd name="connsiteY29" fmla="*/ 826717 h 1252602"/>
              <a:gd name="connsiteX30" fmla="*/ 2730674 w 4423249"/>
              <a:gd name="connsiteY30" fmla="*/ 851769 h 1252602"/>
              <a:gd name="connsiteX31" fmla="*/ 2793304 w 4423249"/>
              <a:gd name="connsiteY31" fmla="*/ 864295 h 1252602"/>
              <a:gd name="connsiteX32" fmla="*/ 2830882 w 4423249"/>
              <a:gd name="connsiteY32" fmla="*/ 889347 h 1252602"/>
              <a:gd name="connsiteX33" fmla="*/ 2880986 w 4423249"/>
              <a:gd name="connsiteY33" fmla="*/ 901874 h 1252602"/>
              <a:gd name="connsiteX34" fmla="*/ 2918564 w 4423249"/>
              <a:gd name="connsiteY34" fmla="*/ 914400 h 1252602"/>
              <a:gd name="connsiteX35" fmla="*/ 3006247 w 4423249"/>
              <a:gd name="connsiteY35" fmla="*/ 939452 h 1252602"/>
              <a:gd name="connsiteX36" fmla="*/ 3118981 w 4423249"/>
              <a:gd name="connsiteY36" fmla="*/ 989556 h 1252602"/>
              <a:gd name="connsiteX37" fmla="*/ 3156559 w 4423249"/>
              <a:gd name="connsiteY37" fmla="*/ 1002082 h 1252602"/>
              <a:gd name="connsiteX38" fmla="*/ 3194137 w 4423249"/>
              <a:gd name="connsiteY38" fmla="*/ 1014608 h 1252602"/>
              <a:gd name="connsiteX39" fmla="*/ 3231715 w 4423249"/>
              <a:gd name="connsiteY39" fmla="*/ 1039660 h 1252602"/>
              <a:gd name="connsiteX40" fmla="*/ 3306871 w 4423249"/>
              <a:gd name="connsiteY40" fmla="*/ 1064712 h 1252602"/>
              <a:gd name="connsiteX41" fmla="*/ 3294345 w 4423249"/>
              <a:gd name="connsiteY41" fmla="*/ 1027134 h 1252602"/>
              <a:gd name="connsiteX42" fmla="*/ 3344449 w 4423249"/>
              <a:gd name="connsiteY42" fmla="*/ 1039660 h 1252602"/>
              <a:gd name="connsiteX43" fmla="*/ 3419605 w 4423249"/>
              <a:gd name="connsiteY43" fmla="*/ 1052186 h 1252602"/>
              <a:gd name="connsiteX44" fmla="*/ 3544866 w 4423249"/>
              <a:gd name="connsiteY44" fmla="*/ 1152394 h 1252602"/>
              <a:gd name="connsiteX45" fmla="*/ 3582444 w 4423249"/>
              <a:gd name="connsiteY45" fmla="*/ 1177446 h 1252602"/>
              <a:gd name="connsiteX46" fmla="*/ 3695178 w 4423249"/>
              <a:gd name="connsiteY46" fmla="*/ 1215024 h 1252602"/>
              <a:gd name="connsiteX47" fmla="*/ 3732756 w 4423249"/>
              <a:gd name="connsiteY47" fmla="*/ 1227550 h 1252602"/>
              <a:gd name="connsiteX48" fmla="*/ 3770334 w 4423249"/>
              <a:gd name="connsiteY48" fmla="*/ 1252602 h 1252602"/>
              <a:gd name="connsiteX49" fmla="*/ 4058433 w 4423249"/>
              <a:gd name="connsiteY49" fmla="*/ 1240076 h 1252602"/>
              <a:gd name="connsiteX50" fmla="*/ 4096011 w 4423249"/>
              <a:gd name="connsiteY50" fmla="*/ 1215024 h 1252602"/>
              <a:gd name="connsiteX51" fmla="*/ 4171167 w 4423249"/>
              <a:gd name="connsiteY51" fmla="*/ 1189972 h 1252602"/>
              <a:gd name="connsiteX52" fmla="*/ 4271375 w 4423249"/>
              <a:gd name="connsiteY52" fmla="*/ 1152394 h 1252602"/>
              <a:gd name="connsiteX53" fmla="*/ 4296427 w 4423249"/>
              <a:gd name="connsiteY53" fmla="*/ 1114816 h 1252602"/>
              <a:gd name="connsiteX54" fmla="*/ 4334005 w 4423249"/>
              <a:gd name="connsiteY54" fmla="*/ 1089764 h 1252602"/>
              <a:gd name="connsiteX55" fmla="*/ 4396636 w 4423249"/>
              <a:gd name="connsiteY55" fmla="*/ 1039660 h 1252602"/>
              <a:gd name="connsiteX56" fmla="*/ 4421688 w 4423249"/>
              <a:gd name="connsiteY56" fmla="*/ 1002082 h 125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423249" h="1252602">
                <a:moveTo>
                  <a:pt x="0" y="0"/>
                </a:moveTo>
                <a:cubicBezTo>
                  <a:pt x="20877" y="4175"/>
                  <a:pt x="41587" y="9289"/>
                  <a:pt x="62630" y="12526"/>
                </a:cubicBezTo>
                <a:cubicBezTo>
                  <a:pt x="95901" y="17645"/>
                  <a:pt x="129923" y="17999"/>
                  <a:pt x="162838" y="25052"/>
                </a:cubicBezTo>
                <a:cubicBezTo>
                  <a:pt x="188659" y="30585"/>
                  <a:pt x="237995" y="50104"/>
                  <a:pt x="237995" y="50104"/>
                </a:cubicBezTo>
                <a:cubicBezTo>
                  <a:pt x="250521" y="58455"/>
                  <a:pt x="262108" y="68423"/>
                  <a:pt x="275573" y="75156"/>
                </a:cubicBezTo>
                <a:cubicBezTo>
                  <a:pt x="287383" y="81061"/>
                  <a:pt x="299969" y="86929"/>
                  <a:pt x="313151" y="87682"/>
                </a:cubicBezTo>
                <a:cubicBezTo>
                  <a:pt x="446610" y="95308"/>
                  <a:pt x="580373" y="96033"/>
                  <a:pt x="713984" y="100208"/>
                </a:cubicBezTo>
                <a:cubicBezTo>
                  <a:pt x="739036" y="108559"/>
                  <a:pt x="763092" y="120919"/>
                  <a:pt x="789140" y="125260"/>
                </a:cubicBezTo>
                <a:cubicBezTo>
                  <a:pt x="885296" y="141286"/>
                  <a:pt x="839392" y="132805"/>
                  <a:pt x="926926" y="150312"/>
                </a:cubicBezTo>
                <a:cubicBezTo>
                  <a:pt x="947803" y="162838"/>
                  <a:pt x="967780" y="177002"/>
                  <a:pt x="989556" y="187890"/>
                </a:cubicBezTo>
                <a:cubicBezTo>
                  <a:pt x="1001366" y="193795"/>
                  <a:pt x="1015324" y="194511"/>
                  <a:pt x="1027134" y="200416"/>
                </a:cubicBezTo>
                <a:cubicBezTo>
                  <a:pt x="1063512" y="218605"/>
                  <a:pt x="1061118" y="233150"/>
                  <a:pt x="1102290" y="237994"/>
                </a:cubicBezTo>
                <a:cubicBezTo>
                  <a:pt x="1160493" y="244841"/>
                  <a:pt x="1219200" y="246345"/>
                  <a:pt x="1277655" y="250520"/>
                </a:cubicBezTo>
                <a:cubicBezTo>
                  <a:pt x="1302707" y="258871"/>
                  <a:pt x="1334138" y="256899"/>
                  <a:pt x="1352811" y="275572"/>
                </a:cubicBezTo>
                <a:lnTo>
                  <a:pt x="1427967" y="350728"/>
                </a:lnTo>
                <a:cubicBezTo>
                  <a:pt x="1446875" y="369636"/>
                  <a:pt x="1475719" y="403393"/>
                  <a:pt x="1503123" y="413358"/>
                </a:cubicBezTo>
                <a:cubicBezTo>
                  <a:pt x="1547750" y="429586"/>
                  <a:pt x="1628544" y="443802"/>
                  <a:pt x="1678488" y="450937"/>
                </a:cubicBezTo>
                <a:cubicBezTo>
                  <a:pt x="1711812" y="455698"/>
                  <a:pt x="1745342" y="458915"/>
                  <a:pt x="1778696" y="463463"/>
                </a:cubicBezTo>
                <a:lnTo>
                  <a:pt x="1954060" y="488515"/>
                </a:lnTo>
                <a:cubicBezTo>
                  <a:pt x="1984623" y="498703"/>
                  <a:pt x="2004934" y="501811"/>
                  <a:pt x="2029216" y="526093"/>
                </a:cubicBezTo>
                <a:cubicBezTo>
                  <a:pt x="2039861" y="536738"/>
                  <a:pt x="2043623" y="553026"/>
                  <a:pt x="2054268" y="563671"/>
                </a:cubicBezTo>
                <a:cubicBezTo>
                  <a:pt x="2064913" y="574316"/>
                  <a:pt x="2079596" y="579973"/>
                  <a:pt x="2091847" y="588723"/>
                </a:cubicBezTo>
                <a:cubicBezTo>
                  <a:pt x="2108835" y="600857"/>
                  <a:pt x="2124963" y="614167"/>
                  <a:pt x="2141951" y="626301"/>
                </a:cubicBezTo>
                <a:cubicBezTo>
                  <a:pt x="2154201" y="635051"/>
                  <a:pt x="2167964" y="641715"/>
                  <a:pt x="2179529" y="651353"/>
                </a:cubicBezTo>
                <a:cubicBezTo>
                  <a:pt x="2193138" y="662694"/>
                  <a:pt x="2201622" y="680328"/>
                  <a:pt x="2217107" y="688931"/>
                </a:cubicBezTo>
                <a:cubicBezTo>
                  <a:pt x="2240191" y="701755"/>
                  <a:pt x="2270291" y="699335"/>
                  <a:pt x="2292263" y="713983"/>
                </a:cubicBezTo>
                <a:cubicBezTo>
                  <a:pt x="2304789" y="722334"/>
                  <a:pt x="2316376" y="732302"/>
                  <a:pt x="2329841" y="739035"/>
                </a:cubicBezTo>
                <a:cubicBezTo>
                  <a:pt x="2378036" y="763133"/>
                  <a:pt x="2470002" y="760887"/>
                  <a:pt x="2505205" y="764087"/>
                </a:cubicBezTo>
                <a:cubicBezTo>
                  <a:pt x="2538608" y="780788"/>
                  <a:pt x="2569183" y="805133"/>
                  <a:pt x="2605414" y="814191"/>
                </a:cubicBezTo>
                <a:cubicBezTo>
                  <a:pt x="2622115" y="818366"/>
                  <a:pt x="2639029" y="821770"/>
                  <a:pt x="2655518" y="826717"/>
                </a:cubicBezTo>
                <a:cubicBezTo>
                  <a:pt x="2680811" y="834305"/>
                  <a:pt x="2704780" y="846590"/>
                  <a:pt x="2730674" y="851769"/>
                </a:cubicBezTo>
                <a:lnTo>
                  <a:pt x="2793304" y="864295"/>
                </a:lnTo>
                <a:cubicBezTo>
                  <a:pt x="2805830" y="872646"/>
                  <a:pt x="2817045" y="883417"/>
                  <a:pt x="2830882" y="889347"/>
                </a:cubicBezTo>
                <a:cubicBezTo>
                  <a:pt x="2846705" y="896129"/>
                  <a:pt x="2864433" y="897144"/>
                  <a:pt x="2880986" y="901874"/>
                </a:cubicBezTo>
                <a:cubicBezTo>
                  <a:pt x="2893682" y="905501"/>
                  <a:pt x="2905868" y="910773"/>
                  <a:pt x="2918564" y="914400"/>
                </a:cubicBezTo>
                <a:cubicBezTo>
                  <a:pt x="3028672" y="945859"/>
                  <a:pt x="2916139" y="909417"/>
                  <a:pt x="3006247" y="939452"/>
                </a:cubicBezTo>
                <a:cubicBezTo>
                  <a:pt x="3065797" y="979152"/>
                  <a:pt x="3029543" y="959743"/>
                  <a:pt x="3118981" y="989556"/>
                </a:cubicBezTo>
                <a:lnTo>
                  <a:pt x="3156559" y="1002082"/>
                </a:lnTo>
                <a:cubicBezTo>
                  <a:pt x="3169085" y="1006257"/>
                  <a:pt x="3183151" y="1007284"/>
                  <a:pt x="3194137" y="1014608"/>
                </a:cubicBezTo>
                <a:cubicBezTo>
                  <a:pt x="3206663" y="1022959"/>
                  <a:pt x="3217958" y="1033546"/>
                  <a:pt x="3231715" y="1039660"/>
                </a:cubicBezTo>
                <a:cubicBezTo>
                  <a:pt x="3255846" y="1050385"/>
                  <a:pt x="3306871" y="1064712"/>
                  <a:pt x="3306871" y="1064712"/>
                </a:cubicBezTo>
                <a:cubicBezTo>
                  <a:pt x="3302696" y="1052186"/>
                  <a:pt x="3283359" y="1034458"/>
                  <a:pt x="3294345" y="1027134"/>
                </a:cubicBezTo>
                <a:cubicBezTo>
                  <a:pt x="3308669" y="1017585"/>
                  <a:pt x="3327568" y="1036284"/>
                  <a:pt x="3344449" y="1039660"/>
                </a:cubicBezTo>
                <a:cubicBezTo>
                  <a:pt x="3369353" y="1044641"/>
                  <a:pt x="3394553" y="1048011"/>
                  <a:pt x="3419605" y="1052186"/>
                </a:cubicBezTo>
                <a:cubicBezTo>
                  <a:pt x="3491000" y="1123580"/>
                  <a:pt x="3450057" y="1089188"/>
                  <a:pt x="3544866" y="1152394"/>
                </a:cubicBezTo>
                <a:cubicBezTo>
                  <a:pt x="3557392" y="1160745"/>
                  <a:pt x="3568162" y="1172685"/>
                  <a:pt x="3582444" y="1177446"/>
                </a:cubicBezTo>
                <a:lnTo>
                  <a:pt x="3695178" y="1215024"/>
                </a:lnTo>
                <a:cubicBezTo>
                  <a:pt x="3707704" y="1219199"/>
                  <a:pt x="3721770" y="1220226"/>
                  <a:pt x="3732756" y="1227550"/>
                </a:cubicBezTo>
                <a:lnTo>
                  <a:pt x="3770334" y="1252602"/>
                </a:lnTo>
                <a:cubicBezTo>
                  <a:pt x="3866367" y="1248427"/>
                  <a:pt x="3962943" y="1251094"/>
                  <a:pt x="4058433" y="1240076"/>
                </a:cubicBezTo>
                <a:cubicBezTo>
                  <a:pt x="4073388" y="1238350"/>
                  <a:pt x="4082254" y="1221138"/>
                  <a:pt x="4096011" y="1215024"/>
                </a:cubicBezTo>
                <a:cubicBezTo>
                  <a:pt x="4120142" y="1204299"/>
                  <a:pt x="4149195" y="1204620"/>
                  <a:pt x="4171167" y="1189972"/>
                </a:cubicBezTo>
                <a:cubicBezTo>
                  <a:pt x="4226459" y="1153110"/>
                  <a:pt x="4193983" y="1167872"/>
                  <a:pt x="4271375" y="1152394"/>
                </a:cubicBezTo>
                <a:cubicBezTo>
                  <a:pt x="4279726" y="1139868"/>
                  <a:pt x="4285782" y="1125461"/>
                  <a:pt x="4296427" y="1114816"/>
                </a:cubicBezTo>
                <a:cubicBezTo>
                  <a:pt x="4307072" y="1104171"/>
                  <a:pt x="4322249" y="1099168"/>
                  <a:pt x="4334005" y="1089764"/>
                </a:cubicBezTo>
                <a:cubicBezTo>
                  <a:pt x="4423249" y="1018370"/>
                  <a:pt x="4280976" y="1116767"/>
                  <a:pt x="4396636" y="1039660"/>
                </a:cubicBezTo>
                <a:lnTo>
                  <a:pt x="4421688" y="100208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133600" y="2133600"/>
            <a:ext cx="1355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Underfitting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416801" y="2133600"/>
            <a:ext cx="1220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Overfitting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2883959" y="2780242"/>
            <a:ext cx="533400" cy="21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7682443" y="3239030"/>
            <a:ext cx="1295400" cy="21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956017" y="2771776"/>
            <a:ext cx="6590031" cy="3629199"/>
            <a:chOff x="1581859" y="2667794"/>
            <a:chExt cx="4941619" cy="3630667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304640" y="4267054"/>
              <a:ext cx="320010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05487" y="5867901"/>
              <a:ext cx="4418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925613" cy="369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6657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732278" cy="4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Low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6657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713045" cy="4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66580" name="TextBox 10"/>
            <p:cNvSpPr txBox="1">
              <a:spLocks noChangeArrowheads="1"/>
            </p:cNvSpPr>
            <p:nvPr/>
          </p:nvSpPr>
          <p:spPr bwMode="auto">
            <a:xfrm rot="16200000">
              <a:off x="1392482" y="4187827"/>
              <a:ext cx="655701" cy="276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37654" y="6466446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tradeoff</a:t>
            </a:r>
          </a:p>
        </p:txBody>
      </p:sp>
      <p:sp>
        <p:nvSpPr>
          <p:cNvPr id="10" name="Freeform 9"/>
          <p:cNvSpPr/>
          <p:nvPr/>
        </p:nvSpPr>
        <p:spPr>
          <a:xfrm>
            <a:off x="2588685" y="3957638"/>
            <a:ext cx="5812367" cy="1827212"/>
          </a:xfrm>
          <a:custGeom>
            <a:avLst/>
            <a:gdLst>
              <a:gd name="connsiteX0" fmla="*/ 0 w 4359058"/>
              <a:gd name="connsiteY0" fmla="*/ 0 h 1826490"/>
              <a:gd name="connsiteX1" fmla="*/ 413359 w 4359058"/>
              <a:gd name="connsiteY1" fmla="*/ 12526 h 1826490"/>
              <a:gd name="connsiteX2" fmla="*/ 450937 w 4359058"/>
              <a:gd name="connsiteY2" fmla="*/ 25052 h 1826490"/>
              <a:gd name="connsiteX3" fmla="*/ 488515 w 4359058"/>
              <a:gd name="connsiteY3" fmla="*/ 50104 h 1826490"/>
              <a:gd name="connsiteX4" fmla="*/ 551145 w 4359058"/>
              <a:gd name="connsiteY4" fmla="*/ 62630 h 1826490"/>
              <a:gd name="connsiteX5" fmla="*/ 601250 w 4359058"/>
              <a:gd name="connsiteY5" fmla="*/ 75156 h 1826490"/>
              <a:gd name="connsiteX6" fmla="*/ 676406 w 4359058"/>
              <a:gd name="connsiteY6" fmla="*/ 100208 h 1826490"/>
              <a:gd name="connsiteX7" fmla="*/ 713984 w 4359058"/>
              <a:gd name="connsiteY7" fmla="*/ 137786 h 1826490"/>
              <a:gd name="connsiteX8" fmla="*/ 764088 w 4359058"/>
              <a:gd name="connsiteY8" fmla="*/ 150312 h 1826490"/>
              <a:gd name="connsiteX9" fmla="*/ 876822 w 4359058"/>
              <a:gd name="connsiteY9" fmla="*/ 187890 h 1826490"/>
              <a:gd name="connsiteX10" fmla="*/ 914400 w 4359058"/>
              <a:gd name="connsiteY10" fmla="*/ 200416 h 1826490"/>
              <a:gd name="connsiteX11" fmla="*/ 977030 w 4359058"/>
              <a:gd name="connsiteY11" fmla="*/ 212942 h 1826490"/>
              <a:gd name="connsiteX12" fmla="*/ 1052187 w 4359058"/>
              <a:gd name="connsiteY12" fmla="*/ 237994 h 1826490"/>
              <a:gd name="connsiteX13" fmla="*/ 1089765 w 4359058"/>
              <a:gd name="connsiteY13" fmla="*/ 250520 h 1826490"/>
              <a:gd name="connsiteX14" fmla="*/ 1127343 w 4359058"/>
              <a:gd name="connsiteY14" fmla="*/ 288098 h 1826490"/>
              <a:gd name="connsiteX15" fmla="*/ 1164921 w 4359058"/>
              <a:gd name="connsiteY15" fmla="*/ 300624 h 1826490"/>
              <a:gd name="connsiteX16" fmla="*/ 1202499 w 4359058"/>
              <a:gd name="connsiteY16" fmla="*/ 325676 h 1826490"/>
              <a:gd name="connsiteX17" fmla="*/ 1215025 w 4359058"/>
              <a:gd name="connsiteY17" fmla="*/ 363254 h 1826490"/>
              <a:gd name="connsiteX18" fmla="*/ 1240077 w 4359058"/>
              <a:gd name="connsiteY18" fmla="*/ 388307 h 1826490"/>
              <a:gd name="connsiteX19" fmla="*/ 1277655 w 4359058"/>
              <a:gd name="connsiteY19" fmla="*/ 413359 h 1826490"/>
              <a:gd name="connsiteX20" fmla="*/ 1390389 w 4359058"/>
              <a:gd name="connsiteY20" fmla="*/ 438411 h 1826490"/>
              <a:gd name="connsiteX21" fmla="*/ 1465545 w 4359058"/>
              <a:gd name="connsiteY21" fmla="*/ 463463 h 1826490"/>
              <a:gd name="connsiteX22" fmla="*/ 1503124 w 4359058"/>
              <a:gd name="connsiteY22" fmla="*/ 475989 h 1826490"/>
              <a:gd name="connsiteX23" fmla="*/ 1590806 w 4359058"/>
              <a:gd name="connsiteY23" fmla="*/ 576197 h 1826490"/>
              <a:gd name="connsiteX24" fmla="*/ 1665962 w 4359058"/>
              <a:gd name="connsiteY24" fmla="*/ 663879 h 1826490"/>
              <a:gd name="connsiteX25" fmla="*/ 1703540 w 4359058"/>
              <a:gd name="connsiteY25" fmla="*/ 739035 h 1826490"/>
              <a:gd name="connsiteX26" fmla="*/ 1816274 w 4359058"/>
              <a:gd name="connsiteY26" fmla="*/ 801665 h 1826490"/>
              <a:gd name="connsiteX27" fmla="*/ 1891430 w 4359058"/>
              <a:gd name="connsiteY27" fmla="*/ 839243 h 1826490"/>
              <a:gd name="connsiteX28" fmla="*/ 1916482 w 4359058"/>
              <a:gd name="connsiteY28" fmla="*/ 864296 h 1826490"/>
              <a:gd name="connsiteX29" fmla="*/ 1954061 w 4359058"/>
              <a:gd name="connsiteY29" fmla="*/ 889348 h 1826490"/>
              <a:gd name="connsiteX30" fmla="*/ 1979113 w 4359058"/>
              <a:gd name="connsiteY30" fmla="*/ 926926 h 1826490"/>
              <a:gd name="connsiteX31" fmla="*/ 2016691 w 4359058"/>
              <a:gd name="connsiteY31" fmla="*/ 964504 h 1826490"/>
              <a:gd name="connsiteX32" fmla="*/ 2041743 w 4359058"/>
              <a:gd name="connsiteY32" fmla="*/ 1002082 h 1826490"/>
              <a:gd name="connsiteX33" fmla="*/ 2079321 w 4359058"/>
              <a:gd name="connsiteY33" fmla="*/ 1027134 h 1826490"/>
              <a:gd name="connsiteX34" fmla="*/ 2141951 w 4359058"/>
              <a:gd name="connsiteY34" fmla="*/ 1089764 h 1826490"/>
              <a:gd name="connsiteX35" fmla="*/ 2204581 w 4359058"/>
              <a:gd name="connsiteY35" fmla="*/ 1202498 h 1826490"/>
              <a:gd name="connsiteX36" fmla="*/ 2229633 w 4359058"/>
              <a:gd name="connsiteY36" fmla="*/ 1240076 h 1826490"/>
              <a:gd name="connsiteX37" fmla="*/ 2329841 w 4359058"/>
              <a:gd name="connsiteY37" fmla="*/ 1327759 h 1826490"/>
              <a:gd name="connsiteX38" fmla="*/ 2404998 w 4359058"/>
              <a:gd name="connsiteY38" fmla="*/ 1352811 h 1826490"/>
              <a:gd name="connsiteX39" fmla="*/ 2442576 w 4359058"/>
              <a:gd name="connsiteY39" fmla="*/ 1365337 h 1826490"/>
              <a:gd name="connsiteX40" fmla="*/ 2467628 w 4359058"/>
              <a:gd name="connsiteY40" fmla="*/ 1402915 h 1826490"/>
              <a:gd name="connsiteX41" fmla="*/ 2592888 w 4359058"/>
              <a:gd name="connsiteY41" fmla="*/ 1440493 h 1826490"/>
              <a:gd name="connsiteX42" fmla="*/ 2668044 w 4359058"/>
              <a:gd name="connsiteY42" fmla="*/ 1465545 h 1826490"/>
              <a:gd name="connsiteX43" fmla="*/ 2743200 w 4359058"/>
              <a:gd name="connsiteY43" fmla="*/ 1503123 h 1826490"/>
              <a:gd name="connsiteX44" fmla="*/ 2931091 w 4359058"/>
              <a:gd name="connsiteY44" fmla="*/ 1515649 h 1826490"/>
              <a:gd name="connsiteX45" fmla="*/ 3118981 w 4359058"/>
              <a:gd name="connsiteY45" fmla="*/ 1553227 h 1826490"/>
              <a:gd name="connsiteX46" fmla="*/ 3206663 w 4359058"/>
              <a:gd name="connsiteY46" fmla="*/ 1615857 h 1826490"/>
              <a:gd name="connsiteX47" fmla="*/ 3306871 w 4359058"/>
              <a:gd name="connsiteY47" fmla="*/ 1640909 h 1826490"/>
              <a:gd name="connsiteX48" fmla="*/ 3369502 w 4359058"/>
              <a:gd name="connsiteY48" fmla="*/ 1665961 h 1826490"/>
              <a:gd name="connsiteX49" fmla="*/ 3933173 w 4359058"/>
              <a:gd name="connsiteY49" fmla="*/ 1691013 h 1826490"/>
              <a:gd name="connsiteX50" fmla="*/ 4008329 w 4359058"/>
              <a:gd name="connsiteY50" fmla="*/ 1653435 h 1826490"/>
              <a:gd name="connsiteX51" fmla="*/ 4083485 w 4359058"/>
              <a:gd name="connsiteY51" fmla="*/ 1628383 h 1826490"/>
              <a:gd name="connsiteX52" fmla="*/ 4121063 w 4359058"/>
              <a:gd name="connsiteY52" fmla="*/ 1603331 h 1826490"/>
              <a:gd name="connsiteX53" fmla="*/ 4196219 w 4359058"/>
              <a:gd name="connsiteY53" fmla="*/ 1578279 h 1826490"/>
              <a:gd name="connsiteX54" fmla="*/ 4271376 w 4359058"/>
              <a:gd name="connsiteY54" fmla="*/ 1540701 h 1826490"/>
              <a:gd name="connsiteX55" fmla="*/ 4308954 w 4359058"/>
              <a:gd name="connsiteY55" fmla="*/ 1515649 h 1826490"/>
              <a:gd name="connsiteX56" fmla="*/ 4359058 w 4359058"/>
              <a:gd name="connsiteY56" fmla="*/ 1465545 h 18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826490">
                <a:moveTo>
                  <a:pt x="0" y="0"/>
                </a:moveTo>
                <a:cubicBezTo>
                  <a:pt x="137786" y="4175"/>
                  <a:pt x="275722" y="4879"/>
                  <a:pt x="413359" y="12526"/>
                </a:cubicBezTo>
                <a:cubicBezTo>
                  <a:pt x="426542" y="13258"/>
                  <a:pt x="439127" y="19147"/>
                  <a:pt x="450937" y="25052"/>
                </a:cubicBezTo>
                <a:cubicBezTo>
                  <a:pt x="464402" y="31785"/>
                  <a:pt x="474419" y="44818"/>
                  <a:pt x="488515" y="50104"/>
                </a:cubicBezTo>
                <a:cubicBezTo>
                  <a:pt x="508450" y="57579"/>
                  <a:pt x="530362" y="58012"/>
                  <a:pt x="551145" y="62630"/>
                </a:cubicBezTo>
                <a:cubicBezTo>
                  <a:pt x="567951" y="66365"/>
                  <a:pt x="584760" y="70209"/>
                  <a:pt x="601250" y="75156"/>
                </a:cubicBezTo>
                <a:cubicBezTo>
                  <a:pt x="626543" y="82744"/>
                  <a:pt x="676406" y="100208"/>
                  <a:pt x="676406" y="100208"/>
                </a:cubicBezTo>
                <a:cubicBezTo>
                  <a:pt x="688932" y="112734"/>
                  <a:pt x="698604" y="128997"/>
                  <a:pt x="713984" y="137786"/>
                </a:cubicBezTo>
                <a:cubicBezTo>
                  <a:pt x="728931" y="146327"/>
                  <a:pt x="747599" y="145365"/>
                  <a:pt x="764088" y="150312"/>
                </a:cubicBezTo>
                <a:lnTo>
                  <a:pt x="876822" y="187890"/>
                </a:lnTo>
                <a:cubicBezTo>
                  <a:pt x="889348" y="192065"/>
                  <a:pt x="901453" y="197827"/>
                  <a:pt x="914400" y="200416"/>
                </a:cubicBezTo>
                <a:cubicBezTo>
                  <a:pt x="935277" y="204591"/>
                  <a:pt x="956490" y="207340"/>
                  <a:pt x="977030" y="212942"/>
                </a:cubicBezTo>
                <a:cubicBezTo>
                  <a:pt x="1002507" y="219890"/>
                  <a:pt x="1027135" y="229643"/>
                  <a:pt x="1052187" y="237994"/>
                </a:cubicBezTo>
                <a:lnTo>
                  <a:pt x="1089765" y="250520"/>
                </a:lnTo>
                <a:cubicBezTo>
                  <a:pt x="1102291" y="263046"/>
                  <a:pt x="1112604" y="278272"/>
                  <a:pt x="1127343" y="288098"/>
                </a:cubicBezTo>
                <a:cubicBezTo>
                  <a:pt x="1138329" y="295422"/>
                  <a:pt x="1153111" y="294719"/>
                  <a:pt x="1164921" y="300624"/>
                </a:cubicBezTo>
                <a:cubicBezTo>
                  <a:pt x="1178386" y="307357"/>
                  <a:pt x="1189973" y="317325"/>
                  <a:pt x="1202499" y="325676"/>
                </a:cubicBezTo>
                <a:cubicBezTo>
                  <a:pt x="1206674" y="338202"/>
                  <a:pt x="1208232" y="351932"/>
                  <a:pt x="1215025" y="363254"/>
                </a:cubicBezTo>
                <a:cubicBezTo>
                  <a:pt x="1221101" y="373381"/>
                  <a:pt x="1230855" y="380929"/>
                  <a:pt x="1240077" y="388307"/>
                </a:cubicBezTo>
                <a:cubicBezTo>
                  <a:pt x="1251832" y="397712"/>
                  <a:pt x="1264190" y="406626"/>
                  <a:pt x="1277655" y="413359"/>
                </a:cubicBezTo>
                <a:cubicBezTo>
                  <a:pt x="1313493" y="431278"/>
                  <a:pt x="1351902" y="428789"/>
                  <a:pt x="1390389" y="438411"/>
                </a:cubicBezTo>
                <a:cubicBezTo>
                  <a:pt x="1416008" y="444816"/>
                  <a:pt x="1440493" y="455112"/>
                  <a:pt x="1465545" y="463463"/>
                </a:cubicBezTo>
                <a:lnTo>
                  <a:pt x="1503124" y="475989"/>
                </a:lnTo>
                <a:cubicBezTo>
                  <a:pt x="1609595" y="546970"/>
                  <a:pt x="1444669" y="430060"/>
                  <a:pt x="1590806" y="576197"/>
                </a:cubicBezTo>
                <a:cubicBezTo>
                  <a:pt x="1643146" y="628537"/>
                  <a:pt x="1617755" y="599603"/>
                  <a:pt x="1665962" y="663879"/>
                </a:cubicBezTo>
                <a:cubicBezTo>
                  <a:pt x="1674897" y="690684"/>
                  <a:pt x="1680686" y="719038"/>
                  <a:pt x="1703540" y="739035"/>
                </a:cubicBezTo>
                <a:cubicBezTo>
                  <a:pt x="1808859" y="831189"/>
                  <a:pt x="1741723" y="764389"/>
                  <a:pt x="1816274" y="801665"/>
                </a:cubicBezTo>
                <a:cubicBezTo>
                  <a:pt x="1913402" y="850229"/>
                  <a:pt x="1796977" y="807759"/>
                  <a:pt x="1891430" y="839243"/>
                </a:cubicBezTo>
                <a:cubicBezTo>
                  <a:pt x="1899781" y="847594"/>
                  <a:pt x="1907260" y="856918"/>
                  <a:pt x="1916482" y="864296"/>
                </a:cubicBezTo>
                <a:cubicBezTo>
                  <a:pt x="1928238" y="873701"/>
                  <a:pt x="1943416" y="878703"/>
                  <a:pt x="1954061" y="889348"/>
                </a:cubicBezTo>
                <a:cubicBezTo>
                  <a:pt x="1964706" y="899993"/>
                  <a:pt x="1969475" y="915361"/>
                  <a:pt x="1979113" y="926926"/>
                </a:cubicBezTo>
                <a:cubicBezTo>
                  <a:pt x="1990454" y="940535"/>
                  <a:pt x="2005350" y="950895"/>
                  <a:pt x="2016691" y="964504"/>
                </a:cubicBezTo>
                <a:cubicBezTo>
                  <a:pt x="2026329" y="976069"/>
                  <a:pt x="2031098" y="991437"/>
                  <a:pt x="2041743" y="1002082"/>
                </a:cubicBezTo>
                <a:cubicBezTo>
                  <a:pt x="2052388" y="1012727"/>
                  <a:pt x="2067991" y="1017221"/>
                  <a:pt x="2079321" y="1027134"/>
                </a:cubicBezTo>
                <a:cubicBezTo>
                  <a:pt x="2101540" y="1046576"/>
                  <a:pt x="2121074" y="1068887"/>
                  <a:pt x="2141951" y="1089764"/>
                </a:cubicBezTo>
                <a:cubicBezTo>
                  <a:pt x="2163998" y="1155906"/>
                  <a:pt x="2147153" y="1116356"/>
                  <a:pt x="2204581" y="1202498"/>
                </a:cubicBezTo>
                <a:lnTo>
                  <a:pt x="2229633" y="1240076"/>
                </a:lnTo>
                <a:cubicBezTo>
                  <a:pt x="2258860" y="1283916"/>
                  <a:pt x="2267212" y="1306883"/>
                  <a:pt x="2329841" y="1327759"/>
                </a:cubicBezTo>
                <a:lnTo>
                  <a:pt x="2404998" y="1352811"/>
                </a:lnTo>
                <a:lnTo>
                  <a:pt x="2442576" y="1365337"/>
                </a:lnTo>
                <a:cubicBezTo>
                  <a:pt x="2450927" y="1377863"/>
                  <a:pt x="2454862" y="1394936"/>
                  <a:pt x="2467628" y="1402915"/>
                </a:cubicBezTo>
                <a:cubicBezTo>
                  <a:pt x="2494881" y="1419948"/>
                  <a:pt x="2559041" y="1430339"/>
                  <a:pt x="2592888" y="1440493"/>
                </a:cubicBezTo>
                <a:cubicBezTo>
                  <a:pt x="2618181" y="1448081"/>
                  <a:pt x="2646072" y="1450897"/>
                  <a:pt x="2668044" y="1465545"/>
                </a:cubicBezTo>
                <a:cubicBezTo>
                  <a:pt x="2692956" y="1482153"/>
                  <a:pt x="2712084" y="1499666"/>
                  <a:pt x="2743200" y="1503123"/>
                </a:cubicBezTo>
                <a:cubicBezTo>
                  <a:pt x="2805585" y="1510055"/>
                  <a:pt x="2868461" y="1511474"/>
                  <a:pt x="2931091" y="1515649"/>
                </a:cubicBezTo>
                <a:cubicBezTo>
                  <a:pt x="3042116" y="1552657"/>
                  <a:pt x="2980001" y="1537785"/>
                  <a:pt x="3118981" y="1553227"/>
                </a:cubicBezTo>
                <a:cubicBezTo>
                  <a:pt x="3291986" y="1639730"/>
                  <a:pt x="3054318" y="1514294"/>
                  <a:pt x="3206663" y="1615857"/>
                </a:cubicBezTo>
                <a:cubicBezTo>
                  <a:pt x="3224698" y="1627881"/>
                  <a:pt x="3295373" y="1637460"/>
                  <a:pt x="3306871" y="1640909"/>
                </a:cubicBezTo>
                <a:cubicBezTo>
                  <a:pt x="3328408" y="1647370"/>
                  <a:pt x="3348625" y="1657610"/>
                  <a:pt x="3369502" y="1665961"/>
                </a:cubicBezTo>
                <a:cubicBezTo>
                  <a:pt x="3530031" y="1826490"/>
                  <a:pt x="3400114" y="1714704"/>
                  <a:pt x="3933173" y="1691013"/>
                </a:cubicBezTo>
                <a:cubicBezTo>
                  <a:pt x="3971242" y="1689321"/>
                  <a:pt x="3975489" y="1668030"/>
                  <a:pt x="4008329" y="1653435"/>
                </a:cubicBezTo>
                <a:cubicBezTo>
                  <a:pt x="4032460" y="1642710"/>
                  <a:pt x="4061513" y="1643031"/>
                  <a:pt x="4083485" y="1628383"/>
                </a:cubicBezTo>
                <a:cubicBezTo>
                  <a:pt x="4096011" y="1620032"/>
                  <a:pt x="4107306" y="1609445"/>
                  <a:pt x="4121063" y="1603331"/>
                </a:cubicBezTo>
                <a:cubicBezTo>
                  <a:pt x="4145194" y="1592606"/>
                  <a:pt x="4174247" y="1592927"/>
                  <a:pt x="4196219" y="1578279"/>
                </a:cubicBezTo>
                <a:cubicBezTo>
                  <a:pt x="4303921" y="1506480"/>
                  <a:pt x="4167650" y="1592564"/>
                  <a:pt x="4271376" y="1540701"/>
                </a:cubicBezTo>
                <a:cubicBezTo>
                  <a:pt x="4284841" y="1533968"/>
                  <a:pt x="4296428" y="1524000"/>
                  <a:pt x="4308954" y="1515649"/>
                </a:cubicBezTo>
                <a:cubicBezTo>
                  <a:pt x="4339185" y="1470303"/>
                  <a:pt x="4320541" y="1484804"/>
                  <a:pt x="4359058" y="146554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05618" y="2379663"/>
            <a:ext cx="5812367" cy="1257300"/>
          </a:xfrm>
          <a:custGeom>
            <a:avLst/>
            <a:gdLst>
              <a:gd name="connsiteX0" fmla="*/ 0 w 4359058"/>
              <a:gd name="connsiteY0" fmla="*/ 989556 h 1257062"/>
              <a:gd name="connsiteX1" fmla="*/ 100208 w 4359058"/>
              <a:gd name="connsiteY1" fmla="*/ 1039660 h 1257062"/>
              <a:gd name="connsiteX2" fmla="*/ 137787 w 4359058"/>
              <a:gd name="connsiteY2" fmla="*/ 1052187 h 1257062"/>
              <a:gd name="connsiteX3" fmla="*/ 338203 w 4359058"/>
              <a:gd name="connsiteY3" fmla="*/ 1077239 h 1257062"/>
              <a:gd name="connsiteX4" fmla="*/ 413359 w 4359058"/>
              <a:gd name="connsiteY4" fmla="*/ 1102291 h 1257062"/>
              <a:gd name="connsiteX5" fmla="*/ 450937 w 4359058"/>
              <a:gd name="connsiteY5" fmla="*/ 1114817 h 1257062"/>
              <a:gd name="connsiteX6" fmla="*/ 526093 w 4359058"/>
              <a:gd name="connsiteY6" fmla="*/ 1164921 h 1257062"/>
              <a:gd name="connsiteX7" fmla="*/ 739036 w 4359058"/>
              <a:gd name="connsiteY7" fmla="*/ 1215025 h 1257062"/>
              <a:gd name="connsiteX8" fmla="*/ 776614 w 4359058"/>
              <a:gd name="connsiteY8" fmla="*/ 1227551 h 1257062"/>
              <a:gd name="connsiteX9" fmla="*/ 876822 w 4359058"/>
              <a:gd name="connsiteY9" fmla="*/ 1252603 h 1257062"/>
              <a:gd name="connsiteX10" fmla="*/ 1252603 w 4359058"/>
              <a:gd name="connsiteY10" fmla="*/ 1240077 h 1257062"/>
              <a:gd name="connsiteX11" fmla="*/ 1327759 w 4359058"/>
              <a:gd name="connsiteY11" fmla="*/ 1177447 h 1257062"/>
              <a:gd name="connsiteX12" fmla="*/ 1402915 w 4359058"/>
              <a:gd name="connsiteY12" fmla="*/ 1152395 h 1257062"/>
              <a:gd name="connsiteX13" fmla="*/ 1453019 w 4359058"/>
              <a:gd name="connsiteY13" fmla="*/ 1139869 h 1257062"/>
              <a:gd name="connsiteX14" fmla="*/ 1565754 w 4359058"/>
              <a:gd name="connsiteY14" fmla="*/ 1127343 h 1257062"/>
              <a:gd name="connsiteX15" fmla="*/ 1653436 w 4359058"/>
              <a:gd name="connsiteY15" fmla="*/ 1114817 h 1257062"/>
              <a:gd name="connsiteX16" fmla="*/ 1766170 w 4359058"/>
              <a:gd name="connsiteY16" fmla="*/ 1077239 h 1257062"/>
              <a:gd name="connsiteX17" fmla="*/ 1803748 w 4359058"/>
              <a:gd name="connsiteY17" fmla="*/ 1064713 h 1257062"/>
              <a:gd name="connsiteX18" fmla="*/ 1891430 w 4359058"/>
              <a:gd name="connsiteY18" fmla="*/ 1052187 h 1257062"/>
              <a:gd name="connsiteX19" fmla="*/ 1916482 w 4359058"/>
              <a:gd name="connsiteY19" fmla="*/ 1027134 h 1257062"/>
              <a:gd name="connsiteX20" fmla="*/ 1979113 w 4359058"/>
              <a:gd name="connsiteY20" fmla="*/ 1014608 h 1257062"/>
              <a:gd name="connsiteX21" fmla="*/ 2091847 w 4359058"/>
              <a:gd name="connsiteY21" fmla="*/ 989556 h 1257062"/>
              <a:gd name="connsiteX22" fmla="*/ 2167003 w 4359058"/>
              <a:gd name="connsiteY22" fmla="*/ 939452 h 1257062"/>
              <a:gd name="connsiteX23" fmla="*/ 2204581 w 4359058"/>
              <a:gd name="connsiteY23" fmla="*/ 914400 h 1257062"/>
              <a:gd name="connsiteX24" fmla="*/ 2279737 w 4359058"/>
              <a:gd name="connsiteY24" fmla="*/ 889348 h 1257062"/>
              <a:gd name="connsiteX25" fmla="*/ 2317315 w 4359058"/>
              <a:gd name="connsiteY25" fmla="*/ 876822 h 1257062"/>
              <a:gd name="connsiteX26" fmla="*/ 2354893 w 4359058"/>
              <a:gd name="connsiteY26" fmla="*/ 851770 h 1257062"/>
              <a:gd name="connsiteX27" fmla="*/ 2480154 w 4359058"/>
              <a:gd name="connsiteY27" fmla="*/ 814192 h 1257062"/>
              <a:gd name="connsiteX28" fmla="*/ 2592888 w 4359058"/>
              <a:gd name="connsiteY28" fmla="*/ 789140 h 1257062"/>
              <a:gd name="connsiteX29" fmla="*/ 2668044 w 4359058"/>
              <a:gd name="connsiteY29" fmla="*/ 751562 h 1257062"/>
              <a:gd name="connsiteX30" fmla="*/ 2718148 w 4359058"/>
              <a:gd name="connsiteY30" fmla="*/ 739036 h 1257062"/>
              <a:gd name="connsiteX31" fmla="*/ 2768252 w 4359058"/>
              <a:gd name="connsiteY31" fmla="*/ 713984 h 1257062"/>
              <a:gd name="connsiteX32" fmla="*/ 2918565 w 4359058"/>
              <a:gd name="connsiteY32" fmla="*/ 688932 h 1257062"/>
              <a:gd name="connsiteX33" fmla="*/ 3043825 w 4359058"/>
              <a:gd name="connsiteY33" fmla="*/ 663880 h 1257062"/>
              <a:gd name="connsiteX34" fmla="*/ 3093929 w 4359058"/>
              <a:gd name="connsiteY34" fmla="*/ 651354 h 1257062"/>
              <a:gd name="connsiteX35" fmla="*/ 3169085 w 4359058"/>
              <a:gd name="connsiteY35" fmla="*/ 626302 h 1257062"/>
              <a:gd name="connsiteX36" fmla="*/ 3206663 w 4359058"/>
              <a:gd name="connsiteY36" fmla="*/ 613776 h 1257062"/>
              <a:gd name="connsiteX37" fmla="*/ 3256767 w 4359058"/>
              <a:gd name="connsiteY37" fmla="*/ 601250 h 1257062"/>
              <a:gd name="connsiteX38" fmla="*/ 3331924 w 4359058"/>
              <a:gd name="connsiteY38" fmla="*/ 576197 h 1257062"/>
              <a:gd name="connsiteX39" fmla="*/ 3369502 w 4359058"/>
              <a:gd name="connsiteY39" fmla="*/ 563671 h 1257062"/>
              <a:gd name="connsiteX40" fmla="*/ 3432132 w 4359058"/>
              <a:gd name="connsiteY40" fmla="*/ 551145 h 1257062"/>
              <a:gd name="connsiteX41" fmla="*/ 3507288 w 4359058"/>
              <a:gd name="connsiteY41" fmla="*/ 526093 h 1257062"/>
              <a:gd name="connsiteX42" fmla="*/ 3594970 w 4359058"/>
              <a:gd name="connsiteY42" fmla="*/ 501041 h 1257062"/>
              <a:gd name="connsiteX43" fmla="*/ 3645074 w 4359058"/>
              <a:gd name="connsiteY43" fmla="*/ 475989 h 1257062"/>
              <a:gd name="connsiteX44" fmla="*/ 3682652 w 4359058"/>
              <a:gd name="connsiteY44" fmla="*/ 463463 h 1257062"/>
              <a:gd name="connsiteX45" fmla="*/ 3770335 w 4359058"/>
              <a:gd name="connsiteY45" fmla="*/ 413359 h 1257062"/>
              <a:gd name="connsiteX46" fmla="*/ 3807913 w 4359058"/>
              <a:gd name="connsiteY46" fmla="*/ 400833 h 1257062"/>
              <a:gd name="connsiteX47" fmla="*/ 3983277 w 4359058"/>
              <a:gd name="connsiteY47" fmla="*/ 300625 h 1257062"/>
              <a:gd name="connsiteX48" fmla="*/ 4020855 w 4359058"/>
              <a:gd name="connsiteY48" fmla="*/ 275573 h 1257062"/>
              <a:gd name="connsiteX49" fmla="*/ 4058433 w 4359058"/>
              <a:gd name="connsiteY49" fmla="*/ 250521 h 1257062"/>
              <a:gd name="connsiteX50" fmla="*/ 4096011 w 4359058"/>
              <a:gd name="connsiteY50" fmla="*/ 237995 h 1257062"/>
              <a:gd name="connsiteX51" fmla="*/ 4133589 w 4359058"/>
              <a:gd name="connsiteY51" fmla="*/ 212943 h 1257062"/>
              <a:gd name="connsiteX52" fmla="*/ 4208745 w 4359058"/>
              <a:gd name="connsiteY52" fmla="*/ 187891 h 1257062"/>
              <a:gd name="connsiteX53" fmla="*/ 4233798 w 4359058"/>
              <a:gd name="connsiteY53" fmla="*/ 162839 h 1257062"/>
              <a:gd name="connsiteX54" fmla="*/ 4283902 w 4359058"/>
              <a:gd name="connsiteY54" fmla="*/ 87682 h 1257062"/>
              <a:gd name="connsiteX55" fmla="*/ 4321480 w 4359058"/>
              <a:gd name="connsiteY55" fmla="*/ 62630 h 1257062"/>
              <a:gd name="connsiteX56" fmla="*/ 4359058 w 4359058"/>
              <a:gd name="connsiteY56" fmla="*/ 0 h 12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257062">
                <a:moveTo>
                  <a:pt x="0" y="989556"/>
                </a:moveTo>
                <a:cubicBezTo>
                  <a:pt x="162987" y="1016720"/>
                  <a:pt x="17808" y="973740"/>
                  <a:pt x="100208" y="1039660"/>
                </a:cubicBezTo>
                <a:cubicBezTo>
                  <a:pt x="110519" y="1047908"/>
                  <a:pt x="124977" y="1048984"/>
                  <a:pt x="137787" y="1052187"/>
                </a:cubicBezTo>
                <a:cubicBezTo>
                  <a:pt x="211740" y="1070676"/>
                  <a:pt x="252648" y="1069461"/>
                  <a:pt x="338203" y="1077239"/>
                </a:cubicBezTo>
                <a:lnTo>
                  <a:pt x="413359" y="1102291"/>
                </a:lnTo>
                <a:cubicBezTo>
                  <a:pt x="425885" y="1106466"/>
                  <a:pt x="439951" y="1107493"/>
                  <a:pt x="450937" y="1114817"/>
                </a:cubicBezTo>
                <a:lnTo>
                  <a:pt x="526093" y="1164921"/>
                </a:lnTo>
                <a:cubicBezTo>
                  <a:pt x="587520" y="1257062"/>
                  <a:pt x="529631" y="1191758"/>
                  <a:pt x="739036" y="1215025"/>
                </a:cubicBezTo>
                <a:cubicBezTo>
                  <a:pt x="752159" y="1216483"/>
                  <a:pt x="763805" y="1224349"/>
                  <a:pt x="776614" y="1227551"/>
                </a:cubicBezTo>
                <a:lnTo>
                  <a:pt x="876822" y="1252603"/>
                </a:lnTo>
                <a:cubicBezTo>
                  <a:pt x="1002082" y="1248428"/>
                  <a:pt x="1127788" y="1251424"/>
                  <a:pt x="1252603" y="1240077"/>
                </a:cubicBezTo>
                <a:cubicBezTo>
                  <a:pt x="1279292" y="1237651"/>
                  <a:pt x="1309692" y="1187484"/>
                  <a:pt x="1327759" y="1177447"/>
                </a:cubicBezTo>
                <a:cubicBezTo>
                  <a:pt x="1350843" y="1164623"/>
                  <a:pt x="1377296" y="1158800"/>
                  <a:pt x="1402915" y="1152395"/>
                </a:cubicBezTo>
                <a:cubicBezTo>
                  <a:pt x="1419616" y="1148220"/>
                  <a:pt x="1436004" y="1142487"/>
                  <a:pt x="1453019" y="1139869"/>
                </a:cubicBezTo>
                <a:cubicBezTo>
                  <a:pt x="1490389" y="1134120"/>
                  <a:pt x="1528236" y="1132033"/>
                  <a:pt x="1565754" y="1127343"/>
                </a:cubicBezTo>
                <a:cubicBezTo>
                  <a:pt x="1595050" y="1123681"/>
                  <a:pt x="1624209" y="1118992"/>
                  <a:pt x="1653436" y="1114817"/>
                </a:cubicBezTo>
                <a:lnTo>
                  <a:pt x="1766170" y="1077239"/>
                </a:lnTo>
                <a:cubicBezTo>
                  <a:pt x="1778696" y="1073064"/>
                  <a:pt x="1790677" y="1066580"/>
                  <a:pt x="1803748" y="1064713"/>
                </a:cubicBezTo>
                <a:lnTo>
                  <a:pt x="1891430" y="1052187"/>
                </a:lnTo>
                <a:cubicBezTo>
                  <a:pt x="1899781" y="1043836"/>
                  <a:pt x="1905627" y="1031786"/>
                  <a:pt x="1916482" y="1027134"/>
                </a:cubicBezTo>
                <a:cubicBezTo>
                  <a:pt x="1936051" y="1018747"/>
                  <a:pt x="1958166" y="1018417"/>
                  <a:pt x="1979113" y="1014608"/>
                </a:cubicBezTo>
                <a:cubicBezTo>
                  <a:pt x="2000332" y="1010750"/>
                  <a:pt x="2064986" y="1004479"/>
                  <a:pt x="2091847" y="989556"/>
                </a:cubicBezTo>
                <a:cubicBezTo>
                  <a:pt x="2118167" y="974934"/>
                  <a:pt x="2141951" y="956153"/>
                  <a:pt x="2167003" y="939452"/>
                </a:cubicBezTo>
                <a:cubicBezTo>
                  <a:pt x="2179529" y="931101"/>
                  <a:pt x="2190299" y="919161"/>
                  <a:pt x="2204581" y="914400"/>
                </a:cubicBezTo>
                <a:lnTo>
                  <a:pt x="2279737" y="889348"/>
                </a:lnTo>
                <a:cubicBezTo>
                  <a:pt x="2292263" y="885173"/>
                  <a:pt x="2306329" y="884146"/>
                  <a:pt x="2317315" y="876822"/>
                </a:cubicBezTo>
                <a:cubicBezTo>
                  <a:pt x="2329841" y="868471"/>
                  <a:pt x="2341136" y="857884"/>
                  <a:pt x="2354893" y="851770"/>
                </a:cubicBezTo>
                <a:cubicBezTo>
                  <a:pt x="2386117" y="837893"/>
                  <a:pt x="2443719" y="822289"/>
                  <a:pt x="2480154" y="814192"/>
                </a:cubicBezTo>
                <a:cubicBezTo>
                  <a:pt x="2538271" y="801277"/>
                  <a:pt x="2539429" y="804414"/>
                  <a:pt x="2592888" y="789140"/>
                </a:cubicBezTo>
                <a:cubicBezTo>
                  <a:pt x="2698450" y="758979"/>
                  <a:pt x="2558250" y="798617"/>
                  <a:pt x="2668044" y="751562"/>
                </a:cubicBezTo>
                <a:cubicBezTo>
                  <a:pt x="2683867" y="744781"/>
                  <a:pt x="2702029" y="745081"/>
                  <a:pt x="2718148" y="739036"/>
                </a:cubicBezTo>
                <a:cubicBezTo>
                  <a:pt x="2735632" y="732480"/>
                  <a:pt x="2750768" y="720540"/>
                  <a:pt x="2768252" y="713984"/>
                </a:cubicBezTo>
                <a:cubicBezTo>
                  <a:pt x="2813354" y="697071"/>
                  <a:pt x="2874914" y="696207"/>
                  <a:pt x="2918565" y="688932"/>
                </a:cubicBezTo>
                <a:cubicBezTo>
                  <a:pt x="2960566" y="681932"/>
                  <a:pt x="3002516" y="674207"/>
                  <a:pt x="3043825" y="663880"/>
                </a:cubicBezTo>
                <a:cubicBezTo>
                  <a:pt x="3060526" y="659705"/>
                  <a:pt x="3077440" y="656301"/>
                  <a:pt x="3093929" y="651354"/>
                </a:cubicBezTo>
                <a:cubicBezTo>
                  <a:pt x="3119222" y="643766"/>
                  <a:pt x="3144033" y="634653"/>
                  <a:pt x="3169085" y="626302"/>
                </a:cubicBezTo>
                <a:cubicBezTo>
                  <a:pt x="3181611" y="622127"/>
                  <a:pt x="3193854" y="616978"/>
                  <a:pt x="3206663" y="613776"/>
                </a:cubicBezTo>
                <a:cubicBezTo>
                  <a:pt x="3223364" y="609601"/>
                  <a:pt x="3240278" y="606197"/>
                  <a:pt x="3256767" y="601250"/>
                </a:cubicBezTo>
                <a:cubicBezTo>
                  <a:pt x="3282061" y="593662"/>
                  <a:pt x="3306872" y="584548"/>
                  <a:pt x="3331924" y="576197"/>
                </a:cubicBezTo>
                <a:cubicBezTo>
                  <a:pt x="3344450" y="572022"/>
                  <a:pt x="3356555" y="566260"/>
                  <a:pt x="3369502" y="563671"/>
                </a:cubicBezTo>
                <a:cubicBezTo>
                  <a:pt x="3390379" y="559496"/>
                  <a:pt x="3411592" y="556747"/>
                  <a:pt x="3432132" y="551145"/>
                </a:cubicBezTo>
                <a:cubicBezTo>
                  <a:pt x="3457609" y="544197"/>
                  <a:pt x="3481669" y="532498"/>
                  <a:pt x="3507288" y="526093"/>
                </a:cubicBezTo>
                <a:cubicBezTo>
                  <a:pt x="3532713" y="519737"/>
                  <a:pt x="3569812" y="511823"/>
                  <a:pt x="3594970" y="501041"/>
                </a:cubicBezTo>
                <a:cubicBezTo>
                  <a:pt x="3612133" y="493685"/>
                  <a:pt x="3627911" y="483345"/>
                  <a:pt x="3645074" y="475989"/>
                </a:cubicBezTo>
                <a:cubicBezTo>
                  <a:pt x="3657210" y="470788"/>
                  <a:pt x="3670842" y="469368"/>
                  <a:pt x="3682652" y="463463"/>
                </a:cubicBezTo>
                <a:cubicBezTo>
                  <a:pt x="3808449" y="400564"/>
                  <a:pt x="3616612" y="479239"/>
                  <a:pt x="3770335" y="413359"/>
                </a:cubicBezTo>
                <a:cubicBezTo>
                  <a:pt x="3782471" y="408158"/>
                  <a:pt x="3795893" y="406297"/>
                  <a:pt x="3807913" y="400833"/>
                </a:cubicBezTo>
                <a:cubicBezTo>
                  <a:pt x="3907807" y="355427"/>
                  <a:pt x="3899013" y="356801"/>
                  <a:pt x="3983277" y="300625"/>
                </a:cubicBezTo>
                <a:lnTo>
                  <a:pt x="4020855" y="275573"/>
                </a:lnTo>
                <a:cubicBezTo>
                  <a:pt x="4033381" y="267222"/>
                  <a:pt x="4044151" y="255282"/>
                  <a:pt x="4058433" y="250521"/>
                </a:cubicBezTo>
                <a:cubicBezTo>
                  <a:pt x="4070959" y="246346"/>
                  <a:pt x="4084201" y="243900"/>
                  <a:pt x="4096011" y="237995"/>
                </a:cubicBezTo>
                <a:cubicBezTo>
                  <a:pt x="4109476" y="231262"/>
                  <a:pt x="4119832" y="219057"/>
                  <a:pt x="4133589" y="212943"/>
                </a:cubicBezTo>
                <a:cubicBezTo>
                  <a:pt x="4157720" y="202218"/>
                  <a:pt x="4208745" y="187891"/>
                  <a:pt x="4208745" y="187891"/>
                </a:cubicBezTo>
                <a:cubicBezTo>
                  <a:pt x="4217096" y="179540"/>
                  <a:pt x="4226712" y="172287"/>
                  <a:pt x="4233798" y="162839"/>
                </a:cubicBezTo>
                <a:cubicBezTo>
                  <a:pt x="4251863" y="138752"/>
                  <a:pt x="4258850" y="104383"/>
                  <a:pt x="4283902" y="87682"/>
                </a:cubicBezTo>
                <a:lnTo>
                  <a:pt x="4321480" y="62630"/>
                </a:lnTo>
                <a:cubicBezTo>
                  <a:pt x="4351711" y="17284"/>
                  <a:pt x="4339799" y="38517"/>
                  <a:pt x="4359058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81600" y="4495800"/>
            <a:ext cx="2474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Many training examples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705601" y="3048000"/>
            <a:ext cx="2319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Few training examples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08372" y="2668589"/>
            <a:ext cx="6590066" cy="3629199"/>
            <a:chOff x="1581860" y="2667794"/>
            <a:chExt cx="4941613" cy="3630667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674" y="4267053"/>
              <a:ext cx="3200106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905520" y="5867900"/>
              <a:ext cx="4418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9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925607" cy="369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6759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732273" cy="4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Low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6759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713041" cy="4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67600" name="TextBox 10"/>
            <p:cNvSpPr txBox="1">
              <a:spLocks noChangeArrowheads="1"/>
            </p:cNvSpPr>
            <p:nvPr/>
          </p:nvSpPr>
          <p:spPr bwMode="auto">
            <a:xfrm rot="16200000">
              <a:off x="1180320" y="4187828"/>
              <a:ext cx="1080028" cy="27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Test Error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822325" y="6441733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3.7|11.6|26.5|10.4|43|37.3|15.7|33.4|2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947</Words>
  <Application>Microsoft Office PowerPoint</Application>
  <PresentationFormat>Widescreen</PresentationFormat>
  <Paragraphs>124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 Extra Light</vt:lpstr>
      <vt:lpstr>Arial</vt:lpstr>
      <vt:lpstr>Calibri</vt:lpstr>
      <vt:lpstr>Calibri Light</vt:lpstr>
      <vt:lpstr>Cambria Math</vt:lpstr>
      <vt:lpstr>Wingdings</vt:lpstr>
      <vt:lpstr>Office Theme</vt:lpstr>
      <vt:lpstr>Hyperparameter Selection</vt:lpstr>
      <vt:lpstr>Generalization</vt:lpstr>
      <vt:lpstr>Generalization</vt:lpstr>
      <vt:lpstr>PowerPoint Presentation</vt:lpstr>
      <vt:lpstr>PowerPoint Presentation</vt:lpstr>
      <vt:lpstr>Bias-Variance Trade-off</vt:lpstr>
      <vt:lpstr>Bias-Variance Trade-off</vt:lpstr>
      <vt:lpstr>Bias-variance tradeoff</vt:lpstr>
      <vt:lpstr>Bias-variance tradeoff</vt:lpstr>
      <vt:lpstr>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Gaurav Kedia</cp:lastModifiedBy>
  <cp:revision>751</cp:revision>
  <dcterms:created xsi:type="dcterms:W3CDTF">2020-07-07T20:42:16Z</dcterms:created>
  <dcterms:modified xsi:type="dcterms:W3CDTF">2022-09-30T19:16:53Z</dcterms:modified>
</cp:coreProperties>
</file>