
<file path=[Content_Types].xml><?xml version="1.0" encoding="utf-8"?>
<Types xmlns="http://schemas.openxmlformats.org/package/2006/content-types">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92" r:id="rId20"/>
  </p:sldIdLst>
  <p:sldSz cx="9144000" cy="5143500"/>
  <p:notesSz cx="6858000" cy="9144000"/>
  <p:embeddedFontLst>
    <p:embeddedFont>
      <p:font typeface="Raleway" panose="020B0503030101060003"/>
      <p:regular r:id="rId24"/>
    </p:embeddedFont>
    <p:embeddedFont>
      <p:font typeface="Lato" panose="020F0502020204030203"/>
      <p:regular r:id="rId25"/>
      <p:bold r:id="rId26"/>
      <p:italic r:id="rId27"/>
      <p:boldItalic r:id="rId28"/>
    </p:embeddedFont>
    <p:embeddedFont>
      <p:font typeface="Oswald" panose="0000050000000000000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53FEA6E-3193-403D-A72C-4419C0DF5C00}" styleName="Table_0">
    <a:wholeTbl>
      <a:tcTxStyle>
        <a:srgbClr val="000000"/>
        <a:latin typeface="Arial"/>
        <a:ea typeface="Arial"/>
        <a:cs typeface="Arial"/>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font" Target="fonts/font7.fntdata"/><Relationship Id="rId3" Type="http://schemas.openxmlformats.org/officeDocument/2006/relationships/slideMaster" Target="slideMasters/slideMaster2.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56ad4a2345_0_1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56ad4a2345_0_19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sz="1000"/>
              <a:t>Used SVM:support vector machine. -Sound wave:sample. </a:t>
            </a:r>
            <a:endParaRPr sz="1000"/>
          </a:p>
          <a:p>
            <a:pPr marL="0" lvl="0" indent="0" algn="l" rtl="0">
              <a:lnSpc>
                <a:spcPct val="100000"/>
              </a:lnSpc>
              <a:spcBef>
                <a:spcPts val="0"/>
              </a:spcBef>
              <a:spcAft>
                <a:spcPts val="0"/>
              </a:spcAft>
              <a:buSzPts val="1400"/>
              <a:buNone/>
            </a:pPr>
            <a:r>
              <a:rPr lang="en-GB" sz="1000"/>
              <a:t>SVM: Removes the overfitting problem as well as noise. </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56ad4a2345_0_2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56ad4a2345_0_2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TTS:text to speech.</a:t>
            </a: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56ad4a2345_0_2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56ad4a2345_0_2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56ad4a2345_0_1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56ad4a2345_0_17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56ad4a2345_0_2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56ad4a2345_0_2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56ad4a2345_0_2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56ad4a2345_0_22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56ad4a2345_0_2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56ad4a2345_0_22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56ad4a234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56ad4a2345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56ad4a2345_0_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56ad4a2345_0_8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56ad4a2345_0_1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56ad4a2345_0_16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56ad4a2345_0_1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56ad4a2345_0_16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56ad4a2345_0_1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56ad4a2345_0_18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3" name="Google Shape;13;p2"/>
          <p:cNvSpPr txBox="1"/>
          <p:nvPr>
            <p:ph type="title"/>
          </p:nvPr>
        </p:nvSpPr>
        <p:spPr>
          <a:xfrm>
            <a:off x="729450" y="1322450"/>
            <a:ext cx="7688400" cy="15186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4" name="Google Shape;14;p2"/>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2" name="Shape 72"/>
        <p:cNvGrpSpPr/>
        <p:nvPr/>
      </p:nvGrpSpPr>
      <p:grpSpPr>
        <a:xfrm>
          <a:off x="0" y="0"/>
          <a:ext cx="0" cy="0"/>
          <a:chOff x="0" y="0"/>
          <a:chExt cx="0" cy="0"/>
        </a:xfrm>
      </p:grpSpPr>
      <p:sp>
        <p:nvSpPr>
          <p:cNvPr id="73" name="Google Shape;73;p11"/>
          <p:cNvSpPr txBox="1"/>
          <p:nvPr>
            <p:ph type="body" idx="1"/>
          </p:nvPr>
        </p:nvSpPr>
        <p:spPr>
          <a:xfrm>
            <a:off x="724950" y="4372551"/>
            <a:ext cx="7697400" cy="4605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300"/>
              <a:buNone/>
              <a:defRPr/>
            </a:lvl1pPr>
          </a:lstStyle>
          <a:p/>
        </p:txBody>
      </p:sp>
      <p:sp>
        <p:nvSpPr>
          <p:cNvPr id="74" name="Google Shape;74;p1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5" name="Shape 75"/>
        <p:cNvGrpSpPr/>
        <p:nvPr/>
      </p:nvGrpSpPr>
      <p:grpSpPr>
        <a:xfrm>
          <a:off x="0" y="0"/>
          <a:ext cx="0" cy="0"/>
          <a:chOff x="0" y="0"/>
          <a:chExt cx="0" cy="0"/>
        </a:xfrm>
      </p:grpSpPr>
      <p:grpSp>
        <p:nvGrpSpPr>
          <p:cNvPr id="76" name="Google Shape;76;p12"/>
          <p:cNvGrpSpPr/>
          <p:nvPr/>
        </p:nvGrpSpPr>
        <p:grpSpPr>
          <a:xfrm>
            <a:off x="830392" y="4169130"/>
            <a:ext cx="745763" cy="45826"/>
            <a:chOff x="4580561" y="2589004"/>
            <a:chExt cx="1064464" cy="25200"/>
          </a:xfrm>
        </p:grpSpPr>
        <p:sp>
          <p:nvSpPr>
            <p:cNvPr id="77" name="Google Shape;77;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9" name="Google Shape;79;p12"/>
          <p:cNvSpPr txBox="1"/>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12"/>
          <p:cNvSpPr txBox="1"/>
          <p:nvPr>
            <p:ph type="body" idx="1"/>
          </p:nvPr>
        </p:nvSpPr>
        <p:spPr>
          <a:xfrm>
            <a:off x="729450" y="2272888"/>
            <a:ext cx="7688400" cy="15804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p:txBody>
      </p:sp>
      <p:sp>
        <p:nvSpPr>
          <p:cNvPr id="81" name="Google Shape;81;p12"/>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88" name="Google Shape;88;p14"/>
          <p:cNvGrpSpPr/>
          <p:nvPr/>
        </p:nvGrpSpPr>
        <p:grpSpPr>
          <a:xfrm>
            <a:off x="830394" y="1191276"/>
            <a:ext cx="745764"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1" name="Google Shape;91;p14"/>
          <p:cNvSpPr txBox="1"/>
          <p:nvPr>
            <p:ph type="ctrTitle"/>
          </p:nvPr>
        </p:nvSpPr>
        <p:spPr>
          <a:xfrm>
            <a:off x="729450" y="1322450"/>
            <a:ext cx="7688100" cy="1664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Clr>
                <a:schemeClr val="dk2"/>
              </a:buClr>
              <a:buSzPts val="4200"/>
              <a:buNone/>
              <a:defRPr sz="4200">
                <a:solidFill>
                  <a:schemeClr val="dk2"/>
                </a:solidFill>
              </a:defRPr>
            </a:lvl1pPr>
            <a:lvl2pPr lvl="1" algn="l" rtl="0">
              <a:lnSpc>
                <a:spcPct val="100000"/>
              </a:lnSpc>
              <a:spcBef>
                <a:spcPts val="0"/>
              </a:spcBef>
              <a:spcAft>
                <a:spcPts val="0"/>
              </a:spcAft>
              <a:buClr>
                <a:schemeClr val="dk2"/>
              </a:buClr>
              <a:buSzPts val="4200"/>
              <a:buNone/>
              <a:defRPr sz="4200">
                <a:solidFill>
                  <a:schemeClr val="dk2"/>
                </a:solidFill>
              </a:defRPr>
            </a:lvl2pPr>
            <a:lvl3pPr lvl="2" algn="l" rtl="0">
              <a:lnSpc>
                <a:spcPct val="100000"/>
              </a:lnSpc>
              <a:spcBef>
                <a:spcPts val="0"/>
              </a:spcBef>
              <a:spcAft>
                <a:spcPts val="0"/>
              </a:spcAft>
              <a:buClr>
                <a:schemeClr val="dk2"/>
              </a:buClr>
              <a:buSzPts val="4200"/>
              <a:buNone/>
              <a:defRPr sz="4200">
                <a:solidFill>
                  <a:schemeClr val="dk2"/>
                </a:solidFill>
              </a:defRPr>
            </a:lvl3pPr>
            <a:lvl4pPr lvl="3" algn="l" rtl="0">
              <a:lnSpc>
                <a:spcPct val="100000"/>
              </a:lnSpc>
              <a:spcBef>
                <a:spcPts val="0"/>
              </a:spcBef>
              <a:spcAft>
                <a:spcPts val="0"/>
              </a:spcAft>
              <a:buClr>
                <a:schemeClr val="dk2"/>
              </a:buClr>
              <a:buSzPts val="4200"/>
              <a:buNone/>
              <a:defRPr sz="4200">
                <a:solidFill>
                  <a:schemeClr val="dk2"/>
                </a:solidFill>
              </a:defRPr>
            </a:lvl4pPr>
            <a:lvl5pPr lvl="4" algn="l" rtl="0">
              <a:lnSpc>
                <a:spcPct val="100000"/>
              </a:lnSpc>
              <a:spcBef>
                <a:spcPts val="0"/>
              </a:spcBef>
              <a:spcAft>
                <a:spcPts val="0"/>
              </a:spcAft>
              <a:buClr>
                <a:schemeClr val="dk2"/>
              </a:buClr>
              <a:buSzPts val="4200"/>
              <a:buNone/>
              <a:defRPr sz="4200">
                <a:solidFill>
                  <a:schemeClr val="dk2"/>
                </a:solidFill>
              </a:defRPr>
            </a:lvl5pPr>
            <a:lvl6pPr lvl="5" algn="l" rtl="0">
              <a:lnSpc>
                <a:spcPct val="100000"/>
              </a:lnSpc>
              <a:spcBef>
                <a:spcPts val="0"/>
              </a:spcBef>
              <a:spcAft>
                <a:spcPts val="0"/>
              </a:spcAft>
              <a:buClr>
                <a:schemeClr val="dk2"/>
              </a:buClr>
              <a:buSzPts val="4200"/>
              <a:buNone/>
              <a:defRPr sz="4200">
                <a:solidFill>
                  <a:schemeClr val="dk2"/>
                </a:solidFill>
              </a:defRPr>
            </a:lvl6pPr>
            <a:lvl7pPr lvl="6" algn="l" rtl="0">
              <a:lnSpc>
                <a:spcPct val="100000"/>
              </a:lnSpc>
              <a:spcBef>
                <a:spcPts val="0"/>
              </a:spcBef>
              <a:spcAft>
                <a:spcPts val="0"/>
              </a:spcAft>
              <a:buClr>
                <a:schemeClr val="dk2"/>
              </a:buClr>
              <a:buSzPts val="4200"/>
              <a:buNone/>
              <a:defRPr sz="4200">
                <a:solidFill>
                  <a:schemeClr val="dk2"/>
                </a:solidFill>
              </a:defRPr>
            </a:lvl7pPr>
            <a:lvl8pPr lvl="7" algn="l" rtl="0">
              <a:lnSpc>
                <a:spcPct val="100000"/>
              </a:lnSpc>
              <a:spcBef>
                <a:spcPts val="0"/>
              </a:spcBef>
              <a:spcAft>
                <a:spcPts val="0"/>
              </a:spcAft>
              <a:buClr>
                <a:schemeClr val="dk2"/>
              </a:buClr>
              <a:buSzPts val="4200"/>
              <a:buNone/>
              <a:defRPr sz="4200">
                <a:solidFill>
                  <a:schemeClr val="dk2"/>
                </a:solidFill>
              </a:defRPr>
            </a:lvl8pPr>
            <a:lvl9pPr lvl="8" algn="l" rtl="0">
              <a:lnSpc>
                <a:spcPct val="100000"/>
              </a:lnSpc>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type="subTitle" idx="1"/>
          </p:nvPr>
        </p:nvSpPr>
        <p:spPr>
          <a:xfrm>
            <a:off x="729627" y="3172900"/>
            <a:ext cx="7688100" cy="5412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p:txBody>
      </p:sp>
      <p:sp>
        <p:nvSpPr>
          <p:cNvPr id="93" name="Google Shape;93;p14"/>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15"/>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96" name="Shape 96"/>
        <p:cNvGrpSpPr/>
        <p:nvPr/>
      </p:nvGrpSpPr>
      <p:grpSpPr>
        <a:xfrm>
          <a:off x="0" y="0"/>
          <a:ext cx="0" cy="0"/>
          <a:chOff x="0" y="0"/>
          <a:chExt cx="0" cy="0"/>
        </a:xfrm>
      </p:grpSpPr>
      <p:grpSp>
        <p:nvGrpSpPr>
          <p:cNvPr id="97" name="Google Shape;97;p16"/>
          <p:cNvGrpSpPr/>
          <p:nvPr/>
        </p:nvGrpSpPr>
        <p:grpSpPr>
          <a:xfrm>
            <a:off x="830394" y="1191276"/>
            <a:ext cx="745764" cy="45826"/>
            <a:chOff x="4580561" y="2589004"/>
            <a:chExt cx="1064464" cy="25200"/>
          </a:xfrm>
        </p:grpSpPr>
        <p:sp>
          <p:nvSpPr>
            <p:cNvPr id="98" name="Google Shape;98;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0" name="Google Shape;100;p16"/>
          <p:cNvSpPr txBox="1"/>
          <p:nvPr>
            <p:ph type="title"/>
          </p:nvPr>
        </p:nvSpPr>
        <p:spPr>
          <a:xfrm>
            <a:off x="729450" y="1322450"/>
            <a:ext cx="7688400" cy="15186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p:txBody>
      </p:sp>
      <p:sp>
        <p:nvSpPr>
          <p:cNvPr id="101" name="Google Shape;101;p16"/>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2" name="Shape 102"/>
        <p:cNvGrpSpPr/>
        <p:nvPr/>
      </p:nvGrpSpPr>
      <p:grpSpPr>
        <a:xfrm>
          <a:off x="0" y="0"/>
          <a:ext cx="0" cy="0"/>
          <a:chOff x="0" y="0"/>
          <a:chExt cx="0" cy="0"/>
        </a:xfrm>
      </p:grpSpPr>
      <p:sp>
        <p:nvSpPr>
          <p:cNvPr id="103" name="Google Shape;103;p17"/>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04" name="Google Shape;104;p17"/>
          <p:cNvGrpSpPr/>
          <p:nvPr/>
        </p:nvGrpSpPr>
        <p:grpSpPr>
          <a:xfrm>
            <a:off x="830394" y="1191276"/>
            <a:ext cx="745764" cy="45826"/>
            <a:chOff x="4580561" y="2589004"/>
            <a:chExt cx="1064464" cy="25200"/>
          </a:xfrm>
        </p:grpSpPr>
        <p:sp>
          <p:nvSpPr>
            <p:cNvPr id="105" name="Google Shape;105;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7" name="Google Shape;107;p17"/>
          <p:cNvSpPr txBox="1"/>
          <p:nvPr>
            <p:ph type="title"/>
          </p:nvPr>
        </p:nvSpPr>
        <p:spPr>
          <a:xfrm>
            <a:off x="730000" y="1318650"/>
            <a:ext cx="3300900" cy="16872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p:txBody>
      </p:sp>
      <p:sp>
        <p:nvSpPr>
          <p:cNvPr id="108" name="Google Shape;108;p17"/>
          <p:cNvSpPr txBox="1"/>
          <p:nvPr>
            <p:ph type="subTitle" idx="1"/>
          </p:nvPr>
        </p:nvSpPr>
        <p:spPr>
          <a:xfrm>
            <a:off x="724950" y="3161525"/>
            <a:ext cx="3300900" cy="7590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p:txBody>
      </p:sp>
      <p:sp>
        <p:nvSpPr>
          <p:cNvPr id="109" name="Google Shape;109;p17"/>
          <p:cNvSpPr txBox="1"/>
          <p:nvPr>
            <p:ph type="body" idx="2"/>
          </p:nvPr>
        </p:nvSpPr>
        <p:spPr>
          <a:xfrm>
            <a:off x="5174225" y="1352625"/>
            <a:ext cx="3374400" cy="3025500"/>
          </a:xfrm>
          <a:prstGeom prst="rect">
            <a:avLst/>
          </a:prstGeom>
          <a:noFill/>
          <a:ln>
            <a:noFill/>
          </a:ln>
        </p:spPr>
        <p:txBody>
          <a:bodyPr spcFirstLastPara="1" wrap="square" lIns="91425" tIns="91425" rIns="91425" bIns="91425" anchor="t" anchorCtr="0"/>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p:txBody>
      </p:sp>
      <p:sp>
        <p:nvSpPr>
          <p:cNvPr id="110" name="Google Shape;110;p17"/>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11" name="Shape 111"/>
        <p:cNvGrpSpPr/>
        <p:nvPr/>
      </p:nvGrpSpPr>
      <p:grpSpPr>
        <a:xfrm>
          <a:off x="0" y="0"/>
          <a:ext cx="0" cy="0"/>
          <a:chOff x="0" y="0"/>
          <a:chExt cx="0" cy="0"/>
        </a:xfrm>
      </p:grpSpPr>
      <p:sp>
        <p:nvSpPr>
          <p:cNvPr id="112" name="Google Shape;112;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3" name="Google Shape;113;p18"/>
          <p:cNvGrpSpPr/>
          <p:nvPr/>
        </p:nvGrpSpPr>
        <p:grpSpPr>
          <a:xfrm>
            <a:off x="830394" y="1191276"/>
            <a:ext cx="745764" cy="45826"/>
            <a:chOff x="4580561" y="2589004"/>
            <a:chExt cx="1064464" cy="25200"/>
          </a:xfrm>
        </p:grpSpPr>
        <p:sp>
          <p:nvSpPr>
            <p:cNvPr id="114" name="Google Shape;114;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6" name="Google Shape;116;p18"/>
          <p:cNvSpPr txBox="1"/>
          <p:nvPr>
            <p:ph type="title"/>
          </p:nvPr>
        </p:nvSpPr>
        <p:spPr>
          <a:xfrm>
            <a:off x="729450" y="1318650"/>
            <a:ext cx="7688700" cy="5352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p:txBody>
      </p:sp>
      <p:sp>
        <p:nvSpPr>
          <p:cNvPr id="117" name="Google Shape;117;p18"/>
          <p:cNvSpPr txBox="1"/>
          <p:nvPr>
            <p:ph type="body" idx="1"/>
          </p:nvPr>
        </p:nvSpPr>
        <p:spPr>
          <a:xfrm>
            <a:off x="729450" y="2078875"/>
            <a:ext cx="7688700" cy="2261100"/>
          </a:xfrm>
          <a:prstGeom prst="rect">
            <a:avLst/>
          </a:prstGeom>
          <a:noFill/>
          <a:ln>
            <a:noFill/>
          </a:ln>
        </p:spPr>
        <p:txBody>
          <a:bodyPr spcFirstLastPara="1" wrap="square" lIns="91425" tIns="91425" rIns="91425" bIns="91425" anchor="t" anchorCtr="0"/>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p:txBody>
      </p:sp>
      <p:sp>
        <p:nvSpPr>
          <p:cNvPr id="118" name="Google Shape;118;p18"/>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19" name="Shape 119"/>
        <p:cNvGrpSpPr/>
        <p:nvPr/>
      </p:nvGrpSpPr>
      <p:grpSpPr>
        <a:xfrm>
          <a:off x="0" y="0"/>
          <a:ext cx="0" cy="0"/>
          <a:chOff x="0" y="0"/>
          <a:chExt cx="0" cy="0"/>
        </a:xfrm>
      </p:grpSpPr>
      <p:sp>
        <p:nvSpPr>
          <p:cNvPr id="120" name="Google Shape;120;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21" name="Google Shape;121;p19"/>
          <p:cNvGrpSpPr/>
          <p:nvPr/>
        </p:nvGrpSpPr>
        <p:grpSpPr>
          <a:xfrm>
            <a:off x="830394" y="1191276"/>
            <a:ext cx="745764" cy="45826"/>
            <a:chOff x="4580561" y="2589004"/>
            <a:chExt cx="1064464" cy="25200"/>
          </a:xfrm>
        </p:grpSpPr>
        <p:sp>
          <p:nvSpPr>
            <p:cNvPr id="122" name="Google Shape;122;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 name="Google Shape;123;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24" name="Google Shape;124;p19"/>
          <p:cNvSpPr txBox="1"/>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p:txBody>
      </p:sp>
      <p:sp>
        <p:nvSpPr>
          <p:cNvPr id="125" name="Google Shape;125;p19"/>
          <p:cNvSpPr txBox="1"/>
          <p:nvPr>
            <p:ph type="body" idx="1"/>
          </p:nvPr>
        </p:nvSpPr>
        <p:spPr>
          <a:xfrm>
            <a:off x="729325" y="2078875"/>
            <a:ext cx="3774300" cy="2261100"/>
          </a:xfrm>
          <a:prstGeom prst="rect">
            <a:avLst/>
          </a:prstGeom>
          <a:noFill/>
          <a:ln>
            <a:noFill/>
          </a:ln>
        </p:spPr>
        <p:txBody>
          <a:bodyPr spcFirstLastPara="1" wrap="square" lIns="91425" tIns="91425" rIns="91425" bIns="91425" anchor="t" anchorCtr="0"/>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p:txBody>
      </p:sp>
      <p:sp>
        <p:nvSpPr>
          <p:cNvPr id="126" name="Google Shape;126;p19"/>
          <p:cNvSpPr txBox="1"/>
          <p:nvPr>
            <p:ph type="body" idx="2"/>
          </p:nvPr>
        </p:nvSpPr>
        <p:spPr>
          <a:xfrm>
            <a:off x="4643604" y="2078875"/>
            <a:ext cx="3774300" cy="2261100"/>
          </a:xfrm>
          <a:prstGeom prst="rect">
            <a:avLst/>
          </a:prstGeom>
          <a:noFill/>
          <a:ln>
            <a:noFill/>
          </a:ln>
        </p:spPr>
        <p:txBody>
          <a:bodyPr spcFirstLastPara="1" wrap="square" lIns="91425" tIns="91425" rIns="91425" bIns="91425" anchor="t" anchorCtr="0"/>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p:txBody>
      </p:sp>
      <p:sp>
        <p:nvSpPr>
          <p:cNvPr id="127" name="Google Shape;127;p19"/>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28" name="Shape 128"/>
        <p:cNvGrpSpPr/>
        <p:nvPr/>
      </p:nvGrpSpPr>
      <p:grpSpPr>
        <a:xfrm>
          <a:off x="0" y="0"/>
          <a:ext cx="0" cy="0"/>
          <a:chOff x="0" y="0"/>
          <a:chExt cx="0" cy="0"/>
        </a:xfrm>
      </p:grpSpPr>
      <p:sp>
        <p:nvSpPr>
          <p:cNvPr id="129" name="Google Shape;129;p2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30" name="Google Shape;130;p20"/>
          <p:cNvGrpSpPr/>
          <p:nvPr/>
        </p:nvGrpSpPr>
        <p:grpSpPr>
          <a:xfrm>
            <a:off x="830394" y="1191276"/>
            <a:ext cx="745764" cy="45826"/>
            <a:chOff x="4580561" y="2589004"/>
            <a:chExt cx="1064464" cy="25200"/>
          </a:xfrm>
        </p:grpSpPr>
        <p:sp>
          <p:nvSpPr>
            <p:cNvPr id="131" name="Google Shape;131;p2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2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33" name="Google Shape;133;p20"/>
          <p:cNvSpPr txBox="1"/>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p:txBody>
      </p:sp>
      <p:sp>
        <p:nvSpPr>
          <p:cNvPr id="134" name="Google Shape;134;p20"/>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35" name="Shape 135"/>
        <p:cNvGrpSpPr/>
        <p:nvPr/>
      </p:nvGrpSpPr>
      <p:grpSpPr>
        <a:xfrm>
          <a:off x="0" y="0"/>
          <a:ext cx="0" cy="0"/>
          <a:chOff x="0" y="0"/>
          <a:chExt cx="0" cy="0"/>
        </a:xfrm>
      </p:grpSpPr>
      <p:sp>
        <p:nvSpPr>
          <p:cNvPr id="136" name="Google Shape;136;p2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37" name="Google Shape;137;p21"/>
          <p:cNvGrpSpPr/>
          <p:nvPr/>
        </p:nvGrpSpPr>
        <p:grpSpPr>
          <a:xfrm>
            <a:off x="830394" y="1191276"/>
            <a:ext cx="745764" cy="45826"/>
            <a:chOff x="4580561" y="2589004"/>
            <a:chExt cx="1064464" cy="25200"/>
          </a:xfrm>
        </p:grpSpPr>
        <p:sp>
          <p:nvSpPr>
            <p:cNvPr id="138" name="Google Shape;138;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0" name="Google Shape;140;p21"/>
          <p:cNvSpPr txBox="1"/>
          <p:nvPr>
            <p:ph type="title"/>
          </p:nvPr>
        </p:nvSpPr>
        <p:spPr>
          <a:xfrm>
            <a:off x="730000" y="1318650"/>
            <a:ext cx="3300900" cy="13815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p:txBody>
      </p:sp>
      <p:sp>
        <p:nvSpPr>
          <p:cNvPr id="141" name="Google Shape;141;p21"/>
          <p:cNvSpPr txBox="1"/>
          <p:nvPr>
            <p:ph type="body" idx="1"/>
          </p:nvPr>
        </p:nvSpPr>
        <p:spPr>
          <a:xfrm>
            <a:off x="721225" y="2781725"/>
            <a:ext cx="3300900" cy="1597500"/>
          </a:xfrm>
          <a:prstGeom prst="rect">
            <a:avLst/>
          </a:prstGeom>
          <a:noFill/>
          <a:ln>
            <a:noFill/>
          </a:ln>
        </p:spPr>
        <p:txBody>
          <a:bodyPr spcFirstLastPara="1" wrap="square" lIns="91425" tIns="91425" rIns="91425" bIns="91425" anchor="t" anchorCtr="0"/>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p:txBody>
      </p:sp>
      <p:sp>
        <p:nvSpPr>
          <p:cNvPr id="142" name="Google Shape;142;p2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15" name="Shape 15"/>
        <p:cNvGrpSpPr/>
        <p:nvPr/>
      </p:nvGrpSpPr>
      <p:grpSpPr>
        <a:xfrm>
          <a:off x="0" y="0"/>
          <a:ext cx="0" cy="0"/>
          <a:chOff x="0" y="0"/>
          <a:chExt cx="0" cy="0"/>
        </a:xfrm>
      </p:grpSpPr>
      <p:sp>
        <p:nvSpPr>
          <p:cNvPr id="16" name="Google Shape;16;p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0" name="Google Shape;20;p3"/>
          <p:cNvSpPr txBox="1"/>
          <p:nvPr>
            <p:ph type="ctrTitle"/>
          </p:nvPr>
        </p:nvSpPr>
        <p:spPr>
          <a:xfrm>
            <a:off x="729450" y="1322450"/>
            <a:ext cx="7688100" cy="166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21" name="Google Shape;21;p3"/>
          <p:cNvSpPr txBox="1"/>
          <p:nvPr>
            <p:ph type="subTitle" idx="1"/>
          </p:nvPr>
        </p:nvSpPr>
        <p:spPr>
          <a:xfrm>
            <a:off x="729627" y="3172900"/>
            <a:ext cx="7688100" cy="541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2" name="Google Shape;22;p3"/>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43" name="Shape 143"/>
        <p:cNvGrpSpPr/>
        <p:nvPr/>
      </p:nvGrpSpPr>
      <p:grpSpPr>
        <a:xfrm>
          <a:off x="0" y="0"/>
          <a:ext cx="0" cy="0"/>
          <a:chOff x="0" y="0"/>
          <a:chExt cx="0" cy="0"/>
        </a:xfrm>
      </p:grpSpPr>
      <p:grpSp>
        <p:nvGrpSpPr>
          <p:cNvPr id="144" name="Google Shape;144;p22"/>
          <p:cNvGrpSpPr/>
          <p:nvPr/>
        </p:nvGrpSpPr>
        <p:grpSpPr>
          <a:xfrm>
            <a:off x="830394" y="4169150"/>
            <a:ext cx="745764" cy="45826"/>
            <a:chOff x="4580561" y="2589004"/>
            <a:chExt cx="1064464" cy="25200"/>
          </a:xfrm>
        </p:grpSpPr>
        <p:sp>
          <p:nvSpPr>
            <p:cNvPr id="145" name="Google Shape;145;p2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 name="Google Shape;146;p2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7" name="Google Shape;147;p22"/>
          <p:cNvSpPr txBox="1"/>
          <p:nvPr>
            <p:ph type="title"/>
          </p:nvPr>
        </p:nvSpPr>
        <p:spPr>
          <a:xfrm>
            <a:off x="729450" y="864300"/>
            <a:ext cx="7021200" cy="2985000"/>
          </a:xfrm>
          <a:prstGeom prst="rect">
            <a:avLst/>
          </a:prstGeom>
          <a:noFill/>
          <a:ln>
            <a:noFill/>
          </a:ln>
        </p:spPr>
        <p:txBody>
          <a:bodyPr spcFirstLastPara="1" wrap="square" lIns="91425" tIns="91425" rIns="91425" bIns="91425" anchor="ctr" anchorCtr="0"/>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p:txBody>
      </p:sp>
      <p:sp>
        <p:nvSpPr>
          <p:cNvPr id="148" name="Google Shape;148;p22"/>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49" name="Shape 149"/>
        <p:cNvGrpSpPr/>
        <p:nvPr/>
      </p:nvGrpSpPr>
      <p:grpSpPr>
        <a:xfrm>
          <a:off x="0" y="0"/>
          <a:ext cx="0" cy="0"/>
          <a:chOff x="0" y="0"/>
          <a:chExt cx="0" cy="0"/>
        </a:xfrm>
      </p:grpSpPr>
      <p:sp>
        <p:nvSpPr>
          <p:cNvPr id="150" name="Google Shape;150;p23"/>
          <p:cNvSpPr txBox="1"/>
          <p:nvPr>
            <p:ph type="body" idx="1"/>
          </p:nvPr>
        </p:nvSpPr>
        <p:spPr>
          <a:xfrm>
            <a:off x="724950" y="4372551"/>
            <a:ext cx="7697400" cy="460500"/>
          </a:xfrm>
          <a:prstGeom prst="rect">
            <a:avLst/>
          </a:prstGeom>
          <a:noFill/>
          <a:ln>
            <a:noFill/>
          </a:ln>
        </p:spPr>
        <p:txBody>
          <a:bodyPr spcFirstLastPara="1" wrap="square" lIns="91425" tIns="91425" rIns="91425" bIns="91425" anchor="ctr" anchorCtr="0"/>
          <a:lstStyle>
            <a:lvl1pPr marL="457200" lvl="0" indent="-228600" algn="l" rtl="0">
              <a:lnSpc>
                <a:spcPct val="100000"/>
              </a:lnSpc>
              <a:spcBef>
                <a:spcPts val="0"/>
              </a:spcBef>
              <a:spcAft>
                <a:spcPts val="0"/>
              </a:spcAft>
              <a:buSzPts val="1300"/>
              <a:buNone/>
              <a:defRPr/>
            </a:lvl1pPr>
          </a:lstStyle>
          <a:p/>
        </p:txBody>
      </p:sp>
      <p:sp>
        <p:nvSpPr>
          <p:cNvPr id="151" name="Google Shape;151;p23"/>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52" name="Shape 152"/>
        <p:cNvGrpSpPr/>
        <p:nvPr/>
      </p:nvGrpSpPr>
      <p:grpSpPr>
        <a:xfrm>
          <a:off x="0" y="0"/>
          <a:ext cx="0" cy="0"/>
          <a:chOff x="0" y="0"/>
          <a:chExt cx="0" cy="0"/>
        </a:xfrm>
      </p:grpSpPr>
      <p:grpSp>
        <p:nvGrpSpPr>
          <p:cNvPr id="153" name="Google Shape;153;p24"/>
          <p:cNvGrpSpPr/>
          <p:nvPr/>
        </p:nvGrpSpPr>
        <p:grpSpPr>
          <a:xfrm>
            <a:off x="830394" y="4169150"/>
            <a:ext cx="745764" cy="45826"/>
            <a:chOff x="4580561" y="2589004"/>
            <a:chExt cx="1064464" cy="25200"/>
          </a:xfrm>
        </p:grpSpPr>
        <p:sp>
          <p:nvSpPr>
            <p:cNvPr id="154" name="Google Shape;154;p2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 name="Google Shape;155;p2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56" name="Google Shape;156;p24"/>
          <p:cNvSpPr txBox="1"/>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Clr>
                <a:schemeClr val="lt1"/>
              </a:buClr>
              <a:buSzPts val="8000"/>
              <a:buNone/>
              <a:defRPr sz="8000">
                <a:solidFill>
                  <a:schemeClr val="lt1"/>
                </a:solidFill>
              </a:defRPr>
            </a:lvl1pPr>
            <a:lvl2pPr lvl="1" algn="l" rtl="0">
              <a:lnSpc>
                <a:spcPct val="100000"/>
              </a:lnSpc>
              <a:spcBef>
                <a:spcPts val="0"/>
              </a:spcBef>
              <a:spcAft>
                <a:spcPts val="0"/>
              </a:spcAft>
              <a:buClr>
                <a:schemeClr val="lt1"/>
              </a:buClr>
              <a:buSzPts val="8000"/>
              <a:buNone/>
              <a:defRPr sz="8000">
                <a:solidFill>
                  <a:schemeClr val="lt1"/>
                </a:solidFill>
              </a:defRPr>
            </a:lvl2pPr>
            <a:lvl3pPr lvl="2" algn="l" rtl="0">
              <a:lnSpc>
                <a:spcPct val="100000"/>
              </a:lnSpc>
              <a:spcBef>
                <a:spcPts val="0"/>
              </a:spcBef>
              <a:spcAft>
                <a:spcPts val="0"/>
              </a:spcAft>
              <a:buClr>
                <a:schemeClr val="lt1"/>
              </a:buClr>
              <a:buSzPts val="8000"/>
              <a:buNone/>
              <a:defRPr sz="8000">
                <a:solidFill>
                  <a:schemeClr val="lt1"/>
                </a:solidFill>
              </a:defRPr>
            </a:lvl3pPr>
            <a:lvl4pPr lvl="3" algn="l" rtl="0">
              <a:lnSpc>
                <a:spcPct val="100000"/>
              </a:lnSpc>
              <a:spcBef>
                <a:spcPts val="0"/>
              </a:spcBef>
              <a:spcAft>
                <a:spcPts val="0"/>
              </a:spcAft>
              <a:buClr>
                <a:schemeClr val="lt1"/>
              </a:buClr>
              <a:buSzPts val="8000"/>
              <a:buNone/>
              <a:defRPr sz="8000">
                <a:solidFill>
                  <a:schemeClr val="lt1"/>
                </a:solidFill>
              </a:defRPr>
            </a:lvl4pPr>
            <a:lvl5pPr lvl="4" algn="l" rtl="0">
              <a:lnSpc>
                <a:spcPct val="100000"/>
              </a:lnSpc>
              <a:spcBef>
                <a:spcPts val="0"/>
              </a:spcBef>
              <a:spcAft>
                <a:spcPts val="0"/>
              </a:spcAft>
              <a:buClr>
                <a:schemeClr val="lt1"/>
              </a:buClr>
              <a:buSzPts val="8000"/>
              <a:buNone/>
              <a:defRPr sz="8000">
                <a:solidFill>
                  <a:schemeClr val="lt1"/>
                </a:solidFill>
              </a:defRPr>
            </a:lvl5pPr>
            <a:lvl6pPr lvl="5" algn="l" rtl="0">
              <a:lnSpc>
                <a:spcPct val="100000"/>
              </a:lnSpc>
              <a:spcBef>
                <a:spcPts val="0"/>
              </a:spcBef>
              <a:spcAft>
                <a:spcPts val="0"/>
              </a:spcAft>
              <a:buClr>
                <a:schemeClr val="lt1"/>
              </a:buClr>
              <a:buSzPts val="8000"/>
              <a:buNone/>
              <a:defRPr sz="8000">
                <a:solidFill>
                  <a:schemeClr val="lt1"/>
                </a:solidFill>
              </a:defRPr>
            </a:lvl6pPr>
            <a:lvl7pPr lvl="6" algn="l" rtl="0">
              <a:lnSpc>
                <a:spcPct val="100000"/>
              </a:lnSpc>
              <a:spcBef>
                <a:spcPts val="0"/>
              </a:spcBef>
              <a:spcAft>
                <a:spcPts val="0"/>
              </a:spcAft>
              <a:buClr>
                <a:schemeClr val="lt1"/>
              </a:buClr>
              <a:buSzPts val="8000"/>
              <a:buNone/>
              <a:defRPr sz="8000">
                <a:solidFill>
                  <a:schemeClr val="lt1"/>
                </a:solidFill>
              </a:defRPr>
            </a:lvl7pPr>
            <a:lvl8pPr lvl="7" algn="l" rtl="0">
              <a:lnSpc>
                <a:spcPct val="100000"/>
              </a:lnSpc>
              <a:spcBef>
                <a:spcPts val="0"/>
              </a:spcBef>
              <a:spcAft>
                <a:spcPts val="0"/>
              </a:spcAft>
              <a:buClr>
                <a:schemeClr val="lt1"/>
              </a:buClr>
              <a:buSzPts val="8000"/>
              <a:buNone/>
              <a:defRPr sz="8000">
                <a:solidFill>
                  <a:schemeClr val="lt1"/>
                </a:solidFill>
              </a:defRPr>
            </a:lvl8pPr>
            <a:lvl9pPr lvl="8" algn="l"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57" name="Google Shape;157;p24"/>
          <p:cNvSpPr txBox="1"/>
          <p:nvPr>
            <p:ph type="body" idx="1"/>
          </p:nvPr>
        </p:nvSpPr>
        <p:spPr>
          <a:xfrm>
            <a:off x="729450" y="2272888"/>
            <a:ext cx="7688400" cy="1580400"/>
          </a:xfrm>
          <a:prstGeom prst="rect">
            <a:avLst/>
          </a:prstGeom>
          <a:noFill/>
          <a:ln>
            <a:noFill/>
          </a:ln>
        </p:spPr>
        <p:txBody>
          <a:bodyPr spcFirstLastPara="1" wrap="square" lIns="91425" tIns="91425" rIns="91425" bIns="91425" anchor="t" anchorCtr="0"/>
          <a:lstStyle>
            <a:lvl1pPr marL="457200" lvl="0" indent="-311150" algn="l" rtl="0">
              <a:lnSpc>
                <a:spcPct val="115000"/>
              </a:lnSpc>
              <a:spcBef>
                <a:spcPts val="0"/>
              </a:spcBef>
              <a:spcAft>
                <a:spcPts val="0"/>
              </a:spcAft>
              <a:buClr>
                <a:schemeClr val="lt1"/>
              </a:buClr>
              <a:buSzPts val="1300"/>
              <a:buChar char="●"/>
              <a:defRPr>
                <a:solidFill>
                  <a:schemeClr val="lt1"/>
                </a:solidFill>
              </a:defRPr>
            </a:lvl1pPr>
            <a:lvl2pPr marL="914400" lvl="1" indent="-298450" algn="l" rtl="0">
              <a:lnSpc>
                <a:spcPct val="115000"/>
              </a:lnSpc>
              <a:spcBef>
                <a:spcPts val="1600"/>
              </a:spcBef>
              <a:spcAft>
                <a:spcPts val="0"/>
              </a:spcAft>
              <a:buClr>
                <a:schemeClr val="lt1"/>
              </a:buClr>
              <a:buSzPts val="1100"/>
              <a:buChar char="○"/>
              <a:defRPr>
                <a:solidFill>
                  <a:schemeClr val="lt1"/>
                </a:solidFill>
              </a:defRPr>
            </a:lvl2pPr>
            <a:lvl3pPr marL="1371600" lvl="2" indent="-298450" algn="l" rtl="0">
              <a:lnSpc>
                <a:spcPct val="115000"/>
              </a:lnSpc>
              <a:spcBef>
                <a:spcPts val="1600"/>
              </a:spcBef>
              <a:spcAft>
                <a:spcPts val="0"/>
              </a:spcAft>
              <a:buClr>
                <a:schemeClr val="lt1"/>
              </a:buClr>
              <a:buSzPts val="1100"/>
              <a:buChar char="■"/>
              <a:defRPr>
                <a:solidFill>
                  <a:schemeClr val="lt1"/>
                </a:solidFill>
              </a:defRPr>
            </a:lvl3pPr>
            <a:lvl4pPr marL="1828800" lvl="3" indent="-298450" algn="l" rtl="0">
              <a:lnSpc>
                <a:spcPct val="115000"/>
              </a:lnSpc>
              <a:spcBef>
                <a:spcPts val="1600"/>
              </a:spcBef>
              <a:spcAft>
                <a:spcPts val="0"/>
              </a:spcAft>
              <a:buClr>
                <a:schemeClr val="lt1"/>
              </a:buClr>
              <a:buSzPts val="1100"/>
              <a:buChar char="●"/>
              <a:defRPr>
                <a:solidFill>
                  <a:schemeClr val="lt1"/>
                </a:solidFill>
              </a:defRPr>
            </a:lvl4pPr>
            <a:lvl5pPr marL="2286000" lvl="4" indent="-298450" algn="l" rtl="0">
              <a:lnSpc>
                <a:spcPct val="115000"/>
              </a:lnSpc>
              <a:spcBef>
                <a:spcPts val="1600"/>
              </a:spcBef>
              <a:spcAft>
                <a:spcPts val="0"/>
              </a:spcAft>
              <a:buClr>
                <a:schemeClr val="lt1"/>
              </a:buClr>
              <a:buSzPts val="1100"/>
              <a:buChar char="○"/>
              <a:defRPr>
                <a:solidFill>
                  <a:schemeClr val="lt1"/>
                </a:solidFill>
              </a:defRPr>
            </a:lvl5pPr>
            <a:lvl6pPr marL="2743200" lvl="5" indent="-298450" algn="l" rtl="0">
              <a:lnSpc>
                <a:spcPct val="115000"/>
              </a:lnSpc>
              <a:spcBef>
                <a:spcPts val="1600"/>
              </a:spcBef>
              <a:spcAft>
                <a:spcPts val="0"/>
              </a:spcAft>
              <a:buClr>
                <a:schemeClr val="lt1"/>
              </a:buClr>
              <a:buSzPts val="1100"/>
              <a:buChar char="■"/>
              <a:defRPr>
                <a:solidFill>
                  <a:schemeClr val="lt1"/>
                </a:solidFill>
              </a:defRPr>
            </a:lvl6pPr>
            <a:lvl7pPr marL="3200400" lvl="6" indent="-298450" algn="l" rtl="0">
              <a:lnSpc>
                <a:spcPct val="115000"/>
              </a:lnSpc>
              <a:spcBef>
                <a:spcPts val="1600"/>
              </a:spcBef>
              <a:spcAft>
                <a:spcPts val="0"/>
              </a:spcAft>
              <a:buClr>
                <a:schemeClr val="lt1"/>
              </a:buClr>
              <a:buSzPts val="1100"/>
              <a:buChar char="●"/>
              <a:defRPr>
                <a:solidFill>
                  <a:schemeClr val="lt1"/>
                </a:solidFill>
              </a:defRPr>
            </a:lvl7pPr>
            <a:lvl8pPr marL="3657600" lvl="7" indent="-298450" algn="l" rtl="0">
              <a:lnSpc>
                <a:spcPct val="115000"/>
              </a:lnSpc>
              <a:spcBef>
                <a:spcPts val="1600"/>
              </a:spcBef>
              <a:spcAft>
                <a:spcPts val="0"/>
              </a:spcAft>
              <a:buClr>
                <a:schemeClr val="lt1"/>
              </a:buClr>
              <a:buSzPts val="1100"/>
              <a:buChar char="○"/>
              <a:defRPr>
                <a:solidFill>
                  <a:schemeClr val="lt1"/>
                </a:solidFill>
              </a:defRPr>
            </a:lvl8pPr>
            <a:lvl9pPr marL="4114800" lvl="8" indent="-298450" algn="l" rtl="0">
              <a:lnSpc>
                <a:spcPct val="115000"/>
              </a:lnSpc>
              <a:spcBef>
                <a:spcPts val="1600"/>
              </a:spcBef>
              <a:spcAft>
                <a:spcPts val="1600"/>
              </a:spcAft>
              <a:buClr>
                <a:schemeClr val="lt1"/>
              </a:buClr>
              <a:buSzPts val="1100"/>
              <a:buChar char="■"/>
              <a:defRPr>
                <a:solidFill>
                  <a:schemeClr val="lt1"/>
                </a:solidFill>
              </a:defRPr>
            </a:lvl9pPr>
          </a:lstStyle>
          <a:p/>
        </p:txBody>
      </p:sp>
      <p:sp>
        <p:nvSpPr>
          <p:cNvPr id="158" name="Google Shape;158;p24"/>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8" name="Google Shape;28;p4"/>
          <p:cNvSpPr txBox="1"/>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0" name="Shape 30"/>
        <p:cNvGrpSpPr/>
        <p:nvPr/>
      </p:nvGrpSpPr>
      <p:grpSpPr>
        <a:xfrm>
          <a:off x="0" y="0"/>
          <a:ext cx="0" cy="0"/>
          <a:chOff x="0" y="0"/>
          <a:chExt cx="0" cy="0"/>
        </a:xfrm>
      </p:grpSpPr>
      <p:sp>
        <p:nvSpPr>
          <p:cNvPr id="31" name="Google Shape;31;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2" name="Google Shape;32;p5"/>
          <p:cNvGrpSpPr/>
          <p:nvPr/>
        </p:nvGrpSpPr>
        <p:grpSpPr>
          <a:xfrm>
            <a:off x="830392" y="1191256"/>
            <a:ext cx="745763" cy="45826"/>
            <a:chOff x="4580561" y="2589004"/>
            <a:chExt cx="1064464" cy="25200"/>
          </a:xfrm>
        </p:grpSpPr>
        <p:sp>
          <p:nvSpPr>
            <p:cNvPr id="33" name="Google Shape;33;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5" name="Google Shape;35;p5"/>
          <p:cNvSpPr txBox="1"/>
          <p:nvPr>
            <p:ph type="title"/>
          </p:nvPr>
        </p:nvSpPr>
        <p:spPr>
          <a:xfrm>
            <a:off x="729450" y="1318650"/>
            <a:ext cx="76887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6" name="Google Shape;36;p5"/>
          <p:cNvSpPr txBox="1"/>
          <p:nvPr>
            <p:ph type="body" idx="1"/>
          </p:nvPr>
        </p:nvSpPr>
        <p:spPr>
          <a:xfrm>
            <a:off x="729450" y="2078875"/>
            <a:ext cx="76887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37" name="Google Shape;37;p5"/>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8" name="Shape 38"/>
        <p:cNvGrpSpPr/>
        <p:nvPr/>
      </p:nvGrpSpPr>
      <p:grpSpPr>
        <a:xfrm>
          <a:off x="0" y="0"/>
          <a:ext cx="0" cy="0"/>
          <a:chOff x="0" y="0"/>
          <a:chExt cx="0" cy="0"/>
        </a:xfrm>
      </p:grpSpPr>
      <p:sp>
        <p:nvSpPr>
          <p:cNvPr id="39" name="Google Shape;39;p6"/>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0" name="Shape 40"/>
        <p:cNvGrpSpPr/>
        <p:nvPr/>
      </p:nvGrpSpPr>
      <p:grpSpPr>
        <a:xfrm>
          <a:off x="0" y="0"/>
          <a:ext cx="0" cy="0"/>
          <a:chOff x="0" y="0"/>
          <a:chExt cx="0" cy="0"/>
        </a:xfrm>
      </p:grpSpPr>
      <p:sp>
        <p:nvSpPr>
          <p:cNvPr id="41" name="Google Shape;41;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2" name="Google Shape;42;p7"/>
          <p:cNvGrpSpPr/>
          <p:nvPr/>
        </p:nvGrpSpPr>
        <p:grpSpPr>
          <a:xfrm>
            <a:off x="830392" y="1191256"/>
            <a:ext cx="745763" cy="45826"/>
            <a:chOff x="4580561" y="2589004"/>
            <a:chExt cx="1064464" cy="25200"/>
          </a:xfrm>
        </p:grpSpPr>
        <p:sp>
          <p:nvSpPr>
            <p:cNvPr id="43" name="Google Shape;43;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5" name="Google Shape;45;p7"/>
          <p:cNvSpPr txBox="1"/>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7"/>
          <p:cNvSpPr txBox="1"/>
          <p:nvPr>
            <p:ph type="body" idx="1"/>
          </p:nvPr>
        </p:nvSpPr>
        <p:spPr>
          <a:xfrm>
            <a:off x="729325"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47" name="Google Shape;47;p7"/>
          <p:cNvSpPr txBox="1"/>
          <p:nvPr>
            <p:ph type="body" idx="2"/>
          </p:nvPr>
        </p:nvSpPr>
        <p:spPr>
          <a:xfrm>
            <a:off x="4643604"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48" name="Google Shape;48;p7"/>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9" name="Shape 49"/>
        <p:cNvGrpSpPr/>
        <p:nvPr/>
      </p:nvGrpSpPr>
      <p:grpSpPr>
        <a:xfrm>
          <a:off x="0" y="0"/>
          <a:ext cx="0" cy="0"/>
          <a:chOff x="0" y="0"/>
          <a:chExt cx="0" cy="0"/>
        </a:xfrm>
      </p:grpSpPr>
      <p:sp>
        <p:nvSpPr>
          <p:cNvPr id="50" name="Google Shape;50;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1" name="Google Shape;51;p8"/>
          <p:cNvGrpSpPr/>
          <p:nvPr/>
        </p:nvGrpSpPr>
        <p:grpSpPr>
          <a:xfrm>
            <a:off x="830392" y="1191256"/>
            <a:ext cx="745763" cy="45826"/>
            <a:chOff x="4580561" y="2589004"/>
            <a:chExt cx="1064464" cy="25200"/>
          </a:xfrm>
        </p:grpSpPr>
        <p:sp>
          <p:nvSpPr>
            <p:cNvPr id="52" name="Google Shape;52;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4" name="Google Shape;54;p8"/>
          <p:cNvSpPr txBox="1"/>
          <p:nvPr>
            <p:ph type="title"/>
          </p:nvPr>
        </p:nvSpPr>
        <p:spPr>
          <a:xfrm>
            <a:off x="730000" y="1318650"/>
            <a:ext cx="3300900" cy="13815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5" name="Google Shape;55;p8"/>
          <p:cNvSpPr txBox="1"/>
          <p:nvPr>
            <p:ph type="body" idx="1"/>
          </p:nvPr>
        </p:nvSpPr>
        <p:spPr>
          <a:xfrm>
            <a:off x="721225" y="2781725"/>
            <a:ext cx="3300900" cy="1597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56" name="Google Shape;56;p8"/>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7" name="Shape 57"/>
        <p:cNvGrpSpPr/>
        <p:nvPr/>
      </p:nvGrpSpPr>
      <p:grpSpPr>
        <a:xfrm>
          <a:off x="0" y="0"/>
          <a:ext cx="0" cy="0"/>
          <a:chOff x="0" y="0"/>
          <a:chExt cx="0" cy="0"/>
        </a:xfrm>
      </p:grpSpPr>
      <p:grpSp>
        <p:nvGrpSpPr>
          <p:cNvPr id="58" name="Google Shape;58;p9"/>
          <p:cNvGrpSpPr/>
          <p:nvPr/>
        </p:nvGrpSpPr>
        <p:grpSpPr>
          <a:xfrm>
            <a:off x="830392" y="4169130"/>
            <a:ext cx="745763" cy="45826"/>
            <a:chOff x="4580561" y="2589004"/>
            <a:chExt cx="1064464" cy="25200"/>
          </a:xfrm>
        </p:grpSpPr>
        <p:sp>
          <p:nvSpPr>
            <p:cNvPr id="59" name="Google Shape;59;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1" name="Google Shape;61;p9"/>
          <p:cNvSpPr txBox="1"/>
          <p:nvPr>
            <p:ph type="title"/>
          </p:nvPr>
        </p:nvSpPr>
        <p:spPr>
          <a:xfrm>
            <a:off x="729450" y="864300"/>
            <a:ext cx="7021200" cy="29850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9"/>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10"/>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5" name="Google Shape;65;p10"/>
          <p:cNvGrpSpPr/>
          <p:nvPr/>
        </p:nvGrpSpPr>
        <p:grpSpPr>
          <a:xfrm>
            <a:off x="830392" y="1191256"/>
            <a:ext cx="745763" cy="45826"/>
            <a:chOff x="4580561" y="2589004"/>
            <a:chExt cx="1064464" cy="25200"/>
          </a:xfrm>
        </p:grpSpPr>
        <p:sp>
          <p:nvSpPr>
            <p:cNvPr id="66" name="Google Shape;66;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8" name="Google Shape;68;p10"/>
          <p:cNvSpPr txBox="1"/>
          <p:nvPr>
            <p:ph type="title"/>
          </p:nvPr>
        </p:nvSpPr>
        <p:spPr>
          <a:xfrm>
            <a:off x="730000" y="1318650"/>
            <a:ext cx="3300900" cy="1687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9" name="Google Shape;69;p10"/>
          <p:cNvSpPr txBox="1"/>
          <p:nvPr>
            <p:ph type="subTitle" idx="1"/>
          </p:nvPr>
        </p:nvSpPr>
        <p:spPr>
          <a:xfrm>
            <a:off x="724950" y="3161525"/>
            <a:ext cx="3300900" cy="759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10"/>
          <p:cNvSpPr txBox="1"/>
          <p:nvPr>
            <p:ph type="body" idx="2"/>
          </p:nvPr>
        </p:nvSpPr>
        <p:spPr>
          <a:xfrm>
            <a:off x="5174225" y="1352625"/>
            <a:ext cx="3374400" cy="3025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71" name="Google Shape;71;p10"/>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1pPr>
            <a:lvl2pPr marR="0" lvl="1"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2pPr>
            <a:lvl3pPr marR="0" lvl="2"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3pPr>
            <a:lvl4pPr marR="0" lvl="3"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4pPr>
            <a:lvl5pPr marR="0" lvl="4"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5pPr>
            <a:lvl6pPr marR="0" lvl="5"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6pPr>
            <a:lvl7pPr marR="0" lvl="6"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7pPr>
            <a:lvl8pPr marR="0" lvl="7"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8pPr>
            <a:lvl9pPr marR="0" lvl="8"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1600"/>
              </a:spcBef>
              <a:spcAft>
                <a:spcPts val="160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1pPr>
            <a:lvl2pPr marR="0" lvl="1"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2pPr>
            <a:lvl3pPr marR="0" lvl="2"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3pPr>
            <a:lvl4pPr marR="0" lvl="3"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4pPr>
            <a:lvl5pPr marR="0" lvl="4"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5pPr>
            <a:lvl6pPr marR="0" lvl="5"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6pPr>
            <a:lvl7pPr marR="0" lvl="6"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7pPr>
            <a:lvl8pPr marR="0" lvl="7"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8pPr>
            <a:lvl9pPr marR="0" lvl="8" algn="l" rtl="0">
              <a:lnSpc>
                <a:spcPct val="100000"/>
              </a:lnSpc>
              <a:spcBef>
                <a:spcPts val="0"/>
              </a:spcBef>
              <a:spcAft>
                <a:spcPts val="0"/>
              </a:spcAft>
              <a:buClr>
                <a:srgbClr val="000000"/>
              </a:buClr>
              <a:buSzPts val="2800"/>
              <a:buFont typeface="Raleway" panose="020B0503030101060003"/>
              <a:buNone/>
              <a:defRPr sz="2800" b="1" i="0" u="none" strike="noStrike" cap="none">
                <a:solidFill>
                  <a:srgbClr val="000000"/>
                </a:solidFill>
                <a:latin typeface="Raleway" panose="020B0503030101060003"/>
                <a:ea typeface="Raleway" panose="020B0503030101060003"/>
                <a:cs typeface="Raleway" panose="020B0503030101060003"/>
                <a:sym typeface="Raleway" panose="020B0503030101060003"/>
              </a:defRPr>
            </a:lvl9pPr>
          </a:lstStyle>
          <a:p/>
        </p:txBody>
      </p:sp>
      <p:sp>
        <p:nvSpPr>
          <p:cNvPr id="84" name="Google Shape;84;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1600"/>
              </a:spcBef>
              <a:spcAft>
                <a:spcPts val="160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5" name="Google Shape;85;p13"/>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5.xml"/><Relationship Id="rId3" Type="http://schemas.openxmlformats.org/officeDocument/2006/relationships/image" Target="../media/image1.png"/><Relationship Id="rId2" Type="http://schemas.microsoft.com/office/2007/relationships/media" Target="../media/media1.mp4"/><Relationship Id="rId1" Type="http://schemas.openxmlformats.org/officeDocument/2006/relationships/video" Target="../media/media1.mp4"/></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5.xml"/><Relationship Id="rId4" Type="http://schemas.openxmlformats.org/officeDocument/2006/relationships/image" Target="../media/image3.png"/><Relationship Id="rId3" Type="http://schemas.openxmlformats.org/officeDocument/2006/relationships/image" Target="../media/image2.png"/><Relationship Id="rId2" Type="http://schemas.microsoft.com/office/2007/relationships/media" Target="../media/media2.mp4"/><Relationship Id="rId1" Type="http://schemas.openxmlformats.org/officeDocument/2006/relationships/video" Target="../media/media2.mp4"/></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endParaRPr sz="4800"/>
          </a:p>
          <a:p>
            <a:pPr marL="0" lvl="0" indent="0" algn="ctr" rtl="0">
              <a:lnSpc>
                <a:spcPct val="100000"/>
              </a:lnSpc>
              <a:spcBef>
                <a:spcPts val="0"/>
              </a:spcBef>
              <a:spcAft>
                <a:spcPts val="0"/>
              </a:spcAft>
              <a:buSzPts val="3600"/>
              <a:buNone/>
            </a:pPr>
            <a:r>
              <a:rPr lang="en-GB" sz="4800">
                <a:latin typeface="Oswald" panose="00000500000000000000"/>
                <a:ea typeface="Oswald" panose="00000500000000000000"/>
                <a:cs typeface="Oswald" panose="00000500000000000000"/>
                <a:sym typeface="Oswald" panose="00000500000000000000"/>
              </a:rPr>
              <a:t>RESEARCH AND DEVELOPMENT</a:t>
            </a:r>
            <a:br>
              <a:rPr lang="en-GB" sz="4800">
                <a:latin typeface="Oswald" panose="00000500000000000000"/>
                <a:ea typeface="Oswald" panose="00000500000000000000"/>
                <a:cs typeface="Oswald" panose="00000500000000000000"/>
                <a:sym typeface="Oswald" panose="00000500000000000000"/>
              </a:rPr>
            </a:br>
            <a:r>
              <a:rPr lang="en-GB" sz="4800">
                <a:latin typeface="Oswald" panose="00000500000000000000"/>
                <a:ea typeface="Oswald" panose="00000500000000000000"/>
                <a:cs typeface="Oswald" panose="00000500000000000000"/>
                <a:sym typeface="Oswald" panose="00000500000000000000"/>
              </a:rPr>
              <a:t>CS402</a:t>
            </a:r>
            <a:endParaRPr sz="4800">
              <a:latin typeface="Oswald" panose="00000500000000000000"/>
              <a:ea typeface="Oswald" panose="00000500000000000000"/>
              <a:cs typeface="Oswald" panose="00000500000000000000"/>
              <a:sym typeface="Oswald" panose="00000500000000000000"/>
            </a:endParaRPr>
          </a:p>
        </p:txBody>
      </p:sp>
      <p:sp>
        <p:nvSpPr>
          <p:cNvPr id="164" name="Google Shape;164;p25"/>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panose="020B0604020202020204"/>
              <a:buNone/>
            </a:pPr>
            <a:fld id="{00000000-1234-1234-1234-123412341234}" type="slidenum">
              <a:rPr lang="en-GB"/>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628175" y="2130650"/>
            <a:ext cx="3300900" cy="168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sz="3600"/>
              <a:t>Results of the work done: Deep learning</a:t>
            </a:r>
            <a:endParaRPr sz="3600"/>
          </a:p>
          <a:p>
            <a:pPr marL="0" lvl="0" indent="0" algn="l" rtl="0">
              <a:lnSpc>
                <a:spcPct val="100000"/>
              </a:lnSpc>
              <a:spcBef>
                <a:spcPts val="0"/>
              </a:spcBef>
              <a:spcAft>
                <a:spcPts val="0"/>
              </a:spcAft>
              <a:buSzPts val="2600"/>
              <a:buNone/>
            </a:pPr>
            <a:endParaRPr sz="3600"/>
          </a:p>
          <a:p>
            <a:pPr marL="0" lvl="0" indent="0" algn="l" rtl="0">
              <a:lnSpc>
                <a:spcPct val="100000"/>
              </a:lnSpc>
              <a:spcBef>
                <a:spcPts val="0"/>
              </a:spcBef>
              <a:spcAft>
                <a:spcPts val="0"/>
              </a:spcAft>
              <a:buSzPts val="2600"/>
              <a:buNone/>
            </a:pPr>
            <a:endParaRPr sz="3600"/>
          </a:p>
        </p:txBody>
      </p:sp>
      <p:sp>
        <p:nvSpPr>
          <p:cNvPr id="225" name="Google Shape;225;p34"/>
          <p:cNvSpPr txBox="1"/>
          <p:nvPr>
            <p:ph type="body" idx="2"/>
          </p:nvPr>
        </p:nvSpPr>
        <p:spPr>
          <a:xfrm>
            <a:off x="5235100" y="143350"/>
            <a:ext cx="3374400" cy="500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500">
              <a:solidFill>
                <a:srgbClr val="000000"/>
              </a:solidFill>
            </a:endParaRPr>
          </a:p>
          <a:p>
            <a:pPr marL="0" lvl="0" indent="0" algn="l" rtl="0">
              <a:spcBef>
                <a:spcPts val="0"/>
              </a:spcBef>
              <a:spcAft>
                <a:spcPts val="0"/>
              </a:spcAft>
              <a:buSzPts val="1300"/>
              <a:buNone/>
            </a:pPr>
            <a:r>
              <a:rPr lang="en-GB" sz="1500" b="1">
                <a:solidFill>
                  <a:srgbClr val="000000"/>
                </a:solidFill>
              </a:rPr>
              <a:t>Speech Recognition</a:t>
            </a:r>
            <a:endParaRPr sz="1500" b="1">
              <a:solidFill>
                <a:srgbClr val="000000"/>
              </a:solidFill>
            </a:endParaRPr>
          </a:p>
          <a:p>
            <a:pPr marL="457200" lvl="0" indent="-323850" algn="l" rtl="0">
              <a:spcBef>
                <a:spcPts val="0"/>
              </a:spcBef>
              <a:spcAft>
                <a:spcPts val="0"/>
              </a:spcAft>
              <a:buClr>
                <a:srgbClr val="000000"/>
              </a:buClr>
              <a:buSzPts val="1500"/>
              <a:buChar char="●"/>
            </a:pPr>
            <a:r>
              <a:rPr lang="en-GB" sz="1500">
                <a:solidFill>
                  <a:srgbClr val="000000"/>
                </a:solidFill>
              </a:rPr>
              <a:t>In this approach  we build an LSTM recurrent neural network using the TFLearn high level Tensorflow-based library to train on a labeled dataset of spoken digits. Then we test it on spoken digits</a:t>
            </a:r>
            <a:endParaRPr sz="1500">
              <a:solidFill>
                <a:srgbClr val="000000"/>
              </a:solidFill>
            </a:endParaRPr>
          </a:p>
          <a:p>
            <a:pPr marL="457200" lvl="0" indent="-323850" algn="l" rtl="0">
              <a:spcBef>
                <a:spcPts val="0"/>
              </a:spcBef>
              <a:spcAft>
                <a:spcPts val="0"/>
              </a:spcAft>
              <a:buClr>
                <a:srgbClr val="000000"/>
              </a:buClr>
              <a:buSzPts val="1500"/>
              <a:buChar char="●"/>
            </a:pPr>
            <a:r>
              <a:rPr lang="en-GB" sz="1500">
                <a:solidFill>
                  <a:srgbClr val="000000"/>
                </a:solidFill>
              </a:rPr>
              <a:t>We label the Dataset with the help of the  extracted features (Frequency and width) from the .wav file and perform classification for phoneme</a:t>
            </a:r>
            <a:endParaRPr sz="1500">
              <a:solidFill>
                <a:srgbClr val="000000"/>
              </a:solidFill>
            </a:endParaRPr>
          </a:p>
          <a:p>
            <a:pPr marL="457200" lvl="0" indent="-323850" algn="l" rtl="0">
              <a:spcBef>
                <a:spcPts val="0"/>
              </a:spcBef>
              <a:spcAft>
                <a:spcPts val="0"/>
              </a:spcAft>
              <a:buClr>
                <a:srgbClr val="000000"/>
              </a:buClr>
              <a:buSzPts val="1500"/>
              <a:buChar char="●"/>
            </a:pPr>
            <a:r>
              <a:rPr lang="en-GB" sz="1500">
                <a:solidFill>
                  <a:srgbClr val="000000"/>
                </a:solidFill>
              </a:rPr>
              <a:t>This module is almost complete as there are few errors while training the model due to lack of </a:t>
            </a:r>
            <a:r>
              <a:rPr lang="en-US" altLang="en-GB" sz="1500">
                <a:solidFill>
                  <a:srgbClr val="000000"/>
                </a:solidFill>
              </a:rPr>
              <a:t>high end GPU (RTX 1080 8 gb)</a:t>
            </a:r>
            <a:endParaRPr lang="en-US" altLang="en-GB" sz="15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628175" y="2130650"/>
            <a:ext cx="3300900" cy="168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sz="3600"/>
              <a:t>Results of the work done: Deep learning</a:t>
            </a:r>
            <a:endParaRPr sz="3600"/>
          </a:p>
          <a:p>
            <a:pPr marL="0" lvl="0" indent="0" algn="l" rtl="0">
              <a:lnSpc>
                <a:spcPct val="100000"/>
              </a:lnSpc>
              <a:spcBef>
                <a:spcPts val="0"/>
              </a:spcBef>
              <a:spcAft>
                <a:spcPts val="0"/>
              </a:spcAft>
              <a:buSzPts val="2600"/>
              <a:buNone/>
            </a:pPr>
            <a:endParaRPr sz="3600"/>
          </a:p>
          <a:p>
            <a:pPr marL="0" lvl="0" indent="0" algn="l" rtl="0">
              <a:lnSpc>
                <a:spcPct val="100000"/>
              </a:lnSpc>
              <a:spcBef>
                <a:spcPts val="0"/>
              </a:spcBef>
              <a:spcAft>
                <a:spcPts val="0"/>
              </a:spcAft>
              <a:buSzPts val="2600"/>
              <a:buNone/>
            </a:pPr>
            <a:endParaRPr sz="3600"/>
          </a:p>
        </p:txBody>
      </p:sp>
      <p:sp>
        <p:nvSpPr>
          <p:cNvPr id="231" name="Google Shape;231;p35"/>
          <p:cNvSpPr txBox="1"/>
          <p:nvPr>
            <p:ph type="body" idx="2"/>
          </p:nvPr>
        </p:nvSpPr>
        <p:spPr>
          <a:xfrm>
            <a:off x="5235100" y="143350"/>
            <a:ext cx="3374400" cy="500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500">
              <a:solidFill>
                <a:srgbClr val="000000"/>
              </a:solidFill>
            </a:endParaRPr>
          </a:p>
          <a:p>
            <a:pPr marL="0" lvl="0" indent="0" algn="l" rtl="0">
              <a:spcBef>
                <a:spcPts val="0"/>
              </a:spcBef>
              <a:spcAft>
                <a:spcPts val="0"/>
              </a:spcAft>
              <a:buSzPts val="1300"/>
              <a:buNone/>
            </a:pPr>
            <a:r>
              <a:rPr lang="en-GB" sz="1500" b="1">
                <a:solidFill>
                  <a:srgbClr val="000000"/>
                </a:solidFill>
              </a:rPr>
              <a:t>Speech Synthesis</a:t>
            </a:r>
            <a:endParaRPr sz="1500" b="1">
              <a:solidFill>
                <a:srgbClr val="000000"/>
              </a:solidFill>
            </a:endParaRPr>
          </a:p>
          <a:p>
            <a:pPr marL="457200" lvl="0" indent="-323850" algn="l" rtl="0">
              <a:spcBef>
                <a:spcPts val="1000"/>
              </a:spcBef>
              <a:spcAft>
                <a:spcPts val="0"/>
              </a:spcAft>
              <a:buClr>
                <a:srgbClr val="000000"/>
              </a:buClr>
              <a:buSzPts val="1500"/>
              <a:buChar char="●"/>
            </a:pPr>
            <a:r>
              <a:rPr lang="en-GB" sz="1500">
                <a:solidFill>
                  <a:srgbClr val="000000"/>
                </a:solidFill>
              </a:rPr>
              <a:t>We use a TTS engine </a:t>
            </a:r>
            <a:endParaRPr sz="1500">
              <a:solidFill>
                <a:srgbClr val="000000"/>
              </a:solidFill>
            </a:endParaRPr>
          </a:p>
          <a:p>
            <a:pPr marL="457200" lvl="0" indent="-323850" algn="l" rtl="0">
              <a:spcBef>
                <a:spcPts val="1000"/>
              </a:spcBef>
              <a:spcAft>
                <a:spcPts val="0"/>
              </a:spcAft>
              <a:buClr>
                <a:srgbClr val="000000"/>
              </a:buClr>
              <a:buSzPts val="1500"/>
              <a:buChar char="●"/>
            </a:pPr>
            <a:r>
              <a:rPr lang="en-GB" sz="1500">
                <a:solidFill>
                  <a:srgbClr val="000000"/>
                </a:solidFill>
              </a:rPr>
              <a:t>In this approach we convert raw text containing symbols like numbers and abbreviations into the  equivalent of written-out words </a:t>
            </a:r>
            <a:endParaRPr sz="1500">
              <a:solidFill>
                <a:srgbClr val="000000"/>
              </a:solidFill>
            </a:endParaRPr>
          </a:p>
          <a:p>
            <a:pPr marL="457200" lvl="0" indent="-323850" algn="l" rtl="0">
              <a:spcBef>
                <a:spcPts val="1000"/>
              </a:spcBef>
              <a:spcAft>
                <a:spcPts val="0"/>
              </a:spcAft>
              <a:buClr>
                <a:srgbClr val="000000"/>
              </a:buClr>
              <a:buSzPts val="1500"/>
              <a:buChar char="●"/>
            </a:pPr>
            <a:r>
              <a:rPr lang="en-GB" sz="1500">
                <a:solidFill>
                  <a:srgbClr val="000000"/>
                </a:solidFill>
              </a:rPr>
              <a:t>we  assigns phonetic transcriptions to each word .</a:t>
            </a:r>
            <a:endParaRPr sz="1500">
              <a:solidFill>
                <a:srgbClr val="000000"/>
              </a:solidFill>
            </a:endParaRPr>
          </a:p>
          <a:p>
            <a:pPr marL="457200" lvl="0" indent="-323850" algn="l" rtl="0">
              <a:spcBef>
                <a:spcPts val="1000"/>
              </a:spcBef>
              <a:spcAft>
                <a:spcPts val="0"/>
              </a:spcAft>
              <a:buClr>
                <a:srgbClr val="000000"/>
              </a:buClr>
              <a:buSzPts val="1500"/>
              <a:buChar char="●"/>
            </a:pPr>
            <a:r>
              <a:rPr lang="en-GB" sz="1500">
                <a:solidFill>
                  <a:srgbClr val="000000"/>
                </a:solidFill>
              </a:rPr>
              <a:t>Converting  the symbolic linguistic representation into sound .</a:t>
            </a:r>
            <a:endParaRPr sz="1500">
              <a:solidFill>
                <a:srgbClr val="000000"/>
              </a:solidFill>
            </a:endParaRPr>
          </a:p>
          <a:p>
            <a:pPr marL="457200" lvl="0" indent="-323850" algn="l" rtl="0">
              <a:spcBef>
                <a:spcPts val="1000"/>
              </a:spcBef>
              <a:spcAft>
                <a:spcPts val="0"/>
              </a:spcAft>
              <a:buClr>
                <a:srgbClr val="000000"/>
              </a:buClr>
              <a:buSzPts val="1500"/>
              <a:buChar char="●"/>
            </a:pPr>
            <a:r>
              <a:rPr lang="en-GB" sz="1500">
                <a:solidFill>
                  <a:srgbClr val="000000"/>
                </a:solidFill>
              </a:rPr>
              <a:t>Yet to implement </a:t>
            </a:r>
            <a:endParaRPr sz="1500">
              <a:solidFill>
                <a:srgbClr val="000000"/>
              </a:solidFill>
            </a:endParaRPr>
          </a:p>
          <a:p>
            <a:pPr marL="457200" lvl="0" indent="0" algn="l" rtl="0">
              <a:spcBef>
                <a:spcPts val="0"/>
              </a:spcBef>
              <a:spcAft>
                <a:spcPts val="0"/>
              </a:spcAft>
              <a:buNone/>
            </a:pPr>
            <a:endParaRPr sz="15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628175" y="2130650"/>
            <a:ext cx="3300900" cy="168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sz="3600"/>
              <a:t>Results of the work done: Deep learning</a:t>
            </a:r>
            <a:endParaRPr sz="3600"/>
          </a:p>
          <a:p>
            <a:pPr marL="0" lvl="0" indent="0" algn="l" rtl="0">
              <a:lnSpc>
                <a:spcPct val="100000"/>
              </a:lnSpc>
              <a:spcBef>
                <a:spcPts val="0"/>
              </a:spcBef>
              <a:spcAft>
                <a:spcPts val="0"/>
              </a:spcAft>
              <a:buSzPts val="2600"/>
              <a:buNone/>
            </a:pPr>
            <a:endParaRPr sz="3600"/>
          </a:p>
          <a:p>
            <a:pPr marL="0" lvl="0" indent="0" algn="l" rtl="0">
              <a:lnSpc>
                <a:spcPct val="100000"/>
              </a:lnSpc>
              <a:spcBef>
                <a:spcPts val="0"/>
              </a:spcBef>
              <a:spcAft>
                <a:spcPts val="0"/>
              </a:spcAft>
              <a:buSzPts val="2600"/>
              <a:buNone/>
            </a:pPr>
            <a:endParaRPr sz="3600"/>
          </a:p>
        </p:txBody>
      </p:sp>
      <p:sp>
        <p:nvSpPr>
          <p:cNvPr id="237" name="Google Shape;237;p36"/>
          <p:cNvSpPr txBox="1"/>
          <p:nvPr>
            <p:ph type="body" idx="2"/>
          </p:nvPr>
        </p:nvSpPr>
        <p:spPr>
          <a:xfrm>
            <a:off x="5235100" y="143350"/>
            <a:ext cx="3374400" cy="500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500">
              <a:solidFill>
                <a:srgbClr val="000000"/>
              </a:solidFill>
            </a:endParaRPr>
          </a:p>
          <a:p>
            <a:pPr marL="0" lvl="0" indent="0" algn="l" rtl="0">
              <a:spcBef>
                <a:spcPts val="0"/>
              </a:spcBef>
              <a:spcAft>
                <a:spcPts val="0"/>
              </a:spcAft>
              <a:buSzPts val="1300"/>
              <a:buNone/>
            </a:pPr>
            <a:r>
              <a:rPr lang="en-GB" sz="1500" b="1">
                <a:solidFill>
                  <a:srgbClr val="000000"/>
                </a:solidFill>
              </a:rPr>
              <a:t>Speech Translation :</a:t>
            </a:r>
            <a:endParaRPr sz="1500" b="1">
              <a:solidFill>
                <a:srgbClr val="000000"/>
              </a:solidFill>
            </a:endParaRPr>
          </a:p>
          <a:p>
            <a:pPr marL="0" lvl="0" indent="0" algn="l" rtl="0">
              <a:spcBef>
                <a:spcPts val="1600"/>
              </a:spcBef>
              <a:spcAft>
                <a:spcPts val="0"/>
              </a:spcAft>
              <a:buSzPts val="1300"/>
              <a:buNone/>
            </a:pPr>
            <a:r>
              <a:rPr lang="en-US" altLang="en-GB" sz="1500">
                <a:solidFill>
                  <a:srgbClr val="000000"/>
                </a:solidFill>
              </a:rPr>
              <a:t>We use </a:t>
            </a:r>
            <a:r>
              <a:rPr lang="en-GB" sz="1500">
                <a:solidFill>
                  <a:srgbClr val="000000"/>
                </a:solidFill>
              </a:rPr>
              <a:t>Neural </a:t>
            </a:r>
            <a:r>
              <a:rPr lang="en-US" altLang="en-GB" sz="1500">
                <a:solidFill>
                  <a:srgbClr val="000000"/>
                </a:solidFill>
              </a:rPr>
              <a:t>Machine</a:t>
            </a:r>
            <a:r>
              <a:rPr lang="en-GB" sz="1500">
                <a:solidFill>
                  <a:srgbClr val="000000"/>
                </a:solidFill>
              </a:rPr>
              <a:t>Translation:</a:t>
            </a:r>
            <a:endParaRPr sz="1000">
              <a:solidFill>
                <a:srgbClr val="000000"/>
              </a:solidFill>
            </a:endParaRPr>
          </a:p>
          <a:p>
            <a:pPr marL="457200" lvl="0" indent="-292100" algn="l" rtl="0">
              <a:spcBef>
                <a:spcPts val="1600"/>
              </a:spcBef>
              <a:spcAft>
                <a:spcPts val="0"/>
              </a:spcAft>
              <a:buClr>
                <a:srgbClr val="000000"/>
              </a:buClr>
              <a:buSzPts val="1000"/>
              <a:buChar char="●"/>
            </a:pPr>
            <a:r>
              <a:rPr lang="en-GB" sz="1500">
                <a:solidFill>
                  <a:srgbClr val="000000"/>
                </a:solidFill>
              </a:rPr>
              <a:t> RNN Encoder–Decoder : It consists of two recurrent neural networks (RNN) that act as an encoder and a decoder pair. </a:t>
            </a:r>
            <a:endParaRPr sz="1500">
              <a:solidFill>
                <a:srgbClr val="000000"/>
              </a:solidFill>
            </a:endParaRPr>
          </a:p>
          <a:p>
            <a:pPr marL="457200" lvl="0" indent="-292100" algn="l" rtl="0">
              <a:spcBef>
                <a:spcPts val="0"/>
              </a:spcBef>
              <a:spcAft>
                <a:spcPts val="0"/>
              </a:spcAft>
              <a:buClr>
                <a:srgbClr val="000000"/>
              </a:buClr>
              <a:buSzPts val="1000"/>
              <a:buChar char="●"/>
            </a:pPr>
            <a:r>
              <a:rPr lang="en-GB" sz="1500">
                <a:solidFill>
                  <a:srgbClr val="000000"/>
                </a:solidFill>
              </a:rPr>
              <a:t>The encoder maps a variable-length source sequence to a fixed-length vector, and the decoder maps the vector representation back to a variable-length target sequence.</a:t>
            </a:r>
            <a:endParaRPr sz="1500">
              <a:solidFill>
                <a:srgbClr val="000000"/>
              </a:solidFill>
            </a:endParaRPr>
          </a:p>
          <a:p>
            <a:pPr marL="0" lvl="0" indent="0" algn="l" rtl="0">
              <a:spcBef>
                <a:spcPts val="1600"/>
              </a:spcBef>
              <a:spcAft>
                <a:spcPts val="0"/>
              </a:spcAft>
              <a:buSzPts val="1300"/>
              <a:buNone/>
            </a:pPr>
            <a:endParaRPr sz="1000">
              <a:solidFill>
                <a:srgbClr val="000000"/>
              </a:solidFill>
            </a:endParaRPr>
          </a:p>
          <a:p>
            <a:pPr marL="457200" lvl="0" indent="0" algn="l" rtl="0">
              <a:spcBef>
                <a:spcPts val="0"/>
              </a:spcBef>
              <a:spcAft>
                <a:spcPts val="0"/>
              </a:spcAft>
              <a:buNone/>
            </a:pPr>
            <a:endParaRPr sz="10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41" name="Shape 241"/>
        <p:cNvGrpSpPr/>
        <p:nvPr/>
      </p:nvGrpSpPr>
      <p:grpSpPr>
        <a:xfrm>
          <a:off x="0" y="0"/>
          <a:ext cx="0" cy="0"/>
          <a:chOff x="0" y="0"/>
          <a:chExt cx="0" cy="0"/>
        </a:xfrm>
      </p:grpSpPr>
      <p:sp>
        <p:nvSpPr>
          <p:cNvPr id="242" name="Google Shape;242;p37"/>
          <p:cNvSpPr txBox="1"/>
          <p:nvPr>
            <p:ph type="title"/>
          </p:nvPr>
        </p:nvSpPr>
        <p:spPr>
          <a:xfrm>
            <a:off x="651825" y="2065350"/>
            <a:ext cx="2472600" cy="101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GB" sz="3000"/>
              <a:t> Future work</a:t>
            </a:r>
            <a:endParaRPr lang="en-GB" sz="3000"/>
          </a:p>
        </p:txBody>
      </p:sp>
      <p:sp>
        <p:nvSpPr>
          <p:cNvPr id="243" name="Google Shape;243;p37"/>
          <p:cNvSpPr txBox="1"/>
          <p:nvPr/>
        </p:nvSpPr>
        <p:spPr>
          <a:xfrm>
            <a:off x="3387245" y="44535"/>
            <a:ext cx="5429100" cy="4883700"/>
          </a:xfrm>
          <a:prstGeom prst="rect">
            <a:avLst/>
          </a:prstGeom>
          <a:noFill/>
          <a:ln>
            <a:noFill/>
          </a:ln>
        </p:spPr>
        <p:txBody>
          <a:bodyPr spcFirstLastPara="1" wrap="square" lIns="91425" tIns="91425" rIns="91425" bIns="91425" anchor="ctr" anchorCtr="0">
            <a:noAutofit/>
          </a:bodyPr>
          <a:lstStyle/>
          <a:p>
            <a:pPr marL="457200" marR="0" lvl="0" indent="-323850" algn="l" rtl="0">
              <a:lnSpc>
                <a:spcPct val="115000"/>
              </a:lnSpc>
              <a:spcBef>
                <a:spcPts val="0"/>
              </a:spcBef>
              <a:spcAft>
                <a:spcPts val="0"/>
              </a:spcAft>
              <a:buClr>
                <a:srgbClr val="FFFFFF"/>
              </a:buClr>
              <a:buSzPts val="1500"/>
              <a:buFont typeface="Lato" panose="020F0502020204030203"/>
              <a:buChar char="●"/>
            </a:pPr>
            <a:r>
              <a:rPr lang="en-GB" sz="1500">
                <a:solidFill>
                  <a:srgbClr val="FFFFFF"/>
                </a:solidFill>
                <a:latin typeface="Lato" panose="020F0502020204030203"/>
                <a:ea typeface="Lato" panose="020F0502020204030203"/>
                <a:cs typeface="Lato" panose="020F0502020204030203"/>
                <a:sym typeface="Lato" panose="020F0502020204030203"/>
              </a:rPr>
              <a:t>Mastering the skills required in order to overcome the errors faced.  </a:t>
            </a:r>
            <a:endParaRPr sz="1500">
              <a:solidFill>
                <a:srgbClr val="FFFFFF"/>
              </a:solidFill>
              <a:latin typeface="Lato" panose="020F0502020204030203"/>
              <a:ea typeface="Lato" panose="020F0502020204030203"/>
              <a:cs typeface="Lato" panose="020F0502020204030203"/>
              <a:sym typeface="Lato" panose="020F0502020204030203"/>
            </a:endParaRPr>
          </a:p>
          <a:p>
            <a:pPr marL="457200" lvl="0" indent="-323850" algn="l" rtl="0">
              <a:lnSpc>
                <a:spcPct val="115000"/>
              </a:lnSpc>
              <a:spcBef>
                <a:spcPts val="0"/>
              </a:spcBef>
              <a:spcAft>
                <a:spcPts val="0"/>
              </a:spcAft>
              <a:buClr>
                <a:srgbClr val="FFFFFF"/>
              </a:buClr>
              <a:buSzPts val="1500"/>
              <a:buFont typeface="Lato" panose="020F0502020204030203"/>
              <a:buChar char="●"/>
            </a:pPr>
            <a:r>
              <a:rPr lang="en-GB" sz="1500">
                <a:solidFill>
                  <a:srgbClr val="FFFFFF"/>
                </a:solidFill>
                <a:latin typeface="Lato" panose="020F0502020204030203"/>
                <a:ea typeface="Lato" panose="020F0502020204030203"/>
                <a:cs typeface="Lato" panose="020F0502020204030203"/>
                <a:sym typeface="Lato" panose="020F0502020204030203"/>
              </a:rPr>
              <a:t>Implementing the other two phases(Translation, Synthesis) using deep learning with large corpus and high-end GPU.</a:t>
            </a:r>
            <a:endParaRPr sz="1500">
              <a:solidFill>
                <a:srgbClr val="FFFFFF"/>
              </a:solidFill>
              <a:latin typeface="Lato" panose="020F0502020204030203"/>
              <a:ea typeface="Lato" panose="020F0502020204030203"/>
              <a:cs typeface="Lato" panose="020F0502020204030203"/>
              <a:sym typeface="Lato" panose="020F0502020204030203"/>
            </a:endParaRPr>
          </a:p>
          <a:p>
            <a:pPr marL="457200" lvl="0" indent="-323850" algn="l" rtl="0">
              <a:lnSpc>
                <a:spcPct val="115000"/>
              </a:lnSpc>
              <a:spcBef>
                <a:spcPts val="0"/>
              </a:spcBef>
              <a:spcAft>
                <a:spcPts val="0"/>
              </a:spcAft>
              <a:buClr>
                <a:srgbClr val="FFFFFF"/>
              </a:buClr>
              <a:buSzPts val="1500"/>
              <a:buFont typeface="Lato" panose="020F0502020204030203"/>
              <a:buChar char="●"/>
            </a:pPr>
            <a:r>
              <a:rPr lang="en-GB" sz="1500">
                <a:solidFill>
                  <a:srgbClr val="FFFFFF"/>
                </a:solidFill>
                <a:latin typeface="Lato" panose="020F0502020204030203"/>
                <a:ea typeface="Lato" panose="020F0502020204030203"/>
                <a:cs typeface="Lato" panose="020F0502020204030203"/>
                <a:sym typeface="Lato" panose="020F0502020204030203"/>
              </a:rPr>
              <a:t>Modifying the model according to our novelty for better performance. </a:t>
            </a:r>
            <a:endParaRPr sz="1500">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47" name="Shape 247"/>
        <p:cNvGrpSpPr/>
        <p:nvPr/>
      </p:nvGrpSpPr>
      <p:grpSpPr>
        <a:xfrm>
          <a:off x="0" y="0"/>
          <a:ext cx="0" cy="0"/>
          <a:chOff x="0" y="0"/>
          <a:chExt cx="0" cy="0"/>
        </a:xfrm>
      </p:grpSpPr>
      <p:sp>
        <p:nvSpPr>
          <p:cNvPr id="248" name="Google Shape;248;p38"/>
          <p:cNvSpPr txBox="1"/>
          <p:nvPr>
            <p:ph type="title"/>
          </p:nvPr>
        </p:nvSpPr>
        <p:spPr>
          <a:xfrm>
            <a:off x="651825" y="2065350"/>
            <a:ext cx="2472600" cy="101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GB" sz="3000"/>
              <a:t>Novelty</a:t>
            </a:r>
            <a:endParaRPr lang="en-GB" sz="3000"/>
          </a:p>
        </p:txBody>
      </p:sp>
      <p:sp>
        <p:nvSpPr>
          <p:cNvPr id="249" name="Google Shape;249;p38"/>
          <p:cNvSpPr txBox="1"/>
          <p:nvPr/>
        </p:nvSpPr>
        <p:spPr>
          <a:xfrm>
            <a:off x="3459000" y="259800"/>
            <a:ext cx="5429100" cy="4883700"/>
          </a:xfrm>
          <a:prstGeom prst="rect">
            <a:avLst/>
          </a:prstGeom>
          <a:noFill/>
          <a:ln>
            <a:noFill/>
          </a:ln>
        </p:spPr>
        <p:txBody>
          <a:bodyPr spcFirstLastPara="1" wrap="square" lIns="91425" tIns="91425" rIns="91425" bIns="91425" anchor="ctr" anchorCtr="0">
            <a:noAutofit/>
          </a:bodyPr>
          <a:lstStyle/>
          <a:p>
            <a:pPr marL="457200" marR="0" lvl="0" indent="-323850" algn="l" rtl="0">
              <a:lnSpc>
                <a:spcPct val="115000"/>
              </a:lnSpc>
              <a:spcBef>
                <a:spcPts val="0"/>
              </a:spcBef>
              <a:spcAft>
                <a:spcPts val="0"/>
              </a:spcAft>
              <a:buClr>
                <a:srgbClr val="FFFFFF"/>
              </a:buClr>
              <a:buSzPts val="1500"/>
              <a:buFont typeface="Lato" panose="020F0502020204030203"/>
              <a:buChar char="●"/>
            </a:pPr>
            <a:r>
              <a:rPr lang="en-GB" sz="1500">
                <a:solidFill>
                  <a:srgbClr val="FFFFFF"/>
                </a:solidFill>
                <a:latin typeface="Lato" panose="020F0502020204030203"/>
                <a:ea typeface="Lato" panose="020F0502020204030203"/>
                <a:cs typeface="Lato" panose="020F0502020204030203"/>
                <a:sym typeface="Lato" panose="020F0502020204030203"/>
              </a:rPr>
              <a:t>We have decided to train our model with human voice signal so that the synthesis becomes more real and with emotions.</a:t>
            </a:r>
            <a:endParaRPr sz="1500">
              <a:solidFill>
                <a:srgbClr val="FFFFFF"/>
              </a:solidFill>
              <a:latin typeface="Lato" panose="020F0502020204030203"/>
              <a:ea typeface="Lato" panose="020F0502020204030203"/>
              <a:cs typeface="Lato" panose="020F0502020204030203"/>
              <a:sym typeface="Lato" panose="020F0502020204030203"/>
            </a:endParaRPr>
          </a:p>
          <a:p>
            <a:pPr marL="457200" marR="0" lvl="0" indent="-323850" algn="l" rtl="0">
              <a:lnSpc>
                <a:spcPct val="115000"/>
              </a:lnSpc>
              <a:spcBef>
                <a:spcPts val="0"/>
              </a:spcBef>
              <a:spcAft>
                <a:spcPts val="0"/>
              </a:spcAft>
              <a:buClr>
                <a:srgbClr val="FFFFFF"/>
              </a:buClr>
              <a:buSzPts val="1500"/>
              <a:buFont typeface="Lato" panose="020F0502020204030203"/>
              <a:buChar char="●"/>
            </a:pPr>
            <a:r>
              <a:rPr lang="en-GB" sz="1500">
                <a:solidFill>
                  <a:srgbClr val="FFFFFF"/>
                </a:solidFill>
                <a:latin typeface="Lato" panose="020F0502020204030203"/>
                <a:ea typeface="Lato" panose="020F0502020204030203"/>
                <a:cs typeface="Lato" panose="020F0502020204030203"/>
                <a:sym typeface="Lato" panose="020F0502020204030203"/>
              </a:rPr>
              <a:t>We plan on using English as an intermediate language for optimizing the complexity from O(n^2) to O(2*n)</a:t>
            </a: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457200" marR="0" lvl="0" indent="0" algn="l" rtl="0">
              <a:lnSpc>
                <a:spcPct val="115000"/>
              </a:lnSpc>
              <a:spcBef>
                <a:spcPts val="0"/>
              </a:spcBef>
              <a:spcAft>
                <a:spcPts val="0"/>
              </a:spcAft>
              <a:buNone/>
            </a:pPr>
            <a:r>
              <a:rPr lang="en-GB" sz="1500">
                <a:solidFill>
                  <a:srgbClr val="FFFFFF"/>
                </a:solidFill>
                <a:latin typeface="Lato" panose="020F0502020204030203"/>
                <a:ea typeface="Lato" panose="020F0502020204030203"/>
                <a:cs typeface="Lato" panose="020F0502020204030203"/>
                <a:sym typeface="Lato" panose="020F0502020204030203"/>
              </a:rPr>
              <a:t> </a:t>
            </a:r>
            <a:endParaRPr sz="1500">
              <a:solidFill>
                <a:srgbClr val="FFFFFF"/>
              </a:solidFill>
              <a:latin typeface="Lato" panose="020F0502020204030203"/>
              <a:ea typeface="Lato" panose="020F0502020204030203"/>
              <a:cs typeface="Lato" panose="020F0502020204030203"/>
              <a:sym typeface="Lato" panose="020F0502020204030203"/>
            </a:endParaRPr>
          </a:p>
        </p:txBody>
      </p:sp>
      <p:pic>
        <p:nvPicPr>
          <p:cNvPr id="250" name="Google Shape;250;p38"/>
          <p:cNvPicPr preferRelativeResize="0"/>
          <p:nvPr/>
        </p:nvPicPr>
        <p:blipFill>
          <a:blip r:embed="rId1"/>
          <a:stretch>
            <a:fillRect/>
          </a:stretch>
        </p:blipFill>
        <p:spPr>
          <a:xfrm>
            <a:off x="3765275" y="2375500"/>
            <a:ext cx="5378724" cy="276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54" name="Shape 254"/>
        <p:cNvGrpSpPr/>
        <p:nvPr/>
      </p:nvGrpSpPr>
      <p:grpSpPr>
        <a:xfrm>
          <a:off x="0" y="0"/>
          <a:ext cx="0" cy="0"/>
          <a:chOff x="0" y="0"/>
          <a:chExt cx="0" cy="0"/>
        </a:xfrm>
      </p:grpSpPr>
      <p:sp>
        <p:nvSpPr>
          <p:cNvPr id="255" name="Google Shape;255;p39"/>
          <p:cNvSpPr txBox="1"/>
          <p:nvPr>
            <p:ph type="title"/>
          </p:nvPr>
        </p:nvSpPr>
        <p:spPr>
          <a:xfrm>
            <a:off x="651825" y="2065350"/>
            <a:ext cx="2472600" cy="101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GB" sz="3000"/>
              <a:t>Difficulties faced</a:t>
            </a:r>
            <a:endParaRPr lang="en-GB" sz="3000"/>
          </a:p>
        </p:txBody>
      </p:sp>
      <p:sp>
        <p:nvSpPr>
          <p:cNvPr id="256" name="Google Shape;256;p39"/>
          <p:cNvSpPr txBox="1"/>
          <p:nvPr/>
        </p:nvSpPr>
        <p:spPr>
          <a:xfrm>
            <a:off x="3794900" y="1498425"/>
            <a:ext cx="5429100" cy="4883700"/>
          </a:xfrm>
          <a:prstGeom prst="rect">
            <a:avLst/>
          </a:prstGeom>
          <a:noFill/>
          <a:ln>
            <a:noFill/>
          </a:ln>
        </p:spPr>
        <p:txBody>
          <a:bodyPr spcFirstLastPara="1" wrap="square" lIns="91425" tIns="91425" rIns="91425" bIns="91425" anchor="ctr" anchorCtr="0">
            <a:noAutofit/>
          </a:bodyPr>
          <a:lstStyle/>
          <a:p>
            <a:pPr marL="457200" marR="0" lvl="0" indent="-323850" algn="l" rtl="0">
              <a:lnSpc>
                <a:spcPct val="115000"/>
              </a:lnSpc>
              <a:spcBef>
                <a:spcPts val="0"/>
              </a:spcBef>
              <a:spcAft>
                <a:spcPts val="0"/>
              </a:spcAft>
              <a:buClr>
                <a:srgbClr val="FFFFFF"/>
              </a:buClr>
              <a:buSzPts val="1500"/>
              <a:buFont typeface="Lato" panose="020F0502020204030203"/>
              <a:buChar char="●"/>
            </a:pPr>
            <a:r>
              <a:rPr lang="en-GB" sz="1500">
                <a:solidFill>
                  <a:srgbClr val="FFFFFF"/>
                </a:solidFill>
                <a:latin typeface="Lato" panose="020F0502020204030203"/>
                <a:ea typeface="Lato" panose="020F0502020204030203"/>
                <a:cs typeface="Lato" panose="020F0502020204030203"/>
                <a:sym typeface="Lato" panose="020F0502020204030203"/>
              </a:rPr>
              <a:t>Getting the required Dataset.</a:t>
            </a:r>
            <a:endParaRPr sz="1500">
              <a:solidFill>
                <a:srgbClr val="FFFFFF"/>
              </a:solidFill>
              <a:latin typeface="Lato" panose="020F0502020204030203"/>
              <a:ea typeface="Lato" panose="020F0502020204030203"/>
              <a:cs typeface="Lato" panose="020F0502020204030203"/>
              <a:sym typeface="Lato" panose="020F0502020204030203"/>
            </a:endParaRPr>
          </a:p>
          <a:p>
            <a:pPr marL="457200" marR="0" lvl="0" indent="-323850" algn="l" rtl="0">
              <a:lnSpc>
                <a:spcPct val="115000"/>
              </a:lnSpc>
              <a:spcBef>
                <a:spcPts val="0"/>
              </a:spcBef>
              <a:spcAft>
                <a:spcPts val="0"/>
              </a:spcAft>
              <a:buClr>
                <a:srgbClr val="FFFFFF"/>
              </a:buClr>
              <a:buSzPts val="1500"/>
              <a:buFont typeface="Lato" panose="020F0502020204030203"/>
              <a:buChar char="●"/>
            </a:pPr>
            <a:r>
              <a:rPr lang="en-GB" sz="1500">
                <a:solidFill>
                  <a:srgbClr val="FFFFFF"/>
                </a:solidFill>
                <a:latin typeface="Lato" panose="020F0502020204030203"/>
                <a:ea typeface="Lato" panose="020F0502020204030203"/>
                <a:cs typeface="Lato" panose="020F0502020204030203"/>
                <a:sym typeface="Lato" panose="020F0502020204030203"/>
              </a:rPr>
              <a:t>Need of high-end </a:t>
            </a:r>
            <a:r>
              <a:rPr lang="en-US" altLang="en-GB" sz="1500">
                <a:solidFill>
                  <a:srgbClr val="FFFFFF"/>
                </a:solidFill>
                <a:latin typeface="Lato" panose="020F0502020204030203"/>
                <a:ea typeface="Lato" panose="020F0502020204030203"/>
                <a:cs typeface="Lato" panose="020F0502020204030203"/>
                <a:sym typeface="Lato" panose="020F0502020204030203"/>
              </a:rPr>
              <a:t>GPU</a:t>
            </a:r>
            <a:r>
              <a:rPr lang="en-GB" sz="1500">
                <a:solidFill>
                  <a:srgbClr val="FFFFFF"/>
                </a:solidFill>
                <a:latin typeface="Lato" panose="020F0502020204030203"/>
                <a:ea typeface="Lato" panose="020F0502020204030203"/>
                <a:cs typeface="Lato" panose="020F0502020204030203"/>
                <a:sym typeface="Lato" panose="020F0502020204030203"/>
              </a:rPr>
              <a:t> and good quality microphone.</a:t>
            </a:r>
            <a:endParaRPr sz="1500">
              <a:solidFill>
                <a:srgbClr val="FFFFFF"/>
              </a:solidFill>
              <a:latin typeface="Lato" panose="020F0502020204030203"/>
              <a:ea typeface="Lato" panose="020F0502020204030203"/>
              <a:cs typeface="Lato" panose="020F0502020204030203"/>
              <a:sym typeface="Lato" panose="020F0502020204030203"/>
            </a:endParaRPr>
          </a:p>
          <a:p>
            <a:pPr marL="457200" marR="0" lvl="0" indent="-323850" algn="l" rtl="0">
              <a:lnSpc>
                <a:spcPct val="115000"/>
              </a:lnSpc>
              <a:spcBef>
                <a:spcPts val="0"/>
              </a:spcBef>
              <a:spcAft>
                <a:spcPts val="0"/>
              </a:spcAft>
              <a:buClr>
                <a:srgbClr val="FFFFFF"/>
              </a:buClr>
              <a:buSzPts val="1500"/>
              <a:buFont typeface="Lato" panose="020F0502020204030203"/>
              <a:buChar char="●"/>
            </a:pPr>
            <a:r>
              <a:rPr lang="en-GB" sz="1500">
                <a:solidFill>
                  <a:srgbClr val="FFFFFF"/>
                </a:solidFill>
                <a:latin typeface="Lato" panose="020F0502020204030203"/>
                <a:ea typeface="Lato" panose="020F0502020204030203"/>
                <a:cs typeface="Lato" panose="020F0502020204030203"/>
                <a:sym typeface="Lato" panose="020F0502020204030203"/>
              </a:rPr>
              <a:t>Problem using google colab.</a:t>
            </a:r>
            <a:endParaRPr sz="1500">
              <a:solidFill>
                <a:srgbClr val="FFFFFF"/>
              </a:solidFill>
              <a:latin typeface="Lato" panose="020F0502020204030203"/>
              <a:ea typeface="Lato" panose="020F0502020204030203"/>
              <a:cs typeface="Lato" panose="020F0502020204030203"/>
              <a:sym typeface="Lato" panose="020F0502020204030203"/>
            </a:endParaRPr>
          </a:p>
          <a:p>
            <a:pPr marL="91440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457200" marR="0" lvl="0" indent="0" algn="l" rtl="0">
              <a:lnSpc>
                <a:spcPct val="115000"/>
              </a:lnSpc>
              <a:spcBef>
                <a:spcPts val="0"/>
              </a:spcBef>
              <a:spcAft>
                <a:spcPts val="0"/>
              </a:spcAft>
              <a:buNone/>
            </a:pPr>
            <a:r>
              <a:rPr lang="en-GB" sz="1500">
                <a:solidFill>
                  <a:srgbClr val="FFFFFF"/>
                </a:solidFill>
                <a:latin typeface="Lato" panose="020F0502020204030203"/>
                <a:ea typeface="Lato" panose="020F0502020204030203"/>
                <a:cs typeface="Lato" panose="020F0502020204030203"/>
                <a:sym typeface="Lato" panose="020F0502020204030203"/>
              </a:rPr>
              <a:t> </a:t>
            </a:r>
            <a:endParaRPr sz="1500">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54" name="Shape 254"/>
        <p:cNvGrpSpPr/>
        <p:nvPr/>
      </p:nvGrpSpPr>
      <p:grpSpPr>
        <a:xfrm>
          <a:off x="0" y="0"/>
          <a:ext cx="0" cy="0"/>
          <a:chOff x="0" y="0"/>
          <a:chExt cx="0" cy="0"/>
        </a:xfrm>
      </p:grpSpPr>
      <p:sp>
        <p:nvSpPr>
          <p:cNvPr id="255" name="Google Shape;255;p39"/>
          <p:cNvSpPr txBox="1"/>
          <p:nvPr>
            <p:ph type="title"/>
          </p:nvPr>
        </p:nvSpPr>
        <p:spPr>
          <a:xfrm>
            <a:off x="698815" y="2064715"/>
            <a:ext cx="2472600" cy="101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altLang="en-GB" sz="3000"/>
              <a:t>Re</a:t>
            </a:r>
            <a:r>
              <a:rPr lang="en-GB" sz="3000"/>
              <a:t>f</a:t>
            </a:r>
            <a:r>
              <a:rPr lang="en-US" altLang="en-GB" sz="3000"/>
              <a:t>erences</a:t>
            </a:r>
            <a:endParaRPr lang="en-US" altLang="en-GB" sz="3000"/>
          </a:p>
        </p:txBody>
      </p:sp>
      <p:sp>
        <p:nvSpPr>
          <p:cNvPr id="256" name="Google Shape;256;p39"/>
          <p:cNvSpPr txBox="1"/>
          <p:nvPr/>
        </p:nvSpPr>
        <p:spPr>
          <a:xfrm>
            <a:off x="3613785" y="568960"/>
            <a:ext cx="5610225" cy="5813425"/>
          </a:xfrm>
          <a:prstGeom prst="rect">
            <a:avLst/>
          </a:prstGeom>
          <a:noFill/>
          <a:ln>
            <a:noFill/>
          </a:ln>
        </p:spPr>
        <p:txBody>
          <a:bodyPr spcFirstLastPara="1" wrap="square" lIns="91425" tIns="91425" rIns="91425" bIns="91425" anchor="ctr" anchorCtr="0">
            <a:noAutofit/>
          </a:bodyPr>
          <a:lstStyle/>
          <a:p>
            <a:pPr marL="457200" marR="0" lvl="0" indent="-323850" algn="l" rtl="0">
              <a:lnSpc>
                <a:spcPct val="115000"/>
              </a:lnSpc>
              <a:spcBef>
                <a:spcPts val="0"/>
              </a:spcBef>
              <a:spcAft>
                <a:spcPts val="0"/>
              </a:spcAft>
              <a:buClr>
                <a:srgbClr val="FFFFFF"/>
              </a:buClr>
              <a:buSzPts val="1500"/>
              <a:buFont typeface="Lato" panose="020F0502020204030203"/>
              <a:buChar char="●"/>
            </a:pPr>
            <a:r>
              <a:rPr lang="en-GB" sz="1200">
                <a:solidFill>
                  <a:srgbClr val="FFFFFF"/>
                </a:solidFill>
                <a:latin typeface="Lato" panose="020F0502020204030203"/>
                <a:ea typeface="Lato" panose="020F0502020204030203"/>
                <a:cs typeface="Lato" panose="020F0502020204030203"/>
                <a:sym typeface="Lato" panose="020F0502020204030203"/>
              </a:rPr>
              <a:t>Alex Waibel,Gate Alon Lavie, Lori Levin, Kevin Lenzo, Laura Mayﬁeld Tomokiyo Juergen Reichert, “two-way sequence to sequence translator”, NAACL-Demonstrations '03 Proceedings of the 2003 Conference of the North American Chapter of the Association for Computational Linguistics on Human Language Technology: Demonstrations - Volume 4,Pages 29-30,Edmonton, Canada — May 27 - June 01, 2003.</a:t>
            </a:r>
            <a:endParaRPr lang="en-GB" sz="1200">
              <a:solidFill>
                <a:srgbClr val="FFFFFF"/>
              </a:solidFill>
              <a:latin typeface="Lato" panose="020F0502020204030203"/>
              <a:ea typeface="Lato" panose="020F0502020204030203"/>
              <a:cs typeface="Lato" panose="020F0502020204030203"/>
              <a:sym typeface="Lato" panose="020F0502020204030203"/>
            </a:endParaRPr>
          </a:p>
          <a:p>
            <a:pPr marL="133350" marR="0" lvl="0" indent="0" algn="l" rtl="0">
              <a:lnSpc>
                <a:spcPct val="115000"/>
              </a:lnSpc>
              <a:spcBef>
                <a:spcPts val="0"/>
              </a:spcBef>
              <a:spcAft>
                <a:spcPts val="0"/>
              </a:spcAft>
              <a:buClr>
                <a:srgbClr val="FFFFFF"/>
              </a:buClr>
              <a:buSzPts val="1500"/>
              <a:buFont typeface="Lato" panose="020F0502020204030203"/>
              <a:buNone/>
            </a:pPr>
            <a:endParaRPr sz="1200">
              <a:solidFill>
                <a:srgbClr val="FFFFFF"/>
              </a:solidFill>
              <a:latin typeface="Lato" panose="020F0502020204030203"/>
              <a:ea typeface="Lato" panose="020F0502020204030203"/>
              <a:cs typeface="Lato" panose="020F0502020204030203"/>
              <a:sym typeface="Lato" panose="020F0502020204030203"/>
            </a:endParaRPr>
          </a:p>
          <a:p>
            <a:pPr marL="457200" marR="0" lvl="0" indent="-323850" algn="l" rtl="0">
              <a:lnSpc>
                <a:spcPct val="115000"/>
              </a:lnSpc>
              <a:spcBef>
                <a:spcPts val="0"/>
              </a:spcBef>
              <a:spcAft>
                <a:spcPts val="0"/>
              </a:spcAft>
              <a:buClr>
                <a:srgbClr val="FFFFFF"/>
              </a:buClr>
              <a:buSzPts val="1500"/>
              <a:buFont typeface="Lato" panose="020F0502020204030203"/>
              <a:buChar char="●"/>
            </a:pPr>
            <a:r>
              <a:rPr lang="en-GB" sz="1200">
                <a:solidFill>
                  <a:srgbClr val="FFFFFF"/>
                </a:solidFill>
                <a:latin typeface="Lato" panose="020F0502020204030203"/>
                <a:ea typeface="Lato" panose="020F0502020204030203"/>
                <a:cs typeface="Lato" panose="020F0502020204030203"/>
                <a:sym typeface="Lato" panose="020F0502020204030203"/>
              </a:rPr>
              <a:t>Yonghui Wu, Mike Schuster, Zhifeng Chen, Quoc V. Le, Mohammad Norouzi, “Google’s Neural Machine Translation System: Bridging the Gap between Human and Machine Translation”, Google ,September 26, 2016 Problem using google colab.</a:t>
            </a:r>
            <a:endParaRPr lang="en-GB" sz="1200">
              <a:solidFill>
                <a:srgbClr val="FFFFFF"/>
              </a:solidFill>
              <a:latin typeface="Lato" panose="020F0502020204030203"/>
              <a:ea typeface="Lato" panose="020F0502020204030203"/>
              <a:cs typeface="Lato" panose="020F0502020204030203"/>
              <a:sym typeface="Lato" panose="020F0502020204030203"/>
            </a:endParaRPr>
          </a:p>
          <a:p>
            <a:pPr marL="133350" marR="0" lvl="0" indent="0" algn="l" rtl="0">
              <a:lnSpc>
                <a:spcPct val="115000"/>
              </a:lnSpc>
              <a:spcBef>
                <a:spcPts val="0"/>
              </a:spcBef>
              <a:spcAft>
                <a:spcPts val="0"/>
              </a:spcAft>
              <a:buClr>
                <a:srgbClr val="FFFFFF"/>
              </a:buClr>
              <a:buSzPts val="1500"/>
              <a:buFont typeface="Lato" panose="020F0502020204030203"/>
              <a:buNone/>
            </a:pPr>
            <a:endParaRPr lang="en-GB" sz="1200">
              <a:solidFill>
                <a:srgbClr val="FFFFFF"/>
              </a:solidFill>
              <a:latin typeface="Lato" panose="020F0502020204030203"/>
              <a:ea typeface="Lato" panose="020F0502020204030203"/>
              <a:cs typeface="Lato" panose="020F0502020204030203"/>
              <a:sym typeface="Lato" panose="020F0502020204030203"/>
            </a:endParaRPr>
          </a:p>
          <a:p>
            <a:pPr marL="457200" marR="0" lvl="0" indent="-323850" algn="l" rtl="0">
              <a:lnSpc>
                <a:spcPct val="115000"/>
              </a:lnSpc>
              <a:spcBef>
                <a:spcPts val="0"/>
              </a:spcBef>
              <a:spcAft>
                <a:spcPts val="0"/>
              </a:spcAft>
              <a:buClr>
                <a:srgbClr val="FFFFFF"/>
              </a:buClr>
              <a:buSzPts val="1500"/>
              <a:buFont typeface="Lato" panose="020F0502020204030203"/>
              <a:buChar char="●"/>
            </a:pPr>
            <a:r>
              <a:rPr sz="1200">
                <a:solidFill>
                  <a:srgbClr val="FFFFFF"/>
                </a:solidFill>
                <a:latin typeface="Lato" panose="020F0502020204030203"/>
                <a:ea typeface="Lato" panose="020F0502020204030203"/>
                <a:cs typeface="Lato" panose="020F0502020204030203"/>
                <a:sym typeface="Lato" panose="020F0502020204030203"/>
              </a:rPr>
              <a:t>Kyunghyun Cho, Bart van Merrienboer, Caglar Gulcehre, Dzmitry Bahdanau, Fethi Bougares, Holger Schwenk, Yoshua Bengio, “Learning Phrase Representations using RNN Encoder–Decoder for Statistical Machine Translation”,  Proceedings of the 2014 Conference on Empirical Methods in Natural Language Processing (EMNLP), Doha, Qatar, October 2014</a:t>
            </a:r>
            <a:endParaRPr sz="1200">
              <a:solidFill>
                <a:srgbClr val="FFFFFF"/>
              </a:solidFill>
              <a:latin typeface="Lato" panose="020F0502020204030203"/>
              <a:ea typeface="Lato" panose="020F0502020204030203"/>
              <a:cs typeface="Lato" panose="020F0502020204030203"/>
              <a:sym typeface="Lato" panose="020F0502020204030203"/>
            </a:endParaRPr>
          </a:p>
          <a:p>
            <a:pPr marL="133350" marR="0" lvl="0" indent="0" algn="l" rtl="0">
              <a:lnSpc>
                <a:spcPct val="115000"/>
              </a:lnSpc>
              <a:spcBef>
                <a:spcPts val="0"/>
              </a:spcBef>
              <a:spcAft>
                <a:spcPts val="0"/>
              </a:spcAft>
              <a:buClr>
                <a:srgbClr val="FFFFFF"/>
              </a:buClr>
              <a:buSzPts val="1500"/>
              <a:buFont typeface="Lato" panose="020F0502020204030203"/>
              <a:buNone/>
            </a:pPr>
            <a:endParaRPr lang="en-GB" sz="1200">
              <a:solidFill>
                <a:srgbClr val="FFFFFF"/>
              </a:solidFill>
              <a:latin typeface="Lato" panose="020F0502020204030203"/>
              <a:ea typeface="Lato" panose="020F0502020204030203"/>
              <a:cs typeface="Lato" panose="020F0502020204030203"/>
              <a:sym typeface="Lato" panose="020F0502020204030203"/>
            </a:endParaRPr>
          </a:p>
          <a:p>
            <a:pPr marL="457200" marR="0" lvl="0" indent="-323850" algn="l" rtl="0">
              <a:lnSpc>
                <a:spcPct val="115000"/>
              </a:lnSpc>
              <a:spcBef>
                <a:spcPts val="0"/>
              </a:spcBef>
              <a:spcAft>
                <a:spcPts val="0"/>
              </a:spcAft>
              <a:buClr>
                <a:srgbClr val="FFFFFF"/>
              </a:buClr>
              <a:buSzPts val="1500"/>
              <a:buFont typeface="Lato" panose="020F0502020204030203"/>
              <a:buChar char="●"/>
            </a:pPr>
            <a:r>
              <a:rPr sz="1200">
                <a:solidFill>
                  <a:srgbClr val="FFFFFF"/>
                </a:solidFill>
                <a:latin typeface="Lato" panose="020F0502020204030203"/>
                <a:ea typeface="Lato" panose="020F0502020204030203"/>
                <a:cs typeface="Lato" panose="020F0502020204030203"/>
                <a:sym typeface="Lato" panose="020F0502020204030203"/>
              </a:rPr>
              <a:t>Li Deng ,Xiao Li,“Machine Learning Paradigms for Speech Recognition: An Overview”, IEEE Transactions on Audio Speech and Language Processing ,Volume 21(5): Pages -1060-1089  ,May 2013</a:t>
            </a:r>
            <a:endParaRPr sz="1200">
              <a:solidFill>
                <a:srgbClr val="FFFFFF"/>
              </a:solidFill>
              <a:latin typeface="Lato" panose="020F0502020204030203"/>
              <a:ea typeface="Lato" panose="020F0502020204030203"/>
              <a:cs typeface="Lato" panose="020F0502020204030203"/>
              <a:sym typeface="Lato" panose="020F0502020204030203"/>
            </a:endParaRPr>
          </a:p>
          <a:p>
            <a:pPr marL="914400" marR="0" lvl="0" indent="0" algn="l" rtl="0">
              <a:lnSpc>
                <a:spcPct val="115000"/>
              </a:lnSpc>
              <a:spcBef>
                <a:spcPts val="0"/>
              </a:spcBef>
              <a:spcAft>
                <a:spcPts val="0"/>
              </a:spcAft>
              <a:buNone/>
            </a:pPr>
            <a:endParaRPr sz="12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2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2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2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2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2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2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200">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None/>
            </a:pPr>
            <a:endParaRPr sz="1200">
              <a:solidFill>
                <a:srgbClr val="FFFFFF"/>
              </a:solidFill>
              <a:latin typeface="Lato" panose="020F0502020204030203"/>
              <a:ea typeface="Lato" panose="020F0502020204030203"/>
              <a:cs typeface="Lato" panose="020F0502020204030203"/>
              <a:sym typeface="Lato" panose="020F0502020204030203"/>
            </a:endParaRPr>
          </a:p>
          <a:p>
            <a:pPr marL="457200" marR="0" lvl="0" indent="0" algn="l" rtl="0">
              <a:lnSpc>
                <a:spcPct val="115000"/>
              </a:lnSpc>
              <a:spcBef>
                <a:spcPts val="0"/>
              </a:spcBef>
              <a:spcAft>
                <a:spcPts val="0"/>
              </a:spcAft>
              <a:buNone/>
            </a:pPr>
            <a:r>
              <a:rPr lang="en-GB" sz="1200">
                <a:solidFill>
                  <a:srgbClr val="FFFFFF"/>
                </a:solidFill>
                <a:latin typeface="Lato" panose="020F0502020204030203"/>
                <a:ea typeface="Lato" panose="020F0502020204030203"/>
                <a:cs typeface="Lato" panose="020F0502020204030203"/>
                <a:sym typeface="Lato" panose="020F0502020204030203"/>
              </a:rPr>
              <a:t> </a:t>
            </a:r>
            <a:endParaRPr sz="1200">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6"/>
          <p:cNvSpPr txBox="1"/>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200"/>
              <a:buNone/>
            </a:pPr>
            <a:r>
              <a:rPr lang="en-GB" sz="3600">
                <a:latin typeface="Oswald" panose="00000500000000000000"/>
                <a:ea typeface="Oswald" panose="00000500000000000000"/>
                <a:cs typeface="Oswald" panose="00000500000000000000"/>
                <a:sym typeface="Oswald" panose="00000500000000000000"/>
              </a:rPr>
              <a:t>Run-time conversion of speech from one language to another using deep learning</a:t>
            </a:r>
            <a:endParaRPr sz="3600">
              <a:latin typeface="Oswald" panose="00000500000000000000"/>
              <a:ea typeface="Oswald" panose="00000500000000000000"/>
              <a:cs typeface="Oswald" panose="00000500000000000000"/>
              <a:sym typeface="Oswald" panose="00000500000000000000"/>
            </a:endParaRPr>
          </a:p>
        </p:txBody>
      </p:sp>
      <p:sp>
        <p:nvSpPr>
          <p:cNvPr id="170" name="Google Shape;170;p26"/>
          <p:cNvSpPr txBox="1"/>
          <p:nvPr>
            <p:ph type="subTitle" idx="1"/>
          </p:nvPr>
        </p:nvSpPr>
        <p:spPr>
          <a:xfrm>
            <a:off x="727950" y="3288724"/>
            <a:ext cx="7688100" cy="541200"/>
          </a:xfrm>
          <a:prstGeom prst="rect">
            <a:avLst/>
          </a:prstGeom>
          <a:noFill/>
          <a:ln>
            <a:noFill/>
          </a:ln>
        </p:spPr>
        <p:txBody>
          <a:bodyPr spcFirstLastPara="1" wrap="square" lIns="91425" tIns="91425" rIns="91425" bIns="91425" anchor="t" anchorCtr="0">
            <a:noAutofit/>
          </a:bodyPr>
          <a:lstStyle/>
          <a:p>
            <a:pPr marL="457200" lvl="0" indent="-311150" algn="ctr" rtl="0">
              <a:lnSpc>
                <a:spcPct val="100000"/>
              </a:lnSpc>
              <a:spcBef>
                <a:spcPts val="0"/>
              </a:spcBef>
              <a:spcAft>
                <a:spcPts val="0"/>
              </a:spcAft>
              <a:buSzPts val="1600"/>
              <a:buNone/>
            </a:pPr>
            <a:r>
              <a:rPr lang="en-GB"/>
              <a:t>Mentors:  Prof. Prosenjit Gupta</a:t>
            </a:r>
            <a:endParaRPr lang="en-GB"/>
          </a:p>
          <a:p>
            <a:pPr marL="457200" lvl="0" indent="-311150" algn="ctr" rtl="0">
              <a:lnSpc>
                <a:spcPct val="100000"/>
              </a:lnSpc>
              <a:spcBef>
                <a:spcPts val="0"/>
              </a:spcBef>
              <a:spcAft>
                <a:spcPts val="0"/>
              </a:spcAft>
              <a:buSzPts val="1600"/>
              <a:buNone/>
            </a:pPr>
            <a:r>
              <a:rPr lang="en-GB"/>
              <a:t>Mr. Vikas Malviya</a:t>
            </a:r>
            <a:endParaRPr sz="1800"/>
          </a:p>
          <a:p>
            <a:pPr marL="457200" lvl="0" indent="-311150" algn="ctr" rtl="0">
              <a:lnSpc>
                <a:spcPct val="100000"/>
              </a:lnSpc>
              <a:spcBef>
                <a:spcPts val="0"/>
              </a:spcBef>
              <a:spcAft>
                <a:spcPts val="0"/>
              </a:spcAft>
              <a:buSzPts val="1600"/>
              <a:buNone/>
            </a:pPr>
            <a:br>
              <a:rPr lang="en-GB" sz="1800"/>
            </a:br>
            <a:endParaRPr sz="1800">
              <a:latin typeface="Oswald" panose="00000500000000000000"/>
              <a:ea typeface="Oswald" panose="00000500000000000000"/>
              <a:cs typeface="Oswald" panose="00000500000000000000"/>
              <a:sym typeface="Oswald" panose="00000500000000000000"/>
            </a:endParaRPr>
          </a:p>
        </p:txBody>
      </p:sp>
      <p:sp>
        <p:nvSpPr>
          <p:cNvPr id="171" name="Google Shape;171;p26"/>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panose="020B0604020202020204"/>
              <a:buNone/>
            </a:pPr>
            <a:fld id="{00000000-1234-1234-1234-123412341234}" type="slidenum">
              <a:rPr lang="en-GB"/>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69650" y="1268425"/>
            <a:ext cx="76884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GB" sz="3600">
                <a:latin typeface="Oswald" panose="00000500000000000000"/>
                <a:ea typeface="Oswald" panose="00000500000000000000"/>
                <a:cs typeface="Oswald" panose="00000500000000000000"/>
                <a:sym typeface="Oswald" panose="00000500000000000000"/>
              </a:rPr>
              <a:t>GROUP MEMBERS</a:t>
            </a:r>
            <a:endParaRPr sz="3600">
              <a:latin typeface="Oswald" panose="00000500000000000000"/>
              <a:ea typeface="Oswald" panose="00000500000000000000"/>
              <a:cs typeface="Oswald" panose="00000500000000000000"/>
              <a:sym typeface="Oswald" panose="00000500000000000000"/>
            </a:endParaRPr>
          </a:p>
        </p:txBody>
      </p:sp>
      <p:graphicFrame>
        <p:nvGraphicFramePr>
          <p:cNvPr id="177" name="Google Shape;177;p27"/>
          <p:cNvGraphicFramePr/>
          <p:nvPr/>
        </p:nvGraphicFramePr>
        <p:xfrm>
          <a:off x="2762250" y="2146726"/>
          <a:ext cx="3619500" cy="3000000"/>
        </p:xfrm>
        <a:graphic>
          <a:graphicData uri="http://schemas.openxmlformats.org/drawingml/2006/table">
            <a:tbl>
              <a:tblPr>
                <a:noFill/>
                <a:tableStyleId>{753FEA6E-3193-403D-A72C-4419C0DF5C00}</a:tableStyleId>
              </a:tblPr>
              <a:tblGrid>
                <a:gridCol w="1809750"/>
                <a:gridCol w="1809750"/>
              </a:tblGrid>
              <a:tr h="396450">
                <a:tc>
                  <a:txBody>
                    <a:bodyPr>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u="none" strike="noStrike" cap="none">
                          <a:latin typeface="Oswald" panose="00000500000000000000"/>
                          <a:ea typeface="Oswald" panose="00000500000000000000"/>
                          <a:cs typeface="Oswald" panose="00000500000000000000"/>
                          <a:sym typeface="Oswald" panose="00000500000000000000"/>
                        </a:rPr>
                        <a:t>Deeptonabho Dutta</a:t>
                      </a:r>
                      <a:endParaRPr sz="1800" u="none" strike="noStrike" cap="none">
                        <a:latin typeface="Oswald" panose="00000500000000000000"/>
                        <a:ea typeface="Oswald" panose="00000500000000000000"/>
                        <a:cs typeface="Oswald" panose="00000500000000000000"/>
                        <a:sym typeface="Oswald" panose="00000500000000000000"/>
                      </a:endParaRPr>
                    </a:p>
                  </a:txBody>
                  <a:tcPr marL="91425" marR="91425" marT="91425" marB="91425"/>
                </a:tc>
                <a:tc>
                  <a:txBody>
                    <a:bodyPr>
                      <a:sp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800" u="none" strike="noStrike" cap="none">
                          <a:latin typeface="Oswald" panose="00000500000000000000"/>
                          <a:ea typeface="Oswald" panose="00000500000000000000"/>
                          <a:cs typeface="Oswald" panose="00000500000000000000"/>
                          <a:sym typeface="Oswald" panose="00000500000000000000"/>
                        </a:rPr>
                        <a:t>U101116FCS030</a:t>
                      </a:r>
                      <a:endParaRPr sz="1800" u="none" strike="noStrike" cap="none">
                        <a:latin typeface="Oswald" panose="00000500000000000000"/>
                        <a:ea typeface="Oswald" panose="00000500000000000000"/>
                        <a:cs typeface="Oswald" panose="00000500000000000000"/>
                        <a:sym typeface="Oswald" panose="00000500000000000000"/>
                      </a:endParaRPr>
                    </a:p>
                  </a:txBody>
                  <a:tcPr marL="91425" marR="91425" marT="91425" marB="91425"/>
                </a:tc>
              </a:tr>
              <a:tr h="396450">
                <a:tc>
                  <a:txBody>
                    <a:bodyPr>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u="none" strike="noStrike" cap="none">
                          <a:latin typeface="Oswald" panose="00000500000000000000"/>
                          <a:ea typeface="Oswald" panose="00000500000000000000"/>
                          <a:cs typeface="Oswald" panose="00000500000000000000"/>
                          <a:sym typeface="Oswald" panose="00000500000000000000"/>
                        </a:rPr>
                        <a:t>Gaurav Mundhra</a:t>
                      </a:r>
                      <a:endParaRPr sz="1800" u="none" strike="noStrike" cap="none">
                        <a:latin typeface="Oswald" panose="00000500000000000000"/>
                        <a:ea typeface="Oswald" panose="00000500000000000000"/>
                        <a:cs typeface="Oswald" panose="00000500000000000000"/>
                        <a:sym typeface="Oswald" panose="00000500000000000000"/>
                      </a:endParaRPr>
                    </a:p>
                  </a:txBody>
                  <a:tcPr marL="91425" marR="91425" marT="91425" marB="91425"/>
                </a:tc>
                <a:tc>
                  <a:txBody>
                    <a:bodyPr>
                      <a:sp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800" u="none" strike="noStrike" cap="none">
                          <a:latin typeface="Oswald" panose="00000500000000000000"/>
                          <a:ea typeface="Oswald" panose="00000500000000000000"/>
                          <a:cs typeface="Oswald" panose="00000500000000000000"/>
                          <a:sym typeface="Oswald" panose="00000500000000000000"/>
                        </a:rPr>
                        <a:t>U101116FCS037</a:t>
                      </a:r>
                      <a:endParaRPr sz="1800" u="none" strike="noStrike" cap="none">
                        <a:latin typeface="Oswald" panose="00000500000000000000"/>
                        <a:ea typeface="Oswald" panose="00000500000000000000"/>
                        <a:cs typeface="Oswald" panose="00000500000000000000"/>
                        <a:sym typeface="Oswald" panose="00000500000000000000"/>
                      </a:endParaRPr>
                    </a:p>
                  </a:txBody>
                  <a:tcPr marL="91425" marR="91425" marT="91425" marB="91425"/>
                </a:tc>
              </a:tr>
              <a:tr h="396450">
                <a:tc>
                  <a:txBody>
                    <a:bodyPr>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a:latin typeface="Oswald" panose="00000500000000000000"/>
                          <a:ea typeface="Oswald" panose="00000500000000000000"/>
                          <a:cs typeface="Oswald" panose="00000500000000000000"/>
                          <a:sym typeface="Oswald" panose="00000500000000000000"/>
                        </a:rPr>
                        <a:t>K.N Raviteja</a:t>
                      </a:r>
                      <a:endParaRPr sz="1800" u="none" strike="noStrike" cap="none">
                        <a:latin typeface="Oswald" panose="00000500000000000000"/>
                        <a:ea typeface="Oswald" panose="00000500000000000000"/>
                        <a:cs typeface="Oswald" panose="00000500000000000000"/>
                        <a:sym typeface="Oswald" panose="00000500000000000000"/>
                      </a:endParaRPr>
                    </a:p>
                  </a:txBody>
                  <a:tcPr marL="91425" marR="91425" marT="91425" marB="91425"/>
                </a:tc>
                <a:tc>
                  <a:txBody>
                    <a:bodyPr>
                      <a:sp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800" u="none" strike="noStrike" cap="none">
                          <a:latin typeface="Oswald" panose="00000500000000000000"/>
                          <a:ea typeface="Oswald" panose="00000500000000000000"/>
                          <a:cs typeface="Oswald" panose="00000500000000000000"/>
                          <a:sym typeface="Oswald" panose="00000500000000000000"/>
                        </a:rPr>
                        <a:t>U101116FCS056</a:t>
                      </a:r>
                      <a:endParaRPr sz="1800" u="none" strike="noStrike" cap="none">
                        <a:latin typeface="Oswald" panose="00000500000000000000"/>
                        <a:ea typeface="Oswald" panose="00000500000000000000"/>
                        <a:cs typeface="Oswald" panose="00000500000000000000"/>
                        <a:sym typeface="Oswald" panose="00000500000000000000"/>
                      </a:endParaRPr>
                    </a:p>
                  </a:txBody>
                  <a:tcPr marL="91425" marR="91425" marT="91425" marB="91425"/>
                </a:tc>
              </a:tr>
              <a:tr h="396450">
                <a:tc>
                  <a:txBody>
                    <a:bodyPr>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u="none" strike="noStrike" cap="none">
                          <a:latin typeface="Oswald" panose="00000500000000000000"/>
                          <a:ea typeface="Oswald" panose="00000500000000000000"/>
                          <a:cs typeface="Oswald" panose="00000500000000000000"/>
                          <a:sym typeface="Oswald" panose="00000500000000000000"/>
                        </a:rPr>
                        <a:t>Sabyasachi Mishra</a:t>
                      </a:r>
                      <a:endParaRPr sz="1800" u="none" strike="noStrike" cap="none">
                        <a:latin typeface="Oswald" panose="00000500000000000000"/>
                        <a:ea typeface="Oswald" panose="00000500000000000000"/>
                        <a:cs typeface="Oswald" panose="00000500000000000000"/>
                        <a:sym typeface="Oswald" panose="00000500000000000000"/>
                      </a:endParaRPr>
                    </a:p>
                  </a:txBody>
                  <a:tcPr marL="91425" marR="91425" marT="91425" marB="91425"/>
                </a:tc>
                <a:tc>
                  <a:txBody>
                    <a:bodyPr>
                      <a:sp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800" u="none" strike="noStrike" cap="none">
                          <a:latin typeface="Oswald" panose="00000500000000000000"/>
                          <a:ea typeface="Oswald" panose="00000500000000000000"/>
                          <a:cs typeface="Oswald" panose="00000500000000000000"/>
                          <a:sym typeface="Oswald" panose="00000500000000000000"/>
                        </a:rPr>
                        <a:t>U101116FCS104</a:t>
                      </a:r>
                      <a:endParaRPr sz="1800" u="none" strike="noStrike" cap="none">
                        <a:latin typeface="Oswald" panose="00000500000000000000"/>
                        <a:ea typeface="Oswald" panose="00000500000000000000"/>
                        <a:cs typeface="Oswald" panose="00000500000000000000"/>
                        <a:sym typeface="Oswald" panose="00000500000000000000"/>
                      </a:endParaRPr>
                    </a:p>
                  </a:txBody>
                  <a:tcPr marL="91425" marR="91425" marT="91425" marB="91425"/>
                </a:tc>
              </a:tr>
              <a:tr h="396450">
                <a:tc>
                  <a:txBody>
                    <a:bodyPr>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u="none" strike="noStrike" cap="none">
                          <a:latin typeface="Oswald" panose="00000500000000000000"/>
                          <a:ea typeface="Oswald" panose="00000500000000000000"/>
                          <a:cs typeface="Oswald" panose="00000500000000000000"/>
                          <a:sym typeface="Oswald" panose="00000500000000000000"/>
                        </a:rPr>
                        <a:t>Shubhangi</a:t>
                      </a:r>
                      <a:endParaRPr sz="1800" u="none" strike="noStrike" cap="none">
                        <a:latin typeface="Oswald" panose="00000500000000000000"/>
                        <a:ea typeface="Oswald" panose="00000500000000000000"/>
                        <a:cs typeface="Oswald" panose="00000500000000000000"/>
                        <a:sym typeface="Oswald" panose="00000500000000000000"/>
                      </a:endParaRPr>
                    </a:p>
                  </a:txBody>
                  <a:tcPr marL="91425" marR="91425" marT="91425" marB="91425"/>
                </a:tc>
                <a:tc>
                  <a:txBody>
                    <a:bodyPr>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u="none" strike="noStrike" cap="none">
                          <a:latin typeface="Oswald" panose="00000500000000000000"/>
                          <a:ea typeface="Oswald" panose="00000500000000000000"/>
                          <a:cs typeface="Oswald" panose="00000500000000000000"/>
                          <a:sym typeface="Oswald" panose="00000500000000000000"/>
                        </a:rPr>
                        <a:t>U101116FCS127</a:t>
                      </a:r>
                      <a:endParaRPr sz="1800" u="none" strike="noStrike" cap="none">
                        <a:latin typeface="Oswald" panose="00000500000000000000"/>
                        <a:ea typeface="Oswald" panose="00000500000000000000"/>
                        <a:cs typeface="Oswald" panose="00000500000000000000"/>
                        <a:sym typeface="Oswald" panose="00000500000000000000"/>
                      </a:endParaRPr>
                    </a:p>
                  </a:txBody>
                  <a:tcPr marL="91425" marR="91425" marT="91425" marB="91425"/>
                </a:tc>
              </a:tr>
            </a:tbl>
          </a:graphicData>
        </a:graphic>
      </p:graphicFrame>
      <p:sp>
        <p:nvSpPr>
          <p:cNvPr id="178" name="Google Shape;178;p27"/>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panose="020B0604020202020204"/>
              <a:buNone/>
            </a:pPr>
            <a:fld id="{00000000-1234-1234-1234-123412341234}" type="slidenum">
              <a:rPr lang="en-GB"/>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GB" sz="3600">
                <a:latin typeface="Oswald" panose="00000500000000000000"/>
                <a:ea typeface="Oswald" panose="00000500000000000000"/>
                <a:cs typeface="Oswald" panose="00000500000000000000"/>
                <a:sym typeface="Oswald" panose="00000500000000000000"/>
              </a:rPr>
              <a:t>CONTENTS </a:t>
            </a:r>
            <a:endParaRPr sz="3600">
              <a:latin typeface="Oswald" panose="00000500000000000000"/>
              <a:ea typeface="Oswald" panose="00000500000000000000"/>
              <a:cs typeface="Oswald" panose="00000500000000000000"/>
              <a:sym typeface="Oswald" panose="00000500000000000000"/>
            </a:endParaRPr>
          </a:p>
        </p:txBody>
      </p:sp>
      <p:sp>
        <p:nvSpPr>
          <p:cNvPr id="184" name="Google Shape;184;p28"/>
          <p:cNvSpPr txBox="1"/>
          <p:nvPr>
            <p:ph type="body" idx="1"/>
          </p:nvPr>
        </p:nvSpPr>
        <p:spPr>
          <a:xfrm>
            <a:off x="729450" y="2159101"/>
            <a:ext cx="7688700" cy="22611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AutoNum type="arabicPeriod"/>
            </a:pPr>
            <a:r>
              <a:rPr lang="en-GB" sz="1800">
                <a:solidFill>
                  <a:srgbClr val="000000"/>
                </a:solidFill>
              </a:rPr>
              <a:t>Rationale of work</a:t>
            </a:r>
            <a:endParaRPr sz="1800">
              <a:solidFill>
                <a:srgbClr val="000000"/>
              </a:solidFill>
            </a:endParaRPr>
          </a:p>
          <a:p>
            <a:pPr marL="457200" lvl="0" indent="-342900" algn="l" rtl="0">
              <a:lnSpc>
                <a:spcPct val="115000"/>
              </a:lnSpc>
              <a:spcBef>
                <a:spcPts val="0"/>
              </a:spcBef>
              <a:spcAft>
                <a:spcPts val="0"/>
              </a:spcAft>
              <a:buClr>
                <a:srgbClr val="000000"/>
              </a:buClr>
              <a:buSzPts val="1800"/>
              <a:buAutoNum type="arabicPeriod"/>
            </a:pPr>
            <a:r>
              <a:rPr lang="en-GB" sz="1800">
                <a:solidFill>
                  <a:srgbClr val="000000"/>
                </a:solidFill>
              </a:rPr>
              <a:t>Objective </a:t>
            </a:r>
            <a:endParaRPr sz="1800">
              <a:solidFill>
                <a:srgbClr val="000000"/>
              </a:solidFill>
            </a:endParaRPr>
          </a:p>
          <a:p>
            <a:pPr marL="457200" lvl="0" indent="-342900" algn="l" rtl="0">
              <a:lnSpc>
                <a:spcPct val="115000"/>
              </a:lnSpc>
              <a:spcBef>
                <a:spcPts val="0"/>
              </a:spcBef>
              <a:spcAft>
                <a:spcPts val="0"/>
              </a:spcAft>
              <a:buClr>
                <a:srgbClr val="000000"/>
              </a:buClr>
              <a:buSzPts val="1800"/>
              <a:buAutoNum type="arabicPeriod"/>
            </a:pPr>
            <a:r>
              <a:rPr lang="en-GB" sz="1800">
                <a:solidFill>
                  <a:srgbClr val="000000"/>
                </a:solidFill>
              </a:rPr>
              <a:t>Results of the work done</a:t>
            </a:r>
            <a:endParaRPr sz="1800">
              <a:solidFill>
                <a:srgbClr val="000000"/>
              </a:solidFill>
            </a:endParaRPr>
          </a:p>
          <a:p>
            <a:pPr marL="457200" lvl="0" indent="-342900" algn="l" rtl="0">
              <a:lnSpc>
                <a:spcPct val="115000"/>
              </a:lnSpc>
              <a:spcBef>
                <a:spcPts val="0"/>
              </a:spcBef>
              <a:spcAft>
                <a:spcPts val="0"/>
              </a:spcAft>
              <a:buClr>
                <a:srgbClr val="000000"/>
              </a:buClr>
              <a:buSzPts val="1800"/>
              <a:buAutoNum type="arabicPeriod"/>
            </a:pPr>
            <a:r>
              <a:rPr lang="en-GB" sz="1800">
                <a:solidFill>
                  <a:srgbClr val="000000"/>
                </a:solidFill>
              </a:rPr>
              <a:t>Future work </a:t>
            </a:r>
            <a:endParaRPr lang="en-GB" sz="1800">
              <a:solidFill>
                <a:srgbClr val="000000"/>
              </a:solidFill>
            </a:endParaRPr>
          </a:p>
          <a:p>
            <a:pPr marL="457200" lvl="0" indent="-342900" algn="l" rtl="0">
              <a:lnSpc>
                <a:spcPct val="115000"/>
              </a:lnSpc>
              <a:spcBef>
                <a:spcPts val="0"/>
              </a:spcBef>
              <a:spcAft>
                <a:spcPts val="0"/>
              </a:spcAft>
              <a:buClr>
                <a:srgbClr val="000000"/>
              </a:buClr>
              <a:buSzPts val="1800"/>
              <a:buAutoNum type="arabicPeriod"/>
            </a:pPr>
            <a:r>
              <a:rPr lang="en-GB" sz="1800">
                <a:solidFill>
                  <a:srgbClr val="000000"/>
                </a:solidFill>
              </a:rPr>
              <a:t>Difficulty</a:t>
            </a:r>
            <a:endParaRPr sz="1800">
              <a:solidFill>
                <a:srgbClr val="000000"/>
              </a:solidFill>
            </a:endParaRPr>
          </a:p>
        </p:txBody>
      </p:sp>
      <p:sp>
        <p:nvSpPr>
          <p:cNvPr id="185" name="Google Shape;185;p28"/>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panose="020B0604020202020204"/>
              <a:buNone/>
            </a:pPr>
            <a:fld id="{00000000-1234-1234-1234-123412341234}" type="slidenum">
              <a:rPr lang="en-GB"/>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628175" y="2130650"/>
            <a:ext cx="3300900" cy="168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sz="3600"/>
              <a:t>Objectives of the Study	</a:t>
            </a:r>
            <a:endParaRPr sz="3600"/>
          </a:p>
        </p:txBody>
      </p:sp>
      <p:sp>
        <p:nvSpPr>
          <p:cNvPr id="191" name="Google Shape;191;p29"/>
          <p:cNvSpPr txBox="1"/>
          <p:nvPr>
            <p:ph type="body" idx="2"/>
          </p:nvPr>
        </p:nvSpPr>
        <p:spPr>
          <a:xfrm>
            <a:off x="5214425" y="411875"/>
            <a:ext cx="3374400" cy="367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GB" sz="1500" b="1" i="1">
                <a:solidFill>
                  <a:srgbClr val="222222"/>
                </a:solidFill>
                <a:highlight>
                  <a:srgbClr val="FFFFFF"/>
                </a:highlight>
              </a:rPr>
              <a:t>Objective 1:</a:t>
            </a:r>
            <a:r>
              <a:rPr lang="en-GB" sz="1500">
                <a:solidFill>
                  <a:srgbClr val="222222"/>
                </a:solidFill>
                <a:highlight>
                  <a:srgbClr val="FFFFFF"/>
                </a:highlight>
              </a:rPr>
              <a:t> </a:t>
            </a:r>
            <a:r>
              <a:rPr lang="en-GB" sz="1500">
                <a:solidFill>
                  <a:srgbClr val="000000"/>
                </a:solidFill>
              </a:rPr>
              <a:t>To implement the project using machine learning libraries</a:t>
            </a:r>
            <a:endParaRPr sz="1500">
              <a:solidFill>
                <a:srgbClr val="000000"/>
              </a:solidFill>
            </a:endParaRPr>
          </a:p>
          <a:p>
            <a:pPr marL="0" lvl="0" indent="0" algn="l" rtl="0">
              <a:lnSpc>
                <a:spcPct val="115000"/>
              </a:lnSpc>
              <a:spcBef>
                <a:spcPts val="0"/>
              </a:spcBef>
              <a:spcAft>
                <a:spcPts val="0"/>
              </a:spcAft>
              <a:buSzPts val="1300"/>
              <a:buNone/>
            </a:pPr>
            <a:endParaRPr sz="1500">
              <a:solidFill>
                <a:srgbClr val="222222"/>
              </a:solidFill>
              <a:highlight>
                <a:srgbClr val="FFFFFF"/>
              </a:highlight>
            </a:endParaRPr>
          </a:p>
          <a:p>
            <a:pPr marL="0" lvl="0" indent="0" algn="l" rtl="0">
              <a:spcBef>
                <a:spcPts val="0"/>
              </a:spcBef>
              <a:spcAft>
                <a:spcPts val="0"/>
              </a:spcAft>
              <a:buSzPts val="1300"/>
              <a:buNone/>
            </a:pPr>
            <a:r>
              <a:rPr lang="en-GB" sz="1500" b="1" i="1">
                <a:solidFill>
                  <a:srgbClr val="222222"/>
                </a:solidFill>
                <a:highlight>
                  <a:schemeClr val="lt1"/>
                </a:highlight>
              </a:rPr>
              <a:t>Objective 2:</a:t>
            </a:r>
            <a:r>
              <a:rPr lang="en-GB" sz="1500">
                <a:solidFill>
                  <a:srgbClr val="222222"/>
                </a:solidFill>
                <a:highlight>
                  <a:schemeClr val="lt1"/>
                </a:highlight>
              </a:rPr>
              <a:t> T</a:t>
            </a:r>
            <a:r>
              <a:rPr lang="en-GB" sz="1500">
                <a:solidFill>
                  <a:srgbClr val="000000"/>
                </a:solidFill>
              </a:rPr>
              <a:t>o switch from machine learning libraries to deep learning libraries and neural nets</a:t>
            </a:r>
            <a:endParaRPr sz="1500">
              <a:solidFill>
                <a:srgbClr val="000000"/>
              </a:solidFill>
            </a:endParaRPr>
          </a:p>
          <a:p>
            <a:pPr marL="0" lvl="0" indent="0" algn="l" rtl="0">
              <a:spcBef>
                <a:spcPts val="0"/>
              </a:spcBef>
              <a:spcAft>
                <a:spcPts val="0"/>
              </a:spcAft>
              <a:buSzPts val="1300"/>
              <a:buNone/>
            </a:pPr>
            <a:endParaRPr sz="1500">
              <a:solidFill>
                <a:srgbClr val="000000"/>
              </a:solidFill>
            </a:endParaRPr>
          </a:p>
          <a:p>
            <a:pPr marL="0" lvl="0" indent="0" algn="l" rtl="0">
              <a:lnSpc>
                <a:spcPct val="100000"/>
              </a:lnSpc>
              <a:spcBef>
                <a:spcPts val="0"/>
              </a:spcBef>
              <a:spcAft>
                <a:spcPts val="0"/>
              </a:spcAft>
              <a:buClr>
                <a:srgbClr val="000000"/>
              </a:buClr>
              <a:buFont typeface="Arial" panose="020B0604020202020204"/>
              <a:buNone/>
            </a:pPr>
            <a:r>
              <a:rPr lang="en-GB" sz="1500" b="1">
                <a:solidFill>
                  <a:srgbClr val="000000"/>
                </a:solidFill>
                <a:latin typeface="Arial" panose="020B0604020202020204"/>
                <a:ea typeface="Arial" panose="020B0604020202020204"/>
                <a:cs typeface="Arial" panose="020B0604020202020204"/>
                <a:sym typeface="Arial" panose="020B0604020202020204"/>
              </a:rPr>
              <a:t>Speech Recognition:</a:t>
            </a:r>
            <a:r>
              <a:rPr lang="en-GB" sz="1500">
                <a:solidFill>
                  <a:srgbClr val="000000"/>
                </a:solidFill>
                <a:latin typeface="Arial" panose="020B0604020202020204"/>
                <a:ea typeface="Arial" panose="020B0604020202020204"/>
                <a:cs typeface="Arial" panose="020B0604020202020204"/>
                <a:sym typeface="Arial" panose="020B0604020202020204"/>
              </a:rPr>
              <a:t> </a:t>
            </a:r>
            <a:endParaRPr sz="1500">
              <a:solidFill>
                <a:srgbClr val="000000"/>
              </a:solidFill>
              <a:latin typeface="Arial" panose="020B0604020202020204"/>
              <a:ea typeface="Arial" panose="020B0604020202020204"/>
              <a:cs typeface="Arial" panose="020B0604020202020204"/>
              <a:sym typeface="Arial" panose="020B0604020202020204"/>
            </a:endParaRPr>
          </a:p>
          <a:p>
            <a:pPr marL="0" lvl="3" indent="0" algn="l" rtl="0">
              <a:lnSpc>
                <a:spcPct val="100000"/>
              </a:lnSpc>
              <a:spcBef>
                <a:spcPts val="0"/>
              </a:spcBef>
              <a:spcAft>
                <a:spcPts val="0"/>
              </a:spcAft>
              <a:buClr>
                <a:srgbClr val="000000"/>
              </a:buClr>
              <a:buFont typeface="Arial" panose="020B0604020202020204"/>
              <a:buNone/>
            </a:pPr>
            <a:r>
              <a:rPr lang="en-GB" sz="1500">
                <a:solidFill>
                  <a:srgbClr val="000000"/>
                </a:solidFill>
                <a:latin typeface="Arial" panose="020B0604020202020204"/>
                <a:ea typeface="Arial" panose="020B0604020202020204"/>
                <a:cs typeface="Arial" panose="020B0604020202020204"/>
                <a:sym typeface="Arial" panose="020B0604020202020204"/>
              </a:rPr>
              <a:t>Deepspeech and Tensorflow (or) HMM model</a:t>
            </a:r>
            <a:endParaRPr sz="1500">
              <a:solidFill>
                <a:srgbClr val="000000"/>
              </a:solidFill>
              <a:latin typeface="Arial" panose="020B0604020202020204"/>
              <a:ea typeface="Arial" panose="020B0604020202020204"/>
              <a:cs typeface="Arial" panose="020B0604020202020204"/>
              <a:sym typeface="Arial" panose="020B0604020202020204"/>
            </a:endParaRPr>
          </a:p>
          <a:p>
            <a:pPr marL="0" lvl="2" indent="0" algn="l" rtl="0">
              <a:lnSpc>
                <a:spcPct val="100000"/>
              </a:lnSpc>
              <a:spcBef>
                <a:spcPts val="0"/>
              </a:spcBef>
              <a:spcAft>
                <a:spcPts val="0"/>
              </a:spcAft>
              <a:buNone/>
            </a:pPr>
            <a:r>
              <a:rPr lang="en-GB" sz="1500">
                <a:solidFill>
                  <a:srgbClr val="000000"/>
                </a:solidFill>
                <a:latin typeface="Arial" panose="020B0604020202020204"/>
                <a:ea typeface="Arial" panose="020B0604020202020204"/>
                <a:cs typeface="Arial" panose="020B0604020202020204"/>
                <a:sym typeface="Arial" panose="020B0604020202020204"/>
              </a:rPr>
              <a:t>					</a:t>
            </a:r>
            <a:endParaRPr sz="1500">
              <a:solidFill>
                <a:srgbClr val="000000"/>
              </a:solidFill>
              <a:latin typeface="Arial" panose="020B0604020202020204"/>
              <a:ea typeface="Arial" panose="020B0604020202020204"/>
              <a:cs typeface="Arial" panose="020B0604020202020204"/>
              <a:sym typeface="Arial" panose="020B0604020202020204"/>
            </a:endParaRPr>
          </a:p>
          <a:p>
            <a:pPr marL="0" lvl="2" indent="0" algn="l" rtl="0">
              <a:lnSpc>
                <a:spcPct val="100000"/>
              </a:lnSpc>
              <a:spcBef>
                <a:spcPts val="0"/>
              </a:spcBef>
              <a:spcAft>
                <a:spcPts val="0"/>
              </a:spcAft>
              <a:buClr>
                <a:srgbClr val="000000"/>
              </a:buClr>
              <a:buFont typeface="Arial" panose="020B0604020202020204"/>
              <a:buNone/>
            </a:pPr>
            <a:r>
              <a:rPr lang="en-GB" sz="1500" b="1">
                <a:solidFill>
                  <a:srgbClr val="000000"/>
                </a:solidFill>
                <a:latin typeface="Arial" panose="020B0604020202020204"/>
                <a:ea typeface="Arial" panose="020B0604020202020204"/>
                <a:cs typeface="Arial" panose="020B0604020202020204"/>
                <a:sym typeface="Arial" panose="020B0604020202020204"/>
              </a:rPr>
              <a:t>Speech Translation:</a:t>
            </a:r>
            <a:endParaRPr sz="1500">
              <a:solidFill>
                <a:srgbClr val="000000"/>
              </a:solidFill>
              <a:latin typeface="Arial" panose="020B0604020202020204"/>
              <a:ea typeface="Arial" panose="020B0604020202020204"/>
              <a:cs typeface="Arial" panose="020B0604020202020204"/>
              <a:sym typeface="Arial" panose="020B0604020202020204"/>
            </a:endParaRPr>
          </a:p>
          <a:p>
            <a:pPr marL="0" lvl="3" indent="0" algn="l" rtl="0">
              <a:lnSpc>
                <a:spcPct val="100000"/>
              </a:lnSpc>
              <a:spcBef>
                <a:spcPts val="0"/>
              </a:spcBef>
              <a:spcAft>
                <a:spcPts val="0"/>
              </a:spcAft>
              <a:buClr>
                <a:srgbClr val="000000"/>
              </a:buClr>
              <a:buFont typeface="Arial" panose="020B0604020202020204"/>
              <a:buNone/>
            </a:pPr>
            <a:r>
              <a:rPr lang="en-GB" sz="1500">
                <a:solidFill>
                  <a:srgbClr val="000000"/>
                </a:solidFill>
                <a:latin typeface="Arial" panose="020B0604020202020204"/>
                <a:ea typeface="Arial" panose="020B0604020202020204"/>
                <a:cs typeface="Arial" panose="020B0604020202020204"/>
                <a:sym typeface="Arial" panose="020B0604020202020204"/>
              </a:rPr>
              <a:t>Tensorflow, NLTK and Keras</a:t>
            </a:r>
            <a:endParaRPr sz="1500">
              <a:solidFill>
                <a:srgbClr val="000000"/>
              </a:solidFill>
              <a:latin typeface="Arial" panose="020B0604020202020204"/>
              <a:ea typeface="Arial" panose="020B0604020202020204"/>
              <a:cs typeface="Arial" panose="020B0604020202020204"/>
              <a:sym typeface="Arial" panose="020B0604020202020204"/>
            </a:endParaRPr>
          </a:p>
          <a:p>
            <a:pPr marL="0" lvl="2" indent="0" algn="l" rtl="0">
              <a:lnSpc>
                <a:spcPct val="100000"/>
              </a:lnSpc>
              <a:spcBef>
                <a:spcPts val="0"/>
              </a:spcBef>
              <a:spcAft>
                <a:spcPts val="0"/>
              </a:spcAft>
              <a:buNone/>
            </a:pPr>
            <a:r>
              <a:rPr lang="en-GB" sz="1500">
                <a:solidFill>
                  <a:srgbClr val="000000"/>
                </a:solidFill>
                <a:latin typeface="Arial" panose="020B0604020202020204"/>
                <a:ea typeface="Arial" panose="020B0604020202020204"/>
                <a:cs typeface="Arial" panose="020B0604020202020204"/>
                <a:sym typeface="Arial" panose="020B0604020202020204"/>
              </a:rPr>
              <a:t>					</a:t>
            </a:r>
            <a:endParaRPr sz="1500">
              <a:solidFill>
                <a:srgbClr val="000000"/>
              </a:solidFill>
              <a:latin typeface="Arial" panose="020B0604020202020204"/>
              <a:ea typeface="Arial" panose="020B0604020202020204"/>
              <a:cs typeface="Arial" panose="020B0604020202020204"/>
              <a:sym typeface="Arial" panose="020B0604020202020204"/>
            </a:endParaRPr>
          </a:p>
          <a:p>
            <a:pPr marL="0" lvl="2" indent="0" algn="l" rtl="0">
              <a:lnSpc>
                <a:spcPct val="100000"/>
              </a:lnSpc>
              <a:spcBef>
                <a:spcPts val="0"/>
              </a:spcBef>
              <a:spcAft>
                <a:spcPts val="0"/>
              </a:spcAft>
              <a:buClr>
                <a:srgbClr val="000000"/>
              </a:buClr>
              <a:buFont typeface="Arial" panose="020B0604020202020204"/>
              <a:buNone/>
            </a:pPr>
            <a:r>
              <a:rPr lang="en-GB" sz="1500" b="1">
                <a:solidFill>
                  <a:srgbClr val="000000"/>
                </a:solidFill>
                <a:latin typeface="Arial" panose="020B0604020202020204"/>
                <a:ea typeface="Arial" panose="020B0604020202020204"/>
                <a:cs typeface="Arial" panose="020B0604020202020204"/>
                <a:sym typeface="Arial" panose="020B0604020202020204"/>
              </a:rPr>
              <a:t>Speech Synthesis:</a:t>
            </a:r>
            <a:endParaRPr sz="15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rgbClr val="000000"/>
              </a:buClr>
              <a:buFont typeface="Arial" panose="020B0604020202020204"/>
              <a:buNone/>
            </a:pPr>
            <a:r>
              <a:rPr lang="en-GB" sz="1500">
                <a:solidFill>
                  <a:srgbClr val="000000"/>
                </a:solidFill>
                <a:latin typeface="Arial" panose="020B0604020202020204"/>
                <a:ea typeface="Arial" panose="020B0604020202020204"/>
                <a:cs typeface="Arial" panose="020B0604020202020204"/>
                <a:sym typeface="Arial" panose="020B0604020202020204"/>
              </a:rPr>
              <a:t>Tensorflow ,Matplotlib and Tensorboard</a:t>
            </a:r>
            <a:endParaRPr sz="1500">
              <a:solidFill>
                <a:srgbClr val="000000"/>
              </a:solidFill>
            </a:endParaRPr>
          </a:p>
          <a:p>
            <a:pPr marL="0" lvl="0" indent="0" algn="l" rtl="0">
              <a:spcBef>
                <a:spcPts val="0"/>
              </a:spcBef>
              <a:spcAft>
                <a:spcPts val="0"/>
              </a:spcAft>
              <a:buSzPts val="1300"/>
              <a:buNone/>
            </a:pPr>
            <a:endParaRPr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95" name="Shape 195"/>
        <p:cNvGrpSpPr/>
        <p:nvPr/>
      </p:nvGrpSpPr>
      <p:grpSpPr>
        <a:xfrm>
          <a:off x="0" y="0"/>
          <a:ext cx="0" cy="0"/>
          <a:chOff x="0" y="0"/>
          <a:chExt cx="0" cy="0"/>
        </a:xfrm>
      </p:grpSpPr>
      <p:sp>
        <p:nvSpPr>
          <p:cNvPr id="196" name="Google Shape;196;p30"/>
          <p:cNvSpPr txBox="1"/>
          <p:nvPr>
            <p:ph type="title"/>
          </p:nvPr>
        </p:nvSpPr>
        <p:spPr>
          <a:xfrm>
            <a:off x="611625" y="2065350"/>
            <a:ext cx="2472600" cy="101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GB" sz="3000"/>
              <a:t>Rationale of the Study</a:t>
            </a:r>
            <a:endParaRPr lang="en-GB" sz="3000"/>
          </a:p>
        </p:txBody>
      </p:sp>
      <p:sp>
        <p:nvSpPr>
          <p:cNvPr id="197" name="Google Shape;197;p30"/>
          <p:cNvSpPr txBox="1"/>
          <p:nvPr/>
        </p:nvSpPr>
        <p:spPr>
          <a:xfrm>
            <a:off x="3443850" y="360650"/>
            <a:ext cx="5429100" cy="4883700"/>
          </a:xfrm>
          <a:prstGeom prst="rect">
            <a:avLst/>
          </a:prstGeom>
          <a:noFill/>
          <a:ln>
            <a:noFill/>
          </a:ln>
        </p:spPr>
        <p:txBody>
          <a:bodyPr spcFirstLastPara="1" wrap="square" lIns="91425" tIns="91425" rIns="91425" bIns="91425" anchor="ctr" anchorCtr="0">
            <a:noAutofit/>
          </a:bodyPr>
          <a:lstStyle/>
          <a:p>
            <a:pPr marL="139700" lvl="0" indent="0" algn="just" rtl="0">
              <a:spcBef>
                <a:spcPts val="0"/>
              </a:spcBef>
              <a:spcAft>
                <a:spcPts val="0"/>
              </a:spcAft>
              <a:buNone/>
            </a:pPr>
            <a:r>
              <a:rPr lang="en-GB">
                <a:solidFill>
                  <a:srgbClr val="FFFFFF"/>
                </a:solidFill>
                <a:latin typeface="Lato" panose="020F0502020204030203"/>
                <a:ea typeface="Lato" panose="020F0502020204030203"/>
                <a:cs typeface="Lato" panose="020F0502020204030203"/>
                <a:sym typeface="Lato" panose="020F0502020204030203"/>
              </a:rPr>
              <a:t>Language is a genuine problem when difficult to understand. Through our research, we aim to considerable solve the following problems: </a:t>
            </a:r>
            <a:endParaRPr>
              <a:solidFill>
                <a:srgbClr val="FFFFFF"/>
              </a:solidFill>
            </a:endParaRPr>
          </a:p>
          <a:p>
            <a:pPr marL="139700" lvl="0" indent="0" algn="just"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a:p>
            <a:pPr marL="457200" lvl="0" indent="-317500" algn="just" rtl="0">
              <a:spcBef>
                <a:spcPts val="0"/>
              </a:spcBef>
              <a:spcAft>
                <a:spcPts val="0"/>
              </a:spcAft>
              <a:buClr>
                <a:srgbClr val="FFFFFF"/>
              </a:buClr>
              <a:buSzPts val="1400"/>
              <a:buFont typeface="Lato" panose="020F0502020204030203"/>
              <a:buChar char="●"/>
            </a:pPr>
            <a:r>
              <a:rPr lang="en-GB" b="1">
                <a:solidFill>
                  <a:srgbClr val="FFFFFF"/>
                </a:solidFill>
                <a:latin typeface="Lato" panose="020F0502020204030203"/>
                <a:ea typeface="Lato" panose="020F0502020204030203"/>
                <a:cs typeface="Lato" panose="020F0502020204030203"/>
                <a:sym typeface="Lato" panose="020F0502020204030203"/>
              </a:rPr>
              <a:t>Lingual Barrier - </a:t>
            </a:r>
            <a:r>
              <a:rPr lang="en-GB">
                <a:solidFill>
                  <a:srgbClr val="FFFFFF"/>
                </a:solidFill>
                <a:latin typeface="Lato" panose="020F0502020204030203"/>
                <a:ea typeface="Lato" panose="020F0502020204030203"/>
                <a:cs typeface="Lato" panose="020F0502020204030203"/>
                <a:sym typeface="Lato" panose="020F0502020204030203"/>
              </a:rPr>
              <a:t>To make language easy to understand and also to widen our knowledge in the fields of machine learning and deep learning.</a:t>
            </a:r>
            <a:endParaRPr>
              <a:solidFill>
                <a:srgbClr val="FFFFFF"/>
              </a:solidFill>
              <a:latin typeface="Lato" panose="020F0502020204030203"/>
              <a:ea typeface="Lato" panose="020F0502020204030203"/>
              <a:cs typeface="Lato" panose="020F0502020204030203"/>
              <a:sym typeface="Lato" panose="020F0502020204030203"/>
            </a:endParaRPr>
          </a:p>
          <a:p>
            <a:pPr marL="914400" lvl="0" indent="0" algn="just"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a:p>
            <a:pPr marL="457200" lvl="0" indent="-317500" algn="just" rtl="0">
              <a:spcBef>
                <a:spcPts val="0"/>
              </a:spcBef>
              <a:spcAft>
                <a:spcPts val="0"/>
              </a:spcAft>
              <a:buClr>
                <a:srgbClr val="FFFFFF"/>
              </a:buClr>
              <a:buSzPts val="1400"/>
              <a:buFont typeface="Lato" panose="020F0502020204030203"/>
              <a:buChar char="●"/>
            </a:pPr>
            <a:r>
              <a:rPr lang="en-GB" b="1">
                <a:solidFill>
                  <a:srgbClr val="FFFFFF"/>
                </a:solidFill>
                <a:latin typeface="Lato" panose="020F0502020204030203"/>
                <a:ea typeface="Lato" panose="020F0502020204030203"/>
                <a:cs typeface="Lato" panose="020F0502020204030203"/>
                <a:sym typeface="Lato" panose="020F0502020204030203"/>
              </a:rPr>
              <a:t>Conferences</a:t>
            </a:r>
            <a:r>
              <a:rPr lang="en-GB">
                <a:solidFill>
                  <a:srgbClr val="FFFFFF"/>
                </a:solidFill>
                <a:latin typeface="Lato" panose="020F0502020204030203"/>
                <a:ea typeface="Lato" panose="020F0502020204030203"/>
                <a:cs typeface="Lato" panose="020F0502020204030203"/>
                <a:sym typeface="Lato" panose="020F0502020204030203"/>
              </a:rPr>
              <a:t> - To make speeches in international conferences accessible to all the dignitaries.</a:t>
            </a:r>
            <a:endParaRPr>
              <a:solidFill>
                <a:srgbClr val="FFFFFF"/>
              </a:solidFill>
              <a:latin typeface="Lato" panose="020F0502020204030203"/>
              <a:ea typeface="Lato" panose="020F0502020204030203"/>
              <a:cs typeface="Lato" panose="020F0502020204030203"/>
              <a:sym typeface="Lato" panose="020F0502020204030203"/>
            </a:endParaRPr>
          </a:p>
          <a:p>
            <a:pPr marL="457200" lvl="0" indent="0" algn="just"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a:p>
            <a:pPr marL="457200" lvl="0" indent="-317500" algn="just" rtl="0">
              <a:spcBef>
                <a:spcPts val="0"/>
              </a:spcBef>
              <a:spcAft>
                <a:spcPts val="0"/>
              </a:spcAft>
              <a:buClr>
                <a:srgbClr val="FFFFFF"/>
              </a:buClr>
              <a:buSzPts val="1400"/>
              <a:buFont typeface="Lato" panose="020F0502020204030203"/>
              <a:buChar char="●"/>
            </a:pPr>
            <a:r>
              <a:rPr lang="en-GB" b="1">
                <a:solidFill>
                  <a:srgbClr val="FFFFFF"/>
                </a:solidFill>
                <a:latin typeface="Lato" panose="020F0502020204030203"/>
                <a:ea typeface="Lato" panose="020F0502020204030203"/>
                <a:cs typeface="Lato" panose="020F0502020204030203"/>
                <a:sym typeface="Lato" panose="020F0502020204030203"/>
              </a:rPr>
              <a:t>Education</a:t>
            </a:r>
            <a:r>
              <a:rPr lang="en-GB">
                <a:solidFill>
                  <a:srgbClr val="FFFFFF"/>
                </a:solidFill>
                <a:latin typeface="Lato" panose="020F0502020204030203"/>
                <a:ea typeface="Lato" panose="020F0502020204030203"/>
                <a:cs typeface="Lato" panose="020F0502020204030203"/>
                <a:sym typeface="Lato" panose="020F0502020204030203"/>
              </a:rPr>
              <a:t> - To instantaneously translate a teacher’s lecture to different languages in a classroom.</a:t>
            </a:r>
            <a:endParaRPr>
              <a:solidFill>
                <a:srgbClr val="FFFFFF"/>
              </a:solidFill>
              <a:latin typeface="Lato" panose="020F0502020204030203"/>
              <a:ea typeface="Lato" panose="020F0502020204030203"/>
              <a:cs typeface="Lato" panose="020F0502020204030203"/>
              <a:sym typeface="Lato" panose="020F0502020204030203"/>
            </a:endParaRPr>
          </a:p>
          <a:p>
            <a:pPr marL="457200" lvl="0" indent="0" algn="just"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a:p>
            <a:pPr marL="457200" lvl="0" indent="-317500" algn="just" rtl="0">
              <a:spcBef>
                <a:spcPts val="0"/>
              </a:spcBef>
              <a:spcAft>
                <a:spcPts val="0"/>
              </a:spcAft>
              <a:buClr>
                <a:srgbClr val="FFFFFF"/>
              </a:buClr>
              <a:buSzPts val="1400"/>
              <a:buFont typeface="Lato" panose="020F0502020204030203"/>
              <a:buChar char="●"/>
            </a:pPr>
            <a:r>
              <a:rPr lang="en-GB" b="1">
                <a:solidFill>
                  <a:srgbClr val="FFFFFF"/>
                </a:solidFill>
                <a:latin typeface="Lato" panose="020F0502020204030203"/>
                <a:ea typeface="Lato" panose="020F0502020204030203"/>
                <a:cs typeface="Lato" panose="020F0502020204030203"/>
                <a:sym typeface="Lato" panose="020F0502020204030203"/>
              </a:rPr>
              <a:t>Tourism</a:t>
            </a:r>
            <a:r>
              <a:rPr lang="en-GB">
                <a:solidFill>
                  <a:srgbClr val="FFFFFF"/>
                </a:solidFill>
                <a:latin typeface="Lato" panose="020F0502020204030203"/>
                <a:ea typeface="Lato" panose="020F0502020204030203"/>
                <a:cs typeface="Lato" panose="020F0502020204030203"/>
                <a:sym typeface="Lato" panose="020F0502020204030203"/>
              </a:rPr>
              <a:t> – To enable a tourist to communicate effectively with people in a new country.</a:t>
            </a:r>
            <a:endParaRPr>
              <a:solidFill>
                <a:srgbClr val="FFFFFF"/>
              </a:solidFill>
              <a:latin typeface="Lato" panose="020F0502020204030203"/>
              <a:ea typeface="Lato" panose="020F0502020204030203"/>
              <a:cs typeface="Lato" panose="020F0502020204030203"/>
              <a:sym typeface="Lato" panose="020F0502020204030203"/>
            </a:endParaRPr>
          </a:p>
          <a:p>
            <a:pPr marL="457200" lvl="0" indent="0" algn="just"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a:p>
            <a:pPr marL="457200" lvl="0" indent="-317500" algn="just" rtl="0">
              <a:spcBef>
                <a:spcPts val="0"/>
              </a:spcBef>
              <a:spcAft>
                <a:spcPts val="0"/>
              </a:spcAft>
              <a:buClr>
                <a:srgbClr val="FFFFFF"/>
              </a:buClr>
              <a:buSzPts val="1400"/>
              <a:buFont typeface="Lato" panose="020F0502020204030203"/>
              <a:buChar char="●"/>
            </a:pPr>
            <a:r>
              <a:rPr lang="en-GB" b="1">
                <a:solidFill>
                  <a:srgbClr val="FFFFFF"/>
                </a:solidFill>
                <a:latin typeface="Lato" panose="020F0502020204030203"/>
                <a:ea typeface="Lato" panose="020F0502020204030203"/>
                <a:cs typeface="Lato" panose="020F0502020204030203"/>
                <a:sym typeface="Lato" panose="020F0502020204030203"/>
              </a:rPr>
              <a:t>Blind People</a:t>
            </a:r>
            <a:r>
              <a:rPr lang="en-GB">
                <a:solidFill>
                  <a:srgbClr val="FFFFFF"/>
                </a:solidFill>
                <a:latin typeface="Lato" panose="020F0502020204030203"/>
                <a:ea typeface="Lato" panose="020F0502020204030203"/>
                <a:cs typeface="Lato" panose="020F0502020204030203"/>
                <a:sym typeface="Lato" panose="020F0502020204030203"/>
              </a:rPr>
              <a:t> - To translate on-screen text to a blind person’s native language.</a:t>
            </a:r>
            <a:endParaRPr sz="1800">
              <a:solidFill>
                <a:srgbClr val="FFFFFF"/>
              </a:solidFill>
              <a:latin typeface="Lato" panose="020F0502020204030203"/>
              <a:ea typeface="Lato" panose="020F0502020204030203"/>
              <a:cs typeface="Lato" panose="020F0502020204030203"/>
              <a:sym typeface="Lato" panose="020F0502020204030203"/>
            </a:endParaRPr>
          </a:p>
          <a:p>
            <a:pPr marL="457200" marR="0" lvl="0" indent="0" algn="l" rtl="0">
              <a:lnSpc>
                <a:spcPct val="115000"/>
              </a:lnSpc>
              <a:spcBef>
                <a:spcPts val="0"/>
              </a:spcBef>
              <a:spcAft>
                <a:spcPts val="0"/>
              </a:spcAft>
              <a:buNone/>
            </a:pPr>
            <a:endParaRPr sz="1600">
              <a:solidFill>
                <a:srgbClr val="FFFFFF"/>
              </a:solidFill>
              <a:latin typeface="Raleway SemiBold" panose="020B0503030101060003"/>
              <a:ea typeface="Raleway SemiBold" panose="020B0503030101060003"/>
              <a:cs typeface="Raleway SemiBold" panose="020B0503030101060003"/>
              <a:sym typeface="Raleway SemiBold" panose="020B0503030101060003"/>
            </a:endParaRPr>
          </a:p>
          <a:p>
            <a:pPr marL="457200" marR="0" lvl="0" indent="0" algn="l" rtl="0">
              <a:lnSpc>
                <a:spcPct val="115000"/>
              </a:lnSpc>
              <a:spcBef>
                <a:spcPts val="0"/>
              </a:spcBef>
              <a:spcAft>
                <a:spcPts val="0"/>
              </a:spcAft>
              <a:buNone/>
            </a:pPr>
            <a:endParaRPr sz="1800" i="1">
              <a:solidFill>
                <a:srgbClr val="FFFFFF"/>
              </a:solidFill>
              <a:latin typeface="Raleway Medium" panose="020B0503030101060003"/>
              <a:ea typeface="Raleway Medium" panose="020B0503030101060003"/>
              <a:cs typeface="Raleway Medium" panose="020B0503030101060003"/>
              <a:sym typeface="Raleway Medium" panose="020B05030301010600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01" name="Shape 201"/>
        <p:cNvGrpSpPr/>
        <p:nvPr/>
      </p:nvGrpSpPr>
      <p:grpSpPr>
        <a:xfrm>
          <a:off x="0" y="0"/>
          <a:ext cx="0" cy="0"/>
          <a:chOff x="0" y="0"/>
          <a:chExt cx="0" cy="0"/>
        </a:xfrm>
      </p:grpSpPr>
      <p:sp>
        <p:nvSpPr>
          <p:cNvPr id="202" name="Google Shape;202;p31"/>
          <p:cNvSpPr txBox="1"/>
          <p:nvPr>
            <p:ph type="title"/>
          </p:nvPr>
        </p:nvSpPr>
        <p:spPr>
          <a:xfrm>
            <a:off x="651825" y="2065350"/>
            <a:ext cx="2472600" cy="101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GB" sz="3000"/>
              <a:t>Rationale of the Study (Continued)</a:t>
            </a:r>
            <a:endParaRPr lang="en-GB" sz="3000"/>
          </a:p>
        </p:txBody>
      </p:sp>
      <p:sp>
        <p:nvSpPr>
          <p:cNvPr id="203" name="Google Shape;203;p31"/>
          <p:cNvSpPr txBox="1"/>
          <p:nvPr/>
        </p:nvSpPr>
        <p:spPr>
          <a:xfrm>
            <a:off x="3272725" y="773325"/>
            <a:ext cx="5429100" cy="4883700"/>
          </a:xfrm>
          <a:prstGeom prst="rect">
            <a:avLst/>
          </a:prstGeom>
          <a:noFill/>
          <a:ln>
            <a:noFill/>
          </a:ln>
        </p:spPr>
        <p:txBody>
          <a:bodyPr spcFirstLastPara="1" wrap="square" lIns="91425" tIns="91425" rIns="91425" bIns="91425" anchor="ctr" anchorCtr="0">
            <a:noAutofit/>
          </a:bodyPr>
          <a:lstStyle/>
          <a:p>
            <a:pPr marL="914400" lvl="0" indent="0" algn="l" rtl="0">
              <a:spcBef>
                <a:spcPts val="0"/>
              </a:spcBef>
              <a:spcAft>
                <a:spcPts val="0"/>
              </a:spcAft>
              <a:buClr>
                <a:srgbClr val="000000"/>
              </a:buClr>
              <a:buFont typeface="Arial" panose="020B0604020202020204"/>
              <a:buNone/>
            </a:pPr>
            <a:r>
              <a:rPr lang="en-GB" sz="1500" b="1">
                <a:solidFill>
                  <a:srgbClr val="FFFFFF"/>
                </a:solidFill>
                <a:latin typeface="Lato" panose="020F0502020204030203"/>
                <a:ea typeface="Lato" panose="020F0502020204030203"/>
                <a:cs typeface="Lato" panose="020F0502020204030203"/>
                <a:sym typeface="Lato" panose="020F0502020204030203"/>
              </a:rPr>
              <a:t>Why not use previous models</a:t>
            </a:r>
            <a:endParaRPr sz="1500">
              <a:solidFill>
                <a:srgbClr val="FFFFFF"/>
              </a:solidFill>
            </a:endParaRPr>
          </a:p>
          <a:p>
            <a:pPr marL="1200150" lvl="0" indent="-292100" algn="l" rtl="0">
              <a:spcBef>
                <a:spcPts val="0"/>
              </a:spcBef>
              <a:spcAft>
                <a:spcPts val="0"/>
              </a:spcAft>
              <a:buClr>
                <a:srgbClr val="FFFFFF"/>
              </a:buClr>
              <a:buSzPts val="1500"/>
              <a:buChar char="•"/>
            </a:pPr>
            <a:r>
              <a:rPr lang="en-GB" sz="1500" b="1">
                <a:solidFill>
                  <a:srgbClr val="FFFFFF"/>
                </a:solidFill>
                <a:latin typeface="Lato" panose="020F0502020204030203"/>
                <a:ea typeface="Lato" panose="020F0502020204030203"/>
                <a:cs typeface="Lato" panose="020F0502020204030203"/>
                <a:sym typeface="Lato" panose="020F0502020204030203"/>
              </a:rPr>
              <a:t>Pre-1970</a:t>
            </a:r>
            <a:endParaRPr sz="1500">
              <a:solidFill>
                <a:srgbClr val="FFFFFF"/>
              </a:solidFill>
            </a:endParaRPr>
          </a:p>
          <a:p>
            <a:pPr marL="1257300" lvl="3" indent="-349250" algn="l" rtl="0">
              <a:spcBef>
                <a:spcPts val="0"/>
              </a:spcBef>
              <a:spcAft>
                <a:spcPts val="0"/>
              </a:spcAft>
              <a:buClr>
                <a:srgbClr val="FFFFFF"/>
              </a:buClr>
              <a:buSzPts val="1500"/>
              <a:buAutoNum type="arabicPeriod"/>
            </a:pPr>
            <a:r>
              <a:rPr lang="en-GB" sz="1500">
                <a:solidFill>
                  <a:srgbClr val="FFFFFF"/>
                </a:solidFill>
                <a:latin typeface="Lato" panose="020F0502020204030203"/>
                <a:ea typeface="Lato" panose="020F0502020204030203"/>
                <a:cs typeface="Lato" panose="020F0502020204030203"/>
                <a:sym typeface="Lato" panose="020F0502020204030203"/>
              </a:rPr>
              <a:t>Speech recognition was implemented for less vocabulary of words(16-200 words).</a:t>
            </a:r>
            <a:endParaRPr sz="1500">
              <a:solidFill>
                <a:srgbClr val="FFFFFF"/>
              </a:solidFill>
            </a:endParaRPr>
          </a:p>
          <a:p>
            <a:pPr marL="1257300" lvl="3" indent="-349250" algn="l" rtl="0">
              <a:spcBef>
                <a:spcPts val="0"/>
              </a:spcBef>
              <a:spcAft>
                <a:spcPts val="0"/>
              </a:spcAft>
              <a:buClr>
                <a:srgbClr val="FFFFFF"/>
              </a:buClr>
              <a:buSzPts val="1500"/>
              <a:buAutoNum type="arabicPeriod"/>
            </a:pPr>
            <a:r>
              <a:rPr lang="en-GB" sz="1500">
                <a:solidFill>
                  <a:srgbClr val="FFFFFF"/>
                </a:solidFill>
                <a:latin typeface="Lato" panose="020F0502020204030203"/>
                <a:ea typeface="Lato" panose="020F0502020204030203"/>
                <a:cs typeface="Lato" panose="020F0502020204030203"/>
                <a:sym typeface="Lato" panose="020F0502020204030203"/>
              </a:rPr>
              <a:t>User had to give a pause after every word for the system to recognize.</a:t>
            </a:r>
            <a:endParaRPr sz="1500">
              <a:solidFill>
                <a:srgbClr val="FFFFFF"/>
              </a:solidFill>
            </a:endParaRPr>
          </a:p>
          <a:p>
            <a:pPr marL="914400" lvl="3" indent="0" algn="l" rtl="0">
              <a:spcBef>
                <a:spcPts val="0"/>
              </a:spcBef>
              <a:spcAft>
                <a:spcPts val="0"/>
              </a:spcAft>
              <a:buClr>
                <a:srgbClr val="000000"/>
              </a:buClr>
              <a:buFont typeface="Arial" panose="020B0604020202020204"/>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1200150" lvl="3" indent="-292100" algn="l" rtl="0">
              <a:spcBef>
                <a:spcPts val="0"/>
              </a:spcBef>
              <a:spcAft>
                <a:spcPts val="0"/>
              </a:spcAft>
              <a:buClr>
                <a:srgbClr val="FFFFFF"/>
              </a:buClr>
              <a:buSzPts val="1500"/>
              <a:buChar char="•"/>
            </a:pPr>
            <a:r>
              <a:rPr lang="en-GB" sz="1500" b="1">
                <a:solidFill>
                  <a:srgbClr val="FFFFFF"/>
                </a:solidFill>
                <a:latin typeface="Lato" panose="020F0502020204030203"/>
                <a:ea typeface="Lato" panose="020F0502020204030203"/>
                <a:cs typeface="Lato" panose="020F0502020204030203"/>
                <a:sym typeface="Lato" panose="020F0502020204030203"/>
              </a:rPr>
              <a:t>1970-2000</a:t>
            </a:r>
            <a:endParaRPr sz="1500">
              <a:solidFill>
                <a:srgbClr val="FFFFFF"/>
              </a:solidFill>
            </a:endParaRPr>
          </a:p>
          <a:p>
            <a:pPr marL="1257300" lvl="3" indent="-349250" algn="l" rtl="0">
              <a:spcBef>
                <a:spcPts val="0"/>
              </a:spcBef>
              <a:spcAft>
                <a:spcPts val="0"/>
              </a:spcAft>
              <a:buClr>
                <a:srgbClr val="FFFFFF"/>
              </a:buClr>
              <a:buSzPts val="1500"/>
              <a:buAutoNum type="arabicPeriod"/>
            </a:pPr>
            <a:r>
              <a:rPr lang="en-GB" sz="1500">
                <a:solidFill>
                  <a:srgbClr val="FFFFFF"/>
                </a:solidFill>
                <a:latin typeface="Lato" panose="020F0502020204030203"/>
                <a:ea typeface="Lato" panose="020F0502020204030203"/>
                <a:cs typeface="Lato" panose="020F0502020204030203"/>
                <a:sym typeface="Lato" panose="020F0502020204030203"/>
              </a:rPr>
              <a:t>Introduction of HMM model.</a:t>
            </a:r>
            <a:endParaRPr sz="1500">
              <a:solidFill>
                <a:srgbClr val="FFFFFF"/>
              </a:solidFill>
            </a:endParaRPr>
          </a:p>
          <a:p>
            <a:pPr marL="1257300" lvl="3" indent="-349250" algn="l" rtl="0">
              <a:spcBef>
                <a:spcPts val="0"/>
              </a:spcBef>
              <a:spcAft>
                <a:spcPts val="0"/>
              </a:spcAft>
              <a:buClr>
                <a:srgbClr val="FFFFFF"/>
              </a:buClr>
              <a:buSzPts val="1500"/>
              <a:buAutoNum type="arabicPeriod"/>
            </a:pPr>
            <a:r>
              <a:rPr lang="en-GB" sz="1500">
                <a:solidFill>
                  <a:srgbClr val="FFFFFF"/>
                </a:solidFill>
                <a:latin typeface="Lato" panose="020F0502020204030203"/>
                <a:ea typeface="Lato" panose="020F0502020204030203"/>
                <a:cs typeface="Lato" panose="020F0502020204030203"/>
                <a:sym typeface="Lato" panose="020F0502020204030203"/>
              </a:rPr>
              <a:t>30 seconds of speech required 100 minutes to be translated into another language.</a:t>
            </a:r>
            <a:endParaRPr sz="1500">
              <a:solidFill>
                <a:srgbClr val="FFFFFF"/>
              </a:solidFill>
            </a:endParaRPr>
          </a:p>
          <a:p>
            <a:pPr marL="914400" lvl="3" indent="0" algn="l" rtl="0">
              <a:spcBef>
                <a:spcPts val="0"/>
              </a:spcBef>
              <a:spcAft>
                <a:spcPts val="0"/>
              </a:spcAft>
              <a:buClr>
                <a:srgbClr val="000000"/>
              </a:buClr>
              <a:buFont typeface="Arial" panose="020B0604020202020204"/>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1200150" lvl="3" indent="-292100" algn="l" rtl="0">
              <a:spcBef>
                <a:spcPts val="0"/>
              </a:spcBef>
              <a:spcAft>
                <a:spcPts val="0"/>
              </a:spcAft>
              <a:buClr>
                <a:srgbClr val="FFFFFF"/>
              </a:buClr>
              <a:buSzPts val="1500"/>
              <a:buChar char="•"/>
            </a:pPr>
            <a:r>
              <a:rPr lang="en-GB" sz="1500" b="1">
                <a:solidFill>
                  <a:srgbClr val="FFFFFF"/>
                </a:solidFill>
                <a:latin typeface="Lato" panose="020F0502020204030203"/>
                <a:ea typeface="Lato" panose="020F0502020204030203"/>
                <a:cs typeface="Lato" panose="020F0502020204030203"/>
                <a:sym typeface="Lato" panose="020F0502020204030203"/>
              </a:rPr>
              <a:t>2000s</a:t>
            </a:r>
            <a:endParaRPr sz="1500">
              <a:solidFill>
                <a:srgbClr val="FFFFFF"/>
              </a:solidFill>
            </a:endParaRPr>
          </a:p>
          <a:p>
            <a:pPr marL="1257300" lvl="3" indent="-349250" algn="l" rtl="0">
              <a:spcBef>
                <a:spcPts val="0"/>
              </a:spcBef>
              <a:spcAft>
                <a:spcPts val="0"/>
              </a:spcAft>
              <a:buClr>
                <a:srgbClr val="FFFFFF"/>
              </a:buClr>
              <a:buSzPts val="1500"/>
              <a:buAutoNum type="arabicPeriod"/>
            </a:pPr>
            <a:r>
              <a:rPr lang="en-GB" sz="1500">
                <a:solidFill>
                  <a:srgbClr val="FFFFFF"/>
                </a:solidFill>
                <a:latin typeface="Lato" panose="020F0502020204030203"/>
                <a:ea typeface="Lato" panose="020F0502020204030203"/>
                <a:cs typeface="Lato" panose="020F0502020204030203"/>
                <a:sym typeface="Lato" panose="020F0502020204030203"/>
              </a:rPr>
              <a:t>Introduction of LSTM which outperforms HMM models.</a:t>
            </a:r>
            <a:endParaRPr sz="1500">
              <a:solidFill>
                <a:srgbClr val="FFFFFF"/>
              </a:solidFill>
            </a:endParaRPr>
          </a:p>
          <a:p>
            <a:pPr marL="1257300" lvl="3" indent="-349250" algn="l" rtl="0">
              <a:spcBef>
                <a:spcPts val="0"/>
              </a:spcBef>
              <a:spcAft>
                <a:spcPts val="0"/>
              </a:spcAft>
              <a:buClr>
                <a:srgbClr val="FFFFFF"/>
              </a:buClr>
              <a:buSzPts val="1500"/>
              <a:buAutoNum type="arabicPeriod"/>
            </a:pPr>
            <a:r>
              <a:rPr lang="en-GB" sz="1500">
                <a:solidFill>
                  <a:srgbClr val="FFFFFF"/>
                </a:solidFill>
                <a:latin typeface="Lato" panose="020F0502020204030203"/>
                <a:ea typeface="Lato" panose="020F0502020204030203"/>
                <a:cs typeface="Lato" panose="020F0502020204030203"/>
                <a:sym typeface="Lato" panose="020F0502020204030203"/>
              </a:rPr>
              <a:t>There was a increase in the performance and decrease in word error</a:t>
            </a:r>
            <a:endParaRPr sz="1500">
              <a:solidFill>
                <a:srgbClr val="FFFFFF"/>
              </a:solidFill>
            </a:endParaRPr>
          </a:p>
          <a:p>
            <a:pPr marL="914400" lvl="3" indent="0" algn="l" rtl="0">
              <a:spcBef>
                <a:spcPts val="0"/>
              </a:spcBef>
              <a:spcAft>
                <a:spcPts val="0"/>
              </a:spcAft>
              <a:buClr>
                <a:srgbClr val="000000"/>
              </a:buClr>
              <a:buFont typeface="Arial" panose="020B0604020202020204"/>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914400" lvl="3" indent="0" algn="l" rtl="0">
              <a:spcBef>
                <a:spcPts val="0"/>
              </a:spcBef>
              <a:spcAft>
                <a:spcPts val="0"/>
              </a:spcAft>
              <a:buClr>
                <a:srgbClr val="000000"/>
              </a:buClr>
              <a:buFont typeface="Arial" panose="020B0604020202020204"/>
              <a:buNone/>
            </a:pPr>
            <a:r>
              <a:rPr lang="en-GB" sz="1500">
                <a:solidFill>
                  <a:srgbClr val="FFFFFF"/>
                </a:solidFill>
                <a:latin typeface="Lato" panose="020F0502020204030203"/>
                <a:ea typeface="Lato" panose="020F0502020204030203"/>
                <a:cs typeface="Lato" panose="020F0502020204030203"/>
                <a:sym typeface="Lato" panose="020F0502020204030203"/>
              </a:rPr>
              <a:t> </a:t>
            </a:r>
            <a:endParaRPr sz="1500">
              <a:solidFill>
                <a:srgbClr val="FFFFFF"/>
              </a:solidFill>
            </a:endParaRPr>
          </a:p>
          <a:p>
            <a:pPr marL="914400" lvl="3" indent="0" algn="l" rtl="0">
              <a:spcBef>
                <a:spcPts val="0"/>
              </a:spcBef>
              <a:spcAft>
                <a:spcPts val="0"/>
              </a:spcAft>
              <a:buClr>
                <a:srgbClr val="000000"/>
              </a:buClr>
              <a:buFont typeface="Arial" panose="020B0604020202020204"/>
              <a:buNone/>
            </a:pPr>
            <a:r>
              <a:rPr lang="en-GB" sz="1500">
                <a:solidFill>
                  <a:srgbClr val="FFFFFF"/>
                </a:solidFill>
                <a:latin typeface="Lato" panose="020F0502020204030203"/>
                <a:ea typeface="Lato" panose="020F0502020204030203"/>
                <a:cs typeface="Lato" panose="020F0502020204030203"/>
                <a:sym typeface="Lato" panose="020F0502020204030203"/>
              </a:rPr>
              <a:t>  </a:t>
            </a:r>
            <a:endParaRPr sz="1500">
              <a:solidFill>
                <a:srgbClr val="FFFFFF"/>
              </a:solidFill>
            </a:endParaRPr>
          </a:p>
          <a:p>
            <a:pPr marL="914400" lvl="0" indent="0" algn="l" rtl="0">
              <a:spcBef>
                <a:spcPts val="0"/>
              </a:spcBef>
              <a:spcAft>
                <a:spcPts val="0"/>
              </a:spcAft>
              <a:buClr>
                <a:srgbClr val="000000"/>
              </a:buClr>
              <a:buSzPts val="1400"/>
              <a:buFont typeface="Arial" panose="020B0604020202020204"/>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914400" lvl="0" indent="0" algn="l" rtl="0">
              <a:spcBef>
                <a:spcPts val="0"/>
              </a:spcBef>
              <a:spcAft>
                <a:spcPts val="0"/>
              </a:spcAft>
              <a:buClr>
                <a:srgbClr val="000000"/>
              </a:buClr>
              <a:buFont typeface="Arial" panose="020B0604020202020204"/>
              <a:buNone/>
            </a:pPr>
            <a:endParaRPr sz="1500">
              <a:solidFill>
                <a:srgbClr val="FFFFFF"/>
              </a:solidFill>
              <a:latin typeface="Lato" panose="020F0502020204030203"/>
              <a:ea typeface="Lato" panose="020F0502020204030203"/>
              <a:cs typeface="Lato" panose="020F0502020204030203"/>
              <a:sym typeface="Lato" panose="020F0502020204030203"/>
            </a:endParaRPr>
          </a:p>
          <a:p>
            <a:pPr marL="457200" marR="0" lvl="0" indent="0" algn="l" rtl="0">
              <a:lnSpc>
                <a:spcPct val="115000"/>
              </a:lnSpc>
              <a:spcBef>
                <a:spcPts val="0"/>
              </a:spcBef>
              <a:spcAft>
                <a:spcPts val="0"/>
              </a:spcAft>
              <a:buNone/>
            </a:pPr>
            <a:endParaRPr sz="1500">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628175" y="2130650"/>
            <a:ext cx="3300900" cy="168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sz="3600"/>
              <a:t>Results of the work done: Machine learning </a:t>
            </a:r>
            <a:endParaRPr sz="3600"/>
          </a:p>
          <a:p>
            <a:pPr marL="0" lvl="0" indent="0" algn="l" rtl="0">
              <a:lnSpc>
                <a:spcPct val="100000"/>
              </a:lnSpc>
              <a:spcBef>
                <a:spcPts val="0"/>
              </a:spcBef>
              <a:spcAft>
                <a:spcPts val="0"/>
              </a:spcAft>
              <a:buSzPts val="2600"/>
              <a:buNone/>
            </a:pPr>
            <a:endParaRPr sz="3600"/>
          </a:p>
        </p:txBody>
      </p:sp>
      <p:sp>
        <p:nvSpPr>
          <p:cNvPr id="209" name="Google Shape;209;p32"/>
          <p:cNvSpPr txBox="1"/>
          <p:nvPr>
            <p:ph type="body" idx="2"/>
          </p:nvPr>
        </p:nvSpPr>
        <p:spPr>
          <a:xfrm>
            <a:off x="5214425" y="411875"/>
            <a:ext cx="3374400" cy="227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500">
              <a:solidFill>
                <a:srgbClr val="000000"/>
              </a:solidFill>
            </a:endParaRPr>
          </a:p>
          <a:p>
            <a:pPr marL="0" lvl="0" indent="0" algn="l" rtl="0">
              <a:spcBef>
                <a:spcPts val="0"/>
              </a:spcBef>
              <a:spcAft>
                <a:spcPts val="0"/>
              </a:spcAft>
              <a:buSzPts val="1300"/>
              <a:buNone/>
            </a:pPr>
            <a:endParaRPr sz="1500">
              <a:solidFill>
                <a:srgbClr val="000000"/>
              </a:solidFill>
            </a:endParaRPr>
          </a:p>
        </p:txBody>
      </p:sp>
      <p:sp>
        <p:nvSpPr>
          <p:cNvPr id="211" name="Google Shape;211;p32"/>
          <p:cNvSpPr txBox="1"/>
          <p:nvPr/>
        </p:nvSpPr>
        <p:spPr>
          <a:xfrm>
            <a:off x="4921800" y="2749100"/>
            <a:ext cx="3891000" cy="2028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600" b="1">
                <a:latin typeface="Lato" panose="020F0502020204030203"/>
                <a:ea typeface="Lato" panose="020F0502020204030203"/>
                <a:cs typeface="Lato" panose="020F0502020204030203"/>
                <a:sym typeface="Lato" panose="020F0502020204030203"/>
              </a:rPr>
              <a:t>Successfully implemented with ML libraries and noted the Shortcomings -</a:t>
            </a:r>
            <a:r>
              <a:rPr lang="en-GB" sz="1600">
                <a:latin typeface="Lato" panose="020F0502020204030203"/>
                <a:ea typeface="Lato" panose="020F0502020204030203"/>
                <a:cs typeface="Lato" panose="020F0502020204030203"/>
                <a:sym typeface="Lato" panose="020F0502020204030203"/>
              </a:rPr>
              <a:t> </a:t>
            </a:r>
            <a:endParaRPr sz="1600">
              <a:latin typeface="Lato" panose="020F0502020204030203"/>
              <a:ea typeface="Lato" panose="020F0502020204030203"/>
              <a:cs typeface="Lato" panose="020F0502020204030203"/>
              <a:sym typeface="Lato" panose="020F0502020204030203"/>
            </a:endParaRPr>
          </a:p>
          <a:p>
            <a:pPr marL="457200" lvl="0" indent="-323850" algn="l" rtl="0">
              <a:lnSpc>
                <a:spcPct val="150000"/>
              </a:lnSpc>
              <a:spcBef>
                <a:spcPts val="1600"/>
              </a:spcBef>
              <a:spcAft>
                <a:spcPts val="0"/>
              </a:spcAft>
              <a:buSzPts val="1500"/>
              <a:buFont typeface="Lato" panose="020F0502020204030203"/>
              <a:buChar char="●"/>
            </a:pPr>
            <a:r>
              <a:rPr lang="en-GB" sz="1500">
                <a:latin typeface="Lato" panose="020F0502020204030203"/>
                <a:ea typeface="Lato" panose="020F0502020204030203"/>
                <a:cs typeface="Lato" panose="020F0502020204030203"/>
                <a:sym typeface="Lato" panose="020F0502020204030203"/>
              </a:rPr>
              <a:t>Output is not that accurate</a:t>
            </a:r>
            <a:endParaRPr sz="1500">
              <a:latin typeface="Lato" panose="020F0502020204030203"/>
              <a:ea typeface="Lato" panose="020F0502020204030203"/>
              <a:cs typeface="Lato" panose="020F0502020204030203"/>
              <a:sym typeface="Lato" panose="020F0502020204030203"/>
            </a:endParaRPr>
          </a:p>
          <a:p>
            <a:pPr marL="457200" lvl="0" indent="-323850" algn="l" rtl="0">
              <a:lnSpc>
                <a:spcPct val="150000"/>
              </a:lnSpc>
              <a:spcBef>
                <a:spcPts val="0"/>
              </a:spcBef>
              <a:spcAft>
                <a:spcPts val="0"/>
              </a:spcAft>
              <a:buSzPts val="1500"/>
              <a:buFont typeface="Lato" panose="020F0502020204030203"/>
              <a:buChar char="●"/>
            </a:pPr>
            <a:r>
              <a:rPr lang="en-GB" sz="1500">
                <a:latin typeface="Lato" panose="020F0502020204030203"/>
                <a:ea typeface="Lato" panose="020F0502020204030203"/>
                <a:cs typeface="Lato" panose="020F0502020204030203"/>
                <a:sym typeface="Lato" panose="020F0502020204030203"/>
              </a:rPr>
              <a:t>Bad quality microphone is prone to noise</a:t>
            </a:r>
            <a:endParaRPr sz="1500">
              <a:latin typeface="Lato" panose="020F0502020204030203"/>
              <a:ea typeface="Lato" panose="020F0502020204030203"/>
              <a:cs typeface="Lato" panose="020F0502020204030203"/>
              <a:sym typeface="Lato" panose="020F0502020204030203"/>
            </a:endParaRPr>
          </a:p>
          <a:p>
            <a:pPr marL="457200" lvl="0" indent="-323850" algn="l" rtl="0">
              <a:lnSpc>
                <a:spcPct val="150000"/>
              </a:lnSpc>
              <a:spcBef>
                <a:spcPts val="0"/>
              </a:spcBef>
              <a:spcAft>
                <a:spcPts val="0"/>
              </a:spcAft>
              <a:buSzPts val="1500"/>
              <a:buFont typeface="Lato" panose="020F0502020204030203"/>
              <a:buChar char="●"/>
            </a:pPr>
            <a:r>
              <a:rPr lang="en-GB" sz="1500">
                <a:latin typeface="Lato" panose="020F0502020204030203"/>
                <a:ea typeface="Lato" panose="020F0502020204030203"/>
                <a:cs typeface="Lato" panose="020F0502020204030203"/>
                <a:sym typeface="Lato" panose="020F0502020204030203"/>
              </a:rPr>
              <a:t>Not real time</a:t>
            </a:r>
            <a:endParaRPr sz="1500">
              <a:latin typeface="Lato" panose="020F0502020204030203"/>
              <a:ea typeface="Lato" panose="020F0502020204030203"/>
              <a:cs typeface="Lato" panose="020F0502020204030203"/>
              <a:sym typeface="Lato" panose="020F0502020204030203"/>
            </a:endParaRPr>
          </a:p>
          <a:p>
            <a:pPr marL="457200" lvl="0" indent="0" algn="l" rtl="0">
              <a:lnSpc>
                <a:spcPct val="150000"/>
              </a:lnSpc>
              <a:spcBef>
                <a:spcPts val="1600"/>
              </a:spcBef>
              <a:spcAft>
                <a:spcPts val="0"/>
              </a:spcAft>
              <a:buNone/>
            </a:pPr>
            <a:endParaRPr sz="2400">
              <a:latin typeface="Economica" panose="02000506040000020004"/>
              <a:ea typeface="Economica" panose="02000506040000020004"/>
              <a:cs typeface="Economica" panose="02000506040000020004"/>
              <a:sym typeface="Economica" panose="02000506040000020004"/>
            </a:endParaRPr>
          </a:p>
          <a:p>
            <a:pPr marL="0" lvl="0" indent="0" algn="l" rtl="0">
              <a:spcBef>
                <a:spcPts val="1600"/>
              </a:spcBef>
              <a:spcAft>
                <a:spcPts val="0"/>
              </a:spcAft>
              <a:buNone/>
            </a:pPr>
            <a:endParaRPr>
              <a:latin typeface="Lato" panose="020F0502020204030203"/>
              <a:ea typeface="Lato" panose="020F0502020204030203"/>
              <a:cs typeface="Lato" panose="020F0502020204030203"/>
              <a:sym typeface="Lato" panose="020F0502020204030203"/>
            </a:endParaRPr>
          </a:p>
        </p:txBody>
      </p:sp>
      <p:pic>
        <p:nvPicPr>
          <p:cNvPr id="1" name="Gaurav Namaste">
            <a:hlinkClick r:id="" action="ppaction://media"/>
          </p:cNvPr>
          <p:cNvPicPr/>
          <p:nvPr>
            <a:videoFile r:link="rId1"/>
            <p:extLst>
              <p:ext uri="{DAA4B4D4-6D71-4841-9C94-3DE7FCFB9230}">
                <p14:media xmlns:p14="http://schemas.microsoft.com/office/powerpoint/2010/main" r:embed="rId2"/>
              </p:ext>
            </p:extLst>
          </p:nvPr>
        </p:nvPicPr>
        <p:blipFill>
          <a:blip r:embed="rId3"/>
          <a:stretch>
            <a:fillRect/>
          </a:stretch>
        </p:blipFill>
        <p:spPr>
          <a:xfrm>
            <a:off x="4909820" y="555625"/>
            <a:ext cx="3903345" cy="154813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1"/>
                </p:tgtEl>
              </p:cMediaNode>
            </p:video>
            <p:seq concurrent="1" nextAc="seek">
              <p:cTn id="3" restart="whenNotActive" fill="hold" evtFilter="cancelBubble" nodeType="interactiveSeq">
                <p:stCondLst>
                  <p:cond evt="onClick" delay="0">
                    <p:tgtEl>
                      <p:spTgt spid="1"/>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1"/>
                                        </p:tgtEl>
                                      </p:cBhvr>
                                    </p:cmd>
                                  </p:childTnLst>
                                </p:cTn>
                              </p:par>
                            </p:childTnLst>
                          </p:cTn>
                        </p:par>
                      </p:childTnLst>
                    </p:cTn>
                  </p:par>
                </p:childTnLst>
              </p:cTn>
              <p:nextCondLst>
                <p:cond evt="onClick" delay="0">
                  <p:tgtEl>
                    <p:spTgt spid="1"/>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90650" y="2254575"/>
            <a:ext cx="3300900" cy="168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sz="3600"/>
              <a:t>Results of the work done: Deep learning</a:t>
            </a:r>
            <a:endParaRPr sz="3600"/>
          </a:p>
          <a:p>
            <a:pPr marL="0" lvl="0" indent="0" algn="l" rtl="0">
              <a:spcBef>
                <a:spcPts val="0"/>
              </a:spcBef>
              <a:spcAft>
                <a:spcPts val="0"/>
              </a:spcAft>
              <a:buSzPts val="2600"/>
              <a:buNone/>
            </a:pPr>
            <a:r>
              <a:rPr lang="en-GB" sz="3600"/>
              <a:t>(Continued)</a:t>
            </a:r>
            <a:endParaRPr sz="3600"/>
          </a:p>
          <a:p>
            <a:pPr marL="0" lvl="0" indent="0" algn="l" rtl="0">
              <a:lnSpc>
                <a:spcPct val="100000"/>
              </a:lnSpc>
              <a:spcBef>
                <a:spcPts val="0"/>
              </a:spcBef>
              <a:spcAft>
                <a:spcPts val="0"/>
              </a:spcAft>
              <a:buSzPts val="2600"/>
              <a:buNone/>
            </a:pPr>
            <a:endParaRPr sz="3600"/>
          </a:p>
        </p:txBody>
      </p:sp>
      <p:sp>
        <p:nvSpPr>
          <p:cNvPr id="217" name="Google Shape;217;p33"/>
          <p:cNvSpPr txBox="1"/>
          <p:nvPr>
            <p:ph type="body" idx="2"/>
          </p:nvPr>
        </p:nvSpPr>
        <p:spPr>
          <a:xfrm>
            <a:off x="5214425" y="411875"/>
            <a:ext cx="3374400" cy="227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500">
              <a:solidFill>
                <a:srgbClr val="000000"/>
              </a:solidFill>
            </a:endParaRPr>
          </a:p>
          <a:p>
            <a:pPr marL="0" lvl="0" indent="0" algn="l" rtl="0">
              <a:spcBef>
                <a:spcPts val="0"/>
              </a:spcBef>
              <a:spcAft>
                <a:spcPts val="0"/>
              </a:spcAft>
              <a:buSzPts val="1300"/>
              <a:buNone/>
            </a:pPr>
            <a:endParaRPr sz="1500">
              <a:solidFill>
                <a:srgbClr val="000000"/>
              </a:solidFill>
            </a:endParaRPr>
          </a:p>
        </p:txBody>
      </p:sp>
      <p:sp>
        <p:nvSpPr>
          <p:cNvPr id="218" name="Google Shape;218;p33"/>
          <p:cNvSpPr txBox="1"/>
          <p:nvPr/>
        </p:nvSpPr>
        <p:spPr>
          <a:xfrm>
            <a:off x="4956125" y="2519275"/>
            <a:ext cx="3891000" cy="23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pic>
        <p:nvPicPr>
          <p:cNvPr id="1" name="9">
            <a:hlinkClick r:id="" action="ppaction://media"/>
          </p:cNvPr>
          <p:cNvPicPr/>
          <p:nvPr>
            <a:videoFile r:link="rId1"/>
            <p:extLst>
              <p:ext uri="{DAA4B4D4-6D71-4841-9C94-3DE7FCFB9230}">
                <p14:media xmlns:p14="http://schemas.microsoft.com/office/powerpoint/2010/main" r:embed="rId2"/>
              </p:ext>
            </p:extLst>
          </p:nvPr>
        </p:nvPicPr>
        <p:blipFill>
          <a:blip r:embed="rId3"/>
          <a:stretch>
            <a:fillRect/>
          </a:stretch>
        </p:blipFill>
        <p:spPr>
          <a:xfrm>
            <a:off x="5213985" y="330835"/>
            <a:ext cx="3148965" cy="1843405"/>
          </a:xfrm>
          <a:prstGeom prst="rect">
            <a:avLst/>
          </a:prstGeom>
        </p:spPr>
      </p:pic>
      <p:pic>
        <p:nvPicPr>
          <p:cNvPr id="2" name="Picture 1" descr="Screenshot from 2019-04-24 23-55-35"/>
          <p:cNvPicPr>
            <a:picLocks noChangeAspect="1"/>
          </p:cNvPicPr>
          <p:nvPr/>
        </p:nvPicPr>
        <p:blipFill>
          <a:blip r:embed="rId4"/>
          <a:stretch>
            <a:fillRect/>
          </a:stretch>
        </p:blipFill>
        <p:spPr>
          <a:xfrm>
            <a:off x="4579620" y="2682240"/>
            <a:ext cx="5099050" cy="1998980"/>
          </a:xfrm>
          <a:prstGeom prst="rect">
            <a:avLst/>
          </a:prstGeom>
        </p:spPr>
      </p:pic>
      <p:sp>
        <p:nvSpPr>
          <p:cNvPr id="4" name="Oval 3"/>
          <p:cNvSpPr/>
          <p:nvPr/>
        </p:nvSpPr>
        <p:spPr>
          <a:xfrm>
            <a:off x="4716145" y="4299585"/>
            <a:ext cx="503555" cy="288290"/>
          </a:xfrm>
          <a:prstGeom prst="ellipse">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1"/>
                </p:tgtEl>
              </p:cMediaNode>
            </p:video>
            <p:seq concurrent="1" nextAc="seek">
              <p:cTn id="3" restart="whenNotActive" fill="hold" evtFilter="cancelBubble" nodeType="interactiveSeq">
                <p:stCondLst>
                  <p:cond evt="onClick" delay="0">
                    <p:tgtEl>
                      <p:spTgt spid="1"/>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1"/>
                                        </p:tgtEl>
                                      </p:cBhvr>
                                    </p:cmd>
                                  </p:childTnLst>
                                </p:cTn>
                              </p:par>
                            </p:childTnLst>
                          </p:cTn>
                        </p:par>
                      </p:childTnLst>
                    </p:cTn>
                  </p:par>
                </p:childTnLst>
              </p:cTn>
              <p:nextCondLst>
                <p:cond evt="onClick" delay="0">
                  <p:tgtEl>
                    <p:spTgt spid="1"/>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5099</Words>
  <Application>WPS Presentation</Application>
  <PresentationFormat/>
  <Paragraphs>205</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16</vt:i4>
      </vt:variant>
    </vt:vector>
  </HeadingPairs>
  <TitlesOfParts>
    <vt:vector size="30" baseType="lpstr">
      <vt:lpstr>Arial</vt:lpstr>
      <vt:lpstr>SimSun</vt:lpstr>
      <vt:lpstr>Wingdings</vt:lpstr>
      <vt:lpstr>Arial</vt:lpstr>
      <vt:lpstr>Raleway</vt:lpstr>
      <vt:lpstr>Lato</vt:lpstr>
      <vt:lpstr>Oswald</vt:lpstr>
      <vt:lpstr>Raleway SemiBold</vt:lpstr>
      <vt:lpstr>Raleway Medium</vt:lpstr>
      <vt:lpstr>Economica</vt:lpstr>
      <vt:lpstr>Microsoft YaHei</vt:lpstr>
      <vt:lpstr>Arial Unicode MS</vt:lpstr>
      <vt:lpstr>Streamline</vt:lpstr>
      <vt:lpstr>Streamline</vt:lpstr>
      <vt:lpstr>RESEARCH AND DEVELOPMENT CS402</vt:lpstr>
      <vt:lpstr>Run-time conversion of speech from one language to another using deep learning</vt:lpstr>
      <vt:lpstr>GROUP MEMBERS</vt:lpstr>
      <vt:lpstr>CONTENTS </vt:lpstr>
      <vt:lpstr>Objectives of the Study	</vt:lpstr>
      <vt:lpstr>Rationale of the Study</vt:lpstr>
      <vt:lpstr>Rationale of the Study (Continued)</vt:lpstr>
      <vt:lpstr>Results of the work done: Machine learning </vt:lpstr>
      <vt:lpstr>(Continued)</vt:lpstr>
      <vt:lpstr>Results of the work done: Deep learning</vt:lpstr>
      <vt:lpstr>Results of the work done: Deep learning</vt:lpstr>
      <vt:lpstr>Results of the work done: Deep learning</vt:lpstr>
      <vt:lpstr> Future work</vt:lpstr>
      <vt:lpstr>Novelty</vt:lpstr>
      <vt:lpstr>Difficulties faced</vt:lpstr>
      <vt:lpstr>Difficulties faced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RESEARCH AND DEVELOPMENT CS402</dc:title>
  <dc:creator/>
  <cp:lastModifiedBy>ACER</cp:lastModifiedBy>
  <cp:revision>2</cp:revision>
  <dcterms:created xsi:type="dcterms:W3CDTF">2019-04-24T12:58:19Z</dcterms:created>
  <dcterms:modified xsi:type="dcterms:W3CDTF">2019-04-24T13:31:30Z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