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4"/>
    <p:sldMasterId id="2147483753" r:id="rId5"/>
  </p:sldMasterIdLst>
  <p:notesMasterIdLst>
    <p:notesMasterId r:id="rId21"/>
  </p:notesMasterIdLst>
  <p:sldIdLst>
    <p:sldId id="256" r:id="rId6"/>
    <p:sldId id="258" r:id="rId7"/>
    <p:sldId id="260" r:id="rId8"/>
    <p:sldId id="286" r:id="rId9"/>
    <p:sldId id="270" r:id="rId10"/>
    <p:sldId id="287" r:id="rId11"/>
    <p:sldId id="288" r:id="rId12"/>
    <p:sldId id="279" r:id="rId13"/>
    <p:sldId id="281" r:id="rId14"/>
    <p:sldId id="280" r:id="rId15"/>
    <p:sldId id="282" r:id="rId16"/>
    <p:sldId id="271" r:id="rId17"/>
    <p:sldId id="283" r:id="rId18"/>
    <p:sldId id="284" r:id="rId19"/>
    <p:sldId id="285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Montserrat Black" panose="00000A00000000000000" pitchFamily="2" charset="0"/>
      <p:bold r:id="rId30"/>
      <p:boldItalic r:id="rId31"/>
    </p:embeddedFont>
    <p:embeddedFont>
      <p:font typeface="Montserrat ExtraBold" panose="00000900000000000000" pitchFamily="2" charset="0"/>
      <p:bold r:id="rId32"/>
      <p:boldItalic r:id="rId33"/>
    </p:embeddedFont>
    <p:embeddedFont>
      <p:font typeface="Montserrat Medium" panose="00000600000000000000" pitchFamily="2" charset="0"/>
      <p:regular r:id="rId34"/>
      <p:italic r:id="rId35"/>
    </p:embeddedFont>
    <p:embeddedFont>
      <p:font typeface="Proxima Nova" panose="020B060402020202020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B0E009-C422-40E5-ADD1-A0D4D7C7F113}" v="32" dt="2022-04-21T23:49:56.350"/>
    <p1510:client id="{C19AC072-560B-4474-AC5D-EF04ED6811BF}" v="56" dt="2022-04-21T22:31:28.925"/>
    <p1510:client id="{D19776A7-66D1-44CF-85D0-56B53577CC3B}" v="13" dt="2022-04-21T23:35:22.635"/>
    <p1510:client id="{D7993EB2-5E08-4B9B-80F0-816D2E903AE9}" v="12" dt="2022-04-21T23:36:11.408"/>
    <p1510:client id="{E9105E5C-071C-43BC-A484-882B19A94D90}" v="290" dt="2022-04-21T23:43:44.909"/>
  </p1510:revLst>
</p1510:revInfo>
</file>

<file path=ppt/tableStyles.xml><?xml version="1.0" encoding="utf-8"?>
<a:tblStyleLst xmlns:a="http://schemas.openxmlformats.org/drawingml/2006/main" def="{A926AD18-0DD5-4517-B5EC-23F1BAE89755}">
  <a:tblStyle styleId="{A926AD18-0DD5-4517-B5EC-23F1BAE897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10.fntdata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0" Type="http://schemas.openxmlformats.org/officeDocument/2006/relationships/slide" Target="slides/slide15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 Nagpal" userId="S::101356104@georgebrown.ca::19e80b86-e8b4-452e-97d9-10209faf8830" providerId="AD" clId="Web-{C19AC072-560B-4474-AC5D-EF04ED6811BF}"/>
    <pc:docChg chg="modSld">
      <pc:chgData name="Gaurav Nagpal" userId="S::101356104@georgebrown.ca::19e80b86-e8b4-452e-97d9-10209faf8830" providerId="AD" clId="Web-{C19AC072-560B-4474-AC5D-EF04ED6811BF}" dt="2022-04-21T22:31:28.925" v="50" actId="14100"/>
      <pc:docMkLst>
        <pc:docMk/>
      </pc:docMkLst>
      <pc:sldChg chg="modSp">
        <pc:chgData name="Gaurav Nagpal" userId="S::101356104@georgebrown.ca::19e80b86-e8b4-452e-97d9-10209faf8830" providerId="AD" clId="Web-{C19AC072-560B-4474-AC5D-EF04ED6811BF}" dt="2022-04-21T22:26:43.531" v="10" actId="20577"/>
        <pc:sldMkLst>
          <pc:docMk/>
          <pc:sldMk cId="0" sldId="279"/>
        </pc:sldMkLst>
        <pc:spChg chg="mod">
          <ac:chgData name="Gaurav Nagpal" userId="S::101356104@georgebrown.ca::19e80b86-e8b4-452e-97d9-10209faf8830" providerId="AD" clId="Web-{C19AC072-560B-4474-AC5D-EF04ED6811BF}" dt="2022-04-21T22:26:43.531" v="10" actId="20577"/>
          <ac:spMkLst>
            <pc:docMk/>
            <pc:sldMk cId="0" sldId="279"/>
            <ac:spMk id="2" creationId="{7690463D-B7C8-FC8B-6FAF-442F729F29D9}"/>
          </ac:spMkLst>
        </pc:spChg>
      </pc:sldChg>
      <pc:sldChg chg="modSp">
        <pc:chgData name="Gaurav Nagpal" userId="S::101356104@georgebrown.ca::19e80b86-e8b4-452e-97d9-10209faf8830" providerId="AD" clId="Web-{C19AC072-560B-4474-AC5D-EF04ED6811BF}" dt="2022-04-21T22:31:08.519" v="48" actId="20577"/>
        <pc:sldMkLst>
          <pc:docMk/>
          <pc:sldMk cId="0" sldId="280"/>
        </pc:sldMkLst>
        <pc:spChg chg="mod">
          <ac:chgData name="Gaurav Nagpal" userId="S::101356104@georgebrown.ca::19e80b86-e8b4-452e-97d9-10209faf8830" providerId="AD" clId="Web-{C19AC072-560B-4474-AC5D-EF04ED6811BF}" dt="2022-04-21T22:31:08.519" v="48" actId="20577"/>
          <ac:spMkLst>
            <pc:docMk/>
            <pc:sldMk cId="0" sldId="280"/>
            <ac:spMk id="2" creationId="{4B15E477-47E7-D2CC-3AFA-73412B414FB1}"/>
          </ac:spMkLst>
        </pc:spChg>
      </pc:sldChg>
      <pc:sldChg chg="modSp">
        <pc:chgData name="Gaurav Nagpal" userId="S::101356104@georgebrown.ca::19e80b86-e8b4-452e-97d9-10209faf8830" providerId="AD" clId="Web-{C19AC072-560B-4474-AC5D-EF04ED6811BF}" dt="2022-04-21T22:26:59.688" v="19" actId="20577"/>
        <pc:sldMkLst>
          <pc:docMk/>
          <pc:sldMk cId="2022191669" sldId="281"/>
        </pc:sldMkLst>
        <pc:spChg chg="mod">
          <ac:chgData name="Gaurav Nagpal" userId="S::101356104@georgebrown.ca::19e80b86-e8b4-452e-97d9-10209faf8830" providerId="AD" clId="Web-{C19AC072-560B-4474-AC5D-EF04ED6811BF}" dt="2022-04-21T22:26:59.688" v="19" actId="20577"/>
          <ac:spMkLst>
            <pc:docMk/>
            <pc:sldMk cId="2022191669" sldId="281"/>
            <ac:spMk id="2" creationId="{FA59C03E-660B-EBD6-EDFE-52CAEED8AA5F}"/>
          </ac:spMkLst>
        </pc:spChg>
      </pc:sldChg>
      <pc:sldChg chg="modSp">
        <pc:chgData name="Gaurav Nagpal" userId="S::101356104@georgebrown.ca::19e80b86-e8b4-452e-97d9-10209faf8830" providerId="AD" clId="Web-{C19AC072-560B-4474-AC5D-EF04ED6811BF}" dt="2022-04-21T22:31:28.925" v="50" actId="14100"/>
        <pc:sldMkLst>
          <pc:docMk/>
          <pc:sldMk cId="3923651173" sldId="282"/>
        </pc:sldMkLst>
        <pc:spChg chg="mod">
          <ac:chgData name="Gaurav Nagpal" userId="S::101356104@georgebrown.ca::19e80b86-e8b4-452e-97d9-10209faf8830" providerId="AD" clId="Web-{C19AC072-560B-4474-AC5D-EF04ED6811BF}" dt="2022-04-21T22:31:28.925" v="50" actId="14100"/>
          <ac:spMkLst>
            <pc:docMk/>
            <pc:sldMk cId="3923651173" sldId="282"/>
            <ac:spMk id="2" creationId="{8D3D26FC-3690-8B34-46BA-1366E1A1C761}"/>
          </ac:spMkLst>
        </pc:spChg>
      </pc:sldChg>
    </pc:docChg>
  </pc:docChgLst>
  <pc:docChgLst>
    <pc:chgData name="Gaurav Nagpal" userId="S::101356104@georgebrown.ca::19e80b86-e8b4-452e-97d9-10209faf8830" providerId="AD" clId="Web-{2EB0E009-C422-40E5-ADD1-A0D4D7C7F113}"/>
    <pc:docChg chg="modSld">
      <pc:chgData name="Gaurav Nagpal" userId="S::101356104@georgebrown.ca::19e80b86-e8b4-452e-97d9-10209faf8830" providerId="AD" clId="Web-{2EB0E009-C422-40E5-ADD1-A0D4D7C7F113}" dt="2022-04-21T23:58:52.123" v="541"/>
      <pc:docMkLst>
        <pc:docMk/>
      </pc:docMkLst>
      <pc:sldChg chg="modNotes">
        <pc:chgData name="Gaurav Nagpal" userId="S::101356104@georgebrown.ca::19e80b86-e8b4-452e-97d9-10209faf8830" providerId="AD" clId="Web-{2EB0E009-C422-40E5-ADD1-A0D4D7C7F113}" dt="2022-04-21T23:54:17.963" v="263"/>
        <pc:sldMkLst>
          <pc:docMk/>
          <pc:sldMk cId="0" sldId="279"/>
        </pc:sldMkLst>
      </pc:sldChg>
      <pc:sldChg chg="modNotes">
        <pc:chgData name="Gaurav Nagpal" userId="S::101356104@georgebrown.ca::19e80b86-e8b4-452e-97d9-10209faf8830" providerId="AD" clId="Web-{2EB0E009-C422-40E5-ADD1-A0D4D7C7F113}" dt="2022-04-21T23:58:52.123" v="541"/>
        <pc:sldMkLst>
          <pc:docMk/>
          <pc:sldMk cId="0" sldId="280"/>
        </pc:sldMkLst>
      </pc:sldChg>
      <pc:sldChg chg="modNotes">
        <pc:chgData name="Gaurav Nagpal" userId="S::101356104@georgebrown.ca::19e80b86-e8b4-452e-97d9-10209faf8830" providerId="AD" clId="Web-{2EB0E009-C422-40E5-ADD1-A0D4D7C7F113}" dt="2022-04-21T23:54:50.666" v="339"/>
        <pc:sldMkLst>
          <pc:docMk/>
          <pc:sldMk cId="2022191669" sldId="281"/>
        </pc:sldMkLst>
      </pc:sldChg>
      <pc:sldChg chg="modSp modNotes">
        <pc:chgData name="Gaurav Nagpal" userId="S::101356104@georgebrown.ca::19e80b86-e8b4-452e-97d9-10209faf8830" providerId="AD" clId="Web-{2EB0E009-C422-40E5-ADD1-A0D4D7C7F113}" dt="2022-04-21T23:48:10.239" v="48"/>
        <pc:sldMkLst>
          <pc:docMk/>
          <pc:sldMk cId="1103367301" sldId="288"/>
        </pc:sldMkLst>
        <pc:graphicFrameChg chg="mod modGraphic">
          <ac:chgData name="Gaurav Nagpal" userId="S::101356104@georgebrown.ca::19e80b86-e8b4-452e-97d9-10209faf8830" providerId="AD" clId="Web-{2EB0E009-C422-40E5-ADD1-A0D4D7C7F113}" dt="2022-04-21T23:41:52.092" v="19"/>
          <ac:graphicFrameMkLst>
            <pc:docMk/>
            <pc:sldMk cId="1103367301" sldId="288"/>
            <ac:graphicFrameMk id="2" creationId="{4C133BF0-FC1C-4169-A1B4-EDD426E1047C}"/>
          </ac:graphicFrameMkLst>
        </pc:graphicFrameChg>
      </pc:sldChg>
    </pc:docChg>
  </pc:docChgLst>
  <pc:docChgLst>
    <pc:chgData name="Bhumi Desai" userId="S::101391652@georgebrown.ca::f117d4d3-4685-409f-8564-eaa79f5f67fc" providerId="AD" clId="Web-{D7993EB2-5E08-4B9B-80F0-816D2E903AE9}"/>
    <pc:docChg chg="addSld delSld modSld sldOrd">
      <pc:chgData name="Bhumi Desai" userId="S::101391652@georgebrown.ca::f117d4d3-4685-409f-8564-eaa79f5f67fc" providerId="AD" clId="Web-{D7993EB2-5E08-4B9B-80F0-816D2E903AE9}" dt="2022-04-21T23:36:11.408" v="12"/>
      <pc:docMkLst>
        <pc:docMk/>
      </pc:docMkLst>
      <pc:sldChg chg="modSp">
        <pc:chgData name="Bhumi Desai" userId="S::101391652@georgebrown.ca::f117d4d3-4685-409f-8564-eaa79f5f67fc" providerId="AD" clId="Web-{D7993EB2-5E08-4B9B-80F0-816D2E903AE9}" dt="2022-04-21T22:28:42.922" v="1" actId="20577"/>
        <pc:sldMkLst>
          <pc:docMk/>
          <pc:sldMk cId="0" sldId="260"/>
        </pc:sldMkLst>
        <pc:spChg chg="mod">
          <ac:chgData name="Bhumi Desai" userId="S::101391652@georgebrown.ca::f117d4d3-4685-409f-8564-eaa79f5f67fc" providerId="AD" clId="Web-{D7993EB2-5E08-4B9B-80F0-816D2E903AE9}" dt="2022-04-21T22:28:42.922" v="1" actId="20577"/>
          <ac:spMkLst>
            <pc:docMk/>
            <pc:sldMk cId="0" sldId="260"/>
            <ac:spMk id="204" creationId="{4A54AEA2-A3FA-B82B-6CB6-AAB9B96C5ABD}"/>
          </ac:spMkLst>
        </pc:spChg>
      </pc:sldChg>
      <pc:sldChg chg="modSp del">
        <pc:chgData name="Bhumi Desai" userId="S::101391652@georgebrown.ca::f117d4d3-4685-409f-8564-eaa79f5f67fc" providerId="AD" clId="Web-{D7993EB2-5E08-4B9B-80F0-816D2E903AE9}" dt="2022-04-21T22:29:55.704" v="9"/>
        <pc:sldMkLst>
          <pc:docMk/>
          <pc:sldMk cId="0" sldId="277"/>
        </pc:sldMkLst>
        <pc:spChg chg="mod">
          <ac:chgData name="Bhumi Desai" userId="S::101391652@georgebrown.ca::f117d4d3-4685-409f-8564-eaa79f5f67fc" providerId="AD" clId="Web-{D7993EB2-5E08-4B9B-80F0-816D2E903AE9}" dt="2022-04-21T22:29:48.407" v="6" actId="20577"/>
          <ac:spMkLst>
            <pc:docMk/>
            <pc:sldMk cId="0" sldId="277"/>
            <ac:spMk id="17411" creationId="{4B08C915-145C-51A6-0415-02ED808FED34}"/>
          </ac:spMkLst>
        </pc:spChg>
      </pc:sldChg>
      <pc:sldChg chg="ord">
        <pc:chgData name="Bhumi Desai" userId="S::101391652@georgebrown.ca::f117d4d3-4685-409f-8564-eaa79f5f67fc" providerId="AD" clId="Web-{D7993EB2-5E08-4B9B-80F0-816D2E903AE9}" dt="2022-04-21T23:36:11.408" v="12"/>
        <pc:sldMkLst>
          <pc:docMk/>
          <pc:sldMk cId="0" sldId="278"/>
        </pc:sldMkLst>
      </pc:sldChg>
      <pc:sldChg chg="add ord">
        <pc:chgData name="Bhumi Desai" userId="S::101391652@georgebrown.ca::f117d4d3-4685-409f-8564-eaa79f5f67fc" providerId="AD" clId="Web-{D7993EB2-5E08-4B9B-80F0-816D2E903AE9}" dt="2022-04-21T22:29:53.470" v="8"/>
        <pc:sldMkLst>
          <pc:docMk/>
          <pc:sldMk cId="3252743167" sldId="286"/>
        </pc:sldMkLst>
      </pc:sldChg>
      <pc:sldChg chg="add">
        <pc:chgData name="Bhumi Desai" userId="S::101391652@georgebrown.ca::f117d4d3-4685-409f-8564-eaa79f5f67fc" providerId="AD" clId="Web-{D7993EB2-5E08-4B9B-80F0-816D2E903AE9}" dt="2022-04-21T23:35:38.861" v="10"/>
        <pc:sldMkLst>
          <pc:docMk/>
          <pc:sldMk cId="3667363695" sldId="287"/>
        </pc:sldMkLst>
      </pc:sldChg>
      <pc:sldChg chg="add">
        <pc:chgData name="Bhumi Desai" userId="S::101391652@georgebrown.ca::f117d4d3-4685-409f-8564-eaa79f5f67fc" providerId="AD" clId="Web-{D7993EB2-5E08-4B9B-80F0-816D2E903AE9}" dt="2022-04-21T23:36:08.330" v="11"/>
        <pc:sldMkLst>
          <pc:docMk/>
          <pc:sldMk cId="1103367301" sldId="288"/>
        </pc:sldMkLst>
      </pc:sldChg>
    </pc:docChg>
  </pc:docChgLst>
  <pc:docChgLst>
    <pc:chgData name="Gaurav Nagpal" userId="S::101356104@georgebrown.ca::19e80b86-e8b4-452e-97d9-10209faf8830" providerId="AD" clId="Web-{D19776A7-66D1-44CF-85D0-56B53577CC3B}"/>
    <pc:docChg chg="modSld">
      <pc:chgData name="Gaurav Nagpal" userId="S::101356104@georgebrown.ca::19e80b86-e8b4-452e-97d9-10209faf8830" providerId="AD" clId="Web-{D19776A7-66D1-44CF-85D0-56B53577CC3B}" dt="2022-04-21T23:35:20.417" v="151"/>
      <pc:docMkLst>
        <pc:docMk/>
      </pc:docMkLst>
      <pc:sldChg chg="modNotes">
        <pc:chgData name="Gaurav Nagpal" userId="S::101356104@georgebrown.ca::19e80b86-e8b4-452e-97d9-10209faf8830" providerId="AD" clId="Web-{D19776A7-66D1-44CF-85D0-56B53577CC3B}" dt="2022-04-21T23:35:20.417" v="151"/>
        <pc:sldMkLst>
          <pc:docMk/>
          <pc:sldMk cId="0" sldId="270"/>
        </pc:sldMkLst>
      </pc:sldChg>
      <pc:sldChg chg="modSp">
        <pc:chgData name="Gaurav Nagpal" userId="S::101356104@georgebrown.ca::19e80b86-e8b4-452e-97d9-10209faf8830" providerId="AD" clId="Web-{D19776A7-66D1-44CF-85D0-56B53577CC3B}" dt="2022-04-21T23:29:37.007" v="10" actId="14100"/>
        <pc:sldMkLst>
          <pc:docMk/>
          <pc:sldMk cId="0" sldId="278"/>
        </pc:sldMkLst>
        <pc:spChg chg="mod">
          <ac:chgData name="Gaurav Nagpal" userId="S::101356104@georgebrown.ca::19e80b86-e8b4-452e-97d9-10209faf8830" providerId="AD" clId="Web-{D19776A7-66D1-44CF-85D0-56B53577CC3B}" dt="2022-04-21T23:29:37.007" v="10" actId="14100"/>
          <ac:spMkLst>
            <pc:docMk/>
            <pc:sldMk cId="0" sldId="278"/>
            <ac:spMk id="16387" creationId="{C86734C1-8876-58D2-C55B-A4AFA604B62C}"/>
          </ac:spMkLst>
        </pc:spChg>
      </pc:sldChg>
      <pc:sldChg chg="modSp">
        <pc:chgData name="Gaurav Nagpal" userId="S::101356104@georgebrown.ca::19e80b86-e8b4-452e-97d9-10209faf8830" providerId="AD" clId="Web-{D19776A7-66D1-44CF-85D0-56B53577CC3B}" dt="2022-04-21T23:18:41.173" v="4" actId="20577"/>
        <pc:sldMkLst>
          <pc:docMk/>
          <pc:sldMk cId="0" sldId="279"/>
        </pc:sldMkLst>
        <pc:spChg chg="mod">
          <ac:chgData name="Gaurav Nagpal" userId="S::101356104@georgebrown.ca::19e80b86-e8b4-452e-97d9-10209faf8830" providerId="AD" clId="Web-{D19776A7-66D1-44CF-85D0-56B53577CC3B}" dt="2022-04-21T23:18:41.173" v="4" actId="20577"/>
          <ac:spMkLst>
            <pc:docMk/>
            <pc:sldMk cId="0" sldId="279"/>
            <ac:spMk id="2" creationId="{7690463D-B7C8-FC8B-6FAF-442F729F29D9}"/>
          </ac:spMkLst>
        </pc:spChg>
      </pc:sldChg>
      <pc:sldChg chg="modSp">
        <pc:chgData name="Gaurav Nagpal" userId="S::101356104@georgebrown.ca::19e80b86-e8b4-452e-97d9-10209faf8830" providerId="AD" clId="Web-{D19776A7-66D1-44CF-85D0-56B53577CC3B}" dt="2022-04-21T23:27:51.522" v="6" actId="20577"/>
        <pc:sldMkLst>
          <pc:docMk/>
          <pc:sldMk cId="2061920813" sldId="284"/>
        </pc:sldMkLst>
        <pc:spChg chg="mod">
          <ac:chgData name="Gaurav Nagpal" userId="S::101356104@georgebrown.ca::19e80b86-e8b4-452e-97d9-10209faf8830" providerId="AD" clId="Web-{D19776A7-66D1-44CF-85D0-56B53577CC3B}" dt="2022-04-21T23:27:51.522" v="6" actId="20577"/>
          <ac:spMkLst>
            <pc:docMk/>
            <pc:sldMk cId="2061920813" sldId="284"/>
            <ac:spMk id="2" creationId="{52437ADC-0C11-95CC-CDCB-EC32AFB3059C}"/>
          </ac:spMkLst>
        </pc:spChg>
      </pc:sldChg>
    </pc:docChg>
  </pc:docChgLst>
  <pc:docChgLst>
    <pc:chgData name="Rahul Gera" userId="S::101357727@georgebrown.ca::baeffd96-b57f-41a2-8de4-d2755863a035" providerId="AD" clId="Web-{E9105E5C-071C-43BC-A484-882B19A94D90}"/>
    <pc:docChg chg="delSld modSld">
      <pc:chgData name="Rahul Gera" userId="S::101357727@georgebrown.ca::baeffd96-b57f-41a2-8de4-d2755863a035" providerId="AD" clId="Web-{E9105E5C-071C-43BC-A484-882B19A94D90}" dt="2022-04-21T23:43:44.909" v="281"/>
      <pc:docMkLst>
        <pc:docMk/>
      </pc:docMkLst>
      <pc:sldChg chg="modSp">
        <pc:chgData name="Rahul Gera" userId="S::101357727@georgebrown.ca::baeffd96-b57f-41a2-8de4-d2755863a035" providerId="AD" clId="Web-{E9105E5C-071C-43BC-A484-882B19A94D90}" dt="2022-04-21T23:03:01.058" v="21" actId="20577"/>
        <pc:sldMkLst>
          <pc:docMk/>
          <pc:sldMk cId="0" sldId="260"/>
        </pc:sldMkLst>
        <pc:spChg chg="mod">
          <ac:chgData name="Rahul Gera" userId="S::101357727@georgebrown.ca::baeffd96-b57f-41a2-8de4-d2755863a035" providerId="AD" clId="Web-{E9105E5C-071C-43BC-A484-882B19A94D90}" dt="2022-04-21T23:03:01.058" v="21" actId="20577"/>
          <ac:spMkLst>
            <pc:docMk/>
            <pc:sldMk cId="0" sldId="260"/>
            <ac:spMk id="204" creationId="{4A54AEA2-A3FA-B82B-6CB6-AAB9B96C5ABD}"/>
          </ac:spMkLst>
        </pc:spChg>
      </pc:sldChg>
      <pc:sldChg chg="modSp">
        <pc:chgData name="Rahul Gera" userId="S::101357727@georgebrown.ca::baeffd96-b57f-41a2-8de4-d2755863a035" providerId="AD" clId="Web-{E9105E5C-071C-43BC-A484-882B19A94D90}" dt="2022-04-21T23:05:14.591" v="36" actId="14100"/>
        <pc:sldMkLst>
          <pc:docMk/>
          <pc:sldMk cId="0" sldId="270"/>
        </pc:sldMkLst>
        <pc:spChg chg="mod">
          <ac:chgData name="Rahul Gera" userId="S::101357727@georgebrown.ca::baeffd96-b57f-41a2-8de4-d2755863a035" providerId="AD" clId="Web-{E9105E5C-071C-43BC-A484-882B19A94D90}" dt="2022-04-21T23:04:51.356" v="31" actId="20577"/>
          <ac:spMkLst>
            <pc:docMk/>
            <pc:sldMk cId="0" sldId="270"/>
            <ac:spMk id="19460" creationId="{D3F9A52D-0A8A-977D-ED73-7E81988BB9EF}"/>
          </ac:spMkLst>
        </pc:spChg>
        <pc:spChg chg="mod">
          <ac:chgData name="Rahul Gera" userId="S::101357727@georgebrown.ca::baeffd96-b57f-41a2-8de4-d2755863a035" providerId="AD" clId="Web-{E9105E5C-071C-43BC-A484-882B19A94D90}" dt="2022-04-21T23:05:14.591" v="36" actId="14100"/>
          <ac:spMkLst>
            <pc:docMk/>
            <pc:sldMk cId="0" sldId="270"/>
            <ac:spMk id="19461" creationId="{F5F59F0C-4FCB-070B-8045-10F01592515B}"/>
          </ac:spMkLst>
        </pc:spChg>
        <pc:spChg chg="mod">
          <ac:chgData name="Rahul Gera" userId="S::101357727@georgebrown.ca::baeffd96-b57f-41a2-8de4-d2755863a035" providerId="AD" clId="Web-{E9105E5C-071C-43BC-A484-882B19A94D90}" dt="2022-04-21T23:05:02.747" v="33" actId="20577"/>
          <ac:spMkLst>
            <pc:docMk/>
            <pc:sldMk cId="0" sldId="270"/>
            <ac:spMk id="19463" creationId="{4E5B5C4B-6654-8449-168F-DC7A6BEDCA70}"/>
          </ac:spMkLst>
        </pc:spChg>
      </pc:sldChg>
      <pc:sldChg chg="modSp">
        <pc:chgData name="Rahul Gera" userId="S::101357727@georgebrown.ca::baeffd96-b57f-41a2-8de4-d2755863a035" providerId="AD" clId="Web-{E9105E5C-071C-43BC-A484-882B19A94D90}" dt="2022-04-21T22:52:02.755" v="8" actId="20577"/>
        <pc:sldMkLst>
          <pc:docMk/>
          <pc:sldMk cId="0" sldId="271"/>
        </pc:sldMkLst>
        <pc:spChg chg="mod">
          <ac:chgData name="Rahul Gera" userId="S::101357727@georgebrown.ca::baeffd96-b57f-41a2-8de4-d2755863a035" providerId="AD" clId="Web-{E9105E5C-071C-43BC-A484-882B19A94D90}" dt="2022-04-21T22:52:02.755" v="8" actId="20577"/>
          <ac:spMkLst>
            <pc:docMk/>
            <pc:sldMk cId="0" sldId="271"/>
            <ac:spMk id="490" creationId="{00000000-0000-0000-0000-000000000000}"/>
          </ac:spMkLst>
        </pc:spChg>
      </pc:sldChg>
      <pc:sldChg chg="modSp del">
        <pc:chgData name="Rahul Gera" userId="S::101357727@georgebrown.ca::baeffd96-b57f-41a2-8de4-d2755863a035" providerId="AD" clId="Web-{E9105E5C-071C-43BC-A484-882B19A94D90}" dt="2022-04-21T23:43:44.909" v="281"/>
        <pc:sldMkLst>
          <pc:docMk/>
          <pc:sldMk cId="0" sldId="278"/>
        </pc:sldMkLst>
        <pc:spChg chg="mod">
          <ac:chgData name="Rahul Gera" userId="S::101357727@georgebrown.ca::baeffd96-b57f-41a2-8de4-d2755863a035" providerId="AD" clId="Web-{E9105E5C-071C-43BC-A484-882B19A94D90}" dt="2022-04-21T23:04:40.841" v="30" actId="20577"/>
          <ac:spMkLst>
            <pc:docMk/>
            <pc:sldMk cId="0" sldId="278"/>
            <ac:spMk id="16387" creationId="{C86734C1-8876-58D2-C55B-A4AFA604B62C}"/>
          </ac:spMkLst>
        </pc:spChg>
      </pc:sldChg>
      <pc:sldChg chg="modSp">
        <pc:chgData name="Rahul Gera" userId="S::101357727@georgebrown.ca::baeffd96-b57f-41a2-8de4-d2755863a035" providerId="AD" clId="Web-{E9105E5C-071C-43BC-A484-882B19A94D90}" dt="2022-04-21T23:30:29.995" v="260" actId="20577"/>
        <pc:sldMkLst>
          <pc:docMk/>
          <pc:sldMk cId="0" sldId="279"/>
        </pc:sldMkLst>
        <pc:spChg chg="mod">
          <ac:chgData name="Rahul Gera" userId="S::101357727@georgebrown.ca::baeffd96-b57f-41a2-8de4-d2755863a035" providerId="AD" clId="Web-{E9105E5C-071C-43BC-A484-882B19A94D90}" dt="2022-04-21T23:30:29.995" v="260" actId="20577"/>
          <ac:spMkLst>
            <pc:docMk/>
            <pc:sldMk cId="0" sldId="279"/>
            <ac:spMk id="2" creationId="{7690463D-B7C8-FC8B-6FAF-442F729F29D9}"/>
          </ac:spMkLst>
        </pc:spChg>
      </pc:sldChg>
      <pc:sldChg chg="modSp">
        <pc:chgData name="Rahul Gera" userId="S::101357727@georgebrown.ca::baeffd96-b57f-41a2-8de4-d2755863a035" providerId="AD" clId="Web-{E9105E5C-071C-43BC-A484-882B19A94D90}" dt="2022-04-21T23:13:09.330" v="99" actId="20577"/>
        <pc:sldMkLst>
          <pc:docMk/>
          <pc:sldMk cId="0" sldId="280"/>
        </pc:sldMkLst>
        <pc:spChg chg="mod">
          <ac:chgData name="Rahul Gera" userId="S::101357727@georgebrown.ca::baeffd96-b57f-41a2-8de4-d2755863a035" providerId="AD" clId="Web-{E9105E5C-071C-43BC-A484-882B19A94D90}" dt="2022-04-21T23:13:09.330" v="99" actId="20577"/>
          <ac:spMkLst>
            <pc:docMk/>
            <pc:sldMk cId="0" sldId="280"/>
            <ac:spMk id="2" creationId="{4B15E477-47E7-D2CC-3AFA-73412B414FB1}"/>
          </ac:spMkLst>
        </pc:spChg>
      </pc:sldChg>
      <pc:sldChg chg="modSp">
        <pc:chgData name="Rahul Gera" userId="S::101357727@georgebrown.ca::baeffd96-b57f-41a2-8de4-d2755863a035" providerId="AD" clId="Web-{E9105E5C-071C-43BC-A484-882B19A94D90}" dt="2022-04-21T23:13:59.689" v="101" actId="20577"/>
        <pc:sldMkLst>
          <pc:docMk/>
          <pc:sldMk cId="2022191669" sldId="281"/>
        </pc:sldMkLst>
        <pc:spChg chg="mod">
          <ac:chgData name="Rahul Gera" userId="S::101357727@georgebrown.ca::baeffd96-b57f-41a2-8de4-d2755863a035" providerId="AD" clId="Web-{E9105E5C-071C-43BC-A484-882B19A94D90}" dt="2022-04-21T23:13:59.689" v="101" actId="20577"/>
          <ac:spMkLst>
            <pc:docMk/>
            <pc:sldMk cId="2022191669" sldId="281"/>
            <ac:spMk id="2" creationId="{FA59C03E-660B-EBD6-EDFE-52CAEED8AA5F}"/>
          </ac:spMkLst>
        </pc:spChg>
      </pc:sldChg>
      <pc:sldChg chg="modSp">
        <pc:chgData name="Rahul Gera" userId="S::101357727@georgebrown.ca::baeffd96-b57f-41a2-8de4-d2755863a035" providerId="AD" clId="Web-{E9105E5C-071C-43BC-A484-882B19A94D90}" dt="2022-04-21T23:11:12.547" v="78" actId="20577"/>
        <pc:sldMkLst>
          <pc:docMk/>
          <pc:sldMk cId="3923651173" sldId="282"/>
        </pc:sldMkLst>
        <pc:spChg chg="mod">
          <ac:chgData name="Rahul Gera" userId="S::101357727@georgebrown.ca::baeffd96-b57f-41a2-8de4-d2755863a035" providerId="AD" clId="Web-{E9105E5C-071C-43BC-A484-882B19A94D90}" dt="2022-04-21T23:11:12.547" v="78" actId="20577"/>
          <ac:spMkLst>
            <pc:docMk/>
            <pc:sldMk cId="3923651173" sldId="282"/>
            <ac:spMk id="2" creationId="{8D3D26FC-3690-8B34-46BA-1366E1A1C761}"/>
          </ac:spMkLst>
        </pc:spChg>
      </pc:sldChg>
      <pc:sldChg chg="modSp">
        <pc:chgData name="Rahul Gera" userId="S::101357727@georgebrown.ca::baeffd96-b57f-41a2-8de4-d2755863a035" providerId="AD" clId="Web-{E9105E5C-071C-43BC-A484-882B19A94D90}" dt="2022-04-21T23:40:35.501" v="269" actId="20577"/>
        <pc:sldMkLst>
          <pc:docMk/>
          <pc:sldMk cId="990683138" sldId="283"/>
        </pc:sldMkLst>
        <pc:spChg chg="mod">
          <ac:chgData name="Rahul Gera" userId="S::101357727@georgebrown.ca::baeffd96-b57f-41a2-8de4-d2755863a035" providerId="AD" clId="Web-{E9105E5C-071C-43BC-A484-882B19A94D90}" dt="2022-04-21T23:40:35.501" v="269" actId="20577"/>
          <ac:spMkLst>
            <pc:docMk/>
            <pc:sldMk cId="990683138" sldId="283"/>
            <ac:spMk id="2" creationId="{C65825B6-7661-23AD-6BB4-9C9E274DF284}"/>
          </ac:spMkLst>
        </pc:spChg>
      </pc:sldChg>
      <pc:sldChg chg="modSp">
        <pc:chgData name="Rahul Gera" userId="S::101357727@georgebrown.ca::baeffd96-b57f-41a2-8de4-d2755863a035" providerId="AD" clId="Web-{E9105E5C-071C-43BC-A484-882B19A94D90}" dt="2022-04-21T23:41:38.642" v="280" actId="20577"/>
        <pc:sldMkLst>
          <pc:docMk/>
          <pc:sldMk cId="2061920813" sldId="284"/>
        </pc:sldMkLst>
        <pc:spChg chg="mod">
          <ac:chgData name="Rahul Gera" userId="S::101357727@georgebrown.ca::baeffd96-b57f-41a2-8de4-d2755863a035" providerId="AD" clId="Web-{E9105E5C-071C-43BC-A484-882B19A94D90}" dt="2022-04-21T23:41:38.642" v="280" actId="20577"/>
          <ac:spMkLst>
            <pc:docMk/>
            <pc:sldMk cId="2061920813" sldId="284"/>
            <ac:spMk id="2" creationId="{52437ADC-0C11-95CC-CDCB-EC32AFB3059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3;n">
            <a:extLst>
              <a:ext uri="{FF2B5EF4-FFF2-40B4-BE49-F238E27FC236}">
                <a16:creationId xmlns:a16="http://schemas.microsoft.com/office/drawing/2014/main" id="{BF616771-2641-BCFB-D583-1E65AA3629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Google Shape;4;n">
            <a:extLst>
              <a:ext uri="{FF2B5EF4-FFF2-40B4-BE49-F238E27FC236}">
                <a16:creationId xmlns:a16="http://schemas.microsoft.com/office/drawing/2014/main" id="{AC984889-2F51-A34E-1113-EAE8899724C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21;p:notes">
            <a:extLst>
              <a:ext uri="{FF2B5EF4-FFF2-40B4-BE49-F238E27FC236}">
                <a16:creationId xmlns:a16="http://schemas.microsoft.com/office/drawing/2014/main" id="{3F626E5F-88F9-D4A6-1CDF-5BF20534F12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0243" name="Google Shape;122;p:notes">
            <a:extLst>
              <a:ext uri="{FF2B5EF4-FFF2-40B4-BE49-F238E27FC236}">
                <a16:creationId xmlns:a16="http://schemas.microsoft.com/office/drawing/2014/main" id="{C5EB0308-2677-F238-692C-C247E4429DF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AE03FD69-2C3D-0D5D-4557-4F21193B67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>
            <a:headEnd/>
            <a:tailEnd/>
          </a:ln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B2782431-6E93-83B4-767A-9DD77137EAA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/>
              <a:t>1) Population of this group prefer </a:t>
            </a:r>
            <a:r>
              <a:rPr lang="en-CA" altLang="en-US" err="1"/>
              <a:t>Vegeterian</a:t>
            </a:r>
            <a:r>
              <a:rPr lang="en-CA" altLang="en-US"/>
              <a:t> food and not eggs</a:t>
            </a:r>
            <a:endParaRPr lang="en-CA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altLang="en-US"/>
              <a:t>2) Majority of the people speak Malayalam and its highly influenced compared to other groups</a:t>
            </a:r>
            <a:endParaRPr lang="en-CA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866438d498_0_24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866438d498_0_24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35;g7fff66f77f_0_4:notes">
            <a:extLst>
              <a:ext uri="{FF2B5EF4-FFF2-40B4-BE49-F238E27FC236}">
                <a16:creationId xmlns:a16="http://schemas.microsoft.com/office/drawing/2014/main" id="{9F9732B1-372C-85A6-B91B-4EC3C254585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2291" name="Google Shape;136;g7fff66f77f_0_4:notes">
            <a:extLst>
              <a:ext uri="{FF2B5EF4-FFF2-40B4-BE49-F238E27FC236}">
                <a16:creationId xmlns:a16="http://schemas.microsoft.com/office/drawing/2014/main" id="{9B2CC794-7459-CF26-824A-3F64AAEB72C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198;g9f07840cc6_0_15:notes">
            <a:extLst>
              <a:ext uri="{FF2B5EF4-FFF2-40B4-BE49-F238E27FC236}">
                <a16:creationId xmlns:a16="http://schemas.microsoft.com/office/drawing/2014/main" id="{33AE3C10-04AF-707D-2D71-46D4CA02542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6387" name="Google Shape;199;g9f07840cc6_0_15:notes">
            <a:extLst>
              <a:ext uri="{FF2B5EF4-FFF2-40B4-BE49-F238E27FC236}">
                <a16:creationId xmlns:a16="http://schemas.microsoft.com/office/drawing/2014/main" id="{0465F4A6-66BB-A313-A48C-D1E8AFC00DD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640;g8d8b98ef43_0_166:notes">
            <a:extLst>
              <a:ext uri="{FF2B5EF4-FFF2-40B4-BE49-F238E27FC236}">
                <a16:creationId xmlns:a16="http://schemas.microsoft.com/office/drawing/2014/main" id="{9EC98B84-38D0-4633-8D87-B1F3F9BAEAF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8435" name="Google Shape;641;g8d8b98ef43_0_166:notes">
            <a:extLst>
              <a:ext uri="{FF2B5EF4-FFF2-40B4-BE49-F238E27FC236}">
                <a16:creationId xmlns:a16="http://schemas.microsoft.com/office/drawing/2014/main" id="{F385ECD4-6AB1-481D-807A-E245A8495A5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462;g9f07840cc6_0_40:notes">
            <a:extLst>
              <a:ext uri="{FF2B5EF4-FFF2-40B4-BE49-F238E27FC236}">
                <a16:creationId xmlns:a16="http://schemas.microsoft.com/office/drawing/2014/main" id="{132AF7FE-BC44-9A1D-E39B-0631C8D002A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headEnd/>
            <a:tailEnd/>
          </a:ln>
        </p:spPr>
      </p:sp>
      <p:sp>
        <p:nvSpPr>
          <p:cNvPr id="20483" name="Google Shape;463;g9f07840cc6_0_40:notes">
            <a:extLst>
              <a:ext uri="{FF2B5EF4-FFF2-40B4-BE49-F238E27FC236}">
                <a16:creationId xmlns:a16="http://schemas.microsoft.com/office/drawing/2014/main" id="{98AA7A98-389B-F5C9-BF74-7BC18C44450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1) Data Cleanup: We used box plots to find the outliers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altLang="en-US"/>
              <a:t>2) Segmentation Variables: We segmented the variables 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640;g8d8b98ef43_0_166:notes">
            <a:extLst>
              <a:ext uri="{FF2B5EF4-FFF2-40B4-BE49-F238E27FC236}">
                <a16:creationId xmlns:a16="http://schemas.microsoft.com/office/drawing/2014/main" id="{AF789C58-84DF-4DFF-86D1-0C698D15E4F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22531" name="Google Shape;641;g8d8b98ef43_0_166:notes">
            <a:extLst>
              <a:ext uri="{FF2B5EF4-FFF2-40B4-BE49-F238E27FC236}">
                <a16:creationId xmlns:a16="http://schemas.microsoft.com/office/drawing/2014/main" id="{4767B752-6020-414C-A037-7DC46FA697C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640;g8d8b98ef43_0_166:notes">
            <a:extLst>
              <a:ext uri="{FF2B5EF4-FFF2-40B4-BE49-F238E27FC236}">
                <a16:creationId xmlns:a16="http://schemas.microsoft.com/office/drawing/2014/main" id="{8D6C778D-63C2-459A-A851-6B213B8F57D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24579" name="Google Shape;641;g8d8b98ef43_0_166:notes">
            <a:extLst>
              <a:ext uri="{FF2B5EF4-FFF2-40B4-BE49-F238E27FC236}">
                <a16:creationId xmlns:a16="http://schemas.microsoft.com/office/drawing/2014/main" id="{68EBB7DB-E2F2-4364-B823-C0A80DA10A1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-311150">
              <a:buFont typeface="Arial,Sans-Serif"/>
              <a:buChar char="•"/>
            </a:pPr>
            <a:r>
              <a:rPr lang="en-US"/>
              <a:t>Divided the variables into clusters or segments based on:</a:t>
            </a:r>
          </a:p>
          <a:p>
            <a:pPr marL="146050" indent="0"/>
            <a:r>
              <a:rPr lang="en-US"/>
              <a:t>1. </a:t>
            </a:r>
            <a:r>
              <a:rPr lang="en-US" b="1"/>
              <a:t>Purchase behavior</a:t>
            </a:r>
            <a:r>
              <a:rPr lang="en-US"/>
              <a:t>: volume, frequency, susceptibly to discounts, and brand loyalty</a:t>
            </a:r>
          </a:p>
          <a:p>
            <a:pPr marL="146050" indent="0"/>
            <a:r>
              <a:rPr lang="en-US"/>
              <a:t>2. </a:t>
            </a:r>
            <a:r>
              <a:rPr lang="en-US" b="1"/>
              <a:t>Basis of purchase</a:t>
            </a:r>
            <a:r>
              <a:rPr lang="en-US"/>
              <a:t>: price, selling proposition</a:t>
            </a:r>
          </a:p>
          <a:p>
            <a:pPr marL="146050" indent="0"/>
            <a:r>
              <a:rPr lang="en-US"/>
              <a:t>3. </a:t>
            </a:r>
            <a:r>
              <a:rPr lang="en-US" b="1"/>
              <a:t>Variables that describe both purchase behavior and basis of purchase</a:t>
            </a:r>
          </a:p>
          <a:p>
            <a:pPr marL="431800" indent="-285750">
              <a:buFont typeface="Arial,Sans-Serif"/>
              <a:buChar char="•"/>
            </a:pPr>
            <a:r>
              <a:rPr lang="en-US"/>
              <a:t>Now to analyze which of these three segmentations is considered the most appropriate decision factor for our specific marketing strategy a clustering process has  been  used.</a:t>
            </a:r>
          </a:p>
          <a:p>
            <a:pPr marL="431800" indent="-285750">
              <a:buFont typeface="Arial,Sans-Serif"/>
              <a:buChar char="•"/>
            </a:pPr>
            <a:r>
              <a:rPr lang="en-US"/>
              <a:t>Furthermore, we focused on each  cluster separately  and examine which one is most suitable for the direct marketing strategy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1) In terms of education, H</a:t>
            </a:r>
            <a:r>
              <a:rPr lang="en-CA" err="1"/>
              <a:t>omemakers</a:t>
            </a:r>
            <a:r>
              <a:rPr lang="en-CA"/>
              <a:t> seems to be literate, but no formal schooling was given to them which shows that </a:t>
            </a:r>
            <a:r>
              <a:rPr lang="en-CA" b="1"/>
              <a:t>least </a:t>
            </a:r>
            <a:r>
              <a:rPr lang="en-CA"/>
              <a:t>expenditure has occurred on education</a:t>
            </a:r>
            <a:endParaRPr lang="en-US"/>
          </a:p>
          <a:p>
            <a:r>
              <a:rPr lang="en-CA"/>
              <a:t>2) Also, people do not prefer watching cable or broadcasted television that much of this group</a:t>
            </a:r>
          </a:p>
          <a:p>
            <a:r>
              <a:rPr lang="en-CA"/>
              <a:t>3) </a:t>
            </a:r>
            <a:r>
              <a:rPr lang="en-CA" b="1"/>
              <a:t>Affluence Index</a:t>
            </a:r>
            <a:r>
              <a:rPr lang="en-CA"/>
              <a:t> is </a:t>
            </a:r>
            <a:r>
              <a:rPr lang="en-CA" b="1"/>
              <a:t>highly</a:t>
            </a:r>
            <a:r>
              <a:rPr lang="en-CA"/>
              <a:t> influenced in this group which depicts people prefer high purchasing of branded products even with no promotion, however its least  as compared to other clusters.</a:t>
            </a:r>
          </a:p>
          <a:p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1651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/>
              <a:t>1) Konkani language is on dominated side in the group, however the same is homogeneous among the Native language demographic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/>
              <a:t> </a:t>
            </a:r>
          </a:p>
          <a:p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18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DA786E5C-D2E0-C53D-48D4-AA50FB78C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3868738"/>
            <a:ext cx="2085975" cy="6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10625" y="1337725"/>
            <a:ext cx="3645000" cy="2526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61825" y="3961400"/>
            <a:ext cx="3193800" cy="70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62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313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36075" y="-68125"/>
            <a:ext cx="2235900" cy="527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18600" y="3485800"/>
            <a:ext cx="1581300" cy="10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5785392" y="1651700"/>
            <a:ext cx="25554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5785392" y="1851250"/>
            <a:ext cx="2990100" cy="23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2439475" y="1653800"/>
            <a:ext cx="2551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2439475" y="1849750"/>
            <a:ext cx="2992500" cy="23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231775" y="4571700"/>
            <a:ext cx="2086800" cy="6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724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-36075" y="-68125"/>
            <a:ext cx="2235900" cy="527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66925" y="3485800"/>
            <a:ext cx="1733100" cy="10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231775" y="4571700"/>
            <a:ext cx="2086800" cy="6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102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2645425" y="1014675"/>
            <a:ext cx="52788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/>
          <p:nvPr/>
        </p:nvSpPr>
        <p:spPr>
          <a:xfrm>
            <a:off x="-36075" y="-68125"/>
            <a:ext cx="2235900" cy="527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18600" y="3485800"/>
            <a:ext cx="1581300" cy="10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231775" y="4571700"/>
            <a:ext cx="2086800" cy="6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492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614100" y="2472866"/>
            <a:ext cx="3816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4614100" y="4063266"/>
            <a:ext cx="2852700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-36075" y="0"/>
            <a:ext cx="4465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 idx="2" hasCustomPrompt="1"/>
          </p:nvPr>
        </p:nvSpPr>
        <p:spPr>
          <a:xfrm>
            <a:off x="2198025" y="2553241"/>
            <a:ext cx="2452500" cy="12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0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9"/>
          <p:cNvSpPr/>
          <p:nvPr/>
        </p:nvSpPr>
        <p:spPr>
          <a:xfrm>
            <a:off x="2342325" y="4571700"/>
            <a:ext cx="2086800" cy="6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337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8877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106125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713250" y="3152225"/>
            <a:ext cx="77175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96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400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4886073" y="2129860"/>
            <a:ext cx="12984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2"/>
          </p:nvPr>
        </p:nvSpPr>
        <p:spPr>
          <a:xfrm>
            <a:off x="4886075" y="2353666"/>
            <a:ext cx="22950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3"/>
          </p:nvPr>
        </p:nvSpPr>
        <p:spPr>
          <a:xfrm>
            <a:off x="3093463" y="638850"/>
            <a:ext cx="12975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4"/>
          </p:nvPr>
        </p:nvSpPr>
        <p:spPr>
          <a:xfrm>
            <a:off x="6345126" y="3854675"/>
            <a:ext cx="22938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5"/>
          </p:nvPr>
        </p:nvSpPr>
        <p:spPr>
          <a:xfrm>
            <a:off x="6345113" y="3626249"/>
            <a:ext cx="12984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6"/>
          </p:nvPr>
        </p:nvSpPr>
        <p:spPr>
          <a:xfrm>
            <a:off x="3093477" y="858163"/>
            <a:ext cx="22950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36075" y="-68125"/>
            <a:ext cx="2235900" cy="527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618600" y="3485800"/>
            <a:ext cx="1674900" cy="10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231775" y="4571700"/>
            <a:ext cx="2086800" cy="6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670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-36075" y="-68125"/>
            <a:ext cx="2235900" cy="527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606000" y="3159760"/>
            <a:ext cx="12984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2"/>
          </p:nvPr>
        </p:nvSpPr>
        <p:spPr>
          <a:xfrm>
            <a:off x="3615025" y="3667394"/>
            <a:ext cx="19203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3"/>
          </p:nvPr>
        </p:nvSpPr>
        <p:spPr>
          <a:xfrm>
            <a:off x="6633275" y="1107480"/>
            <a:ext cx="12975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"/>
          </p:nvPr>
        </p:nvSpPr>
        <p:spPr>
          <a:xfrm>
            <a:off x="6633275" y="3667394"/>
            <a:ext cx="19203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5"/>
          </p:nvPr>
        </p:nvSpPr>
        <p:spPr>
          <a:xfrm>
            <a:off x="6633275" y="3159760"/>
            <a:ext cx="12984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633275" y="1616071"/>
            <a:ext cx="19206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hasCustomPrompt="1"/>
          </p:nvPr>
        </p:nvSpPr>
        <p:spPr>
          <a:xfrm>
            <a:off x="5951800" y="1056943"/>
            <a:ext cx="8322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7"/>
          </p:nvPr>
        </p:nvSpPr>
        <p:spPr>
          <a:xfrm>
            <a:off x="3607454" y="1109348"/>
            <a:ext cx="12975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8"/>
          </p:nvPr>
        </p:nvSpPr>
        <p:spPr>
          <a:xfrm>
            <a:off x="3607454" y="1616071"/>
            <a:ext cx="19206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9" hasCustomPrompt="1"/>
          </p:nvPr>
        </p:nvSpPr>
        <p:spPr>
          <a:xfrm>
            <a:off x="2922354" y="1056943"/>
            <a:ext cx="8322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3" hasCustomPrompt="1"/>
          </p:nvPr>
        </p:nvSpPr>
        <p:spPr>
          <a:xfrm>
            <a:off x="2922354" y="3114019"/>
            <a:ext cx="8322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14" hasCustomPrompt="1"/>
          </p:nvPr>
        </p:nvSpPr>
        <p:spPr>
          <a:xfrm>
            <a:off x="5950150" y="3115069"/>
            <a:ext cx="835500" cy="5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5" name="Google Shape;75;p14"/>
          <p:cNvSpPr/>
          <p:nvPr/>
        </p:nvSpPr>
        <p:spPr>
          <a:xfrm>
            <a:off x="712251" y="4571700"/>
            <a:ext cx="1606200" cy="6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15"/>
          </p:nvPr>
        </p:nvSpPr>
        <p:spPr>
          <a:xfrm>
            <a:off x="618600" y="3485800"/>
            <a:ext cx="1581300" cy="10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093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96376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lt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32900" y="542061"/>
            <a:ext cx="2878200" cy="9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2699400" y="1760936"/>
            <a:ext cx="37452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768900" y="1482761"/>
            <a:ext cx="1606200" cy="6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2"/>
          </p:nvPr>
        </p:nvSpPr>
        <p:spPr>
          <a:xfrm>
            <a:off x="2699400" y="2144936"/>
            <a:ext cx="37452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2711400" y="3638741"/>
            <a:ext cx="37212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000" b="1">
                <a:solidFill>
                  <a:srgbClr val="EEEEEE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EEEEEE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000" b="1">
                <a:solidFill>
                  <a:srgbClr val="EEEEEE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EEEEEE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00" b="1">
                <a:solidFill>
                  <a:srgbClr val="EEEEEE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EEEEEE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000">
              <a:solidFill>
                <a:srgbClr val="EEEE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90230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86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02">
  <p:cSld name="Title and one column 0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-36075" y="-68125"/>
            <a:ext cx="2235900" cy="527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2199900" y="1106239"/>
            <a:ext cx="6396000" cy="28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1pPr>
            <a:lvl2pPr marR="50800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2pPr>
            <a:lvl3pPr marR="50800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3pPr>
            <a:lvl4pPr marR="50800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4pPr>
            <a:lvl5pPr marR="50800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5pPr>
            <a:lvl6pPr marR="50800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6pPr>
            <a:lvl7pPr marR="50800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7pPr>
            <a:lvl8pPr marR="50800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8pPr>
            <a:lvl9pPr marR="50800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231775" y="4571700"/>
            <a:ext cx="2086800" cy="6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533600" y="3485800"/>
            <a:ext cx="1666200" cy="10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9987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86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36075" y="-68125"/>
            <a:ext cx="2235900" cy="527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1"/>
          </p:nvPr>
        </p:nvSpPr>
        <p:spPr>
          <a:xfrm>
            <a:off x="3437276" y="3091196"/>
            <a:ext cx="1920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2"/>
          </p:nvPr>
        </p:nvSpPr>
        <p:spPr>
          <a:xfrm>
            <a:off x="3446301" y="3507175"/>
            <a:ext cx="1737300" cy="5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3"/>
          </p:nvPr>
        </p:nvSpPr>
        <p:spPr>
          <a:xfrm>
            <a:off x="6510175" y="1090675"/>
            <a:ext cx="19206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4"/>
          </p:nvPr>
        </p:nvSpPr>
        <p:spPr>
          <a:xfrm>
            <a:off x="6510175" y="3507325"/>
            <a:ext cx="1738500" cy="5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5"/>
          </p:nvPr>
        </p:nvSpPr>
        <p:spPr>
          <a:xfrm>
            <a:off x="6510173" y="3091196"/>
            <a:ext cx="1920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6"/>
          </p:nvPr>
        </p:nvSpPr>
        <p:spPr>
          <a:xfrm>
            <a:off x="6510183" y="1516500"/>
            <a:ext cx="1737300" cy="5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7"/>
          </p:nvPr>
        </p:nvSpPr>
        <p:spPr>
          <a:xfrm>
            <a:off x="3438730" y="1092775"/>
            <a:ext cx="1920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8"/>
          </p:nvPr>
        </p:nvSpPr>
        <p:spPr>
          <a:xfrm>
            <a:off x="3438730" y="1520740"/>
            <a:ext cx="1737300" cy="5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618600" y="3485800"/>
            <a:ext cx="1581300" cy="10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231775" y="4571700"/>
            <a:ext cx="2086800" cy="6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1753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36075" y="-68125"/>
            <a:ext cx="2235900" cy="527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2449451" y="3072141"/>
            <a:ext cx="12345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2"/>
          </p:nvPr>
        </p:nvSpPr>
        <p:spPr>
          <a:xfrm>
            <a:off x="2449451" y="3511603"/>
            <a:ext cx="1874400" cy="5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3"/>
          </p:nvPr>
        </p:nvSpPr>
        <p:spPr>
          <a:xfrm>
            <a:off x="4577387" y="1062099"/>
            <a:ext cx="12345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"/>
          </p:nvPr>
        </p:nvSpPr>
        <p:spPr>
          <a:xfrm>
            <a:off x="4577387" y="3511753"/>
            <a:ext cx="1875600" cy="5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5"/>
          </p:nvPr>
        </p:nvSpPr>
        <p:spPr>
          <a:xfrm>
            <a:off x="4577387" y="3070791"/>
            <a:ext cx="1234500" cy="3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6"/>
          </p:nvPr>
        </p:nvSpPr>
        <p:spPr>
          <a:xfrm>
            <a:off x="4577387" y="1518620"/>
            <a:ext cx="1874400" cy="5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7"/>
          </p:nvPr>
        </p:nvSpPr>
        <p:spPr>
          <a:xfrm>
            <a:off x="2449451" y="1062099"/>
            <a:ext cx="12345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8"/>
          </p:nvPr>
        </p:nvSpPr>
        <p:spPr>
          <a:xfrm>
            <a:off x="2449451" y="1518620"/>
            <a:ext cx="1874400" cy="5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618600" y="3485800"/>
            <a:ext cx="1581300" cy="10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9"/>
          </p:nvPr>
        </p:nvSpPr>
        <p:spPr>
          <a:xfrm>
            <a:off x="6705329" y="1062099"/>
            <a:ext cx="12345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3"/>
          </p:nvPr>
        </p:nvSpPr>
        <p:spPr>
          <a:xfrm>
            <a:off x="6705329" y="3511753"/>
            <a:ext cx="1875600" cy="5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4"/>
          </p:nvPr>
        </p:nvSpPr>
        <p:spPr>
          <a:xfrm>
            <a:off x="6705329" y="3070791"/>
            <a:ext cx="1234800" cy="3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15"/>
          </p:nvPr>
        </p:nvSpPr>
        <p:spPr>
          <a:xfrm>
            <a:off x="6705329" y="1518620"/>
            <a:ext cx="1874400" cy="5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231775" y="4571700"/>
            <a:ext cx="2086800" cy="6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64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;p7">
            <a:extLst>
              <a:ext uri="{FF2B5EF4-FFF2-40B4-BE49-F238E27FC236}">
                <a16:creationId xmlns:a16="http://schemas.microsoft.com/office/drawing/2014/main" id="{6493420C-B444-2284-0CB1-92F4FA3CC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3" y="-68263"/>
            <a:ext cx="2236788" cy="52800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5;p7">
            <a:extLst>
              <a:ext uri="{FF2B5EF4-FFF2-40B4-BE49-F238E27FC236}">
                <a16:creationId xmlns:a16="http://schemas.microsoft.com/office/drawing/2014/main" id="{E15B1F9D-075C-B8B2-351A-BF4ADFD09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4572000"/>
            <a:ext cx="2087563" cy="6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2645425" y="1014675"/>
            <a:ext cx="5278800" cy="1043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18600" y="3485800"/>
            <a:ext cx="1581300" cy="10803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788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142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78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62;p14">
            <a:extLst>
              <a:ext uri="{FF2B5EF4-FFF2-40B4-BE49-F238E27FC236}">
                <a16:creationId xmlns:a16="http://schemas.microsoft.com/office/drawing/2014/main" id="{BE8FE8B7-E35D-0127-61A0-E13C08F8B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3" y="-68263"/>
            <a:ext cx="2236788" cy="52800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6" name="Google Shape;75;p14">
            <a:extLst>
              <a:ext uri="{FF2B5EF4-FFF2-40B4-BE49-F238E27FC236}">
                <a16:creationId xmlns:a16="http://schemas.microsoft.com/office/drawing/2014/main" id="{48AD0BBD-E5F8-7ACA-D036-A9B4F4DC6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8" y="4572000"/>
            <a:ext cx="1604962" cy="6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606000" y="3159760"/>
            <a:ext cx="1298400" cy="4845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2"/>
          </p:nvPr>
        </p:nvSpPr>
        <p:spPr>
          <a:xfrm>
            <a:off x="3615025" y="3667394"/>
            <a:ext cx="1920300" cy="5670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3"/>
          </p:nvPr>
        </p:nvSpPr>
        <p:spPr>
          <a:xfrm>
            <a:off x="6633275" y="1107480"/>
            <a:ext cx="1297500" cy="4845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"/>
          </p:nvPr>
        </p:nvSpPr>
        <p:spPr>
          <a:xfrm>
            <a:off x="6633275" y="3667394"/>
            <a:ext cx="1920300" cy="5670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5"/>
          </p:nvPr>
        </p:nvSpPr>
        <p:spPr>
          <a:xfrm>
            <a:off x="6633275" y="3159760"/>
            <a:ext cx="1298400" cy="4845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633275" y="1616071"/>
            <a:ext cx="1920600" cy="5670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5951800" y="1056943"/>
            <a:ext cx="832200" cy="5121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7"/>
          </p:nvPr>
        </p:nvSpPr>
        <p:spPr>
          <a:xfrm>
            <a:off x="3607454" y="1109348"/>
            <a:ext cx="1297500" cy="4806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8"/>
          </p:nvPr>
        </p:nvSpPr>
        <p:spPr>
          <a:xfrm>
            <a:off x="3607454" y="1616071"/>
            <a:ext cx="1920600" cy="5670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9"/>
          </p:nvPr>
        </p:nvSpPr>
        <p:spPr>
          <a:xfrm>
            <a:off x="2922354" y="1056943"/>
            <a:ext cx="832200" cy="5121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3"/>
          </p:nvPr>
        </p:nvSpPr>
        <p:spPr>
          <a:xfrm>
            <a:off x="2922354" y="3114019"/>
            <a:ext cx="832200" cy="5121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14"/>
          </p:nvPr>
        </p:nvSpPr>
        <p:spPr>
          <a:xfrm>
            <a:off x="5950150" y="3115069"/>
            <a:ext cx="835500" cy="5100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15"/>
          </p:nvPr>
        </p:nvSpPr>
        <p:spPr>
          <a:xfrm>
            <a:off x="618600" y="3485800"/>
            <a:ext cx="1581300" cy="10860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885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02">
  <p:cSld name="TITLE_AND_BODY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6">
            <a:extLst>
              <a:ext uri="{FF2B5EF4-FFF2-40B4-BE49-F238E27FC236}">
                <a16:creationId xmlns:a16="http://schemas.microsoft.com/office/drawing/2014/main" id="{9348C72D-7677-6D6B-9236-64211090B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3" y="-68263"/>
            <a:ext cx="2236788" cy="52800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86;p16">
            <a:extLst>
              <a:ext uri="{FF2B5EF4-FFF2-40B4-BE49-F238E27FC236}">
                <a16:creationId xmlns:a16="http://schemas.microsoft.com/office/drawing/2014/main" id="{19BFC8B7-F41F-AA58-1A24-16DA83356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4572000"/>
            <a:ext cx="2087563" cy="6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2199900" y="1106239"/>
            <a:ext cx="6396000" cy="28887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1pPr>
            <a:lvl2pPr marR="50800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2pPr>
            <a:lvl3pPr marR="50800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3pPr>
            <a:lvl4pPr marR="50800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4pPr>
            <a:lvl5pPr marR="50800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5pPr>
            <a:lvl6pPr marR="50800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6pPr>
            <a:lvl7pPr marR="50800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7pPr>
            <a:lvl8pPr marR="50800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8pPr>
            <a:lvl9pPr marR="50800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533600" y="3485800"/>
            <a:ext cx="1666200" cy="10860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1;p18">
            <a:extLst>
              <a:ext uri="{FF2B5EF4-FFF2-40B4-BE49-F238E27FC236}">
                <a16:creationId xmlns:a16="http://schemas.microsoft.com/office/drawing/2014/main" id="{C0DBF9BC-9656-78F0-8B59-F7FC2FEAE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3" y="-68263"/>
            <a:ext cx="2236788" cy="52800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Google Shape;115;p18">
            <a:extLst>
              <a:ext uri="{FF2B5EF4-FFF2-40B4-BE49-F238E27FC236}">
                <a16:creationId xmlns:a16="http://schemas.microsoft.com/office/drawing/2014/main" id="{A0556450-70A6-FC02-EBF1-673C98858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4572000"/>
            <a:ext cx="2087563" cy="6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2449451" y="3072141"/>
            <a:ext cx="1234500" cy="3840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2"/>
          </p:nvPr>
        </p:nvSpPr>
        <p:spPr>
          <a:xfrm>
            <a:off x="2449451" y="3511603"/>
            <a:ext cx="1874400" cy="5943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3"/>
          </p:nvPr>
        </p:nvSpPr>
        <p:spPr>
          <a:xfrm>
            <a:off x="4577387" y="1062099"/>
            <a:ext cx="1234500" cy="3840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"/>
          </p:nvPr>
        </p:nvSpPr>
        <p:spPr>
          <a:xfrm>
            <a:off x="4577387" y="3511753"/>
            <a:ext cx="1875600" cy="5940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5"/>
          </p:nvPr>
        </p:nvSpPr>
        <p:spPr>
          <a:xfrm>
            <a:off x="4577387" y="3070791"/>
            <a:ext cx="1234500" cy="3867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6"/>
          </p:nvPr>
        </p:nvSpPr>
        <p:spPr>
          <a:xfrm>
            <a:off x="4577387" y="1518620"/>
            <a:ext cx="1874400" cy="5943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7"/>
          </p:nvPr>
        </p:nvSpPr>
        <p:spPr>
          <a:xfrm>
            <a:off x="2449451" y="1062099"/>
            <a:ext cx="1234500" cy="3840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8"/>
          </p:nvPr>
        </p:nvSpPr>
        <p:spPr>
          <a:xfrm>
            <a:off x="2449451" y="1518620"/>
            <a:ext cx="1874400" cy="5943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618600" y="3485800"/>
            <a:ext cx="1581300" cy="10860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9"/>
          </p:nvPr>
        </p:nvSpPr>
        <p:spPr>
          <a:xfrm>
            <a:off x="6705329" y="1062099"/>
            <a:ext cx="1234500" cy="3840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3"/>
          </p:nvPr>
        </p:nvSpPr>
        <p:spPr>
          <a:xfrm>
            <a:off x="6705329" y="3511753"/>
            <a:ext cx="1875600" cy="5940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4"/>
          </p:nvPr>
        </p:nvSpPr>
        <p:spPr>
          <a:xfrm>
            <a:off x="6705329" y="3070791"/>
            <a:ext cx="1234800" cy="3867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15"/>
          </p:nvPr>
        </p:nvSpPr>
        <p:spPr>
          <a:xfrm>
            <a:off x="6705329" y="1518620"/>
            <a:ext cx="1874400" cy="5943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104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10625" y="1337725"/>
            <a:ext cx="3645000" cy="25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61825" y="3961400"/>
            <a:ext cx="3193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085300" y="3868895"/>
            <a:ext cx="2086800" cy="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73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A1EF24E-9BA0-BDE1-2C54-8C9766AF481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22300" y="444500"/>
            <a:ext cx="8193088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22D54294-0061-BEF1-25C7-FC81523862D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98488" y="1152525"/>
            <a:ext cx="81915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7" r:id="rId1"/>
    <p:sldLayoutId id="2147483744" r:id="rId2"/>
    <p:sldLayoutId id="2147483748" r:id="rId3"/>
    <p:sldLayoutId id="2147483745" r:id="rId4"/>
    <p:sldLayoutId id="2147483746" r:id="rId5"/>
    <p:sldLayoutId id="2147483750" r:id="rId6"/>
    <p:sldLayoutId id="2147483751" r:id="rId7"/>
    <p:sldLayoutId id="214748375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2466" y="445025"/>
            <a:ext cx="819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7845" y="1152475"/>
            <a:ext cx="8192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97081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576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19">
          <p15:clr>
            <a:srgbClr val="EA4335"/>
          </p15:clr>
        </p15:guide>
        <p15:guide id="7" pos="4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124;p21">
            <a:extLst>
              <a:ext uri="{FF2B5EF4-FFF2-40B4-BE49-F238E27FC236}">
                <a16:creationId xmlns:a16="http://schemas.microsoft.com/office/drawing/2014/main" id="{C0DC6828-CD79-C524-F4B3-3C277CA5CF5C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611188" y="1338263"/>
            <a:ext cx="3644900" cy="252571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73763"/>
              </a:buClr>
              <a:buFont typeface="Montserrat" panose="00000500000000000000" pitchFamily="2" charset="0"/>
              <a:buNone/>
            </a:pPr>
            <a:r>
              <a:rPr lang="en-US" altLang="en-US" sz="4000" b="1">
                <a:solidFill>
                  <a:srgbClr val="073763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 panose="00000500000000000000" pitchFamily="2" charset="0"/>
              </a:rPr>
              <a:t>Segmenting Consumers of Bath Soap</a:t>
            </a:r>
          </a:p>
        </p:txBody>
      </p:sp>
      <p:sp>
        <p:nvSpPr>
          <p:cNvPr id="9219" name="Google Shape;125;p21">
            <a:extLst>
              <a:ext uri="{FF2B5EF4-FFF2-40B4-BE49-F238E27FC236}">
                <a16:creationId xmlns:a16="http://schemas.microsoft.com/office/drawing/2014/main" id="{A720AF6A-24A9-7D08-52FE-E412F64F2D0A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1062038" y="3960813"/>
            <a:ext cx="3194050" cy="7016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6B03"/>
              </a:buClr>
              <a:buFont typeface="Montserrat" panose="00000500000000000000" pitchFamily="2" charset="0"/>
              <a:buNone/>
            </a:pPr>
            <a:r>
              <a:rPr lang="en-US" altLang="en-US">
                <a:solidFill>
                  <a:srgbClr val="FF6B03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 panose="00000500000000000000" pitchFamily="2" charset="0"/>
              </a:rPr>
              <a:t>By: CRISA</a:t>
            </a:r>
          </a:p>
        </p:txBody>
      </p:sp>
      <p:pic>
        <p:nvPicPr>
          <p:cNvPr id="9220" name="Google Shape;126;p21">
            <a:extLst>
              <a:ext uri="{FF2B5EF4-FFF2-40B4-BE49-F238E27FC236}">
                <a16:creationId xmlns:a16="http://schemas.microsoft.com/office/drawing/2014/main" id="{B4E25054-25E7-EE40-92C5-87FE0731236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3" t="-330" r="27042" b="330"/>
          <a:stretch>
            <a:fillRect/>
          </a:stretch>
        </p:blipFill>
        <p:spPr bwMode="auto">
          <a:xfrm>
            <a:off x="4572000" y="-38100"/>
            <a:ext cx="46259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Google Shape;127;p21">
            <a:extLst>
              <a:ext uri="{FF2B5EF4-FFF2-40B4-BE49-F238E27FC236}">
                <a16:creationId xmlns:a16="http://schemas.microsoft.com/office/drawing/2014/main" id="{FE6FE850-3736-E988-61A8-424FF548F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650" y="-26988"/>
            <a:ext cx="4632325" cy="5186363"/>
          </a:xfrm>
          <a:prstGeom prst="rect">
            <a:avLst/>
          </a:prstGeom>
          <a:solidFill>
            <a:srgbClr val="073763">
              <a:alpha val="5960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B15E477-47E7-D2CC-3AFA-73412B414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7018" y="2966016"/>
            <a:ext cx="6396038" cy="2126117"/>
          </a:xfrm>
          <a:ln w="12700"/>
        </p:spPr>
        <p:txBody>
          <a:bodyPr/>
          <a:lstStyle/>
          <a:p>
            <a:pPr marR="0" lvl="1">
              <a:spcBef>
                <a:spcPct val="0"/>
              </a:spcBef>
              <a:spcAft>
                <a:spcPct val="0"/>
              </a:spcAft>
            </a:pPr>
            <a:r>
              <a:rPr lang="en-CA" altLang="en-US" sz="1600" b="1">
                <a:solidFill>
                  <a:srgbClr val="163A5A"/>
                </a:solidFill>
                <a:cs typeface="Proxima Nova" charset="0"/>
                <a:sym typeface="Proxima Nova" charset="0"/>
              </a:rPr>
              <a:t>Group 3 : Fun Malabar </a:t>
            </a:r>
            <a:endParaRPr lang="en-CA" sz="1600">
              <a:cs typeface="Proxima Nova" charset="0"/>
              <a:sym typeface="Proxima Nova" charset="0"/>
            </a:endParaRPr>
          </a:p>
          <a:p>
            <a:pPr marL="285750" marR="0" lvl="1" indent="-285750">
              <a:spcBef>
                <a:spcPct val="0"/>
              </a:spcBef>
              <a:spcAft>
                <a:spcPct val="0"/>
              </a:spcAft>
              <a:buChar char="•"/>
            </a:pPr>
            <a:r>
              <a:rPr lang="en-CA" altLang="en-US" sz="1400">
                <a:solidFill>
                  <a:srgbClr val="163A5A"/>
                </a:solidFill>
                <a:cs typeface="Proxima Nova" charset="0"/>
                <a:sym typeface="Proxima Nova" charset="0"/>
              </a:rPr>
              <a:t>Food eating habits are more towards </a:t>
            </a:r>
            <a:r>
              <a:rPr lang="en-CA" altLang="en-US" sz="1400" b="1">
                <a:solidFill>
                  <a:srgbClr val="163A5A"/>
                </a:solidFill>
                <a:cs typeface="Proxima Nova" charset="0"/>
                <a:sym typeface="Proxima Nova" charset="0"/>
              </a:rPr>
              <a:t>Vegetarian </a:t>
            </a:r>
            <a:r>
              <a:rPr lang="en-CA" altLang="en-US" sz="1400">
                <a:solidFill>
                  <a:srgbClr val="163A5A"/>
                </a:solidFill>
                <a:cs typeface="Proxima Nova" charset="0"/>
                <a:sym typeface="Proxima Nova" charset="0"/>
              </a:rPr>
              <a:t>preference which is also highest among other clusters</a:t>
            </a:r>
            <a:endParaRPr lang="en-CA" altLang="en-US" sz="1400">
              <a:solidFill>
                <a:srgbClr val="163A5A"/>
              </a:solidFill>
              <a:cs typeface="Proxima Nova" charset="0"/>
            </a:endParaRPr>
          </a:p>
          <a:p>
            <a:pPr marL="285750" marR="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1400">
                <a:solidFill>
                  <a:srgbClr val="163A5A"/>
                </a:solidFill>
                <a:cs typeface="Proxima Nova" charset="0"/>
                <a:sym typeface="Proxima Nova" charset="0"/>
              </a:rPr>
              <a:t>Preferable language is </a:t>
            </a:r>
            <a:r>
              <a:rPr lang="en-CA" altLang="en-US" sz="1400" b="1">
                <a:solidFill>
                  <a:srgbClr val="163A5A"/>
                </a:solidFill>
                <a:cs typeface="Proxima Nova" charset="0"/>
                <a:sym typeface="Proxima Nova" charset="0"/>
              </a:rPr>
              <a:t>Malayalam </a:t>
            </a:r>
            <a:r>
              <a:rPr lang="en-CA" altLang="en-US" sz="1400">
                <a:solidFill>
                  <a:srgbClr val="163A5A"/>
                </a:solidFill>
                <a:cs typeface="Proxima Nova" charset="0"/>
                <a:sym typeface="Proxima Nova" charset="0"/>
              </a:rPr>
              <a:t>and highly influenced as compared to other groups</a:t>
            </a:r>
            <a:endParaRPr lang="en-CA" altLang="en-US" sz="1400">
              <a:solidFill>
                <a:srgbClr val="163A5A"/>
              </a:solidFill>
              <a:cs typeface="Proxima Nova" charset="0"/>
            </a:endParaRPr>
          </a:p>
          <a:p>
            <a:pPr marL="285750" marR="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1400">
                <a:solidFill>
                  <a:srgbClr val="163A5A"/>
                </a:solidFill>
                <a:cs typeface="Proxima Nova" charset="0"/>
                <a:sym typeface="Proxima Nova" charset="0"/>
              </a:rPr>
              <a:t>In this group, people love to watch television through the means of cable or broadcast</a:t>
            </a:r>
            <a:endParaRPr lang="en-CA" altLang="en-US" sz="1400">
              <a:solidFill>
                <a:srgbClr val="163A5A"/>
              </a:solidFill>
              <a:cs typeface="Proxima Nova" charset="0"/>
            </a:endParaRPr>
          </a:p>
          <a:p>
            <a:pPr marL="285750" marR="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1400" b="1">
                <a:solidFill>
                  <a:srgbClr val="163A5A"/>
                </a:solidFill>
                <a:cs typeface="Proxima Nova" charset="0"/>
                <a:sym typeface="Proxima Nova" charset="0"/>
              </a:rPr>
              <a:t>Affluence Index</a:t>
            </a:r>
            <a:r>
              <a:rPr lang="en-CA" altLang="en-US" sz="1400">
                <a:solidFill>
                  <a:srgbClr val="163A5A"/>
                </a:solidFill>
                <a:cs typeface="Proxima Nova" charset="0"/>
                <a:sym typeface="Proxima Nova" charset="0"/>
              </a:rPr>
              <a:t> depicts uniformity with group 2 in terms of </a:t>
            </a:r>
            <a:r>
              <a:rPr lang="en-CA" altLang="en-US" sz="1400" b="1">
                <a:solidFill>
                  <a:srgbClr val="163A5A"/>
                </a:solidFill>
                <a:cs typeface="Proxima Nova" charset="0"/>
                <a:sym typeface="Proxima Nova" charset="0"/>
              </a:rPr>
              <a:t>high </a:t>
            </a:r>
            <a:r>
              <a:rPr lang="en-CA" altLang="en-US" sz="1400">
                <a:solidFill>
                  <a:srgbClr val="163A5A"/>
                </a:solidFill>
                <a:cs typeface="Proxima Nova" charset="0"/>
                <a:sym typeface="Proxima Nova" charset="0"/>
              </a:rPr>
              <a:t>spending even if brands runs no promotion</a:t>
            </a:r>
            <a:endParaRPr lang="en-CA" altLang="en-US" sz="1400">
              <a:solidFill>
                <a:srgbClr val="163A5A"/>
              </a:solidFill>
              <a:cs typeface="Proxima Nova" charset="0"/>
            </a:endParaRP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D1627904-7A08-D391-22E5-7F10F21F3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8" y="100012"/>
            <a:ext cx="6626225" cy="286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itle 2">
            <a:extLst>
              <a:ext uri="{FF2B5EF4-FFF2-40B4-BE49-F238E27FC236}">
                <a16:creationId xmlns:a16="http://schemas.microsoft.com/office/drawing/2014/main" id="{DC82444B-FB13-8CA4-E4BA-29C08B29EAC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-225425" y="3486150"/>
            <a:ext cx="2425700" cy="108585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CA" altLang="en-US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 Analysis (Cont.)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D3D26FC-3690-8B34-46BA-1366E1A1C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0528" y="3299988"/>
            <a:ext cx="6396000" cy="1625797"/>
          </a:xfrm>
        </p:spPr>
        <p:txBody>
          <a:bodyPr/>
          <a:lstStyle/>
          <a:p>
            <a:pPr marR="0" lvl="1">
              <a:spcBef>
                <a:spcPct val="0"/>
              </a:spcBef>
              <a:spcAft>
                <a:spcPct val="0"/>
              </a:spcAft>
            </a:pPr>
            <a:r>
              <a:rPr lang="en-CA" altLang="en-US" sz="1600" b="1">
                <a:solidFill>
                  <a:srgbClr val="163A5A"/>
                </a:solidFill>
                <a:cs typeface="Proxima Nova" charset="0"/>
                <a:sym typeface="Proxima Nova" charset="0"/>
              </a:rPr>
              <a:t>Group 4 : Label Crazy</a:t>
            </a:r>
          </a:p>
          <a:p>
            <a:pPr marL="285750" marR="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1400">
                <a:solidFill>
                  <a:srgbClr val="163A5A"/>
                </a:solidFill>
                <a:cs typeface="Proxima Nova" charset="0"/>
                <a:sym typeface="Proxima Nova" charset="0"/>
              </a:rPr>
              <a:t>Here as well </a:t>
            </a:r>
            <a:r>
              <a:rPr lang="en-CA" altLang="en-US" sz="1400" b="1">
                <a:solidFill>
                  <a:srgbClr val="163A5A"/>
                </a:solidFill>
                <a:cs typeface="Proxima Nova" charset="0"/>
                <a:sym typeface="Proxima Nova" charset="0"/>
              </a:rPr>
              <a:t>Affluence index</a:t>
            </a:r>
            <a:r>
              <a:rPr lang="en-CA" altLang="en-US" sz="1400">
                <a:solidFill>
                  <a:srgbClr val="163A5A"/>
                </a:solidFill>
                <a:cs typeface="Proxima Nova" charset="0"/>
                <a:sym typeface="Proxima Nova" charset="0"/>
              </a:rPr>
              <a:t> showcase its belligerent nature and is equivalent to group 2 and 3, is </a:t>
            </a:r>
            <a:r>
              <a:rPr lang="en-CA" altLang="en-US" sz="1400" b="1">
                <a:solidFill>
                  <a:srgbClr val="163A5A"/>
                </a:solidFill>
                <a:cs typeface="Proxima Nova" charset="0"/>
                <a:sym typeface="Proxima Nova" charset="0"/>
              </a:rPr>
              <a:t>high</a:t>
            </a:r>
            <a:endParaRPr lang="en-CA" altLang="en-US" sz="1400" b="1">
              <a:solidFill>
                <a:srgbClr val="163A5A"/>
              </a:solidFill>
              <a:cs typeface="Proxima Nova" charset="0"/>
            </a:endParaRPr>
          </a:p>
          <a:p>
            <a:pPr marL="285750" marR="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1400">
                <a:solidFill>
                  <a:srgbClr val="163A5A"/>
                </a:solidFill>
                <a:cs typeface="Proxima Nova" charset="0"/>
                <a:sym typeface="Proxima Nova" charset="0"/>
              </a:rPr>
              <a:t>Keen nature on purchasing </a:t>
            </a:r>
            <a:r>
              <a:rPr lang="en-CA" altLang="en-US" sz="1400" b="1">
                <a:solidFill>
                  <a:srgbClr val="163A5A"/>
                </a:solidFill>
                <a:cs typeface="Proxima Nova" charset="0"/>
                <a:sym typeface="Proxima Nova" charset="0"/>
              </a:rPr>
              <a:t>branded products</a:t>
            </a:r>
            <a:r>
              <a:rPr lang="en-CA" altLang="en-US" sz="1400">
                <a:solidFill>
                  <a:srgbClr val="163A5A"/>
                </a:solidFill>
                <a:cs typeface="Proxima Nova" charset="0"/>
                <a:sym typeface="Proxima Nova" charset="0"/>
              </a:rPr>
              <a:t> can also be seen among this group’s population </a:t>
            </a:r>
            <a:endParaRPr lang="en-CA" altLang="en-US" sz="1400">
              <a:solidFill>
                <a:srgbClr val="163A5A"/>
              </a:solidFill>
              <a:latin typeface="Proxima Nova" charset="0"/>
              <a:cs typeface="Proxima Nova" charset="0"/>
            </a:endParaRPr>
          </a:p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C6DF32-1C85-DD65-E602-30D20A72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3485800"/>
            <a:ext cx="2083686" cy="1086000"/>
          </a:xfrm>
        </p:spPr>
        <p:txBody>
          <a:bodyPr/>
          <a:lstStyle/>
          <a:p>
            <a:r>
              <a:rPr lang="en-CA" altLang="en-US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 Analysis (Cont.)</a:t>
            </a:r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CA30B-3BCD-D54B-144D-6AC2EC30E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8" y="100012"/>
            <a:ext cx="6626225" cy="31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651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"/>
          <p:cNvSpPr/>
          <p:nvPr/>
        </p:nvSpPr>
        <p:spPr>
          <a:xfrm>
            <a:off x="0" y="0"/>
            <a:ext cx="9188400" cy="5185800"/>
          </a:xfrm>
          <a:prstGeom prst="rect">
            <a:avLst/>
          </a:prstGeom>
          <a:solidFill>
            <a:srgbClr val="073763">
              <a:alpha val="74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89" name="Google Shape;489;p36"/>
          <p:cNvSpPr txBox="1">
            <a:spLocks noGrp="1"/>
          </p:cNvSpPr>
          <p:nvPr>
            <p:ph type="title"/>
          </p:nvPr>
        </p:nvSpPr>
        <p:spPr>
          <a:xfrm>
            <a:off x="713225" y="1106125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88%</a:t>
            </a:r>
            <a:endParaRPr/>
          </a:p>
        </p:txBody>
      </p:sp>
      <p:sp>
        <p:nvSpPr>
          <p:cNvPr id="490" name="Google Shape;490;p36"/>
          <p:cNvSpPr txBox="1">
            <a:spLocks noGrp="1"/>
          </p:cNvSpPr>
          <p:nvPr>
            <p:ph type="body" idx="1"/>
          </p:nvPr>
        </p:nvSpPr>
        <p:spPr>
          <a:xfrm>
            <a:off x="713250" y="3152225"/>
            <a:ext cx="7717475" cy="665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2400"/>
              <a:t>Accuracy of our prediction model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65825B6-7661-23AD-6BB4-9C9E274DF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/>
              <a:t>Population are </a:t>
            </a:r>
            <a:r>
              <a:rPr lang="en-CA" sz="1600" b="1"/>
              <a:t>keen to purchase</a:t>
            </a:r>
            <a:r>
              <a:rPr lang="en-CA" sz="1600"/>
              <a:t> and spend more on </a:t>
            </a:r>
            <a:r>
              <a:rPr lang="en-CA" sz="1600" b="1"/>
              <a:t>branded products</a:t>
            </a:r>
            <a:r>
              <a:rPr lang="en-CA" sz="1600"/>
              <a:t> even if they runs promotion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/>
              <a:t>Majority of the people have only completed 5 to 9 years of schooling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/>
              <a:t>Almost everyone </a:t>
            </a:r>
            <a:r>
              <a:rPr lang="en-CA" sz="1600" b="1"/>
              <a:t>has cable and broadcast television sets</a:t>
            </a:r>
            <a:r>
              <a:rPr lang="en-CA" sz="1600"/>
              <a:t> at their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/>
              <a:t>3 languages</a:t>
            </a:r>
            <a:r>
              <a:rPr lang="en-CA" sz="1600"/>
              <a:t> depicts analogous mixture among all groups which are </a:t>
            </a:r>
            <a:r>
              <a:rPr lang="en-CA" sz="1600" b="1"/>
              <a:t>Kashmiri, Konkani and Malayalam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/>
              <a:t>A great number of people have </a:t>
            </a:r>
            <a:r>
              <a:rPr lang="en-CA" sz="1600" b="1"/>
              <a:t>Vegetarian </a:t>
            </a:r>
            <a:r>
              <a:rPr lang="en-CA" sz="1600"/>
              <a:t>food eating habit, but they </a:t>
            </a:r>
            <a:r>
              <a:rPr lang="en-CA" sz="1600" b="1"/>
              <a:t>prefer eggs</a:t>
            </a:r>
            <a:r>
              <a:rPr lang="en-CA" sz="1600"/>
              <a:t>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/>
              <a:t>Age segmentation</a:t>
            </a:r>
            <a:r>
              <a:rPr lang="en-CA" sz="1600"/>
              <a:t> illustrates that mass population is in between </a:t>
            </a:r>
            <a:r>
              <a:rPr lang="en-CA" sz="1600" b="1"/>
              <a:t>35-45 years</a:t>
            </a:r>
          </a:p>
          <a:p>
            <a:endParaRPr lang="en-CA"/>
          </a:p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455553-5F63-8364-9006-A59F3745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485800"/>
            <a:ext cx="1895000" cy="1086000"/>
          </a:xfrm>
        </p:spPr>
        <p:txBody>
          <a:bodyPr/>
          <a:lstStyle/>
          <a:p>
            <a:r>
              <a:rPr lang="en-CA" b="1"/>
              <a:t>Key Findings</a:t>
            </a:r>
          </a:p>
        </p:txBody>
      </p:sp>
    </p:spTree>
    <p:extLst>
      <p:ext uri="{BB962C8B-B14F-4D97-AF65-F5344CB8AC3E}">
        <p14:creationId xmlns:p14="http://schemas.microsoft.com/office/powerpoint/2010/main" val="99068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2437ADC-0C11-95CC-CDCB-EC32AFB305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  <a:p>
            <a:pPr marL="285750" indent="-285750">
              <a:buChar char="•"/>
            </a:pPr>
            <a:r>
              <a:rPr lang="en-CA" sz="1600"/>
              <a:t>Since most of our clusters prefer consuming content over the </a:t>
            </a:r>
            <a:r>
              <a:rPr lang="en-CA" sz="1600" b="1"/>
              <a:t>television</a:t>
            </a:r>
            <a:r>
              <a:rPr lang="en-CA" sz="1600"/>
              <a:t>, we recommend that the brand should </a:t>
            </a:r>
            <a:r>
              <a:rPr lang="en-CA" sz="1600" b="1"/>
              <a:t>advertise </a:t>
            </a:r>
            <a:r>
              <a:rPr lang="en-CA" sz="1600"/>
              <a:t>in Kashmiri, Konkani and Malayalam with brand ambassadors from the same industry</a:t>
            </a:r>
          </a:p>
          <a:p>
            <a:pPr marL="285750" indent="-285750">
              <a:buChar char="•"/>
            </a:pPr>
            <a:r>
              <a:rPr lang="en-CA" sz="1600"/>
              <a:t>The clusters are also least attracted by promotions/ offers, so we can curate </a:t>
            </a:r>
            <a:r>
              <a:rPr lang="en-CA" sz="1600" b="1"/>
              <a:t>loyalty programs</a:t>
            </a:r>
            <a:r>
              <a:rPr lang="en-CA" sz="1600"/>
              <a:t> to increase engagement </a:t>
            </a:r>
          </a:p>
          <a:p>
            <a:pPr marL="285750" indent="-285750">
              <a:buChar char="•"/>
            </a:pPr>
            <a:r>
              <a:rPr lang="en-CA" sz="1600"/>
              <a:t>To engage informal buyers, we can promote using </a:t>
            </a:r>
            <a:r>
              <a:rPr lang="en-CA" sz="1600" b="1"/>
              <a:t>print media or billboards</a:t>
            </a:r>
          </a:p>
          <a:p>
            <a:endParaRPr lang="en-CA" b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3102A7-21E8-5811-4211-F5C00BE0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072" y="3494261"/>
            <a:ext cx="2453800" cy="1086000"/>
          </a:xfrm>
        </p:spPr>
        <p:txBody>
          <a:bodyPr/>
          <a:lstStyle/>
          <a:p>
            <a:r>
              <a:rPr lang="en-CA" sz="1900" b="1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061920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1D725DE-BC2F-3FFC-145C-5D49CF46A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z="6000" b="1">
                <a:solidFill>
                  <a:schemeClr val="tx2">
                    <a:lumMod val="7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5163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138;p23">
            <a:extLst>
              <a:ext uri="{FF2B5EF4-FFF2-40B4-BE49-F238E27FC236}">
                <a16:creationId xmlns:a16="http://schemas.microsoft.com/office/drawing/2014/main" id="{0172F9A4-E81C-F2BF-903F-6D580CA88E15}"/>
              </a:ext>
            </a:extLst>
          </p:cNvPr>
          <p:cNvSpPr txBox="1">
            <a:spLocks noGrp="1" noChangeArrowheads="1"/>
          </p:cNvSpPr>
          <p:nvPr>
            <p:ph type="title" idx="15"/>
          </p:nvPr>
        </p:nvSpPr>
        <p:spPr>
          <a:xfrm>
            <a:off x="619125" y="3486150"/>
            <a:ext cx="1581150" cy="10858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73763"/>
              </a:buClr>
              <a:buSzPts val="2800"/>
              <a:buFont typeface="Montserrat" panose="00000500000000000000" pitchFamily="2" charset="0"/>
              <a:buNone/>
            </a:pPr>
            <a:r>
              <a:rPr lang="en-US" altLang="en-US" b="1">
                <a:solidFill>
                  <a:srgbClr val="FFFFFF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 panose="00000500000000000000" pitchFamily="2" charset="0"/>
              </a:rPr>
              <a:t>Table of contents</a:t>
            </a:r>
          </a:p>
        </p:txBody>
      </p:sp>
      <p:sp>
        <p:nvSpPr>
          <p:cNvPr id="11267" name="Google Shape;139;p23">
            <a:extLst>
              <a:ext uri="{FF2B5EF4-FFF2-40B4-BE49-F238E27FC236}">
                <a16:creationId xmlns:a16="http://schemas.microsoft.com/office/drawing/2014/main" id="{A6456E85-F176-9656-50D7-14A6B61A1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4572000"/>
            <a:ext cx="2009775" cy="63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8" name="Google Shape;140;p23">
            <a:extLst>
              <a:ext uri="{FF2B5EF4-FFF2-40B4-BE49-F238E27FC236}">
                <a16:creationId xmlns:a16="http://schemas.microsoft.com/office/drawing/2014/main" id="{7870084C-EF10-4E5C-6B35-BF4BCA57CA35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3668713" y="2038350"/>
            <a:ext cx="1471612" cy="48418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6B03"/>
              </a:buClr>
              <a:buSzPts val="1800"/>
              <a:buFont typeface="Montserrat" panose="00000500000000000000" pitchFamily="2" charset="0"/>
              <a:buNone/>
            </a:pPr>
            <a:r>
              <a:rPr lang="en-US" altLang="en-US">
                <a:solidFill>
                  <a:srgbClr val="073763"/>
                </a:solidFill>
                <a:latin typeface="Montserrat Black" panose="00000A00000000000000" pitchFamily="2" charset="0"/>
                <a:cs typeface="Montserrat ExtraBold" panose="00000900000000000000" pitchFamily="2" charset="0"/>
                <a:sym typeface="Montserrat Black" panose="00000A00000000000000" pitchFamily="2" charset="0"/>
              </a:rPr>
              <a:t>Analytical Process</a:t>
            </a:r>
          </a:p>
        </p:txBody>
      </p:sp>
      <p:sp>
        <p:nvSpPr>
          <p:cNvPr id="11269" name="Google Shape;142;p23">
            <a:extLst>
              <a:ext uri="{FF2B5EF4-FFF2-40B4-BE49-F238E27FC236}">
                <a16:creationId xmlns:a16="http://schemas.microsoft.com/office/drawing/2014/main" id="{35CF65CF-734A-E4BA-8A4E-FE4BC7357E96}"/>
              </a:ext>
            </a:extLst>
          </p:cNvPr>
          <p:cNvSpPr txBox="1">
            <a:spLocks noGrp="1" noChangeArrowheads="1"/>
          </p:cNvSpPr>
          <p:nvPr>
            <p:ph type="subTitle" idx="3"/>
          </p:nvPr>
        </p:nvSpPr>
        <p:spPr>
          <a:xfrm>
            <a:off x="6681788" y="582613"/>
            <a:ext cx="1489075" cy="48418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6B03"/>
              </a:buClr>
              <a:buSzPts val="1800"/>
              <a:buFont typeface="Montserrat" panose="00000500000000000000" pitchFamily="2" charset="0"/>
              <a:buNone/>
            </a:pPr>
            <a:r>
              <a:rPr lang="en-US" altLang="en-US">
                <a:solidFill>
                  <a:srgbClr val="073763"/>
                </a:solidFill>
                <a:latin typeface="Montserrat Black" panose="00000A00000000000000" pitchFamily="2" charset="0"/>
                <a:cs typeface="Arial" panose="020B0604020202020204" pitchFamily="34" charset="0"/>
                <a:sym typeface="Montserrat Black" panose="00000A00000000000000" pitchFamily="2" charset="0"/>
              </a:rPr>
              <a:t>Methodology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6B03"/>
              </a:buClr>
              <a:buSzPts val="1800"/>
              <a:buFont typeface="Montserrat" panose="00000500000000000000" pitchFamily="2" charset="0"/>
              <a:buNone/>
            </a:pPr>
            <a:endParaRPr lang="en-US" altLang="en-US">
              <a:solidFill>
                <a:srgbClr val="073763"/>
              </a:solidFill>
              <a:latin typeface="Montserrat Black" panose="00000A00000000000000" pitchFamily="2" charset="0"/>
              <a:cs typeface="Arial" panose="020B0604020202020204" pitchFamily="34" charset="0"/>
              <a:sym typeface="Montserrat Black" panose="00000A00000000000000" pitchFamily="2" charset="0"/>
            </a:endParaRPr>
          </a:p>
        </p:txBody>
      </p:sp>
      <p:sp>
        <p:nvSpPr>
          <p:cNvPr id="11270" name="Google Shape;144;p23">
            <a:extLst>
              <a:ext uri="{FF2B5EF4-FFF2-40B4-BE49-F238E27FC236}">
                <a16:creationId xmlns:a16="http://schemas.microsoft.com/office/drawing/2014/main" id="{6D30A9F9-227E-96C4-CA0E-8BA796E29E1F}"/>
              </a:ext>
            </a:extLst>
          </p:cNvPr>
          <p:cNvSpPr txBox="1">
            <a:spLocks noGrp="1" noChangeArrowheads="1"/>
          </p:cNvSpPr>
          <p:nvPr>
            <p:ph type="subTitle" idx="5"/>
          </p:nvPr>
        </p:nvSpPr>
        <p:spPr>
          <a:xfrm>
            <a:off x="6784975" y="2087563"/>
            <a:ext cx="1298575" cy="48418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6B03"/>
              </a:buClr>
              <a:buSzPts val="1800"/>
              <a:buFont typeface="Montserrat" panose="00000500000000000000" pitchFamily="2" charset="0"/>
              <a:buNone/>
            </a:pPr>
            <a:r>
              <a:rPr lang="en-US" altLang="en-US">
                <a:solidFill>
                  <a:srgbClr val="073763"/>
                </a:solidFill>
                <a:latin typeface="Montserrat Black" panose="00000A00000000000000" pitchFamily="2" charset="0"/>
                <a:cs typeface="Arial" panose="020B0604020202020204" pitchFamily="34" charset="0"/>
                <a:sym typeface="Montserrat Black" panose="00000A00000000000000" pitchFamily="2" charset="0"/>
              </a:rPr>
              <a:t>Key Findings</a:t>
            </a:r>
          </a:p>
        </p:txBody>
      </p:sp>
      <p:sp>
        <p:nvSpPr>
          <p:cNvPr id="11271" name="Google Shape;146;p23">
            <a:extLst>
              <a:ext uri="{FF2B5EF4-FFF2-40B4-BE49-F238E27FC236}">
                <a16:creationId xmlns:a16="http://schemas.microsoft.com/office/drawing/2014/main" id="{F1BA32B0-9A59-8E5C-ABF7-40D94260B21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6002338" y="509588"/>
            <a:ext cx="831850" cy="5111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73763"/>
              </a:buClr>
              <a:buFont typeface="Montserrat" panose="00000500000000000000" pitchFamily="2" charset="0"/>
              <a:buNone/>
            </a:pPr>
            <a:r>
              <a:rPr lang="en-US" altLang="en-US" b="1">
                <a:solidFill>
                  <a:srgbClr val="073763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 panose="00000500000000000000" pitchFamily="2" charset="0"/>
              </a:rPr>
              <a:t>02</a:t>
            </a:r>
          </a:p>
        </p:txBody>
      </p:sp>
      <p:sp>
        <p:nvSpPr>
          <p:cNvPr id="11272" name="Google Shape;147;p23">
            <a:extLst>
              <a:ext uri="{FF2B5EF4-FFF2-40B4-BE49-F238E27FC236}">
                <a16:creationId xmlns:a16="http://schemas.microsoft.com/office/drawing/2014/main" id="{B67F841F-E36C-20E4-6A38-4BC9D1AAA2D8}"/>
              </a:ext>
            </a:extLst>
          </p:cNvPr>
          <p:cNvSpPr txBox="1">
            <a:spLocks noGrp="1" noChangeArrowheads="1"/>
          </p:cNvSpPr>
          <p:nvPr>
            <p:ph type="subTitle" idx="7"/>
          </p:nvPr>
        </p:nvSpPr>
        <p:spPr>
          <a:xfrm>
            <a:off x="3668713" y="582613"/>
            <a:ext cx="1389062" cy="48101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6B03"/>
              </a:buClr>
              <a:buSzPts val="1800"/>
              <a:buFont typeface="Montserrat" panose="00000500000000000000" pitchFamily="2" charset="0"/>
              <a:buNone/>
            </a:pPr>
            <a:r>
              <a:rPr lang="en-US" altLang="en-US">
                <a:solidFill>
                  <a:srgbClr val="073763"/>
                </a:solidFill>
                <a:latin typeface="Montserrat Black" panose="00000A00000000000000" pitchFamily="2" charset="0"/>
                <a:cs typeface="Arial" panose="020B0604020202020204" pitchFamily="34" charset="0"/>
                <a:sym typeface="Montserrat Black" panose="00000A00000000000000" pitchFamily="2" charset="0"/>
              </a:rPr>
              <a:t>Overview &amp; Objective</a:t>
            </a:r>
          </a:p>
        </p:txBody>
      </p:sp>
      <p:sp>
        <p:nvSpPr>
          <p:cNvPr id="11273" name="Google Shape;149;p23">
            <a:extLst>
              <a:ext uri="{FF2B5EF4-FFF2-40B4-BE49-F238E27FC236}">
                <a16:creationId xmlns:a16="http://schemas.microsoft.com/office/drawing/2014/main" id="{FEEFD81A-7812-B10B-DB7B-D073BF3FEFCB}"/>
              </a:ext>
            </a:extLst>
          </p:cNvPr>
          <p:cNvSpPr txBox="1">
            <a:spLocks noGrp="1" noChangeArrowheads="1"/>
          </p:cNvSpPr>
          <p:nvPr>
            <p:ph type="title" idx="9"/>
          </p:nvPr>
        </p:nvSpPr>
        <p:spPr>
          <a:xfrm>
            <a:off x="2949575" y="511175"/>
            <a:ext cx="831850" cy="5127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73763"/>
              </a:buClr>
              <a:buFont typeface="Montserrat" panose="00000500000000000000" pitchFamily="2" charset="0"/>
              <a:buNone/>
            </a:pPr>
            <a:r>
              <a:rPr lang="en-US" altLang="en-US" b="1">
                <a:solidFill>
                  <a:srgbClr val="073763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 panose="00000500000000000000" pitchFamily="2" charset="0"/>
              </a:rPr>
              <a:t>01</a:t>
            </a:r>
          </a:p>
        </p:txBody>
      </p:sp>
      <p:sp>
        <p:nvSpPr>
          <p:cNvPr id="11274" name="Google Shape;150;p23">
            <a:extLst>
              <a:ext uri="{FF2B5EF4-FFF2-40B4-BE49-F238E27FC236}">
                <a16:creationId xmlns:a16="http://schemas.microsoft.com/office/drawing/2014/main" id="{6BEAD023-F871-7014-2A61-B7D0CD5BA27C}"/>
              </a:ext>
            </a:extLst>
          </p:cNvPr>
          <p:cNvSpPr txBox="1">
            <a:spLocks noGrp="1" noChangeArrowheads="1"/>
          </p:cNvSpPr>
          <p:nvPr>
            <p:ph type="title" idx="13"/>
          </p:nvPr>
        </p:nvSpPr>
        <p:spPr>
          <a:xfrm>
            <a:off x="2957513" y="2058988"/>
            <a:ext cx="833437" cy="51276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73763"/>
              </a:buClr>
              <a:buFont typeface="Montserrat" panose="00000500000000000000" pitchFamily="2" charset="0"/>
              <a:buNone/>
            </a:pPr>
            <a:r>
              <a:rPr lang="en-US" altLang="en-US" b="1">
                <a:solidFill>
                  <a:srgbClr val="073763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 panose="00000500000000000000" pitchFamily="2" charset="0"/>
              </a:rPr>
              <a:t>03</a:t>
            </a:r>
          </a:p>
        </p:txBody>
      </p:sp>
      <p:sp>
        <p:nvSpPr>
          <p:cNvPr id="11275" name="Google Shape;151;p23">
            <a:extLst>
              <a:ext uri="{FF2B5EF4-FFF2-40B4-BE49-F238E27FC236}">
                <a16:creationId xmlns:a16="http://schemas.microsoft.com/office/drawing/2014/main" id="{6BA32008-D0A1-6A08-4C7A-5C8F663515ED}"/>
              </a:ext>
            </a:extLst>
          </p:cNvPr>
          <p:cNvSpPr txBox="1">
            <a:spLocks noGrp="1" noChangeArrowheads="1"/>
          </p:cNvSpPr>
          <p:nvPr>
            <p:ph type="title" idx="14"/>
          </p:nvPr>
        </p:nvSpPr>
        <p:spPr>
          <a:xfrm>
            <a:off x="5949950" y="2038350"/>
            <a:ext cx="835025" cy="50958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73763"/>
              </a:buClr>
              <a:buFont typeface="Montserrat" panose="00000500000000000000" pitchFamily="2" charset="0"/>
              <a:buNone/>
            </a:pPr>
            <a:r>
              <a:rPr lang="en-US" altLang="en-US" b="1">
                <a:solidFill>
                  <a:srgbClr val="073763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 panose="00000500000000000000" pitchFamily="2" charset="0"/>
              </a:rPr>
              <a:t>04</a:t>
            </a:r>
          </a:p>
        </p:txBody>
      </p:sp>
      <p:sp>
        <p:nvSpPr>
          <p:cNvPr id="11276" name="Google Shape;152;p23">
            <a:extLst>
              <a:ext uri="{FF2B5EF4-FFF2-40B4-BE49-F238E27FC236}">
                <a16:creationId xmlns:a16="http://schemas.microsoft.com/office/drawing/2014/main" id="{92B675B4-DFE4-186F-4587-AC171B427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2571750"/>
            <a:ext cx="527050" cy="428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7" name="Google Shape;153;p23">
            <a:extLst>
              <a:ext uri="{FF2B5EF4-FFF2-40B4-BE49-F238E27FC236}">
                <a16:creationId xmlns:a16="http://schemas.microsoft.com/office/drawing/2014/main" id="{75A0DE13-1873-6E63-0725-DC6BC220C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2571750"/>
            <a:ext cx="528637" cy="428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8" name="Google Shape;154;p23">
            <a:extLst>
              <a:ext uri="{FF2B5EF4-FFF2-40B4-BE49-F238E27FC236}">
                <a16:creationId xmlns:a16="http://schemas.microsoft.com/office/drawing/2014/main" id="{9D503BE1-1CE4-F83B-43B7-FE9D8F42D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1008063"/>
            <a:ext cx="527050" cy="412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9" name="Google Shape;155;p23">
            <a:extLst>
              <a:ext uri="{FF2B5EF4-FFF2-40B4-BE49-F238E27FC236}">
                <a16:creationId xmlns:a16="http://schemas.microsoft.com/office/drawing/2014/main" id="{F3BA8F8F-D161-B0B6-1066-16C10C101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1020763"/>
            <a:ext cx="528637" cy="428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0" name="Google Shape;150;p23">
            <a:extLst>
              <a:ext uri="{FF2B5EF4-FFF2-40B4-BE49-F238E27FC236}">
                <a16:creationId xmlns:a16="http://schemas.microsoft.com/office/drawing/2014/main" id="{A4FFC458-D933-B134-51D9-3D8119118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575" y="3497263"/>
            <a:ext cx="83185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73763"/>
              </a:buClr>
              <a:buSzPts val="3600"/>
              <a:buFont typeface="Montserrat" panose="00000500000000000000" pitchFamily="2" charset="0"/>
              <a:buNone/>
            </a:pPr>
            <a:r>
              <a:rPr lang="en-US" altLang="en-US" sz="3600" b="1">
                <a:solidFill>
                  <a:srgbClr val="073763"/>
                </a:solidFill>
                <a:latin typeface="Montserrat" panose="00000500000000000000" pitchFamily="2" charset="0"/>
                <a:sym typeface="Montserrat" panose="00000500000000000000" pitchFamily="2" charset="0"/>
              </a:rPr>
              <a:t>05</a:t>
            </a:r>
          </a:p>
        </p:txBody>
      </p:sp>
      <p:sp>
        <p:nvSpPr>
          <p:cNvPr id="11281" name="Google Shape;153;p23">
            <a:extLst>
              <a:ext uri="{FF2B5EF4-FFF2-40B4-BE49-F238E27FC236}">
                <a16:creationId xmlns:a16="http://schemas.microsoft.com/office/drawing/2014/main" id="{3B1BB06B-CCBF-9899-F84F-03041E44E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900" y="3968750"/>
            <a:ext cx="527050" cy="428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2" name="Google Shape;140;p23">
            <a:extLst>
              <a:ext uri="{FF2B5EF4-FFF2-40B4-BE49-F238E27FC236}">
                <a16:creationId xmlns:a16="http://schemas.microsoft.com/office/drawing/2014/main" id="{9F896B9C-D781-3F52-FD7A-62BBE8018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950" y="3449638"/>
            <a:ext cx="2030413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14400" indent="-3175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371600" indent="-3175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828800" indent="-3175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286000" indent="-3175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743200" indent="-3175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200400" indent="-3175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657600" indent="-3175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114800" indent="-3175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6B03"/>
              </a:buClr>
              <a:buSzPts val="1800"/>
              <a:buFont typeface="Montserrat" panose="00000500000000000000" pitchFamily="2" charset="0"/>
              <a:buNone/>
            </a:pPr>
            <a:r>
              <a:rPr lang="en-US" altLang="en-US">
                <a:solidFill>
                  <a:srgbClr val="073763"/>
                </a:solidFill>
                <a:latin typeface="Montserrat Black" panose="00000A00000000000000" pitchFamily="2" charset="0"/>
                <a:sym typeface="Montserrat Black" panose="00000A00000000000000" pitchFamily="2" charset="0"/>
              </a:rPr>
              <a:t>Recommendation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01;p25">
            <a:extLst>
              <a:ext uri="{FF2B5EF4-FFF2-40B4-BE49-F238E27FC236}">
                <a16:creationId xmlns:a16="http://schemas.microsoft.com/office/drawing/2014/main" id="{E96BF019-6F50-3333-422B-E42F41CD9DE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619125" y="3486150"/>
            <a:ext cx="1581150" cy="10795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73763"/>
              </a:buClr>
              <a:buSzPts val="2800"/>
              <a:buFont typeface="Montserrat" panose="00000500000000000000" pitchFamily="2" charset="0"/>
              <a:buNone/>
            </a:pPr>
            <a:r>
              <a:rPr lang="en-US" altLang="en-US" b="1">
                <a:solidFill>
                  <a:srgbClr val="FFFFFF"/>
                </a:solidFill>
                <a:latin typeface="Montserrat" panose="00000500000000000000" pitchFamily="2" charset="0"/>
                <a:cs typeface="Arial" panose="020B0604020202020204" pitchFamily="34" charset="0"/>
                <a:sym typeface="Montserrat" panose="00000500000000000000" pitchFamily="2" charset="0"/>
              </a:rPr>
              <a:t>Overview &amp; Objective</a:t>
            </a:r>
          </a:p>
        </p:txBody>
      </p:sp>
      <p:sp>
        <p:nvSpPr>
          <p:cNvPr id="204" name="Google Shape;204;p25">
            <a:extLst>
              <a:ext uri="{FF2B5EF4-FFF2-40B4-BE49-F238E27FC236}">
                <a16:creationId xmlns:a16="http://schemas.microsoft.com/office/drawing/2014/main" id="{4A54AEA2-A3FA-B82B-6CB6-AAB9B96C5A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44775" y="211138"/>
            <a:ext cx="5819775" cy="4630737"/>
          </a:xfrm>
        </p:spPr>
        <p:txBody>
          <a:bodyPr/>
          <a:lstStyle/>
          <a:p>
            <a:pPr marL="0" indent="0" eaLnBrk="1" fontAlgn="auto" hangingPunct="1">
              <a:buClr>
                <a:schemeClr val="dk2"/>
              </a:buClr>
              <a:buFont typeface="Montserrat"/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Primary Goal:</a:t>
            </a:r>
          </a:p>
          <a:p>
            <a:pPr marL="0" indent="0" eaLnBrk="1" fontAlgn="auto" hangingPunct="1">
              <a:buClr>
                <a:schemeClr val="dk2"/>
              </a:buClr>
              <a:buFont typeface="Montserrat"/>
              <a:buNone/>
              <a:defRPr/>
            </a:pPr>
            <a:endParaRPr lang="en-US" sz="20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indent="-342900" eaLnBrk="1" fontAlgn="auto" hangingPunct="1">
              <a:buClr>
                <a:schemeClr val="dk2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Support the Indian retail sector identify their customers.</a:t>
            </a:r>
            <a:endParaRPr lang="en-US" sz="2000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  <a:p>
            <a:pPr marL="342900" indent="-342900" eaLnBrk="1" fontAlgn="auto" hangingPunct="1">
              <a:buClr>
                <a:schemeClr val="dk2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Develop a comprehensive marketing strategy in order to reach those consumers.</a:t>
            </a:r>
            <a:endParaRPr lang="en-US" sz="2000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  <a:p>
            <a:pPr marL="342900" indent="-342900" eaLnBrk="1" fontAlgn="auto" hangingPunct="1">
              <a:buClr>
                <a:schemeClr val="dk2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Find the optimal target groups by tracking purchase behavior and the basis of purchase so that it can be beneficial for IMRB to increase the market share. </a:t>
            </a:r>
            <a:endParaRPr lang="en-US" sz="2000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5364" name="Google Shape;205;p25">
            <a:extLst>
              <a:ext uri="{FF2B5EF4-FFF2-40B4-BE49-F238E27FC236}">
                <a16:creationId xmlns:a16="http://schemas.microsoft.com/office/drawing/2014/main" id="{21599239-16BA-34CB-3032-B3162B071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075" y="4932363"/>
            <a:ext cx="527050" cy="428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643;p42">
            <a:extLst>
              <a:ext uri="{FF2B5EF4-FFF2-40B4-BE49-F238E27FC236}">
                <a16:creationId xmlns:a16="http://schemas.microsoft.com/office/drawing/2014/main" id="{C376CDC3-08BE-4BE1-9C6D-81C20B1ECCE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87325" y="3486150"/>
            <a:ext cx="2012950" cy="10858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73763"/>
              </a:buClr>
              <a:buSzPts val="2800"/>
              <a:buFont typeface="Montserrat" panose="00000500000000000000" pitchFamily="2" charset="0"/>
              <a:buNone/>
            </a:pPr>
            <a:r>
              <a:rPr lang="en-US" altLang="en-US" b="1">
                <a:solidFill>
                  <a:srgbClr val="FFFFFF"/>
                </a:solidFill>
                <a:latin typeface="Montserrat Black" panose="00000A00000000000000" pitchFamily="2" charset="0"/>
                <a:cs typeface="Arial" panose="020B0604020202020204" pitchFamily="34" charset="0"/>
                <a:sym typeface="Montserrat Black" panose="00000A00000000000000" pitchFamily="2" charset="0"/>
              </a:rPr>
              <a:t>Methodology</a:t>
            </a:r>
          </a:p>
        </p:txBody>
      </p:sp>
      <p:sp>
        <p:nvSpPr>
          <p:cNvPr id="17411" name="Google Shape;644;p42">
            <a:extLst>
              <a:ext uri="{FF2B5EF4-FFF2-40B4-BE49-F238E27FC236}">
                <a16:creationId xmlns:a16="http://schemas.microsoft.com/office/drawing/2014/main" id="{0C832C5F-CCDD-44D0-AAF6-72BD49AC4B83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2200275" y="1106488"/>
            <a:ext cx="6396038" cy="2887662"/>
          </a:xfrm>
        </p:spPr>
        <p:txBody>
          <a:bodyPr/>
          <a:lstStyle/>
          <a:p>
            <a:pPr marL="457200" marR="0" indent="-311150" eaLnBrk="1" hangingPunct="1">
              <a:spcBef>
                <a:spcPct val="0"/>
              </a:spcBef>
              <a:spcAft>
                <a:spcPct val="0"/>
              </a:spcAft>
              <a:buClr>
                <a:srgbClr val="FF6B03"/>
              </a:buClr>
              <a:buSzPts val="1300"/>
              <a:buFont typeface="Proxima Nova" charset="0"/>
              <a:buChar char="●"/>
            </a:pPr>
            <a:r>
              <a:rPr lang="en-US" altLang="en-US" sz="2000">
                <a:solidFill>
                  <a:srgbClr val="073763"/>
                </a:solidFill>
                <a:latin typeface="Proxima Nova" charset="0"/>
                <a:cs typeface="Proxima Nova" charset="0"/>
                <a:sym typeface="Proxima Nova" charset="0"/>
              </a:rPr>
              <a:t>Used </a:t>
            </a:r>
            <a:r>
              <a:rPr lang="en-US" altLang="en-US" sz="2000" b="1">
                <a:solidFill>
                  <a:srgbClr val="073763"/>
                </a:solidFill>
                <a:latin typeface="Proxima Nova" charset="0"/>
                <a:cs typeface="Proxima Nova" charset="0"/>
                <a:sym typeface="Proxima Nova" charset="0"/>
              </a:rPr>
              <a:t>Market Segmentation </a:t>
            </a:r>
            <a:r>
              <a:rPr lang="en-US" altLang="en-US" sz="2000">
                <a:solidFill>
                  <a:srgbClr val="073763"/>
                </a:solidFill>
                <a:latin typeface="Proxima Nova" charset="0"/>
                <a:cs typeface="Proxima Nova" charset="0"/>
                <a:sym typeface="Proxima Nova" charset="0"/>
              </a:rPr>
              <a:t>to define and better understand target audiences and ideal customers</a:t>
            </a:r>
          </a:p>
          <a:p>
            <a:pPr marL="457200" marR="0" indent="-311150" eaLnBrk="1" hangingPunct="1">
              <a:spcBef>
                <a:spcPct val="0"/>
              </a:spcBef>
              <a:spcAft>
                <a:spcPct val="0"/>
              </a:spcAft>
              <a:buClr>
                <a:srgbClr val="FF6B03"/>
              </a:buClr>
              <a:buSzPts val="1300"/>
              <a:buFont typeface="Proxima Nova" charset="0"/>
              <a:buChar char="●"/>
            </a:pPr>
            <a:r>
              <a:rPr lang="en-US" altLang="en-US" sz="2000">
                <a:solidFill>
                  <a:srgbClr val="073763"/>
                </a:solidFill>
                <a:latin typeface="Proxima Nova" charset="0"/>
                <a:cs typeface="Proxima Nova" charset="0"/>
                <a:sym typeface="Proxima Nova" charset="0"/>
              </a:rPr>
              <a:t>The method we used is called ‘</a:t>
            </a:r>
            <a:r>
              <a:rPr lang="en-US" altLang="en-US" sz="2000" b="1">
                <a:solidFill>
                  <a:srgbClr val="073763"/>
                </a:solidFill>
                <a:latin typeface="Proxima Nova" charset="0"/>
                <a:cs typeface="Proxima Nova" charset="0"/>
                <a:sym typeface="Proxima Nova" charset="0"/>
              </a:rPr>
              <a:t>k-means clustering</a:t>
            </a:r>
            <a:r>
              <a:rPr lang="en-US" altLang="en-US" sz="2000">
                <a:solidFill>
                  <a:srgbClr val="073763"/>
                </a:solidFill>
                <a:latin typeface="Proxima Nova" charset="0"/>
                <a:cs typeface="Proxima Nova" charset="0"/>
                <a:sym typeface="Proxima Nova" charset="0"/>
              </a:rPr>
              <a:t>’</a:t>
            </a:r>
          </a:p>
          <a:p>
            <a:pPr marL="457200" marR="0" indent="-311150" eaLnBrk="1" hangingPunct="1">
              <a:spcBef>
                <a:spcPct val="0"/>
              </a:spcBef>
              <a:spcAft>
                <a:spcPct val="0"/>
              </a:spcAft>
              <a:buClr>
                <a:srgbClr val="FF6B03"/>
              </a:buClr>
              <a:buSzPts val="1300"/>
              <a:buFont typeface="Proxima Nova" charset="0"/>
              <a:buChar char="●"/>
            </a:pPr>
            <a:r>
              <a:rPr lang="en-US" altLang="en-US" sz="2000">
                <a:solidFill>
                  <a:srgbClr val="073763"/>
                </a:solidFill>
                <a:latin typeface="Proxima Nova" charset="0"/>
                <a:cs typeface="Proxima Nova" charset="0"/>
                <a:sym typeface="Proxima Nova" charset="0"/>
              </a:rPr>
              <a:t>K clusters assigned to each customer so we can </a:t>
            </a:r>
            <a:r>
              <a:rPr lang="en-US" altLang="en-US" sz="2000" b="1">
                <a:solidFill>
                  <a:srgbClr val="073763"/>
                </a:solidFill>
                <a:latin typeface="Proxima Nova" charset="0"/>
                <a:cs typeface="Proxima Nova" charset="0"/>
                <a:sym typeface="Proxima Nova" charset="0"/>
              </a:rPr>
              <a:t>minimize a spread </a:t>
            </a:r>
            <a:r>
              <a:rPr lang="en-US" altLang="en-US" sz="2000">
                <a:solidFill>
                  <a:srgbClr val="073763"/>
                </a:solidFill>
                <a:latin typeface="Proxima Nova" charset="0"/>
                <a:cs typeface="Proxima Nova" charset="0"/>
                <a:sym typeface="Proxima Nova" charset="0"/>
              </a:rPr>
              <a:t>within the cluster or segment</a:t>
            </a:r>
          </a:p>
          <a:p>
            <a:pPr marL="457200" marR="0" indent="-311150" eaLnBrk="1" hangingPunct="1">
              <a:spcBef>
                <a:spcPct val="0"/>
              </a:spcBef>
              <a:spcAft>
                <a:spcPct val="0"/>
              </a:spcAft>
              <a:buClr>
                <a:srgbClr val="FF6B03"/>
              </a:buClr>
              <a:buSzPts val="1300"/>
              <a:buFont typeface="Proxima Nova" charset="0"/>
              <a:buChar char="●"/>
            </a:pPr>
            <a:r>
              <a:rPr lang="en-US" altLang="en-US" sz="2000" b="1">
                <a:solidFill>
                  <a:srgbClr val="073763"/>
                </a:solidFill>
                <a:latin typeface="Proxima Nova" charset="0"/>
                <a:cs typeface="Proxima Nova" charset="0"/>
                <a:sym typeface="Proxima Nova" charset="0"/>
              </a:rPr>
              <a:t>Our goal </a:t>
            </a:r>
            <a:r>
              <a:rPr lang="en-US" altLang="en-US" sz="2000">
                <a:solidFill>
                  <a:srgbClr val="073763"/>
                </a:solidFill>
                <a:latin typeface="Proxima Nova" charset="0"/>
                <a:cs typeface="Proxima Nova" charset="0"/>
                <a:sym typeface="Proxima Nova" charset="0"/>
              </a:rPr>
              <a:t>was to find that Segment so that we could apply better marketing strategy</a:t>
            </a:r>
          </a:p>
          <a:p>
            <a:pPr marL="457200" marR="0" indent="-311150" eaLnBrk="1" hangingPunct="1">
              <a:spcBef>
                <a:spcPct val="0"/>
              </a:spcBef>
              <a:spcAft>
                <a:spcPct val="0"/>
              </a:spcAft>
              <a:buClr>
                <a:srgbClr val="FF6B03"/>
              </a:buClr>
              <a:buSzPts val="1800"/>
              <a:buFont typeface="Montserrat" panose="00000500000000000000" pitchFamily="2" charset="0"/>
              <a:buNone/>
            </a:pPr>
            <a:endParaRPr lang="en-US" altLang="en-US">
              <a:solidFill>
                <a:srgbClr val="FF6B03"/>
              </a:solidFill>
              <a:latin typeface="Proxima Nova" charset="0"/>
              <a:cs typeface="Proxima Nova" charset="0"/>
              <a:sym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4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466;p35">
            <a:extLst>
              <a:ext uri="{FF2B5EF4-FFF2-40B4-BE49-F238E27FC236}">
                <a16:creationId xmlns:a16="http://schemas.microsoft.com/office/drawing/2014/main" id="{D274A6DB-371A-A990-084F-1EF5463335F1}"/>
              </a:ext>
            </a:extLst>
          </p:cNvPr>
          <p:cNvSpPr txBox="1">
            <a:spLocks noGrp="1" noChangeArrowheads="1"/>
          </p:cNvSpPr>
          <p:nvPr>
            <p:ph type="subTitle" idx="7"/>
          </p:nvPr>
        </p:nvSpPr>
        <p:spPr>
          <a:xfrm>
            <a:off x="2449513" y="1062038"/>
            <a:ext cx="1235075" cy="3841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73763"/>
                </a:solidFill>
                <a:latin typeface="Montserrat Black" panose="00000A00000000000000" pitchFamily="2" charset="0"/>
                <a:cs typeface="Arial" panose="020B0604020202020204" pitchFamily="34" charset="0"/>
                <a:sym typeface="Montserrat Black" panose="00000A00000000000000" pitchFamily="2" charset="0"/>
              </a:rPr>
              <a:t>Data         Cleanup</a:t>
            </a:r>
          </a:p>
        </p:txBody>
      </p:sp>
      <p:sp>
        <p:nvSpPr>
          <p:cNvPr id="19459" name="Google Shape;468;p35">
            <a:extLst>
              <a:ext uri="{FF2B5EF4-FFF2-40B4-BE49-F238E27FC236}">
                <a16:creationId xmlns:a16="http://schemas.microsoft.com/office/drawing/2014/main" id="{ED961EB4-FB7A-A355-15C3-A30011E82772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2449513" y="3071813"/>
            <a:ext cx="1235075" cy="3841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73763"/>
                </a:solidFill>
                <a:latin typeface="Montserrat Black" panose="00000A00000000000000" pitchFamily="2" charset="0"/>
                <a:cs typeface="Montserrat ExtraBold" panose="00000900000000000000" pitchFamily="2" charset="0"/>
                <a:sym typeface="Montserrat Black" panose="00000A00000000000000" pitchFamily="2" charset="0"/>
              </a:rPr>
              <a:t>Visualize Pairwise Distances</a:t>
            </a:r>
          </a:p>
        </p:txBody>
      </p:sp>
      <p:sp>
        <p:nvSpPr>
          <p:cNvPr id="19460" name="Google Shape;469;p35">
            <a:extLst>
              <a:ext uri="{FF2B5EF4-FFF2-40B4-BE49-F238E27FC236}">
                <a16:creationId xmlns:a16="http://schemas.microsoft.com/office/drawing/2014/main" id="{D3F9A52D-0A8A-977D-ED73-7E81988BB9EF}"/>
              </a:ext>
            </a:extLst>
          </p:cNvPr>
          <p:cNvSpPr txBox="1">
            <a:spLocks noGrp="1" noChangeArrowheads="1"/>
          </p:cNvSpPr>
          <p:nvPr>
            <p:ph type="subTitle" idx="3"/>
          </p:nvPr>
        </p:nvSpPr>
        <p:spPr>
          <a:xfrm>
            <a:off x="4576763" y="1062038"/>
            <a:ext cx="1601787" cy="3841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73763"/>
                </a:solidFill>
                <a:cs typeface="Arial"/>
                <a:sym typeface="Montserrat Black" panose="00000A00000000000000" pitchFamily="2" charset="0"/>
              </a:rPr>
              <a:t>Select Segmentation Variables</a:t>
            </a:r>
            <a:endParaRPr lang="en-US" altLang="en-US">
              <a:solidFill>
                <a:srgbClr val="073763"/>
              </a:solidFill>
              <a:latin typeface="Montserrat Black" panose="00000A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461" name="Google Shape;471;p35">
            <a:extLst>
              <a:ext uri="{FF2B5EF4-FFF2-40B4-BE49-F238E27FC236}">
                <a16:creationId xmlns:a16="http://schemas.microsoft.com/office/drawing/2014/main" id="{F5F59F0C-4FCB-070B-8045-10F01592515B}"/>
              </a:ext>
            </a:extLst>
          </p:cNvPr>
          <p:cNvSpPr txBox="1">
            <a:spLocks noGrp="1" noChangeArrowheads="1"/>
          </p:cNvSpPr>
          <p:nvPr>
            <p:ph type="subTitle" idx="5"/>
          </p:nvPr>
        </p:nvSpPr>
        <p:spPr>
          <a:xfrm>
            <a:off x="4569244" y="3070225"/>
            <a:ext cx="1302751" cy="38735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73763"/>
                </a:solidFill>
                <a:cs typeface="Arial"/>
                <a:sym typeface="Montserrat Black" panose="00000A00000000000000" pitchFamily="2" charset="0"/>
              </a:rPr>
              <a:t>Interpreted the Segments</a:t>
            </a:r>
          </a:p>
        </p:txBody>
      </p:sp>
      <p:sp>
        <p:nvSpPr>
          <p:cNvPr id="19462" name="Google Shape;473;p35">
            <a:extLst>
              <a:ext uri="{FF2B5EF4-FFF2-40B4-BE49-F238E27FC236}">
                <a16:creationId xmlns:a16="http://schemas.microsoft.com/office/drawing/2014/main" id="{6D276017-9B00-CF99-A758-C353C397D0E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619125" y="3486150"/>
            <a:ext cx="1581150" cy="108585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Analytical Process</a:t>
            </a:r>
          </a:p>
        </p:txBody>
      </p:sp>
      <p:sp>
        <p:nvSpPr>
          <p:cNvPr id="19463" name="Google Shape;474;p35">
            <a:extLst>
              <a:ext uri="{FF2B5EF4-FFF2-40B4-BE49-F238E27FC236}">
                <a16:creationId xmlns:a16="http://schemas.microsoft.com/office/drawing/2014/main" id="{4E5B5C4B-6654-8449-168F-DC7A6BEDCA70}"/>
              </a:ext>
            </a:extLst>
          </p:cNvPr>
          <p:cNvSpPr txBox="1">
            <a:spLocks noGrp="1" noChangeArrowheads="1"/>
          </p:cNvSpPr>
          <p:nvPr>
            <p:ph type="subTitle" idx="9"/>
          </p:nvPr>
        </p:nvSpPr>
        <p:spPr>
          <a:xfrm>
            <a:off x="6705600" y="1062038"/>
            <a:ext cx="1233488" cy="3841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73763"/>
                </a:solidFill>
                <a:cs typeface="Arial"/>
                <a:sym typeface="Montserrat Black" panose="00000A00000000000000" pitchFamily="2" charset="0"/>
              </a:rPr>
              <a:t>Define Similarity Measure</a:t>
            </a:r>
            <a:endParaRPr lang="en-US" altLang="en-US">
              <a:solidFill>
                <a:srgbClr val="073763"/>
              </a:solidFill>
              <a:latin typeface="Montserrat Black" panose="00000A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464" name="Google Shape;478;p35">
            <a:extLst>
              <a:ext uri="{FF2B5EF4-FFF2-40B4-BE49-F238E27FC236}">
                <a16:creationId xmlns:a16="http://schemas.microsoft.com/office/drawing/2014/main" id="{88E571AA-C7D6-845E-D336-6ED27EE6C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513" y="3582988"/>
            <a:ext cx="1131887" cy="412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5" name="Google Shape;479;p35">
            <a:extLst>
              <a:ext uri="{FF2B5EF4-FFF2-40B4-BE49-F238E27FC236}">
                <a16:creationId xmlns:a16="http://schemas.microsoft.com/office/drawing/2014/main" id="{9801CB2C-A7BD-6BF5-65B1-5F513BF6A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050" y="1565275"/>
            <a:ext cx="1131888" cy="412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6" name="Google Shape;480;p35">
            <a:extLst>
              <a:ext uri="{FF2B5EF4-FFF2-40B4-BE49-F238E27FC236}">
                <a16:creationId xmlns:a16="http://schemas.microsoft.com/office/drawing/2014/main" id="{9D0F28DD-E69C-DEB1-76A9-C3CC752F0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582988"/>
            <a:ext cx="1131888" cy="412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7" name="Google Shape;481;p35">
            <a:extLst>
              <a:ext uri="{FF2B5EF4-FFF2-40B4-BE49-F238E27FC236}">
                <a16:creationId xmlns:a16="http://schemas.microsoft.com/office/drawing/2014/main" id="{DA7D8E3A-0D2F-861D-1445-870D53A9F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1571625"/>
            <a:ext cx="1131888" cy="412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8" name="Google Shape;483;p35">
            <a:extLst>
              <a:ext uri="{FF2B5EF4-FFF2-40B4-BE49-F238E27FC236}">
                <a16:creationId xmlns:a16="http://schemas.microsoft.com/office/drawing/2014/main" id="{7015AB47-5E2A-F6B8-9F21-F917D2750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400" y="1560513"/>
            <a:ext cx="1131888" cy="428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9" name="Google Shape;855;p48">
            <a:extLst>
              <a:ext uri="{FF2B5EF4-FFF2-40B4-BE49-F238E27FC236}">
                <a16:creationId xmlns:a16="http://schemas.microsoft.com/office/drawing/2014/main" id="{BF997966-EBC8-B838-5D05-2755831C47FA}"/>
              </a:ext>
            </a:extLst>
          </p:cNvPr>
          <p:cNvSpPr>
            <a:spLocks/>
          </p:cNvSpPr>
          <p:nvPr/>
        </p:nvSpPr>
        <p:spPr bwMode="auto">
          <a:xfrm>
            <a:off x="4040188" y="1254125"/>
            <a:ext cx="368300" cy="192088"/>
          </a:xfrm>
          <a:custGeom>
            <a:avLst/>
            <a:gdLst>
              <a:gd name="T0" fmla="*/ 229910 w 2821"/>
              <a:gd name="T1" fmla="*/ 91 h 2122"/>
              <a:gd name="T2" fmla="*/ 182779 w 2821"/>
              <a:gd name="T3" fmla="*/ 32678 h 2122"/>
              <a:gd name="T4" fmla="*/ 241138 w 2821"/>
              <a:gd name="T5" fmla="*/ 73142 h 2122"/>
              <a:gd name="T6" fmla="*/ 131 w 2821"/>
              <a:gd name="T7" fmla="*/ 73142 h 2122"/>
              <a:gd name="T8" fmla="*/ 131 w 2821"/>
              <a:gd name="T9" fmla="*/ 119580 h 2122"/>
              <a:gd name="T10" fmla="*/ 241138 w 2821"/>
              <a:gd name="T11" fmla="*/ 119580 h 2122"/>
              <a:gd name="T12" fmla="*/ 182779 w 2821"/>
              <a:gd name="T13" fmla="*/ 160043 h 2122"/>
              <a:gd name="T14" fmla="*/ 229910 w 2821"/>
              <a:gd name="T15" fmla="*/ 191997 h 2122"/>
              <a:gd name="T16" fmla="*/ 368300 w 2821"/>
              <a:gd name="T17" fmla="*/ 96044 h 2122"/>
              <a:gd name="T18" fmla="*/ 229910 w 2821"/>
              <a:gd name="T19" fmla="*/ 91 h 21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/>
          <a:p>
            <a:endParaRPr lang="en-CA"/>
          </a:p>
        </p:txBody>
      </p:sp>
      <p:sp>
        <p:nvSpPr>
          <p:cNvPr id="19470" name="Google Shape;855;p48">
            <a:extLst>
              <a:ext uri="{FF2B5EF4-FFF2-40B4-BE49-F238E27FC236}">
                <a16:creationId xmlns:a16="http://schemas.microsoft.com/office/drawing/2014/main" id="{E06E4104-2A00-5F9D-534F-41518CA66F2B}"/>
              </a:ext>
            </a:extLst>
          </p:cNvPr>
          <p:cNvSpPr>
            <a:spLocks/>
          </p:cNvSpPr>
          <p:nvPr/>
        </p:nvSpPr>
        <p:spPr bwMode="auto">
          <a:xfrm>
            <a:off x="6267450" y="1260475"/>
            <a:ext cx="349250" cy="185738"/>
          </a:xfrm>
          <a:custGeom>
            <a:avLst/>
            <a:gdLst>
              <a:gd name="T0" fmla="*/ 218018 w 2821"/>
              <a:gd name="T1" fmla="*/ 88 h 2122"/>
              <a:gd name="T2" fmla="*/ 173325 w 2821"/>
              <a:gd name="T3" fmla="*/ 31598 h 2122"/>
              <a:gd name="T4" fmla="*/ 228665 w 2821"/>
              <a:gd name="T5" fmla="*/ 70724 h 2122"/>
              <a:gd name="T6" fmla="*/ 124 w 2821"/>
              <a:gd name="T7" fmla="*/ 70724 h 2122"/>
              <a:gd name="T8" fmla="*/ 124 w 2821"/>
              <a:gd name="T9" fmla="*/ 115627 h 2122"/>
              <a:gd name="T10" fmla="*/ 228665 w 2821"/>
              <a:gd name="T11" fmla="*/ 115627 h 2122"/>
              <a:gd name="T12" fmla="*/ 173325 w 2821"/>
              <a:gd name="T13" fmla="*/ 154752 h 2122"/>
              <a:gd name="T14" fmla="*/ 218018 w 2821"/>
              <a:gd name="T15" fmla="*/ 185650 h 2122"/>
              <a:gd name="T16" fmla="*/ 349250 w 2821"/>
              <a:gd name="T17" fmla="*/ 92869 h 2122"/>
              <a:gd name="T18" fmla="*/ 218018 w 2821"/>
              <a:gd name="T19" fmla="*/ 88 h 21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/>
          <a:p>
            <a:endParaRPr lang="en-CA"/>
          </a:p>
        </p:txBody>
      </p:sp>
      <p:sp>
        <p:nvSpPr>
          <p:cNvPr id="19471" name="Google Shape;855;p48">
            <a:extLst>
              <a:ext uri="{FF2B5EF4-FFF2-40B4-BE49-F238E27FC236}">
                <a16:creationId xmlns:a16="http://schemas.microsoft.com/office/drawing/2014/main" id="{B98C3C94-FF7B-7344-9BDB-3F15E5F8A429}"/>
              </a:ext>
            </a:extLst>
          </p:cNvPr>
          <p:cNvSpPr>
            <a:spLocks/>
          </p:cNvSpPr>
          <p:nvPr/>
        </p:nvSpPr>
        <p:spPr bwMode="auto">
          <a:xfrm>
            <a:off x="8116888" y="1285875"/>
            <a:ext cx="350837" cy="160338"/>
          </a:xfrm>
          <a:custGeom>
            <a:avLst/>
            <a:gdLst>
              <a:gd name="T0" fmla="*/ 219009 w 2821"/>
              <a:gd name="T1" fmla="*/ 76 h 2122"/>
              <a:gd name="T2" fmla="*/ 174113 w 2821"/>
              <a:gd name="T3" fmla="*/ 27277 h 2122"/>
              <a:gd name="T4" fmla="*/ 229704 w 2821"/>
              <a:gd name="T5" fmla="*/ 61052 h 2122"/>
              <a:gd name="T6" fmla="*/ 124 w 2821"/>
              <a:gd name="T7" fmla="*/ 61052 h 2122"/>
              <a:gd name="T8" fmla="*/ 124 w 2821"/>
              <a:gd name="T9" fmla="*/ 99815 h 2122"/>
              <a:gd name="T10" fmla="*/ 229704 w 2821"/>
              <a:gd name="T11" fmla="*/ 99815 h 2122"/>
              <a:gd name="T12" fmla="*/ 174113 w 2821"/>
              <a:gd name="T13" fmla="*/ 133590 h 2122"/>
              <a:gd name="T14" fmla="*/ 219009 w 2821"/>
              <a:gd name="T15" fmla="*/ 160262 h 2122"/>
              <a:gd name="T16" fmla="*/ 350837 w 2821"/>
              <a:gd name="T17" fmla="*/ 80169 h 2122"/>
              <a:gd name="T18" fmla="*/ 219009 w 2821"/>
              <a:gd name="T19" fmla="*/ 76 h 21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/>
          <a:p>
            <a:endParaRPr lang="en-CA"/>
          </a:p>
        </p:txBody>
      </p:sp>
      <p:sp>
        <p:nvSpPr>
          <p:cNvPr id="19472" name="Google Shape;855;p48">
            <a:extLst>
              <a:ext uri="{FF2B5EF4-FFF2-40B4-BE49-F238E27FC236}">
                <a16:creationId xmlns:a16="http://schemas.microsoft.com/office/drawing/2014/main" id="{B73E7E8B-DDCE-292B-972A-91D9E089E107}"/>
              </a:ext>
            </a:extLst>
          </p:cNvPr>
          <p:cNvSpPr>
            <a:spLocks/>
          </p:cNvSpPr>
          <p:nvPr/>
        </p:nvSpPr>
        <p:spPr bwMode="auto">
          <a:xfrm>
            <a:off x="4040188" y="3263900"/>
            <a:ext cx="368300" cy="192088"/>
          </a:xfrm>
          <a:custGeom>
            <a:avLst/>
            <a:gdLst>
              <a:gd name="T0" fmla="*/ 229910 w 2821"/>
              <a:gd name="T1" fmla="*/ 91 h 2122"/>
              <a:gd name="T2" fmla="*/ 182779 w 2821"/>
              <a:gd name="T3" fmla="*/ 32678 h 2122"/>
              <a:gd name="T4" fmla="*/ 241138 w 2821"/>
              <a:gd name="T5" fmla="*/ 73142 h 2122"/>
              <a:gd name="T6" fmla="*/ 131 w 2821"/>
              <a:gd name="T7" fmla="*/ 73142 h 2122"/>
              <a:gd name="T8" fmla="*/ 131 w 2821"/>
              <a:gd name="T9" fmla="*/ 119580 h 2122"/>
              <a:gd name="T10" fmla="*/ 241138 w 2821"/>
              <a:gd name="T11" fmla="*/ 119580 h 2122"/>
              <a:gd name="T12" fmla="*/ 182779 w 2821"/>
              <a:gd name="T13" fmla="*/ 160043 h 2122"/>
              <a:gd name="T14" fmla="*/ 229910 w 2821"/>
              <a:gd name="T15" fmla="*/ 191997 h 2122"/>
              <a:gd name="T16" fmla="*/ 368300 w 2821"/>
              <a:gd name="T17" fmla="*/ 96044 h 2122"/>
              <a:gd name="T18" fmla="*/ 229910 w 2821"/>
              <a:gd name="T19" fmla="*/ 91 h 21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/>
          <a:p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643;p42">
            <a:extLst>
              <a:ext uri="{FF2B5EF4-FFF2-40B4-BE49-F238E27FC236}">
                <a16:creationId xmlns:a16="http://schemas.microsoft.com/office/drawing/2014/main" id="{6B14C045-DC26-4618-A8AA-E45921621EE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0" y="3486150"/>
            <a:ext cx="2200275" cy="10858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73763"/>
              </a:buClr>
              <a:buSzPts val="2800"/>
              <a:buFont typeface="Montserrat" panose="00000500000000000000" pitchFamily="2" charset="0"/>
              <a:buNone/>
            </a:pPr>
            <a:r>
              <a:rPr lang="en-US" altLang="en-US" b="1">
                <a:solidFill>
                  <a:srgbClr val="FFFFFF"/>
                </a:solidFill>
                <a:latin typeface="Montserrat Black" panose="00000A00000000000000" pitchFamily="2" charset="0"/>
                <a:cs typeface="Arial" panose="020B0604020202020204" pitchFamily="34" charset="0"/>
                <a:sym typeface="Montserrat Black" panose="00000A00000000000000" pitchFamily="2" charset="0"/>
              </a:rPr>
              <a:t>Data Exploration</a:t>
            </a:r>
          </a:p>
        </p:txBody>
      </p:sp>
      <p:pic>
        <p:nvPicPr>
          <p:cNvPr id="21507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B31BBD02-280D-4178-82FA-EBECE3E91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0"/>
            <a:ext cx="263525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3ABC8319-E496-4B01-B96A-2FAD97A53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2571750"/>
            <a:ext cx="263525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6987CDBF-C596-43A4-868A-F79E470A9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63525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9" descr="Chart&#10;&#10;Description automatically generated">
            <a:extLst>
              <a:ext uri="{FF2B5EF4-FFF2-40B4-BE49-F238E27FC236}">
                <a16:creationId xmlns:a16="http://schemas.microsoft.com/office/drawing/2014/main" id="{6C66452D-438B-4B1C-9F3D-BF56754F8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2571750"/>
            <a:ext cx="2635250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E6AF89-91AA-4598-B7A2-AE5430E2D646}"/>
              </a:ext>
            </a:extLst>
          </p:cNvPr>
          <p:cNvSpPr txBox="1"/>
          <p:nvPr/>
        </p:nvSpPr>
        <p:spPr>
          <a:xfrm>
            <a:off x="2816225" y="1936750"/>
            <a:ext cx="263683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/>
              <a:t>The Boxplot of Variable: 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C3DE80-E32A-4935-B729-8354671A1BA9}"/>
              </a:ext>
            </a:extLst>
          </p:cNvPr>
          <p:cNvSpPr txBox="1"/>
          <p:nvPr/>
        </p:nvSpPr>
        <p:spPr>
          <a:xfrm>
            <a:off x="6327775" y="1889125"/>
            <a:ext cx="263525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/>
              <a:t>The Boxplot of Variable: Household Size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3C018E-3C91-49E5-8C94-169C0399BD7C}"/>
              </a:ext>
            </a:extLst>
          </p:cNvPr>
          <p:cNvSpPr txBox="1"/>
          <p:nvPr/>
        </p:nvSpPr>
        <p:spPr>
          <a:xfrm>
            <a:off x="2646363" y="4800600"/>
            <a:ext cx="263525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/>
              <a:t>The Boxplot of Variable: Education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99D515-9FDC-42EA-A947-C99FFF603308}"/>
              </a:ext>
            </a:extLst>
          </p:cNvPr>
          <p:cNvSpPr txBox="1"/>
          <p:nvPr/>
        </p:nvSpPr>
        <p:spPr>
          <a:xfrm>
            <a:off x="6416675" y="4800600"/>
            <a:ext cx="263525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/>
              <a:t>The Boxplot of Variable: Affluence Index</a:t>
            </a:r>
          </a:p>
        </p:txBody>
      </p:sp>
    </p:spTree>
    <p:extLst>
      <p:ext uri="{BB962C8B-B14F-4D97-AF65-F5344CB8AC3E}">
        <p14:creationId xmlns:p14="http://schemas.microsoft.com/office/powerpoint/2010/main" val="366736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643;p42">
            <a:extLst>
              <a:ext uri="{FF2B5EF4-FFF2-40B4-BE49-F238E27FC236}">
                <a16:creationId xmlns:a16="http://schemas.microsoft.com/office/drawing/2014/main" id="{EF2AC619-962E-4882-AB71-ED30B505C27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0" y="3486150"/>
            <a:ext cx="2200275" cy="10858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73763"/>
              </a:buClr>
              <a:buSzPts val="2800"/>
              <a:buFont typeface="Montserrat" panose="00000500000000000000" pitchFamily="2" charset="0"/>
              <a:buNone/>
            </a:pPr>
            <a:r>
              <a:rPr lang="en-US" altLang="en-US" b="1">
                <a:solidFill>
                  <a:srgbClr val="FFFFFF"/>
                </a:solidFill>
                <a:latin typeface="Montserrat Black" panose="00000A00000000000000" pitchFamily="2" charset="0"/>
                <a:cs typeface="Arial" panose="020B0604020202020204" pitchFamily="34" charset="0"/>
                <a:sym typeface="Montserrat Black" panose="00000A00000000000000" pitchFamily="2" charset="0"/>
              </a:rPr>
              <a:t>Segmentation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133BF0-FC1C-4169-A1B4-EDD426E10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146162"/>
              </p:ext>
            </p:extLst>
          </p:nvPr>
        </p:nvGraphicFramePr>
        <p:xfrm>
          <a:off x="2388358" y="1330656"/>
          <a:ext cx="6514065" cy="2457697"/>
        </p:xfrm>
        <a:graphic>
          <a:graphicData uri="http://schemas.openxmlformats.org/drawingml/2006/table">
            <a:tbl>
              <a:tblPr/>
              <a:tblGrid>
                <a:gridCol w="226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7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83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Montserrat"/>
                        </a:rPr>
                        <a:t>Purchase Behavior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Montserrat"/>
                        </a:rPr>
                        <a:t>Basis of Purchase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Montserrat"/>
                        </a:rPr>
                        <a:t>Variables that describe both purchase behavior and basis of purchase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9301">
                <a:tc>
                  <a:txBody>
                    <a:bodyPr/>
                    <a:lstStyle/>
                    <a:p>
                      <a:pPr marL="342900" indent="-342900" algn="l" fontAlgn="b">
                        <a:buFont typeface="Arial"/>
                        <a:buChar char="•"/>
                      </a:pPr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Montserrat"/>
                        </a:rPr>
                        <a:t>Volume</a:t>
                      </a:r>
                    </a:p>
                    <a:p>
                      <a:pPr marL="342900" indent="-342900" algn="l" fontAlgn="b">
                        <a:buFont typeface="Arial"/>
                        <a:buChar char="•"/>
                      </a:pPr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Montserrat"/>
                        </a:rPr>
                        <a:t>Frequency Susceptibly to discounts</a:t>
                      </a:r>
                    </a:p>
                    <a:p>
                      <a:pPr marL="342900" indent="-342900" algn="l" fontAlgn="b">
                        <a:buFont typeface="Arial"/>
                        <a:buChar char="•"/>
                      </a:pPr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Montserrat"/>
                        </a:rPr>
                        <a:t>Brand loyalty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/>
                        <a:buChar char="•"/>
                      </a:pP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Montserrat"/>
                        </a:rPr>
                        <a:t>Price</a:t>
                      </a:r>
                    </a:p>
                    <a:p>
                      <a:pPr marL="342900" indent="-342900" algn="l" fontAlgn="b">
                        <a:buFont typeface="Arial"/>
                        <a:buChar char="•"/>
                      </a:pP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Montserrat"/>
                        </a:rPr>
                        <a:t>Selling Proposition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36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690463D-B7C8-FC8B-6FAF-442F729F2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188" y="2960007"/>
            <a:ext cx="6396037" cy="2083480"/>
          </a:xfrm>
        </p:spPr>
        <p:txBody>
          <a:bodyPr/>
          <a:lstStyle/>
          <a:p>
            <a:pPr marR="0">
              <a:spcBef>
                <a:spcPct val="0"/>
              </a:spcBef>
              <a:spcAft>
                <a:spcPct val="0"/>
              </a:spcAft>
            </a:pPr>
            <a:r>
              <a:rPr lang="en-CA" altLang="en-US" sz="1600" b="1">
                <a:solidFill>
                  <a:srgbClr val="163A5A"/>
                </a:solidFill>
                <a:cs typeface="Proxima Nova" charset="0"/>
                <a:sym typeface="Proxima Nova" charset="0"/>
              </a:rPr>
              <a:t>Group 1 : Informal Buyers</a:t>
            </a:r>
            <a:endParaRPr lang="en-CA" altLang="en-US" sz="1600" b="1">
              <a:solidFill>
                <a:srgbClr val="163A5A"/>
              </a:solidFill>
              <a:latin typeface="Proxima Nova" charset="0"/>
              <a:cs typeface="Proxima Nova" charset="0"/>
            </a:endParaRPr>
          </a:p>
          <a:p>
            <a:pPr marL="285750" marR="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1400">
                <a:solidFill>
                  <a:srgbClr val="163A5A"/>
                </a:solidFill>
                <a:cs typeface="Proxima Nova" charset="0"/>
                <a:sym typeface="Proxima Nova" charset="0"/>
              </a:rPr>
              <a:t>In </a:t>
            </a:r>
            <a:r>
              <a:rPr lang="en-CA" altLang="en-US" sz="1400" b="1">
                <a:solidFill>
                  <a:srgbClr val="163A5A"/>
                </a:solidFill>
                <a:cs typeface="Proxima Nova" charset="0"/>
                <a:sym typeface="Proxima Nova" charset="0"/>
              </a:rPr>
              <a:t>Education</a:t>
            </a:r>
            <a:r>
              <a:rPr lang="en-CA" altLang="en-US" sz="1400">
                <a:solidFill>
                  <a:srgbClr val="163A5A"/>
                </a:solidFill>
                <a:cs typeface="Proxima Nova" charset="0"/>
                <a:sym typeface="Proxima Nova" charset="0"/>
              </a:rPr>
              <a:t>, homemakers seems to be literate, but no formal schooling was given to them which shows that </a:t>
            </a:r>
            <a:r>
              <a:rPr lang="en-CA" altLang="en-US" sz="1400" b="1">
                <a:solidFill>
                  <a:srgbClr val="163A5A"/>
                </a:solidFill>
                <a:cs typeface="Proxima Nova" charset="0"/>
                <a:sym typeface="Proxima Nova" charset="0"/>
              </a:rPr>
              <a:t>least </a:t>
            </a:r>
            <a:r>
              <a:rPr lang="en-CA" altLang="en-US" sz="1400">
                <a:solidFill>
                  <a:srgbClr val="163A5A"/>
                </a:solidFill>
                <a:cs typeface="Proxima Nova" charset="0"/>
                <a:sym typeface="Proxima Nova" charset="0"/>
              </a:rPr>
              <a:t>expenditure occurred</a:t>
            </a:r>
            <a:endParaRPr lang="en-CA" altLang="en-US" sz="1400">
              <a:solidFill>
                <a:srgbClr val="163A5A"/>
              </a:solidFill>
              <a:cs typeface="Proxima Nova" charset="0"/>
            </a:endParaRPr>
          </a:p>
          <a:p>
            <a:pPr marL="285750" marR="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1400">
                <a:solidFill>
                  <a:srgbClr val="163A5A"/>
                </a:solidFill>
                <a:cs typeface="Proxima Nova" charset="0"/>
                <a:sym typeface="Proxima Nova" charset="0"/>
              </a:rPr>
              <a:t>Expenditure on </a:t>
            </a:r>
            <a:r>
              <a:rPr lang="en-CA" altLang="en-US" sz="1400" b="1">
                <a:solidFill>
                  <a:srgbClr val="163A5A"/>
                </a:solidFill>
                <a:cs typeface="Proxima Nova" charset="0"/>
                <a:sym typeface="Proxima Nova" charset="0"/>
              </a:rPr>
              <a:t>televisions </a:t>
            </a:r>
            <a:r>
              <a:rPr lang="en-CA" altLang="en-US" sz="1400">
                <a:solidFill>
                  <a:srgbClr val="163A5A"/>
                </a:solidFill>
                <a:cs typeface="Proxima Nova" charset="0"/>
                <a:sym typeface="Proxima Nova" charset="0"/>
              </a:rPr>
              <a:t>are </a:t>
            </a:r>
            <a:r>
              <a:rPr lang="en-CA" altLang="en-US" sz="1400" b="1">
                <a:solidFill>
                  <a:srgbClr val="163A5A"/>
                </a:solidFill>
                <a:cs typeface="Proxima Nova" charset="0"/>
                <a:sym typeface="Proxima Nova" charset="0"/>
              </a:rPr>
              <a:t>minimum</a:t>
            </a:r>
            <a:r>
              <a:rPr lang="en-CA" altLang="en-US" sz="1400">
                <a:solidFill>
                  <a:srgbClr val="163A5A"/>
                </a:solidFill>
                <a:cs typeface="Proxima Nova" charset="0"/>
                <a:sym typeface="Proxima Nova" charset="0"/>
              </a:rPr>
              <a:t> and cable channels are not much watched by this group.</a:t>
            </a:r>
            <a:endParaRPr lang="en-CA" altLang="en-US" sz="1400">
              <a:solidFill>
                <a:srgbClr val="163A5A"/>
              </a:solidFill>
              <a:cs typeface="Proxima Nova" charset="0"/>
            </a:endParaRPr>
          </a:p>
          <a:p>
            <a:pPr marL="285750" marR="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1400" b="1">
                <a:solidFill>
                  <a:srgbClr val="163A5A"/>
                </a:solidFill>
                <a:cs typeface="Proxima Nova" charset="0"/>
                <a:sym typeface="Proxima Nova" charset="0"/>
              </a:rPr>
              <a:t>Affluence Index</a:t>
            </a:r>
            <a:r>
              <a:rPr lang="en-CA" altLang="en-US" sz="1400">
                <a:solidFill>
                  <a:srgbClr val="163A5A"/>
                </a:solidFill>
                <a:cs typeface="Proxima Nova" charset="0"/>
                <a:sym typeface="Proxima Nova" charset="0"/>
              </a:rPr>
              <a:t> is </a:t>
            </a:r>
            <a:r>
              <a:rPr lang="en-CA" altLang="en-US" sz="1400" b="1">
                <a:solidFill>
                  <a:srgbClr val="163A5A"/>
                </a:solidFill>
                <a:cs typeface="Proxima Nova" charset="0"/>
                <a:sym typeface="Proxima Nova" charset="0"/>
              </a:rPr>
              <a:t>highly</a:t>
            </a:r>
            <a:r>
              <a:rPr lang="en-CA" altLang="en-US" sz="1400">
                <a:solidFill>
                  <a:srgbClr val="163A5A"/>
                </a:solidFill>
                <a:cs typeface="Proxima Nova" charset="0"/>
                <a:sym typeface="Proxima Nova" charset="0"/>
              </a:rPr>
              <a:t> influenced in this group which depicts high purchasing of brand products even with no promotion, however its least  as compared to other clusters.</a:t>
            </a:r>
            <a:endParaRPr lang="en-CA" altLang="en-US" sz="1400">
              <a:solidFill>
                <a:srgbClr val="163A5A"/>
              </a:solidFill>
              <a:cs typeface="Proxima Nova" charset="0"/>
            </a:endParaRPr>
          </a:p>
          <a:p>
            <a:pPr marR="0">
              <a:spcBef>
                <a:spcPct val="0"/>
              </a:spcBef>
              <a:spcAft>
                <a:spcPct val="0"/>
              </a:spcAft>
            </a:pPr>
            <a:endParaRPr lang="en-CA" altLang="en-US" sz="1100">
              <a:solidFill>
                <a:srgbClr val="163A5A"/>
              </a:solidFill>
              <a:latin typeface="Proxima Nova" charset="0"/>
              <a:cs typeface="Proxima Nova" charset="0"/>
              <a:sym typeface="Proxima Nova" charset="0"/>
            </a:endParaRPr>
          </a:p>
        </p:txBody>
      </p:sp>
      <p:sp>
        <p:nvSpPr>
          <p:cNvPr id="23555" name="Title 2">
            <a:extLst>
              <a:ext uri="{FF2B5EF4-FFF2-40B4-BE49-F238E27FC236}">
                <a16:creationId xmlns:a16="http://schemas.microsoft.com/office/drawing/2014/main" id="{1A1326EF-DB11-DCDF-2F2A-3CB073E770D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0" y="3486150"/>
            <a:ext cx="2200275" cy="108585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CA" altLang="en-US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 Analysis</a:t>
            </a: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152148A0-B287-2725-E896-A1A609163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8" y="100013"/>
            <a:ext cx="6626225" cy="2859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A59C03E-660B-EBD6-EDFE-52CAEED8A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5843" y="2814639"/>
            <a:ext cx="6396000" cy="2328862"/>
          </a:xfrm>
        </p:spPr>
        <p:txBody>
          <a:bodyPr/>
          <a:lstStyle/>
          <a:p>
            <a:pPr marR="0">
              <a:spcBef>
                <a:spcPct val="0"/>
              </a:spcBef>
              <a:spcAft>
                <a:spcPct val="0"/>
              </a:spcAft>
            </a:pPr>
            <a:r>
              <a:rPr lang="en-CA" altLang="en-US" sz="1600" b="1">
                <a:solidFill>
                  <a:srgbClr val="163A5A"/>
                </a:solidFill>
                <a:cs typeface="Proxima Nova" charset="0"/>
                <a:sym typeface="Proxima Nova" charset="0"/>
              </a:rPr>
              <a:t>Group 2 : Smart Shopaholic</a:t>
            </a:r>
            <a:endParaRPr lang="en-CA" altLang="en-US" sz="1600" b="1">
              <a:solidFill>
                <a:srgbClr val="163A5A"/>
              </a:solidFill>
              <a:latin typeface="Proxima Nova" charset="0"/>
              <a:cs typeface="Proxima Nova" charset="0"/>
              <a:sym typeface="Proxima Nova" charset="0"/>
            </a:endParaRPr>
          </a:p>
          <a:p>
            <a:pPr marL="285750" marR="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1400">
                <a:solidFill>
                  <a:srgbClr val="163A5A"/>
                </a:solidFill>
                <a:cs typeface="Proxima Nova" charset="0"/>
                <a:sym typeface="Proxima Nova" charset="0"/>
              </a:rPr>
              <a:t>Konkani language is on dominated side in the group, however the same is homogeneous among the MT demographic.</a:t>
            </a:r>
            <a:endParaRPr lang="en-CA" altLang="en-US" sz="1400">
              <a:solidFill>
                <a:srgbClr val="163A5A"/>
              </a:solidFill>
              <a:cs typeface="Proxima Nova" charset="0"/>
            </a:endParaRPr>
          </a:p>
          <a:p>
            <a:pPr marL="285750" marR="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1400" b="1">
                <a:solidFill>
                  <a:srgbClr val="163A5A"/>
                </a:solidFill>
                <a:cs typeface="Proxima Nova" charset="0"/>
                <a:sym typeface="Proxima Nova" charset="0"/>
              </a:rPr>
              <a:t>Education </a:t>
            </a:r>
            <a:r>
              <a:rPr lang="en-CA" altLang="en-US" sz="1400">
                <a:solidFill>
                  <a:srgbClr val="163A5A"/>
                </a:solidFill>
                <a:cs typeface="Proxima Nova" charset="0"/>
                <a:sym typeface="Proxima Nova" charset="0"/>
              </a:rPr>
              <a:t>in school of homemakers are between 5 to 9 years in total which is </a:t>
            </a:r>
            <a:r>
              <a:rPr lang="en-CA" altLang="en-US" sz="1400" b="1">
                <a:solidFill>
                  <a:srgbClr val="163A5A"/>
                </a:solidFill>
                <a:cs typeface="Proxima Nova" charset="0"/>
                <a:sym typeface="Proxima Nova" charset="0"/>
              </a:rPr>
              <a:t>highest </a:t>
            </a:r>
            <a:r>
              <a:rPr lang="en-CA" altLang="en-US" sz="1400">
                <a:solidFill>
                  <a:srgbClr val="163A5A"/>
                </a:solidFill>
                <a:cs typeface="Proxima Nova" charset="0"/>
                <a:sym typeface="Proxima Nova" charset="0"/>
              </a:rPr>
              <a:t>among other 3 groups</a:t>
            </a:r>
            <a:endParaRPr lang="en-CA" altLang="en-US" sz="1400">
              <a:solidFill>
                <a:srgbClr val="163A5A"/>
              </a:solidFill>
              <a:cs typeface="Proxima Nova" charset="0"/>
            </a:endParaRPr>
          </a:p>
          <a:p>
            <a:pPr marL="285750" marR="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1400" b="1">
                <a:solidFill>
                  <a:srgbClr val="163A5A"/>
                </a:solidFill>
                <a:cs typeface="Proxima Nova" charset="0"/>
                <a:sym typeface="Proxima Nova" charset="0"/>
              </a:rPr>
              <a:t>Branded goods</a:t>
            </a:r>
            <a:r>
              <a:rPr lang="en-CA" altLang="en-US" sz="1400">
                <a:solidFill>
                  <a:srgbClr val="163A5A"/>
                </a:solidFill>
                <a:cs typeface="Proxima Nova" charset="0"/>
                <a:sym typeface="Proxima Nova" charset="0"/>
              </a:rPr>
              <a:t> are being </a:t>
            </a:r>
            <a:r>
              <a:rPr lang="en-CA" altLang="en-US" sz="1400" b="1">
                <a:solidFill>
                  <a:srgbClr val="163A5A"/>
                </a:solidFill>
                <a:cs typeface="Proxima Nova" charset="0"/>
                <a:sym typeface="Proxima Nova" charset="0"/>
              </a:rPr>
              <a:t>preferred </a:t>
            </a:r>
            <a:r>
              <a:rPr lang="en-CA" altLang="en-US" sz="1400">
                <a:solidFill>
                  <a:srgbClr val="163A5A"/>
                </a:solidFill>
                <a:cs typeface="Proxima Nova" charset="0"/>
                <a:sym typeface="Proxima Nova" charset="0"/>
              </a:rPr>
              <a:t>by people</a:t>
            </a:r>
            <a:endParaRPr lang="en-CA" altLang="en-US" sz="1400">
              <a:solidFill>
                <a:srgbClr val="163A5A"/>
              </a:solidFill>
              <a:cs typeface="Proxima Nova" charset="0"/>
            </a:endParaRPr>
          </a:p>
          <a:p>
            <a:pPr marL="285750" marR="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1400" b="1">
                <a:solidFill>
                  <a:srgbClr val="163A5A"/>
                </a:solidFill>
                <a:cs typeface="Proxima Nova" charset="0"/>
                <a:sym typeface="Proxima Nova" charset="0"/>
              </a:rPr>
              <a:t>Affluence Index</a:t>
            </a:r>
            <a:r>
              <a:rPr lang="en-CA" altLang="en-US" sz="1400">
                <a:solidFill>
                  <a:srgbClr val="163A5A"/>
                </a:solidFill>
                <a:cs typeface="Proxima Nova" charset="0"/>
                <a:sym typeface="Proxima Nova" charset="0"/>
              </a:rPr>
              <a:t> illustrates aggressive side which shows people of this groups </a:t>
            </a:r>
            <a:r>
              <a:rPr lang="en-CA" altLang="en-US" sz="1400" b="1">
                <a:solidFill>
                  <a:srgbClr val="163A5A"/>
                </a:solidFill>
                <a:cs typeface="Proxima Nova" charset="0"/>
                <a:sym typeface="Proxima Nova" charset="0"/>
              </a:rPr>
              <a:t>spends the most on brands</a:t>
            </a:r>
            <a:r>
              <a:rPr lang="en-CA" altLang="en-US" sz="1400">
                <a:solidFill>
                  <a:srgbClr val="163A5A"/>
                </a:solidFill>
                <a:cs typeface="Proxima Nova" charset="0"/>
                <a:sym typeface="Proxima Nova" charset="0"/>
              </a:rPr>
              <a:t> even if the they runs no promotion on their products</a:t>
            </a:r>
            <a:endParaRPr lang="en-CA" altLang="en-US" sz="1400" b="1">
              <a:solidFill>
                <a:srgbClr val="163A5A"/>
              </a:solidFill>
              <a:cs typeface="Proxima Nova" charset="0"/>
              <a:sym typeface="Proxima Nova" charset="0"/>
            </a:endParaRPr>
          </a:p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CB1881-A808-9F43-585B-5BB016F9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3485800"/>
            <a:ext cx="2098200" cy="1086000"/>
          </a:xfrm>
        </p:spPr>
        <p:txBody>
          <a:bodyPr/>
          <a:lstStyle/>
          <a:p>
            <a:r>
              <a:rPr lang="en-CA" altLang="en-US" sz="2000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 Analysis (Cont.)</a:t>
            </a:r>
            <a:endParaRPr lang="en-CA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F42BAEE-7176-4E2A-6BF4-B2A32E9B3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8" y="100012"/>
            <a:ext cx="6626225" cy="265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1916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Business Meeting by Slidesgo">
  <a:themeElements>
    <a:clrScheme name="Simple Light">
      <a:dk1>
        <a:srgbClr val="000000"/>
      </a:dk1>
      <a:lt1>
        <a:srgbClr val="FFFFFF"/>
      </a:lt1>
      <a:dk2>
        <a:srgbClr val="FF6B03"/>
      </a:dk2>
      <a:lt2>
        <a:srgbClr val="073763"/>
      </a:lt2>
      <a:accent1>
        <a:srgbClr val="9FC5E8"/>
      </a:accent1>
      <a:accent2>
        <a:srgbClr val="F9CB9C"/>
      </a:accent2>
      <a:accent3>
        <a:srgbClr val="CFE2F3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Business Meeting by Slidesgo">
  <a:themeElements>
    <a:clrScheme name="Simple Light">
      <a:dk1>
        <a:srgbClr val="000000"/>
      </a:dk1>
      <a:lt1>
        <a:srgbClr val="FFFFFF"/>
      </a:lt1>
      <a:dk2>
        <a:srgbClr val="FF6B03"/>
      </a:dk2>
      <a:lt2>
        <a:srgbClr val="073763"/>
      </a:lt2>
      <a:accent1>
        <a:srgbClr val="9FC5E8"/>
      </a:accent1>
      <a:accent2>
        <a:srgbClr val="F9CB9C"/>
      </a:accent2>
      <a:accent3>
        <a:srgbClr val="CFE2F3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019218887C494FB48C11BE0978675C" ma:contentTypeVersion="6" ma:contentTypeDescription="Create a new document." ma:contentTypeScope="" ma:versionID="202d9b93e12edd89e140764b327c2865">
  <xsd:schema xmlns:xsd="http://www.w3.org/2001/XMLSchema" xmlns:xs="http://www.w3.org/2001/XMLSchema" xmlns:p="http://schemas.microsoft.com/office/2006/metadata/properties" xmlns:ns2="23398d95-9ba0-4576-94e7-395b9263ef64" xmlns:ns3="908e8095-0692-49ec-ac07-748ce58ddab0" targetNamespace="http://schemas.microsoft.com/office/2006/metadata/properties" ma:root="true" ma:fieldsID="98502347e842bdfec9b2298cdc55cae5" ns2:_="" ns3:_="">
    <xsd:import namespace="23398d95-9ba0-4576-94e7-395b9263ef64"/>
    <xsd:import namespace="908e8095-0692-49ec-ac07-748ce58dda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98d95-9ba0-4576-94e7-395b9263ef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8e8095-0692-49ec-ac07-748ce58ddab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B70668-5F29-4499-970F-5090842C1FFC}">
  <ds:schemaRefs>
    <ds:schemaRef ds:uri="23398d95-9ba0-4576-94e7-395b9263ef64"/>
    <ds:schemaRef ds:uri="908e8095-0692-49ec-ac07-748ce58dda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CA2E218-1F43-4012-B92F-1B42B6A547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8EA08E-EF92-4AAE-9AE4-C4CE53A79E3A}">
  <ds:schemaRefs>
    <ds:schemaRef ds:uri="23398d95-9ba0-4576-94e7-395b9263ef64"/>
    <ds:schemaRef ds:uri="908e8095-0692-49ec-ac07-748ce58ddab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Microsoft Office PowerPoint</Application>
  <PresentationFormat>On-screen Show (16:9)</PresentationFormat>
  <Paragraphs>95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Montserrat</vt:lpstr>
      <vt:lpstr>Montserrat Medium</vt:lpstr>
      <vt:lpstr>Montserrat Black</vt:lpstr>
      <vt:lpstr>Arial</vt:lpstr>
      <vt:lpstr>Montserrat ExtraBold</vt:lpstr>
      <vt:lpstr>Calibri</vt:lpstr>
      <vt:lpstr>Proxima Nova</vt:lpstr>
      <vt:lpstr>Arial,Sans-Serif</vt:lpstr>
      <vt:lpstr>Simple Business Meeting by Slidesgo</vt:lpstr>
      <vt:lpstr>1_Simple Business Meeting by Slidesgo</vt:lpstr>
      <vt:lpstr>Segmenting Consumers of Bath Soap</vt:lpstr>
      <vt:lpstr>Table of contents</vt:lpstr>
      <vt:lpstr>Overview &amp; Objective</vt:lpstr>
      <vt:lpstr>Methodology</vt:lpstr>
      <vt:lpstr>Analytical Process</vt:lpstr>
      <vt:lpstr>Data Exploration</vt:lpstr>
      <vt:lpstr>Segmentation</vt:lpstr>
      <vt:lpstr>Cluster Analysis</vt:lpstr>
      <vt:lpstr>Cluster Analysis (Cont.)</vt:lpstr>
      <vt:lpstr>Cluster Analysis (Cont.)</vt:lpstr>
      <vt:lpstr>Cluster Analysis (Cont.)</vt:lpstr>
      <vt:lpstr>88%</vt:lpstr>
      <vt:lpstr>Key Findings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Segmenting Consumers of Bath Soap</dc:title>
  <dc:creator>Gaurav Nagpal</dc:creator>
  <cp:lastModifiedBy>Gaurav Nagpal</cp:lastModifiedBy>
  <cp:revision>2</cp:revision>
  <dcterms:modified xsi:type="dcterms:W3CDTF">2022-06-18T22:57:02Z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0x0101009E019218887C494FB48C11BE0978675C</vt:lpwstr>
  </property>
</Properties>
</file>