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2462" y="343865"/>
            <a:ext cx="479907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0635"/>
            <a:ext cx="8072119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slidesh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in/s/275-5352300-4996459?_encoding=UTF8&amp;amp;field-author=Viktor%20Mayer-Schonberger&amp;amp;search-alias=stripbooks" TargetMode="External"/><Relationship Id="rId4" Type="http://schemas.openxmlformats.org/officeDocument/2006/relationships/hyperlink" Target="http://www.computereducation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442" y="13207"/>
            <a:ext cx="2832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7625" algn="l"/>
              </a:tabLst>
            </a:pPr>
            <a:r>
              <a:rPr lang="en-IN" dirty="0" smtClean="0">
                <a:latin typeface="Bahnschrift Condensed" pitchFamily="34" charset="0"/>
              </a:rPr>
              <a:t>       </a:t>
            </a:r>
            <a:endParaRPr dirty="0">
              <a:latin typeface="Bahnschrift Condense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1901" y="4969814"/>
            <a:ext cx="5139055" cy="17885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Bahnschrift Condensed" pitchFamily="34" charset="0"/>
                <a:cs typeface="Calibri"/>
              </a:rPr>
              <a:t>Prepared</a:t>
            </a:r>
            <a:r>
              <a:rPr sz="2400" spc="-15" dirty="0">
                <a:latin typeface="Bahnschrift Condensed" pitchFamily="34" charset="0"/>
                <a:cs typeface="Calibri"/>
              </a:rPr>
              <a:t> By</a:t>
            </a:r>
            <a:endParaRPr sz="2400">
              <a:latin typeface="Bahnschrift Condensed" pitchFamily="34" charset="0"/>
              <a:cs typeface="Calibri"/>
            </a:endParaRPr>
          </a:p>
          <a:p>
            <a:pPr marL="38100" marR="30480" algn="ctr">
              <a:lnSpc>
                <a:spcPct val="120000"/>
              </a:lnSpc>
              <a:spcBef>
                <a:spcPts val="5"/>
              </a:spcBef>
              <a:tabLst>
                <a:tab pos="1623060" algn="l"/>
                <a:tab pos="2836545" algn="l"/>
                <a:tab pos="3470275" algn="l"/>
              </a:tabLst>
            </a:pPr>
            <a:r>
              <a:rPr lang="en-IN" sz="2400" dirty="0" smtClean="0">
                <a:latin typeface="Bahnschrift Condensed" pitchFamily="34" charset="0"/>
                <a:cs typeface="Calibri"/>
              </a:rPr>
              <a:t>Gaurav </a:t>
            </a:r>
            <a:r>
              <a:rPr lang="en-IN" sz="2400" dirty="0" err="1" smtClean="0">
                <a:latin typeface="Bahnschrift Condensed" pitchFamily="34" charset="0"/>
                <a:cs typeface="Calibri"/>
              </a:rPr>
              <a:t>Negi</a:t>
            </a:r>
            <a:endParaRPr lang="en-IN" sz="2400" dirty="0" smtClean="0">
              <a:latin typeface="Bahnschrift Condensed" pitchFamily="34" charset="0"/>
              <a:cs typeface="Calibri"/>
            </a:endParaRPr>
          </a:p>
          <a:p>
            <a:pPr marL="38100" marR="30480" algn="ctr">
              <a:lnSpc>
                <a:spcPct val="120000"/>
              </a:lnSpc>
              <a:spcBef>
                <a:spcPts val="5"/>
              </a:spcBef>
              <a:tabLst>
                <a:tab pos="1623060" algn="l"/>
                <a:tab pos="2836545" algn="l"/>
                <a:tab pos="3470275" algn="l"/>
              </a:tabLst>
            </a:pPr>
            <a:r>
              <a:rPr lang="en-IN" sz="2400" spc="-5" dirty="0" err="1" smtClean="0">
                <a:latin typeface="Bahnschrift Condensed" pitchFamily="34" charset="0"/>
                <a:cs typeface="Calibri"/>
              </a:rPr>
              <a:t>Btech</a:t>
            </a:r>
            <a:r>
              <a:rPr lang="en-IN" sz="2400" spc="-5" dirty="0" smtClean="0">
                <a:latin typeface="Bahnschrift Condensed" pitchFamily="34" charset="0"/>
                <a:cs typeface="Calibri"/>
              </a:rPr>
              <a:t> CSE 4</a:t>
            </a:r>
            <a:r>
              <a:rPr lang="en-IN" sz="2400" spc="-5" baseline="30000" dirty="0" smtClean="0">
                <a:latin typeface="Bahnschrift Condensed" pitchFamily="34" charset="0"/>
                <a:cs typeface="Calibri"/>
              </a:rPr>
              <a:t>th</a:t>
            </a:r>
            <a:r>
              <a:rPr lang="en-IN" sz="2400" spc="-5" dirty="0" smtClean="0">
                <a:latin typeface="Bahnschrift Condensed" pitchFamily="34" charset="0"/>
                <a:cs typeface="Calibri"/>
              </a:rPr>
              <a:t> </a:t>
            </a:r>
            <a:r>
              <a:rPr sz="2400" spc="-5" smtClean="0">
                <a:latin typeface="Bahnschrift Condensed" pitchFamily="34" charset="0"/>
                <a:cs typeface="Calibri"/>
              </a:rPr>
              <a:t>Sem</a:t>
            </a:r>
            <a:endParaRPr sz="2400">
              <a:latin typeface="Bahnschrift Condensed" pitchFamily="34" charset="0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IN" sz="2400" spc="-15" dirty="0" err="1" smtClean="0">
                <a:latin typeface="Bahnschrift Condensed" pitchFamily="34" charset="0"/>
                <a:cs typeface="Calibri"/>
              </a:rPr>
              <a:t>Amrapali</a:t>
            </a:r>
            <a:r>
              <a:rPr lang="en-IN" sz="2400" spc="-15" dirty="0" smtClean="0">
                <a:latin typeface="Bahnschrift Condensed" pitchFamily="34" charset="0"/>
                <a:cs typeface="Calibri"/>
              </a:rPr>
              <a:t> Institute of Technology</a:t>
            </a:r>
            <a:endParaRPr sz="2400">
              <a:latin typeface="Bahnschrift Condensed" pitchFamily="34" charset="0"/>
              <a:cs typeface="Calibri"/>
            </a:endParaRPr>
          </a:p>
        </p:txBody>
      </p:sp>
      <p:pic>
        <p:nvPicPr>
          <p:cNvPr id="1027" name="Picture 3" descr="C:\Users\hp\Documents\kisspng-big-data-data-analysis-data-science-analytics-bigdata-5b3697f4b16484.44183514153030450072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008" y="8636"/>
            <a:ext cx="3663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uFill>
                  <a:solidFill>
                    <a:srgbClr val="000000"/>
                  </a:solidFill>
                </a:uFill>
              </a:rPr>
              <a:t>Storing Big</a:t>
            </a:r>
            <a:r>
              <a:rPr sz="4000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73574"/>
            <a:ext cx="7290434" cy="55657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894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-5" dirty="0">
                <a:latin typeface="Calibri"/>
                <a:cs typeface="Calibri"/>
              </a:rPr>
              <a:t>Analyzing </a:t>
            </a:r>
            <a:r>
              <a:rPr sz="3200" b="1" spc="-10" dirty="0">
                <a:latin typeface="Calibri"/>
                <a:cs typeface="Calibri"/>
              </a:rPr>
              <a:t>your </a:t>
            </a:r>
            <a:r>
              <a:rPr sz="3200" b="1" spc="-15" dirty="0">
                <a:latin typeface="Calibri"/>
                <a:cs typeface="Calibri"/>
              </a:rPr>
              <a:t>data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characteristics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Selecting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Eliminating </a:t>
            </a:r>
            <a:r>
              <a:rPr sz="2800" spc="-15" dirty="0">
                <a:latin typeface="Calibri"/>
                <a:cs typeface="Calibri"/>
              </a:rPr>
              <a:t>redundant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Establishing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role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NoSQL</a:t>
            </a:r>
            <a:endParaRPr sz="2800">
              <a:latin typeface="Calibri"/>
              <a:cs typeface="Calibri"/>
            </a:endParaRPr>
          </a:p>
          <a:p>
            <a:pPr marL="375920" indent="-363855">
              <a:lnSpc>
                <a:spcPct val="100000"/>
              </a:lnSpc>
              <a:spcBef>
                <a:spcPts val="75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-5" dirty="0">
                <a:latin typeface="Calibri"/>
                <a:cs typeface="Calibri"/>
              </a:rPr>
              <a:t>Overview </a:t>
            </a:r>
            <a:r>
              <a:rPr sz="3200" b="1" dirty="0">
                <a:latin typeface="Calibri"/>
                <a:cs typeface="Calibri"/>
              </a:rPr>
              <a:t>of Big </a:t>
            </a:r>
            <a:r>
              <a:rPr sz="3200" b="1" spc="-20" dirty="0">
                <a:latin typeface="Calibri"/>
                <a:cs typeface="Calibri"/>
              </a:rPr>
              <a:t>Data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stores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models: </a:t>
            </a:r>
            <a:r>
              <a:rPr sz="3200" spc="-45" dirty="0">
                <a:latin typeface="Calibri"/>
                <a:cs typeface="Calibri"/>
              </a:rPr>
              <a:t>key </a:t>
            </a:r>
            <a:r>
              <a:rPr sz="3200" spc="-10" dirty="0">
                <a:latin typeface="Calibri"/>
                <a:cs typeface="Calibri"/>
              </a:rPr>
              <a:t>value, graph, document,  column-family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Hadoop </a:t>
            </a:r>
            <a:r>
              <a:rPr sz="3200" spc="-15" dirty="0">
                <a:latin typeface="Calibri"/>
                <a:cs typeface="Calibri"/>
              </a:rPr>
              <a:t>Distributed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HBase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Hive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901" y="194513"/>
            <a:ext cx="5395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uFill>
                  <a:solidFill>
                    <a:srgbClr val="000000"/>
                  </a:solidFill>
                </a:uFill>
              </a:rPr>
              <a:t>Selecting 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Big Data</a:t>
            </a:r>
            <a:r>
              <a:rPr sz="4000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spc="-10" dirty="0">
                <a:uFill>
                  <a:solidFill>
                    <a:srgbClr val="000000"/>
                  </a:solidFill>
                </a:uFill>
              </a:rPr>
              <a:t>stores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96466"/>
            <a:ext cx="7450455" cy="5001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36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Choosing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correct </a:t>
            </a:r>
            <a:r>
              <a:rPr sz="3200" spc="-20" dirty="0">
                <a:latin typeface="Calibri"/>
                <a:cs typeface="Calibri"/>
              </a:rPr>
              <a:t>data stores </a:t>
            </a:r>
            <a:r>
              <a:rPr sz="3200" spc="-5" dirty="0">
                <a:latin typeface="Calibri"/>
                <a:cs typeface="Calibri"/>
              </a:rPr>
              <a:t>based on 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15" dirty="0">
                <a:latin typeface="Calibri"/>
                <a:cs typeface="Calibri"/>
              </a:rPr>
              <a:t> characteristics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Moving </a:t>
            </a:r>
            <a:r>
              <a:rPr sz="3200" spc="-10" dirty="0">
                <a:latin typeface="Calibri"/>
                <a:cs typeface="Calibri"/>
              </a:rPr>
              <a:t>code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Implementing </a:t>
            </a:r>
            <a:r>
              <a:rPr sz="3200" spc="-10" dirty="0">
                <a:latin typeface="Calibri"/>
                <a:cs typeface="Calibri"/>
              </a:rPr>
              <a:t>polyglot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25" dirty="0">
                <a:latin typeface="Calibri"/>
                <a:cs typeface="Calibri"/>
              </a:rPr>
              <a:t>store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solutions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1898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Aligning business </a:t>
            </a:r>
            <a:r>
              <a:rPr sz="3200" spc="-10" dirty="0">
                <a:latin typeface="Calibri"/>
                <a:cs typeface="Calibri"/>
              </a:rPr>
              <a:t>goals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appropriate 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store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536" y="194513"/>
            <a:ext cx="4363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dirty="0" smtClean="0"/>
              <a:t>Processing Big 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86941"/>
            <a:ext cx="7812405" cy="488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700" b="1" spc="-15" dirty="0">
                <a:latin typeface="Calibri"/>
                <a:cs typeface="Calibri"/>
              </a:rPr>
              <a:t>Integrating disparate data</a:t>
            </a:r>
            <a:r>
              <a:rPr sz="2700" b="1" spc="3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stores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Mapping </a:t>
            </a:r>
            <a:r>
              <a:rPr sz="2700" spc="-20" dirty="0">
                <a:latin typeface="Calibri"/>
                <a:cs typeface="Calibri"/>
              </a:rPr>
              <a:t>data to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programming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framework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Connecting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5" dirty="0">
                <a:latin typeface="Calibri"/>
                <a:cs typeface="Calibri"/>
              </a:rPr>
              <a:t>extracting </a:t>
            </a:r>
            <a:r>
              <a:rPr sz="2700" spc="-20" dirty="0">
                <a:latin typeface="Calibri"/>
                <a:cs typeface="Calibri"/>
              </a:rPr>
              <a:t>data from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storage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30" dirty="0">
                <a:latin typeface="Calibri"/>
                <a:cs typeface="Calibri"/>
              </a:rPr>
              <a:t>Transforming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processing</a:t>
            </a:r>
            <a:endParaRPr sz="2700">
              <a:latin typeface="Calibri"/>
              <a:cs typeface="Calibri"/>
            </a:endParaRPr>
          </a:p>
          <a:p>
            <a:pPr marL="355600" marR="1447165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Subdividing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preparation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5" dirty="0">
                <a:latin typeface="Calibri"/>
                <a:cs typeface="Calibri"/>
              </a:rPr>
              <a:t>Hadoop  </a:t>
            </a:r>
            <a:r>
              <a:rPr sz="2700" spc="-10" dirty="0">
                <a:latin typeface="Calibri"/>
                <a:cs typeface="Calibri"/>
              </a:rPr>
              <a:t>MapReduce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700" b="1" spc="-5" dirty="0">
                <a:latin typeface="Calibri"/>
                <a:cs typeface="Calibri"/>
              </a:rPr>
              <a:t>Employing </a:t>
            </a:r>
            <a:r>
              <a:rPr sz="2700" b="1" dirty="0">
                <a:latin typeface="Calibri"/>
                <a:cs typeface="Calibri"/>
              </a:rPr>
              <a:t>Hadoop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MapReduce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Creating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components </a:t>
            </a:r>
            <a:r>
              <a:rPr sz="2700" spc="-5" dirty="0">
                <a:latin typeface="Calibri"/>
                <a:cs typeface="Calibri"/>
              </a:rPr>
              <a:t>of Hadoop </a:t>
            </a:r>
            <a:r>
              <a:rPr sz="2700" spc="-10" dirty="0">
                <a:latin typeface="Calibri"/>
                <a:cs typeface="Calibri"/>
              </a:rPr>
              <a:t>MapReduce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jobs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Distributing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10" dirty="0">
                <a:latin typeface="Calibri"/>
                <a:cs typeface="Calibri"/>
              </a:rPr>
              <a:t>processing </a:t>
            </a:r>
            <a:r>
              <a:rPr sz="2700" spc="-15" dirty="0">
                <a:latin typeface="Calibri"/>
                <a:cs typeface="Calibri"/>
              </a:rPr>
              <a:t>across </a:t>
            </a:r>
            <a:r>
              <a:rPr sz="2700" spc="-5" dirty="0">
                <a:latin typeface="Calibri"/>
                <a:cs typeface="Calibri"/>
              </a:rPr>
              <a:t>server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farms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Executing </a:t>
            </a:r>
            <a:r>
              <a:rPr sz="2700" spc="-5" dirty="0">
                <a:latin typeface="Calibri"/>
                <a:cs typeface="Calibri"/>
              </a:rPr>
              <a:t>Hadoop </a:t>
            </a:r>
            <a:r>
              <a:rPr sz="2700" spc="-10" dirty="0">
                <a:latin typeface="Calibri"/>
                <a:cs typeface="Calibri"/>
              </a:rPr>
              <a:t>MapReduce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jobs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Monitoring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progress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job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flows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526" y="293623"/>
            <a:ext cx="313118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dirty="0" smtClean="0">
                <a:latin typeface="Trebuchet MS"/>
                <a:cs typeface="Trebuchet MS"/>
              </a:rPr>
              <a:t>Why Big Data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7945120" cy="490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Growth of Big </a:t>
            </a:r>
            <a:r>
              <a:rPr sz="3200" spc="-5" dirty="0">
                <a:latin typeface="Trebuchet MS"/>
                <a:cs typeface="Trebuchet MS"/>
              </a:rPr>
              <a:t>Data is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needed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rebuchet MS"/>
                <a:cs typeface="Trebuchet MS"/>
              </a:rPr>
              <a:t>Increase </a:t>
            </a:r>
            <a:r>
              <a:rPr sz="2400" dirty="0">
                <a:latin typeface="Trebuchet MS"/>
                <a:cs typeface="Trebuchet MS"/>
              </a:rPr>
              <a:t>of storage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capacities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rebuchet MS"/>
                <a:cs typeface="Trebuchet MS"/>
              </a:rPr>
              <a:t>Increase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processing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Trebuchet MS"/>
                <a:cs typeface="Trebuchet MS"/>
              </a:rPr>
              <a:t>Availability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10" dirty="0">
                <a:latin typeface="Trebuchet MS"/>
                <a:cs typeface="Trebuchet MS"/>
              </a:rPr>
              <a:t>data(different </a:t>
            </a:r>
            <a:r>
              <a:rPr sz="2400" spc="-5" dirty="0">
                <a:latin typeface="Trebuchet MS"/>
                <a:cs typeface="Trebuchet MS"/>
              </a:rPr>
              <a:t>data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types)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rebuchet MS"/>
                <a:cs typeface="Trebuchet MS"/>
              </a:rPr>
              <a:t>Every </a:t>
            </a:r>
            <a:r>
              <a:rPr sz="2400" spc="-5" dirty="0">
                <a:latin typeface="Trebuchet MS"/>
                <a:cs typeface="Trebuchet MS"/>
              </a:rPr>
              <a:t>day we create 2.5 quintillion bytes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data;  </a:t>
            </a:r>
            <a:r>
              <a:rPr sz="2400" dirty="0">
                <a:latin typeface="Trebuchet MS"/>
                <a:cs typeface="Trebuchet MS"/>
              </a:rPr>
              <a:t>90% </a:t>
            </a:r>
            <a:r>
              <a:rPr sz="2400" spc="-5" dirty="0">
                <a:latin typeface="Trebuchet MS"/>
                <a:cs typeface="Trebuchet MS"/>
              </a:rPr>
              <a:t>of the data in the world today has been created  in the </a:t>
            </a:r>
            <a:r>
              <a:rPr sz="2400" dirty="0">
                <a:latin typeface="Trebuchet MS"/>
                <a:cs typeface="Trebuchet MS"/>
              </a:rPr>
              <a:t>last </a:t>
            </a:r>
            <a:r>
              <a:rPr sz="2400" spc="-5" dirty="0">
                <a:latin typeface="Trebuchet MS"/>
                <a:cs typeface="Trebuchet MS"/>
              </a:rPr>
              <a:t>two years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alone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245110"/>
            <a:ext cx="2858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Why </a:t>
            </a:r>
            <a:r>
              <a:rPr sz="4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</a:t>
            </a:r>
            <a:r>
              <a:rPr sz="4000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000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1206803"/>
            <a:ext cx="5029199" cy="5231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1638046"/>
            <a:ext cx="377317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FB </a:t>
            </a:r>
            <a:r>
              <a:rPr sz="2400" spc="-15" dirty="0">
                <a:latin typeface="Calibri"/>
                <a:cs typeface="Calibri"/>
              </a:rPr>
              <a:t>generates </a:t>
            </a:r>
            <a:r>
              <a:rPr sz="2400" spc="-5" dirty="0">
                <a:latin typeface="Calibri"/>
                <a:cs typeface="Calibri"/>
              </a:rPr>
              <a:t>10TB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daily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5" dirty="0">
                <a:latin typeface="Calibri"/>
                <a:cs typeface="Calibri"/>
              </a:rPr>
              <a:t>Twitter </a:t>
            </a:r>
            <a:r>
              <a:rPr sz="2400" spc="-15" dirty="0">
                <a:latin typeface="Calibri"/>
                <a:cs typeface="Calibri"/>
              </a:rPr>
              <a:t>generates </a:t>
            </a:r>
            <a:r>
              <a:rPr sz="2400" spc="-5" dirty="0">
                <a:latin typeface="Calibri"/>
                <a:cs typeface="Calibri"/>
              </a:rPr>
              <a:t>7TB 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Daily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03225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IBM </a:t>
            </a:r>
            <a:r>
              <a:rPr sz="2400" dirty="0">
                <a:latin typeface="Calibri"/>
                <a:cs typeface="Calibri"/>
              </a:rPr>
              <a:t>claims </a:t>
            </a:r>
            <a:r>
              <a:rPr sz="2400" spc="-5" dirty="0">
                <a:latin typeface="Calibri"/>
                <a:cs typeface="Calibri"/>
              </a:rPr>
              <a:t>90% of </a:t>
            </a:r>
            <a:r>
              <a:rPr sz="2400" spc="-25" dirty="0">
                <a:latin typeface="Calibri"/>
                <a:cs typeface="Calibri"/>
              </a:rPr>
              <a:t>today’s 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15" dirty="0">
                <a:latin typeface="Calibri"/>
                <a:cs typeface="Calibri"/>
              </a:rPr>
              <a:t>generated 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 two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years.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925" y="478358"/>
            <a:ext cx="65347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Is Big Data</a:t>
            </a:r>
            <a:r>
              <a:rPr spc="-90" dirty="0"/>
              <a:t> </a:t>
            </a:r>
            <a:r>
              <a:rPr spc="-10" dirty="0"/>
              <a:t>Different?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1529802"/>
            <a:ext cx="5847715" cy="495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 marR="144780" indent="-365125">
              <a:lnSpc>
                <a:spcPct val="110100"/>
              </a:lnSpc>
              <a:spcBef>
                <a:spcPts val="95"/>
              </a:spcBef>
              <a:buAutoNum type="arabicParenR"/>
              <a:tabLst>
                <a:tab pos="365125" algn="l"/>
              </a:tabLst>
            </a:pPr>
            <a:r>
              <a:rPr sz="2700" spc="-10" dirty="0">
                <a:latin typeface="Calibri"/>
                <a:cs typeface="Calibri"/>
              </a:rPr>
              <a:t>Automatically </a:t>
            </a:r>
            <a:r>
              <a:rPr sz="2700" spc="-20" dirty="0">
                <a:latin typeface="Calibri"/>
                <a:cs typeface="Calibri"/>
              </a:rPr>
              <a:t>generated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dirty="0">
                <a:latin typeface="Calibri"/>
                <a:cs typeface="Calibri"/>
              </a:rPr>
              <a:t>a machine  (e.g. </a:t>
            </a:r>
            <a:r>
              <a:rPr sz="2700" spc="-5" dirty="0">
                <a:latin typeface="Calibri"/>
                <a:cs typeface="Calibri"/>
              </a:rPr>
              <a:t>Sensor embedded </a:t>
            </a:r>
            <a:r>
              <a:rPr sz="2700" dirty="0">
                <a:latin typeface="Calibri"/>
                <a:cs typeface="Calibri"/>
              </a:rPr>
              <a:t>in an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engine)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arenR"/>
            </a:pPr>
            <a:endParaRPr sz="3100">
              <a:latin typeface="Times New Roman"/>
              <a:cs typeface="Times New Roman"/>
            </a:endParaRPr>
          </a:p>
          <a:p>
            <a:pPr marL="365125" marR="5080" indent="-365125">
              <a:lnSpc>
                <a:spcPct val="110000"/>
              </a:lnSpc>
              <a:buAutoNum type="arabicParenR"/>
              <a:tabLst>
                <a:tab pos="365125" algn="l"/>
              </a:tabLst>
            </a:pPr>
            <a:r>
              <a:rPr sz="2700" spc="-20" dirty="0">
                <a:latin typeface="Calibri"/>
                <a:cs typeface="Calibri"/>
              </a:rPr>
              <a:t>Typically </a:t>
            </a:r>
            <a:r>
              <a:rPr sz="2700" dirty="0">
                <a:latin typeface="Calibri"/>
                <a:cs typeface="Calibri"/>
              </a:rPr>
              <a:t>an </a:t>
            </a:r>
            <a:r>
              <a:rPr sz="2700" spc="-10" dirty="0">
                <a:latin typeface="Calibri"/>
                <a:cs typeface="Calibri"/>
              </a:rPr>
              <a:t>entirely new source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20" dirty="0">
                <a:latin typeface="Calibri"/>
                <a:cs typeface="Calibri"/>
              </a:rPr>
              <a:t>data  </a:t>
            </a:r>
            <a:r>
              <a:rPr sz="2700" dirty="0">
                <a:latin typeface="Calibri"/>
                <a:cs typeface="Calibri"/>
              </a:rPr>
              <a:t>(e.g. Use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internet)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arenR"/>
            </a:pPr>
            <a:endParaRPr sz="3100">
              <a:latin typeface="Times New Roman"/>
              <a:cs typeface="Times New Roman"/>
            </a:endParaRPr>
          </a:p>
          <a:p>
            <a:pPr marL="365125" marR="1685289" indent="-365125">
              <a:lnSpc>
                <a:spcPct val="110000"/>
              </a:lnSpc>
              <a:buAutoNum type="arabicParenR"/>
              <a:tabLst>
                <a:tab pos="365125" algn="l"/>
              </a:tabLst>
            </a:pPr>
            <a:r>
              <a:rPr sz="2700" dirty="0">
                <a:latin typeface="Calibri"/>
                <a:cs typeface="Calibri"/>
              </a:rPr>
              <a:t>Not </a:t>
            </a:r>
            <a:r>
              <a:rPr sz="2700" spc="-5" dirty="0">
                <a:latin typeface="Calibri"/>
                <a:cs typeface="Calibri"/>
              </a:rPr>
              <a:t>designed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friendly  </a:t>
            </a:r>
            <a:r>
              <a:rPr sz="2700" dirty="0">
                <a:latin typeface="Calibri"/>
                <a:cs typeface="Calibri"/>
              </a:rPr>
              <a:t>(e.g. </a:t>
            </a:r>
            <a:r>
              <a:rPr sz="2700" spc="-75" dirty="0">
                <a:latin typeface="Calibri"/>
                <a:cs typeface="Calibri"/>
              </a:rPr>
              <a:t>Text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streams)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arenR"/>
            </a:pPr>
            <a:endParaRPr sz="3350">
              <a:latin typeface="Times New Roman"/>
              <a:cs typeface="Times New Roman"/>
            </a:endParaRPr>
          </a:p>
          <a:p>
            <a:pPr marL="364490" indent="-352425">
              <a:lnSpc>
                <a:spcPct val="100000"/>
              </a:lnSpc>
              <a:buAutoNum type="arabicParenR"/>
              <a:tabLst>
                <a:tab pos="365125" algn="l"/>
              </a:tabLst>
            </a:pPr>
            <a:r>
              <a:rPr sz="2700" spc="-20" dirty="0">
                <a:latin typeface="Calibri"/>
                <a:cs typeface="Calibri"/>
              </a:rPr>
              <a:t>May </a:t>
            </a:r>
            <a:r>
              <a:rPr sz="2700" spc="-5" dirty="0">
                <a:latin typeface="Calibri"/>
                <a:cs typeface="Calibri"/>
              </a:rPr>
              <a:t>not </a:t>
            </a:r>
            <a:r>
              <a:rPr sz="2700" spc="-20" dirty="0">
                <a:latin typeface="Calibri"/>
                <a:cs typeface="Calibri"/>
              </a:rPr>
              <a:t>have </a:t>
            </a:r>
            <a:r>
              <a:rPr sz="2700" dirty="0">
                <a:latin typeface="Calibri"/>
                <a:cs typeface="Calibri"/>
              </a:rPr>
              <a:t>much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values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focus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important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80151" y="3784486"/>
            <a:ext cx="3211449" cy="164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1583"/>
            <a:ext cx="7961630" cy="516064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Where </a:t>
            </a:r>
            <a:r>
              <a:rPr sz="3200" spc="-10" dirty="0">
                <a:latin typeface="Calibri"/>
                <a:cs typeface="Calibri"/>
              </a:rPr>
              <a:t>processing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hosted</a:t>
            </a:r>
            <a:r>
              <a:rPr sz="3200" spc="-1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Distributed Servers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5" dirty="0">
                <a:latin typeface="Calibri"/>
                <a:cs typeface="Calibri"/>
              </a:rPr>
              <a:t>Cloud 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10" dirty="0">
                <a:latin typeface="Calibri"/>
                <a:cs typeface="Calibri"/>
              </a:rPr>
              <a:t>Amazon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EC2)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stored</a:t>
            </a:r>
            <a:r>
              <a:rPr sz="3200" spc="-1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Distributed </a:t>
            </a:r>
            <a:r>
              <a:rPr sz="2400" spc="-20" dirty="0">
                <a:latin typeface="Calibri"/>
                <a:cs typeface="Calibri"/>
              </a:rPr>
              <a:t>Storage 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10" dirty="0">
                <a:latin typeface="Calibri"/>
                <a:cs typeface="Calibri"/>
              </a:rPr>
              <a:t>Amazon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S3)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spc="-10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programming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model</a:t>
            </a:r>
            <a:r>
              <a:rPr sz="3200" spc="-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Distributed Processing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MapReduce)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b="1" spc="-15" dirty="0">
                <a:latin typeface="Calibri"/>
                <a:cs typeface="Calibri"/>
              </a:rPr>
              <a:t>stored </a:t>
            </a:r>
            <a:r>
              <a:rPr sz="3200" b="1" dirty="0">
                <a:latin typeface="Calibri"/>
                <a:cs typeface="Calibri"/>
              </a:rPr>
              <a:t>&amp;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indexed</a:t>
            </a:r>
            <a:r>
              <a:rPr sz="3200" spc="-2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High-performance </a:t>
            </a:r>
            <a:r>
              <a:rPr sz="2400" spc="-5" dirty="0">
                <a:latin typeface="Calibri"/>
                <a:cs typeface="Calibri"/>
              </a:rPr>
              <a:t>schema-free </a:t>
            </a:r>
            <a:r>
              <a:rPr sz="2400" spc="-10" dirty="0">
                <a:latin typeface="Calibri"/>
                <a:cs typeface="Calibri"/>
              </a:rPr>
              <a:t>databases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MongoDB)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spc="-15" dirty="0">
                <a:latin typeface="Calibri"/>
                <a:cs typeface="Calibri"/>
              </a:rPr>
              <a:t>operations are performed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15" dirty="0">
                <a:latin typeface="Calibri"/>
                <a:cs typeface="Calibri"/>
              </a:rPr>
              <a:t>data?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Analytic / </a:t>
            </a:r>
            <a:r>
              <a:rPr sz="2400" spc="-5" dirty="0">
                <a:latin typeface="Calibri"/>
                <a:cs typeface="Calibri"/>
              </a:rPr>
              <a:t>Semantic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8280" y="0"/>
            <a:ext cx="46456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9375" marR="5080" indent="-133731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uFill>
                  <a:solidFill>
                    <a:srgbClr val="000000"/>
                  </a:solidFill>
                </a:uFill>
              </a:rPr>
              <a:t>Types 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of </a:t>
            </a:r>
            <a:r>
              <a:rPr sz="4000" dirty="0">
                <a:uFill>
                  <a:solidFill>
                    <a:srgbClr val="000000"/>
                  </a:solidFill>
                </a:uFill>
              </a:rPr>
              <a:t>tools 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used </a:t>
            </a:r>
            <a:r>
              <a:rPr sz="4000" dirty="0">
                <a:uFill>
                  <a:solidFill>
                    <a:srgbClr val="000000"/>
                  </a:solidFill>
                </a:uFill>
              </a:rPr>
              <a:t>in </a:t>
            </a:r>
            <a:r>
              <a:rPr sz="4000" dirty="0"/>
              <a:t> 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Big-Data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967" y="0"/>
            <a:ext cx="7336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uFill>
                  <a:solidFill>
                    <a:srgbClr val="000000"/>
                  </a:solidFill>
                </a:uFill>
              </a:rPr>
              <a:t>Application Of Big Data</a:t>
            </a:r>
            <a:r>
              <a:rPr sz="4000" spc="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analytics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72897" y="2418715"/>
            <a:ext cx="105346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39065" marR="5080" indent="-127000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latin typeface="Corbel"/>
                <a:cs typeface="Corbel"/>
              </a:rPr>
              <a:t>Home</a:t>
            </a:r>
            <a:r>
              <a:rPr sz="1800" b="1" spc="5" dirty="0">
                <a:latin typeface="Corbel"/>
                <a:cs typeface="Corbel"/>
              </a:rPr>
              <a:t>l</a:t>
            </a:r>
            <a:r>
              <a:rPr sz="1800" b="1" dirty="0">
                <a:latin typeface="Corbel"/>
                <a:cs typeface="Corbel"/>
              </a:rPr>
              <a:t>a</a:t>
            </a:r>
            <a:r>
              <a:rPr sz="1800" b="1" spc="-5" dirty="0">
                <a:latin typeface="Corbel"/>
                <a:cs typeface="Corbel"/>
              </a:rPr>
              <a:t>n</a:t>
            </a:r>
            <a:r>
              <a:rPr sz="1800" b="1" dirty="0">
                <a:latin typeface="Corbel"/>
                <a:cs typeface="Corbel"/>
              </a:rPr>
              <a:t>d  </a:t>
            </a:r>
            <a:r>
              <a:rPr sz="1800" b="1" spc="-5" dirty="0">
                <a:latin typeface="Corbel"/>
                <a:cs typeface="Corbel"/>
              </a:rPr>
              <a:t>Security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565" y="970534"/>
            <a:ext cx="110744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37160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latin typeface="Corbel"/>
                <a:cs typeface="Corbel"/>
              </a:rPr>
              <a:t>Smarter  Heal</a:t>
            </a:r>
            <a:r>
              <a:rPr sz="1800" b="1" dirty="0">
                <a:latin typeface="Corbel"/>
                <a:cs typeface="Corbel"/>
              </a:rPr>
              <a:t>thca</a:t>
            </a:r>
            <a:r>
              <a:rPr sz="1800" b="1" spc="-10" dirty="0">
                <a:latin typeface="Corbel"/>
                <a:cs typeface="Corbel"/>
              </a:rPr>
              <a:t>r</a:t>
            </a:r>
            <a:r>
              <a:rPr sz="1800" b="1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0694" y="1069340"/>
            <a:ext cx="139192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51484" marR="5080" indent="-439420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latin typeface="Corbel"/>
                <a:cs typeface="Corbel"/>
              </a:rPr>
              <a:t>Mu</a:t>
            </a:r>
            <a:r>
              <a:rPr sz="1800" b="1" spc="5" dirty="0">
                <a:latin typeface="Corbel"/>
                <a:cs typeface="Corbel"/>
              </a:rPr>
              <a:t>l</a:t>
            </a:r>
            <a:r>
              <a:rPr sz="1800" b="1" spc="-5" dirty="0">
                <a:latin typeface="Corbel"/>
                <a:cs typeface="Corbel"/>
              </a:rPr>
              <a:t>t</a:t>
            </a:r>
            <a:r>
              <a:rPr sz="1800" b="1" dirty="0">
                <a:latin typeface="Corbel"/>
                <a:cs typeface="Corbel"/>
              </a:rPr>
              <a:t>i-cha</a:t>
            </a:r>
            <a:r>
              <a:rPr sz="1800" b="1" spc="-10" dirty="0">
                <a:latin typeface="Corbel"/>
                <a:cs typeface="Corbel"/>
              </a:rPr>
              <a:t>n</a:t>
            </a:r>
            <a:r>
              <a:rPr sz="1800" b="1" dirty="0">
                <a:latin typeface="Corbel"/>
                <a:cs typeface="Corbel"/>
              </a:rPr>
              <a:t>nel  sales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9671" y="2418715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Corbel"/>
                <a:cs typeface="Corbel"/>
              </a:rPr>
              <a:t>T</a:t>
            </a:r>
            <a:r>
              <a:rPr sz="1800" b="1" dirty="0">
                <a:latin typeface="Corbel"/>
                <a:cs typeface="Corbel"/>
              </a:rPr>
              <a:t>elecom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785" y="5167121"/>
            <a:ext cx="147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Manufacturing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41" y="3790569"/>
            <a:ext cx="141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rbel"/>
                <a:cs typeface="Corbel"/>
              </a:rPr>
              <a:t>Traffic</a:t>
            </a:r>
            <a:r>
              <a:rPr sz="1800" b="1" spc="-15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Control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5925" y="904875"/>
            <a:ext cx="1819275" cy="122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400" y="2200275"/>
            <a:ext cx="1828800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6400" y="3543300"/>
            <a:ext cx="1857375" cy="1209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4150" y="2095500"/>
            <a:ext cx="1781175" cy="1200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46623" y="3658616"/>
            <a:ext cx="93662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ts val="2000"/>
              </a:lnSpc>
              <a:spcBef>
                <a:spcPts val="100"/>
              </a:spcBef>
            </a:pPr>
            <a:r>
              <a:rPr sz="1800" b="1" spc="-20" dirty="0">
                <a:latin typeface="Corbel"/>
                <a:cs typeface="Corbel"/>
              </a:rPr>
              <a:t>Trading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2000"/>
              </a:lnSpc>
            </a:pPr>
            <a:r>
              <a:rPr sz="1800" b="1" spc="-5" dirty="0">
                <a:latin typeface="Corbel"/>
                <a:cs typeface="Corbel"/>
              </a:rPr>
              <a:t>Analytics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43675" y="676275"/>
            <a:ext cx="1838325" cy="1247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4150" y="3476625"/>
            <a:ext cx="1762125" cy="1171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3075" y="4876800"/>
            <a:ext cx="1762125" cy="1143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67603" y="5009769"/>
            <a:ext cx="76009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ts val="2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Search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2000"/>
              </a:lnSpc>
            </a:pPr>
            <a:r>
              <a:rPr sz="1800" b="1" spc="-5" dirty="0">
                <a:latin typeface="Corbel"/>
                <a:cs typeface="Corbel"/>
              </a:rPr>
              <a:t>Qual</a:t>
            </a:r>
            <a:r>
              <a:rPr sz="1800" b="1" spc="-10" dirty="0">
                <a:latin typeface="Corbel"/>
                <a:cs typeface="Corbel"/>
              </a:rPr>
              <a:t>i</a:t>
            </a:r>
            <a:r>
              <a:rPr sz="1800" b="1" spc="-5" dirty="0">
                <a:latin typeface="Corbel"/>
                <a:cs typeface="Corbel"/>
              </a:rPr>
              <a:t>ty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34150" y="4791075"/>
            <a:ext cx="1771650" cy="1238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025" y="478358"/>
            <a:ext cx="4172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 of Big</a:t>
            </a:r>
            <a:r>
              <a:rPr spc="-90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1526794"/>
            <a:ext cx="7614284" cy="429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Will be so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overwhelmed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Need the </a:t>
            </a:r>
            <a:r>
              <a:rPr sz="2600" spc="-5" dirty="0">
                <a:latin typeface="Calibri"/>
                <a:cs typeface="Calibri"/>
              </a:rPr>
              <a:t>right people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solve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right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problems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Costs </a:t>
            </a:r>
            <a:r>
              <a:rPr sz="3000" spc="-15" dirty="0">
                <a:latin typeface="Calibri"/>
                <a:cs typeface="Calibri"/>
              </a:rPr>
              <a:t>escalate </a:t>
            </a:r>
            <a:r>
              <a:rPr sz="3000" spc="-10" dirty="0">
                <a:latin typeface="Calibri"/>
                <a:cs typeface="Calibri"/>
              </a:rPr>
              <a:t>too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fast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Isn’t </a:t>
            </a:r>
            <a:r>
              <a:rPr sz="2600" spc="-5" dirty="0">
                <a:latin typeface="Calibri"/>
                <a:cs typeface="Calibri"/>
              </a:rPr>
              <a:t>necessary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capture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100%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4965" marR="3388995" indent="-3549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Many </a:t>
            </a:r>
            <a:r>
              <a:rPr sz="3000" spc="-10" dirty="0">
                <a:latin typeface="Calibri"/>
                <a:cs typeface="Calibri"/>
              </a:rPr>
              <a:t>sources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big </a:t>
            </a:r>
            <a:r>
              <a:rPr sz="3000" spc="-20" dirty="0">
                <a:latin typeface="Calibri"/>
                <a:cs typeface="Calibri"/>
              </a:rPr>
              <a:t>data 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privacy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self-regulation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Legal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regulation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2743136"/>
            <a:ext cx="3600450" cy="3586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844" y="511886"/>
            <a:ext cx="628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uFill>
                  <a:solidFill>
                    <a:srgbClr val="000000"/>
                  </a:solidFill>
                </a:uFill>
              </a:rPr>
              <a:t>Leading </a:t>
            </a:r>
            <a:r>
              <a:rPr sz="4000" spc="-40" dirty="0">
                <a:uFill>
                  <a:solidFill>
                    <a:srgbClr val="000000"/>
                  </a:solidFill>
                </a:uFill>
              </a:rPr>
              <a:t>Technology</a:t>
            </a:r>
            <a:r>
              <a:rPr sz="4000" spc="-1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spc="-60" dirty="0">
                <a:uFill>
                  <a:solidFill>
                    <a:srgbClr val="000000"/>
                  </a:solidFill>
                </a:uFill>
              </a:rPr>
              <a:t>Vendors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2110816"/>
            <a:ext cx="3468370" cy="2904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5"/>
              </a:spcBef>
            </a:pPr>
            <a:r>
              <a:rPr sz="3200" b="1" i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r>
              <a:rPr sz="3200" b="1" i="1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Vendors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IBM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Netezza</a:t>
            </a:r>
            <a:endParaRPr sz="32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spc="-5" dirty="0">
                <a:latin typeface="Calibri"/>
                <a:cs typeface="Calibri"/>
              </a:rPr>
              <a:t>EMC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Greenplum</a:t>
            </a:r>
            <a:endParaRPr sz="32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spc="-10" dirty="0">
                <a:latin typeface="Calibri"/>
                <a:cs typeface="Calibri"/>
              </a:rPr>
              <a:t>Oracle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Exadata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6175" y="2142236"/>
            <a:ext cx="3897629" cy="29835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Commonality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245745" indent="-233679">
              <a:lnSpc>
                <a:spcPct val="100000"/>
              </a:lnSpc>
              <a:buFont typeface="Arial"/>
              <a:buChar char="•"/>
              <a:tabLst>
                <a:tab pos="246379" algn="l"/>
              </a:tabLst>
            </a:pPr>
            <a:r>
              <a:rPr sz="3200" dirty="0">
                <a:latin typeface="Calibri"/>
                <a:cs typeface="Calibri"/>
              </a:rPr>
              <a:t>MPP</a:t>
            </a:r>
            <a:r>
              <a:rPr sz="3200" spc="-10" dirty="0">
                <a:latin typeface="Calibri"/>
                <a:cs typeface="Calibri"/>
              </a:rPr>
              <a:t> architectures</a:t>
            </a:r>
            <a:endParaRPr sz="32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buFont typeface="Arial"/>
              <a:buChar char="•"/>
              <a:tabLst>
                <a:tab pos="246379" algn="l"/>
              </a:tabLst>
            </a:pPr>
            <a:r>
              <a:rPr sz="3200" spc="-5" dirty="0">
                <a:latin typeface="Calibri"/>
                <a:cs typeface="Calibri"/>
              </a:rPr>
              <a:t>Commodity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Hardware</a:t>
            </a:r>
            <a:endParaRPr sz="32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buFont typeface="Arial"/>
              <a:buChar char="•"/>
              <a:tabLst>
                <a:tab pos="246379" algn="l"/>
              </a:tabLst>
            </a:pPr>
            <a:r>
              <a:rPr sz="3200" dirty="0">
                <a:latin typeface="Calibri"/>
                <a:cs typeface="Calibri"/>
              </a:rPr>
              <a:t>RDBMS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endParaRPr sz="32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6379" algn="l"/>
              </a:tabLst>
            </a:pPr>
            <a:r>
              <a:rPr sz="3200" spc="-5" dirty="0">
                <a:latin typeface="Calibri"/>
                <a:cs typeface="Calibri"/>
              </a:rPr>
              <a:t>Full </a:t>
            </a:r>
            <a:r>
              <a:rPr sz="3200" dirty="0">
                <a:latin typeface="Calibri"/>
                <a:cs typeface="Calibri"/>
              </a:rPr>
              <a:t>SQL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compliance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421" y="0"/>
            <a:ext cx="1637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549593"/>
            <a:ext cx="5868035" cy="53649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Big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Characteristic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Storing,selecting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latin typeface="Calibri"/>
                <a:cs typeface="Calibri"/>
              </a:rPr>
              <a:t>Why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0" smtClean="0">
                <a:latin typeface="Calibri"/>
                <a:cs typeface="Calibri"/>
              </a:rPr>
              <a:t>Tools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in Big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Application of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Risks of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Benefits of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Big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Impact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Future of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70" y="478358"/>
            <a:ext cx="6753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Big data impacts on</a:t>
            </a:r>
            <a:r>
              <a:rPr spc="-75" dirty="0"/>
              <a:t> </a:t>
            </a:r>
            <a:r>
              <a:rPr dirty="0"/>
              <a:t>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9090"/>
            <a:ext cx="8042909" cy="44713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76200" indent="-342900">
              <a:lnSpc>
                <a:spcPct val="100699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Big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is a </a:t>
            </a:r>
            <a:r>
              <a:rPr sz="3000" spc="-10" dirty="0">
                <a:latin typeface="Calibri"/>
                <a:cs typeface="Calibri"/>
              </a:rPr>
              <a:t>troublesome </a:t>
            </a:r>
            <a:r>
              <a:rPr sz="3000" spc="-25" dirty="0">
                <a:latin typeface="Calibri"/>
                <a:cs typeface="Calibri"/>
              </a:rPr>
              <a:t>force </a:t>
            </a:r>
            <a:r>
              <a:rPr sz="3000" spc="-10" dirty="0">
                <a:latin typeface="Calibri"/>
                <a:cs typeface="Calibri"/>
              </a:rPr>
              <a:t>presenting  opportunities </a:t>
            </a:r>
            <a:r>
              <a:rPr sz="3000" spc="-5" dirty="0">
                <a:latin typeface="Calibri"/>
                <a:cs typeface="Calibri"/>
              </a:rPr>
              <a:t>with challenges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organizations.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>
                <a:latin typeface="Calibri"/>
                <a:cs typeface="Calibri"/>
              </a:rPr>
              <a:t>By </a:t>
            </a:r>
            <a:r>
              <a:rPr sz="3000" smtClean="0">
                <a:latin typeface="Calibri"/>
                <a:cs typeface="Calibri"/>
              </a:rPr>
              <a:t>20</a:t>
            </a:r>
            <a:r>
              <a:rPr lang="en-IN" sz="3000" dirty="0" smtClean="0">
                <a:latin typeface="Calibri"/>
                <a:cs typeface="Calibri"/>
              </a:rPr>
              <a:t>20</a:t>
            </a:r>
            <a:r>
              <a:rPr sz="3000" smtClean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4.4 million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jobs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Big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; </a:t>
            </a:r>
            <a:r>
              <a:rPr sz="3000" spc="-5" dirty="0">
                <a:latin typeface="Calibri"/>
                <a:cs typeface="Calibri"/>
              </a:rPr>
              <a:t>1.9 million  </a:t>
            </a:r>
            <a:r>
              <a:rPr sz="3000" dirty="0">
                <a:latin typeface="Calibri"/>
                <a:cs typeface="Calibri"/>
              </a:rPr>
              <a:t>is in US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itself</a:t>
            </a:r>
            <a:endParaRPr sz="3000">
              <a:latin typeface="Calibri"/>
              <a:cs typeface="Calibri"/>
            </a:endParaRPr>
          </a:p>
          <a:p>
            <a:pPr marL="355600" marR="356235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India will </a:t>
            </a:r>
            <a:r>
              <a:rPr sz="3000" spc="-20" dirty="0">
                <a:latin typeface="Calibri"/>
                <a:cs typeface="Calibri"/>
              </a:rPr>
              <a:t>require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minimum of </a:t>
            </a:r>
            <a:r>
              <a:rPr sz="3000" dirty="0">
                <a:latin typeface="Calibri"/>
                <a:cs typeface="Calibri"/>
              </a:rPr>
              <a:t>1 lakh </a:t>
            </a:r>
            <a:r>
              <a:rPr sz="3000" spc="-20" dirty="0">
                <a:latin typeface="Calibri"/>
                <a:cs typeface="Calibri"/>
              </a:rPr>
              <a:t>data  </a:t>
            </a:r>
            <a:r>
              <a:rPr sz="3000" spc="-10" dirty="0">
                <a:latin typeface="Calibri"/>
                <a:cs typeface="Calibri"/>
              </a:rPr>
              <a:t>scientists </a:t>
            </a:r>
            <a:r>
              <a:rPr sz="3000" dirty="0">
                <a:latin typeface="Calibri"/>
                <a:cs typeface="Calibri"/>
              </a:rPr>
              <a:t>in the </a:t>
            </a:r>
            <a:r>
              <a:rPr sz="3000" spc="-20" dirty="0">
                <a:latin typeface="Calibri"/>
                <a:cs typeface="Calibri"/>
              </a:rPr>
              <a:t>next </a:t>
            </a:r>
            <a:r>
              <a:rPr sz="3000" spc="-10" dirty="0">
                <a:latin typeface="Calibri"/>
                <a:cs typeface="Calibri"/>
              </a:rPr>
              <a:t>couple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years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addition 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analysts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managers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support  </a:t>
            </a:r>
            <a:r>
              <a:rPr sz="3000" dirty="0">
                <a:latin typeface="Calibri"/>
                <a:cs typeface="Calibri"/>
              </a:rPr>
              <a:t>the Big </a:t>
            </a:r>
            <a:r>
              <a:rPr sz="3000" spc="-15" dirty="0">
                <a:latin typeface="Calibri"/>
                <a:cs typeface="Calibri"/>
              </a:rPr>
              <a:t>Data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space.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308" y="478358"/>
            <a:ext cx="6490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Potential </a:t>
            </a:r>
            <a:r>
              <a:rPr spc="-80" dirty="0"/>
              <a:t>Value </a:t>
            </a:r>
            <a:r>
              <a:rPr dirty="0"/>
              <a:t>of Big</a:t>
            </a:r>
            <a:r>
              <a:rPr spc="-6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" y="1610613"/>
            <a:ext cx="4580890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572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$300 billion potential annual 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US </a:t>
            </a:r>
            <a:r>
              <a:rPr sz="2800" spc="-10" dirty="0">
                <a:latin typeface="Calibri"/>
                <a:cs typeface="Calibri"/>
              </a:rPr>
              <a:t>health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434975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$600 billion potential annual  consumer surplus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using  </a:t>
            </a:r>
            <a:r>
              <a:rPr sz="2800" spc="-15" dirty="0">
                <a:latin typeface="Calibri"/>
                <a:cs typeface="Calibri"/>
              </a:rPr>
              <a:t>personal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295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60% potential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retailers’  operating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margins.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1295398"/>
            <a:ext cx="4572000" cy="54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060" y="313385"/>
            <a:ext cx="35960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uFill>
                  <a:solidFill>
                    <a:srgbClr val="000000"/>
                  </a:solidFill>
                </a:uFill>
              </a:rPr>
              <a:t>India – Big</a:t>
            </a:r>
            <a:r>
              <a:rPr sz="4000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470405"/>
            <a:ext cx="803910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rebuchet MS"/>
                <a:cs typeface="Trebuchet MS"/>
              </a:rPr>
              <a:t>Gaining attraction</a:t>
            </a:r>
            <a:endParaRPr sz="2800">
              <a:latin typeface="Trebuchet MS"/>
              <a:cs typeface="Trebuchet MS"/>
            </a:endParaRPr>
          </a:p>
          <a:p>
            <a:pPr marL="354965" marR="1062990" indent="-354965">
              <a:lnSpc>
                <a:spcPts val="2690"/>
              </a:lnSpc>
              <a:spcBef>
                <a:spcPts val="2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rebuchet MS"/>
                <a:cs typeface="Trebuchet MS"/>
              </a:rPr>
              <a:t>Huge market </a:t>
            </a:r>
            <a:r>
              <a:rPr sz="2800" spc="-5" dirty="0">
                <a:latin typeface="Trebuchet MS"/>
                <a:cs typeface="Trebuchet MS"/>
              </a:rPr>
              <a:t>opportunities for IT services  (82.9% of revenues) </a:t>
            </a:r>
            <a:r>
              <a:rPr sz="2800" spc="-10" dirty="0">
                <a:latin typeface="Trebuchet MS"/>
                <a:cs typeface="Trebuchet MS"/>
              </a:rPr>
              <a:t>and analytics </a:t>
            </a:r>
            <a:r>
              <a:rPr sz="2800" spc="-5" dirty="0">
                <a:latin typeface="Trebuchet MS"/>
                <a:cs typeface="Trebuchet MS"/>
              </a:rPr>
              <a:t>firms  (17.1 %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  <a:p>
            <a:pPr marL="329565" marR="168275" indent="-317500">
              <a:lnSpc>
                <a:spcPts val="2690"/>
              </a:lnSpc>
              <a:spcBef>
                <a:spcPts val="2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800" spc="-5" dirty="0">
                <a:latin typeface="Trebuchet MS"/>
                <a:cs typeface="Trebuchet MS"/>
              </a:rPr>
              <a:t>Current </a:t>
            </a:r>
            <a:r>
              <a:rPr sz="2800" spc="-10" dirty="0">
                <a:latin typeface="Trebuchet MS"/>
                <a:cs typeface="Trebuchet MS"/>
              </a:rPr>
              <a:t>market </a:t>
            </a:r>
            <a:r>
              <a:rPr sz="2800" spc="-5" dirty="0">
                <a:latin typeface="Trebuchet MS"/>
                <a:cs typeface="Trebuchet MS"/>
              </a:rPr>
              <a:t>size </a:t>
            </a:r>
            <a:r>
              <a:rPr sz="2800" spc="-5">
                <a:latin typeface="Trebuchet MS"/>
                <a:cs typeface="Trebuchet MS"/>
              </a:rPr>
              <a:t>is </a:t>
            </a:r>
            <a:r>
              <a:rPr sz="2800" spc="-5" smtClean="0">
                <a:latin typeface="Trebuchet MS"/>
                <a:cs typeface="Trebuchet MS"/>
              </a:rPr>
              <a:t>$</a:t>
            </a:r>
            <a:r>
              <a:rPr lang="en-IN" sz="2800" spc="-5" dirty="0" smtClean="0">
                <a:latin typeface="Trebuchet MS"/>
                <a:cs typeface="Trebuchet MS"/>
              </a:rPr>
              <a:t>5</a:t>
            </a:r>
            <a:r>
              <a:rPr sz="2800" spc="-5" smtClean="0">
                <a:latin typeface="Trebuchet MS"/>
                <a:cs typeface="Trebuchet MS"/>
              </a:rPr>
              <a:t>00 </a:t>
            </a:r>
            <a:r>
              <a:rPr sz="2800" spc="-5" dirty="0">
                <a:latin typeface="Trebuchet MS"/>
                <a:cs typeface="Trebuchet MS"/>
              </a:rPr>
              <a:t>million. </a:t>
            </a:r>
            <a:r>
              <a:rPr sz="2800" spc="-5">
                <a:latin typeface="Trebuchet MS"/>
                <a:cs typeface="Trebuchet MS"/>
              </a:rPr>
              <a:t>By </a:t>
            </a:r>
            <a:r>
              <a:rPr sz="2800" spc="-5" smtClean="0">
                <a:latin typeface="Trebuchet MS"/>
                <a:cs typeface="Trebuchet MS"/>
              </a:rPr>
              <a:t>20</a:t>
            </a:r>
            <a:r>
              <a:rPr lang="en-IN" sz="2800" spc="-5" dirty="0" smtClean="0">
                <a:latin typeface="Trebuchet MS"/>
                <a:cs typeface="Trebuchet MS"/>
              </a:rPr>
              <a:t>20</a:t>
            </a:r>
            <a:r>
              <a:rPr sz="2800" spc="-5" smtClean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$1  billion</a:t>
            </a:r>
            <a:endParaRPr sz="2800">
              <a:latin typeface="Trebuchet MS"/>
              <a:cs typeface="Trebuchet MS"/>
            </a:endParaRPr>
          </a:p>
          <a:p>
            <a:pPr marL="329565" marR="5080" indent="-317500">
              <a:lnSpc>
                <a:spcPct val="80000"/>
              </a:lnSpc>
              <a:spcBef>
                <a:spcPts val="2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800" spc="-5" dirty="0">
                <a:latin typeface="Trebuchet MS"/>
                <a:cs typeface="Trebuchet MS"/>
              </a:rPr>
              <a:t>The opportunity for </a:t>
            </a:r>
            <a:r>
              <a:rPr sz="2800" spc="-10" dirty="0">
                <a:latin typeface="Trebuchet MS"/>
                <a:cs typeface="Trebuchet MS"/>
              </a:rPr>
              <a:t>Indian </a:t>
            </a:r>
            <a:r>
              <a:rPr sz="2800" spc="-5" dirty="0">
                <a:latin typeface="Trebuchet MS"/>
                <a:cs typeface="Trebuchet MS"/>
              </a:rPr>
              <a:t>service </a:t>
            </a:r>
            <a:r>
              <a:rPr sz="2800" spc="-10" dirty="0">
                <a:latin typeface="Trebuchet MS"/>
                <a:cs typeface="Trebuchet MS"/>
              </a:rPr>
              <a:t>providers </a:t>
            </a:r>
            <a:r>
              <a:rPr sz="2800" spc="-5" dirty="0">
                <a:latin typeface="Trebuchet MS"/>
                <a:cs typeface="Trebuchet MS"/>
              </a:rPr>
              <a:t>lies  in offering services </a:t>
            </a:r>
            <a:r>
              <a:rPr sz="2800" spc="-10" dirty="0">
                <a:latin typeface="Trebuchet MS"/>
                <a:cs typeface="Trebuchet MS"/>
              </a:rPr>
              <a:t>around </a:t>
            </a:r>
            <a:r>
              <a:rPr sz="2800" spc="-5" dirty="0">
                <a:latin typeface="Trebuchet MS"/>
                <a:cs typeface="Trebuchet MS"/>
              </a:rPr>
              <a:t>Big </a:t>
            </a:r>
            <a:r>
              <a:rPr sz="2800" spc="-10" dirty="0">
                <a:latin typeface="Trebuchet MS"/>
                <a:cs typeface="Trebuchet MS"/>
              </a:rPr>
              <a:t>Data  implementation and analytics </a:t>
            </a:r>
            <a:r>
              <a:rPr sz="2800" spc="-5" dirty="0">
                <a:latin typeface="Trebuchet MS"/>
                <a:cs typeface="Trebuchet MS"/>
              </a:rPr>
              <a:t>for global  </a:t>
            </a:r>
            <a:r>
              <a:rPr sz="2800" spc="-10" dirty="0">
                <a:latin typeface="Trebuchet MS"/>
                <a:cs typeface="Trebuchet MS"/>
              </a:rPr>
              <a:t>multinationals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950" y="199136"/>
            <a:ext cx="4354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uFill>
                  <a:solidFill>
                    <a:srgbClr val="000000"/>
                  </a:solidFill>
                </a:uFill>
              </a:rPr>
              <a:t>Benefits of Big</a:t>
            </a:r>
            <a:r>
              <a:rPr sz="4000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1153413"/>
            <a:ext cx="842962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5943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libri"/>
                <a:cs typeface="Calibri"/>
              </a:rPr>
              <a:t>Real-time </a:t>
            </a:r>
            <a:r>
              <a:rPr sz="2800" spc="-5" dirty="0">
                <a:latin typeface="Calibri"/>
                <a:cs typeface="Calibri"/>
              </a:rPr>
              <a:t>big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isn’t </a:t>
            </a:r>
            <a:r>
              <a:rPr sz="2800" spc="-15" dirty="0">
                <a:latin typeface="Calibri"/>
                <a:cs typeface="Calibri"/>
              </a:rPr>
              <a:t>just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storing  </a:t>
            </a:r>
            <a:r>
              <a:rPr sz="2800" spc="-15" dirty="0">
                <a:latin typeface="Calibri"/>
                <a:cs typeface="Calibri"/>
              </a:rPr>
              <a:t>petabytes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exabytes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warehouse, </a:t>
            </a:r>
            <a:r>
              <a:rPr sz="2800" spc="-20" dirty="0">
                <a:latin typeface="Calibri"/>
                <a:cs typeface="Calibri"/>
              </a:rPr>
              <a:t>It’s  </a:t>
            </a: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ability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20" dirty="0">
                <a:latin typeface="Calibri"/>
                <a:cs typeface="Calibri"/>
              </a:rPr>
              <a:t>better </a:t>
            </a:r>
            <a:r>
              <a:rPr sz="2800" spc="-10" dirty="0">
                <a:latin typeface="Calibri"/>
                <a:cs typeface="Calibri"/>
              </a:rPr>
              <a:t>decisions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35" dirty="0">
                <a:latin typeface="Calibri"/>
                <a:cs typeface="Calibri"/>
              </a:rPr>
              <a:t>take  </a:t>
            </a:r>
            <a:r>
              <a:rPr sz="2800" spc="-5" dirty="0">
                <a:latin typeface="Calibri"/>
                <a:cs typeface="Calibri"/>
              </a:rPr>
              <a:t>meaningful actions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right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2700" marR="24765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30" dirty="0">
                <a:latin typeface="Calibri"/>
                <a:cs typeface="Calibri"/>
              </a:rPr>
              <a:t>Fast </a:t>
            </a:r>
            <a:r>
              <a:rPr sz="2800" spc="-25" dirty="0">
                <a:latin typeface="Calibri"/>
                <a:cs typeface="Calibri"/>
              </a:rPr>
              <a:t>forward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present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technologies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10" dirty="0">
                <a:latin typeface="Calibri"/>
                <a:cs typeface="Calibri"/>
              </a:rPr>
              <a:t>Hadoop  give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scale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flexibility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25" dirty="0">
                <a:latin typeface="Calibri"/>
                <a:cs typeface="Calibri"/>
              </a:rPr>
              <a:t>before </a:t>
            </a:r>
            <a:r>
              <a:rPr sz="2800" spc="-20" dirty="0">
                <a:latin typeface="Calibri"/>
                <a:cs typeface="Calibri"/>
              </a:rPr>
              <a:t>you  </a:t>
            </a:r>
            <a:r>
              <a:rPr sz="2800" spc="-10" dirty="0">
                <a:latin typeface="Calibri"/>
                <a:cs typeface="Calibri"/>
              </a:rPr>
              <a:t>know </a:t>
            </a:r>
            <a:r>
              <a:rPr sz="2800" spc="-15" dirty="0">
                <a:latin typeface="Calibri"/>
                <a:cs typeface="Calibri"/>
              </a:rPr>
              <a:t>how </a:t>
            </a:r>
            <a:r>
              <a:rPr sz="2800" spc="-20" dirty="0">
                <a:latin typeface="Calibri"/>
                <a:cs typeface="Calibri"/>
              </a:rPr>
              <a:t>you are </a:t>
            </a:r>
            <a:r>
              <a:rPr sz="2800" spc="-15" dirty="0">
                <a:latin typeface="Calibri"/>
                <a:cs typeface="Calibri"/>
              </a:rPr>
              <a:t>going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25" dirty="0">
                <a:latin typeface="Calibri"/>
                <a:cs typeface="Calibri"/>
              </a:rPr>
              <a:t>Technologies </a:t>
            </a:r>
            <a:r>
              <a:rPr sz="2800" spc="-1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MapReduce,Hive </a:t>
            </a:r>
            <a:r>
              <a:rPr sz="2800" spc="-5" dirty="0">
                <a:latin typeface="Calibri"/>
                <a:cs typeface="Calibri"/>
              </a:rPr>
              <a:t>and Impala enable 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run </a:t>
            </a:r>
            <a:r>
              <a:rPr sz="2800" spc="-10" dirty="0">
                <a:latin typeface="Calibri"/>
                <a:cs typeface="Calibri"/>
              </a:rPr>
              <a:t>queries </a:t>
            </a:r>
            <a:r>
              <a:rPr sz="2800" spc="-5" dirty="0">
                <a:latin typeface="Calibri"/>
                <a:cs typeface="Calibri"/>
              </a:rPr>
              <a:t>without changing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structures  </a:t>
            </a:r>
            <a:r>
              <a:rPr sz="2800" spc="-10" dirty="0">
                <a:latin typeface="Calibri"/>
                <a:cs typeface="Calibri"/>
              </a:rPr>
              <a:t>underneath.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 of Big</a:t>
            </a:r>
            <a:r>
              <a:rPr spc="-7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45081"/>
            <a:ext cx="7952740" cy="4293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Our </a:t>
            </a:r>
            <a:r>
              <a:rPr sz="2500" spc="-15" dirty="0">
                <a:latin typeface="Calibri"/>
                <a:cs typeface="Calibri"/>
              </a:rPr>
              <a:t>newest </a:t>
            </a:r>
            <a:r>
              <a:rPr sz="2500" spc="-10" dirty="0">
                <a:latin typeface="Calibri"/>
                <a:cs typeface="Calibri"/>
              </a:rPr>
              <a:t>research finds that </a:t>
            </a:r>
            <a:r>
              <a:rPr sz="2500" spc="-15" dirty="0">
                <a:latin typeface="Calibri"/>
                <a:cs typeface="Calibri"/>
              </a:rPr>
              <a:t>organizations are </a:t>
            </a:r>
            <a:r>
              <a:rPr sz="2500" spc="-10" dirty="0">
                <a:latin typeface="Calibri"/>
                <a:cs typeface="Calibri"/>
              </a:rPr>
              <a:t>using big 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target </a:t>
            </a:r>
            <a:r>
              <a:rPr sz="2500" spc="-10" dirty="0">
                <a:latin typeface="Calibri"/>
                <a:cs typeface="Calibri"/>
              </a:rPr>
              <a:t>customer-centric </a:t>
            </a:r>
            <a:r>
              <a:rPr sz="2500" spc="-15" dirty="0">
                <a:latin typeface="Calibri"/>
                <a:cs typeface="Calibri"/>
              </a:rPr>
              <a:t>outcomes, tap into </a:t>
            </a:r>
            <a:r>
              <a:rPr sz="2500" spc="-10" dirty="0">
                <a:latin typeface="Calibri"/>
                <a:cs typeface="Calibri"/>
              </a:rPr>
              <a:t>internal 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5" dirty="0">
                <a:latin typeface="Calibri"/>
                <a:cs typeface="Calibri"/>
              </a:rPr>
              <a:t>and build a </a:t>
            </a:r>
            <a:r>
              <a:rPr sz="2500" spc="-15" dirty="0">
                <a:latin typeface="Calibri"/>
                <a:cs typeface="Calibri"/>
              </a:rPr>
              <a:t>better information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ecosystem.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611505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Big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already </a:t>
            </a:r>
            <a:r>
              <a:rPr sz="2500" dirty="0">
                <a:latin typeface="Calibri"/>
                <a:cs typeface="Calibri"/>
              </a:rPr>
              <a:t>an </a:t>
            </a:r>
            <a:r>
              <a:rPr sz="2500" spc="-10" dirty="0">
                <a:latin typeface="Calibri"/>
                <a:cs typeface="Calibri"/>
              </a:rPr>
              <a:t>important part </a:t>
            </a:r>
            <a:r>
              <a:rPr sz="2500" spc="-5" dirty="0">
                <a:latin typeface="Calibri"/>
                <a:cs typeface="Calibri"/>
              </a:rPr>
              <a:t>of the $64 billion  </a:t>
            </a:r>
            <a:r>
              <a:rPr sz="2500" spc="-10" dirty="0">
                <a:latin typeface="Calibri"/>
                <a:cs typeface="Calibri"/>
              </a:rPr>
              <a:t>database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5" dirty="0">
                <a:latin typeface="Calibri"/>
                <a:cs typeface="Calibri"/>
              </a:rPr>
              <a:t>analytics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market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5910" marR="1043305" indent="-28384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500" spc="-5" dirty="0">
                <a:latin typeface="Calibri"/>
                <a:cs typeface="Calibri"/>
              </a:rPr>
              <a:t>It </a:t>
            </a:r>
            <a:r>
              <a:rPr sz="2500" spc="-30" dirty="0">
                <a:latin typeface="Calibri"/>
                <a:cs typeface="Calibri"/>
              </a:rPr>
              <a:t>offers </a:t>
            </a:r>
            <a:r>
              <a:rPr sz="2500" spc="-10" dirty="0">
                <a:latin typeface="Calibri"/>
                <a:cs typeface="Calibri"/>
              </a:rPr>
              <a:t>commercial </a:t>
            </a:r>
            <a:r>
              <a:rPr sz="2500" spc="-5" dirty="0">
                <a:latin typeface="Calibri"/>
                <a:cs typeface="Calibri"/>
              </a:rPr>
              <a:t>opportunities of a </a:t>
            </a:r>
            <a:r>
              <a:rPr sz="2500" spc="-15" dirty="0">
                <a:latin typeface="Calibri"/>
                <a:cs typeface="Calibri"/>
              </a:rPr>
              <a:t>comparable  </a:t>
            </a:r>
            <a:r>
              <a:rPr sz="2500" spc="-10" dirty="0">
                <a:latin typeface="Calibri"/>
                <a:cs typeface="Calibri"/>
              </a:rPr>
              <a:t>scale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enterprise </a:t>
            </a:r>
            <a:r>
              <a:rPr sz="2500" spc="-15" dirty="0">
                <a:latin typeface="Calibri"/>
                <a:cs typeface="Calibri"/>
              </a:rPr>
              <a:t>software </a:t>
            </a:r>
            <a:r>
              <a:rPr sz="2500" spc="-5" dirty="0">
                <a:latin typeface="Calibri"/>
                <a:cs typeface="Calibri"/>
              </a:rPr>
              <a:t>in the </a:t>
            </a:r>
            <a:r>
              <a:rPr sz="2500" spc="-15" dirty="0">
                <a:latin typeface="Calibri"/>
                <a:cs typeface="Calibri"/>
              </a:rPr>
              <a:t>late</a:t>
            </a:r>
            <a:r>
              <a:rPr sz="2500" spc="6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1980s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145415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And the </a:t>
            </a:r>
            <a:r>
              <a:rPr sz="2500" spc="-10" dirty="0">
                <a:latin typeface="Calibri"/>
                <a:cs typeface="Calibri"/>
              </a:rPr>
              <a:t>Internet </a:t>
            </a:r>
            <a:r>
              <a:rPr sz="2500" spc="-5" dirty="0">
                <a:latin typeface="Calibri"/>
                <a:cs typeface="Calibri"/>
              </a:rPr>
              <a:t>boom of the </a:t>
            </a:r>
            <a:r>
              <a:rPr sz="2500" spc="-10" dirty="0">
                <a:latin typeface="Calibri"/>
                <a:cs typeface="Calibri"/>
              </a:rPr>
              <a:t>1990s, </a:t>
            </a:r>
            <a:r>
              <a:rPr sz="2500" spc="-5" dirty="0">
                <a:latin typeface="Calibri"/>
                <a:cs typeface="Calibri"/>
              </a:rPr>
              <a:t>and the social media  </a:t>
            </a:r>
            <a:r>
              <a:rPr sz="2500" spc="-10" dirty="0">
                <a:latin typeface="Calibri"/>
                <a:cs typeface="Calibri"/>
              </a:rPr>
              <a:t>explosion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today.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152" y="161036"/>
            <a:ext cx="4218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51330" algn="l"/>
              </a:tabLst>
            </a:pPr>
            <a:r>
              <a:rPr sz="4000" spc="-15" dirty="0">
                <a:uFill>
                  <a:solidFill>
                    <a:srgbClr val="000000"/>
                  </a:solidFill>
                </a:uFill>
              </a:rPr>
              <a:t>Future	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of Big</a:t>
            </a:r>
            <a:r>
              <a:rPr sz="4000" spc="-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24813"/>
            <a:ext cx="7679690" cy="582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191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$15 </a:t>
            </a:r>
            <a:r>
              <a:rPr sz="2800" spc="-10" dirty="0">
                <a:latin typeface="Calibri"/>
                <a:cs typeface="Calibri"/>
              </a:rPr>
              <a:t>billion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10" dirty="0">
                <a:latin typeface="Calibri"/>
                <a:cs typeface="Calibri"/>
              </a:rPr>
              <a:t>firms only specializing </a:t>
            </a:r>
            <a:r>
              <a:rPr sz="2800" spc="-5" dirty="0">
                <a:latin typeface="Calibri"/>
                <a:cs typeface="Calibri"/>
              </a:rPr>
              <a:t>in 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analytics.</a:t>
            </a:r>
            <a:endParaRPr sz="2800">
              <a:latin typeface="Calibri"/>
              <a:cs typeface="Calibri"/>
            </a:endParaRPr>
          </a:p>
          <a:p>
            <a:pPr marL="355600" marR="10985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This industry </a:t>
            </a:r>
            <a:r>
              <a:rPr sz="2800" spc="-5" dirty="0">
                <a:latin typeface="Calibri"/>
                <a:cs typeface="Calibri"/>
              </a:rPr>
              <a:t>on its </a:t>
            </a:r>
            <a:r>
              <a:rPr sz="2800" spc="-10" dirty="0">
                <a:latin typeface="Calibri"/>
                <a:cs typeface="Calibri"/>
              </a:rPr>
              <a:t>own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worth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5" dirty="0">
                <a:latin typeface="Calibri"/>
                <a:cs typeface="Calibri"/>
              </a:rPr>
              <a:t>than $100  </a:t>
            </a:r>
            <a:r>
              <a:rPr sz="2800" spc="-10" dirty="0">
                <a:latin typeface="Calibri"/>
                <a:cs typeface="Calibri"/>
              </a:rPr>
              <a:t>billion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growing at </a:t>
            </a:r>
            <a:r>
              <a:rPr sz="2800" spc="-10" dirty="0">
                <a:latin typeface="Calibri"/>
                <a:cs typeface="Calibri"/>
              </a:rPr>
              <a:t>almost </a:t>
            </a:r>
            <a:r>
              <a:rPr sz="2800" spc="-5" dirty="0">
                <a:latin typeface="Calibri"/>
                <a:cs typeface="Calibri"/>
              </a:rPr>
              <a:t>10% a </a:t>
            </a:r>
            <a:r>
              <a:rPr sz="2800" spc="-15" dirty="0">
                <a:latin typeface="Calibri"/>
                <a:cs typeface="Calibri"/>
              </a:rPr>
              <a:t>year </a:t>
            </a:r>
            <a:r>
              <a:rPr sz="2800" spc="-5" dirty="0">
                <a:latin typeface="Calibri"/>
                <a:cs typeface="Calibri"/>
              </a:rPr>
              <a:t>which is  </a:t>
            </a:r>
            <a:r>
              <a:rPr sz="2800" spc="-15" dirty="0">
                <a:latin typeface="Calibri"/>
                <a:cs typeface="Calibri"/>
              </a:rPr>
              <a:t>roughly </a:t>
            </a:r>
            <a:r>
              <a:rPr sz="2800" spc="-5" dirty="0">
                <a:latin typeface="Calibri"/>
                <a:cs typeface="Calibri"/>
              </a:rPr>
              <a:t>twice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30" dirty="0">
                <a:latin typeface="Calibri"/>
                <a:cs typeface="Calibri"/>
              </a:rPr>
              <a:t>fast </a:t>
            </a:r>
            <a:r>
              <a:rPr sz="2800" spc="-5" dirty="0">
                <a:latin typeface="Calibri"/>
                <a:cs typeface="Calibri"/>
              </a:rPr>
              <a:t>as the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5" dirty="0">
                <a:latin typeface="Calibri"/>
                <a:cs typeface="Calibri"/>
              </a:rPr>
              <a:t>as a  whole.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February </a:t>
            </a:r>
            <a:r>
              <a:rPr sz="2800" spc="-5" dirty="0">
                <a:latin typeface="Calibri"/>
                <a:cs typeface="Calibri"/>
              </a:rPr>
              <a:t>2012, the open </a:t>
            </a:r>
            <a:r>
              <a:rPr sz="2800" spc="-15" dirty="0">
                <a:latin typeface="Calibri"/>
                <a:cs typeface="Calibri"/>
              </a:rPr>
              <a:t>source analyst </a:t>
            </a:r>
            <a:r>
              <a:rPr sz="2800" spc="-5" dirty="0">
                <a:latin typeface="Calibri"/>
                <a:cs typeface="Calibri"/>
              </a:rPr>
              <a:t>firm  </a:t>
            </a:r>
            <a:r>
              <a:rPr sz="2800" spc="-10" dirty="0">
                <a:latin typeface="Calibri"/>
                <a:cs typeface="Calibri"/>
              </a:rPr>
              <a:t>Wikibon released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20" dirty="0">
                <a:latin typeface="Calibri"/>
                <a:cs typeface="Calibri"/>
              </a:rPr>
              <a:t>market </a:t>
            </a:r>
            <a:r>
              <a:rPr sz="2800" spc="-25" dirty="0">
                <a:latin typeface="Calibri"/>
                <a:cs typeface="Calibri"/>
              </a:rPr>
              <a:t>forecast for </a:t>
            </a:r>
            <a:r>
              <a:rPr sz="2800" spc="-5" dirty="0">
                <a:latin typeface="Calibri"/>
                <a:cs typeface="Calibri"/>
              </a:rPr>
              <a:t>Big 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listing </a:t>
            </a:r>
            <a:r>
              <a:rPr sz="2800" spc="-5" dirty="0">
                <a:latin typeface="Calibri"/>
                <a:cs typeface="Calibri"/>
              </a:rPr>
              <a:t>$5.1B </a:t>
            </a:r>
            <a:r>
              <a:rPr sz="2800" spc="-15" dirty="0">
                <a:latin typeface="Calibri"/>
                <a:cs typeface="Calibri"/>
              </a:rPr>
              <a:t>revenue </a:t>
            </a:r>
            <a:r>
              <a:rPr sz="2800" spc="-5" dirty="0">
                <a:latin typeface="Calibri"/>
                <a:cs typeface="Calibri"/>
              </a:rPr>
              <a:t>in 2012 with </a:t>
            </a:r>
            <a:r>
              <a:rPr sz="2800" spc="-15" dirty="0">
                <a:latin typeface="Calibri"/>
                <a:cs typeface="Calibri"/>
              </a:rPr>
              <a:t>growth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$53.4B in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2017</a:t>
            </a:r>
            <a:endParaRPr sz="2800">
              <a:latin typeface="Calibri"/>
              <a:cs typeface="Calibri"/>
            </a:endParaRPr>
          </a:p>
          <a:p>
            <a:pPr marL="355600" marR="685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McKinsey </a:t>
            </a:r>
            <a:r>
              <a:rPr sz="2800" spc="-5" dirty="0">
                <a:latin typeface="Calibri"/>
                <a:cs typeface="Calibri"/>
              </a:rPr>
              <a:t>Global </a:t>
            </a:r>
            <a:r>
              <a:rPr sz="2800" spc="-15" dirty="0">
                <a:latin typeface="Calibri"/>
                <a:cs typeface="Calibri"/>
              </a:rPr>
              <a:t>Institute estimates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data  </a:t>
            </a:r>
            <a:r>
              <a:rPr sz="2800" spc="-15" dirty="0">
                <a:latin typeface="Calibri"/>
                <a:cs typeface="Calibri"/>
              </a:rPr>
              <a:t>volume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growing </a:t>
            </a:r>
            <a:r>
              <a:rPr sz="2800" spc="-5" dirty="0">
                <a:latin typeface="Calibri"/>
                <a:cs typeface="Calibri"/>
              </a:rPr>
              <a:t>40% </a:t>
            </a:r>
            <a:r>
              <a:rPr sz="2800" spc="-10" dirty="0">
                <a:latin typeface="Calibri"/>
                <a:cs typeface="Calibri"/>
              </a:rPr>
              <a:t>per </a:t>
            </a:r>
            <a:r>
              <a:rPr sz="2800" spc="-60" dirty="0">
                <a:latin typeface="Calibri"/>
                <a:cs typeface="Calibri"/>
              </a:rPr>
              <a:t>year, </a:t>
            </a:r>
            <a:r>
              <a:rPr sz="2800" spc="-5" dirty="0">
                <a:latin typeface="Calibri"/>
                <a:cs typeface="Calibri"/>
              </a:rPr>
              <a:t>and will </a:t>
            </a:r>
            <a:r>
              <a:rPr sz="2800" spc="-20" dirty="0">
                <a:latin typeface="Calibri"/>
                <a:cs typeface="Calibri"/>
              </a:rPr>
              <a:t>grow </a:t>
            </a:r>
            <a:r>
              <a:rPr sz="2800" spc="-5" dirty="0">
                <a:latin typeface="Calibri"/>
                <a:cs typeface="Calibri"/>
              </a:rPr>
              <a:t>44x 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2009 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2020.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470" y="511886"/>
            <a:ext cx="2384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uFill>
                  <a:solidFill>
                    <a:srgbClr val="000000"/>
                  </a:solidFill>
                </a:uFill>
              </a:rPr>
              <a:t>Refe</a:t>
            </a:r>
            <a:r>
              <a:rPr sz="4000" spc="-8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ences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6671309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www.Slideshare.com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www.wikipedia.com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www.computereducation.org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Books-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Big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Viktor</a:t>
            </a:r>
            <a:r>
              <a:rPr sz="32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Mayer-Schonberger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082" y="2473579"/>
            <a:ext cx="2496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libri"/>
                <a:cs typeface="Calibri"/>
              </a:rPr>
              <a:t>Thank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80" dirty="0">
                <a:latin typeface="Calibri"/>
                <a:cs typeface="Calibri"/>
              </a:rPr>
              <a:t>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350" y="313385"/>
            <a:ext cx="2785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uFill>
                  <a:solidFill>
                    <a:srgbClr val="000000"/>
                  </a:solidFill>
                </a:uFill>
              </a:rPr>
              <a:t>Int</a:t>
            </a:r>
            <a:r>
              <a:rPr sz="4000" spc="-65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oduct</a:t>
            </a:r>
            <a:r>
              <a:rPr sz="4000" spc="10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sz="4000" spc="-5" dirty="0">
                <a:uFill>
                  <a:solidFill>
                    <a:srgbClr val="000000"/>
                  </a:solidFill>
                </a:uFill>
              </a:rPr>
              <a:t>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92681"/>
            <a:ext cx="7432675" cy="5131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767715" indent="-34353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500" spc="-5" dirty="0">
                <a:latin typeface="Calibri"/>
                <a:cs typeface="Calibri"/>
              </a:rPr>
              <a:t>Big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5" dirty="0">
                <a:latin typeface="Calibri"/>
                <a:cs typeface="Calibri"/>
              </a:rPr>
              <a:t>may </a:t>
            </a:r>
            <a:r>
              <a:rPr sz="2500" spc="-10" dirty="0">
                <a:latin typeface="Calibri"/>
                <a:cs typeface="Calibri"/>
              </a:rPr>
              <a:t>well </a:t>
            </a:r>
            <a:r>
              <a:rPr sz="2500" spc="-5" dirty="0">
                <a:latin typeface="Calibri"/>
                <a:cs typeface="Calibri"/>
              </a:rPr>
              <a:t>be the </a:t>
            </a:r>
            <a:r>
              <a:rPr sz="2500" spc="-10" dirty="0">
                <a:latin typeface="Calibri"/>
                <a:cs typeface="Calibri"/>
              </a:rPr>
              <a:t>Next </a:t>
            </a:r>
            <a:r>
              <a:rPr sz="2500" spc="-5" dirty="0">
                <a:latin typeface="Calibri"/>
                <a:cs typeface="Calibri"/>
              </a:rPr>
              <a:t>Big </a:t>
            </a:r>
            <a:r>
              <a:rPr sz="2500" spc="-10" dirty="0">
                <a:latin typeface="Calibri"/>
                <a:cs typeface="Calibri"/>
              </a:rPr>
              <a:t>Thing </a:t>
            </a:r>
            <a:r>
              <a:rPr sz="2500" spc="-5" dirty="0">
                <a:latin typeface="Calibri"/>
                <a:cs typeface="Calibri"/>
              </a:rPr>
              <a:t>in the IT  </a:t>
            </a:r>
            <a:r>
              <a:rPr sz="2500" spc="-10" dirty="0">
                <a:latin typeface="Calibri"/>
                <a:cs typeface="Calibri"/>
              </a:rPr>
              <a:t>world.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libri"/>
                <a:cs typeface="Calibri"/>
              </a:rPr>
              <a:t>Big </a:t>
            </a:r>
            <a:r>
              <a:rPr sz="2500" spc="-20" dirty="0">
                <a:latin typeface="Calibri"/>
                <a:cs typeface="Calibri"/>
              </a:rPr>
              <a:t>data burst </a:t>
            </a:r>
            <a:r>
              <a:rPr sz="2500" spc="-10" dirty="0">
                <a:latin typeface="Calibri"/>
                <a:cs typeface="Calibri"/>
              </a:rPr>
              <a:t>upon </a:t>
            </a:r>
            <a:r>
              <a:rPr sz="2500" spc="-5" dirty="0">
                <a:latin typeface="Calibri"/>
                <a:cs typeface="Calibri"/>
              </a:rPr>
              <a:t>the scene in the </a:t>
            </a:r>
            <a:r>
              <a:rPr sz="2500" spc="-20" dirty="0">
                <a:latin typeface="Calibri"/>
                <a:cs typeface="Calibri"/>
              </a:rPr>
              <a:t>first </a:t>
            </a:r>
            <a:r>
              <a:rPr sz="2500" spc="-10" dirty="0">
                <a:latin typeface="Calibri"/>
                <a:cs typeface="Calibri"/>
              </a:rPr>
              <a:t>decade </a:t>
            </a:r>
            <a:r>
              <a:rPr sz="2500" spc="-5" dirty="0">
                <a:latin typeface="Calibri"/>
                <a:cs typeface="Calibri"/>
              </a:rPr>
              <a:t>of the  </a:t>
            </a:r>
            <a:r>
              <a:rPr sz="2500" spc="-15" dirty="0">
                <a:latin typeface="Calibri"/>
                <a:cs typeface="Calibri"/>
              </a:rPr>
              <a:t>21st </a:t>
            </a:r>
            <a:r>
              <a:rPr sz="2500" spc="-25" dirty="0">
                <a:latin typeface="Calibri"/>
                <a:cs typeface="Calibri"/>
              </a:rPr>
              <a:t>century.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278765" indent="-343535">
              <a:lnSpc>
                <a:spcPts val="24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first </a:t>
            </a:r>
            <a:r>
              <a:rPr sz="2500" spc="-15" dirty="0">
                <a:latin typeface="Calibri"/>
                <a:cs typeface="Calibri"/>
              </a:rPr>
              <a:t>organizations to </a:t>
            </a:r>
            <a:r>
              <a:rPr sz="2500" spc="-10" dirty="0">
                <a:latin typeface="Calibri"/>
                <a:cs typeface="Calibri"/>
              </a:rPr>
              <a:t>embrace </a:t>
            </a:r>
            <a:r>
              <a:rPr sz="2500" spc="-5" dirty="0">
                <a:latin typeface="Calibri"/>
                <a:cs typeface="Calibri"/>
              </a:rPr>
              <a:t>it </a:t>
            </a:r>
            <a:r>
              <a:rPr sz="2500" spc="-15" dirty="0">
                <a:latin typeface="Calibri"/>
                <a:cs typeface="Calibri"/>
              </a:rPr>
              <a:t>were </a:t>
            </a:r>
            <a:r>
              <a:rPr sz="2500" spc="-5" dirty="0">
                <a:latin typeface="Calibri"/>
                <a:cs typeface="Calibri"/>
              </a:rPr>
              <a:t>online and  </a:t>
            </a:r>
            <a:r>
              <a:rPr sz="2500" spc="-10" dirty="0">
                <a:latin typeface="Calibri"/>
                <a:cs typeface="Calibri"/>
              </a:rPr>
              <a:t>startup firms. </a:t>
            </a:r>
            <a:r>
              <a:rPr sz="2500" spc="-5" dirty="0">
                <a:latin typeface="Calibri"/>
                <a:cs typeface="Calibri"/>
              </a:rPr>
              <a:t>Firms </a:t>
            </a:r>
            <a:r>
              <a:rPr sz="2500" spc="-20" dirty="0">
                <a:latin typeface="Calibri"/>
                <a:cs typeface="Calibri"/>
              </a:rPr>
              <a:t>like </a:t>
            </a:r>
            <a:r>
              <a:rPr sz="2500" dirty="0">
                <a:latin typeface="Calibri"/>
                <a:cs typeface="Calibri"/>
              </a:rPr>
              <a:t>Google, </a:t>
            </a:r>
            <a:r>
              <a:rPr sz="2500" spc="-50" dirty="0">
                <a:latin typeface="Calibri"/>
                <a:cs typeface="Calibri"/>
              </a:rPr>
              <a:t>eBay, </a:t>
            </a:r>
            <a:r>
              <a:rPr sz="2500" spc="-15" dirty="0">
                <a:latin typeface="Calibri"/>
                <a:cs typeface="Calibri"/>
              </a:rPr>
              <a:t>LinkedIn, </a:t>
            </a:r>
            <a:r>
              <a:rPr sz="2500" spc="-5" dirty="0">
                <a:latin typeface="Calibri"/>
                <a:cs typeface="Calibri"/>
              </a:rPr>
              <a:t>and  </a:t>
            </a:r>
            <a:r>
              <a:rPr sz="2500" spc="-10" dirty="0">
                <a:latin typeface="Calibri"/>
                <a:cs typeface="Calibri"/>
              </a:rPr>
              <a:t>Facebook </a:t>
            </a:r>
            <a:r>
              <a:rPr sz="2500" spc="-15" dirty="0">
                <a:latin typeface="Calibri"/>
                <a:cs typeface="Calibri"/>
              </a:rPr>
              <a:t>were </a:t>
            </a:r>
            <a:r>
              <a:rPr sz="2500" spc="-5" dirty="0">
                <a:latin typeface="Calibri"/>
                <a:cs typeface="Calibri"/>
              </a:rPr>
              <a:t>built </a:t>
            </a:r>
            <a:r>
              <a:rPr sz="2500" spc="-10" dirty="0">
                <a:latin typeface="Calibri"/>
                <a:cs typeface="Calibri"/>
              </a:rPr>
              <a:t>around </a:t>
            </a:r>
            <a:r>
              <a:rPr sz="2500" spc="-5" dirty="0">
                <a:latin typeface="Calibri"/>
                <a:cs typeface="Calibri"/>
              </a:rPr>
              <a:t>big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5" dirty="0">
                <a:latin typeface="Calibri"/>
                <a:cs typeface="Calibri"/>
              </a:rPr>
              <a:t>from </a:t>
            </a:r>
            <a:r>
              <a:rPr sz="2500" spc="-5" dirty="0">
                <a:latin typeface="Calibri"/>
                <a:cs typeface="Calibri"/>
              </a:rPr>
              <a:t>the  beginning.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55600" marR="133985" indent="-343535">
              <a:lnSpc>
                <a:spcPct val="8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5" dirty="0">
                <a:latin typeface="Calibri"/>
                <a:cs typeface="Calibri"/>
              </a:rPr>
              <a:t>Like </a:t>
            </a:r>
            <a:r>
              <a:rPr sz="2500" spc="-15" dirty="0">
                <a:latin typeface="Calibri"/>
                <a:cs typeface="Calibri"/>
              </a:rPr>
              <a:t>many </a:t>
            </a:r>
            <a:r>
              <a:rPr sz="2500" spc="-5" dirty="0">
                <a:latin typeface="Calibri"/>
                <a:cs typeface="Calibri"/>
              </a:rPr>
              <a:t>new </a:t>
            </a:r>
            <a:r>
              <a:rPr sz="2500" spc="-10" dirty="0">
                <a:latin typeface="Calibri"/>
                <a:cs typeface="Calibri"/>
              </a:rPr>
              <a:t>information </a:t>
            </a:r>
            <a:r>
              <a:rPr sz="2500" spc="-5" dirty="0">
                <a:latin typeface="Calibri"/>
                <a:cs typeface="Calibri"/>
              </a:rPr>
              <a:t>technologies, big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0" dirty="0">
                <a:latin typeface="Calibri"/>
                <a:cs typeface="Calibri"/>
              </a:rPr>
              <a:t>can  bring </a:t>
            </a:r>
            <a:r>
              <a:rPr sz="2500" spc="-5" dirty="0">
                <a:latin typeface="Calibri"/>
                <a:cs typeface="Calibri"/>
              </a:rPr>
              <a:t>about </a:t>
            </a:r>
            <a:r>
              <a:rPr sz="2500" spc="-10" dirty="0">
                <a:latin typeface="Calibri"/>
                <a:cs typeface="Calibri"/>
              </a:rPr>
              <a:t>dramatic </a:t>
            </a:r>
            <a:r>
              <a:rPr sz="2500" spc="-20" dirty="0">
                <a:latin typeface="Calibri"/>
                <a:cs typeface="Calibri"/>
              </a:rPr>
              <a:t>cost </a:t>
            </a:r>
            <a:r>
              <a:rPr sz="2500" spc="-5" dirty="0">
                <a:latin typeface="Calibri"/>
                <a:cs typeface="Calibri"/>
              </a:rPr>
              <a:t>reductions, </a:t>
            </a:r>
            <a:r>
              <a:rPr sz="2500" spc="-15" dirty="0">
                <a:latin typeface="Calibri"/>
                <a:cs typeface="Calibri"/>
              </a:rPr>
              <a:t>substantial  </a:t>
            </a:r>
            <a:r>
              <a:rPr sz="2500" spc="-10" dirty="0">
                <a:latin typeface="Calibri"/>
                <a:cs typeface="Calibri"/>
              </a:rPr>
              <a:t>improvements </a:t>
            </a:r>
            <a:r>
              <a:rPr sz="2500" spc="-5" dirty="0">
                <a:latin typeface="Calibri"/>
                <a:cs typeface="Calibri"/>
              </a:rPr>
              <a:t>in the time </a:t>
            </a:r>
            <a:r>
              <a:rPr sz="2500" spc="-10" dirty="0">
                <a:latin typeface="Calibri"/>
                <a:cs typeface="Calibri"/>
              </a:rPr>
              <a:t>required </a:t>
            </a:r>
            <a:r>
              <a:rPr sz="2500" spc="-15" dirty="0">
                <a:latin typeface="Calibri"/>
                <a:cs typeface="Calibri"/>
              </a:rPr>
              <a:t>to perform </a:t>
            </a:r>
            <a:r>
              <a:rPr sz="2500" spc="-5" dirty="0">
                <a:latin typeface="Calibri"/>
                <a:cs typeface="Calibri"/>
              </a:rPr>
              <a:t>a  </a:t>
            </a:r>
            <a:r>
              <a:rPr sz="2500" spc="-10" dirty="0">
                <a:latin typeface="Calibri"/>
                <a:cs typeface="Calibri"/>
              </a:rPr>
              <a:t>computing task, </a:t>
            </a:r>
            <a:r>
              <a:rPr sz="2500" spc="-5" dirty="0">
                <a:latin typeface="Calibri"/>
                <a:cs typeface="Calibri"/>
              </a:rPr>
              <a:t>or </a:t>
            </a:r>
            <a:r>
              <a:rPr sz="2500" spc="-10" dirty="0">
                <a:latin typeface="Calibri"/>
                <a:cs typeface="Calibri"/>
              </a:rPr>
              <a:t>new product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dirty="0">
                <a:latin typeface="Calibri"/>
                <a:cs typeface="Calibri"/>
              </a:rPr>
              <a:t>service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offerings.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322578"/>
            <a:ext cx="7289165" cy="4708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99390" indent="-343535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rebuchet MS"/>
                <a:cs typeface="Trebuchet MS"/>
              </a:rPr>
              <a:t>‘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Big Data</a:t>
            </a:r>
            <a:r>
              <a:rPr sz="2400" spc="-5" dirty="0">
                <a:latin typeface="Trebuchet MS"/>
                <a:cs typeface="Trebuchet MS"/>
              </a:rPr>
              <a:t>’ is </a:t>
            </a:r>
            <a:r>
              <a:rPr sz="2400" dirty="0">
                <a:latin typeface="Trebuchet MS"/>
                <a:cs typeface="Trebuchet MS"/>
              </a:rPr>
              <a:t>similar </a:t>
            </a:r>
            <a:r>
              <a:rPr sz="2400" spc="-5" dirty="0">
                <a:latin typeface="Trebuchet MS"/>
                <a:cs typeface="Trebuchet MS"/>
              </a:rPr>
              <a:t>to ‘small data’, but bigger in  </a:t>
            </a:r>
            <a:r>
              <a:rPr sz="2400" dirty="0">
                <a:latin typeface="Trebuchet MS"/>
                <a:cs typeface="Trebuchet MS"/>
              </a:rPr>
              <a:t>size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marR="1026794" indent="-343535">
              <a:lnSpc>
                <a:spcPts val="23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rebuchet MS"/>
                <a:cs typeface="Trebuchet MS"/>
              </a:rPr>
              <a:t>but having data bigger it requires different  approaches: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35" dirty="0">
                <a:latin typeface="Trebuchet MS"/>
                <a:cs typeface="Trebuchet MS"/>
              </a:rPr>
              <a:t>Techniques, </a:t>
            </a:r>
            <a:r>
              <a:rPr sz="2400" spc="-5" dirty="0">
                <a:latin typeface="Trebuchet MS"/>
                <a:cs typeface="Trebuchet MS"/>
              </a:rPr>
              <a:t>tools and</a:t>
            </a:r>
            <a:r>
              <a:rPr sz="2400" spc="-3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architecture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ts val="259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rebuchet MS"/>
                <a:cs typeface="Trebuchet MS"/>
              </a:rPr>
              <a:t>an aim to solve new problems </a:t>
            </a:r>
            <a:r>
              <a:rPr sz="2400" dirty="0">
                <a:latin typeface="Trebuchet MS"/>
                <a:cs typeface="Trebuchet MS"/>
              </a:rPr>
              <a:t>or </a:t>
            </a:r>
            <a:r>
              <a:rPr sz="2400" spc="-5" dirty="0">
                <a:latin typeface="Trebuchet MS"/>
                <a:cs typeface="Trebuchet MS"/>
              </a:rPr>
              <a:t>old problems in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ts val="2590"/>
              </a:lnSpc>
            </a:pPr>
            <a:r>
              <a:rPr sz="2400" spc="-5" dirty="0">
                <a:latin typeface="Trebuchet MS"/>
                <a:cs typeface="Trebuchet MS"/>
              </a:rPr>
              <a:t>better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way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marR="551815" indent="-343535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Big </a:t>
            </a:r>
            <a:r>
              <a:rPr sz="2400" spc="-5" dirty="0">
                <a:latin typeface="Trebuchet MS"/>
                <a:cs typeface="Trebuchet MS"/>
              </a:rPr>
              <a:t>Data </a:t>
            </a:r>
            <a:r>
              <a:rPr sz="2400" dirty="0">
                <a:latin typeface="Trebuchet MS"/>
                <a:cs typeface="Trebuchet MS"/>
              </a:rPr>
              <a:t>generates value from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storage </a:t>
            </a:r>
            <a:r>
              <a:rPr sz="2400" spc="-5" dirty="0">
                <a:latin typeface="Trebuchet MS"/>
                <a:cs typeface="Trebuchet MS"/>
              </a:rPr>
              <a:t>and  processing </a:t>
            </a:r>
            <a:r>
              <a:rPr sz="2400" dirty="0">
                <a:latin typeface="Trebuchet MS"/>
                <a:cs typeface="Trebuchet MS"/>
              </a:rPr>
              <a:t>of very large </a:t>
            </a:r>
            <a:r>
              <a:rPr sz="2400" spc="-5" dirty="0">
                <a:latin typeface="Trebuchet MS"/>
                <a:cs typeface="Trebuchet MS"/>
              </a:rPr>
              <a:t>quantities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digital  information that cannot be analyzed with  traditional computing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techniques.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908" y="511886"/>
            <a:ext cx="4507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uFill>
                  <a:solidFill>
                    <a:srgbClr val="000000"/>
                  </a:solidFill>
                </a:uFill>
              </a:rPr>
              <a:t>What is BIG</a:t>
            </a:r>
            <a:r>
              <a:rPr sz="4000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spc="-125" dirty="0">
                <a:uFill>
                  <a:solidFill>
                    <a:srgbClr val="000000"/>
                  </a:solidFill>
                </a:uFill>
              </a:rPr>
              <a:t>DATA?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936" y="0"/>
            <a:ext cx="4062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 </a:t>
            </a:r>
            <a:r>
              <a:rPr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 BIG</a:t>
            </a:r>
            <a:r>
              <a:rPr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pc="-20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72413"/>
            <a:ext cx="8272780" cy="2564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922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Walmart </a:t>
            </a:r>
            <a:r>
              <a:rPr sz="2800" spc="-10" dirty="0">
                <a:latin typeface="Calibri"/>
                <a:cs typeface="Calibri"/>
              </a:rPr>
              <a:t>handles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5" dirty="0">
                <a:latin typeface="Calibri"/>
                <a:cs typeface="Calibri"/>
              </a:rPr>
              <a:t>than 1 </a:t>
            </a:r>
            <a:r>
              <a:rPr sz="2800" spc="-10" dirty="0">
                <a:latin typeface="Calibri"/>
                <a:cs typeface="Calibri"/>
              </a:rPr>
              <a:t>million </a:t>
            </a:r>
            <a:r>
              <a:rPr sz="2800" spc="-15" dirty="0">
                <a:latin typeface="Calibri"/>
                <a:cs typeface="Calibri"/>
              </a:rPr>
              <a:t>customer  </a:t>
            </a:r>
            <a:r>
              <a:rPr sz="2800" spc="-10" dirty="0">
                <a:latin typeface="Calibri"/>
                <a:cs typeface="Calibri"/>
              </a:rPr>
              <a:t>transactions every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hour.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Char char="•"/>
              <a:tabLst>
                <a:tab pos="270510" algn="l"/>
              </a:tabLst>
            </a:pPr>
            <a:r>
              <a:rPr sz="2800" spc="-15" dirty="0">
                <a:latin typeface="Calibri"/>
                <a:cs typeface="Calibri"/>
              </a:rPr>
              <a:t>Facebook </a:t>
            </a:r>
            <a:r>
              <a:rPr sz="2800" spc="-10" dirty="0">
                <a:latin typeface="Calibri"/>
                <a:cs typeface="Calibri"/>
              </a:rPr>
              <a:t>handles </a:t>
            </a:r>
            <a:r>
              <a:rPr sz="2800" spc="-5" dirty="0">
                <a:latin typeface="Calibri"/>
                <a:cs typeface="Calibri"/>
              </a:rPr>
              <a:t>40 </a:t>
            </a:r>
            <a:r>
              <a:rPr sz="2800" spc="-10" dirty="0">
                <a:latin typeface="Calibri"/>
                <a:cs typeface="Calibri"/>
              </a:rPr>
              <a:t>billion </a:t>
            </a:r>
            <a:r>
              <a:rPr sz="2800" spc="-15" dirty="0">
                <a:latin typeface="Calibri"/>
                <a:cs typeface="Calibri"/>
              </a:rPr>
              <a:t>photos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352800"/>
            <a:ext cx="8521700" cy="2743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772" y="450545"/>
            <a:ext cx="7712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Three </a:t>
            </a:r>
            <a:r>
              <a:rPr sz="4000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Characteristics </a:t>
            </a:r>
            <a:r>
              <a:rPr sz="4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Big </a:t>
            </a:r>
            <a:r>
              <a:rPr sz="4000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sz="4000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000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V3s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990" y="1828800"/>
            <a:ext cx="2581910" cy="4267200"/>
          </a:xfrm>
          <a:custGeom>
            <a:avLst/>
            <a:gdLst/>
            <a:ahLst/>
            <a:cxnLst/>
            <a:rect l="l" t="t" r="r" b="b"/>
            <a:pathLst>
              <a:path w="2581910" h="4267200">
                <a:moveTo>
                  <a:pt x="0" y="0"/>
                </a:moveTo>
                <a:lnTo>
                  <a:pt x="0" y="4267200"/>
                </a:lnTo>
                <a:lnTo>
                  <a:pt x="2581681" y="3413760"/>
                </a:lnTo>
                <a:lnTo>
                  <a:pt x="2581681" y="853439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7918" y="2291719"/>
            <a:ext cx="1907539" cy="231521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4700" spc="-35" dirty="0">
                <a:solidFill>
                  <a:srgbClr val="FFFFFF"/>
                </a:solidFill>
                <a:latin typeface="Calibri"/>
                <a:cs typeface="Calibri"/>
              </a:rPr>
              <a:t>Volume</a:t>
            </a:r>
            <a:endParaRPr sz="4700">
              <a:latin typeface="Calibri"/>
              <a:cs typeface="Calibri"/>
            </a:endParaRPr>
          </a:p>
          <a:p>
            <a:pPr marL="299085" marR="5080" indent="-287020">
              <a:lnSpc>
                <a:spcPts val="4060"/>
              </a:lnSpc>
              <a:spcBef>
                <a:spcPts val="2160"/>
              </a:spcBef>
              <a:buChar char="•"/>
              <a:tabLst>
                <a:tab pos="299720" algn="l"/>
              </a:tabLst>
            </a:pPr>
            <a:r>
              <a:rPr sz="3700" spc="-25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7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tity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7347" y="1828800"/>
            <a:ext cx="2581910" cy="4267200"/>
          </a:xfrm>
          <a:custGeom>
            <a:avLst/>
            <a:gdLst/>
            <a:ahLst/>
            <a:cxnLst/>
            <a:rect l="l" t="t" r="r" b="b"/>
            <a:pathLst>
              <a:path w="2581910" h="4267200">
                <a:moveTo>
                  <a:pt x="0" y="0"/>
                </a:moveTo>
                <a:lnTo>
                  <a:pt x="0" y="4267200"/>
                </a:lnTo>
                <a:lnTo>
                  <a:pt x="2581655" y="3413760"/>
                </a:lnTo>
                <a:lnTo>
                  <a:pt x="2581655" y="853439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3732" y="2291719"/>
            <a:ext cx="1946910" cy="231521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4700" spc="-2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4700" dirty="0">
                <a:solidFill>
                  <a:srgbClr val="FFFFFF"/>
                </a:solidFill>
                <a:latin typeface="Calibri"/>
                <a:cs typeface="Calibri"/>
              </a:rPr>
              <a:t>elocity</a:t>
            </a:r>
            <a:endParaRPr sz="4700">
              <a:latin typeface="Calibri"/>
              <a:cs typeface="Calibri"/>
            </a:endParaRPr>
          </a:p>
          <a:p>
            <a:pPr marL="299085" marR="462280" indent="-287020">
              <a:lnSpc>
                <a:spcPts val="4060"/>
              </a:lnSpc>
              <a:spcBef>
                <a:spcPts val="2160"/>
              </a:spcBef>
              <a:buChar char="•"/>
              <a:tabLst>
                <a:tab pos="299720" algn="l"/>
              </a:tabLst>
            </a:pPr>
            <a:r>
              <a:rPr sz="3700" spc="-25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eed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32678" y="1828800"/>
            <a:ext cx="2581910" cy="4267200"/>
          </a:xfrm>
          <a:custGeom>
            <a:avLst/>
            <a:gdLst/>
            <a:ahLst/>
            <a:cxnLst/>
            <a:rect l="l" t="t" r="r" b="b"/>
            <a:pathLst>
              <a:path w="2581909" h="4267200">
                <a:moveTo>
                  <a:pt x="0" y="0"/>
                </a:moveTo>
                <a:lnTo>
                  <a:pt x="0" y="4267200"/>
                </a:lnTo>
                <a:lnTo>
                  <a:pt x="2581655" y="3413760"/>
                </a:lnTo>
                <a:lnTo>
                  <a:pt x="2581655" y="853439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9190" y="2291719"/>
            <a:ext cx="1726564" cy="231521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4700" spc="-45" dirty="0">
                <a:solidFill>
                  <a:srgbClr val="FFFFFF"/>
                </a:solidFill>
                <a:latin typeface="Calibri"/>
                <a:cs typeface="Calibri"/>
              </a:rPr>
              <a:t>Variety</a:t>
            </a:r>
            <a:endParaRPr sz="4700">
              <a:latin typeface="Calibri"/>
              <a:cs typeface="Calibri"/>
            </a:endParaRPr>
          </a:p>
          <a:p>
            <a:pPr marL="299085" marR="334645" indent="-287020">
              <a:lnSpc>
                <a:spcPts val="4060"/>
              </a:lnSpc>
              <a:spcBef>
                <a:spcPts val="2160"/>
              </a:spcBef>
              <a:buChar char="•"/>
              <a:tabLst>
                <a:tab pos="299720" algn="l"/>
              </a:tabLst>
            </a:pPr>
            <a:r>
              <a:rPr sz="3700" spc="-25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3700" spc="-1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ypes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160" y="57403"/>
            <a:ext cx="464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1</a:t>
            </a:r>
            <a:r>
              <a:rPr sz="3600" spc="-15" baseline="25462" dirty="0">
                <a:latin typeface="Calibri"/>
                <a:cs typeface="Calibri"/>
              </a:rPr>
              <a:t>st </a:t>
            </a:r>
            <a:r>
              <a:rPr sz="3600" spc="-15" dirty="0">
                <a:latin typeface="Calibri"/>
                <a:cs typeface="Calibri"/>
              </a:rPr>
              <a:t>Character </a:t>
            </a:r>
            <a:r>
              <a:rPr sz="3600" dirty="0">
                <a:latin typeface="Calibri"/>
                <a:cs typeface="Calibri"/>
              </a:rPr>
              <a:t>of Big</a:t>
            </a:r>
            <a:r>
              <a:rPr sz="3600" spc="-33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Data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5897" y="605993"/>
            <a:ext cx="1482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</a:t>
            </a:r>
            <a:r>
              <a:rPr sz="36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olume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649729"/>
            <a:ext cx="844359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typical </a:t>
            </a:r>
            <a:r>
              <a:rPr sz="2400" dirty="0">
                <a:latin typeface="Calibri"/>
                <a:cs typeface="Calibri"/>
              </a:rPr>
              <a:t>PC </a:t>
            </a:r>
            <a:r>
              <a:rPr sz="2400" spc="-5" dirty="0">
                <a:latin typeface="Calibri"/>
                <a:cs typeface="Calibri"/>
              </a:rPr>
              <a:t>might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had </a:t>
            </a:r>
            <a:r>
              <a:rPr sz="2400" dirty="0">
                <a:latin typeface="Calibri"/>
                <a:cs typeface="Calibri"/>
              </a:rPr>
              <a:t>10 </a:t>
            </a:r>
            <a:r>
              <a:rPr sz="2400" spc="-10" dirty="0">
                <a:latin typeface="Calibri"/>
                <a:cs typeface="Calibri"/>
              </a:rPr>
              <a:t>gigabytes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5" dirty="0">
                <a:latin typeface="Calibri"/>
                <a:cs typeface="Calibri"/>
              </a:rPr>
              <a:t>storage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2000.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75" dirty="0">
                <a:latin typeface="Calibri"/>
                <a:cs typeface="Calibri"/>
              </a:rPr>
              <a:t>Today, </a:t>
            </a:r>
            <a:r>
              <a:rPr sz="2400" spc="-10" dirty="0">
                <a:latin typeface="Calibri"/>
                <a:cs typeface="Calibri"/>
              </a:rPr>
              <a:t>Facebook ingests </a:t>
            </a:r>
            <a:r>
              <a:rPr sz="2400" spc="-5" dirty="0">
                <a:latin typeface="Calibri"/>
                <a:cs typeface="Calibri"/>
              </a:rPr>
              <a:t>500 </a:t>
            </a:r>
            <a:r>
              <a:rPr sz="2400" spc="-10" dirty="0">
                <a:latin typeface="Calibri"/>
                <a:cs typeface="Calibri"/>
              </a:rPr>
              <a:t>terabytes </a:t>
            </a:r>
            <a:r>
              <a:rPr sz="2400" spc="-5" dirty="0">
                <a:latin typeface="Calibri"/>
                <a:cs typeface="Calibri"/>
              </a:rPr>
              <a:t>of new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day.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Boeing </a:t>
            </a:r>
            <a:r>
              <a:rPr sz="2400" spc="-5" dirty="0">
                <a:latin typeface="Calibri"/>
                <a:cs typeface="Calibri"/>
              </a:rPr>
              <a:t>737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generate </a:t>
            </a:r>
            <a:r>
              <a:rPr sz="2400" spc="-5" dirty="0">
                <a:latin typeface="Calibri"/>
                <a:cs typeface="Calibri"/>
              </a:rPr>
              <a:t>240 </a:t>
            </a:r>
            <a:r>
              <a:rPr sz="2400" spc="-10" dirty="0">
                <a:latin typeface="Calibri"/>
                <a:cs typeface="Calibri"/>
              </a:rPr>
              <a:t>terabytes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flight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 </a:t>
            </a:r>
            <a:r>
              <a:rPr sz="2400" spc="-10" dirty="0">
                <a:latin typeface="Calibri"/>
                <a:cs typeface="Calibri"/>
              </a:rPr>
              <a:t>flight across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222885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86690" algn="l"/>
              </a:tabLst>
            </a:pPr>
            <a:r>
              <a:rPr sz="2400" spc="-5" dirty="0">
                <a:latin typeface="Calibri"/>
                <a:cs typeface="Calibri"/>
              </a:rPr>
              <a:t>The smart phones,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consume; sensors  </a:t>
            </a:r>
            <a:r>
              <a:rPr sz="2400" spc="-5" dirty="0">
                <a:latin typeface="Calibri"/>
                <a:cs typeface="Calibri"/>
              </a:rPr>
              <a:t>embedded </a:t>
            </a:r>
            <a:r>
              <a:rPr sz="2400" spc="-15" dirty="0">
                <a:latin typeface="Calibri"/>
                <a:cs typeface="Calibri"/>
              </a:rPr>
              <a:t>into everyday </a:t>
            </a:r>
            <a:r>
              <a:rPr sz="2400" spc="-5" dirty="0">
                <a:latin typeface="Calibri"/>
                <a:cs typeface="Calibri"/>
              </a:rPr>
              <a:t>objects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soon result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billions of </a:t>
            </a:r>
            <a:r>
              <a:rPr sz="2400" spc="-60" dirty="0">
                <a:latin typeface="Calibri"/>
                <a:cs typeface="Calibri"/>
              </a:rPr>
              <a:t>new,  </a:t>
            </a:r>
            <a:r>
              <a:rPr sz="2400" spc="-10" dirty="0">
                <a:latin typeface="Calibri"/>
                <a:cs typeface="Calibri"/>
              </a:rPr>
              <a:t>constantly-updated </a:t>
            </a:r>
            <a:r>
              <a:rPr sz="2400" spc="-15" dirty="0">
                <a:latin typeface="Calibri"/>
                <a:cs typeface="Calibri"/>
              </a:rPr>
              <a:t>data feeds </a:t>
            </a:r>
            <a:r>
              <a:rPr sz="2400" spc="-10" dirty="0">
                <a:latin typeface="Calibri"/>
                <a:cs typeface="Calibri"/>
              </a:rPr>
              <a:t>containing environmental, location,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information,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video.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48" y="0"/>
            <a:ext cx="53917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3564" marR="5080" indent="-18415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2nd </a:t>
            </a:r>
            <a:r>
              <a:rPr sz="4000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Character </a:t>
            </a:r>
            <a:r>
              <a:rPr sz="4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4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 </a:t>
            </a:r>
            <a:r>
              <a:rPr sz="4000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 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Velocity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2285"/>
            <a:ext cx="7877175" cy="52571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5369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Clickstreams </a:t>
            </a:r>
            <a:r>
              <a:rPr sz="2400" dirty="0">
                <a:latin typeface="Calibri"/>
                <a:cs typeface="Calibri"/>
              </a:rPr>
              <a:t>and ad </a:t>
            </a:r>
            <a:r>
              <a:rPr sz="2400" spc="-5" dirty="0">
                <a:latin typeface="Calibri"/>
                <a:cs typeface="Calibri"/>
              </a:rPr>
              <a:t>impressions </a:t>
            </a:r>
            <a:r>
              <a:rPr sz="2400" spc="-10" dirty="0">
                <a:latin typeface="Calibri"/>
                <a:cs typeface="Calibri"/>
              </a:rPr>
              <a:t>capture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behavior </a:t>
            </a:r>
            <a:r>
              <a:rPr sz="2400" spc="-15" dirty="0">
                <a:latin typeface="Calibri"/>
                <a:cs typeface="Calibri"/>
              </a:rPr>
              <a:t>at  </a:t>
            </a:r>
            <a:r>
              <a:rPr sz="2400" dirty="0">
                <a:latin typeface="Calibri"/>
                <a:cs typeface="Calibri"/>
              </a:rPr>
              <a:t>millions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events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716280" indent="-342900">
              <a:lnSpc>
                <a:spcPts val="259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high-frequency </a:t>
            </a:r>
            <a:r>
              <a:rPr sz="2400" spc="-15" dirty="0">
                <a:latin typeface="Calibri"/>
                <a:cs typeface="Calibri"/>
              </a:rPr>
              <a:t>stock </a:t>
            </a:r>
            <a:r>
              <a:rPr sz="2400" spc="-10" dirty="0">
                <a:latin typeface="Calibri"/>
                <a:cs typeface="Calibri"/>
              </a:rPr>
              <a:t>trading </a:t>
            </a:r>
            <a:r>
              <a:rPr sz="2400" spc="-5" dirty="0">
                <a:latin typeface="Calibri"/>
                <a:cs typeface="Calibri"/>
              </a:rPr>
              <a:t>algorithms </a:t>
            </a:r>
            <a:r>
              <a:rPr sz="2400" spc="-10" dirty="0">
                <a:latin typeface="Calibri"/>
                <a:cs typeface="Calibri"/>
              </a:rPr>
              <a:t>reflect </a:t>
            </a:r>
            <a:r>
              <a:rPr sz="2400" spc="-15" dirty="0">
                <a:latin typeface="Calibri"/>
                <a:cs typeface="Calibri"/>
              </a:rPr>
              <a:t>market  </a:t>
            </a:r>
            <a:r>
              <a:rPr sz="2400" spc="-5" dirty="0">
                <a:latin typeface="Calibri"/>
                <a:cs typeface="Calibri"/>
              </a:rPr>
              <a:t>changes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microseconds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647700" indent="-342900">
              <a:lnSpc>
                <a:spcPts val="259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machine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machine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spc="-15" dirty="0">
                <a:latin typeface="Calibri"/>
                <a:cs typeface="Calibri"/>
              </a:rPr>
              <a:t>exchange data </a:t>
            </a:r>
            <a:r>
              <a:rPr sz="2400" spc="-5" dirty="0">
                <a:latin typeface="Calibri"/>
                <a:cs typeface="Calibri"/>
              </a:rPr>
              <a:t>between  billions 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infrastructure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sensors </a:t>
            </a:r>
            <a:r>
              <a:rPr sz="2400" spc="-20" dirty="0">
                <a:latin typeface="Calibri"/>
                <a:cs typeface="Calibri"/>
              </a:rPr>
              <a:t>generate </a:t>
            </a:r>
            <a:r>
              <a:rPr sz="2400" spc="-10" dirty="0">
                <a:latin typeface="Calibri"/>
                <a:cs typeface="Calibri"/>
              </a:rPr>
              <a:t>massive </a:t>
            </a:r>
            <a:r>
              <a:rPr sz="2400" dirty="0">
                <a:latin typeface="Calibri"/>
                <a:cs typeface="Calibri"/>
              </a:rPr>
              <a:t>log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real- 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751840" indent="-342900">
              <a:lnSpc>
                <a:spcPts val="259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on-line </a:t>
            </a:r>
            <a:r>
              <a:rPr sz="2400" spc="-10" dirty="0">
                <a:latin typeface="Calibri"/>
                <a:cs typeface="Calibri"/>
              </a:rPr>
              <a:t>gaming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dirty="0">
                <a:latin typeface="Calibri"/>
                <a:cs typeface="Calibri"/>
              </a:rPr>
              <a:t>millions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concurrent  users,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producing </a:t>
            </a:r>
            <a:r>
              <a:rPr sz="2400" dirty="0">
                <a:latin typeface="Calibri"/>
                <a:cs typeface="Calibri"/>
              </a:rPr>
              <a:t>multiple inputs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241" y="0"/>
            <a:ext cx="52952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4839" marR="5080" indent="-1882775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3rd Character </a:t>
            </a:r>
            <a:r>
              <a:rPr sz="4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Big </a:t>
            </a:r>
            <a:r>
              <a:rPr sz="4000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 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Variety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58213"/>
            <a:ext cx="775589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Big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isn't </a:t>
            </a:r>
            <a:r>
              <a:rPr sz="2800" spc="-15" dirty="0">
                <a:latin typeface="Calibri"/>
                <a:cs typeface="Calibri"/>
              </a:rPr>
              <a:t>just numbers, dates,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strings. </a:t>
            </a:r>
            <a:r>
              <a:rPr sz="2800" spc="-5" dirty="0">
                <a:latin typeface="Calibri"/>
                <a:cs typeface="Calibri"/>
              </a:rPr>
              <a:t>Big 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geospatial </a:t>
            </a:r>
            <a:r>
              <a:rPr sz="2800" spc="-20" dirty="0">
                <a:latin typeface="Calibri"/>
                <a:cs typeface="Calibri"/>
              </a:rPr>
              <a:t>data, </a:t>
            </a:r>
            <a:r>
              <a:rPr sz="2800" spc="-5" dirty="0">
                <a:latin typeface="Calibri"/>
                <a:cs typeface="Calibri"/>
              </a:rPr>
              <a:t>3D </a:t>
            </a:r>
            <a:r>
              <a:rPr sz="2800" spc="-20" dirty="0">
                <a:latin typeface="Calibri"/>
                <a:cs typeface="Calibri"/>
              </a:rPr>
              <a:t>data, </a:t>
            </a:r>
            <a:r>
              <a:rPr sz="2800" spc="-10" dirty="0">
                <a:latin typeface="Calibri"/>
                <a:cs typeface="Calibri"/>
              </a:rPr>
              <a:t>audio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video,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unstructured </a:t>
            </a:r>
            <a:r>
              <a:rPr sz="2800" spc="-20" dirty="0">
                <a:latin typeface="Calibri"/>
                <a:cs typeface="Calibri"/>
              </a:rPr>
              <a:t>text, </a:t>
            </a:r>
            <a:r>
              <a:rPr sz="2800" spc="-5" dirty="0">
                <a:latin typeface="Calibri"/>
                <a:cs typeface="Calibri"/>
              </a:rPr>
              <a:t>including log </a:t>
            </a:r>
            <a:r>
              <a:rPr sz="2800" spc="-10" dirty="0">
                <a:latin typeface="Calibri"/>
                <a:cs typeface="Calibri"/>
              </a:rPr>
              <a:t>files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social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2984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Traditional </a:t>
            </a: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20" dirty="0">
                <a:latin typeface="Calibri"/>
                <a:cs typeface="Calibri"/>
              </a:rPr>
              <a:t>were </a:t>
            </a:r>
            <a:r>
              <a:rPr sz="2800" spc="-5" dirty="0">
                <a:latin typeface="Calibri"/>
                <a:cs typeface="Calibri"/>
              </a:rPr>
              <a:t>designed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address smaller volumes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structured </a:t>
            </a:r>
            <a:r>
              <a:rPr sz="2800" spc="-20" dirty="0">
                <a:latin typeface="Calibri"/>
                <a:cs typeface="Calibri"/>
              </a:rPr>
              <a:t>data, </a:t>
            </a:r>
            <a:r>
              <a:rPr sz="2800" spc="-25" dirty="0">
                <a:latin typeface="Calibri"/>
                <a:cs typeface="Calibri"/>
              </a:rPr>
              <a:t>fewer  </a:t>
            </a:r>
            <a:r>
              <a:rPr sz="2800" spc="-15" dirty="0">
                <a:latin typeface="Calibri"/>
                <a:cs typeface="Calibri"/>
              </a:rPr>
              <a:t>updates </a:t>
            </a:r>
            <a:r>
              <a:rPr sz="2800" spc="-5" dirty="0">
                <a:latin typeface="Calibri"/>
                <a:cs typeface="Calibri"/>
              </a:rPr>
              <a:t>or a </a:t>
            </a:r>
            <a:r>
              <a:rPr sz="2800" spc="-10" dirty="0">
                <a:latin typeface="Calibri"/>
                <a:cs typeface="Calibri"/>
              </a:rPr>
              <a:t>predictable, </a:t>
            </a:r>
            <a:r>
              <a:rPr sz="2800" spc="-20" dirty="0">
                <a:latin typeface="Calibri"/>
                <a:cs typeface="Calibri"/>
              </a:rPr>
              <a:t>consistent data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Big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includes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types of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698</TotalTime>
  <Words>1127</Words>
  <Application>Microsoft Office PowerPoint</Application>
  <PresentationFormat>On-screen Show (4:3)</PresentationFormat>
  <Paragraphs>217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      </vt:lpstr>
      <vt:lpstr>Content</vt:lpstr>
      <vt:lpstr>Introduction</vt:lpstr>
      <vt:lpstr>What is BIG DATA?</vt:lpstr>
      <vt:lpstr>What is BIG DATA</vt:lpstr>
      <vt:lpstr>Three Characteristics of Big Data V3s</vt:lpstr>
      <vt:lpstr>1st Character of Big Data</vt:lpstr>
      <vt:lpstr>2nd Character of Big Data  Velocity</vt:lpstr>
      <vt:lpstr>3rd Character of Big Data  Variety</vt:lpstr>
      <vt:lpstr>Storing Big Data</vt:lpstr>
      <vt:lpstr>Selecting Big Data stores</vt:lpstr>
      <vt:lpstr>Processing Big Data</vt:lpstr>
      <vt:lpstr>Why Big Data</vt:lpstr>
      <vt:lpstr>Why Big Data</vt:lpstr>
      <vt:lpstr>How Is Big Data Different?</vt:lpstr>
      <vt:lpstr>Types of tools used in  Big-Data</vt:lpstr>
      <vt:lpstr>Application Of Big Data analytics</vt:lpstr>
      <vt:lpstr>Risks of Big Data</vt:lpstr>
      <vt:lpstr>Leading Technology Vendors</vt:lpstr>
      <vt:lpstr>How Big data impacts on IT</vt:lpstr>
      <vt:lpstr>Potential Value of Big Data</vt:lpstr>
      <vt:lpstr>India – Big Data</vt:lpstr>
      <vt:lpstr>Benefits of Big Data</vt:lpstr>
      <vt:lpstr>Benefits of Big Data</vt:lpstr>
      <vt:lpstr>Future of Big Data</vt:lpstr>
      <vt:lpstr>References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BIGDATA</dc:title>
  <cp:lastModifiedBy>hp</cp:lastModifiedBy>
  <cp:revision>40</cp:revision>
  <dcterms:created xsi:type="dcterms:W3CDTF">2019-04-05T14:18:29Z</dcterms:created>
  <dcterms:modified xsi:type="dcterms:W3CDTF">2019-04-22T21:17:30Z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2019-04-05T00:00:00Z</vt:filetime>
  </property>
</Properties>
</file>