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8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7" r:id="rId31"/>
    <p:sldId id="286" r:id="rId32"/>
    <p:sldId id="285" r:id="rId33"/>
    <p:sldId id="288" r:id="rId34"/>
    <p:sldId id="293" r:id="rId35"/>
    <p:sldId id="294" r:id="rId36"/>
    <p:sldId id="295" r:id="rId37"/>
    <p:sldId id="290" r:id="rId38"/>
    <p:sldId id="291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B1D2-234E-47D1-B397-260BC6891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7246-EE46-4691-AC0C-553EDE43D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30F6A-1078-439B-B640-3628E7D4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FE4F-8FC5-4391-A9E7-F9B137B1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7322-DDD6-412F-83D8-7B748AEB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276B-8925-4A87-9F71-12DEC36F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AD4A-2AE6-4D4E-9F4B-A6619E2E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60CA-C787-4045-8D90-5E08D1C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79E7-8FAF-4F1E-A8F4-61924421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A19F-A7E7-4955-94FE-4857900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DFF2E-F4EF-4817-969D-25E5A64BD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F7498-3B38-490A-8E61-82D29309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D5BE-7941-4CEC-8CBE-A8E9491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5893-30C6-4DF7-A858-43E1082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E25-CE83-45F5-A94A-318B3E10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366-4560-4E55-8700-CC5E1A54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6D7E-6835-45EA-A22C-CBDC5C70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29F0-B5A8-4507-BEC4-84491E5A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C3CD-42F6-46A2-93F5-8335700B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FEB1-0352-4955-9DD5-E95F75E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CC97-79CE-4DD5-9B96-36F58616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5FB8-38CD-441F-9924-972B0A36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2C06-88BD-4616-8A3E-A982222D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6017-A819-4D6A-96C9-A77323B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8F46-EDDC-45AE-B820-A6083FC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9DCA-072E-494E-AE4D-696B5096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AEB3-4D55-4BA2-92F1-3CCBA9ED4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8790-F3E5-49F3-9AC6-07EAE526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A56B-EB77-4EB7-9E0E-FE7802C6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C9E2-EA4A-4C5B-8F80-07D7329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CF80F-23A4-43BB-AD5D-DDC879F3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42AF-6441-4300-9878-80DFED7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D448-B14E-4B67-8E71-676184A5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C268D-8401-468D-A57F-FBEFEAD1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0C5AB-9C71-413D-AE5B-2BB9C434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CFD2C-D3DE-42A6-A010-0FCDBC11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43095-36CB-4F9A-8154-F811DE22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E3D4D-700F-41C1-BA79-8B822D86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8BE3C-503D-4398-A47C-475706F9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4764-4D94-48E9-B70F-3B1381D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FB280-457E-4C2C-BCF5-AFD23C65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89E0F-D863-46C6-A8AC-4879E6F8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DB4D2-EB21-448B-B9DF-C690B15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80D36-4D19-49FA-AB45-F64D6913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019E2-3949-4426-ACE6-9007D343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4397-A052-4437-B846-FB51141E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E10-BA71-4FA7-89CE-85AA74F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B4F4-ADDA-40EF-8030-77C47104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A3D67-6DA7-4C1D-BF74-0C49E6ED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B5C6-1B55-42CE-9B20-836255BB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6B97-C747-4E41-A5B0-E3D7CD07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DCA49-515C-4E8B-8608-BC88583F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C01-37CB-4E8B-9C74-7108891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D06C-7024-4019-BA0D-A1E37512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73D9E-751D-43AB-8F5B-6E68196A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C1061-F820-48AB-9B73-8D1448E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FB73-8D03-4684-B41D-2320818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6C67-9A0A-40C9-B71C-26886CB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E42D0-5866-480B-945F-4720663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83D81-3F1C-4358-A223-D9386E66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B45D-B4D4-46F9-AC1C-B94F45137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F149-CEA1-4EBB-ABF2-E959F75F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9F9C-D379-4758-8A3F-B7BB5631B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gaurav.padawe#!/vizhome/NYCTaxiTripAnalysis2016/NYCTaxi-DropoffPoint?publish=ye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c.gov/html/tlc/html/about/trip_record_data.s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c/nyc-taxi-trip-duration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064C-5F8D-4BD0-B67A-322D5FA78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87825"/>
            <a:ext cx="7197726" cy="23979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46EA4-62EB-4344-A296-BB9F2F51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031161-982A-4C27-B0E0-56C281B9910A}"/>
              </a:ext>
            </a:extLst>
          </p:cNvPr>
          <p:cNvSpPr txBox="1"/>
          <p:nvPr/>
        </p:nvSpPr>
        <p:spPr>
          <a:xfrm>
            <a:off x="0" y="0"/>
            <a:ext cx="12191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NYC taxi trip duration</a:t>
            </a:r>
          </a:p>
          <a:p>
            <a:pPr algn="ctr"/>
            <a:r>
              <a:rPr lang="en-US" sz="5400" b="1" dirty="0">
                <a:solidFill>
                  <a:srgbClr val="00B0F0"/>
                </a:solidFill>
              </a:rPr>
              <a:t>Analysis and Prediction</a:t>
            </a:r>
          </a:p>
          <a:p>
            <a:pPr algn="ctr"/>
            <a:endParaRPr lang="en-US" sz="5400" b="1" dirty="0">
              <a:solidFill>
                <a:srgbClr val="00B0F0"/>
              </a:solidFill>
            </a:endParaRPr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DOMAIN: Transportation</a:t>
            </a:r>
          </a:p>
          <a:p>
            <a:pPr algn="ctr"/>
            <a:endParaRPr lang="en-US" sz="5400" b="1" dirty="0">
              <a:solidFill>
                <a:srgbClr val="00B0F0"/>
              </a:solidFill>
            </a:endParaRPr>
          </a:p>
          <a:p>
            <a:pPr algn="ctr"/>
            <a:endParaRPr lang="en-US" sz="5400" b="1" dirty="0">
              <a:solidFill>
                <a:srgbClr val="00B0F0"/>
              </a:solidFill>
            </a:endParaRPr>
          </a:p>
          <a:p>
            <a:pPr algn="ctr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Gaurav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Padawe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F734C-4068-4B47-B464-004FDE40856F}"/>
              </a:ext>
            </a:extLst>
          </p:cNvPr>
          <p:cNvSpPr/>
          <p:nvPr/>
        </p:nvSpPr>
        <p:spPr>
          <a:xfrm>
            <a:off x="0" y="0"/>
            <a:ext cx="12192000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We have some features with “object” </a:t>
            </a:r>
            <a:r>
              <a:rPr lang="en-US" b="1" dirty="0" err="1">
                <a:latin typeface="Consolas" panose="020B0609020204030204" pitchFamily="49" charset="0"/>
              </a:rPr>
              <a:t>dtype</a:t>
            </a:r>
            <a:r>
              <a:rPr lang="en-US" b="1" dirty="0">
                <a:latin typeface="Consolas" panose="020B0609020204030204" pitchFamily="49" charset="0"/>
              </a:rPr>
              <a:t> and quite surprising to see that no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Null Values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A146B-D48B-4E29-BCAA-8894FE51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1425"/>
            <a:ext cx="12192000" cy="3076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89418-7A03-41DB-BB51-4A6E1B7C9F4F}"/>
              </a:ext>
            </a:extLst>
          </p:cNvPr>
          <p:cNvSpPr/>
          <p:nvPr/>
        </p:nvSpPr>
        <p:spPr>
          <a:xfrm>
            <a:off x="0" y="775253"/>
            <a:ext cx="12192000" cy="3325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latin typeface="Consolas" panose="020B0609020204030204" pitchFamily="49" charset="0"/>
              </a:rPr>
              <a:t>Data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id - a unique identifier for each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vendor_id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a code indicating the provider associated with the trip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pickup_datetime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date and time when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dropoff_datetime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date and time when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passenger_count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number of passengers in the vehicle (driver entered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pickup_longitude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longitude where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pickup_latitude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latitude where the meter was 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dropoff_longitude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longitude where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dropoff_latitude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the latitude where the meter was disengaged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store_and_fwd_flag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trip_duration</a:t>
            </a:r>
            <a:r>
              <a:rPr lang="en-US" sz="1400" dirty="0">
                <a:solidFill>
                  <a:schemeClr val="accent6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- duration of the trip in seconds</a:t>
            </a:r>
          </a:p>
          <a:p>
            <a:pPr>
              <a:lnSpc>
                <a:spcPct val="150000"/>
              </a:lnSpc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8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47E0A-19AC-40D7-8FF4-3E2854EA66B1}"/>
              </a:ext>
            </a:extLst>
          </p:cNvPr>
          <p:cNvSpPr/>
          <p:nvPr/>
        </p:nvSpPr>
        <p:spPr>
          <a:xfrm>
            <a:off x="0" y="0"/>
            <a:ext cx="12192000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Now, we will perform basic EDA to get some insights into the data.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066D47D-CCC6-442E-B5B8-45EE57F74F3D}"/>
              </a:ext>
            </a:extLst>
          </p:cNvPr>
          <p:cNvSpPr/>
          <p:nvPr/>
        </p:nvSpPr>
        <p:spPr>
          <a:xfrm>
            <a:off x="7383117" y="4028545"/>
            <a:ext cx="4399721" cy="2425535"/>
          </a:xfrm>
          <a:prstGeom prst="wedgeRectCallout">
            <a:avLst>
              <a:gd name="adj1" fmla="val -97851"/>
              <a:gd name="adj2" fmla="val -470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We have almost all the trip records sent to the server.</a:t>
            </a:r>
          </a:p>
          <a:p>
            <a:pPr algn="ctr"/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9E2A4AA-F599-494E-909A-C92F05D3968B}"/>
              </a:ext>
            </a:extLst>
          </p:cNvPr>
          <p:cNvSpPr/>
          <p:nvPr/>
        </p:nvSpPr>
        <p:spPr>
          <a:xfrm>
            <a:off x="119270" y="596225"/>
            <a:ext cx="5062330" cy="3028401"/>
          </a:xfrm>
          <a:prstGeom prst="wedgeRectCallout">
            <a:avLst>
              <a:gd name="adj1" fmla="val 76125"/>
              <a:gd name="adj2" fmla="val -1146"/>
            </a:avLst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Vendor_ID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stating the provider associated with trip, preferably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different taxi companies.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Analysis tells us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Second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service provider has been most frequently opted by people over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service provider over the period of time.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ACD96-F93E-4D10-A334-F643DA55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30" y="403920"/>
            <a:ext cx="4293729" cy="362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4B1C2-6DCD-4FED-97A2-C1DBA7A3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62" y="3624626"/>
            <a:ext cx="4550320" cy="36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0B9E4-511D-431C-8D9B-B1317A4F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826"/>
            <a:ext cx="12192000" cy="3571285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C72B8779-7188-4B9E-9074-1CEC637C7CFE}"/>
              </a:ext>
            </a:extLst>
          </p:cNvPr>
          <p:cNvSpPr/>
          <p:nvPr/>
        </p:nvSpPr>
        <p:spPr>
          <a:xfrm>
            <a:off x="1139687" y="3843130"/>
            <a:ext cx="10336696" cy="2478157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B9617-AA82-4496-BE27-64028DBD2EBE}"/>
              </a:ext>
            </a:extLst>
          </p:cNvPr>
          <p:cNvSpPr txBox="1"/>
          <p:nvPr/>
        </p:nvSpPr>
        <p:spPr>
          <a:xfrm>
            <a:off x="1504122" y="4084478"/>
            <a:ext cx="960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Trip Duration Viz.</a:t>
            </a:r>
          </a:p>
          <a:p>
            <a:endParaRPr lang="en-US" b="1" dirty="0"/>
          </a:p>
          <a:p>
            <a:r>
              <a:rPr lang="en-US" b="1" dirty="0"/>
              <a:t>Probably in this visualization we can clearly see some outliers (marked in Red) , their trips are lasting between 1900000 seconds (528 Hours) to somewhere around 3500000 (972 hours) seconds which is impossible in case of taxi trips , How can a taxi trip be that long ? It’s Quite suspicious. We’ll have to get rid of those Outliers or else it’ll affect our model’s performance.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90F9ED-31A4-4C19-BE2B-650ADDC75D76}"/>
              </a:ext>
            </a:extLst>
          </p:cNvPr>
          <p:cNvSpPr/>
          <p:nvPr/>
        </p:nvSpPr>
        <p:spPr>
          <a:xfrm>
            <a:off x="6308035" y="834887"/>
            <a:ext cx="5446643" cy="12192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73C20-6D97-4B5D-9B95-3E0EADCC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7294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D2D871D9-77A4-4848-9E8A-0BB778E51877}"/>
              </a:ext>
            </a:extLst>
          </p:cNvPr>
          <p:cNvSpPr/>
          <p:nvPr/>
        </p:nvSpPr>
        <p:spPr>
          <a:xfrm>
            <a:off x="344557" y="5486400"/>
            <a:ext cx="11542643" cy="1179443"/>
          </a:xfrm>
          <a:prstGeom prst="snip2Diag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C761-590D-47C7-9B9C-6C2FA7E68094}"/>
              </a:ext>
            </a:extLst>
          </p:cNvPr>
          <p:cNvSpPr txBox="1"/>
          <p:nvPr/>
        </p:nvSpPr>
        <p:spPr>
          <a:xfrm>
            <a:off x="344557" y="5428187"/>
            <a:ext cx="111450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Pickup Points over the period of time, Apart from Manhattan we’ve some areas where we see most pickups,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 Guardia Airport and JFK Airport.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Click here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Interactive Visualization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564A3-2E72-4118-98E6-245A875DA997}"/>
              </a:ext>
            </a:extLst>
          </p:cNvPr>
          <p:cNvSpPr/>
          <p:nvPr/>
        </p:nvSpPr>
        <p:spPr>
          <a:xfrm>
            <a:off x="5917096" y="10541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D8C13-D37F-498F-87F1-B041FC9663DF}"/>
              </a:ext>
            </a:extLst>
          </p:cNvPr>
          <p:cNvSpPr/>
          <p:nvPr/>
        </p:nvSpPr>
        <p:spPr>
          <a:xfrm>
            <a:off x="8215796" y="3871375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122DF-1020-4425-A4F4-62D35656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1168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9CEB3C-9AE0-48E6-95AB-66AEE1B0359C}"/>
              </a:ext>
            </a:extLst>
          </p:cNvPr>
          <p:cNvSpPr/>
          <p:nvPr/>
        </p:nvSpPr>
        <p:spPr>
          <a:xfrm>
            <a:off x="2160104" y="1146313"/>
            <a:ext cx="9766853" cy="436659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E0D8D72-6EEF-4DB0-BAA2-BBAC573E7B5D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EF88-2861-40E7-8FDE-6DBBEED804BD}"/>
              </a:ext>
            </a:extLst>
          </p:cNvPr>
          <p:cNvSpPr txBox="1"/>
          <p:nvPr/>
        </p:nvSpPr>
        <p:spPr>
          <a:xfrm>
            <a:off x="622852" y="5778848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Some the pickup points reach far beyond the Land , probably in Sea which is kind of impossible, how can a taxi trip begin in Ocean ? </a:t>
            </a:r>
            <a:r>
              <a:rPr lang="en-US" b="1" dirty="0" err="1"/>
              <a:t>Curiousity</a:t>
            </a:r>
            <a:r>
              <a:rPr lang="en-US" b="1" dirty="0"/>
              <a:t> rises !</a:t>
            </a:r>
          </a:p>
        </p:txBody>
      </p:sp>
    </p:spTree>
    <p:extLst>
      <p:ext uri="{BB962C8B-B14F-4D97-AF65-F5344CB8AC3E}">
        <p14:creationId xmlns:p14="http://schemas.microsoft.com/office/powerpoint/2010/main" val="82661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B6F29-E6A5-46D5-82AB-FCAB0718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79867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C5F260B8-C539-4E06-ACC8-BC25D5B764AD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56F21-C021-4FBF-8165-D5DD452090B1}"/>
              </a:ext>
            </a:extLst>
          </p:cNvPr>
          <p:cNvSpPr txBox="1"/>
          <p:nvPr/>
        </p:nvSpPr>
        <p:spPr>
          <a:xfrm>
            <a:off x="622852" y="5794963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DropOff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Points Visualization: </a:t>
            </a:r>
            <a:r>
              <a:rPr lang="en-US" b="1" dirty="0"/>
              <a:t>Leaving Manhattan area, the place where we see more </a:t>
            </a:r>
            <a:r>
              <a:rPr lang="en-US" b="1" dirty="0" err="1"/>
              <a:t>DropOffs</a:t>
            </a:r>
            <a:r>
              <a:rPr lang="en-US" b="1" dirty="0"/>
              <a:t> are Airports (Marked in Red) , </a:t>
            </a:r>
            <a:r>
              <a:rPr lang="en-US" b="1" dirty="0">
                <a:solidFill>
                  <a:srgbClr val="FF0000"/>
                </a:solidFill>
              </a:rPr>
              <a:t>The LA Guardia Airport and JFK Airport.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A777D2E-E226-4090-84CA-3E79CBBD7CB1}"/>
              </a:ext>
            </a:extLst>
          </p:cNvPr>
          <p:cNvSpPr/>
          <p:nvPr/>
        </p:nvSpPr>
        <p:spPr>
          <a:xfrm>
            <a:off x="5638800" y="36449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783877-A20D-4A55-987A-6E33D44DD606}"/>
              </a:ext>
            </a:extLst>
          </p:cNvPr>
          <p:cNvSpPr/>
          <p:nvPr/>
        </p:nvSpPr>
        <p:spPr>
          <a:xfrm>
            <a:off x="4457700" y="1308100"/>
            <a:ext cx="1917700" cy="14986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F2FE5-299F-49E7-9446-09779A33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056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320A37-119A-45F5-AB27-F310B571A638}"/>
              </a:ext>
            </a:extLst>
          </p:cNvPr>
          <p:cNvSpPr/>
          <p:nvPr/>
        </p:nvSpPr>
        <p:spPr>
          <a:xfrm>
            <a:off x="2809461" y="1616765"/>
            <a:ext cx="9197009" cy="381662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C3D2CA7B-21A0-41A6-BA3C-148D1AD372A0}"/>
              </a:ext>
            </a:extLst>
          </p:cNvPr>
          <p:cNvSpPr/>
          <p:nvPr/>
        </p:nvSpPr>
        <p:spPr>
          <a:xfrm>
            <a:off x="410817" y="5711687"/>
            <a:ext cx="11569148" cy="104692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A556C-9F33-448D-B590-830E7FD48D7A}"/>
              </a:ext>
            </a:extLst>
          </p:cNvPr>
          <p:cNvSpPr txBox="1"/>
          <p:nvPr/>
        </p:nvSpPr>
        <p:spPr>
          <a:xfrm>
            <a:off x="636105" y="5794963"/>
            <a:ext cx="111450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It’s evident from the above marked pickup and </a:t>
            </a:r>
            <a:r>
              <a:rPr lang="en-US" b="1" dirty="0" err="1"/>
              <a:t>dropoff</a:t>
            </a:r>
            <a:r>
              <a:rPr lang="en-US" b="1" dirty="0"/>
              <a:t> points which lead in the North Atlantic Sea, maybe these points responsible for 350000 seconds (972 Hours) trip duration, possibly an outliers.</a:t>
            </a:r>
          </a:p>
        </p:txBody>
      </p:sp>
    </p:spTree>
    <p:extLst>
      <p:ext uri="{BB962C8B-B14F-4D97-AF65-F5344CB8AC3E}">
        <p14:creationId xmlns:p14="http://schemas.microsoft.com/office/powerpoint/2010/main" val="22381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E33953-54AF-4052-A813-825C17F7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715"/>
            <a:ext cx="12192000" cy="3571285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9E5D23A6-8606-4B9D-B7CA-E4CD2D14E2FE}"/>
              </a:ext>
            </a:extLst>
          </p:cNvPr>
          <p:cNvSpPr/>
          <p:nvPr/>
        </p:nvSpPr>
        <p:spPr>
          <a:xfrm>
            <a:off x="311426" y="113344"/>
            <a:ext cx="11569148" cy="3087757"/>
          </a:xfrm>
          <a:prstGeom prst="parallelogram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088B6-A0C1-413E-A4E2-030449B19731}"/>
              </a:ext>
            </a:extLst>
          </p:cNvPr>
          <p:cNvSpPr txBox="1"/>
          <p:nvPr/>
        </p:nvSpPr>
        <p:spPr>
          <a:xfrm>
            <a:off x="3114260" y="392709"/>
            <a:ext cx="6162262" cy="252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Most number of trips are done by single or double passengers.</a:t>
            </a: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But one thing is Interesting to observe, there exist trip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ZERO</a:t>
            </a:r>
            <a:r>
              <a:rPr lang="en-US" b="1" dirty="0">
                <a:solidFill>
                  <a:srgbClr val="00B050"/>
                </a:solidFill>
                <a:latin typeface="Bahnschrift" panose="020B0502040204020203" pitchFamily="34" charset="0"/>
              </a:rPr>
              <a:t> passengers, was that a free ride ? Or just a False data recorded ?</a:t>
            </a:r>
          </a:p>
        </p:txBody>
      </p:sp>
    </p:spTree>
    <p:extLst>
      <p:ext uri="{BB962C8B-B14F-4D97-AF65-F5344CB8AC3E}">
        <p14:creationId xmlns:p14="http://schemas.microsoft.com/office/powerpoint/2010/main" val="13535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448B8-9569-421D-A8A7-830C4B50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3425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F20E17BA-839A-4732-9D03-FD4495EBC483}"/>
              </a:ext>
            </a:extLst>
          </p:cNvPr>
          <p:cNvSpPr/>
          <p:nvPr/>
        </p:nvSpPr>
        <p:spPr>
          <a:xfrm>
            <a:off x="8918713" y="278296"/>
            <a:ext cx="3008244" cy="6308034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By Taking Logarithm of Trip duration we can Smoothen those. 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Now, Log. Trip Duration is our Target to Predict.</a:t>
            </a:r>
          </a:p>
        </p:txBody>
      </p:sp>
    </p:spTree>
    <p:extLst>
      <p:ext uri="{BB962C8B-B14F-4D97-AF65-F5344CB8AC3E}">
        <p14:creationId xmlns:p14="http://schemas.microsoft.com/office/powerpoint/2010/main" val="25235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419E6-B93C-4414-BE6D-FE03FAB9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619"/>
            <a:ext cx="12192000" cy="142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96739-35F2-4EBD-87FE-EBAD6BF55B09}"/>
              </a:ext>
            </a:extLst>
          </p:cNvPr>
          <p:cNvSpPr txBox="1"/>
          <p:nvPr/>
        </p:nvSpPr>
        <p:spPr>
          <a:xfrm>
            <a:off x="0" y="1262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Label Encoding Categorical Variables ,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i.e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, “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store_and_fwd_flag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 and “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vendor_id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”. We can convert these features into “category” type by function called “</a:t>
            </a:r>
            <a:r>
              <a:rPr lang="en-US" dirty="0" err="1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astype</a:t>
            </a:r>
            <a:r>
              <a:rPr lang="en-US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(‘category’)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” that will speed up the Computation. Since, my plan is to go with PCA for dimension reduction, I’m not going with that approach.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1FBDC-B7C0-470E-AF00-408F80ED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468"/>
            <a:ext cx="12192000" cy="2617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C6393-E233-43BE-BF1D-C30C205FB9F5}"/>
              </a:ext>
            </a:extLst>
          </p:cNvPr>
          <p:cNvSpPr txBox="1"/>
          <p:nvPr/>
        </p:nvSpPr>
        <p:spPr>
          <a:xfrm>
            <a:off x="0" y="2617257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Feature Engineering</a:t>
            </a:r>
          </a:p>
          <a:p>
            <a:pPr algn="ctr"/>
            <a:endParaRPr lang="en-US" dirty="0">
              <a:solidFill>
                <a:schemeClr val="accent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Date and time columns in the Dataset has whole lot story to tell, we have to fetch them as separate columns. We do not have to fetch pickup and </a:t>
            </a:r>
            <a:r>
              <a:rPr lang="en-US" dirty="0" err="1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dropoff</a:t>
            </a:r>
            <a:r>
              <a:rPr lang="en-US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time both, as they may lead to strong positive correlation in the respective fetched features. Further we can use these columns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63044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77C2C-D2E3-44EA-B50C-8C8BC13F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70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43075-26BF-4F25-8579-A0B82653D536}"/>
              </a:ext>
            </a:extLst>
          </p:cNvPr>
          <p:cNvSpPr txBox="1"/>
          <p:nvPr/>
        </p:nvSpPr>
        <p:spPr>
          <a:xfrm>
            <a:off x="3122118" y="0"/>
            <a:ext cx="5660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spc="3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Presentation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 Outline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97201-E650-4A28-8DFE-8A6BCD2575B8}"/>
              </a:ext>
            </a:extLst>
          </p:cNvPr>
          <p:cNvSpPr txBox="1"/>
          <p:nvPr/>
        </p:nvSpPr>
        <p:spPr>
          <a:xfrm>
            <a:off x="0" y="1232452"/>
            <a:ext cx="5663730" cy="4135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Business Objective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Data Source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Methodology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Evaluation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MV Boli" panose="0200050003020009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498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2E50FC4-781C-4FD7-A6E3-EBD70DBA5AEF}"/>
              </a:ext>
            </a:extLst>
          </p:cNvPr>
          <p:cNvSpPr/>
          <p:nvPr/>
        </p:nvSpPr>
        <p:spPr>
          <a:xfrm>
            <a:off x="278297" y="102705"/>
            <a:ext cx="4656539" cy="1696274"/>
          </a:xfrm>
          <a:prstGeom prst="wedgeEllipseCallout">
            <a:avLst>
              <a:gd name="adj1" fmla="val 95571"/>
              <a:gd name="adj2" fmla="val -145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Number of trips in a particular month - March and April marking the highest. January being lowest maybe due to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SnowFall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16CC459-DCC8-46F5-B78C-2887086819B1}"/>
              </a:ext>
            </a:extLst>
          </p:cNvPr>
          <p:cNvSpPr/>
          <p:nvPr/>
        </p:nvSpPr>
        <p:spPr>
          <a:xfrm>
            <a:off x="278297" y="1971259"/>
            <a:ext cx="4242903" cy="1249019"/>
          </a:xfrm>
          <a:prstGeom prst="wedgeEllipseCallout">
            <a:avLst>
              <a:gd name="adj1" fmla="val 12872"/>
              <a:gd name="adj2" fmla="val 7299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 which hour we get to see maximum trips ? - </a:t>
            </a:r>
            <a:r>
              <a:rPr lang="en-US" sz="2000" b="1" dirty="0">
                <a:solidFill>
                  <a:srgbClr val="FF0000"/>
                </a:solidFill>
              </a:rPr>
              <a:t>Rush hours (5pm to 10pm)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3754A-F2C4-4710-A4BC-E82BFC8C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66" y="-1484"/>
            <a:ext cx="4934834" cy="3639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F6E46-00CE-4A1A-BDDC-72E54002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" y="3574455"/>
            <a:ext cx="11661913" cy="32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292735AC-4CC8-421B-A00B-0287DF3970B7}"/>
              </a:ext>
            </a:extLst>
          </p:cNvPr>
          <p:cNvSpPr/>
          <p:nvPr/>
        </p:nvSpPr>
        <p:spPr>
          <a:xfrm>
            <a:off x="8918713" y="278296"/>
            <a:ext cx="3008244" cy="6308034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92D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Observations says that Fridays and Saturdays are those days in a week when New Yorkers prefer to </a:t>
            </a:r>
            <a:r>
              <a:rPr lang="en-US" sz="2400" b="1" dirty="0" err="1">
                <a:solidFill>
                  <a:srgbClr val="92D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rome</a:t>
            </a:r>
            <a:r>
              <a:rPr lang="en-US" sz="2400" b="1" dirty="0">
                <a:solidFill>
                  <a:srgbClr val="92D05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in city. GREAT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F850A-4AAF-4748-B11D-F600C9EA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41"/>
            <a:ext cx="8521148" cy="67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2B30B-3DB0-4F21-BB8E-A60D4F79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4" y="0"/>
            <a:ext cx="9501808" cy="59634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827A92-BF6B-4369-A174-14DD0798D061}"/>
              </a:ext>
            </a:extLst>
          </p:cNvPr>
          <p:cNvSpPr/>
          <p:nvPr/>
        </p:nvSpPr>
        <p:spPr>
          <a:xfrm>
            <a:off x="251791" y="6135757"/>
            <a:ext cx="11781183" cy="5963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Seem like New Yorker’s do not prefer to get a Taxi on Month end’s , there is a significant drop in the Taxi trip count as month end’s approach.</a:t>
            </a:r>
          </a:p>
        </p:txBody>
      </p:sp>
    </p:spTree>
    <p:extLst>
      <p:ext uri="{BB962C8B-B14F-4D97-AF65-F5344CB8AC3E}">
        <p14:creationId xmlns:p14="http://schemas.microsoft.com/office/powerpoint/2010/main" val="14612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B7419-5C26-49F3-A4B0-33B0171BCB8D}"/>
              </a:ext>
            </a:extLst>
          </p:cNvPr>
          <p:cNvSpPr txBox="1"/>
          <p:nvPr/>
        </p:nvSpPr>
        <p:spPr>
          <a:xfrm>
            <a:off x="4508842" y="452299"/>
            <a:ext cx="24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Correlation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90DE8-1F6B-4B0F-A4D2-29C8B2FA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68" y="1045472"/>
            <a:ext cx="9351263" cy="58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EFEBB-681E-4B21-89F7-BAA81B1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824"/>
            <a:ext cx="12192000" cy="4368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EA4D01-0F9E-437A-81E5-1EEC7EB1DC4F}"/>
              </a:ext>
            </a:extLst>
          </p:cNvPr>
          <p:cNvSpPr txBox="1"/>
          <p:nvPr/>
        </p:nvSpPr>
        <p:spPr>
          <a:xfrm>
            <a:off x="0" y="47707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Javanese Text" panose="02000000000000000000" pitchFamily="2" charset="0"/>
              </a:rPr>
              <a:t>Let’s drop unwanted columns like ID, as it makes no sense and some other columns of which we have already fetched information separately.</a:t>
            </a:r>
          </a:p>
        </p:txBody>
      </p:sp>
    </p:spTree>
    <p:extLst>
      <p:ext uri="{BB962C8B-B14F-4D97-AF65-F5344CB8AC3E}">
        <p14:creationId xmlns:p14="http://schemas.microsoft.com/office/powerpoint/2010/main" val="2355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C165-C6C9-4461-BB83-2312F8EB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838"/>
            <a:ext cx="12192000" cy="45496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EC68D9-5A7C-401A-A9F2-C2CAA4CDC0AB}"/>
              </a:ext>
            </a:extLst>
          </p:cNvPr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Normalizing the Dataset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Standard Scaling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Technique.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latin typeface="Corbel" panose="020B0503020204020204" pitchFamily="34" charset="0"/>
              </a:rPr>
              <a:t>Now, Why Standard Scaling ? Why not </a:t>
            </a:r>
            <a:r>
              <a:rPr lang="en-US" b="1" dirty="0" err="1">
                <a:latin typeface="Corbel" panose="020B0503020204020204" pitchFamily="34" charset="0"/>
              </a:rPr>
              <a:t>MinMax</a:t>
            </a:r>
            <a:r>
              <a:rPr lang="en-US" b="1" dirty="0">
                <a:latin typeface="Corbel" panose="020B0503020204020204" pitchFamily="34" charset="0"/>
              </a:rPr>
              <a:t> or Normalizer ?</a:t>
            </a:r>
          </a:p>
          <a:p>
            <a:pPr algn="ctr"/>
            <a:endParaRPr lang="en-US" b="1" dirty="0"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 is because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MinMax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adjusts the value between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0’s and 1’s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, 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which tend to work better for optimization techniques like Gradient descent and machine learning algorithms like KNN.</a:t>
            </a: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While, Normalizer uses distance measurement like Euclidean or Manhattan, so Normalizer tend to work better with KNN.</a:t>
            </a:r>
          </a:p>
        </p:txBody>
      </p:sp>
    </p:spTree>
    <p:extLst>
      <p:ext uri="{BB962C8B-B14F-4D97-AF65-F5344CB8AC3E}">
        <p14:creationId xmlns:p14="http://schemas.microsoft.com/office/powerpoint/2010/main" val="42935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B45621-55A1-415A-A6EC-EA98CF28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399"/>
            <a:ext cx="4829175" cy="532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113E7-2C13-4003-9FFC-D2F19ADB030A}"/>
              </a:ext>
            </a:extLst>
          </p:cNvPr>
          <p:cNvSpPr txBox="1"/>
          <p:nvPr/>
        </p:nvSpPr>
        <p:spPr>
          <a:xfrm>
            <a:off x="3879688" y="8673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Principal Component Analysis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59E80B-1DF3-4AD7-8951-634FA2E15D35}"/>
              </a:ext>
            </a:extLst>
          </p:cNvPr>
          <p:cNvCxnSpPr/>
          <p:nvPr/>
        </p:nvCxnSpPr>
        <p:spPr>
          <a:xfrm>
            <a:off x="791570" y="1310185"/>
            <a:ext cx="0" cy="4858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87D748-2CDF-472C-9671-A507918A851B}"/>
              </a:ext>
            </a:extLst>
          </p:cNvPr>
          <p:cNvCxnSpPr>
            <a:cxnSpLocks/>
          </p:cNvCxnSpPr>
          <p:nvPr/>
        </p:nvCxnSpPr>
        <p:spPr>
          <a:xfrm>
            <a:off x="4367284" y="4858603"/>
            <a:ext cx="2274" cy="13101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503C19-8146-4CFD-A053-1FA88F4BDB90}"/>
              </a:ext>
            </a:extLst>
          </p:cNvPr>
          <p:cNvCxnSpPr/>
          <p:nvPr/>
        </p:nvCxnSpPr>
        <p:spPr>
          <a:xfrm>
            <a:off x="791570" y="6168788"/>
            <a:ext cx="3575714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6AF19B-2CA3-4C79-923F-21F92F977E5F}"/>
              </a:ext>
            </a:extLst>
          </p:cNvPr>
          <p:cNvSpPr txBox="1"/>
          <p:nvPr/>
        </p:nvSpPr>
        <p:spPr>
          <a:xfrm>
            <a:off x="1861923" y="621697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628FC6-E46A-4D56-BD1B-438230E61340}"/>
              </a:ext>
            </a:extLst>
          </p:cNvPr>
          <p:cNvCxnSpPr>
            <a:cxnSpLocks/>
          </p:cNvCxnSpPr>
          <p:nvPr/>
        </p:nvCxnSpPr>
        <p:spPr>
          <a:xfrm>
            <a:off x="901960" y="1310185"/>
            <a:ext cx="40920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A16EF6-89F6-4EE3-900A-5A603BFD01C3}"/>
              </a:ext>
            </a:extLst>
          </p:cNvPr>
          <p:cNvCxnSpPr>
            <a:cxnSpLocks/>
          </p:cNvCxnSpPr>
          <p:nvPr/>
        </p:nvCxnSpPr>
        <p:spPr>
          <a:xfrm>
            <a:off x="4220258" y="4738048"/>
            <a:ext cx="7737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51E550-F3AA-42F5-9476-2AFA161A64D7}"/>
              </a:ext>
            </a:extLst>
          </p:cNvPr>
          <p:cNvCxnSpPr>
            <a:cxnSpLocks/>
          </p:cNvCxnSpPr>
          <p:nvPr/>
        </p:nvCxnSpPr>
        <p:spPr>
          <a:xfrm>
            <a:off x="4994014" y="1310185"/>
            <a:ext cx="0" cy="342786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4ED778-BDA9-4D98-9A44-CA27A387AA18}"/>
              </a:ext>
            </a:extLst>
          </p:cNvPr>
          <p:cNvSpPr txBox="1"/>
          <p:nvPr/>
        </p:nvSpPr>
        <p:spPr>
          <a:xfrm rot="16200000">
            <a:off x="4519461" y="283731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(V2)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DD8474F-1450-4E8C-8244-7BBA8F61EEE3}"/>
              </a:ext>
            </a:extLst>
          </p:cNvPr>
          <p:cNvSpPr/>
          <p:nvPr/>
        </p:nvSpPr>
        <p:spPr>
          <a:xfrm>
            <a:off x="5509215" y="620560"/>
            <a:ext cx="6537210" cy="615070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PCA is not used to Predict values. It is a Feature extraction Technique. By PCA we create new features from old (Original) Features but the new features will always be independent of each other.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From the Figure we can see the </a:t>
            </a:r>
            <a:r>
              <a:rPr lang="en-US" dirty="0">
                <a:solidFill>
                  <a:srgbClr val="92D050"/>
                </a:solidFill>
              </a:rPr>
              <a:t>Variance (V1 and V2) </a:t>
            </a:r>
            <a:r>
              <a:rPr lang="en-US" dirty="0">
                <a:solidFill>
                  <a:schemeClr val="accent4"/>
                </a:solidFill>
              </a:rPr>
              <a:t>explained by our Original data. PCA is known for Dimension reduction by Increasing Variance so that the Information is fairly retained with very minor loss.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When we have our data in higher dimension space , i.e., more features which can likely affect our model performance or consume too much computational resources that’s when PCA comes into picture. </a:t>
            </a:r>
          </a:p>
        </p:txBody>
      </p:sp>
    </p:spTree>
    <p:extLst>
      <p:ext uri="{BB962C8B-B14F-4D97-AF65-F5344CB8AC3E}">
        <p14:creationId xmlns:p14="http://schemas.microsoft.com/office/powerpoint/2010/main" val="30260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4113E7-2C13-4003-9FFC-D2F19ADB030A}"/>
              </a:ext>
            </a:extLst>
          </p:cNvPr>
          <p:cNvSpPr txBox="1"/>
          <p:nvPr/>
        </p:nvSpPr>
        <p:spPr>
          <a:xfrm>
            <a:off x="3879688" y="8673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Principal Component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AF19B-2CA3-4C79-923F-21F92F977E5F}"/>
              </a:ext>
            </a:extLst>
          </p:cNvPr>
          <p:cNvSpPr txBox="1"/>
          <p:nvPr/>
        </p:nvSpPr>
        <p:spPr>
          <a:xfrm>
            <a:off x="1981192" y="612493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ED778-BDA9-4D98-9A44-CA27A387AA18}"/>
              </a:ext>
            </a:extLst>
          </p:cNvPr>
          <p:cNvSpPr txBox="1"/>
          <p:nvPr/>
        </p:nvSpPr>
        <p:spPr>
          <a:xfrm rot="16200000">
            <a:off x="4375491" y="301196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(V2)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DD8474F-1450-4E8C-8244-7BBA8F61EEE3}"/>
              </a:ext>
            </a:extLst>
          </p:cNvPr>
          <p:cNvSpPr/>
          <p:nvPr/>
        </p:nvSpPr>
        <p:spPr>
          <a:xfrm>
            <a:off x="5509215" y="620560"/>
            <a:ext cx="6537210" cy="6150706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Now, we have to rotate our </a:t>
            </a:r>
            <a:r>
              <a:rPr lang="en-US" dirty="0">
                <a:solidFill>
                  <a:srgbClr val="00B050"/>
                </a:solidFill>
              </a:rPr>
              <a:t>axes (X1 and X2) </a:t>
            </a:r>
            <a:r>
              <a:rPr lang="en-US" dirty="0">
                <a:solidFill>
                  <a:schemeClr val="accent4"/>
                </a:solidFill>
              </a:rPr>
              <a:t>in such a way that they become </a:t>
            </a:r>
            <a:r>
              <a:rPr lang="en-US" dirty="0">
                <a:solidFill>
                  <a:srgbClr val="00B050"/>
                </a:solidFill>
              </a:rPr>
              <a:t>Principal Components (PC1 and PC2) </a:t>
            </a:r>
            <a:r>
              <a:rPr lang="en-US" dirty="0">
                <a:solidFill>
                  <a:schemeClr val="accent4"/>
                </a:solidFill>
              </a:rPr>
              <a:t>, we can clearly identify the Transformed data is explaining more </a:t>
            </a:r>
            <a:r>
              <a:rPr lang="en-US" dirty="0">
                <a:solidFill>
                  <a:srgbClr val="00B050"/>
                </a:solidFill>
              </a:rPr>
              <a:t>Variance (V1).</a:t>
            </a:r>
          </a:p>
          <a:p>
            <a:pPr algn="ctr"/>
            <a:endParaRPr lang="en-US" dirty="0">
              <a:solidFill>
                <a:schemeClr val="accent4"/>
              </a:solidFill>
            </a:endParaRP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Further we can consider the Transformed data as our independent Variable or Predictor.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C7627-EC38-4583-853C-A16ADF57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287"/>
            <a:ext cx="4676775" cy="53054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1FDEB5-C15B-4E9B-B892-B1C22285E437}"/>
              </a:ext>
            </a:extLst>
          </p:cNvPr>
          <p:cNvCxnSpPr>
            <a:cxnSpLocks/>
          </p:cNvCxnSpPr>
          <p:nvPr/>
        </p:nvCxnSpPr>
        <p:spPr>
          <a:xfrm>
            <a:off x="649357" y="3429000"/>
            <a:ext cx="0" cy="2652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E0165-184F-4384-9A14-41BBFEBA4EB4}"/>
              </a:ext>
            </a:extLst>
          </p:cNvPr>
          <p:cNvCxnSpPr>
            <a:cxnSpLocks/>
          </p:cNvCxnSpPr>
          <p:nvPr/>
        </p:nvCxnSpPr>
        <p:spPr>
          <a:xfrm>
            <a:off x="4512366" y="3429000"/>
            <a:ext cx="0" cy="26527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725155-1A03-46FD-94D5-7713341BB30E}"/>
              </a:ext>
            </a:extLst>
          </p:cNvPr>
          <p:cNvCxnSpPr>
            <a:cxnSpLocks/>
          </p:cNvCxnSpPr>
          <p:nvPr/>
        </p:nvCxnSpPr>
        <p:spPr>
          <a:xfrm>
            <a:off x="649357" y="6081712"/>
            <a:ext cx="3863009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4AB144-3700-4018-BF29-D88DE9B319C2}"/>
              </a:ext>
            </a:extLst>
          </p:cNvPr>
          <p:cNvCxnSpPr>
            <a:cxnSpLocks/>
          </p:cNvCxnSpPr>
          <p:nvPr/>
        </p:nvCxnSpPr>
        <p:spPr>
          <a:xfrm>
            <a:off x="2580861" y="3832251"/>
            <a:ext cx="23274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71DBF-33E7-4223-83ED-FAB8C1005268}"/>
              </a:ext>
            </a:extLst>
          </p:cNvPr>
          <p:cNvCxnSpPr>
            <a:cxnSpLocks/>
          </p:cNvCxnSpPr>
          <p:nvPr/>
        </p:nvCxnSpPr>
        <p:spPr>
          <a:xfrm>
            <a:off x="2698696" y="2678298"/>
            <a:ext cx="220963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2ABC66-E21C-4243-AF80-488227262008}"/>
              </a:ext>
            </a:extLst>
          </p:cNvPr>
          <p:cNvCxnSpPr>
            <a:cxnSpLocks/>
          </p:cNvCxnSpPr>
          <p:nvPr/>
        </p:nvCxnSpPr>
        <p:spPr>
          <a:xfrm>
            <a:off x="4908328" y="2678298"/>
            <a:ext cx="0" cy="115395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3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05BA7-5C8B-4BED-8081-AECCAA3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40" y="1470991"/>
            <a:ext cx="10005391" cy="538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3542C-89B5-4E93-82CF-E85CF0A86408}"/>
              </a:ext>
            </a:extLst>
          </p:cNvPr>
          <p:cNvSpPr txBox="1"/>
          <p:nvPr/>
        </p:nvSpPr>
        <p:spPr>
          <a:xfrm>
            <a:off x="0" y="0"/>
            <a:ext cx="12192000" cy="159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Now that we’re done, we have to pass our Scaled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Dataframe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 in PCA model and observe the elbow plot to get better idea of explained variance. At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12</a:t>
            </a:r>
            <a:r>
              <a:rPr lang="en-US" sz="20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component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our PCA model seems to go Flat without explaining much of a Variance.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36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0CE62-5688-4FCA-A6D3-0D5C69FFEB25}"/>
              </a:ext>
            </a:extLst>
          </p:cNvPr>
          <p:cNvSpPr txBox="1"/>
          <p:nvPr/>
        </p:nvSpPr>
        <p:spPr>
          <a:xfrm>
            <a:off x="4702830" y="0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168A0-3001-42C8-91A0-CAC338AD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435"/>
            <a:ext cx="12192000" cy="4207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B177B-AA53-4B9B-B968-11D8F39FF078}"/>
              </a:ext>
            </a:extLst>
          </p:cNvPr>
          <p:cNvSpPr txBox="1"/>
          <p:nvPr/>
        </p:nvSpPr>
        <p:spPr>
          <a:xfrm>
            <a:off x="0" y="610406"/>
            <a:ext cx="121920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Let’s pass the PCA Transformed data in our Machine Learning Regression Algorithms. To begin with , Linear Regression is a good approach, by splitting our Data into Training and Testing (30%). Our evaluation metric is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RMSLE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, not </a:t>
            </a:r>
            <a:r>
              <a:rPr lang="en-US" sz="2000" b="1" strike="sngStrike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R-squared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. We can also hyper tune our Parameters to minimize the loss (RMSLE). We will also calculate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Null RMSLE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, which we can set as a benchmark for our Models RMSLE.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26657-4DF1-49DA-9D88-E4C3E9B7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65D57-5151-49A2-B09D-792DD41DF46E}"/>
              </a:ext>
            </a:extLst>
          </p:cNvPr>
          <p:cNvSpPr txBox="1"/>
          <p:nvPr/>
        </p:nvSpPr>
        <p:spPr>
          <a:xfrm>
            <a:off x="1235454" y="627582"/>
            <a:ext cx="719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Business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ECBB-7AE1-4D8B-9236-1974C2CDE5C0}"/>
              </a:ext>
            </a:extLst>
          </p:cNvPr>
          <p:cNvSpPr txBox="1"/>
          <p:nvPr/>
        </p:nvSpPr>
        <p:spPr>
          <a:xfrm>
            <a:off x="2265669" y="1458579"/>
            <a:ext cx="616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Build a model that predicts the total trip </a:t>
            </a:r>
          </a:p>
          <a:p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duration of taxi trips in New York City.</a:t>
            </a:r>
          </a:p>
        </p:txBody>
      </p:sp>
    </p:spTree>
    <p:extLst>
      <p:ext uri="{BB962C8B-B14F-4D97-AF65-F5344CB8AC3E}">
        <p14:creationId xmlns:p14="http://schemas.microsoft.com/office/powerpoint/2010/main" val="3409086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2DBDF-CEE0-45F0-B699-3F2C200783EB}"/>
              </a:ext>
            </a:extLst>
          </p:cNvPr>
          <p:cNvSpPr txBox="1"/>
          <p:nvPr/>
        </p:nvSpPr>
        <p:spPr>
          <a:xfrm>
            <a:off x="3424435" y="0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Decision Tree and Random Forest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50218-3EB3-4BDA-883C-BB079B6E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5"/>
            <a:ext cx="12192000" cy="2361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C74F2-97E2-4055-A751-1F499827BB7C}"/>
              </a:ext>
            </a:extLst>
          </p:cNvPr>
          <p:cNvSpPr txBox="1"/>
          <p:nvPr/>
        </p:nvSpPr>
        <p:spPr>
          <a:xfrm>
            <a:off x="0" y="2903083"/>
            <a:ext cx="121920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We’ve to import Decision Tree Regressor and Random Forest Regressor and implement respective algorithms on our Data and evaluate results.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2D45-85E8-4367-8670-99C46722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473910"/>
            <a:ext cx="12192001" cy="23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0CE62-5688-4FCA-A6D3-0D5C69FFEB25}"/>
              </a:ext>
            </a:extLst>
          </p:cNvPr>
          <p:cNvSpPr txBox="1"/>
          <p:nvPr/>
        </p:nvSpPr>
        <p:spPr>
          <a:xfrm>
            <a:off x="4009530" y="0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--- RMSLE Benchmark 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B177B-AA53-4B9B-B968-11D8F39FF078}"/>
              </a:ext>
            </a:extLst>
          </p:cNvPr>
          <p:cNvSpPr txBox="1"/>
          <p:nvPr/>
        </p:nvSpPr>
        <p:spPr>
          <a:xfrm>
            <a:off x="1067547" y="4618537"/>
            <a:ext cx="5883965" cy="141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We’ve Null RMSLE of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0.1146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which is benchmark for our Prediction model’s RMSLE. Our model’s RMSLE must be less than Null RMSLE.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5DB94D-A850-4BD1-ACA9-B1A24BE7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449" y="2621582"/>
            <a:ext cx="4531551" cy="3993910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A236EDDF-C0C3-44BC-B794-E78BAEB078BD}"/>
              </a:ext>
            </a:extLst>
          </p:cNvPr>
          <p:cNvSpPr/>
          <p:nvPr/>
        </p:nvSpPr>
        <p:spPr>
          <a:xfrm>
            <a:off x="2531971" y="808383"/>
            <a:ext cx="4172937" cy="3286539"/>
          </a:xfrm>
          <a:prstGeom prst="cloudCallout">
            <a:avLst>
              <a:gd name="adj1" fmla="val 90956"/>
              <a:gd name="adj2" fmla="val 7246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Ink Free" panose="03080402000500000000" pitchFamily="66" charset="0"/>
              </a:rPr>
              <a:t>Beat me if you can !! </a:t>
            </a:r>
          </a:p>
          <a:p>
            <a:pPr algn="ctr"/>
            <a:endParaRPr lang="en-US" dirty="0"/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RMSLE : 0.1146</a:t>
            </a:r>
          </a:p>
        </p:txBody>
      </p:sp>
    </p:spTree>
    <p:extLst>
      <p:ext uri="{BB962C8B-B14F-4D97-AF65-F5344CB8AC3E}">
        <p14:creationId xmlns:p14="http://schemas.microsoft.com/office/powerpoint/2010/main" val="806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E9023-FF33-44CB-9AAE-7516E12A9D87}"/>
              </a:ext>
            </a:extLst>
          </p:cNvPr>
          <p:cNvSpPr txBox="1"/>
          <p:nvPr/>
        </p:nvSpPr>
        <p:spPr>
          <a:xfrm>
            <a:off x="4666762" y="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Evaluation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1121D-8BA8-426A-9F55-EE75B3FB3AA9}"/>
              </a:ext>
            </a:extLst>
          </p:cNvPr>
          <p:cNvSpPr txBox="1"/>
          <p:nvPr/>
        </p:nvSpPr>
        <p:spPr>
          <a:xfrm>
            <a:off x="2063749" y="693893"/>
            <a:ext cx="8064500" cy="233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Reference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Lato" panose="020F0502020204030203" pitchFamily="34" charset="0"/>
              </a:rPr>
              <a:t>R2-score: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Usually must be between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0 and 1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, towards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1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considered as good fit.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Lato" panose="020F0502020204030203" pitchFamily="34" charset="0"/>
              </a:rPr>
              <a:t>RMSLE: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[Value] </a:t>
            </a: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&lt;=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2000" b="1" dirty="0">
                <a:latin typeface="Lato" panose="020F0502020204030203" pitchFamily="34" charset="0"/>
              </a:rPr>
              <a:t>0.1146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</a:rPr>
              <a:t>(Null RMSLE - A Benchmark to Achieve)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C80CA7A-6E55-4E20-A020-2A687867244C}"/>
              </a:ext>
            </a:extLst>
          </p:cNvPr>
          <p:cNvSpPr/>
          <p:nvPr/>
        </p:nvSpPr>
        <p:spPr>
          <a:xfrm>
            <a:off x="11430000" y="4305300"/>
            <a:ext cx="266700" cy="254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D873C993-0F4E-47BB-8C0B-17CEFA36999A}"/>
              </a:ext>
            </a:extLst>
          </p:cNvPr>
          <p:cNvSpPr/>
          <p:nvPr/>
        </p:nvSpPr>
        <p:spPr>
          <a:xfrm>
            <a:off x="8978900" y="4305300"/>
            <a:ext cx="266700" cy="25400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27B9F-068D-4F5B-A953-38472CAD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90746"/>
              </p:ext>
            </p:extLst>
          </p:nvPr>
        </p:nvGraphicFramePr>
        <p:xfrm>
          <a:off x="0" y="3429001"/>
          <a:ext cx="12192000" cy="3428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20928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401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9738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1942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0277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2368172"/>
                    </a:ext>
                  </a:extLst>
                </a:gridCol>
              </a:tblGrid>
              <a:tr h="11567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R2-Score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RMSLE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6349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Linear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0.0424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-0.0485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-23.10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69312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0.9258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0.9104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27005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0.9304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0.9245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0.9233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0.9177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1F38475-BAEA-4777-AC2E-337567AA8250}"/>
              </a:ext>
            </a:extLst>
          </p:cNvPr>
          <p:cNvSpPr/>
          <p:nvPr/>
        </p:nvSpPr>
        <p:spPr>
          <a:xfrm>
            <a:off x="495300" y="3759200"/>
            <a:ext cx="1358900" cy="749300"/>
          </a:xfrm>
          <a:prstGeom prst="wedgeRectCallout">
            <a:avLst>
              <a:gd name="adj1" fmla="val 114210"/>
              <a:gd name="adj2" fmla="val -1077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CA8DBC-B319-48E3-B585-F99375F5B3CB}"/>
              </a:ext>
            </a:extLst>
          </p:cNvPr>
          <p:cNvSpPr/>
          <p:nvPr/>
        </p:nvSpPr>
        <p:spPr>
          <a:xfrm>
            <a:off x="3092450" y="3867150"/>
            <a:ext cx="1358900" cy="749300"/>
          </a:xfrm>
          <a:prstGeom prst="wedgeRectCallout">
            <a:avLst>
              <a:gd name="adj1" fmla="val 196453"/>
              <a:gd name="adj2" fmla="val -1230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1B9CC70-3C0C-4703-9486-242F1315C2DB}"/>
              </a:ext>
            </a:extLst>
          </p:cNvPr>
          <p:cNvSpPr/>
          <p:nvPr/>
        </p:nvSpPr>
        <p:spPr>
          <a:xfrm>
            <a:off x="4265820" y="4744388"/>
            <a:ext cx="1358900" cy="749300"/>
          </a:xfrm>
          <a:prstGeom prst="wedgeRectCallout">
            <a:avLst>
              <a:gd name="adj1" fmla="val 85847"/>
              <a:gd name="adj2" fmla="val 29440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5F1D270F-F787-4DEF-AF38-CA17B59821D2}"/>
              </a:ext>
            </a:extLst>
          </p:cNvPr>
          <p:cNvSpPr/>
          <p:nvPr/>
        </p:nvSpPr>
        <p:spPr>
          <a:xfrm>
            <a:off x="266700" y="4724400"/>
            <a:ext cx="3898900" cy="19050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Visualizations show us How our model’s </a:t>
            </a:r>
            <a:r>
              <a:rPr lang="en-US" dirty="0">
                <a:solidFill>
                  <a:srgbClr val="FFFF00"/>
                </a:solidFill>
              </a:rPr>
              <a:t>Predictions</a:t>
            </a:r>
            <a:r>
              <a:rPr lang="en-US" dirty="0"/>
              <a:t> are close to </a:t>
            </a:r>
            <a:r>
              <a:rPr lang="en-US" dirty="0">
                <a:solidFill>
                  <a:srgbClr val="FFFF00"/>
                </a:solidFill>
              </a:rPr>
              <a:t>Test</a:t>
            </a:r>
            <a:r>
              <a:rPr lang="en-US" dirty="0"/>
              <a:t> Data. It is evident that Decision Tree and Random Forest are Performing well.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E1DB0-0C05-4A18-9BF4-26BA5FB4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" y="132904"/>
            <a:ext cx="6055311" cy="3231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668494-91E7-4064-ADE0-995D9585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689" y="22580"/>
            <a:ext cx="6055311" cy="3470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91D1E5-9BEE-48F5-A41E-89E55DAA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689" y="3531111"/>
            <a:ext cx="6055311" cy="32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29CF3-BD61-468A-91E9-F26BE5B90EA9}"/>
              </a:ext>
            </a:extLst>
          </p:cNvPr>
          <p:cNvSpPr txBox="1"/>
          <p:nvPr/>
        </p:nvSpPr>
        <p:spPr>
          <a:xfrm>
            <a:off x="4666762" y="0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Another Approach…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9ADB8-071A-4561-BF38-EDD2B0173F7D}"/>
              </a:ext>
            </a:extLst>
          </p:cNvPr>
          <p:cNvSpPr txBox="1"/>
          <p:nvPr/>
        </p:nvSpPr>
        <p:spPr>
          <a:xfrm>
            <a:off x="0" y="461665"/>
            <a:ext cx="12192000" cy="599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Another approach we could go with is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without PCA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just Standard Scaling Dataset and applying our Algorithms.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The approach can give us better idea of what works better for us.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This approach might take great amount of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computational resources and time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it will be good if we can run this on </a:t>
            </a:r>
            <a:r>
              <a:rPr lang="en-US" sz="2800" b="1" dirty="0">
                <a:solidFill>
                  <a:srgbClr val="FF0000"/>
                </a:solidFill>
                <a:latin typeface="Sitka Display" panose="02000505000000020004" pitchFamily="2" charset="0"/>
              </a:rPr>
              <a:t>Google’s Collaboratory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Sitka Display" panose="02000505000000020004" pitchFamily="2" charset="0"/>
              </a:rPr>
              <a:t>, that will eliminate huge computational stress on our system as the program will be running on Cloud. </a:t>
            </a:r>
          </a:p>
        </p:txBody>
      </p:sp>
    </p:spTree>
    <p:extLst>
      <p:ext uri="{BB962C8B-B14F-4D97-AF65-F5344CB8AC3E}">
        <p14:creationId xmlns:p14="http://schemas.microsoft.com/office/powerpoint/2010/main" val="220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85E205-B3A7-48C2-95A1-D4B7577AFA66}"/>
              </a:ext>
            </a:extLst>
          </p:cNvPr>
          <p:cNvSpPr txBox="1"/>
          <p:nvPr/>
        </p:nvSpPr>
        <p:spPr>
          <a:xfrm>
            <a:off x="3831875" y="145375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The “Without PCA” approach..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24123-A425-4328-8665-9DA8D1850E73}"/>
              </a:ext>
            </a:extLst>
          </p:cNvPr>
          <p:cNvSpPr txBox="1"/>
          <p:nvPr/>
        </p:nvSpPr>
        <p:spPr>
          <a:xfrm>
            <a:off x="2187458" y="1682792"/>
            <a:ext cx="8064500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Remember our Null RMSLE: </a:t>
            </a:r>
            <a:r>
              <a:rPr lang="en-US" sz="2000" b="1" dirty="0">
                <a:solidFill>
                  <a:srgbClr val="C00000"/>
                </a:solidFill>
                <a:latin typeface="Lato" panose="020F0502020204030203" pitchFamily="34" charset="0"/>
              </a:rPr>
              <a:t>0.1146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D2D2E-7102-4EBF-B245-E2D4DC02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21220"/>
              </p:ext>
            </p:extLst>
          </p:nvPr>
        </p:nvGraphicFramePr>
        <p:xfrm>
          <a:off x="0" y="3429001"/>
          <a:ext cx="12192000" cy="342899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20928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0401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9738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1942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0277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2368172"/>
                    </a:ext>
                  </a:extLst>
                </a:gridCol>
              </a:tblGrid>
              <a:tr h="11567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R2-Score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RMSLE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76349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Linear Regression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0.0450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-0.0487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-22.45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69312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0.4643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0.4577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0.4575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-0.161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27005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0.4760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0.4707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0.4726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-0.176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3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5F1D270F-F787-4DEF-AF38-CA17B59821D2}"/>
              </a:ext>
            </a:extLst>
          </p:cNvPr>
          <p:cNvSpPr/>
          <p:nvPr/>
        </p:nvSpPr>
        <p:spPr>
          <a:xfrm>
            <a:off x="279952" y="4856922"/>
            <a:ext cx="3898900" cy="1905000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 VS Prediction, How close they are ?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854FEF8-7821-4785-A0C9-37219874B33B}"/>
              </a:ext>
            </a:extLst>
          </p:cNvPr>
          <p:cNvSpPr/>
          <p:nvPr/>
        </p:nvSpPr>
        <p:spPr>
          <a:xfrm>
            <a:off x="657915" y="3975100"/>
            <a:ext cx="1358900" cy="749300"/>
          </a:xfrm>
          <a:prstGeom prst="wedgeRectCallout">
            <a:avLst>
              <a:gd name="adj1" fmla="val 114210"/>
              <a:gd name="adj2" fmla="val -10777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118C3B4-D0A9-4B6B-8780-6999A23F608A}"/>
              </a:ext>
            </a:extLst>
          </p:cNvPr>
          <p:cNvSpPr/>
          <p:nvPr/>
        </p:nvSpPr>
        <p:spPr>
          <a:xfrm>
            <a:off x="3197915" y="3975100"/>
            <a:ext cx="1358900" cy="749300"/>
          </a:xfrm>
          <a:prstGeom prst="wedgeRectCallout">
            <a:avLst>
              <a:gd name="adj1" fmla="val 193527"/>
              <a:gd name="adj2" fmla="val -1442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E2715C6-E90A-48C3-8D23-FC8C96C3CF05}"/>
              </a:ext>
            </a:extLst>
          </p:cNvPr>
          <p:cNvSpPr/>
          <p:nvPr/>
        </p:nvSpPr>
        <p:spPr>
          <a:xfrm>
            <a:off x="4417385" y="5104249"/>
            <a:ext cx="1358900" cy="749300"/>
          </a:xfrm>
          <a:prstGeom prst="wedgeRectCallout">
            <a:avLst>
              <a:gd name="adj1" fmla="val 83897"/>
              <a:gd name="adj2" fmla="val 54201"/>
            </a:avLst>
          </a:prstGeom>
          <a:solidFill>
            <a:srgbClr val="7030A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18987-96F9-4C57-B38B-EEFA71B6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673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57740-2E52-42B9-A3F3-77AAB4A0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66" y="0"/>
            <a:ext cx="5976733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5FCD9-F5D2-499D-95E2-461E48215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66" y="3429000"/>
            <a:ext cx="5819337" cy="3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74380-1ECB-4439-A98E-235C8C0398C5}"/>
              </a:ext>
            </a:extLst>
          </p:cNvPr>
          <p:cNvSpPr txBox="1"/>
          <p:nvPr/>
        </p:nvSpPr>
        <p:spPr>
          <a:xfrm>
            <a:off x="4725272" y="14745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Recommended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6A05F-6EC7-4DC7-BC27-51BE702F45F4}"/>
              </a:ext>
            </a:extLst>
          </p:cNvPr>
          <p:cNvSpPr txBox="1"/>
          <p:nvPr/>
        </p:nvSpPr>
        <p:spPr>
          <a:xfrm>
            <a:off x="0" y="1289018"/>
            <a:ext cx="12192000" cy="47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Apply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Standard Scaling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on the Dataset to Normalize the values.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Further, Apply PCA to reduce dimensions, as you’ll extract features from our </a:t>
            </a:r>
          </a:p>
          <a:p>
            <a:pPr algn="just">
              <a:lnSpc>
                <a:spcPct val="200000"/>
              </a:lnSpc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   primary </a:t>
            </a:r>
            <a:r>
              <a:rPr lang="en-US" sz="2600" b="1" dirty="0" err="1">
                <a:solidFill>
                  <a:srgbClr val="C00000"/>
                </a:solidFill>
                <a:latin typeface="Sitka Display" panose="02000505000000020004" pitchFamily="2" charset="0"/>
              </a:rPr>
              <a:t>DateTime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Feature. Those additional features might lead our model</a:t>
            </a:r>
          </a:p>
          <a:p>
            <a:pPr algn="just">
              <a:lnSpc>
                <a:spcPct val="200000"/>
              </a:lnSpc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    to suffer from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“Curse of dimensionality”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and could drastically affect performance.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Pass the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Sitka Display" panose="02000505000000020004" pitchFamily="2" charset="0"/>
              </a:rPr>
              <a:t>PCA Transformed </a:t>
            </a:r>
            <a:r>
              <a:rPr lang="en-US" sz="2600" b="1" dirty="0">
                <a:solidFill>
                  <a:srgbClr val="C00000"/>
                </a:solidFill>
                <a:latin typeface="Sitka Display" panose="02000505000000020004" pitchFamily="2" charset="0"/>
              </a:rPr>
              <a:t>data in our ML Regression Algorithms and Evaluate results.</a:t>
            </a:r>
          </a:p>
        </p:txBody>
      </p:sp>
    </p:spTree>
    <p:extLst>
      <p:ext uri="{BB962C8B-B14F-4D97-AF65-F5344CB8AC3E}">
        <p14:creationId xmlns:p14="http://schemas.microsoft.com/office/powerpoint/2010/main" val="38787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3.7037E-7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F114D-2364-492E-A4C5-4374506C57A9}"/>
              </a:ext>
            </a:extLst>
          </p:cNvPr>
          <p:cNvSpPr/>
          <p:nvPr/>
        </p:nvSpPr>
        <p:spPr>
          <a:xfrm>
            <a:off x="5102779" y="109182"/>
            <a:ext cx="198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9DD1624-6EC7-4B33-9496-63D5F884A577}"/>
              </a:ext>
            </a:extLst>
          </p:cNvPr>
          <p:cNvSpPr/>
          <p:nvPr/>
        </p:nvSpPr>
        <p:spPr>
          <a:xfrm>
            <a:off x="0" y="693956"/>
            <a:ext cx="12192000" cy="6164043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Observed which taxi service provider is most Frequently used by New Yorkers.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Found out few trips which were going from 528 Hours to 972 Hours, possibly Outliers.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With the help of Tableau, we’re able to make good use of Geographical Data provided in the Dataset to figure prominent Locations of Taxi’s pickup /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dropoff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 points.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Also, found out some Trips of which pickups /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dropoff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 point ended up somewhere in North Atlantic Sea.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Passenger count Analysis showed us that there were few trips with Zero Passengers.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Monthly trip analysis gives us a insight of Month – March and April marking the highest number of Trips while January marking lowest, possibly due to Snowfall.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In a day, we could observe that 5pm to 10pm is the time when New Yorkers Rush too much.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</a:rPr>
              <a:t>Observations says that Friday’s and Saturday’s are those days in a week when New Yorkers prefer to get out of their home.</a:t>
            </a:r>
          </a:p>
        </p:txBody>
      </p:sp>
    </p:spTree>
    <p:extLst>
      <p:ext uri="{BB962C8B-B14F-4D97-AF65-F5344CB8AC3E}">
        <p14:creationId xmlns:p14="http://schemas.microsoft.com/office/powerpoint/2010/main" val="9188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3CF3C29-F493-4C98-9E90-106C9EF7CCB2}"/>
              </a:ext>
            </a:extLst>
          </p:cNvPr>
          <p:cNvSpPr/>
          <p:nvPr/>
        </p:nvSpPr>
        <p:spPr>
          <a:xfrm>
            <a:off x="238539" y="185530"/>
            <a:ext cx="11741426" cy="6467061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B3866-33A9-4B4A-8E4A-3970A62D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889000"/>
            <a:ext cx="1079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9B127-BBE9-41AD-A92F-D37C38D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09" y="1747990"/>
            <a:ext cx="3246782" cy="3481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C65656-81D2-4C96-9A00-EE8139923282}"/>
              </a:ext>
            </a:extLst>
          </p:cNvPr>
          <p:cNvSpPr txBox="1"/>
          <p:nvPr/>
        </p:nvSpPr>
        <p:spPr>
          <a:xfrm>
            <a:off x="967409" y="357810"/>
            <a:ext cx="3147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Data Source: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D61C9-E087-4BED-A99F-1B98913B74D3}"/>
              </a:ext>
            </a:extLst>
          </p:cNvPr>
          <p:cNvSpPr txBox="1"/>
          <p:nvPr/>
        </p:nvSpPr>
        <p:spPr>
          <a:xfrm>
            <a:off x="1491367" y="3488606"/>
            <a:ext cx="5246116" cy="2180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Statistics: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Rows -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1458644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Features -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11 (Including Target)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Target –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Trip Duration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28EAF-1E63-4C05-B69C-346142508F08}"/>
              </a:ext>
            </a:extLst>
          </p:cNvPr>
          <p:cNvSpPr txBox="1"/>
          <p:nvPr/>
        </p:nvSpPr>
        <p:spPr>
          <a:xfrm>
            <a:off x="829904" y="1747990"/>
            <a:ext cx="6569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Segoe UI" panose="020B0502040204020203" pitchFamily="34" charset="0"/>
              </a:rPr>
              <a:t>Source: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NYC Taxi and Limousine Commission (TLC)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79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60A5B03-1BF8-4E0E-A200-CE204713A2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Questions Arising</a:t>
            </a:r>
          </a:p>
          <a:p>
            <a:pPr algn="ctr"/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types of Variables do we have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Are there any False trips or Invalid data point which exceeds Trip Duration well above impossibility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What’s the most frequent travelled destination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And much more to know as we continue with Analysis.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2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6EAC9-6D3F-453B-8BEE-24EBBE94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4374F-2F71-4DDD-83DE-04C9647890BF}"/>
              </a:ext>
            </a:extLst>
          </p:cNvPr>
          <p:cNvSpPr txBox="1"/>
          <p:nvPr/>
        </p:nvSpPr>
        <p:spPr>
          <a:xfrm>
            <a:off x="4579397" y="5914360"/>
            <a:ext cx="3033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Segoe UI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071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49FB2-6FED-4996-94F9-122CC494AEE5}"/>
              </a:ext>
            </a:extLst>
          </p:cNvPr>
          <p:cNvSpPr txBox="1"/>
          <p:nvPr/>
        </p:nvSpPr>
        <p:spPr>
          <a:xfrm>
            <a:off x="4859125" y="0"/>
            <a:ext cx="2473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4383D-A271-440B-B60F-331167B9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7"/>
            <a:ext cx="3955774" cy="2529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579D2-9B1D-47AC-8615-016A6D29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23" y="830997"/>
            <a:ext cx="3955774" cy="252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EDC0B-2E1C-4385-B1ED-6460C423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830997"/>
            <a:ext cx="4280452" cy="252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7DCD8-108E-4B18-A66B-CC55D923ED74}"/>
              </a:ext>
            </a:extLst>
          </p:cNvPr>
          <p:cNvSpPr txBox="1"/>
          <p:nvPr/>
        </p:nvSpPr>
        <p:spPr>
          <a:xfrm>
            <a:off x="319240" y="1634213"/>
            <a:ext cx="3015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Preparation</a:t>
            </a:r>
          </a:p>
          <a:p>
            <a:pPr algn="ctr"/>
            <a:r>
              <a:rPr lang="en-US" b="1" dirty="0"/>
              <a:t> and </a:t>
            </a:r>
          </a:p>
          <a:p>
            <a:pPr algn="ctr"/>
            <a:r>
              <a:rPr lang="en-US" b="1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B2F80-5F3A-4B8A-B54A-DF02FB0AE69C}"/>
              </a:ext>
            </a:extLst>
          </p:cNvPr>
          <p:cNvSpPr txBox="1"/>
          <p:nvPr/>
        </p:nvSpPr>
        <p:spPr>
          <a:xfrm>
            <a:off x="4251587" y="1687446"/>
            <a:ext cx="3081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Building Predictive Model </a:t>
            </a:r>
          </a:p>
          <a:p>
            <a:pPr algn="ctr"/>
            <a:r>
              <a:rPr lang="en-US" b="1" dirty="0"/>
              <a:t>using Multiple </a:t>
            </a:r>
          </a:p>
          <a:p>
            <a:pPr algn="ctr"/>
            <a:r>
              <a:rPr lang="en-US" b="1" dirty="0"/>
              <a:t>Techniques /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1A712-FD1E-46C5-AE61-20DA259BFBA0}"/>
              </a:ext>
            </a:extLst>
          </p:cNvPr>
          <p:cNvSpPr txBox="1"/>
          <p:nvPr/>
        </p:nvSpPr>
        <p:spPr>
          <a:xfrm>
            <a:off x="8332141" y="1687446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Optimal Model Identified </a:t>
            </a:r>
          </a:p>
          <a:p>
            <a:pPr algn="ctr"/>
            <a:r>
              <a:rPr lang="en-US" b="1" dirty="0"/>
              <a:t>through </a:t>
            </a:r>
          </a:p>
          <a:p>
            <a:pPr algn="ctr"/>
            <a:r>
              <a:rPr lang="en-US" b="1" dirty="0"/>
              <a:t>Testing and Evaluation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7FBABE-3208-4582-B200-B24ADBB8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9" y="3360759"/>
            <a:ext cx="3810000" cy="2774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12038-0270-4AE2-9417-47E8DFD63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56" y="3393661"/>
            <a:ext cx="4184209" cy="2774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87CFBF-1BA7-49CB-BB78-475F10F95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38" y="3360759"/>
            <a:ext cx="4173962" cy="27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69C07C-9581-4F9F-90C4-237F921F3906}"/>
              </a:ext>
            </a:extLst>
          </p:cNvPr>
          <p:cNvSpPr/>
          <p:nvPr/>
        </p:nvSpPr>
        <p:spPr>
          <a:xfrm>
            <a:off x="6149010" y="1707731"/>
            <a:ext cx="6042990" cy="296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Tools Used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Jupyter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Notebook(Python)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Tableau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Google Collab Research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67E12-06AF-47F1-99FF-59D041B1E9DD}"/>
              </a:ext>
            </a:extLst>
          </p:cNvPr>
          <p:cNvSpPr/>
          <p:nvPr/>
        </p:nvSpPr>
        <p:spPr>
          <a:xfrm>
            <a:off x="0" y="1705932"/>
            <a:ext cx="6149010" cy="370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4020202020204" pitchFamily="34" charset="-78"/>
                <a:cs typeface="Dubai Medium" panose="020B0604020202020204" pitchFamily="34" charset="-78"/>
              </a:rPr>
              <a:t>Machine Learning Algorithm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Decomposition : PCA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Linear Regression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Decision Tree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630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FA1CC-1F0C-4619-8D51-F6E8F27B41B5}"/>
              </a:ext>
            </a:extLst>
          </p:cNvPr>
          <p:cNvSpPr txBox="1"/>
          <p:nvPr/>
        </p:nvSpPr>
        <p:spPr>
          <a:xfrm>
            <a:off x="2963579" y="0"/>
            <a:ext cx="626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  <a:cs typeface="Segoe UI" panose="020B0502040204020203" pitchFamily="34" charset="0"/>
              </a:rPr>
              <a:t>Data Preparation and EDA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5FADA-4F5A-428B-AECA-5062D3D29707}"/>
              </a:ext>
            </a:extLst>
          </p:cNvPr>
          <p:cNvSpPr/>
          <p:nvPr/>
        </p:nvSpPr>
        <p:spPr>
          <a:xfrm>
            <a:off x="0" y="876734"/>
            <a:ext cx="12192000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First, begin with setting our path and importing required packages.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C1578-815A-4C38-B0BA-5039EC23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296"/>
            <a:ext cx="12192000" cy="1400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FDFF21-ABB9-46D4-8438-56B28A7B4BFF}"/>
              </a:ext>
            </a:extLst>
          </p:cNvPr>
          <p:cNvSpPr/>
          <p:nvPr/>
        </p:nvSpPr>
        <p:spPr>
          <a:xfrm>
            <a:off x="0" y="2807469"/>
            <a:ext cx="12192000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Now, Let’s read our dataset, we have some good amount of features in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65651-2D6D-4A32-8757-9E3ED3DF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8029"/>
            <a:ext cx="12192000" cy="27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1908</Words>
  <Application>Microsoft Office PowerPoint</Application>
  <PresentationFormat>Widescreen</PresentationFormat>
  <Paragraphs>209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6" baseType="lpstr">
      <vt:lpstr>Arial</vt:lpstr>
      <vt:lpstr>Arial Black</vt:lpstr>
      <vt:lpstr>Bahnschrift</vt:lpstr>
      <vt:lpstr>Bahnschrift Light</vt:lpstr>
      <vt:lpstr>Bahnschrift SemiBold SemiConden</vt:lpstr>
      <vt:lpstr>Calibri</vt:lpstr>
      <vt:lpstr>Calibri Light</vt:lpstr>
      <vt:lpstr>Cambria Math</vt:lpstr>
      <vt:lpstr>Comic Sans MS</vt:lpstr>
      <vt:lpstr>Consolas</vt:lpstr>
      <vt:lpstr>Corbel</vt:lpstr>
      <vt:lpstr>Dosis</vt:lpstr>
      <vt:lpstr>Dubai Medium</vt:lpstr>
      <vt:lpstr>Ebrima</vt:lpstr>
      <vt:lpstr>Gadugi</vt:lpstr>
      <vt:lpstr>Ink Free</vt:lpstr>
      <vt:lpstr>Javanese Text</vt:lpstr>
      <vt:lpstr>Lato</vt:lpstr>
      <vt:lpstr>Mongolian Baiti</vt:lpstr>
      <vt:lpstr>Monotype Corsiva</vt:lpstr>
      <vt:lpstr>Palatino Linotype</vt:lpstr>
      <vt:lpstr>Segoe UI</vt:lpstr>
      <vt:lpstr>Sitka Display</vt:lpstr>
      <vt:lpstr>Source Sans Pro Semibold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181</cp:revision>
  <dcterms:created xsi:type="dcterms:W3CDTF">2018-10-14T10:32:44Z</dcterms:created>
  <dcterms:modified xsi:type="dcterms:W3CDTF">2019-04-26T15:26:54Z</dcterms:modified>
</cp:coreProperties>
</file>