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sldIdLst>
    <p:sldId id="256" r:id="rId3"/>
    <p:sldId id="265" r:id="rId4"/>
    <p:sldId id="258" r:id="rId5"/>
    <p:sldId id="260" r:id="rId6"/>
    <p:sldId id="266" r:id="rId7"/>
    <p:sldId id="259" r:id="rId8"/>
    <p:sldId id="261" r:id="rId9"/>
  </p:sldIdLst>
  <p:sldSz cx="12192000" cy="6858000"/>
  <p:notesSz cx="7102475" cy="9388475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/>
    <p:restoredTop sz="96312"/>
  </p:normalViewPr>
  <p:slideViewPr>
    <p:cSldViewPr snapToGrid="0">
      <p:cViewPr varScale="1">
        <p:scale>
          <a:sx n="157" d="100"/>
          <a:sy n="157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sv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.emf"/><Relationship Id="rId5" Type="http://schemas.openxmlformats.org/officeDocument/2006/relationships/tags" Target="../tags/tag27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svg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3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2.emf"/><Relationship Id="rId5" Type="http://schemas.openxmlformats.org/officeDocument/2006/relationships/tags" Target="../tags/tag141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8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1.emf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9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../media/image8.emf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20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.emf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8.xml"/><Relationship Id="rId9" Type="http://schemas.openxmlformats.org/officeDocument/2006/relationships/tags" Target="../tags/tag21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../media/image8.emf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image" Target="../media/image8.emf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image" Target="../media/image1.emf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../media/image1.emf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44.xml"/><Relationship Id="rId9" Type="http://schemas.openxmlformats.org/officeDocument/2006/relationships/tags" Target="../tags/tag24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7" Type="http://schemas.openxmlformats.org/officeDocument/2006/relationships/image" Target="../media/image7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42627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44" imgH="344" progId="TCLayout.ActiveDocument.1">
                  <p:embed/>
                </p:oleObj>
              </mc:Choice>
              <mc:Fallback>
                <p:oleObj name="think-cell Slide" r:id="rId10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artnership">
            <a:extLst>
              <a:ext uri="{FF2B5EF4-FFF2-40B4-BE49-F238E27FC236}">
                <a16:creationId xmlns:a16="http://schemas.microsoft.com/office/drawing/2014/main" id="{A00311E5-5DD2-4988-94D4-79B581B94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0963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44" imgH="344" progId="TCLayout.ActiveDocument.1">
                  <p:embed/>
                </p:oleObj>
              </mc:Choice>
              <mc:Fallback>
                <p:oleObj name="think-cell Slide" r:id="rId1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F5EEAF01-776E-4297-981A-CCA9ED98FA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551942" y="6190488"/>
            <a:ext cx="237249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bg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bg2"/>
                </a:solidFill>
                <a:latin typeface="+mn-lt"/>
              </a:rPr>
              <a:t>Any use of this material without specific permission</a:t>
            </a:r>
          </a:p>
          <a:p>
            <a:pPr defTabSz="804863" eaLnBrk="0" hangingPunct="0"/>
            <a:r>
              <a:rPr lang="en-US" sz="800" dirty="0">
                <a:solidFill>
                  <a:schemeClr val="bg2"/>
                </a:solidFill>
                <a:latin typeface="+mn-lt"/>
              </a:rPr>
              <a:t>of McKinsey &amp; Company is strictly prohibited</a:t>
            </a:r>
          </a:p>
        </p:txBody>
      </p:sp>
      <p:grpSp>
        <p:nvGrpSpPr>
          <p:cNvPr id="17" name="LogoImage">
            <a:extLst>
              <a:ext uri="{FF2B5EF4-FFF2-40B4-BE49-F238E27FC236}">
                <a16:creationId xmlns:a16="http://schemas.microsoft.com/office/drawing/2014/main" id="{9A40F029-D503-41EA-9DD1-42DBAE313A0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18D61011-66A0-4C81-941E-D63CC06B1C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32F335E-7785-4123-A720-55B1C78518D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266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19106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27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53635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2231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110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85639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61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009377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389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95259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5422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07265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79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08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12" name="Partnership">
            <a:extLst>
              <a:ext uri="{FF2B5EF4-FFF2-40B4-BE49-F238E27FC236}">
                <a16:creationId xmlns:a16="http://schemas.microsoft.com/office/drawing/2014/main" id="{0F7487FE-3275-468A-8AE3-F3DA10AD9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80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7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58.x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5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0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6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3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1C1CB22-A9AE-7640-7CAB-2A18D164DD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7665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1EC98C03-2287-7115-CB90-9C9627E8B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69" y="2970341"/>
            <a:ext cx="6016752" cy="45865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1A051F-6192-D7E1-0B26-9BB55385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69" y="1870363"/>
            <a:ext cx="6016752" cy="978931"/>
          </a:xfrm>
        </p:spPr>
        <p:txBody>
          <a:bodyPr vert="horz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BB42F-F6E1-12F0-DACF-CCEE95F1FBCC}"/>
              </a:ext>
            </a:extLst>
          </p:cNvPr>
          <p:cNvSpPr txBox="1"/>
          <p:nvPr/>
        </p:nvSpPr>
        <p:spPr>
          <a:xfrm>
            <a:off x="2524991" y="6483927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83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D3D5B28-FCE0-DFEF-9461-CEE0BCEEEA4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213660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D3D5B28-FCE0-DFEF-9461-CEE0BCEEE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5C530A-AEB7-390D-601E-56D15756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8" y="674648"/>
            <a:ext cx="6967728" cy="731520"/>
          </a:xfrm>
        </p:spPr>
        <p:txBody>
          <a:bodyPr vert="horz"/>
          <a:lstStyle/>
          <a:p>
            <a:r>
              <a:rPr lang="en-I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Planning: </a:t>
            </a:r>
            <a:r>
              <a:rPr lang="en-IN" sz="24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 for Agile Development Success</a:t>
            </a:r>
            <a:endParaRPr lang="en-US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63C778-8A55-E8C9-C496-5DC445A11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18" y="2177330"/>
            <a:ext cx="6967728" cy="3392197"/>
          </a:xfrm>
        </p:spPr>
        <p:txBody>
          <a:bodyPr anchor="t"/>
          <a:lstStyle/>
          <a:p>
            <a:pPr algn="just"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 is a crucial aspect of project planning</a:t>
            </a: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Sprints involve breaking down a project into smaller, manageable chunks</a:t>
            </a: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 sprints can be complex, especially with multiple developers and stories with dependencies</a:t>
            </a:r>
          </a:p>
          <a:p>
            <a:pPr algn="just"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399C-521A-CC64-6B0D-005CDBA642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pic>
        <p:nvPicPr>
          <p:cNvPr id="2050" name="Picture 2" descr="Sprint Planning Meeting in Agile Scrum Framework">
            <a:extLst>
              <a:ext uri="{FF2B5EF4-FFF2-40B4-BE49-F238E27FC236}">
                <a16:creationId xmlns:a16="http://schemas.microsoft.com/office/drawing/2014/main" id="{31FD79A3-2C08-45D4-93AF-33BE798CB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r="10020"/>
          <a:stretch/>
        </p:blipFill>
        <p:spPr bwMode="auto">
          <a:xfrm>
            <a:off x="8173371" y="757776"/>
            <a:ext cx="3708842" cy="225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EBB6C-0B8B-F5CE-12CD-37ECF534CFDA}"/>
              </a:ext>
            </a:extLst>
          </p:cNvPr>
          <p:cNvSpPr txBox="1"/>
          <p:nvPr/>
        </p:nvSpPr>
        <p:spPr>
          <a:xfrm flipH="1">
            <a:off x="8095647" y="4665009"/>
            <a:ext cx="3786566" cy="90451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0" i="0" dirty="0">
                <a:effectLst/>
                <a:latin typeface="Söhne"/>
              </a:rPr>
              <a:t>Sprint planning is crucial in software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0" i="0" dirty="0">
                <a:effectLst/>
                <a:latin typeface="Söhne"/>
              </a:rPr>
              <a:t>development for breaking down projects into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0" i="0" dirty="0">
                <a:effectLst/>
                <a:latin typeface="Söhne"/>
              </a:rPr>
              <a:t>manageable chunks and setting a timeframe.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2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8598D14-B3C0-3473-325E-E2160BD1B7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02773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AAB196-D6A3-707B-2D76-99CD570F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08" y="425021"/>
            <a:ext cx="6967728" cy="731520"/>
          </a:xfrm>
        </p:spPr>
        <p:txBody>
          <a:bodyPr vert="horz"/>
          <a:lstStyle/>
          <a:p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plan to increase the efficiency of the planning process.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CFF6BC-7A0A-AA0E-D41C-D5CBA1BB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08" y="1523898"/>
            <a:ext cx="6967728" cy="276999"/>
          </a:xfrm>
        </p:spPr>
        <p:txBody>
          <a:bodyPr anchor="t"/>
          <a:lstStyle/>
          <a:p>
            <a:pPr algn="just">
              <a:spcBef>
                <a:spcPct val="100000"/>
              </a:spcBef>
              <a:buNone/>
            </a:pPr>
            <a:endParaRPr lang="en-I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100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 Management: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tories that need to be completed, including their dependencies on each other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100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Management: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evelopers who are available to work on the project, along with their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capacities</a:t>
            </a:r>
          </a:p>
          <a:p>
            <a:pPr marL="342900" indent="-342900" algn="just">
              <a:spcBef>
                <a:spcPct val="100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Planning: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consider the dependencies between stories, as well as the availability of developers. </a:t>
            </a:r>
          </a:p>
          <a:p>
            <a:pPr marL="342900" indent="-342900" algn="just">
              <a:spcBef>
                <a:spcPct val="1000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stories can be visualized using two interactive chart options (Gantt Chart, Dependency Chart)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100000"/>
              </a:spcBef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100000"/>
              </a:spcBef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948B-BAFB-B6C5-DB18-116A6498E7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FD4C5B-A7F2-BCED-7437-53BC96D7D4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32070" b="24292"/>
          <a:stretch/>
        </p:blipFill>
        <p:spPr>
          <a:xfrm>
            <a:off x="8619970" y="790781"/>
            <a:ext cx="2759843" cy="2527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FC486-9D92-20DB-AB56-77015ABE1755}"/>
              </a:ext>
            </a:extLst>
          </p:cNvPr>
          <p:cNvSpPr txBox="1"/>
          <p:nvPr/>
        </p:nvSpPr>
        <p:spPr>
          <a:xfrm>
            <a:off x="8266422" y="4460668"/>
            <a:ext cx="346694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 and developer management, sprint planning, and interactive chart visualization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1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7ACB874-1820-237E-82A4-37A44011B2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84300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05326A-63FB-F0D9-C087-B7DB5AD0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61" y="477982"/>
            <a:ext cx="5065776" cy="1038942"/>
          </a:xfrm>
        </p:spPr>
        <p:txBody>
          <a:bodyPr vert="horz"/>
          <a:lstStyle/>
          <a:p>
            <a:r>
              <a:rPr lang="en-IN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 Management: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Organizing project stories for improved project planning and execution.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26D398-02A0-F294-E4EA-047CC0290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61" y="2439405"/>
            <a:ext cx="5065776" cy="276999"/>
          </a:xfrm>
        </p:spPr>
        <p:txBody>
          <a:bodyPr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management: </a:t>
            </a: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owners to input stories and dependencies, prioritize tasks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responsibilities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developer assignment: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owner has the option to select from the list of developers to assign to a specific story or leave it to the algorithm to assign randomly. 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A8E4-FFF0-4FE2-464C-8E6AEE1AB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Story Management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E8093F-E906-6C63-A85F-AA46CC590F5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9752" y="997453"/>
            <a:ext cx="4156918" cy="316090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68B8A-BD8C-7E3D-6C74-0F74A1A69175}"/>
              </a:ext>
            </a:extLst>
          </p:cNvPr>
          <p:cNvSpPr txBox="1"/>
          <p:nvPr/>
        </p:nvSpPr>
        <p:spPr>
          <a:xfrm>
            <a:off x="3719945" y="71697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0044-74B9-C216-929C-D245F10B9EE2}"/>
              </a:ext>
            </a:extLst>
          </p:cNvPr>
          <p:cNvSpPr txBox="1"/>
          <p:nvPr/>
        </p:nvSpPr>
        <p:spPr>
          <a:xfrm>
            <a:off x="6920345" y="5091546"/>
            <a:ext cx="461224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project management with easy story input and developer assignment options.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8F798A8-1AB9-5426-2894-71C2CC3A79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43095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05326A-63FB-F0D9-C087-B7DB5AD0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63" y="703996"/>
            <a:ext cx="6967728" cy="731520"/>
          </a:xfrm>
        </p:spPr>
        <p:txBody>
          <a:bodyPr vert="horz"/>
          <a:lstStyle/>
          <a:p>
            <a:r>
              <a:rPr lang="en-I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Management: </a:t>
            </a:r>
            <a:r>
              <a:rPr lang="en-IN" sz="24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Assigning Tasks and Calculating Required Developers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26D398-02A0-F294-E4EA-047CC0290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263" y="3817019"/>
            <a:ext cx="6967728" cy="27699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assignment: </a:t>
            </a: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assigns developers to specific tasks based on their availability and capacity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Maximize efficiency: 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takes into consideration the overall capacity of each developer and ensures that tasks are assigned to them in a way that maximizes their productivity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developers: 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can provide the ideal number of developers required to complete the project on time.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A8E4-FFF0-4FE2-464C-8E6AEE1AB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Developer Assignment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9BAB9BD-F227-35B4-A2A6-5C5BA82D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8853" y="1069756"/>
            <a:ext cx="2675975" cy="2483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A097B-E884-141B-64D9-0A91A8E5F31A}"/>
              </a:ext>
            </a:extLst>
          </p:cNvPr>
          <p:cNvSpPr txBox="1"/>
          <p:nvPr/>
        </p:nvSpPr>
        <p:spPr>
          <a:xfrm>
            <a:off x="8173370" y="4438404"/>
            <a:ext cx="3757491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rgbClr val="FEFFFF"/>
                </a:solidFill>
              </a:rPr>
              <a:t>The </a:t>
            </a:r>
            <a:r>
              <a:rPr lang="en-IN" sz="1600" b="0" i="0" dirty="0">
                <a:solidFill>
                  <a:srgbClr val="FEFFFF"/>
                </a:solidFill>
                <a:effectLst/>
                <a:latin typeface="Söhne"/>
              </a:rPr>
              <a:t>tool assigns developers based on availability and capacity, maximizing efficiency. Algorithm also calculates required developers for timely completion.</a:t>
            </a:r>
            <a:endParaRPr lang="en-US" sz="1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A9E3874-A133-FF93-FE21-1BC1E53631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0193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6944F1-2CE9-DD37-7293-7759AF2D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708702"/>
            <a:ext cx="5311674" cy="1052663"/>
          </a:xfrm>
        </p:spPr>
        <p:txBody>
          <a:bodyPr vert="horz"/>
          <a:lstStyle/>
          <a:p>
            <a:r>
              <a:rPr lang="en-I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Planning: </a:t>
            </a:r>
            <a:r>
              <a:rPr lang="en-IN" sz="24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Project Planning and Management Simplified.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662AE-1DEF-D062-5A44-2CBB030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3861607"/>
            <a:ext cx="5065776" cy="27699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graph algorithm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best order for implementing stories, based on their dependencies.</a:t>
            </a:r>
          </a:p>
          <a:p>
            <a:pPr algn="just"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sprint planning feature of our tool also provides features for prioritizing tasks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helps detect project bottlenecks and allows for adjustments to stay on track.</a:t>
            </a:r>
            <a:endParaRPr lang="en-IN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E5BD-001C-469E-9D6B-179826CDDA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4432B70-37EB-6DDE-7D13-CE8A5C60B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501" y="1235033"/>
            <a:ext cx="5575300" cy="185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BCA1F-F2AF-8759-5BAF-0FA69837A9D1}"/>
              </a:ext>
            </a:extLst>
          </p:cNvPr>
          <p:cNvSpPr txBox="1"/>
          <p:nvPr/>
        </p:nvSpPr>
        <p:spPr>
          <a:xfrm>
            <a:off x="6526878" y="4600548"/>
            <a:ext cx="51762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just"/>
            <a:r>
              <a:rPr lang="en-IN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uses an algorithm to find the optimal  story order, prioritize tasks, and identify bottlenecks/blockers for efficient project management.</a:t>
            </a:r>
            <a:endParaRPr lang="en-US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0ABB25D-C2BB-3345-907F-0008038782F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926974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8B4F57-57EB-6DC2-0737-45CDB3BF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704479"/>
            <a:ext cx="5065776" cy="1040786"/>
          </a:xfrm>
        </p:spPr>
        <p:txBody>
          <a:bodyPr vert="horz"/>
          <a:lstStyle/>
          <a:p>
            <a:r>
              <a:rPr lang="en-I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sz="24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Project Management through Dependency Graph and Gantt Chart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C7AB8C4-F797-812C-532A-8418CFD5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4100990"/>
            <a:ext cx="5065776" cy="27699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generates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dependency graph to illustrate task relationships and dependencies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generates</a:t>
            </a: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Gantt chart to display task start and end dates, as well as the project timeline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enables teams to spot delays and dependency issues, so they can make necessary adjustments to keep the project </a:t>
            </a:r>
            <a:r>
              <a:rPr lang="en-IN" sz="1800" b="0" i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track</a:t>
            </a:r>
            <a:endParaRPr lang="en-IN" sz="18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AD03-E4FA-77E9-F779-D49F7A3F20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Picture 2" descr="Gantt chart - A Complete Beginner's Guide">
            <a:extLst>
              <a:ext uri="{FF2B5EF4-FFF2-40B4-BE49-F238E27FC236}">
                <a16:creationId xmlns:a16="http://schemas.microsoft.com/office/drawing/2014/main" id="{4E02F14C-ED3E-68C4-C8D1-A4FCCAA8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38" y="704479"/>
            <a:ext cx="4297319" cy="35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CA52D-B7ED-3A70-9FDA-38968D940104}"/>
              </a:ext>
            </a:extLst>
          </p:cNvPr>
          <p:cNvSpPr txBox="1"/>
          <p:nvPr/>
        </p:nvSpPr>
        <p:spPr>
          <a:xfrm>
            <a:off x="6938890" y="4748645"/>
            <a:ext cx="4516028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IN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generates a dependency graph and Gantt chart view to identify potential delays, improving project efficiency and productivity.</a:t>
            </a:r>
            <a:r>
              <a:rPr lang="en-US" sz="14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47DA3-FFB8-B97A-76B1-0328CABC5632}"/>
              </a:ext>
            </a:extLst>
          </p:cNvPr>
          <p:cNvSpPr txBox="1"/>
          <p:nvPr/>
        </p:nvSpPr>
        <p:spPr>
          <a:xfrm>
            <a:off x="2766951" y="2375065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214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EWVI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Default Them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Default Theme" id="{95D2CFC3-B3F8-4CED-8640-39E68F7B5A4F}" vid="{0F188D2E-99C2-4F24-816D-492017947B7E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Presentation2" id="{A302B4F8-5EA8-44D8-88B5-0EA8D055C305}" vid="{4E26EAA2-60E8-4D71-A419-C6F584D004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11335</TotalTime>
  <Words>513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Georgia</vt:lpstr>
      <vt:lpstr>Segoe UI</vt:lpstr>
      <vt:lpstr>Söhne</vt:lpstr>
      <vt:lpstr>Times New Roman</vt:lpstr>
      <vt:lpstr>Wingdings</vt:lpstr>
      <vt:lpstr>Default Theme</vt:lpstr>
      <vt:lpstr>Contrast</vt:lpstr>
      <vt:lpstr>think-cell Slide</vt:lpstr>
      <vt:lpstr>Sprint Planner</vt:lpstr>
      <vt:lpstr>Sprint Planning: Collaborative Effort for Agile Development Success</vt:lpstr>
      <vt:lpstr>Proposed Solution: A comprehensive plan to increase the efficiency of the planning process.</vt:lpstr>
      <vt:lpstr>Story Management: Organizing project stories for improved project planning and execution.</vt:lpstr>
      <vt:lpstr>Developer Management: Assigning Tasks and Calculating Required Developers</vt:lpstr>
      <vt:lpstr>Sprint Planning: Efficient Project Planning and Management Simplified.</vt:lpstr>
      <vt:lpstr>Visualisation: Enhancing Project Management through Dependency Graph and 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Planner</dc:title>
  <dc:creator>Gaurav Poosarla</dc:creator>
  <cp:lastModifiedBy>Gaurav Poosarla</cp:lastModifiedBy>
  <cp:revision>62</cp:revision>
  <dcterms:created xsi:type="dcterms:W3CDTF">2023-03-16T17:27:49Z</dcterms:created>
  <dcterms:modified xsi:type="dcterms:W3CDTF">2023-04-02T15:54:34Z</dcterms:modified>
</cp:coreProperties>
</file>