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59" d="100"/>
          <a:sy n="59" d="100"/>
        </p:scale>
        <p:origin x="15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0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06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7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7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F2413-5053-4A39-8B0D-54AB9E1AFA7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/>
              <a:t>INVESTMENT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A Detailed Project Report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0720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b="1" spc="100" dirty="0"/>
              <a:t>Gourav Rathi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6804248" y="6186492"/>
            <a:ext cx="1766000" cy="2905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>
                <a:latin typeface="Arial" pitchFamily="34" charset="0"/>
                <a:cs typeface="Arial" pitchFamily="34" charset="0"/>
              </a:rPr>
              <a:t>iNeuron.AI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Sector Investment Wise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643050"/>
            <a:ext cx="4357718" cy="44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Investment in term of years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4615945" cy="43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Total Investment In a Sector </a:t>
            </a:r>
            <a:r>
              <a:rPr lang="en-IN" dirty="0" err="1"/>
              <a:t>YearWise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1547" y="1731963"/>
            <a:ext cx="7472969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Year Wise Investment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62977" y="1731963"/>
            <a:ext cx="7410109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7278" y="116632"/>
            <a:ext cx="6829444" cy="1219200"/>
          </a:xfrm>
        </p:spPr>
        <p:txBody>
          <a:bodyPr/>
          <a:lstStyle/>
          <a:p>
            <a:r>
              <a:rPr lang="en-IN" dirty="0"/>
              <a:t>Sector Wise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C1DD-D45A-7074-8378-61FB7241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711C9-DA86-5B07-5CF5-02ED973C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2" y="1556792"/>
            <a:ext cx="8290085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5843900-E9CD-B732-5EEF-320EED0A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2" name="Picture 23">
            <a:extLst>
              <a:ext uri="{FF2B5EF4-FFF2-40B4-BE49-F238E27FC236}">
                <a16:creationId xmlns:a16="http://schemas.microsoft.com/office/drawing/2014/main" id="{5461B168-21D7-A2BC-F0A0-2FDD31BD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4676"/>
            <a:ext cx="7776864" cy="56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70623EE-385D-3577-6770-9C3170A0D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6340291"/>
            <a:ext cx="27526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473200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Distribution of Investments Values by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Sectos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1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52880-23A9-3C0B-3E7B-D49A2A65CA5D}"/>
              </a:ext>
            </a:extLst>
          </p:cNvPr>
          <p:cNvSpPr txBox="1"/>
          <p:nvPr/>
        </p:nvSpPr>
        <p:spPr>
          <a:xfrm>
            <a:off x="1619672" y="4766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 Wise Investment Analysis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52D3E-C517-FBD8-1EF8-63CBB99A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78595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A105251-D460-F991-CF44-7CAFCE564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-124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3" name="Picture 26">
            <a:extLst>
              <a:ext uri="{FF2B5EF4-FFF2-40B4-BE49-F238E27FC236}">
                <a16:creationId xmlns:a16="http://schemas.microsoft.com/office/drawing/2014/main" id="{75CB339F-122F-F957-0399-8579AA5A5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7048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7B785FB-6BD4-A65F-7282-58E80C5D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179113"/>
            <a:ext cx="2551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BD248-CCBF-4B14-3F27-3D474389560A}"/>
              </a:ext>
            </a:extLst>
          </p:cNvPr>
          <p:cNvSpPr txBox="1"/>
          <p:nvPr/>
        </p:nvSpPr>
        <p:spPr>
          <a:xfrm>
            <a:off x="1298806" y="5907560"/>
            <a:ext cx="509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5 Investments by Years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53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2BB1DA-FEC8-7671-05A5-D861C91F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-98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097" name="Picture 27">
            <a:extLst>
              <a:ext uri="{FF2B5EF4-FFF2-40B4-BE49-F238E27FC236}">
                <a16:creationId xmlns:a16="http://schemas.microsoft.com/office/drawing/2014/main" id="{C8BF6CBC-E967-CE27-78C1-87C48F47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" y="-9854"/>
            <a:ext cx="5724525" cy="32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4DCCF7-6779-87FA-9D1C-D619AE82A318}"/>
              </a:ext>
            </a:extLst>
          </p:cNvPr>
          <p:cNvSpPr txBox="1"/>
          <p:nvPr/>
        </p:nvSpPr>
        <p:spPr>
          <a:xfrm>
            <a:off x="5916755" y="1714500"/>
            <a:ext cx="3628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1473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 Plot by Years &amp; Investment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93AD1-E3DF-DEBE-A652-E85CA83D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" y="3429000"/>
            <a:ext cx="57277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F48444-2D13-0705-ADE3-3CED7C027526}"/>
              </a:ext>
            </a:extLst>
          </p:cNvPr>
          <p:cNvSpPr txBox="1"/>
          <p:nvPr/>
        </p:nvSpPr>
        <p:spPr>
          <a:xfrm>
            <a:off x="5863723" y="4820334"/>
            <a:ext cx="3122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1473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Bubble chart representing Distribution by Years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4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1960" y="6093296"/>
            <a:ext cx="5972188" cy="64807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THANK YOU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/>
              <a:t>PROJECT DETAILS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2571744"/>
          <a:ext cx="79010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Investment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Intelligence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Programming Language</a:t>
                      </a:r>
                      <a:r>
                        <a:rPr lang="en-IN" baseline="0" dirty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 err="1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Tableau</a:t>
                      </a:r>
                      <a:endParaRPr lang="en-US" sz="1600" dirty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: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>
                <a:latin typeface="Verdana"/>
                <a:cs typeface="Verdana"/>
              </a:rPr>
              <a:t>The </a:t>
            </a:r>
            <a:r>
              <a:rPr lang="en-US" sz="2400" spc="70" dirty="0">
                <a:latin typeface="Verdana"/>
                <a:cs typeface="Verdana"/>
              </a:rPr>
              <a:t>goal </a:t>
            </a:r>
            <a:r>
              <a:rPr lang="en-US" sz="2400" spc="10" dirty="0">
                <a:latin typeface="Verdana"/>
                <a:cs typeface="Verdana"/>
              </a:rPr>
              <a:t>of </a:t>
            </a:r>
            <a:r>
              <a:rPr lang="en-US" sz="2400" spc="-204" dirty="0">
                <a:latin typeface="Verdana"/>
                <a:cs typeface="Verdana"/>
              </a:rPr>
              <a:t>this </a:t>
            </a:r>
            <a:r>
              <a:rPr lang="en-US" sz="2400" spc="-20" dirty="0">
                <a:latin typeface="Verdana"/>
                <a:cs typeface="Verdana"/>
              </a:rPr>
              <a:t>project </a:t>
            </a:r>
            <a:r>
              <a:rPr lang="en-US" sz="2400" spc="-295" dirty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>
                <a:latin typeface="Verdana"/>
                <a:cs typeface="Verdana"/>
              </a:rPr>
              <a:t> from the given dataset.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sz="1600" dirty="0"/>
          </a:p>
          <a:p>
            <a:r>
              <a:rPr lang="en-US" sz="1600" dirty="0"/>
              <a:t>To understand the Foreign direct investment in India for the last 17 years from 2000-01 to 2016-17. This dataset contains sector and financial year-wise data of FDI in India </a:t>
            </a:r>
          </a:p>
          <a:p>
            <a:r>
              <a:rPr lang="en-US" sz="1600" dirty="0"/>
              <a:t>Sector-wise investment analysis </a:t>
            </a:r>
          </a:p>
          <a:p>
            <a:r>
              <a:rPr lang="en-US" sz="1600" dirty="0"/>
              <a:t>Year-wise investment analysis </a:t>
            </a:r>
          </a:p>
          <a:p>
            <a:endParaRPr lang="en-US" sz="1600" dirty="0"/>
          </a:p>
          <a:p>
            <a:r>
              <a:rPr lang="en-US" sz="1600" dirty="0"/>
              <a:t>Find key metrics and factors and show the meaningful relationships between attributes.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043626" cy="1219200"/>
          </a:xfrm>
        </p:spPr>
        <p:txBody>
          <a:bodyPr/>
          <a:lstStyle/>
          <a:p>
            <a:r>
              <a:rPr lang="en-IN" b="1" dirty="0"/>
              <a:t>Architecture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6AEBE-0F42-2B31-89E4-07105436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31" y="2375694"/>
            <a:ext cx="693420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parameters are important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2444" y="1700808"/>
            <a:ext cx="7765322" cy="4058751"/>
          </a:xfrm>
        </p:spPr>
        <p:txBody>
          <a:bodyPr>
            <a:normAutofit/>
          </a:bodyPr>
          <a:lstStyle/>
          <a:p>
            <a:r>
              <a:rPr lang="en-US" sz="1600" b="1" spc="10" dirty="0">
                <a:solidFill>
                  <a:schemeClr val="tx1">
                    <a:lumMod val="95000"/>
                  </a:schemeClr>
                </a:solidFill>
                <a:latin typeface="Tahoma"/>
                <a:cs typeface="Tahoma"/>
              </a:rPr>
              <a:t>Sector:</a:t>
            </a:r>
            <a:r>
              <a:rPr lang="en-US" sz="1600" b="1" spc="-15" dirty="0">
                <a:solidFill>
                  <a:schemeClr val="tx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65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In the 1</a:t>
            </a:r>
            <a:r>
              <a:rPr lang="en-US" sz="1600" spc="65" baseline="30000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st</a:t>
            </a:r>
            <a:r>
              <a:rPr lang="en-US" sz="1600" spc="65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  <a:p>
            <a:endParaRPr lang="en-IN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b="1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600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600" spc="-75" baseline="30000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600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1412776"/>
            <a:ext cx="5900750" cy="1071570"/>
          </a:xfrm>
        </p:spPr>
        <p:txBody>
          <a:bodyPr>
            <a:normAutofit/>
          </a:bodyPr>
          <a:lstStyle/>
          <a:p>
            <a:r>
              <a:rPr lang="en-IN" b="1" dirty="0"/>
              <a:t>Totals Sectors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3054D-4DB3-A188-F6FC-7EF72260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06433"/>
            <a:ext cx="7764463" cy="710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1461" y="0"/>
            <a:ext cx="7186634" cy="1219200"/>
          </a:xfrm>
        </p:spPr>
        <p:txBody>
          <a:bodyPr/>
          <a:lstStyle/>
          <a:p>
            <a:r>
              <a:rPr lang="en-IN" b="1" dirty="0"/>
              <a:t>Total Investment Year Wise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87968" y="1731963"/>
            <a:ext cx="716012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188640"/>
            <a:ext cx="6900882" cy="1219200"/>
          </a:xfrm>
        </p:spPr>
        <p:txBody>
          <a:bodyPr/>
          <a:lstStyle/>
          <a:p>
            <a:r>
              <a:rPr lang="en-IN" b="1" dirty="0"/>
              <a:t>Other Observations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Maximum investment is done in SERVICES SECTOR in 2016-17 whereas minimum investment is done in COIR.</a:t>
            </a:r>
          </a:p>
          <a:p>
            <a:endParaRPr lang="en-IN" sz="1600" dirty="0"/>
          </a:p>
          <a:p>
            <a:r>
              <a:rPr lang="en-US" sz="1600" dirty="0"/>
              <a:t>It is also observed in 2000-01, There are 23 sectors in which no investment is done which is also maximum of no investment in any year.</a:t>
            </a:r>
            <a:endParaRPr lang="en-IN" sz="1600" dirty="0"/>
          </a:p>
          <a:p>
            <a:endParaRPr lang="en-IN" sz="1600" dirty="0"/>
          </a:p>
          <a:p>
            <a:r>
              <a:rPr lang="en-US" sz="1600" dirty="0"/>
              <a:t>Out of 63 sectors, In 36 sectors average investment is under 100.</a:t>
            </a:r>
          </a:p>
          <a:p>
            <a:endParaRPr lang="en-IN" sz="1600" dirty="0"/>
          </a:p>
          <a:p>
            <a:r>
              <a:rPr lang="en-US" sz="1600" dirty="0"/>
              <a:t>Market Recession in 2008-09 made big losses for the Investors which was covered by 2011-12.</a:t>
            </a:r>
          </a:p>
          <a:p>
            <a:endParaRPr lang="en-US" sz="1600" dirty="0"/>
          </a:p>
          <a:p>
            <a:r>
              <a:rPr lang="en-US" sz="1600" dirty="0"/>
              <a:t>It is also seen that Service Sector was at the highest in all the Years even when the whole sectors were impacted due to crash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153</TotalTime>
  <Words>383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Calisto MT</vt:lpstr>
      <vt:lpstr>Lucida Sans Unicode</vt:lpstr>
      <vt:lpstr>Symbol</vt:lpstr>
      <vt:lpstr>Tahoma</vt:lpstr>
      <vt:lpstr>Times New Roman</vt:lpstr>
      <vt:lpstr>Verdana</vt:lpstr>
      <vt:lpstr>Wingdings 2</vt:lpstr>
      <vt:lpstr>Slate</vt:lpstr>
      <vt:lpstr>INVESTMENT ANALYSIS</vt:lpstr>
      <vt:lpstr>PROJECT DETAILS</vt:lpstr>
      <vt:lpstr>Objective :</vt:lpstr>
      <vt:lpstr>Problem Statement</vt:lpstr>
      <vt:lpstr>Architecture</vt:lpstr>
      <vt:lpstr>Why parameters are important</vt:lpstr>
      <vt:lpstr>Totals Sectors </vt:lpstr>
      <vt:lpstr>Total Investment Year Wise</vt:lpstr>
      <vt:lpstr>Other Observations</vt:lpstr>
      <vt:lpstr>Top 5 Sector Investment Wise</vt:lpstr>
      <vt:lpstr>Top 5 Investment in term of years</vt:lpstr>
      <vt:lpstr>Total Investment In a Sector YearWise</vt:lpstr>
      <vt:lpstr>Year Wise Investment</vt:lpstr>
      <vt:lpstr>Sector Wise Analysis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GOURAV RATHI शाश्वत</cp:lastModifiedBy>
  <cp:revision>10</cp:revision>
  <dcterms:created xsi:type="dcterms:W3CDTF">2022-08-08T15:56:42Z</dcterms:created>
  <dcterms:modified xsi:type="dcterms:W3CDTF">2023-01-07T19:59:52Z</dcterms:modified>
</cp:coreProperties>
</file>