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4" r:id="rId6"/>
    <p:sldId id="282" r:id="rId7"/>
    <p:sldId id="314" r:id="rId8"/>
    <p:sldId id="315" r:id="rId9"/>
    <p:sldId id="317" r:id="rId10"/>
    <p:sldId id="323" r:id="rId11"/>
    <p:sldId id="324" r:id="rId12"/>
    <p:sldId id="325" r:id="rId13"/>
    <p:sldId id="326" r:id="rId14"/>
    <p:sldId id="328" r:id="rId15"/>
    <p:sldId id="329" r:id="rId16"/>
    <p:sldId id="327" r:id="rId17"/>
    <p:sldId id="330" r:id="rId18"/>
    <p:sldId id="318"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5" d="100"/>
          <a:sy n="55" d="100"/>
        </p:scale>
        <p:origin x="1096" y="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Entertainer Data Analytics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8484-CB34-72FC-AC50-01D990A67818}"/>
              </a:ext>
            </a:extLst>
          </p:cNvPr>
          <p:cNvSpPr>
            <a:spLocks noGrp="1"/>
          </p:cNvSpPr>
          <p:nvPr>
            <p:ph type="title"/>
          </p:nvPr>
        </p:nvSpPr>
        <p:spPr/>
        <p:txBody>
          <a:bodyPr/>
          <a:lstStyle/>
          <a:p>
            <a:r>
              <a:rPr lang="en-US" dirty="0"/>
              <a:t>Insights – </a:t>
            </a:r>
            <a:r>
              <a:rPr lang="en-US" sz="2400" dirty="0"/>
              <a:t>Age at breakthrough</a:t>
            </a:r>
            <a:r>
              <a:rPr lang="en-US" dirty="0"/>
              <a:t> </a:t>
            </a:r>
            <a:endParaRPr lang="en-IN" dirty="0"/>
          </a:p>
        </p:txBody>
      </p:sp>
      <p:sp>
        <p:nvSpPr>
          <p:cNvPr id="3" name="Content Placeholder 2">
            <a:extLst>
              <a:ext uri="{FF2B5EF4-FFF2-40B4-BE49-F238E27FC236}">
                <a16:creationId xmlns:a16="http://schemas.microsoft.com/office/drawing/2014/main" id="{33B3D8B8-4D60-8737-97FA-DA52985C63C5}"/>
              </a:ext>
            </a:extLst>
          </p:cNvPr>
          <p:cNvSpPr>
            <a:spLocks noGrp="1"/>
          </p:cNvSpPr>
          <p:nvPr>
            <p:ph sz="half" idx="2"/>
          </p:nvPr>
        </p:nvSpPr>
        <p:spPr>
          <a:xfrm>
            <a:off x="1550564" y="2303028"/>
            <a:ext cx="4294651" cy="3961593"/>
          </a:xfrm>
        </p:spPr>
        <p:txBody>
          <a:bodyPr>
            <a:normAutofit/>
          </a:bodyPr>
          <a:lstStyle/>
          <a:p>
            <a:pPr marL="0" indent="0" algn="just">
              <a:buNone/>
            </a:pPr>
            <a:r>
              <a:rPr lang="en-US" sz="2400" dirty="0"/>
              <a:t>The highest number of Entertainers (i.e. 9) having age at breakthrough year is 25.</a:t>
            </a:r>
          </a:p>
          <a:p>
            <a:pPr marL="0" indent="0" algn="just">
              <a:buNone/>
            </a:pPr>
            <a:r>
              <a:rPr lang="en-US" sz="2400" dirty="0"/>
              <a:t>This is the only age group that showed highest number of entertainers.</a:t>
            </a:r>
            <a:endParaRPr lang="en-IN" sz="2400" dirty="0"/>
          </a:p>
        </p:txBody>
      </p:sp>
      <p:pic>
        <p:nvPicPr>
          <p:cNvPr id="7" name="Content Placeholder 6" descr="A graph of blue bars&#10;&#10;Description automatically generated">
            <a:extLst>
              <a:ext uri="{FF2B5EF4-FFF2-40B4-BE49-F238E27FC236}">
                <a16:creationId xmlns:a16="http://schemas.microsoft.com/office/drawing/2014/main" id="{2A155ADD-B82F-A48D-D65B-22FCB55D59A7}"/>
              </a:ext>
            </a:extLst>
          </p:cNvPr>
          <p:cNvPicPr>
            <a:picLocks noGrp="1" noChangeAspect="1"/>
          </p:cNvPicPr>
          <p:nvPr>
            <p:ph sz="half" idx="15"/>
          </p:nvPr>
        </p:nvPicPr>
        <p:blipFill>
          <a:blip r:embed="rId2"/>
          <a:stretch>
            <a:fillRect/>
          </a:stretch>
        </p:blipFill>
        <p:spPr>
          <a:xfrm>
            <a:off x="6096001" y="2303028"/>
            <a:ext cx="5930096" cy="3961594"/>
          </a:xfrm>
        </p:spPr>
      </p:pic>
    </p:spTree>
    <p:extLst>
      <p:ext uri="{BB962C8B-B14F-4D97-AF65-F5344CB8AC3E}">
        <p14:creationId xmlns:p14="http://schemas.microsoft.com/office/powerpoint/2010/main" val="320790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F3BC-EFDC-B57F-D19E-14F165697650}"/>
              </a:ext>
            </a:extLst>
          </p:cNvPr>
          <p:cNvSpPr>
            <a:spLocks noGrp="1"/>
          </p:cNvSpPr>
          <p:nvPr>
            <p:ph type="title"/>
          </p:nvPr>
        </p:nvSpPr>
        <p:spPr>
          <a:xfrm>
            <a:off x="1550564" y="1057274"/>
            <a:ext cx="10641436" cy="999746"/>
          </a:xfrm>
        </p:spPr>
        <p:txBody>
          <a:bodyPr/>
          <a:lstStyle/>
          <a:p>
            <a:r>
              <a:rPr lang="en-US" dirty="0"/>
              <a:t>Insights – </a:t>
            </a:r>
            <a:r>
              <a:rPr lang="en-US" sz="2400" dirty="0"/>
              <a:t>no. of actors during major award year</a:t>
            </a:r>
            <a:endParaRPr lang="en-IN" dirty="0"/>
          </a:p>
        </p:txBody>
      </p:sp>
      <p:sp>
        <p:nvSpPr>
          <p:cNvPr id="3" name="Content Placeholder 2">
            <a:extLst>
              <a:ext uri="{FF2B5EF4-FFF2-40B4-BE49-F238E27FC236}">
                <a16:creationId xmlns:a16="http://schemas.microsoft.com/office/drawing/2014/main" id="{0C241267-FE9E-B2DD-D02F-71667BA184BA}"/>
              </a:ext>
            </a:extLst>
          </p:cNvPr>
          <p:cNvSpPr>
            <a:spLocks noGrp="1"/>
          </p:cNvSpPr>
          <p:nvPr>
            <p:ph sz="half" idx="2"/>
          </p:nvPr>
        </p:nvSpPr>
        <p:spPr>
          <a:xfrm>
            <a:off x="1550565" y="2303028"/>
            <a:ext cx="4375674" cy="3961593"/>
          </a:xfrm>
        </p:spPr>
        <p:txBody>
          <a:bodyPr>
            <a:normAutofit/>
          </a:bodyPr>
          <a:lstStyle/>
          <a:p>
            <a:pPr marL="0" indent="0" algn="just">
              <a:buNone/>
            </a:pPr>
            <a:r>
              <a:rPr lang="en-US" sz="2400" dirty="0"/>
              <a:t>This shows the age of number of Entertainers when they won their major award in their career.</a:t>
            </a:r>
          </a:p>
          <a:p>
            <a:pPr marL="0" indent="0" algn="just">
              <a:buNone/>
            </a:pPr>
            <a:r>
              <a:rPr lang="en-US" sz="2400" dirty="0"/>
              <a:t>Where 40 is the age group that showed the highest number of entertainers (i.e. 4) that won the major award at that age.</a:t>
            </a:r>
            <a:endParaRPr lang="en-IN" sz="2400" dirty="0"/>
          </a:p>
        </p:txBody>
      </p:sp>
      <p:pic>
        <p:nvPicPr>
          <p:cNvPr id="7" name="Content Placeholder 6" descr="A graph of a number of people&#10;&#10;Description automatically generated with medium confidence">
            <a:extLst>
              <a:ext uri="{FF2B5EF4-FFF2-40B4-BE49-F238E27FC236}">
                <a16:creationId xmlns:a16="http://schemas.microsoft.com/office/drawing/2014/main" id="{61A0A52D-D24B-DC4F-3C51-A21D22EDEE3A}"/>
              </a:ext>
            </a:extLst>
          </p:cNvPr>
          <p:cNvPicPr>
            <a:picLocks noGrp="1" noChangeAspect="1"/>
          </p:cNvPicPr>
          <p:nvPr>
            <p:ph sz="half" idx="15"/>
          </p:nvPr>
        </p:nvPicPr>
        <p:blipFill>
          <a:blip r:embed="rId2"/>
          <a:stretch>
            <a:fillRect/>
          </a:stretch>
        </p:blipFill>
        <p:spPr>
          <a:xfrm>
            <a:off x="6096000" y="2303027"/>
            <a:ext cx="5918521" cy="4207601"/>
          </a:xfrm>
        </p:spPr>
      </p:pic>
    </p:spTree>
    <p:extLst>
      <p:ext uri="{BB962C8B-B14F-4D97-AF65-F5344CB8AC3E}">
        <p14:creationId xmlns:p14="http://schemas.microsoft.com/office/powerpoint/2010/main" val="193539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FC84-AACB-8EBB-3776-A2375EE0762E}"/>
              </a:ext>
            </a:extLst>
          </p:cNvPr>
          <p:cNvSpPr>
            <a:spLocks noGrp="1"/>
          </p:cNvSpPr>
          <p:nvPr>
            <p:ph type="title"/>
          </p:nvPr>
        </p:nvSpPr>
        <p:spPr>
          <a:xfrm>
            <a:off x="1550564" y="1057274"/>
            <a:ext cx="10128292" cy="999746"/>
          </a:xfrm>
        </p:spPr>
        <p:txBody>
          <a:bodyPr/>
          <a:lstStyle/>
          <a:p>
            <a:r>
              <a:rPr lang="en-US" dirty="0"/>
              <a:t>Insights – </a:t>
            </a:r>
            <a:r>
              <a:rPr lang="en-US" sz="2400" dirty="0"/>
              <a:t>Avg of career by birth year range</a:t>
            </a:r>
            <a:r>
              <a:rPr lang="en-US" dirty="0"/>
              <a:t> </a:t>
            </a:r>
            <a:endParaRPr lang="en-IN" dirty="0"/>
          </a:p>
        </p:txBody>
      </p:sp>
      <p:sp>
        <p:nvSpPr>
          <p:cNvPr id="3" name="Content Placeholder 2">
            <a:extLst>
              <a:ext uri="{FF2B5EF4-FFF2-40B4-BE49-F238E27FC236}">
                <a16:creationId xmlns:a16="http://schemas.microsoft.com/office/drawing/2014/main" id="{A514773C-3E4A-EF01-2338-92253B5156ED}"/>
              </a:ext>
            </a:extLst>
          </p:cNvPr>
          <p:cNvSpPr>
            <a:spLocks noGrp="1"/>
          </p:cNvSpPr>
          <p:nvPr>
            <p:ph sz="half" idx="2"/>
          </p:nvPr>
        </p:nvSpPr>
        <p:spPr>
          <a:xfrm>
            <a:off x="1550564" y="2303028"/>
            <a:ext cx="9875463" cy="1261975"/>
          </a:xfrm>
        </p:spPr>
        <p:txBody>
          <a:bodyPr>
            <a:normAutofit/>
          </a:bodyPr>
          <a:lstStyle/>
          <a:p>
            <a:pPr marL="0" indent="0" algn="just">
              <a:buNone/>
            </a:pPr>
            <a:r>
              <a:rPr lang="en-US" sz="2400" dirty="0"/>
              <a:t>This is the average of career duration of actors in their particular birth year range where the range 1880-1890 showed the highest average of career which is 52.</a:t>
            </a:r>
            <a:endParaRPr lang="en-IN" sz="2400" dirty="0"/>
          </a:p>
        </p:txBody>
      </p:sp>
      <p:pic>
        <p:nvPicPr>
          <p:cNvPr id="7" name="Content Placeholder 6" descr="A graph with a line going up&#10;&#10;Description automatically generated">
            <a:extLst>
              <a:ext uri="{FF2B5EF4-FFF2-40B4-BE49-F238E27FC236}">
                <a16:creationId xmlns:a16="http://schemas.microsoft.com/office/drawing/2014/main" id="{556F341E-85CB-9F32-00BD-292044F3AF0D}"/>
              </a:ext>
            </a:extLst>
          </p:cNvPr>
          <p:cNvPicPr>
            <a:picLocks noGrp="1" noChangeAspect="1"/>
          </p:cNvPicPr>
          <p:nvPr>
            <p:ph sz="half" idx="15"/>
          </p:nvPr>
        </p:nvPicPr>
        <p:blipFill>
          <a:blip r:embed="rId2"/>
          <a:stretch>
            <a:fillRect/>
          </a:stretch>
        </p:blipFill>
        <p:spPr>
          <a:xfrm>
            <a:off x="1550564" y="3703900"/>
            <a:ext cx="10488134" cy="2973722"/>
          </a:xfrm>
        </p:spPr>
      </p:pic>
    </p:spTree>
    <p:extLst>
      <p:ext uri="{BB962C8B-B14F-4D97-AF65-F5344CB8AC3E}">
        <p14:creationId xmlns:p14="http://schemas.microsoft.com/office/powerpoint/2010/main" val="201211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25E1-9555-D32B-FBB7-B55AF019B87C}"/>
              </a:ext>
            </a:extLst>
          </p:cNvPr>
          <p:cNvSpPr>
            <a:spLocks noGrp="1"/>
          </p:cNvSpPr>
          <p:nvPr>
            <p:ph type="title"/>
          </p:nvPr>
        </p:nvSpPr>
        <p:spPr/>
        <p:txBody>
          <a:bodyPr/>
          <a:lstStyle/>
          <a:p>
            <a:r>
              <a:rPr lang="en-US" dirty="0"/>
              <a:t>Dashboard 1</a:t>
            </a:r>
            <a:endParaRPr lang="en-IN" dirty="0"/>
          </a:p>
        </p:txBody>
      </p:sp>
      <p:pic>
        <p:nvPicPr>
          <p:cNvPr id="7" name="Content Placeholder 6" descr="A screenshot of a computer&#10;&#10;Description automatically generated">
            <a:extLst>
              <a:ext uri="{FF2B5EF4-FFF2-40B4-BE49-F238E27FC236}">
                <a16:creationId xmlns:a16="http://schemas.microsoft.com/office/drawing/2014/main" id="{8FEC26F4-1DA2-F1E4-8645-A993F489B110}"/>
              </a:ext>
            </a:extLst>
          </p:cNvPr>
          <p:cNvPicPr>
            <a:picLocks noGrp="1" noChangeAspect="1"/>
          </p:cNvPicPr>
          <p:nvPr>
            <p:ph sz="half" idx="2"/>
          </p:nvPr>
        </p:nvPicPr>
        <p:blipFill>
          <a:blip r:embed="rId2"/>
          <a:stretch>
            <a:fillRect/>
          </a:stretch>
        </p:blipFill>
        <p:spPr>
          <a:xfrm>
            <a:off x="1550987" y="2268638"/>
            <a:ext cx="9745903" cy="4409953"/>
          </a:xfrm>
        </p:spPr>
      </p:pic>
    </p:spTree>
    <p:extLst>
      <p:ext uri="{BB962C8B-B14F-4D97-AF65-F5344CB8AC3E}">
        <p14:creationId xmlns:p14="http://schemas.microsoft.com/office/powerpoint/2010/main" val="354241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0A66-6929-C003-8F0B-825B6782291C}"/>
              </a:ext>
            </a:extLst>
          </p:cNvPr>
          <p:cNvSpPr>
            <a:spLocks noGrp="1"/>
          </p:cNvSpPr>
          <p:nvPr>
            <p:ph type="title"/>
          </p:nvPr>
        </p:nvSpPr>
        <p:spPr/>
        <p:txBody>
          <a:bodyPr/>
          <a:lstStyle/>
          <a:p>
            <a:r>
              <a:rPr lang="en-US" dirty="0"/>
              <a:t>Dashboard 2</a:t>
            </a:r>
            <a:endParaRPr lang="en-IN" dirty="0"/>
          </a:p>
        </p:txBody>
      </p:sp>
      <p:pic>
        <p:nvPicPr>
          <p:cNvPr id="7" name="Content Placeholder 6" descr="A screenshot of a computer screen&#10;&#10;Description automatically generated">
            <a:extLst>
              <a:ext uri="{FF2B5EF4-FFF2-40B4-BE49-F238E27FC236}">
                <a16:creationId xmlns:a16="http://schemas.microsoft.com/office/drawing/2014/main" id="{9131134D-0846-082F-4EBF-A77429508EB8}"/>
              </a:ext>
            </a:extLst>
          </p:cNvPr>
          <p:cNvPicPr>
            <a:picLocks noGrp="1" noChangeAspect="1"/>
          </p:cNvPicPr>
          <p:nvPr>
            <p:ph sz="half" idx="2"/>
          </p:nvPr>
        </p:nvPicPr>
        <p:blipFill>
          <a:blip r:embed="rId2"/>
          <a:stretch>
            <a:fillRect/>
          </a:stretch>
        </p:blipFill>
        <p:spPr>
          <a:xfrm>
            <a:off x="1456152" y="2928395"/>
            <a:ext cx="9875463" cy="3738624"/>
          </a:xfrm>
        </p:spPr>
      </p:pic>
      <p:sp>
        <p:nvSpPr>
          <p:cNvPr id="8" name="TextBox 7">
            <a:extLst>
              <a:ext uri="{FF2B5EF4-FFF2-40B4-BE49-F238E27FC236}">
                <a16:creationId xmlns:a16="http://schemas.microsoft.com/office/drawing/2014/main" id="{90DDEBFF-3274-EB47-5123-BD112BD056A1}"/>
              </a:ext>
            </a:extLst>
          </p:cNvPr>
          <p:cNvSpPr txBox="1"/>
          <p:nvPr/>
        </p:nvSpPr>
        <p:spPr>
          <a:xfrm>
            <a:off x="1573027" y="2057020"/>
            <a:ext cx="9641711" cy="830997"/>
          </a:xfrm>
          <a:prstGeom prst="rect">
            <a:avLst/>
          </a:prstGeom>
          <a:noFill/>
        </p:spPr>
        <p:txBody>
          <a:bodyPr wrap="square" rtlCol="0">
            <a:spAutoFit/>
          </a:bodyPr>
          <a:lstStyle/>
          <a:p>
            <a:r>
              <a:rPr lang="en-US" sz="2400" dirty="0">
                <a:solidFill>
                  <a:srgbClr val="202C8F"/>
                </a:solidFill>
              </a:rPr>
              <a:t>In dashboard 2, we have a slicer and multi row card which shows the details of particular Entertainer in a card.</a:t>
            </a:r>
            <a:endParaRPr lang="en-IN" sz="2400" dirty="0">
              <a:solidFill>
                <a:srgbClr val="202C8F"/>
              </a:solidFill>
            </a:endParaRPr>
          </a:p>
        </p:txBody>
      </p:sp>
    </p:spTree>
    <p:extLst>
      <p:ext uri="{BB962C8B-B14F-4D97-AF65-F5344CB8AC3E}">
        <p14:creationId xmlns:p14="http://schemas.microsoft.com/office/powerpoint/2010/main" val="296441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summary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2331791"/>
            <a:ext cx="7843837" cy="4115308"/>
          </a:xfrm>
        </p:spPr>
        <p:txBody>
          <a:bodyPr/>
          <a:lstStyle/>
          <a:p>
            <a:pPr marL="342900" indent="-342900" algn="just">
              <a:buFont typeface="Arial" panose="020B0604020202020204" pitchFamily="34" charset="0"/>
              <a:buChar char="•"/>
            </a:pPr>
            <a:r>
              <a:rPr lang="en-US" dirty="0"/>
              <a:t>Males dominated the industry with 71.43%.</a:t>
            </a:r>
          </a:p>
          <a:p>
            <a:pPr marL="342900" indent="-342900" algn="just">
              <a:buFont typeface="Arial" panose="020B0604020202020204" pitchFamily="34" charset="0"/>
              <a:buChar char="•"/>
            </a:pPr>
            <a:r>
              <a:rPr lang="en-US" dirty="0"/>
              <a:t>Award winners were 91.43%.</a:t>
            </a:r>
          </a:p>
          <a:p>
            <a:pPr marL="342900" indent="-342900" algn="just">
              <a:buFont typeface="Arial" panose="020B0604020202020204" pitchFamily="34" charset="0"/>
              <a:buChar char="•"/>
            </a:pPr>
            <a:r>
              <a:rPr lang="en-US" dirty="0"/>
              <a:t>Dead count is 42.86%.</a:t>
            </a:r>
          </a:p>
          <a:p>
            <a:pPr marL="342900" indent="-342900" algn="just">
              <a:buFont typeface="Arial" panose="020B0604020202020204" pitchFamily="34" charset="0"/>
              <a:buChar char="•"/>
            </a:pPr>
            <a:r>
              <a:rPr lang="en-US" dirty="0"/>
              <a:t>Highest number of entertainers which is 14 were born in 1900-1910.</a:t>
            </a:r>
          </a:p>
          <a:p>
            <a:pPr marL="342900" indent="-342900" algn="just">
              <a:buFont typeface="Arial" panose="020B0604020202020204" pitchFamily="34" charset="0"/>
              <a:buChar char="•"/>
            </a:pPr>
            <a:r>
              <a:rPr lang="en-US" dirty="0"/>
              <a:t>H</a:t>
            </a:r>
            <a:r>
              <a:rPr lang="en-US" sz="2400" dirty="0"/>
              <a:t>ighest number of Entertainers which is 9 having age at breakthrough year is 25.</a:t>
            </a:r>
          </a:p>
          <a:p>
            <a:pPr marL="342900" indent="-342900" algn="just">
              <a:buFont typeface="Arial" panose="020B0604020202020204" pitchFamily="34" charset="0"/>
              <a:buChar char="•"/>
            </a:pPr>
            <a:r>
              <a:rPr lang="en-US" dirty="0"/>
              <a:t>4 is the highest number of actors that won major award at the age of 40.</a:t>
            </a:r>
          </a:p>
          <a:p>
            <a:pPr marL="342900" indent="-342900" algn="just">
              <a:buFont typeface="Arial" panose="020B0604020202020204" pitchFamily="34" charset="0"/>
              <a:buChar char="•"/>
            </a:pPr>
            <a:r>
              <a:rPr lang="en-US" dirty="0"/>
              <a:t>1880-1890 is the birth year range in which actors had the highest avg career duration which is 52.</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210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Gaurav Rawat</a:t>
            </a:r>
          </a:p>
          <a:p>
            <a:r>
              <a:rPr lang="en-US" dirty="0"/>
              <a:t>gauravrawat4657@gmail.com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Introduction</a:t>
            </a:r>
          </a:p>
          <a:p>
            <a:r>
              <a:rPr lang="en-US" dirty="0"/>
              <a:t>Problem Statement</a:t>
            </a:r>
          </a:p>
          <a:p>
            <a:r>
              <a:rPr lang="en-US" dirty="0"/>
              <a:t>Main KPIs</a:t>
            </a:r>
          </a:p>
          <a:p>
            <a:r>
              <a:rPr lang="en-US" dirty="0"/>
              <a:t>Insights</a:t>
            </a:r>
          </a:p>
          <a:p>
            <a:r>
              <a:rPr lang="en-US" dirty="0"/>
              <a:t>Dashboard</a:t>
            </a:r>
          </a:p>
          <a:p>
            <a:r>
              <a:rPr lang="en-US" dirty="0"/>
              <a:t>Summary</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Autofit/>
          </a:bodyPr>
          <a:lstStyle/>
          <a:p>
            <a:pPr marL="0" indent="0" algn="just">
              <a:buNone/>
            </a:pPr>
            <a:r>
              <a:rPr lang="en-US" sz="2400" dirty="0"/>
              <a:t>In today's fast-paced world, entertainment provides a necessary respite from the stresses of daily life. This vast sector not only engages audiences but also drives significant economic activity. By examining key data trends, we can uncover insights into content performance, and emerging patterns, helping stakeholders make informed decisions. This project leverages data science tools to explore and analyze data from various entertainment sources, enhancing our understanding of industry dynamics.</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971270" y="928688"/>
            <a:ext cx="7043617" cy="1019486"/>
          </a:xfrm>
        </p:spPr>
        <p:txBody>
          <a:bodyPr/>
          <a:lstStyle/>
          <a:p>
            <a:r>
              <a:rPr lang="en-US" dirty="0"/>
              <a:t>Problem Statement</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971270" y="2205424"/>
            <a:ext cx="7043618" cy="4374783"/>
          </a:xfrm>
        </p:spPr>
        <p:txBody>
          <a:bodyPr>
            <a:noAutofit/>
          </a:bodyPr>
          <a:lstStyle/>
          <a:p>
            <a:pPr algn="just"/>
            <a:r>
              <a:rPr lang="en-US" dirty="0"/>
              <a:t>As modern life grows more stressful, people increasingly seek ways to unwind and escape. The entertainment industry, spanning movies, TV shows, radio, and print media, fulfills this need by delivering diverse content that helps people de-stress and face life's challenges with renewed energy. Given the vast data generated in this industry, analyzing it effectively can reveal insights into content success, and trends. This project aims to dissect these data patterns to provide actionable insights, using data science to explore key aspects of the film and entertainment sector.</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Main </a:t>
            </a:r>
            <a:r>
              <a:rPr lang="en-US" dirty="0" err="1"/>
              <a:t>Kpi</a:t>
            </a:r>
            <a:r>
              <a:rPr lang="en-US" sz="2400" dirty="0" err="1"/>
              <a:t>s</a:t>
            </a:r>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905509" cy="3720337"/>
          </a:xfrm>
        </p:spPr>
        <p:txBody>
          <a:bodyPr>
            <a:normAutofit/>
          </a:bodyPr>
          <a:lstStyle/>
          <a:p>
            <a:pPr marL="285750" indent="-285750" algn="just">
              <a:buFont typeface="Arial" panose="020B0604020202020204" pitchFamily="34" charset="0"/>
              <a:buChar char="•"/>
            </a:pPr>
            <a:r>
              <a:rPr lang="en-US" sz="2400" dirty="0"/>
              <a:t>Year of first major award : Year in which entertainer won their first major award.</a:t>
            </a:r>
          </a:p>
          <a:p>
            <a:pPr marL="285750" indent="-285750" algn="just">
              <a:buFont typeface="Arial" panose="020B0604020202020204" pitchFamily="34" charset="0"/>
              <a:buChar char="•"/>
            </a:pPr>
            <a:r>
              <a:rPr lang="en-US" sz="2400" dirty="0"/>
              <a:t>Year of Breakthrough : Year of their first breakthrough/ Hit/ Award Nomination.</a:t>
            </a:r>
          </a:p>
          <a:p>
            <a:pPr marL="285750" indent="-285750" algn="just">
              <a:buFont typeface="Arial" panose="020B0604020202020204" pitchFamily="34" charset="0"/>
              <a:buChar char="•"/>
            </a:pPr>
            <a:r>
              <a:rPr lang="en-US" sz="2400" dirty="0"/>
              <a:t>Year of Last major work : Year in which they did their major work.</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1550564" y="1057274"/>
            <a:ext cx="9875463" cy="999746"/>
          </a:xfrm>
        </p:spPr>
        <p:txBody>
          <a:bodyPr anchor="b">
            <a:normAutofit/>
          </a:bodyPr>
          <a:lstStyle/>
          <a:p>
            <a:r>
              <a:rPr lang="en-US" dirty="0"/>
              <a:t>Insights - </a:t>
            </a:r>
            <a:r>
              <a:rPr lang="en-US" sz="2400" dirty="0"/>
              <a:t>Gender Distribution</a:t>
            </a:r>
            <a:endParaRPr lang="en-US" dirty="0"/>
          </a:p>
        </p:txBody>
      </p:sp>
      <p:pic>
        <p:nvPicPr>
          <p:cNvPr id="7" name="Content Placeholder 6" descr="A blue pie chart with numbers and a number of percentages&#10;&#10;Description automatically generated">
            <a:extLst>
              <a:ext uri="{FF2B5EF4-FFF2-40B4-BE49-F238E27FC236}">
                <a16:creationId xmlns:a16="http://schemas.microsoft.com/office/drawing/2014/main" id="{89E7C377-4E2C-0A38-2964-2E3F6BFC7669}"/>
              </a:ext>
            </a:extLst>
          </p:cNvPr>
          <p:cNvPicPr>
            <a:picLocks noGrp="1" noChangeAspect="1"/>
          </p:cNvPicPr>
          <p:nvPr>
            <p:ph sz="half" idx="2"/>
          </p:nvPr>
        </p:nvPicPr>
        <p:blipFill>
          <a:blip r:embed="rId3"/>
          <a:stretch>
            <a:fillRect/>
          </a:stretch>
        </p:blipFill>
        <p:spPr>
          <a:xfrm>
            <a:off x="6223960" y="2377224"/>
            <a:ext cx="5829147" cy="3787833"/>
          </a:xfrm>
          <a:noFill/>
        </p:spPr>
      </p:pic>
      <p:sp>
        <p:nvSpPr>
          <p:cNvPr id="12" name="Content Placeholder 3">
            <a:extLst>
              <a:ext uri="{FF2B5EF4-FFF2-40B4-BE49-F238E27FC236}">
                <a16:creationId xmlns:a16="http://schemas.microsoft.com/office/drawing/2014/main" id="{9C610E3E-D54F-227B-387C-F406E889447D}"/>
              </a:ext>
            </a:extLst>
          </p:cNvPr>
          <p:cNvSpPr>
            <a:spLocks noGrp="1"/>
          </p:cNvSpPr>
          <p:nvPr>
            <p:ph sz="half" idx="15"/>
          </p:nvPr>
        </p:nvSpPr>
        <p:spPr>
          <a:xfrm>
            <a:off x="1550564" y="2377224"/>
            <a:ext cx="4248352" cy="3961593"/>
          </a:xfrm>
        </p:spPr>
        <p:txBody>
          <a:bodyPr>
            <a:normAutofit/>
          </a:bodyPr>
          <a:lstStyle/>
          <a:p>
            <a:pPr marL="0" indent="0" algn="just">
              <a:buNone/>
            </a:pPr>
            <a:r>
              <a:rPr lang="en-US" sz="2400" dirty="0"/>
              <a:t>This shows the distribution of Entertainers based on their gender.</a:t>
            </a:r>
          </a:p>
          <a:p>
            <a:pPr marL="0" indent="0" algn="just">
              <a:buNone/>
            </a:pPr>
            <a:r>
              <a:rPr lang="en-US" sz="2400" dirty="0"/>
              <a:t>In this data, Males (71.43%) exceeding the Females (28.57%).</a:t>
            </a:r>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A989-EB4E-D5FE-6DA7-E7A37290558E}"/>
              </a:ext>
            </a:extLst>
          </p:cNvPr>
          <p:cNvSpPr>
            <a:spLocks noGrp="1"/>
          </p:cNvSpPr>
          <p:nvPr>
            <p:ph type="title"/>
          </p:nvPr>
        </p:nvSpPr>
        <p:spPr/>
        <p:txBody>
          <a:bodyPr/>
          <a:lstStyle/>
          <a:p>
            <a:r>
              <a:rPr lang="en-US" dirty="0"/>
              <a:t>Insights – </a:t>
            </a:r>
            <a:r>
              <a:rPr lang="en-US" sz="2400" dirty="0"/>
              <a:t>Award winners</a:t>
            </a:r>
            <a:r>
              <a:rPr lang="en-US" dirty="0"/>
              <a:t> </a:t>
            </a:r>
            <a:endParaRPr lang="en-IN" dirty="0"/>
          </a:p>
        </p:txBody>
      </p:sp>
      <p:pic>
        <p:nvPicPr>
          <p:cNvPr id="7" name="Content Placeholder 6" descr="A blue pie chart with numbers and a blue circle&#10;&#10;Description automatically generated">
            <a:extLst>
              <a:ext uri="{FF2B5EF4-FFF2-40B4-BE49-F238E27FC236}">
                <a16:creationId xmlns:a16="http://schemas.microsoft.com/office/drawing/2014/main" id="{72B39CEB-1447-ACC9-577F-03A2F9045793}"/>
              </a:ext>
            </a:extLst>
          </p:cNvPr>
          <p:cNvPicPr>
            <a:picLocks noGrp="1" noChangeAspect="1"/>
          </p:cNvPicPr>
          <p:nvPr>
            <p:ph sz="half" idx="2"/>
          </p:nvPr>
        </p:nvPicPr>
        <p:blipFill>
          <a:blip r:embed="rId2"/>
          <a:stretch>
            <a:fillRect/>
          </a:stretch>
        </p:blipFill>
        <p:spPr>
          <a:xfrm>
            <a:off x="6096000" y="2393242"/>
            <a:ext cx="5976395" cy="3961593"/>
          </a:xfrm>
        </p:spPr>
      </p:pic>
      <p:sp>
        <p:nvSpPr>
          <p:cNvPr id="4" name="Content Placeholder 3">
            <a:extLst>
              <a:ext uri="{FF2B5EF4-FFF2-40B4-BE49-F238E27FC236}">
                <a16:creationId xmlns:a16="http://schemas.microsoft.com/office/drawing/2014/main" id="{73E15967-DBA9-054D-C709-F503FEFA86C5}"/>
              </a:ext>
            </a:extLst>
          </p:cNvPr>
          <p:cNvSpPr>
            <a:spLocks noGrp="1"/>
          </p:cNvSpPr>
          <p:nvPr>
            <p:ph sz="half" idx="15"/>
          </p:nvPr>
        </p:nvSpPr>
        <p:spPr>
          <a:xfrm>
            <a:off x="1550563" y="2483960"/>
            <a:ext cx="4259927" cy="3961593"/>
          </a:xfrm>
        </p:spPr>
        <p:txBody>
          <a:bodyPr>
            <a:normAutofit/>
          </a:bodyPr>
          <a:lstStyle/>
          <a:p>
            <a:pPr marL="0" indent="0" algn="just">
              <a:buNone/>
            </a:pPr>
            <a:r>
              <a:rPr lang="en-US" sz="2400" dirty="0"/>
              <a:t>This chart shows the comparison between Entertainers who have won any major awards or not in their career.</a:t>
            </a:r>
          </a:p>
          <a:p>
            <a:pPr marL="0" indent="0" algn="just">
              <a:buNone/>
            </a:pPr>
            <a:r>
              <a:rPr lang="en-US" sz="2400" dirty="0"/>
              <a:t>We can clearly see that there are 91.43% actors who have won awards in their career.</a:t>
            </a:r>
            <a:endParaRPr lang="en-IN" sz="2400" dirty="0"/>
          </a:p>
        </p:txBody>
      </p:sp>
    </p:spTree>
    <p:extLst>
      <p:ext uri="{BB962C8B-B14F-4D97-AF65-F5344CB8AC3E}">
        <p14:creationId xmlns:p14="http://schemas.microsoft.com/office/powerpoint/2010/main" val="330991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8758-EC47-C81D-D363-9A87A5E7A6D2}"/>
              </a:ext>
            </a:extLst>
          </p:cNvPr>
          <p:cNvSpPr>
            <a:spLocks noGrp="1"/>
          </p:cNvSpPr>
          <p:nvPr>
            <p:ph type="title"/>
          </p:nvPr>
        </p:nvSpPr>
        <p:spPr/>
        <p:txBody>
          <a:bodyPr/>
          <a:lstStyle/>
          <a:p>
            <a:r>
              <a:rPr lang="en-US" dirty="0"/>
              <a:t>Insights – </a:t>
            </a:r>
            <a:r>
              <a:rPr lang="en-US" sz="2400" dirty="0"/>
              <a:t>Dead and Alive Count</a:t>
            </a:r>
            <a:endParaRPr lang="en-IN" dirty="0"/>
          </a:p>
        </p:txBody>
      </p:sp>
      <p:sp>
        <p:nvSpPr>
          <p:cNvPr id="3" name="Content Placeholder 2">
            <a:extLst>
              <a:ext uri="{FF2B5EF4-FFF2-40B4-BE49-F238E27FC236}">
                <a16:creationId xmlns:a16="http://schemas.microsoft.com/office/drawing/2014/main" id="{3D3F53D8-349C-BB3E-B881-186C65574A15}"/>
              </a:ext>
            </a:extLst>
          </p:cNvPr>
          <p:cNvSpPr>
            <a:spLocks noGrp="1"/>
          </p:cNvSpPr>
          <p:nvPr>
            <p:ph sz="half" idx="2"/>
          </p:nvPr>
        </p:nvSpPr>
        <p:spPr>
          <a:xfrm>
            <a:off x="1550565" y="2303028"/>
            <a:ext cx="4410398" cy="3961593"/>
          </a:xfrm>
        </p:spPr>
        <p:txBody>
          <a:bodyPr>
            <a:normAutofit/>
          </a:bodyPr>
          <a:lstStyle/>
          <a:p>
            <a:pPr marL="0" indent="0" algn="just">
              <a:buNone/>
            </a:pPr>
            <a:r>
              <a:rPr lang="en-US" sz="2400" dirty="0"/>
              <a:t>This is the count of actors who are dead and alive.</a:t>
            </a:r>
          </a:p>
          <a:p>
            <a:pPr marL="0" indent="0" algn="just">
              <a:buNone/>
            </a:pPr>
            <a:r>
              <a:rPr lang="en-US" sz="2400" dirty="0"/>
              <a:t>In the given dataset, 42.86% entertainers are dead while 57.14% entertainers are still alive.</a:t>
            </a:r>
            <a:endParaRPr lang="en-IN" sz="2400" dirty="0"/>
          </a:p>
        </p:txBody>
      </p:sp>
      <p:pic>
        <p:nvPicPr>
          <p:cNvPr id="7" name="Content Placeholder 6" descr="A blue pie chart with numbers and text&#10;&#10;Description automatically generated">
            <a:extLst>
              <a:ext uri="{FF2B5EF4-FFF2-40B4-BE49-F238E27FC236}">
                <a16:creationId xmlns:a16="http://schemas.microsoft.com/office/drawing/2014/main" id="{FA31851B-BD6E-071E-A1BF-AC9A4081C4EF}"/>
              </a:ext>
            </a:extLst>
          </p:cNvPr>
          <p:cNvPicPr>
            <a:picLocks noGrp="1" noChangeAspect="1"/>
          </p:cNvPicPr>
          <p:nvPr>
            <p:ph sz="half" idx="15"/>
          </p:nvPr>
        </p:nvPicPr>
        <p:blipFill>
          <a:blip r:embed="rId2"/>
          <a:stretch>
            <a:fillRect/>
          </a:stretch>
        </p:blipFill>
        <p:spPr>
          <a:xfrm>
            <a:off x="6096000" y="2465408"/>
            <a:ext cx="6011119" cy="3646025"/>
          </a:xfrm>
        </p:spPr>
      </p:pic>
    </p:spTree>
    <p:extLst>
      <p:ext uri="{BB962C8B-B14F-4D97-AF65-F5344CB8AC3E}">
        <p14:creationId xmlns:p14="http://schemas.microsoft.com/office/powerpoint/2010/main" val="87304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0FB4-4FFF-5E3A-0605-AED9FF0BA3D9}"/>
              </a:ext>
            </a:extLst>
          </p:cNvPr>
          <p:cNvSpPr>
            <a:spLocks noGrp="1"/>
          </p:cNvSpPr>
          <p:nvPr>
            <p:ph type="title"/>
          </p:nvPr>
        </p:nvSpPr>
        <p:spPr/>
        <p:txBody>
          <a:bodyPr/>
          <a:lstStyle/>
          <a:p>
            <a:r>
              <a:rPr lang="en-US" dirty="0"/>
              <a:t>Insights – </a:t>
            </a:r>
            <a:r>
              <a:rPr lang="en-US" sz="2400" dirty="0"/>
              <a:t>Entertainer by birth year range</a:t>
            </a:r>
            <a:r>
              <a:rPr lang="en-US" dirty="0"/>
              <a:t> </a:t>
            </a:r>
            <a:endParaRPr lang="en-IN" dirty="0"/>
          </a:p>
        </p:txBody>
      </p:sp>
      <p:sp>
        <p:nvSpPr>
          <p:cNvPr id="3" name="Content Placeholder 2">
            <a:extLst>
              <a:ext uri="{FF2B5EF4-FFF2-40B4-BE49-F238E27FC236}">
                <a16:creationId xmlns:a16="http://schemas.microsoft.com/office/drawing/2014/main" id="{734F6B51-4B41-D4A6-0574-40A067C7544C}"/>
              </a:ext>
            </a:extLst>
          </p:cNvPr>
          <p:cNvSpPr>
            <a:spLocks noGrp="1"/>
          </p:cNvSpPr>
          <p:nvPr>
            <p:ph sz="half" idx="2"/>
          </p:nvPr>
        </p:nvSpPr>
        <p:spPr>
          <a:xfrm>
            <a:off x="1550565" y="2303028"/>
            <a:ext cx="4545436" cy="3961593"/>
          </a:xfrm>
        </p:spPr>
        <p:txBody>
          <a:bodyPr>
            <a:normAutofit/>
          </a:bodyPr>
          <a:lstStyle/>
          <a:p>
            <a:pPr marL="0" indent="0" algn="just">
              <a:buNone/>
            </a:pPr>
            <a:r>
              <a:rPr lang="en-US" sz="2400" dirty="0"/>
              <a:t>This presents the number of entertainers in a particular birth year range divided in decades.</a:t>
            </a:r>
          </a:p>
          <a:p>
            <a:pPr marL="0" indent="0" algn="just">
              <a:buNone/>
            </a:pPr>
            <a:r>
              <a:rPr lang="en-US" sz="2400" dirty="0"/>
              <a:t>Where the highest number of entertainers (14) were born in the year range of 1900-1910.</a:t>
            </a:r>
            <a:endParaRPr lang="en-IN" sz="2400" dirty="0"/>
          </a:p>
        </p:txBody>
      </p:sp>
      <p:pic>
        <p:nvPicPr>
          <p:cNvPr id="7" name="Content Placeholder 6" descr="A blue bar graph with black text&#10;&#10;Description automatically generated">
            <a:extLst>
              <a:ext uri="{FF2B5EF4-FFF2-40B4-BE49-F238E27FC236}">
                <a16:creationId xmlns:a16="http://schemas.microsoft.com/office/drawing/2014/main" id="{A50213F8-A81F-4121-474E-F0EEAFA91AB0}"/>
              </a:ext>
            </a:extLst>
          </p:cNvPr>
          <p:cNvPicPr>
            <a:picLocks noGrp="1" noChangeAspect="1"/>
          </p:cNvPicPr>
          <p:nvPr>
            <p:ph sz="half" idx="15"/>
          </p:nvPr>
        </p:nvPicPr>
        <p:blipFill>
          <a:blip r:embed="rId2"/>
          <a:stretch>
            <a:fillRect/>
          </a:stretch>
        </p:blipFill>
        <p:spPr>
          <a:xfrm>
            <a:off x="6435523" y="2303029"/>
            <a:ext cx="5736549" cy="3961592"/>
          </a:xfrm>
        </p:spPr>
      </p:pic>
    </p:spTree>
    <p:extLst>
      <p:ext uri="{BB962C8B-B14F-4D97-AF65-F5344CB8AC3E}">
        <p14:creationId xmlns:p14="http://schemas.microsoft.com/office/powerpoint/2010/main" val="258406567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{463AE071-655F-45D6-98F5-07C98FF65676}tf78438558_win32</Template>
  <TotalTime>71</TotalTime>
  <Words>639</Words>
  <Application>Microsoft Office PowerPoint</Application>
  <PresentationFormat>Widescreen</PresentationFormat>
  <Paragraphs>51</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Sabon Next LT</vt:lpstr>
      <vt:lpstr>Custom</vt:lpstr>
      <vt:lpstr>Entertainer Data Analytics</vt:lpstr>
      <vt:lpstr>agenda</vt:lpstr>
      <vt:lpstr>Introduction</vt:lpstr>
      <vt:lpstr>Problem Statement</vt:lpstr>
      <vt:lpstr>Main Kpis</vt:lpstr>
      <vt:lpstr>Insights - Gender Distribution</vt:lpstr>
      <vt:lpstr>Insights – Award winners </vt:lpstr>
      <vt:lpstr>Insights – Dead and Alive Count</vt:lpstr>
      <vt:lpstr>Insights – Entertainer by birth year range </vt:lpstr>
      <vt:lpstr>Insights – Age at breakthrough </vt:lpstr>
      <vt:lpstr>Insights – no. of actors during major award year</vt:lpstr>
      <vt:lpstr>Insights – Avg of career by birth year range </vt:lpstr>
      <vt:lpstr>Dashboard 1</vt:lpstr>
      <vt:lpstr>Dashboard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Gaurav Rawat</dc:creator>
  <cp:lastModifiedBy>Gaurav Rawat</cp:lastModifiedBy>
  <cp:revision>1</cp:revision>
  <dcterms:created xsi:type="dcterms:W3CDTF">2024-11-10T13:32:13Z</dcterms:created>
  <dcterms:modified xsi:type="dcterms:W3CDTF">2024-11-10T14:43:13Z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