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79" d="100"/>
          <a:sy n="79" d="100"/>
        </p:scale>
        <p:origin x="59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 name="Group 1"/>
          <p:cNvGrpSpPr/>
          <p:nvPr/>
        </p:nvGrpSpPr>
        <p:grpSpPr>
          <a:xfrm>
            <a:off x="0" y="228600"/>
            <a:ext cx="2850840" cy="6638040"/>
            <a:chOff x="0" y="228600"/>
            <a:chExt cx="2850840" cy="6638040"/>
          </a:xfrm>
        </p:grpSpPr>
        <p:sp>
          <p:nvSpPr>
            <p:cNvPr id="31"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5840" cy="6853320"/>
            <a:chOff x="27360" y="-720"/>
            <a:chExt cx="2355840" cy="6853320"/>
          </a:xfrm>
        </p:grpSpPr>
        <p:sp>
          <p:nvSpPr>
            <p:cNvPr id="14"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8" name="PlaceHolder 29"/>
          <p:cNvSpPr>
            <a:spLocks noGrp="1"/>
          </p:cNvSpPr>
          <p:nvPr>
            <p:ph type="title"/>
          </p:nvPr>
        </p:nvSpPr>
        <p:spPr>
          <a:xfrm>
            <a:off x="2593080" y="624240"/>
            <a:ext cx="8911080" cy="1280160"/>
          </a:xfrm>
          <a:prstGeom prst="rect">
            <a:avLst/>
          </a:prstGeom>
        </p:spPr>
        <p:txBody>
          <a:bodyPr lIns="0" tIns="0" rIns="0" bIns="0" anchor="ctr"/>
          <a:lstStyle/>
          <a:p>
            <a:r>
              <a:rPr lang="en-IN" sz="1800" b="0" strike="noStrike" spc="-1">
                <a:latin typeface="Arial"/>
              </a:rPr>
              <a:t>Click to edit the title text format</a:t>
            </a:r>
          </a:p>
        </p:txBody>
      </p:sp>
      <p:sp>
        <p:nvSpPr>
          <p:cNvPr id="29"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6" name="Group 1"/>
          <p:cNvGrpSpPr/>
          <p:nvPr/>
        </p:nvGrpSpPr>
        <p:grpSpPr>
          <a:xfrm>
            <a:off x="0" y="228600"/>
            <a:ext cx="2850840" cy="6638040"/>
            <a:chOff x="0" y="228600"/>
            <a:chExt cx="2850840" cy="6638040"/>
          </a:xfrm>
        </p:grpSpPr>
        <p:sp>
          <p:nvSpPr>
            <p:cNvPr id="67"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79" name="Group 14"/>
          <p:cNvGrpSpPr/>
          <p:nvPr/>
        </p:nvGrpSpPr>
        <p:grpSpPr>
          <a:xfrm>
            <a:off x="27360" y="-720"/>
            <a:ext cx="2355840" cy="6853320"/>
            <a:chOff x="27360" y="-720"/>
            <a:chExt cx="2355840" cy="6853320"/>
          </a:xfrm>
        </p:grpSpPr>
        <p:sp>
          <p:nvSpPr>
            <p:cNvPr id="80"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2" name="CustomShape 27"/>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4" name="PlaceHolder 29"/>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95"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2" name="Group 1"/>
          <p:cNvGrpSpPr/>
          <p:nvPr/>
        </p:nvGrpSpPr>
        <p:grpSpPr>
          <a:xfrm>
            <a:off x="0" y="228600"/>
            <a:ext cx="2850840" cy="6638040"/>
            <a:chOff x="0" y="228600"/>
            <a:chExt cx="2850840" cy="6638040"/>
          </a:xfrm>
        </p:grpSpPr>
        <p:sp>
          <p:nvSpPr>
            <p:cNvPr id="133"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4"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5"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6"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7"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8"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9"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0"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1"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2"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3"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4"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45" name="Group 14"/>
          <p:cNvGrpSpPr/>
          <p:nvPr/>
        </p:nvGrpSpPr>
        <p:grpSpPr>
          <a:xfrm>
            <a:off x="27360" y="-720"/>
            <a:ext cx="2355840" cy="6853320"/>
            <a:chOff x="27360" y="-720"/>
            <a:chExt cx="2355840" cy="6853320"/>
          </a:xfrm>
        </p:grpSpPr>
        <p:sp>
          <p:nvSpPr>
            <p:cNvPr id="146"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7"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8"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9"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0"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1"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2"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3"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4"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5"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6"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7"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158" name="CustomShape 27"/>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0" name="PlaceHolder 29"/>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61"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891160" y="1085400"/>
            <a:ext cx="8914680" cy="307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5400" b="1" strike="noStrike" spc="-1">
                <a:solidFill>
                  <a:srgbClr val="262626"/>
                </a:solidFill>
                <a:latin typeface="Century Gothic"/>
              </a:rPr>
              <a:t>Study on Task Management System</a:t>
            </a:r>
            <a:endParaRPr lang="en-IN" sz="5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5E0C-5EAD-4A22-9AEE-97492DA92AA1}"/>
              </a:ext>
            </a:extLst>
          </p:cNvPr>
          <p:cNvSpPr>
            <a:spLocks noGrp="1"/>
          </p:cNvSpPr>
          <p:nvPr>
            <p:ph type="title"/>
          </p:nvPr>
        </p:nvSpPr>
        <p:spPr>
          <a:xfrm>
            <a:off x="3268705" y="2284200"/>
            <a:ext cx="10972440" cy="1144800"/>
          </a:xfrm>
        </p:spPr>
        <p:txBody>
          <a:bodyPr/>
          <a:lstStyle/>
          <a:p>
            <a:r>
              <a:rPr lang="en-IN" sz="9600" b="1" dirty="0"/>
              <a:t>THANK YOU</a:t>
            </a:r>
          </a:p>
        </p:txBody>
      </p:sp>
    </p:spTree>
    <p:extLst>
      <p:ext uri="{BB962C8B-B14F-4D97-AF65-F5344CB8AC3E}">
        <p14:creationId xmlns:p14="http://schemas.microsoft.com/office/powerpoint/2010/main" val="388293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3456000" y="1008000"/>
            <a:ext cx="7685640" cy="549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2400" b="1" strike="noStrike" spc="-1" dirty="0">
                <a:solidFill>
                  <a:srgbClr val="404040"/>
                </a:solidFill>
                <a:latin typeface="Century Gothic"/>
              </a:rPr>
              <a:t>Domain: </a:t>
            </a:r>
            <a:r>
              <a:rPr lang="en-IN" sz="2400" b="0" strike="noStrike" spc="-1" dirty="0">
                <a:solidFill>
                  <a:srgbClr val="404040"/>
                </a:solidFill>
                <a:latin typeface="Century Gothic"/>
              </a:rPr>
              <a:t>Algorithms</a:t>
            </a:r>
            <a:endParaRPr lang="en-IN" sz="2400" b="0" strike="noStrike" spc="-1" dirty="0">
              <a:latin typeface="Arial"/>
            </a:endParaRPr>
          </a:p>
          <a:p>
            <a:pPr>
              <a:lnSpc>
                <a:spcPct val="100000"/>
              </a:lnSpc>
              <a:spcBef>
                <a:spcPts val="1001"/>
              </a:spcBef>
            </a:pPr>
            <a:endParaRPr lang="en-IN" sz="2400" b="0" strike="noStrike" spc="-1" dirty="0">
              <a:latin typeface="Arial"/>
            </a:endParaRPr>
          </a:p>
          <a:p>
            <a:pPr>
              <a:lnSpc>
                <a:spcPct val="100000"/>
              </a:lnSpc>
              <a:spcBef>
                <a:spcPts val="1001"/>
              </a:spcBef>
            </a:pPr>
            <a:r>
              <a:rPr lang="en-IN" sz="2400" b="1" strike="noStrike" spc="-1" dirty="0">
                <a:solidFill>
                  <a:srgbClr val="404040"/>
                </a:solidFill>
                <a:latin typeface="Century Gothic"/>
              </a:rPr>
              <a:t>Scope/Aim :</a:t>
            </a:r>
            <a:r>
              <a:rPr lang="en-IN" sz="2400" b="0" strike="noStrike" spc="-1" dirty="0">
                <a:solidFill>
                  <a:srgbClr val="404040"/>
                </a:solidFill>
                <a:latin typeface="Century Gothic"/>
              </a:rPr>
              <a:t> To provide a solution to the people who have a lot of extra curricular activities to do for developing self, but find it difficult to arrange the activities in their busy schedule.</a:t>
            </a:r>
            <a:endParaRPr lang="en-IN" sz="2400" b="0" strike="noStrike" spc="-1" dirty="0">
              <a:latin typeface="Arial"/>
            </a:endParaRPr>
          </a:p>
          <a:p>
            <a:pPr>
              <a:lnSpc>
                <a:spcPct val="100000"/>
              </a:lnSpc>
              <a:spcBef>
                <a:spcPts val="1001"/>
              </a:spcBef>
            </a:pPr>
            <a:endParaRPr lang="en-IN" sz="2400" b="0" strike="noStrike" spc="-1" dirty="0">
              <a:latin typeface="Arial"/>
            </a:endParaRPr>
          </a:p>
          <a:p>
            <a:pPr>
              <a:lnSpc>
                <a:spcPct val="100000"/>
              </a:lnSpc>
              <a:spcBef>
                <a:spcPts val="1001"/>
              </a:spcBef>
            </a:pPr>
            <a:r>
              <a:rPr lang="en-IN" sz="2400" b="1" strike="noStrike" spc="-1" dirty="0">
                <a:solidFill>
                  <a:srgbClr val="404040"/>
                </a:solidFill>
                <a:latin typeface="Century Gothic"/>
              </a:rPr>
              <a:t>Keywords: </a:t>
            </a:r>
            <a:r>
              <a:rPr lang="en-IN" sz="2400" b="0" strike="noStrike" spc="-1" dirty="0">
                <a:solidFill>
                  <a:srgbClr val="404040"/>
                </a:solidFill>
                <a:latin typeface="Century Gothic"/>
              </a:rPr>
              <a:t>Task timetable generation, Diet plan generation, Prioritization of tasks, Eisenhower’s decision matrix(task matrix).</a:t>
            </a:r>
            <a:endParaRPr lang="en-IN" sz="2400" b="0" strike="noStrike" spc="-1" dirty="0">
              <a:latin typeface="Arial"/>
            </a:endParaRPr>
          </a:p>
          <a:p>
            <a:pPr>
              <a:lnSpc>
                <a:spcPct val="100000"/>
              </a:lnSpc>
              <a:spcBef>
                <a:spcPts val="1001"/>
              </a:spcBef>
            </a:pPr>
            <a:endParaRPr lang="en-IN" sz="2400" b="0" strike="noStrike" spc="-1" dirty="0">
              <a:latin typeface="Arial"/>
            </a:endParaRPr>
          </a:p>
          <a:p>
            <a:pPr algn="ctr">
              <a:lnSpc>
                <a:spcPct val="100000"/>
              </a:lnSpc>
              <a:spcBef>
                <a:spcPts val="1001"/>
              </a:spcBef>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1800" b="0" strike="noStrike" spc="-1">
                <a:solidFill>
                  <a:srgbClr val="000000"/>
                </a:solidFill>
                <a:latin typeface="Century Gothic"/>
              </a:rPr>
              <a:t>  </a:t>
            </a:r>
            <a:endParaRPr lang="en-IN" sz="1800" b="0" strike="noStrike" spc="-1">
              <a:latin typeface="Arial"/>
            </a:endParaRPr>
          </a:p>
        </p:txBody>
      </p:sp>
      <p:sp>
        <p:nvSpPr>
          <p:cNvPr id="201" name="CustomShape 2"/>
          <p:cNvSpPr/>
          <p:nvPr/>
        </p:nvSpPr>
        <p:spPr>
          <a:xfrm>
            <a:off x="2664000" y="216000"/>
            <a:ext cx="5470560" cy="637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000" b="1" strike="noStrike" spc="-1">
                <a:solidFill>
                  <a:srgbClr val="404040"/>
                </a:solidFill>
                <a:latin typeface="Century Gothic"/>
              </a:rPr>
              <a:t>1.INTRODUCTION:</a:t>
            </a:r>
            <a:endParaRPr lang="en-IN" sz="2000" b="0" strike="noStrike" spc="-1">
              <a:latin typeface="Arial"/>
            </a:endParaRPr>
          </a:p>
          <a:p>
            <a:pPr algn="ctr">
              <a:lnSpc>
                <a:spcPct val="100000"/>
              </a:lnSpc>
            </a:pPr>
            <a:endParaRPr lang="en-IN" sz="2000" b="0" strike="noStrike" spc="-1">
              <a:latin typeface="Arial"/>
            </a:endParaRPr>
          </a:p>
          <a:p>
            <a:pPr marL="216000" indent="-215640">
              <a:lnSpc>
                <a:spcPct val="100000"/>
              </a:lnSpc>
              <a:buClr>
                <a:srgbClr val="000000"/>
              </a:buClr>
              <a:buSzPct val="45000"/>
              <a:buFont typeface="Wingdings" charset="2"/>
              <a:buChar char=""/>
            </a:pPr>
            <a:r>
              <a:rPr lang="en-IN" sz="1600" b="0" strike="noStrike" spc="-1">
                <a:solidFill>
                  <a:srgbClr val="404040"/>
                </a:solidFill>
                <a:latin typeface="Century Gothic"/>
              </a:rPr>
              <a:t>We are undoubtedly aware about the workload people come across in their day-to-day routine.</a:t>
            </a:r>
            <a:endParaRPr lang="en-IN" sz="1600" b="0" strike="noStrike" spc="-1">
              <a:latin typeface="Arial"/>
            </a:endParaRPr>
          </a:p>
          <a:p>
            <a:pPr>
              <a:lnSpc>
                <a:spcPct val="100000"/>
              </a:lnSpc>
            </a:pPr>
            <a:endParaRPr lang="en-IN" sz="1600" b="0" strike="noStrike" spc="-1">
              <a:latin typeface="Arial"/>
            </a:endParaRPr>
          </a:p>
          <a:p>
            <a:pPr marL="216000" indent="-215640">
              <a:lnSpc>
                <a:spcPct val="100000"/>
              </a:lnSpc>
              <a:buClr>
                <a:srgbClr val="000000"/>
              </a:buClr>
              <a:buSzPct val="45000"/>
              <a:buFont typeface="Wingdings" charset="2"/>
              <a:buChar char=""/>
            </a:pPr>
            <a:r>
              <a:rPr lang="en-IN" sz="1600" b="0" strike="noStrike" spc="-1">
                <a:solidFill>
                  <a:srgbClr val="404040"/>
                </a:solidFill>
                <a:latin typeface="Century Gothic"/>
              </a:rPr>
              <a:t> Further, leading to overlook their health conditions. By making a list of tasks to be performed and prioritizing as per ones needs, tasks can be performed efficiently. This will save the time and can lead to betterment of user’s health. </a:t>
            </a:r>
            <a:endParaRPr lang="en-IN" sz="1600" b="0" strike="noStrike" spc="-1">
              <a:latin typeface="Arial"/>
            </a:endParaRPr>
          </a:p>
          <a:p>
            <a:pPr>
              <a:lnSpc>
                <a:spcPct val="100000"/>
              </a:lnSpc>
            </a:pPr>
            <a:endParaRPr lang="en-IN" sz="1600" b="0" strike="noStrike" spc="-1">
              <a:latin typeface="Arial"/>
            </a:endParaRPr>
          </a:p>
          <a:p>
            <a:pPr marL="216000" indent="-215640">
              <a:lnSpc>
                <a:spcPct val="100000"/>
              </a:lnSpc>
              <a:buClr>
                <a:srgbClr val="000000"/>
              </a:buClr>
              <a:buSzPct val="45000"/>
              <a:buFont typeface="Wingdings" charset="2"/>
              <a:buChar char=""/>
            </a:pPr>
            <a:r>
              <a:rPr lang="en-IN" sz="1600" b="0" strike="noStrike" spc="-1">
                <a:solidFill>
                  <a:srgbClr val="404040"/>
                </a:solidFill>
                <a:latin typeface="Century Gothic"/>
              </a:rPr>
              <a:t>There exist various kinds of manager which take input data and act as a reminder, but neither of them helps in scheduling the tasks. Healthy Task manager provides the solution to these tasks.</a:t>
            </a:r>
            <a:endParaRPr lang="en-IN" sz="1600" b="0" strike="noStrike" spc="-1">
              <a:latin typeface="Arial"/>
            </a:endParaRPr>
          </a:p>
          <a:p>
            <a:pPr>
              <a:lnSpc>
                <a:spcPct val="100000"/>
              </a:lnSpc>
            </a:pPr>
            <a:endParaRPr lang="en-IN" sz="1600" b="0" strike="noStrike" spc="-1">
              <a:latin typeface="Arial"/>
            </a:endParaRPr>
          </a:p>
          <a:p>
            <a:pPr marL="216000" indent="-215640">
              <a:lnSpc>
                <a:spcPct val="100000"/>
              </a:lnSpc>
              <a:buClr>
                <a:srgbClr val="000000"/>
              </a:buClr>
              <a:buSzPct val="45000"/>
              <a:buFont typeface="Wingdings" charset="2"/>
              <a:buChar char=""/>
            </a:pPr>
            <a:r>
              <a:rPr lang="en-IN" sz="1600" b="0" strike="noStrike" spc="-1">
                <a:solidFill>
                  <a:srgbClr val="404040"/>
                </a:solidFill>
                <a:latin typeface="Century Gothic"/>
              </a:rPr>
              <a:t> It will use Eisenhower decision matrix to prioritize the user’s tasks. </a:t>
            </a:r>
            <a:endParaRPr lang="en-IN" sz="1600" b="0" strike="noStrike" spc="-1">
              <a:latin typeface="Arial"/>
            </a:endParaRPr>
          </a:p>
          <a:p>
            <a:pPr>
              <a:lnSpc>
                <a:spcPct val="100000"/>
              </a:lnSpc>
            </a:pPr>
            <a:endParaRPr lang="en-IN" sz="1600" b="0" strike="noStrike" spc="-1">
              <a:latin typeface="Arial"/>
            </a:endParaRPr>
          </a:p>
          <a:p>
            <a:pPr marL="216000" indent="-215640">
              <a:lnSpc>
                <a:spcPct val="100000"/>
              </a:lnSpc>
              <a:buClr>
                <a:srgbClr val="000000"/>
              </a:buClr>
              <a:buSzPct val="45000"/>
              <a:buFont typeface="Wingdings" charset="2"/>
              <a:buChar char=""/>
            </a:pPr>
            <a:r>
              <a:rPr lang="en-IN" sz="1600" b="0" strike="noStrike" spc="-1">
                <a:solidFill>
                  <a:srgbClr val="404040"/>
                </a:solidFill>
                <a:latin typeface="Century Gothic"/>
              </a:rPr>
              <a:t>Objective of the Healthy Task Manager is to generate two things: </a:t>
            </a:r>
            <a:endParaRPr lang="en-IN" sz="1600" b="0" strike="noStrike" spc="-1">
              <a:latin typeface="Arial"/>
            </a:endParaRPr>
          </a:p>
          <a:p>
            <a:pPr>
              <a:lnSpc>
                <a:spcPct val="100000"/>
              </a:lnSpc>
            </a:pPr>
            <a:endParaRPr lang="en-IN" sz="1600" b="0" strike="noStrike" spc="-1">
              <a:latin typeface="Arial"/>
            </a:endParaRPr>
          </a:p>
          <a:p>
            <a:pPr marL="648000" lvl="2" indent="-215640">
              <a:lnSpc>
                <a:spcPct val="100000"/>
              </a:lnSpc>
              <a:buClr>
                <a:srgbClr val="000000"/>
              </a:buClr>
              <a:buSzPct val="45000"/>
              <a:buFont typeface="Wingdings" charset="2"/>
              <a:buChar char=""/>
            </a:pPr>
            <a:r>
              <a:rPr lang="en-IN" sz="1600" b="0" strike="noStrike" spc="-1">
                <a:solidFill>
                  <a:srgbClr val="404040"/>
                </a:solidFill>
                <a:latin typeface="Century Gothic"/>
              </a:rPr>
              <a:t>Task Timetable 	</a:t>
            </a:r>
            <a:endParaRPr lang="en-IN" sz="1600" b="0" strike="noStrike" spc="-1">
              <a:latin typeface="Arial"/>
            </a:endParaRPr>
          </a:p>
          <a:p>
            <a:pPr marL="648000" lvl="2" indent="-215640">
              <a:lnSpc>
                <a:spcPct val="100000"/>
              </a:lnSpc>
              <a:buClr>
                <a:srgbClr val="000000"/>
              </a:buClr>
              <a:buSzPct val="45000"/>
              <a:buFont typeface="Wingdings" charset="2"/>
              <a:buChar char=""/>
            </a:pPr>
            <a:r>
              <a:rPr lang="en-IN" sz="1600" b="0" strike="noStrike" spc="-1">
                <a:solidFill>
                  <a:srgbClr val="404040"/>
                </a:solidFill>
                <a:latin typeface="Century Gothic"/>
              </a:rPr>
              <a:t>Diet Timetable. </a:t>
            </a:r>
            <a:endParaRPr lang="en-IN" sz="1600" b="0" strike="noStrike" spc="-1">
              <a:latin typeface="Arial"/>
            </a:endParaRPr>
          </a:p>
          <a:p>
            <a:pPr>
              <a:lnSpc>
                <a:spcPct val="100000"/>
              </a:lnSpc>
            </a:pPr>
            <a:endParaRPr lang="en-IN" sz="1600" b="0" strike="noStrike" spc="-1">
              <a:latin typeface="Arial"/>
            </a:endParaRPr>
          </a:p>
        </p:txBody>
      </p:sp>
      <p:pic>
        <p:nvPicPr>
          <p:cNvPr id="202" name="Picture 201"/>
          <p:cNvPicPr/>
          <p:nvPr/>
        </p:nvPicPr>
        <p:blipFill>
          <a:blip r:embed="rId2"/>
          <a:stretch/>
        </p:blipFill>
        <p:spPr>
          <a:xfrm>
            <a:off x="8568000" y="720000"/>
            <a:ext cx="3167640" cy="2375640"/>
          </a:xfrm>
          <a:prstGeom prst="rect">
            <a:avLst/>
          </a:prstGeom>
          <a:ln>
            <a:noFill/>
          </a:ln>
        </p:spPr>
      </p:pic>
      <p:pic>
        <p:nvPicPr>
          <p:cNvPr id="203" name="Picture 202"/>
          <p:cNvPicPr/>
          <p:nvPr/>
        </p:nvPicPr>
        <p:blipFill>
          <a:blip r:embed="rId3"/>
          <a:stretch/>
        </p:blipFill>
        <p:spPr>
          <a:xfrm>
            <a:off x="8767080" y="3351240"/>
            <a:ext cx="2752560" cy="297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840760" y="657000"/>
            <a:ext cx="8645400" cy="572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en-IN" sz="1800" b="1" strike="noStrike" spc="-1">
                <a:solidFill>
                  <a:srgbClr val="404040"/>
                </a:solidFill>
                <a:latin typeface="Century Gothic"/>
              </a:rPr>
              <a:t>2. LITERATURE SURVEY:</a:t>
            </a:r>
            <a:endParaRPr lang="en-IN" sz="1800" b="0" strike="noStrike" spc="-1">
              <a:latin typeface="Arial"/>
            </a:endParaRPr>
          </a:p>
          <a:p>
            <a:pPr>
              <a:lnSpc>
                <a:spcPct val="100000"/>
              </a:lnSpc>
              <a:spcBef>
                <a:spcPts val="1001"/>
              </a:spcBef>
            </a:pPr>
            <a:r>
              <a:rPr lang="en-IN" sz="1600" b="0" strike="noStrike" spc="-1">
                <a:solidFill>
                  <a:srgbClr val="404040"/>
                </a:solidFill>
                <a:latin typeface="Century Gothic"/>
              </a:rPr>
              <a:t>Additional curricular activities are something that separates anyone from others and builds up one's identity of having a wide range of abilities. But, one often gets in a dilemma as to how these activities can be arranged in the stressful pre-defined schedule. Thus, one loses interest in carrying out the extra activities. This manager helps in solving this problem.</a:t>
            </a:r>
            <a:endParaRPr lang="en-IN" sz="1600" b="0" strike="noStrike" spc="-1">
              <a:latin typeface="Arial"/>
            </a:endParaRPr>
          </a:p>
          <a:p>
            <a:pPr>
              <a:lnSpc>
                <a:spcPct val="100000"/>
              </a:lnSpc>
              <a:spcBef>
                <a:spcPts val="1001"/>
              </a:spcBef>
            </a:pP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Prioritizing the Tasks</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User must know the objective as to allocate time for each tasks</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Implementing fixed time</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Scaling as per their comfort</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Stress and relief scale from -10 to 10</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Maintaining their diet</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Achieve healthy living</a:t>
            </a:r>
            <a:endParaRPr lang="en-IN" sz="1600" b="0" strike="noStrike" spc="-1">
              <a:latin typeface="Arial"/>
            </a:endParaRPr>
          </a:p>
          <a:p>
            <a:pPr>
              <a:lnSpc>
                <a:spcPct val="100000"/>
              </a:lnSpc>
              <a:spcBef>
                <a:spcPts val="1001"/>
              </a:spcBef>
            </a:pP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Content Placeholder 3"/>
          <p:cNvPicPr/>
          <p:nvPr/>
        </p:nvPicPr>
        <p:blipFill>
          <a:blip r:embed="rId2"/>
          <a:stretch/>
        </p:blipFill>
        <p:spPr>
          <a:xfrm>
            <a:off x="6796800" y="1207080"/>
            <a:ext cx="4808880" cy="4443120"/>
          </a:xfrm>
          <a:prstGeom prst="rect">
            <a:avLst/>
          </a:prstGeom>
          <a:ln>
            <a:noFill/>
          </a:ln>
        </p:spPr>
      </p:pic>
      <p:sp>
        <p:nvSpPr>
          <p:cNvPr id="206" name="CustomShape 1"/>
          <p:cNvSpPr/>
          <p:nvPr/>
        </p:nvSpPr>
        <p:spPr>
          <a:xfrm>
            <a:off x="2432520" y="1003320"/>
            <a:ext cx="4363560" cy="450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2800" b="1" strike="noStrike" spc="-1">
                <a:solidFill>
                  <a:srgbClr val="404040"/>
                </a:solidFill>
                <a:latin typeface="Century Gothic"/>
              </a:rPr>
              <a:t>Task Matrix Working:</a:t>
            </a:r>
            <a:endParaRPr lang="en-IN" sz="2800" b="0" strike="noStrike" spc="-1">
              <a:latin typeface="Arial"/>
            </a:endParaRPr>
          </a:p>
          <a:p>
            <a:pPr marL="285840" indent="-285120">
              <a:lnSpc>
                <a:spcPct val="100000"/>
              </a:lnSpc>
              <a:spcBef>
                <a:spcPts val="1001"/>
              </a:spcBef>
              <a:buClr>
                <a:srgbClr val="A53010"/>
              </a:buClr>
              <a:buFont typeface="Wingdings" charset="2"/>
              <a:buChar char=""/>
            </a:pPr>
            <a:r>
              <a:rPr lang="en-IN" sz="2000" b="0" strike="noStrike" spc="-1">
                <a:solidFill>
                  <a:srgbClr val="404040"/>
                </a:solidFill>
                <a:latin typeface="Century Gothic"/>
              </a:rPr>
              <a:t>Provides solutions for prioritizing the tasks.</a:t>
            </a:r>
            <a:endParaRPr lang="en-IN" sz="2000" b="0" strike="noStrike" spc="-1">
              <a:latin typeface="Arial"/>
            </a:endParaRPr>
          </a:p>
          <a:p>
            <a:pPr marL="343080" indent="-342360">
              <a:lnSpc>
                <a:spcPct val="100000"/>
              </a:lnSpc>
              <a:spcBef>
                <a:spcPts val="1001"/>
              </a:spcBef>
              <a:buClr>
                <a:srgbClr val="A53010"/>
              </a:buClr>
              <a:buFont typeface="Wingdings" charset="2"/>
              <a:buChar char=""/>
            </a:pPr>
            <a:r>
              <a:rPr lang="en-IN" sz="2000" b="0" strike="noStrike" spc="-1">
                <a:solidFill>
                  <a:srgbClr val="404040"/>
                </a:solidFill>
                <a:latin typeface="Century Gothic"/>
              </a:rPr>
              <a:t>Fitting task in specific amount of time.</a:t>
            </a:r>
            <a:endParaRPr lang="en-IN" sz="2000" b="0" strike="noStrike" spc="-1">
              <a:latin typeface="Arial"/>
            </a:endParaRPr>
          </a:p>
          <a:p>
            <a:pPr marL="343080" indent="-342360">
              <a:lnSpc>
                <a:spcPct val="100000"/>
              </a:lnSpc>
              <a:spcBef>
                <a:spcPts val="1001"/>
              </a:spcBef>
              <a:buClr>
                <a:srgbClr val="A53010"/>
              </a:buClr>
              <a:buFont typeface="Wingdings" charset="2"/>
              <a:buChar char=""/>
            </a:pPr>
            <a:r>
              <a:rPr lang="en-IN" sz="2000" b="0" strike="noStrike" spc="-1">
                <a:solidFill>
                  <a:srgbClr val="404040"/>
                </a:solidFill>
                <a:latin typeface="Century Gothic"/>
              </a:rPr>
              <a:t>If task cannot be completed, it can be removed or the allotted time needs to be reduced. </a:t>
            </a:r>
            <a:endParaRPr lang="en-IN" sz="2000" b="0" strike="noStrike" spc="-1">
              <a:latin typeface="Arial"/>
            </a:endParaRPr>
          </a:p>
          <a:p>
            <a:pPr marL="343080" indent="-342360">
              <a:lnSpc>
                <a:spcPct val="100000"/>
              </a:lnSpc>
              <a:spcBef>
                <a:spcPts val="1001"/>
              </a:spcBef>
              <a:buClr>
                <a:srgbClr val="A53010"/>
              </a:buClr>
              <a:buFont typeface="Wingdings" charset="2"/>
              <a:buChar char=""/>
            </a:pPr>
            <a:r>
              <a:rPr lang="en-IN" sz="2000" b="0" strike="noStrike" spc="-1">
                <a:solidFill>
                  <a:srgbClr val="404040"/>
                </a:solidFill>
                <a:latin typeface="Century Gothic"/>
              </a:rPr>
              <a:t>This 2x2 matrix will arrange the tasks according to urgency and stress or relief levels .</a:t>
            </a:r>
            <a:endParaRPr lang="en-IN" sz="2000" b="0" strike="noStrike" spc="-1">
              <a:latin typeface="Arial"/>
            </a:endParaRPr>
          </a:p>
          <a:p>
            <a:pPr>
              <a:lnSpc>
                <a:spcPct val="100000"/>
              </a:lnSpc>
              <a:spcBef>
                <a:spcPts val="1001"/>
              </a:spcBef>
            </a:pP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938680" y="1003320"/>
            <a:ext cx="8565480" cy="528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2400" b="1" strike="noStrike" spc="-1">
                <a:solidFill>
                  <a:srgbClr val="404040"/>
                </a:solidFill>
                <a:latin typeface="Century Gothic"/>
              </a:rPr>
              <a:t>Advantage of Task Matrix: </a:t>
            </a:r>
            <a:endParaRPr lang="en-IN" sz="24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Prioritize the tasks in case if they do not fit in the allotted time.</a:t>
            </a:r>
            <a:endParaRPr lang="en-IN" sz="18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Least important task will be in in 4</a:t>
            </a:r>
            <a:r>
              <a:rPr lang="en-IN" sz="1800" b="0" strike="noStrike" spc="-1" baseline="30000">
                <a:solidFill>
                  <a:srgbClr val="404040"/>
                </a:solidFill>
                <a:latin typeface="Century Gothic"/>
              </a:rPr>
              <a:t>th</a:t>
            </a:r>
            <a:r>
              <a:rPr lang="en-IN" sz="1800" b="0" strike="noStrike" spc="-1">
                <a:solidFill>
                  <a:srgbClr val="404040"/>
                </a:solidFill>
                <a:latin typeface="Century Gothic"/>
              </a:rPr>
              <a:t> quadrant and can be removed without hesitation.</a:t>
            </a: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r>
              <a:rPr lang="en-IN" sz="2400" b="1" strike="noStrike" spc="-1">
                <a:solidFill>
                  <a:srgbClr val="404040"/>
                </a:solidFill>
                <a:latin typeface="Century Gothic"/>
              </a:rPr>
              <a:t>Working of Healthy Task Manager:</a:t>
            </a:r>
            <a:endParaRPr lang="en-IN" sz="24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UI will provide login and register page.</a:t>
            </a:r>
            <a:endParaRPr lang="en-IN" sz="18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Two options will be provided:-</a:t>
            </a:r>
            <a:endParaRPr lang="en-IN" sz="1800" b="0" strike="noStrike" spc="-1">
              <a:latin typeface="Arial"/>
            </a:endParaRPr>
          </a:p>
          <a:p>
            <a:pPr marL="864000" lvl="1" indent="-323640">
              <a:lnSpc>
                <a:spcPct val="100000"/>
              </a:lnSpc>
              <a:spcBef>
                <a:spcPts val="1001"/>
              </a:spcBef>
              <a:buClr>
                <a:srgbClr val="000000"/>
              </a:buClr>
              <a:buSzPct val="75000"/>
              <a:buFont typeface="Symbol"/>
              <a:buChar char=""/>
            </a:pPr>
            <a:r>
              <a:rPr lang="en-IN" sz="1800" b="0" strike="noStrike" spc="-1">
                <a:solidFill>
                  <a:srgbClr val="404040"/>
                </a:solidFill>
                <a:latin typeface="Century Gothic"/>
              </a:rPr>
              <a:t>Task Manager which will generate an efficient task schedule</a:t>
            </a:r>
            <a:endParaRPr lang="en-IN" sz="1800" b="0" strike="noStrike" spc="-1">
              <a:latin typeface="Arial"/>
            </a:endParaRPr>
          </a:p>
          <a:p>
            <a:pPr marL="864000" lvl="1" indent="-323640">
              <a:lnSpc>
                <a:spcPct val="100000"/>
              </a:lnSpc>
              <a:spcBef>
                <a:spcPts val="1134"/>
              </a:spcBef>
              <a:buClr>
                <a:srgbClr val="000000"/>
              </a:buClr>
              <a:buSzPct val="75000"/>
              <a:buFont typeface="Symbol"/>
              <a:buChar char=""/>
            </a:pPr>
            <a:r>
              <a:rPr lang="en-IN" sz="1800" b="0" strike="noStrike" spc="-1">
                <a:solidFill>
                  <a:srgbClr val="404040"/>
                </a:solidFill>
                <a:latin typeface="Century Gothic"/>
              </a:rPr>
              <a:t>Health Manager which will generate diet plans.</a:t>
            </a:r>
            <a:endParaRPr lang="en-IN" sz="18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Schedule will be generated as per weekly OR daily goals as required by the user.</a:t>
            </a: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2876400" y="852120"/>
            <a:ext cx="8627400" cy="50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2800" b="1" strike="noStrike" spc="-1">
                <a:solidFill>
                  <a:srgbClr val="404040"/>
                </a:solidFill>
                <a:latin typeface="Century Gothic"/>
              </a:rPr>
              <a:t>TASK MANAGER FEATURES:</a:t>
            </a:r>
            <a:endParaRPr lang="en-IN" sz="28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The user can create schedules. </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The algorithm will take unbiased decisions and allot the time slots for the tasks such that (Stress + Relief) in a day approximately becomes 0. </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Choice will be given to the user to delete one or more tasks or to reduce the allotted time to any of the tasks. </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The unallotted tasks will be mostly from the 2</a:t>
            </a:r>
            <a:r>
              <a:rPr lang="en-IN" sz="1600" b="0" strike="noStrike" spc="-1" baseline="30000">
                <a:solidFill>
                  <a:srgbClr val="404040"/>
                </a:solidFill>
                <a:latin typeface="Century Gothic"/>
              </a:rPr>
              <a:t>nd</a:t>
            </a:r>
            <a:r>
              <a:rPr lang="en-IN" sz="1600" b="0" strike="noStrike" spc="-1">
                <a:solidFill>
                  <a:srgbClr val="404040"/>
                </a:solidFill>
                <a:latin typeface="Century Gothic"/>
              </a:rPr>
              <a:t>,3</a:t>
            </a:r>
            <a:r>
              <a:rPr lang="en-IN" sz="1600" b="0" strike="noStrike" spc="-1" baseline="30000">
                <a:solidFill>
                  <a:srgbClr val="404040"/>
                </a:solidFill>
                <a:latin typeface="Century Gothic"/>
              </a:rPr>
              <a:t>rd</a:t>
            </a:r>
            <a:r>
              <a:rPr lang="en-IN" sz="1600" b="0" strike="noStrike" spc="-1">
                <a:solidFill>
                  <a:srgbClr val="404040"/>
                </a:solidFill>
                <a:latin typeface="Century Gothic"/>
              </a:rPr>
              <a:t> and 4</a:t>
            </a:r>
            <a:r>
              <a:rPr lang="en-IN" sz="1600" b="0" strike="noStrike" spc="-1" baseline="30000">
                <a:solidFill>
                  <a:srgbClr val="404040"/>
                </a:solidFill>
                <a:latin typeface="Century Gothic"/>
              </a:rPr>
              <a:t>th</a:t>
            </a:r>
            <a:r>
              <a:rPr lang="en-IN" sz="1600" b="0" strike="noStrike" spc="-1">
                <a:solidFill>
                  <a:srgbClr val="404040"/>
                </a:solidFill>
                <a:latin typeface="Century Gothic"/>
              </a:rPr>
              <a:t> quadrants, out of which user can delete the tasks within 4</a:t>
            </a:r>
            <a:r>
              <a:rPr lang="en-IN" sz="1600" b="0" strike="noStrike" spc="-1" baseline="30000">
                <a:solidFill>
                  <a:srgbClr val="404040"/>
                </a:solidFill>
                <a:latin typeface="Century Gothic"/>
              </a:rPr>
              <a:t>th</a:t>
            </a:r>
            <a:r>
              <a:rPr lang="en-IN" sz="1600" b="0" strike="noStrike" spc="-1">
                <a:solidFill>
                  <a:srgbClr val="404040"/>
                </a:solidFill>
                <a:latin typeface="Century Gothic"/>
              </a:rPr>
              <a:t> quadrant as these are not much important. </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2</a:t>
            </a:r>
            <a:r>
              <a:rPr lang="en-IN" sz="1600" b="0" strike="noStrike" spc="-1" baseline="30000">
                <a:solidFill>
                  <a:srgbClr val="404040"/>
                </a:solidFill>
                <a:latin typeface="Century Gothic"/>
              </a:rPr>
              <a:t>nd</a:t>
            </a:r>
            <a:r>
              <a:rPr lang="en-IN" sz="1600" b="0" strike="noStrike" spc="-1">
                <a:solidFill>
                  <a:srgbClr val="404040"/>
                </a:solidFill>
                <a:latin typeface="Century Gothic"/>
              </a:rPr>
              <a:t> and 3</a:t>
            </a:r>
            <a:r>
              <a:rPr lang="en-IN" sz="1600" b="0" strike="noStrike" spc="-1" baseline="30000">
                <a:solidFill>
                  <a:srgbClr val="404040"/>
                </a:solidFill>
                <a:latin typeface="Century Gothic"/>
              </a:rPr>
              <a:t>rd</a:t>
            </a:r>
            <a:r>
              <a:rPr lang="en-IN" sz="1600" b="0" strike="noStrike" spc="-1">
                <a:solidFill>
                  <a:srgbClr val="404040"/>
                </a:solidFill>
                <a:latin typeface="Century Gothic"/>
              </a:rPr>
              <a:t>  quadrants  will be sorted as per the prioritization(will contain different factors) and the user can delete the least prioritized task or can reduce the time of the least prioritized task.</a:t>
            </a:r>
            <a:endParaRPr lang="en-IN" sz="1600" b="0" strike="noStrike" spc="-1">
              <a:latin typeface="Arial"/>
            </a:endParaRPr>
          </a:p>
          <a:p>
            <a:pPr marL="343080" indent="-342360">
              <a:lnSpc>
                <a:spcPct val="100000"/>
              </a:lnSpc>
              <a:spcBef>
                <a:spcPts val="1001"/>
              </a:spcBef>
              <a:buClr>
                <a:srgbClr val="A53010"/>
              </a:buClr>
              <a:buFont typeface="Wingdings" charset="2"/>
              <a:buChar char=""/>
            </a:pPr>
            <a:r>
              <a:rPr lang="en-IN" sz="1600" b="0" strike="noStrike" spc="-1">
                <a:solidFill>
                  <a:srgbClr val="404040"/>
                </a:solidFill>
                <a:latin typeface="Century Gothic"/>
              </a:rPr>
              <a:t> Finally, when all the factors are gained, an efficient timetable of tasks will be generated. </a:t>
            </a: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778840" y="1029960"/>
            <a:ext cx="8725320" cy="488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2800" b="1" strike="noStrike" spc="-1">
                <a:solidFill>
                  <a:srgbClr val="404040"/>
                </a:solidFill>
                <a:latin typeface="Century Gothic"/>
              </a:rPr>
              <a:t>HEALTH MANAGER FEATURES:</a:t>
            </a:r>
            <a:endParaRPr lang="en-IN" sz="2800" b="0" strike="noStrike" spc="-1">
              <a:latin typeface="Arial"/>
            </a:endParaRPr>
          </a:p>
          <a:p>
            <a:pPr>
              <a:lnSpc>
                <a:spcPct val="100000"/>
              </a:lnSpc>
              <a:spcBef>
                <a:spcPts val="1001"/>
              </a:spcBef>
            </a:pPr>
            <a:endParaRPr lang="en-IN" sz="28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Provides the drop down list of the food items whose calories are advancely known.</a:t>
            </a:r>
            <a:endParaRPr lang="en-IN" sz="18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User can sort the food items according to costs or number of calories. </a:t>
            </a:r>
            <a:endParaRPr lang="en-IN" sz="18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The Diet Generation algorithm where the calculations will be done.</a:t>
            </a:r>
            <a:endParaRPr lang="en-IN" sz="1800" b="0" strike="noStrike" spc="-1">
              <a:latin typeface="Arial"/>
            </a:endParaRPr>
          </a:p>
          <a:p>
            <a:pPr marL="343080" indent="-342360">
              <a:lnSpc>
                <a:spcPct val="100000"/>
              </a:lnSpc>
              <a:spcBef>
                <a:spcPts val="1001"/>
              </a:spcBef>
              <a:buClr>
                <a:srgbClr val="A53010"/>
              </a:buClr>
              <a:buFont typeface="Wingdings" charset="2"/>
              <a:buChar char=""/>
            </a:pPr>
            <a:r>
              <a:rPr lang="en-IN" sz="1800" b="0" strike="noStrike" spc="-1">
                <a:solidFill>
                  <a:srgbClr val="404040"/>
                </a:solidFill>
                <a:latin typeface="Century Gothic"/>
              </a:rPr>
              <a:t>It will be taken care that the user gets a particular “x” number of calories per day or week. Also, it will remind the user as to which meals are remaining to consume and which have been taken, in case the user forgets to do so. </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2796480" y="417240"/>
            <a:ext cx="9090000" cy="619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2400" b="1" strike="noStrike" spc="-1">
                <a:solidFill>
                  <a:srgbClr val="404040"/>
                </a:solidFill>
                <a:latin typeface="Century Gothic"/>
              </a:rPr>
              <a:t>Technology :</a:t>
            </a:r>
            <a:endParaRPr lang="en-IN" sz="2400" b="0" strike="noStrike" spc="-1">
              <a:latin typeface="Arial"/>
            </a:endParaRPr>
          </a:p>
          <a:p>
            <a:pPr marL="343080" indent="-342360">
              <a:lnSpc>
                <a:spcPct val="100000"/>
              </a:lnSpc>
              <a:spcBef>
                <a:spcPts val="1001"/>
              </a:spcBef>
              <a:buClr>
                <a:srgbClr val="A53010"/>
              </a:buClr>
              <a:buFont typeface="Wingdings 3" charset="2"/>
              <a:buChar char=""/>
            </a:pPr>
            <a:r>
              <a:rPr lang="en-IN" sz="1800" b="0" strike="noStrike" spc="-1">
                <a:solidFill>
                  <a:srgbClr val="404040"/>
                </a:solidFill>
                <a:latin typeface="Century Gothic"/>
              </a:rPr>
              <a:t>Android Studio</a:t>
            </a:r>
            <a:endParaRPr lang="en-IN" sz="1800" b="0" strike="noStrike" spc="-1">
              <a:latin typeface="Arial"/>
            </a:endParaRPr>
          </a:p>
          <a:p>
            <a:pPr marL="343080" indent="-342360">
              <a:lnSpc>
                <a:spcPct val="100000"/>
              </a:lnSpc>
              <a:spcBef>
                <a:spcPts val="1001"/>
              </a:spcBef>
              <a:buClr>
                <a:srgbClr val="A53010"/>
              </a:buClr>
              <a:buFont typeface="Wingdings 3" charset="2"/>
              <a:buChar char=""/>
            </a:pPr>
            <a:r>
              <a:rPr lang="en-IN" sz="1800" b="0" strike="noStrike" spc="-1">
                <a:solidFill>
                  <a:srgbClr val="404040"/>
                </a:solidFill>
                <a:latin typeface="Century Gothic"/>
              </a:rPr>
              <a:t>MYSQL</a:t>
            </a: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r>
              <a:rPr lang="en-IN" sz="2400" b="1" strike="noStrike" spc="-1">
                <a:solidFill>
                  <a:srgbClr val="404040"/>
                </a:solidFill>
                <a:latin typeface="Century Gothic"/>
              </a:rPr>
              <a:t>Conclusion :</a:t>
            </a:r>
            <a:endParaRPr lang="en-IN" sz="2400" b="0" strike="noStrike" spc="-1">
              <a:latin typeface="Arial"/>
            </a:endParaRPr>
          </a:p>
          <a:p>
            <a:pPr marL="343080" indent="-342360">
              <a:lnSpc>
                <a:spcPct val="100000"/>
              </a:lnSpc>
              <a:spcBef>
                <a:spcPts val="1001"/>
              </a:spcBef>
              <a:buClr>
                <a:srgbClr val="A53010"/>
              </a:buClr>
              <a:buFont typeface="Wingdings 3" charset="2"/>
              <a:buChar char=""/>
            </a:pPr>
            <a:r>
              <a:rPr lang="en-IN" sz="1800" b="0" strike="noStrike" spc="-1">
                <a:solidFill>
                  <a:srgbClr val="404040"/>
                </a:solidFill>
                <a:latin typeface="Century Gothic"/>
              </a:rPr>
              <a:t>The Task Matrix will have many features. The first and most obvious use of the application is take the current ‘to-do’ list and sort all the activities into the appropriate matrix. Then, assess the amount of time required to accomplish the lists and, if necessary, reallocate activities.</a:t>
            </a:r>
            <a:endParaRPr lang="en-IN" sz="1800" b="0" strike="noStrike" spc="-1">
              <a:latin typeface="Arial"/>
            </a:endParaRPr>
          </a:p>
          <a:p>
            <a:pPr marL="343080" indent="-342360">
              <a:lnSpc>
                <a:spcPct val="100000"/>
              </a:lnSpc>
              <a:spcBef>
                <a:spcPts val="1001"/>
              </a:spcBef>
              <a:buClr>
                <a:srgbClr val="A53010"/>
              </a:buClr>
              <a:buFont typeface="Wingdings 3" charset="2"/>
              <a:buChar char=""/>
            </a:pPr>
            <a:r>
              <a:rPr lang="en-IN" sz="1800" b="0" strike="noStrike" spc="-1">
                <a:solidFill>
                  <a:srgbClr val="404040"/>
                </a:solidFill>
                <a:latin typeface="Century Gothic"/>
              </a:rPr>
              <a:t>Task Matrix also may be used to decide priorities among possible causes of a performance weakness or problem to address, or to choose the best solution(s) for a given problem. Decisions are based on agreed upon criteria, thus reducing the potential for choices based on hidden agendas.</a:t>
            </a:r>
            <a:endParaRPr lang="en-IN" sz="1800" b="0" strike="noStrike" spc="-1">
              <a:latin typeface="Arial"/>
            </a:endParaRPr>
          </a:p>
          <a:p>
            <a:pPr marL="343080" indent="-342360">
              <a:lnSpc>
                <a:spcPct val="100000"/>
              </a:lnSpc>
              <a:spcBef>
                <a:spcPts val="1001"/>
              </a:spcBef>
              <a:buClr>
                <a:srgbClr val="A53010"/>
              </a:buClr>
              <a:buFont typeface="Wingdings 3" charset="2"/>
              <a:buChar char=""/>
            </a:pPr>
            <a:r>
              <a:rPr lang="en-IN" sz="1800" b="0" strike="noStrike" spc="-1">
                <a:solidFill>
                  <a:srgbClr val="404040"/>
                </a:solidFill>
                <a:latin typeface="Century Gothic"/>
              </a:rPr>
              <a:t>This application will also have a diet plan generator for maintaining the balance between the workload and health.</a:t>
            </a:r>
            <a:endParaRPr lang="en-IN" sz="1800" b="0" strike="noStrike" spc="-1">
              <a:latin typeface="Arial"/>
            </a:endParaRPr>
          </a:p>
          <a:p>
            <a:pPr>
              <a:lnSpc>
                <a:spcPct val="100000"/>
              </a:lnSpc>
              <a:spcBef>
                <a:spcPts val="1001"/>
              </a:spcBef>
            </a:pPr>
            <a:r>
              <a:rPr lang="en-IN" sz="2400" b="1" strike="noStrike" spc="-1">
                <a:solidFill>
                  <a:srgbClr val="404040"/>
                </a:solidFill>
                <a:latin typeface="Century Gothic"/>
              </a:rPr>
              <a:t> </a:t>
            </a:r>
            <a:endParaRPr lang="en-IN" sz="2400" b="0" strike="noStrike" spc="-1">
              <a:latin typeface="Arial"/>
            </a:endParaRPr>
          </a:p>
          <a:p>
            <a:pPr>
              <a:lnSpc>
                <a:spcPct val="100000"/>
              </a:lnSpc>
              <a:spcBef>
                <a:spcPts val="1001"/>
              </a:spcBef>
            </a:pPr>
            <a:endParaRPr lang="en-IN" sz="2400" b="0" strike="noStrike" spc="-1">
              <a:latin typeface="Arial"/>
            </a:endParaRPr>
          </a:p>
          <a:p>
            <a:pPr>
              <a:lnSpc>
                <a:spcPct val="100000"/>
              </a:lnSpc>
              <a:spcBef>
                <a:spcPts val="1001"/>
              </a:spcBef>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61</TotalTime>
  <Words>833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Century Gothic</vt:lpstr>
      <vt:lpstr>Symbol</vt:lpstr>
      <vt:lpstr>Wingdings</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Task Management System</dc:title>
  <dc:subject/>
  <dc:creator>Falguni Tailor</dc:creator>
  <dc:description/>
  <cp:lastModifiedBy>Falguni Tailor</cp:lastModifiedBy>
  <cp:revision>9</cp:revision>
  <dcterms:created xsi:type="dcterms:W3CDTF">2019-02-12T05:06:11Z</dcterms:created>
  <dcterms:modified xsi:type="dcterms:W3CDTF">2019-02-12T07:34:08Z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