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60" r:id="rId7"/>
    <p:sldId id="258" r:id="rId8"/>
    <p:sldId id="262" r:id="rId9"/>
    <p:sldId id="283" r:id="rId10"/>
    <p:sldId id="264" r:id="rId11"/>
    <p:sldId id="266" r:id="rId12"/>
    <p:sldId id="284" r:id="rId13"/>
    <p:sldId id="267" r:id="rId14"/>
    <p:sldId id="269"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5AC"/>
    <a:srgbClr val="103350"/>
    <a:srgbClr val="0C4360"/>
    <a:srgbClr val="1B6872"/>
    <a:srgbClr val="63B7C6"/>
    <a:srgbClr val="00213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0" y="-72"/>
      </p:cViewPr>
      <p:guideLst>
        <p:guide orient="horz" pos="2137"/>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6/10/2023</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341038" y="115910"/>
            <a:ext cx="7889340" cy="1209412"/>
          </a:xfrm>
        </p:spPr>
        <p:txBody>
          <a:bodyPr/>
          <a:lstStyle/>
          <a:p>
            <a:pPr algn="ctr"/>
            <a:r>
              <a:rPr lang="en-US" sz="3600" b="1" dirty="0">
                <a:solidFill>
                  <a:srgbClr val="0070C0"/>
                </a:solidFill>
                <a:latin typeface="Arial" pitchFamily="34" charset="0"/>
                <a:cs typeface="Arial" pitchFamily="34" charset="0"/>
              </a:rPr>
              <a:t/>
            </a:r>
            <a:br>
              <a:rPr lang="en-US" sz="3600" b="1" dirty="0">
                <a:solidFill>
                  <a:srgbClr val="0070C0"/>
                </a:solidFill>
                <a:latin typeface="Arial" pitchFamily="34" charset="0"/>
                <a:cs typeface="Arial" pitchFamily="34" charset="0"/>
              </a:rPr>
            </a:br>
            <a:r>
              <a:rPr lang="en-US" sz="2400" b="1" dirty="0">
                <a:solidFill>
                  <a:schemeClr val="accent4">
                    <a:lumMod val="20000"/>
                    <a:lumOff val="80000"/>
                  </a:schemeClr>
                </a:solidFill>
                <a:latin typeface="Arial" pitchFamily="34" charset="0"/>
                <a:cs typeface="Arial" pitchFamily="34" charset="0"/>
              </a:rPr>
              <a:t>Tatyasaheb Kore Institute of Engineering &amp; Technology,Warananagar(An Autonomous Institute)</a:t>
            </a:r>
            <a:endParaRPr lang="en-US" sz="2400" dirty="0">
              <a:solidFill>
                <a:schemeClr val="accent4">
                  <a:lumMod val="20000"/>
                  <a:lumOff val="80000"/>
                </a:schemeClr>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1245703" y="3721608"/>
            <a:ext cx="5115339" cy="868680"/>
          </a:xfrm>
        </p:spPr>
        <p:txBody>
          <a:bodyPr>
            <a:normAutofit lnSpcReduction="10000"/>
          </a:bodyPr>
          <a:lstStyle/>
          <a:p>
            <a:pPr algn="ctr"/>
            <a:r>
              <a:rPr lang="en-US" sz="2400" dirty="0">
                <a:solidFill>
                  <a:srgbClr val="92D050"/>
                </a:solidFill>
                <a:latin typeface="Arial" pitchFamily="34" charset="0"/>
                <a:cs typeface="Arial" pitchFamily="34" charset="0"/>
              </a:rPr>
              <a:t>GUIDED BY </a:t>
            </a:r>
          </a:p>
          <a:p>
            <a:pPr algn="ctr"/>
            <a:r>
              <a:rPr lang="en-US" sz="2400" dirty="0">
                <a:latin typeface="Arial" pitchFamily="34" charset="0"/>
                <a:cs typeface="Arial" pitchFamily="34" charset="0"/>
              </a:rPr>
              <a:t>Prof.</a:t>
            </a:r>
            <a:r>
              <a:rPr lang="en-IN" sz="2400" dirty="0">
                <a:latin typeface="Arial" pitchFamily="34" charset="0"/>
              </a:rPr>
              <a:t>R</a:t>
            </a:r>
            <a:r>
              <a:rPr lang="en-IN" sz="2400" dirty="0">
                <a:latin typeface="Arial" pitchFamily="34" charset="0"/>
                <a:cs typeface="Arial" pitchFamily="34" charset="0"/>
              </a:rPr>
              <a:t>.C.Shikkeri.</a:t>
            </a:r>
          </a:p>
          <a:p>
            <a:pPr marL="0" indent="0">
              <a:buNone/>
            </a:pPr>
            <a:endParaRPr lang="en-US" dirty="0"/>
          </a:p>
        </p:txBody>
      </p:sp>
      <p:sp>
        <p:nvSpPr>
          <p:cNvPr id="4" name="Subtitle 2">
            <a:extLst>
              <a:ext uri="{FF2B5EF4-FFF2-40B4-BE49-F238E27FC236}">
                <a16:creationId xmlns:a16="http://schemas.microsoft.com/office/drawing/2014/main" xmlns="" id="{F9DDBCB2-5996-02BF-5462-3368E922A1BE}"/>
              </a:ext>
            </a:extLst>
          </p:cNvPr>
          <p:cNvSpPr txBox="1">
            <a:spLocks/>
          </p:cNvSpPr>
          <p:nvPr/>
        </p:nvSpPr>
        <p:spPr>
          <a:xfrm>
            <a:off x="2761487" y="2089125"/>
            <a:ext cx="8897113" cy="86868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solidFill>
                  <a:schemeClr val="accent6">
                    <a:lumMod val="60000"/>
                    <a:lumOff val="40000"/>
                  </a:schemeClr>
                </a:solidFill>
                <a:latin typeface="Arial" pitchFamily="34" charset="0"/>
                <a:cs typeface="Arial" pitchFamily="34" charset="0"/>
              </a:rPr>
              <a:t>Voice Based Mood Recognition</a:t>
            </a:r>
            <a:endParaRPr lang="en-US" sz="4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xmlns="" id="{C0E95CE6-1DDE-9EB1-2201-7B37FACC0122}"/>
              </a:ext>
            </a:extLst>
          </p:cNvPr>
          <p:cNvSpPr txBox="1"/>
          <p:nvPr/>
        </p:nvSpPr>
        <p:spPr>
          <a:xfrm>
            <a:off x="7853406" y="3721608"/>
            <a:ext cx="3376972" cy="1938992"/>
          </a:xfrm>
          <a:prstGeom prst="rect">
            <a:avLst/>
          </a:prstGeom>
          <a:noFill/>
        </p:spPr>
        <p:txBody>
          <a:bodyPr wrap="square">
            <a:spAutoFit/>
          </a:bodyPr>
          <a:lstStyle/>
          <a:p>
            <a:r>
              <a:rPr lang="en-US" sz="2400" dirty="0">
                <a:solidFill>
                  <a:srgbClr val="92D050"/>
                </a:solidFill>
                <a:latin typeface="Arial" pitchFamily="34" charset="0"/>
                <a:cs typeface="Arial" pitchFamily="34" charset="0"/>
              </a:rPr>
              <a:t>PRESENTED BY </a:t>
            </a:r>
          </a:p>
          <a:p>
            <a:pPr marL="342900" indent="-342900">
              <a:buFont typeface="Wingdings" panose="05000000000000000000" pitchFamily="2" charset="2"/>
              <a:buChar char="§"/>
            </a:pPr>
            <a:r>
              <a:rPr lang="en-US" sz="2400" dirty="0">
                <a:solidFill>
                  <a:schemeClr val="bg1"/>
                </a:solidFill>
                <a:latin typeface="Arial" pitchFamily="34" charset="0"/>
                <a:cs typeface="Arial" pitchFamily="34" charset="0"/>
              </a:rPr>
              <a:t>Sanket S. Naik.</a:t>
            </a:r>
          </a:p>
          <a:p>
            <a:pPr marL="342900" indent="-342900">
              <a:buFont typeface="Wingdings" panose="05000000000000000000" pitchFamily="2" charset="2"/>
              <a:buChar char="§"/>
            </a:pPr>
            <a:r>
              <a:rPr lang="en-US" sz="2400" dirty="0">
                <a:solidFill>
                  <a:schemeClr val="bg1"/>
                </a:solidFill>
                <a:latin typeface="Arial" pitchFamily="34" charset="0"/>
                <a:cs typeface="Arial" pitchFamily="34" charset="0"/>
              </a:rPr>
              <a:t>Gaurav S. Patil.</a:t>
            </a:r>
          </a:p>
          <a:p>
            <a:pPr marL="342900" indent="-342900">
              <a:buFont typeface="Wingdings" panose="05000000000000000000" pitchFamily="2" charset="2"/>
              <a:buChar char="§"/>
            </a:pPr>
            <a:r>
              <a:rPr lang="en-US" sz="2400" dirty="0">
                <a:solidFill>
                  <a:schemeClr val="bg1"/>
                </a:solidFill>
                <a:latin typeface="Arial" pitchFamily="34" charset="0"/>
                <a:cs typeface="Arial" pitchFamily="34" charset="0"/>
              </a:rPr>
              <a:t>Shubham P. Patil.</a:t>
            </a:r>
          </a:p>
          <a:p>
            <a:pPr marL="342900" indent="-342900">
              <a:buFont typeface="Wingdings" panose="05000000000000000000" pitchFamily="2" charset="2"/>
              <a:buChar char="§"/>
            </a:pPr>
            <a:r>
              <a:rPr lang="en-US" sz="2400" dirty="0">
                <a:solidFill>
                  <a:schemeClr val="bg1"/>
                </a:solidFill>
                <a:latin typeface="Arial" pitchFamily="34" charset="0"/>
                <a:cs typeface="Arial" pitchFamily="34" charset="0"/>
              </a:rPr>
              <a:t>Vishwajeet V. Patil.</a:t>
            </a:r>
          </a:p>
        </p:txBody>
      </p:sp>
      <p:pic>
        <p:nvPicPr>
          <p:cNvPr id="7" name="Picture 6">
            <a:extLst>
              <a:ext uri="{FF2B5EF4-FFF2-40B4-BE49-F238E27FC236}">
                <a16:creationId xmlns:a16="http://schemas.microsoft.com/office/drawing/2014/main" xmlns="" id="{D63B8401-D9C8-A2C5-38CB-EFDE3D7AD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965" y="3721608"/>
            <a:ext cx="1837017" cy="1470991"/>
          </a:xfrm>
          <a:prstGeom prst="ellipse">
            <a:avLst/>
          </a:prstGeom>
          <a:ln>
            <a:noFill/>
          </a:ln>
          <a:effectLst>
            <a:softEdge rad="112500"/>
          </a:effec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52DAC56B-BCB7-E204-9CF5-24E357F27FAB}"/>
              </a:ext>
            </a:extLst>
          </p:cNvPr>
          <p:cNvSpPr>
            <a:spLocks noGrp="1"/>
          </p:cNvSpPr>
          <p:nvPr>
            <p:ph type="body" idx="1"/>
          </p:nvPr>
        </p:nvSpPr>
        <p:spPr>
          <a:xfrm>
            <a:off x="533400" y="826931"/>
            <a:ext cx="11125200" cy="5497670"/>
          </a:xfrm>
        </p:spPr>
        <p:txBody>
          <a:bodyPr>
            <a:normAutofit fontScale="92500" lnSpcReduction="20000"/>
          </a:bodyPr>
          <a:lstStyle/>
          <a:p>
            <a:pPr marL="342900" lvl="0" indent="-342900" algn="just">
              <a:lnSpc>
                <a:spcPct val="150000"/>
              </a:lnSpc>
              <a:buFont typeface="Symbol" panose="05050102010706020507" pitchFamily="18" charset="2"/>
              <a:buChar char=""/>
            </a:pPr>
            <a:r>
              <a:rPr lang="en-IN" sz="1800" dirty="0">
                <a:solidFill>
                  <a:schemeClr val="bg1"/>
                </a:solidFill>
                <a:effectLst/>
                <a:latin typeface="Arial" panose="020B0604020202020204" pitchFamily="34" charset="0"/>
                <a:ea typeface="Times New Roman" panose="02020603050405020304" pitchFamily="18" charset="0"/>
              </a:rPr>
              <a:t>The project </a:t>
            </a:r>
            <a:r>
              <a:rPr lang="en-US" sz="1800" b="1" dirty="0">
                <a:solidFill>
                  <a:schemeClr val="bg1"/>
                </a:solidFill>
                <a:effectLst/>
                <a:latin typeface="Arial" panose="020B0604020202020204" pitchFamily="34" charset="0"/>
                <a:ea typeface="Times New Roman" panose="02020603050405020304" pitchFamily="18" charset="0"/>
              </a:rPr>
              <a:t>Voice Based Mood Recognition and Speech to Text Convertor with language translator </a:t>
            </a:r>
            <a:r>
              <a:rPr lang="en-US" sz="1800" dirty="0">
                <a:solidFill>
                  <a:schemeClr val="bg1"/>
                </a:solidFill>
                <a:effectLst/>
                <a:latin typeface="Arial" panose="020B0604020202020204" pitchFamily="34" charset="0"/>
                <a:ea typeface="Times New Roman" panose="02020603050405020304" pitchFamily="18" charset="0"/>
              </a:rPr>
              <a:t>is web application</a:t>
            </a:r>
            <a:endParaRPr lang="en-IN" sz="1800" dirty="0">
              <a:solidFill>
                <a:schemeClr val="bg1"/>
              </a:solidFill>
              <a:effectLst/>
              <a:latin typeface="Arial" panose="020B0604020202020204" pitchFamily="34"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Arial" panose="020B0604020202020204" pitchFamily="34" charset="0"/>
                <a:ea typeface="Times New Roman" panose="02020603050405020304" pitchFamily="18" charset="0"/>
              </a:rPr>
              <a:t>The main technologies and tools are associated –</a:t>
            </a:r>
            <a:endParaRPr lang="en-IN" sz="1800" dirty="0">
              <a:solidFill>
                <a:schemeClr val="bg1"/>
              </a:solidFill>
              <a:effectLst/>
              <a:latin typeface="Arial" panose="020B0604020202020204" pitchFamily="34" charset="0"/>
              <a:ea typeface="Times New Roman" panose="02020603050405020304" pitchFamily="18" charset="0"/>
            </a:endParaRP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Markup Language : HTML5</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Style Sheet Language : CSS 2.1</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Scripting Language : Python</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Database : Flask</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Framework : Python Flask</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IDE : Spyder(version 5.1) </a:t>
            </a:r>
          </a:p>
          <a:p>
            <a:pPr indent="228600" algn="just">
              <a:lnSpc>
                <a:spcPct val="150000"/>
              </a:lnSpc>
            </a:pPr>
            <a:r>
              <a:rPr lang="en-IN" sz="1800" dirty="0">
                <a:solidFill>
                  <a:schemeClr val="bg1"/>
                </a:solidFill>
                <a:effectLst/>
                <a:latin typeface="Arial" panose="020B0604020202020204" pitchFamily="34" charset="0"/>
                <a:ea typeface="Times New Roman" panose="02020603050405020304" pitchFamily="18" charset="0"/>
              </a:rPr>
              <a:t>Diagramming Tools : Lucid Chart</a:t>
            </a:r>
          </a:p>
          <a:p>
            <a:pPr indent="228600" algn="just">
              <a:lnSpc>
                <a:spcPct val="150000"/>
              </a:lnSpc>
            </a:pPr>
            <a:r>
              <a:rPr lang="en-US" sz="1900" dirty="0">
                <a:solidFill>
                  <a:schemeClr val="bg1"/>
                </a:solidFill>
                <a:effectLst/>
                <a:latin typeface="Arial" panose="020B0604020202020204" pitchFamily="34" charset="0"/>
                <a:ea typeface="Times New Roman" panose="02020603050405020304" pitchFamily="18" charset="0"/>
              </a:rPr>
              <a:t>By considering above points we can conclude that our project is technically feasible</a:t>
            </a:r>
            <a:endParaRPr lang="en-IN" sz="1900" dirty="0">
              <a:solidFill>
                <a:schemeClr val="bg1"/>
              </a:solidFill>
              <a:effectLst/>
              <a:latin typeface="Arial" panose="020B0604020202020204" pitchFamily="34" charset="0"/>
              <a:ea typeface="Times New Roman" panose="02020603050405020304" pitchFamily="18" charset="0"/>
            </a:endParaRPr>
          </a:p>
          <a:p>
            <a:endParaRPr lang="en-IN" sz="1800" dirty="0">
              <a:latin typeface="Arial" panose="020B0604020202020204" pitchFamily="34" charset="0"/>
            </a:endParaRPr>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Title 1">
            <a:extLst>
              <a:ext uri="{FF2B5EF4-FFF2-40B4-BE49-F238E27FC236}">
                <a16:creationId xmlns:a16="http://schemas.microsoft.com/office/drawing/2014/main" xmlns="" id="{408A34E6-9A28-14CF-EC5A-DC5F2F4FBBA7}"/>
              </a:ext>
            </a:extLst>
          </p:cNvPr>
          <p:cNvSpPr txBox="1">
            <a:spLocks/>
          </p:cNvSpPr>
          <p:nvPr/>
        </p:nvSpPr>
        <p:spPr>
          <a:xfrm>
            <a:off x="533400" y="239869"/>
            <a:ext cx="5030273" cy="468469"/>
          </a:xfrm>
          <a:prstGeom prst="rect">
            <a:avLst/>
          </a:prstGeom>
          <a:noFill/>
          <a:ln>
            <a:solidFill>
              <a:schemeClr val="accent5">
                <a:lumMod val="75000"/>
              </a:schemeClr>
            </a:solidFill>
          </a:ln>
        </p:spPr>
        <p:txBody>
          <a:bodyPr bIns="91440" anchor="b" anchorCtr="0">
            <a:normAutofit fontScale="850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solidFill>
                  <a:srgbClr val="FFC000"/>
                </a:solidFill>
                <a:latin typeface="Arial" pitchFamily="34" charset="0"/>
                <a:cs typeface="Arial" pitchFamily="34" charset="0"/>
              </a:rPr>
              <a:t>Technical Feasibility:</a:t>
            </a:r>
            <a:endParaRPr lang="en-IN" dirty="0">
              <a:solidFill>
                <a:srgbClr val="FFC000"/>
              </a:solidFill>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DCA6D76-8B5D-04FE-10C1-95662CCDF60E}"/>
              </a:ext>
            </a:extLst>
          </p:cNvPr>
          <p:cNvSpPr txBox="1">
            <a:spLocks/>
          </p:cNvSpPr>
          <p:nvPr/>
        </p:nvSpPr>
        <p:spPr>
          <a:xfrm>
            <a:off x="533400" y="533400"/>
            <a:ext cx="5030273" cy="468469"/>
          </a:xfrm>
          <a:prstGeom prst="rect">
            <a:avLst/>
          </a:prstGeom>
          <a:noFill/>
          <a:ln>
            <a:solidFill>
              <a:schemeClr val="accent5">
                <a:lumMod val="75000"/>
              </a:schemeClr>
            </a:solidFill>
          </a:ln>
        </p:spPr>
        <p:txBody>
          <a:bodyPr bIns="91440" anchor="b" anchorCtr="0">
            <a:normAutofit fontScale="850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smtClean="0">
                <a:solidFill>
                  <a:srgbClr val="FFC000"/>
                </a:solidFill>
                <a:latin typeface="Arial" pitchFamily="34" charset="0"/>
                <a:cs typeface="Arial" pitchFamily="34" charset="0"/>
              </a:rPr>
              <a:t>Legal</a:t>
            </a:r>
            <a:r>
              <a:rPr lang="en-US" sz="3200" b="1" smtClean="0">
                <a:solidFill>
                  <a:srgbClr val="FFC000"/>
                </a:solidFill>
                <a:latin typeface="Arial" pitchFamily="34" charset="0"/>
                <a:cs typeface="Arial" pitchFamily="34" charset="0"/>
              </a:rPr>
              <a:t> </a:t>
            </a:r>
            <a:r>
              <a:rPr lang="en-US" sz="3200" b="1" dirty="0">
                <a:solidFill>
                  <a:srgbClr val="FFC000"/>
                </a:solidFill>
                <a:latin typeface="Arial" pitchFamily="34" charset="0"/>
                <a:cs typeface="Arial" pitchFamily="34" charset="0"/>
              </a:rPr>
              <a:t>Feasibility:</a:t>
            </a:r>
            <a:endParaRPr lang="en-IN" dirty="0">
              <a:solidFill>
                <a:srgbClr val="FFC000"/>
              </a:solidFill>
            </a:endParaRPr>
          </a:p>
        </p:txBody>
      </p:sp>
      <p:sp>
        <p:nvSpPr>
          <p:cNvPr id="6" name="Content Placeholder 3">
            <a:extLst>
              <a:ext uri="{FF2B5EF4-FFF2-40B4-BE49-F238E27FC236}">
                <a16:creationId xmlns:a16="http://schemas.microsoft.com/office/drawing/2014/main" xmlns="" id="{EEA53C43-AC57-0A51-C18D-3FA78E3F4798}"/>
              </a:ext>
            </a:extLst>
          </p:cNvPr>
          <p:cNvSpPr txBox="1">
            <a:spLocks/>
          </p:cNvSpPr>
          <p:nvPr/>
        </p:nvSpPr>
        <p:spPr>
          <a:xfrm>
            <a:off x="533400" y="1313645"/>
            <a:ext cx="11125200" cy="4895045"/>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Arial" panose="020B0604020202020204" pitchFamily="34" charset="0"/>
                <a:ea typeface="Times New Roman" panose="02020603050405020304" pitchFamily="18" charset="0"/>
              </a:rPr>
              <a:t>The project “Voice Based Mood Recognition and Speech to Text Convertor with language translator ” is a complete Web Application</a:t>
            </a:r>
            <a:endParaRPr lang="en-IN" sz="1800" b="1" u="sng" dirty="0">
              <a:solidFill>
                <a:schemeClr val="bg1"/>
              </a:solidFill>
              <a:latin typeface="Times New Roman" panose="02020603050405020304" pitchFamily="18" charset="0"/>
              <a:ea typeface="Times New Roman" panose="02020603050405020304" pitchFamily="18" charset="0"/>
            </a:endParaRPr>
          </a:p>
          <a:p>
            <a:r>
              <a:rPr lang="en-US" sz="1800" dirty="0">
                <a:solidFill>
                  <a:schemeClr val="bg1"/>
                </a:solidFill>
                <a:latin typeface="Arial" panose="020B0604020202020204" pitchFamily="34" charset="0"/>
                <a:ea typeface="Times New Roman" panose="02020603050405020304" pitchFamily="18" charset="0"/>
              </a:rPr>
              <a:t>Project “Voice Based Mood Recognition and Speech to Text Convertor with language translator ” is absolutely legal and doable </a:t>
            </a:r>
            <a:endParaRPr lang="en-IN" sz="1800" b="1" u="sng" dirty="0">
              <a:solidFill>
                <a:schemeClr val="bg1"/>
              </a:solidFill>
              <a:latin typeface="Times New Roman" panose="02020603050405020304" pitchFamily="18" charset="0"/>
              <a:ea typeface="Times New Roman" panose="02020603050405020304" pitchFamily="18" charset="0"/>
            </a:endParaRPr>
          </a:p>
          <a:p>
            <a:r>
              <a:rPr lang="en-US" sz="1800" dirty="0">
                <a:solidFill>
                  <a:schemeClr val="bg1"/>
                </a:solidFill>
                <a:latin typeface="Arial" panose="020B0604020202020204" pitchFamily="34" charset="0"/>
                <a:ea typeface="Times New Roman" panose="02020603050405020304" pitchFamily="18" charset="0"/>
              </a:rPr>
              <a:t>It meets all legal and ethical requirements as per the Information Technology Act,2000 </a:t>
            </a:r>
            <a:r>
              <a:rPr lang="en-US" sz="1800" dirty="0" err="1">
                <a:solidFill>
                  <a:schemeClr val="bg1"/>
                </a:solidFill>
                <a:latin typeface="Arial" panose="020B0604020202020204" pitchFamily="34" charset="0"/>
                <a:ea typeface="Times New Roman" panose="02020603050405020304" pitchFamily="18" charset="0"/>
              </a:rPr>
              <a:t>Govt.of</a:t>
            </a:r>
            <a:r>
              <a:rPr lang="en-US" sz="1800" dirty="0">
                <a:solidFill>
                  <a:schemeClr val="bg1"/>
                </a:solidFill>
                <a:latin typeface="Arial" panose="020B0604020202020204" pitchFamily="34" charset="0"/>
                <a:ea typeface="Times New Roman" panose="02020603050405020304" pitchFamily="18" charset="0"/>
              </a:rPr>
              <a:t> India </a:t>
            </a:r>
            <a:endParaRPr lang="en-IN" sz="1800" b="1" u="sng" dirty="0">
              <a:solidFill>
                <a:schemeClr val="bg1"/>
              </a:solidFill>
              <a:latin typeface="Times New Roman" panose="02020603050405020304" pitchFamily="18" charset="0"/>
              <a:ea typeface="Times New Roman" panose="02020603050405020304" pitchFamily="18" charset="0"/>
            </a:endParaRPr>
          </a:p>
          <a:p>
            <a:r>
              <a:rPr lang="en-US" sz="1800" dirty="0">
                <a:solidFill>
                  <a:schemeClr val="bg1"/>
                </a:solidFill>
                <a:latin typeface="Arial" panose="020B0604020202020204" pitchFamily="34" charset="0"/>
                <a:ea typeface="Times New Roman" panose="02020603050405020304" pitchFamily="18" charset="0"/>
              </a:rPr>
              <a:t>Project  uses freely available/open source software development tools</a:t>
            </a:r>
            <a:endParaRPr lang="en-IN" sz="1800" b="1" u="sng" dirty="0">
              <a:solidFill>
                <a:schemeClr val="bg1"/>
              </a:solidFill>
              <a:latin typeface="Times New Roman" panose="02020603050405020304" pitchFamily="18" charset="0"/>
              <a:ea typeface="Times New Roman" panose="02020603050405020304" pitchFamily="18" charset="0"/>
            </a:endParaRPr>
          </a:p>
          <a:p>
            <a:r>
              <a:rPr lang="en-US" sz="1800" dirty="0">
                <a:solidFill>
                  <a:schemeClr val="bg1"/>
                </a:solidFill>
                <a:latin typeface="Arial" panose="020B0604020202020204" pitchFamily="34" charset="0"/>
                <a:ea typeface="Times New Roman" panose="02020603050405020304" pitchFamily="18" charset="0"/>
              </a:rPr>
              <a:t>No threats to customer’s/institute’s/organization’s confidential data </a:t>
            </a:r>
            <a:endParaRPr lang="en-IN" sz="1800" b="1" u="sng" dirty="0">
              <a:solidFill>
                <a:schemeClr val="bg1"/>
              </a:solidFill>
              <a:latin typeface="Times New Roman" panose="02020603050405020304" pitchFamily="18" charset="0"/>
              <a:ea typeface="Times New Roman" panose="02020603050405020304" pitchFamily="18" charset="0"/>
            </a:endParaRPr>
          </a:p>
          <a:p>
            <a:pPr marL="514350" indent="-285750"/>
            <a:r>
              <a:rPr lang="en-US" sz="1800" dirty="0">
                <a:solidFill>
                  <a:schemeClr val="bg1"/>
                </a:solidFill>
                <a:latin typeface="Arial" panose="020B0604020202020204" pitchFamily="34" charset="0"/>
                <a:ea typeface="Times New Roman" panose="02020603050405020304" pitchFamily="18" charset="0"/>
              </a:rPr>
              <a:t> From above, it is clear that project “ is legally feasible </a:t>
            </a:r>
            <a:endParaRPr lang="en-IN" sz="1800" b="1" u="sng"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a:xfrm>
            <a:off x="533400" y="533400"/>
            <a:ext cx="7168166" cy="978729"/>
          </a:xfrm>
        </p:spPr>
        <p:txBody>
          <a:bodyPr/>
          <a:lstStyle/>
          <a:p>
            <a:r>
              <a:rPr lang="en-US" sz="3200" b="1" dirty="0">
                <a:solidFill>
                  <a:srgbClr val="FFC000"/>
                </a:solidFill>
                <a:effectLst/>
                <a:latin typeface="Times New Roman" panose="02020603050405020304" pitchFamily="18" charset="0"/>
                <a:ea typeface="Times New Roman" panose="02020603050405020304" pitchFamily="18" charset="0"/>
              </a:rPr>
              <a:t>Proposed System Study</a:t>
            </a:r>
            <a:r>
              <a:rPr lang="en-US" sz="3200" b="1" dirty="0">
                <a:solidFill>
                  <a:srgbClr val="FFC000"/>
                </a:solidFill>
                <a:latin typeface="Arial" pitchFamily="34" charset="0"/>
                <a:cs typeface="Arial" pitchFamily="34" charset="0"/>
              </a:rPr>
              <a:t>:</a:t>
            </a:r>
            <a:r>
              <a:rPr lang="en-IN" dirty="0">
                <a:solidFill>
                  <a:srgbClr val="FFC000"/>
                </a:solidFill>
              </a:rPr>
              <a:t/>
            </a:r>
            <a:br>
              <a:rPr lang="en-IN" dirty="0">
                <a:solidFill>
                  <a:srgbClr val="FFC000"/>
                </a:solidFill>
              </a:rPr>
            </a:br>
            <a:endParaRPr lang="en-US" dirty="0">
              <a:solidFill>
                <a:srgbClr val="FFC000"/>
              </a:solidFill>
            </a:endParaRP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 Placeholder 5">
            <a:extLst>
              <a:ext uri="{FF2B5EF4-FFF2-40B4-BE49-F238E27FC236}">
                <a16:creationId xmlns:a16="http://schemas.microsoft.com/office/drawing/2014/main" xmlns="" id="{D5120F3B-CE5D-7101-9BA9-FFFACBC4F8B6}"/>
              </a:ext>
            </a:extLst>
          </p:cNvPr>
          <p:cNvSpPr>
            <a:spLocks noGrp="1"/>
          </p:cNvSpPr>
          <p:nvPr>
            <p:ph type="body" sz="quarter" idx="13"/>
          </p:nvPr>
        </p:nvSpPr>
        <p:spPr>
          <a:xfrm>
            <a:off x="533400" y="1352282"/>
            <a:ext cx="11125200" cy="3756148"/>
          </a:xfrm>
        </p:spPr>
        <p:txBody>
          <a:bodyPr>
            <a:normAutofit fontScale="47500" lnSpcReduction="20000"/>
          </a:bodyPr>
          <a:lstStyle/>
          <a:p>
            <a:pPr marL="342900" lvl="0" indent="-342900" algn="just">
              <a:lnSpc>
                <a:spcPct val="150000"/>
              </a:lnSpc>
              <a:buFont typeface="Symbol" panose="05050102010706020507" pitchFamily="18" charset="2"/>
              <a:buChar char=""/>
            </a:pPr>
            <a:r>
              <a:rPr lang="en-US" sz="4500" dirty="0">
                <a:solidFill>
                  <a:schemeClr val="bg1">
                    <a:lumMod val="95000"/>
                  </a:schemeClr>
                </a:solidFill>
                <a:effectLst/>
                <a:latin typeface="Times New Roman" panose="02020603050405020304" pitchFamily="18" charset="0"/>
                <a:ea typeface="Times New Roman" panose="02020603050405020304" pitchFamily="18" charset="0"/>
              </a:rPr>
              <a:t>In the Proposed System,</a:t>
            </a:r>
            <a:r>
              <a:rPr lang="en-IN" sz="4500" dirty="0">
                <a:solidFill>
                  <a:schemeClr val="bg1">
                    <a:lumMod val="95000"/>
                  </a:schemeClr>
                </a:solidFill>
                <a:effectLst/>
                <a:latin typeface="Times New Roman" panose="02020603050405020304" pitchFamily="18" charset="0"/>
                <a:ea typeface="Times New Roman" panose="02020603050405020304" pitchFamily="18" charset="0"/>
              </a:rPr>
              <a:t> input will be recorded audio (to be uploaded by user) or live audio</a:t>
            </a:r>
          </a:p>
          <a:p>
            <a:pPr marL="342900" lvl="0" indent="-342900" algn="just">
              <a:lnSpc>
                <a:spcPct val="150000"/>
              </a:lnSpc>
              <a:buFont typeface="Symbol" panose="05050102010706020507" pitchFamily="18" charset="2"/>
              <a:buChar char=""/>
            </a:pPr>
            <a:r>
              <a:rPr lang="en-IN" sz="4500" dirty="0">
                <a:solidFill>
                  <a:schemeClr val="bg1">
                    <a:lumMod val="95000"/>
                  </a:schemeClr>
                </a:solidFill>
                <a:effectLst/>
                <a:latin typeface="Times New Roman" panose="02020603050405020304" pitchFamily="18" charset="0"/>
                <a:ea typeface="Times New Roman" panose="02020603050405020304" pitchFamily="18" charset="0"/>
              </a:rPr>
              <a:t>Our desired output will be users accurate mood and text of a speech with that if users wants  there is other international language than the English then output will be text in English language.</a:t>
            </a:r>
          </a:p>
          <a:p>
            <a:pPr marL="342900" lvl="0" indent="-342900" algn="just">
              <a:lnSpc>
                <a:spcPct val="150000"/>
              </a:lnSpc>
              <a:buFont typeface="Symbol" panose="05050102010706020507" pitchFamily="18" charset="2"/>
              <a:buChar char=""/>
            </a:pPr>
            <a:r>
              <a:rPr lang="en-US" sz="4500" dirty="0">
                <a:solidFill>
                  <a:schemeClr val="bg1">
                    <a:lumMod val="95000"/>
                  </a:schemeClr>
                </a:solidFill>
                <a:effectLst/>
                <a:latin typeface="Times New Roman" panose="02020603050405020304" pitchFamily="18" charset="0"/>
                <a:ea typeface="Times New Roman" panose="02020603050405020304" pitchFamily="18" charset="0"/>
              </a:rPr>
              <a:t>Models Used For Prediction: </a:t>
            </a:r>
            <a:endParaRPr lang="en-IN" sz="4500" dirty="0">
              <a:solidFill>
                <a:schemeClr val="bg1">
                  <a:lumMod val="95000"/>
                </a:schemeClr>
              </a:solidFill>
              <a:effectLst/>
              <a:latin typeface="Times New Roman" panose="02020603050405020304" pitchFamily="18" charset="0"/>
              <a:ea typeface="Times New Roman" panose="02020603050405020304" pitchFamily="18" charset="0"/>
            </a:endParaRPr>
          </a:p>
          <a:p>
            <a:pPr indent="228600" algn="just">
              <a:lnSpc>
                <a:spcPct val="150000"/>
              </a:lnSpc>
            </a:pPr>
            <a:r>
              <a:rPr lang="en-US" sz="4500" dirty="0">
                <a:solidFill>
                  <a:schemeClr val="bg1">
                    <a:lumMod val="95000"/>
                  </a:schemeClr>
                </a:solidFill>
                <a:effectLst/>
                <a:latin typeface="Times New Roman" panose="02020603050405020304" pitchFamily="18" charset="0"/>
                <a:ea typeface="Times New Roman" panose="02020603050405020304" pitchFamily="18" charset="0"/>
              </a:rPr>
              <a:t>1. Sequential NN</a:t>
            </a:r>
            <a:endParaRPr lang="en-IN" sz="4500" dirty="0">
              <a:solidFill>
                <a:schemeClr val="bg1">
                  <a:lumMod val="95000"/>
                </a:schemeClr>
              </a:solidFill>
              <a:effectLst/>
              <a:latin typeface="Times New Roman" panose="02020603050405020304" pitchFamily="18" charset="0"/>
              <a:ea typeface="Times New Roman" panose="02020603050405020304" pitchFamily="18" charset="0"/>
            </a:endParaRPr>
          </a:p>
          <a:p>
            <a:pPr indent="228600" algn="just">
              <a:lnSpc>
                <a:spcPct val="150000"/>
              </a:lnSpc>
            </a:pPr>
            <a:r>
              <a:rPr lang="en-US" sz="4500" dirty="0">
                <a:solidFill>
                  <a:schemeClr val="bg1">
                    <a:lumMod val="95000"/>
                  </a:schemeClr>
                </a:solidFill>
                <a:effectLst/>
                <a:latin typeface="Times New Roman" panose="02020603050405020304" pitchFamily="18" charset="0"/>
                <a:ea typeface="Times New Roman" panose="02020603050405020304" pitchFamily="18" charset="0"/>
              </a:rPr>
              <a:t>2. MLP Classifier </a:t>
            </a:r>
            <a:endParaRPr lang="en-IN" sz="4500"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sz="4500" dirty="0"/>
          </a:p>
        </p:txBody>
      </p:sp>
    </p:spTree>
    <p:extLst>
      <p:ext uri="{BB962C8B-B14F-4D97-AF65-F5344CB8AC3E}">
        <p14:creationId xmlns:p14="http://schemas.microsoft.com/office/powerpoint/2010/main"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3DDF2-367D-CB03-C6ED-BD01553E3EC5}"/>
              </a:ext>
            </a:extLst>
          </p:cNvPr>
          <p:cNvSpPr>
            <a:spLocks noGrp="1"/>
          </p:cNvSpPr>
          <p:nvPr>
            <p:ph type="title"/>
          </p:nvPr>
        </p:nvSpPr>
        <p:spPr>
          <a:xfrm>
            <a:off x="533400" y="542925"/>
            <a:ext cx="11125200" cy="978729"/>
          </a:xfrm>
        </p:spPr>
        <p:txBody>
          <a:bodyPr/>
          <a:lstStyle/>
          <a:p>
            <a:r>
              <a:rPr lang="en-US" sz="3200" b="1" dirty="0">
                <a:solidFill>
                  <a:srgbClr val="FFC000"/>
                </a:solidFill>
                <a:effectLst/>
                <a:latin typeface="Times New Roman" panose="02020603050405020304" pitchFamily="18" charset="0"/>
                <a:ea typeface="Times New Roman" panose="02020603050405020304" pitchFamily="18" charset="0"/>
              </a:rPr>
              <a:t>Proposed System Study</a:t>
            </a:r>
            <a:r>
              <a:rPr lang="en-US" dirty="0">
                <a:solidFill>
                  <a:srgbClr val="FFC000"/>
                </a:solidFill>
                <a:effectLst/>
                <a:latin typeface="Arial" pitchFamily="34" charset="0"/>
                <a:ea typeface="Times New Roman" panose="02020603050405020304" pitchFamily="18" charset="0"/>
                <a:cs typeface="Arial" pitchFamily="34" charset="0"/>
              </a:rPr>
              <a:t>:</a:t>
            </a:r>
            <a:r>
              <a:rPr lang="en-IN" dirty="0"/>
              <a:t/>
            </a:r>
            <a:br>
              <a:rPr lang="en-IN" dirty="0"/>
            </a:br>
            <a:endParaRPr lang="en-IN" dirty="0"/>
          </a:p>
        </p:txBody>
      </p:sp>
      <p:sp>
        <p:nvSpPr>
          <p:cNvPr id="3" name="Slide Number Placeholder 2">
            <a:extLst>
              <a:ext uri="{FF2B5EF4-FFF2-40B4-BE49-F238E27FC236}">
                <a16:creationId xmlns:a16="http://schemas.microsoft.com/office/drawing/2014/main" xmlns="" id="{3876DBBD-1793-1B9F-442E-778591B2375C}"/>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9">
            <a:extLst>
              <a:ext uri="{FF2B5EF4-FFF2-40B4-BE49-F238E27FC236}">
                <a16:creationId xmlns:a16="http://schemas.microsoft.com/office/drawing/2014/main" xmlns="" id="{C62827E1-B430-509B-1F2A-F10639C860F9}"/>
              </a:ext>
            </a:extLst>
          </p:cNvPr>
          <p:cNvSpPr txBox="1"/>
          <p:nvPr/>
        </p:nvSpPr>
        <p:spPr>
          <a:xfrm>
            <a:off x="533400" y="799819"/>
            <a:ext cx="10465157" cy="40118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algn="just">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rPr>
              <a:t>1.Neural Networks:</a:t>
            </a:r>
            <a:endParaRPr lang="en-IN" sz="1800" dirty="0">
              <a:solidFill>
                <a:schemeClr val="bg1"/>
              </a:solidFill>
              <a:effectLst/>
              <a:latin typeface="Times New Roman" panose="02020603050405020304" pitchFamily="18" charset="0"/>
              <a:ea typeface="Times New Roman" panose="02020603050405020304" pitchFamily="18" charset="0"/>
            </a:endParaRPr>
          </a:p>
          <a:p>
            <a:pPr marL="552450" indent="-285750" algn="just">
              <a:lnSpc>
                <a:spcPct val="150000"/>
              </a:lnSpc>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A neural network is a series of algorithms that endeavors to recognize underlying relationships in a set of data through a process that mimics the way the human brain operates. </a:t>
            </a:r>
          </a:p>
          <a:p>
            <a:pPr marL="552450" indent="-285750" algn="just">
              <a:lnSpc>
                <a:spcPct val="150000"/>
              </a:lnSpc>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In this sense, neural networks refer to systems of neurons, either organic or artificial in nature. Neural networks can adapt to changing input; so the network generates the best possible result without needing to redesign the output criteria. </a:t>
            </a:r>
          </a:p>
          <a:p>
            <a:pPr marL="552450" indent="-285750" algn="just">
              <a:lnSpc>
                <a:spcPct val="150000"/>
              </a:lnSpc>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Neural networks are multi-layer networks of neurons (the blue and magenta nodes in the chart below) that we use to classify things, make predictions, etc.. </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850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A2A6A-D84F-1BE0-A767-6E20F32EACFC}"/>
              </a:ext>
            </a:extLst>
          </p:cNvPr>
          <p:cNvSpPr>
            <a:spLocks noGrp="1"/>
          </p:cNvSpPr>
          <p:nvPr>
            <p:ph type="title"/>
          </p:nvPr>
        </p:nvSpPr>
        <p:spPr>
          <a:xfrm>
            <a:off x="533400" y="542925"/>
            <a:ext cx="5562600" cy="693447"/>
          </a:xfrm>
        </p:spPr>
        <p:txBody>
          <a:bodyPr/>
          <a:lstStyle/>
          <a:p>
            <a:r>
              <a:rPr lang="en-US" sz="3200" b="1" dirty="0">
                <a:solidFill>
                  <a:srgbClr val="FFC000"/>
                </a:solidFill>
                <a:effectLst/>
                <a:latin typeface="Times New Roman" panose="02020603050405020304" pitchFamily="18" charset="0"/>
                <a:ea typeface="Times New Roman" panose="02020603050405020304" pitchFamily="18" charset="0"/>
              </a:rPr>
              <a:t>Proposed System Study</a:t>
            </a:r>
            <a:r>
              <a:rPr lang="en-US" sz="3200" b="1" dirty="0">
                <a:solidFill>
                  <a:srgbClr val="FFC000"/>
                </a:solidFill>
                <a:latin typeface="Arial" pitchFamily="34" charset="0"/>
                <a:cs typeface="Arial" pitchFamily="34" charset="0"/>
              </a:rPr>
              <a:t>:</a:t>
            </a:r>
            <a:r>
              <a:rPr lang="en-IN" dirty="0">
                <a:solidFill>
                  <a:srgbClr val="FFC000"/>
                </a:solidFill>
              </a:rPr>
              <a:t/>
            </a:r>
            <a:br>
              <a:rPr lang="en-IN" dirty="0">
                <a:solidFill>
                  <a:srgbClr val="FFC000"/>
                </a:solidFill>
              </a:rPr>
            </a:br>
            <a:endParaRPr lang="en-IN" dirty="0">
              <a:solidFill>
                <a:srgbClr val="FFC000"/>
              </a:solidFill>
            </a:endParaRPr>
          </a:p>
        </p:txBody>
      </p:sp>
      <p:sp>
        <p:nvSpPr>
          <p:cNvPr id="3" name="Slide Number Placeholder 2">
            <a:extLst>
              <a:ext uri="{FF2B5EF4-FFF2-40B4-BE49-F238E27FC236}">
                <a16:creationId xmlns:a16="http://schemas.microsoft.com/office/drawing/2014/main" xmlns="" id="{E47734E0-582C-511B-EA25-4EBBCBB32D76}"/>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4" name="Picture 3">
            <a:extLst>
              <a:ext uri="{FF2B5EF4-FFF2-40B4-BE49-F238E27FC236}">
                <a16:creationId xmlns:a16="http://schemas.microsoft.com/office/drawing/2014/main" xmlns="" id="{F0608802-F9CB-956C-FF32-86FC1E4A2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66" y="1383841"/>
            <a:ext cx="7547020" cy="4090318"/>
          </a:xfrm>
          <a:prstGeom prst="rect">
            <a:avLst/>
          </a:prstGeom>
        </p:spPr>
      </p:pic>
      <p:sp>
        <p:nvSpPr>
          <p:cNvPr id="5" name="TextBox 3">
            <a:extLst>
              <a:ext uri="{FF2B5EF4-FFF2-40B4-BE49-F238E27FC236}">
                <a16:creationId xmlns:a16="http://schemas.microsoft.com/office/drawing/2014/main" xmlns="" id="{B39CB03F-D7E0-C92D-6CAC-6E04832E90E2}"/>
              </a:ext>
            </a:extLst>
          </p:cNvPr>
          <p:cNvSpPr txBox="1"/>
          <p:nvPr/>
        </p:nvSpPr>
        <p:spPr>
          <a:xfrm>
            <a:off x="4350376" y="5621628"/>
            <a:ext cx="3276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Fig. Sequential neural network</a:t>
            </a:r>
            <a:endParaRPr lang="en-IN" dirty="0">
              <a:solidFill>
                <a:schemeClr val="bg1"/>
              </a:solidFill>
            </a:endParaRPr>
          </a:p>
        </p:txBody>
      </p:sp>
    </p:spTree>
    <p:extLst>
      <p:ext uri="{BB962C8B-B14F-4D97-AF65-F5344CB8AC3E}">
        <p14:creationId xmlns:p14="http://schemas.microsoft.com/office/powerpoint/2010/main" val="366327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A8801-1CE6-A429-A9FC-BE0BA3C6C7D1}"/>
              </a:ext>
            </a:extLst>
          </p:cNvPr>
          <p:cNvSpPr>
            <a:spLocks noGrp="1"/>
          </p:cNvSpPr>
          <p:nvPr>
            <p:ph type="title"/>
          </p:nvPr>
        </p:nvSpPr>
        <p:spPr>
          <a:xfrm>
            <a:off x="533400" y="542925"/>
            <a:ext cx="5562600" cy="978729"/>
          </a:xfrm>
        </p:spPr>
        <p:txBody>
          <a:bodyPr/>
          <a:lstStyle/>
          <a:p>
            <a:r>
              <a:rPr lang="en-US" sz="3200" b="1" dirty="0">
                <a:solidFill>
                  <a:srgbClr val="FFC000"/>
                </a:solidFill>
                <a:effectLst/>
                <a:latin typeface="Times New Roman" panose="02020603050405020304" pitchFamily="18" charset="0"/>
                <a:ea typeface="Times New Roman" panose="02020603050405020304" pitchFamily="18" charset="0"/>
              </a:rPr>
              <a:t>Proposed System Study</a:t>
            </a:r>
            <a:r>
              <a:rPr lang="en-US" sz="3200" b="1" dirty="0">
                <a:solidFill>
                  <a:srgbClr val="FFC000"/>
                </a:solidFill>
                <a:latin typeface="Arial" pitchFamily="34" charset="0"/>
                <a:cs typeface="Arial" pitchFamily="34" charset="0"/>
              </a:rPr>
              <a:t>:</a:t>
            </a:r>
            <a:r>
              <a:rPr lang="en-IN" dirty="0">
                <a:solidFill>
                  <a:srgbClr val="FFC000"/>
                </a:solidFill>
              </a:rPr>
              <a:t/>
            </a:r>
            <a:br>
              <a:rPr lang="en-IN" dirty="0">
                <a:solidFill>
                  <a:srgbClr val="FFC000"/>
                </a:solidFill>
              </a:rPr>
            </a:br>
            <a:endParaRPr lang="en-IN" dirty="0">
              <a:solidFill>
                <a:srgbClr val="FFC000"/>
              </a:solidFill>
            </a:endParaRPr>
          </a:p>
        </p:txBody>
      </p:sp>
      <p:sp>
        <p:nvSpPr>
          <p:cNvPr id="3" name="Slide Number Placeholder 2">
            <a:extLst>
              <a:ext uri="{FF2B5EF4-FFF2-40B4-BE49-F238E27FC236}">
                <a16:creationId xmlns:a16="http://schemas.microsoft.com/office/drawing/2014/main" xmlns="" id="{C3390338-36E3-5A02-5A33-98DF463FD7AC}"/>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9">
            <a:extLst>
              <a:ext uri="{FF2B5EF4-FFF2-40B4-BE49-F238E27FC236}">
                <a16:creationId xmlns:a16="http://schemas.microsoft.com/office/drawing/2014/main" xmlns="" id="{C62827E1-B430-509B-1F2A-F10639C860F9}"/>
              </a:ext>
            </a:extLst>
          </p:cNvPr>
          <p:cNvSpPr txBox="1"/>
          <p:nvPr/>
        </p:nvSpPr>
        <p:spPr>
          <a:xfrm>
            <a:off x="533400" y="799819"/>
            <a:ext cx="11125199" cy="44273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85800" algn="just">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rPr>
              <a:t>MLP Classifier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rPr>
              <a:t>Neural networks are multi-layer networks of neurons (the blue and magenta nodes in the chart below) that we use to classify things, make predictions, etc.</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rPr>
              <a:t>MLP Classifier stands for Multi-layer Perceptron classifier which in the name itself connects to a Neural Network. Unlike other classification algorithms such as Support Vectors or Naive Bayes Classifier.</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rPr>
              <a:t>MLP Classifier relies on an underlying Neural Network to perform the task of classification. It helps to convert the input into a more useful output.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Times New Roman" panose="02020603050405020304" pitchFamily="18" charset="0"/>
                <a:ea typeface="Times New Roman" panose="02020603050405020304" pitchFamily="18" charset="0"/>
              </a:rPr>
              <a:t>Sigmoid activation function creates an output with values between 0 and 1. There can be other activation functions like Tanh, </a:t>
            </a:r>
            <a:r>
              <a:rPr lang="en-US" sz="1800" dirty="0" err="1">
                <a:solidFill>
                  <a:schemeClr val="bg1"/>
                </a:solidFill>
                <a:effectLst/>
                <a:latin typeface="Times New Roman" panose="02020603050405020304" pitchFamily="18" charset="0"/>
                <a:ea typeface="Times New Roman" panose="02020603050405020304" pitchFamily="18" charset="0"/>
              </a:rPr>
              <a:t>softmax</a:t>
            </a:r>
            <a:r>
              <a:rPr lang="en-US" sz="1800" dirty="0">
                <a:solidFill>
                  <a:schemeClr val="bg1"/>
                </a:solidFill>
                <a:effectLst/>
                <a:latin typeface="Times New Roman" panose="02020603050405020304" pitchFamily="18" charset="0"/>
                <a:ea typeface="Times New Roman" panose="02020603050405020304" pitchFamily="18" charset="0"/>
              </a:rPr>
              <a:t> and REL</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582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1FABBC-2605-C138-FDAB-0945626D030D}"/>
              </a:ext>
            </a:extLst>
          </p:cNvPr>
          <p:cNvSpPr>
            <a:spLocks noGrp="1"/>
          </p:cNvSpPr>
          <p:nvPr>
            <p:ph type="title"/>
          </p:nvPr>
        </p:nvSpPr>
        <p:spPr>
          <a:xfrm>
            <a:off x="533400" y="533400"/>
            <a:ext cx="5468155" cy="574183"/>
          </a:xfrm>
        </p:spPr>
        <p:txBody>
          <a:bodyPr>
            <a:normAutofit fontScale="90000"/>
          </a:bodyPr>
          <a:lstStyle/>
          <a:p>
            <a:r>
              <a:rPr lang="en-US" sz="3600" b="1" dirty="0">
                <a:solidFill>
                  <a:srgbClr val="FFC000"/>
                </a:solidFill>
                <a:effectLst/>
                <a:latin typeface="Times New Roman" panose="02020603050405020304" pitchFamily="18" charset="0"/>
                <a:ea typeface="Times New Roman" panose="02020603050405020304" pitchFamily="18" charset="0"/>
              </a:rPr>
              <a:t>Proposed System Study</a:t>
            </a:r>
            <a:r>
              <a:rPr lang="en-US" sz="3600" b="1" dirty="0">
                <a:solidFill>
                  <a:srgbClr val="FFC000"/>
                </a:solidFill>
                <a:latin typeface="Arial" pitchFamily="34" charset="0"/>
                <a:cs typeface="Arial" pitchFamily="34" charset="0"/>
              </a:rPr>
              <a:t>:</a:t>
            </a:r>
            <a:endParaRPr lang="en-IN" sz="3600" dirty="0"/>
          </a:p>
        </p:txBody>
      </p:sp>
      <p:sp>
        <p:nvSpPr>
          <p:cNvPr id="3" name="Slide Number Placeholder 2">
            <a:extLst>
              <a:ext uri="{FF2B5EF4-FFF2-40B4-BE49-F238E27FC236}">
                <a16:creationId xmlns:a16="http://schemas.microsoft.com/office/drawing/2014/main" xmlns="" id="{1413D9D4-BFC8-6C3B-082E-532E26DDE391}"/>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8" name="Picture 7">
            <a:extLst>
              <a:ext uri="{FF2B5EF4-FFF2-40B4-BE49-F238E27FC236}">
                <a16:creationId xmlns:a16="http://schemas.microsoft.com/office/drawing/2014/main" xmlns="" id="{AFBC22B8-2743-9F91-9943-F170ECC85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687" y="1275008"/>
            <a:ext cx="6194738" cy="4237150"/>
          </a:xfrm>
          <a:prstGeom prst="rect">
            <a:avLst/>
          </a:prstGeom>
        </p:spPr>
      </p:pic>
      <p:sp>
        <p:nvSpPr>
          <p:cNvPr id="9" name="TextBox 5">
            <a:extLst>
              <a:ext uri="{FF2B5EF4-FFF2-40B4-BE49-F238E27FC236}">
                <a16:creationId xmlns:a16="http://schemas.microsoft.com/office/drawing/2014/main" xmlns="" id="{FBEA85A2-51A3-BF98-F452-B4903A1DC6D1}"/>
              </a:ext>
            </a:extLst>
          </p:cNvPr>
          <p:cNvSpPr txBox="1"/>
          <p:nvPr/>
        </p:nvSpPr>
        <p:spPr>
          <a:xfrm>
            <a:off x="5478351" y="5679583"/>
            <a:ext cx="37338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Fig. MLP</a:t>
            </a:r>
            <a:endParaRPr lang="en-IN" dirty="0">
              <a:solidFill>
                <a:schemeClr val="bg1"/>
              </a:solidFill>
            </a:endParaRPr>
          </a:p>
        </p:txBody>
      </p:sp>
    </p:spTree>
    <p:extLst>
      <p:ext uri="{BB962C8B-B14F-4D97-AF65-F5344CB8AC3E}">
        <p14:creationId xmlns:p14="http://schemas.microsoft.com/office/powerpoint/2010/main" val="224959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64D2D-73CE-2F60-C543-BFE30BC54996}"/>
              </a:ext>
            </a:extLst>
          </p:cNvPr>
          <p:cNvSpPr>
            <a:spLocks noGrp="1"/>
          </p:cNvSpPr>
          <p:nvPr>
            <p:ph type="title"/>
          </p:nvPr>
        </p:nvSpPr>
        <p:spPr>
          <a:xfrm>
            <a:off x="533400" y="533400"/>
            <a:ext cx="7101586" cy="599941"/>
          </a:xfrm>
        </p:spPr>
        <p:txBody>
          <a:bodyPr>
            <a:normAutofit/>
          </a:bodyPr>
          <a:lstStyle/>
          <a:p>
            <a:r>
              <a:rPr lang="en-IN" sz="3600" dirty="0">
                <a:solidFill>
                  <a:srgbClr val="FFC000"/>
                </a:solidFill>
                <a:latin typeface="Arial" panose="020B0604020202020204" pitchFamily="34" charset="0"/>
                <a:cs typeface="Arial" panose="020B0604020202020204" pitchFamily="34" charset="0"/>
              </a:rPr>
              <a:t>System Analysis And Design</a:t>
            </a:r>
            <a:r>
              <a:rPr lang="en-US" sz="3600" b="1" dirty="0">
                <a:solidFill>
                  <a:srgbClr val="FFC000"/>
                </a:solidFill>
                <a:latin typeface="Arial" pitchFamily="34" charset="0"/>
                <a:cs typeface="Arial" pitchFamily="34" charset="0"/>
              </a:rPr>
              <a:t>:</a:t>
            </a:r>
            <a:endParaRPr lang="en-IN" sz="3600" dirty="0">
              <a:solidFill>
                <a:srgbClr val="FFC000"/>
              </a:solidFill>
            </a:endParaRPr>
          </a:p>
        </p:txBody>
      </p:sp>
      <p:sp>
        <p:nvSpPr>
          <p:cNvPr id="4" name="Slide Number Placeholder 3">
            <a:extLst>
              <a:ext uri="{FF2B5EF4-FFF2-40B4-BE49-F238E27FC236}">
                <a16:creationId xmlns:a16="http://schemas.microsoft.com/office/drawing/2014/main" xmlns="" id="{21BF66E8-C8CF-03C3-53B6-E2C752F2A50E}"/>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Content Placeholder 3">
            <a:extLst>
              <a:ext uri="{FF2B5EF4-FFF2-40B4-BE49-F238E27FC236}">
                <a16:creationId xmlns:a16="http://schemas.microsoft.com/office/drawing/2014/main" xmlns="" id="{F779D2CC-2167-884B-5E9F-C132D9EA88F5}"/>
              </a:ext>
            </a:extLst>
          </p:cNvPr>
          <p:cNvSpPr>
            <a:spLocks noGrp="1"/>
          </p:cNvSpPr>
          <p:nvPr/>
        </p:nvSpPr>
        <p:spPr>
          <a:xfrm>
            <a:off x="533400" y="1287886"/>
            <a:ext cx="11125200" cy="469381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None/>
            </a:pPr>
            <a:r>
              <a:rPr lang="en-US" sz="1800" b="1" dirty="0">
                <a:solidFill>
                  <a:schemeClr val="bg1"/>
                </a:solidFill>
                <a:latin typeface="Arial" panose="020B0604020202020204" pitchFamily="34" charset="0"/>
                <a:cs typeface="Arial" panose="020B0604020202020204" pitchFamily="34" charset="0"/>
              </a:rPr>
              <a:t>1.System Architecture:</a:t>
            </a:r>
          </a:p>
        </p:txBody>
      </p:sp>
      <p:pic>
        <p:nvPicPr>
          <p:cNvPr id="6" name="Picture 5">
            <a:extLst>
              <a:ext uri="{FF2B5EF4-FFF2-40B4-BE49-F238E27FC236}">
                <a16:creationId xmlns:a16="http://schemas.microsoft.com/office/drawing/2014/main" xmlns="" id="{594C7D64-2496-F05D-9A9D-28B125A89F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39345" y="1796332"/>
            <a:ext cx="5511800" cy="4133850"/>
          </a:xfrm>
          <a:prstGeom prst="rect">
            <a:avLst/>
          </a:prstGeom>
        </p:spPr>
      </p:pic>
    </p:spTree>
    <p:extLst>
      <p:ext uri="{BB962C8B-B14F-4D97-AF65-F5344CB8AC3E}">
        <p14:creationId xmlns:p14="http://schemas.microsoft.com/office/powerpoint/2010/main" val="72344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47ACCA9-9F37-9453-CFD9-7102FBBFF290}"/>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5" name="Title 1">
            <a:extLst>
              <a:ext uri="{FF2B5EF4-FFF2-40B4-BE49-F238E27FC236}">
                <a16:creationId xmlns:a16="http://schemas.microsoft.com/office/drawing/2014/main" xmlns="" id="{36C354AD-12D9-814E-4807-05E5862F75CC}"/>
              </a:ext>
            </a:extLst>
          </p:cNvPr>
          <p:cNvSpPr txBox="1">
            <a:spLocks/>
          </p:cNvSpPr>
          <p:nvPr/>
        </p:nvSpPr>
        <p:spPr>
          <a:xfrm>
            <a:off x="533400" y="533400"/>
            <a:ext cx="7101586" cy="5999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IN" sz="3600">
                <a:solidFill>
                  <a:srgbClr val="FFC000"/>
                </a:solidFill>
                <a:latin typeface="Arial" panose="020B0604020202020204" pitchFamily="34" charset="0"/>
                <a:cs typeface="Arial" panose="020B0604020202020204" pitchFamily="34" charset="0"/>
              </a:rPr>
              <a:t>System Analysis And Design</a:t>
            </a:r>
            <a:r>
              <a:rPr lang="en-US" sz="3600">
                <a:solidFill>
                  <a:srgbClr val="FFC000"/>
                </a:solidFill>
                <a:latin typeface="Arial" pitchFamily="34" charset="0"/>
                <a:cs typeface="Arial" pitchFamily="34" charset="0"/>
              </a:rPr>
              <a:t>:</a:t>
            </a:r>
            <a:endParaRPr lang="en-IN" sz="3600">
              <a:solidFill>
                <a:srgbClr val="FFC000"/>
              </a:solidFill>
            </a:endParaRPr>
          </a:p>
        </p:txBody>
      </p:sp>
      <p:sp>
        <p:nvSpPr>
          <p:cNvPr id="6" name="Slide Number Placeholder 3">
            <a:extLst>
              <a:ext uri="{FF2B5EF4-FFF2-40B4-BE49-F238E27FC236}">
                <a16:creationId xmlns:a16="http://schemas.microsoft.com/office/drawing/2014/main" xmlns="" id="{DC01EF83-4048-F26F-801F-79320147CAD2}"/>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18</a:t>
            </a:fld>
            <a:endParaRPr lang="en-US" dirty="0"/>
          </a:p>
        </p:txBody>
      </p:sp>
      <p:sp>
        <p:nvSpPr>
          <p:cNvPr id="7" name="Content Placeholder 3">
            <a:extLst>
              <a:ext uri="{FF2B5EF4-FFF2-40B4-BE49-F238E27FC236}">
                <a16:creationId xmlns:a16="http://schemas.microsoft.com/office/drawing/2014/main" xmlns="" id="{E2D36001-3012-B644-A755-B9EF2E993FB6}"/>
              </a:ext>
            </a:extLst>
          </p:cNvPr>
          <p:cNvSpPr>
            <a:spLocks noGrp="1"/>
          </p:cNvSpPr>
          <p:nvPr/>
        </p:nvSpPr>
        <p:spPr>
          <a:xfrm>
            <a:off x="533400" y="1287886"/>
            <a:ext cx="11125200" cy="469381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None/>
            </a:pPr>
            <a:r>
              <a:rPr lang="en-US" sz="1800" b="1" dirty="0">
                <a:solidFill>
                  <a:schemeClr val="bg1"/>
                </a:solidFill>
                <a:latin typeface="Arial" panose="020B0604020202020204" pitchFamily="34" charset="0"/>
                <a:cs typeface="Arial" panose="020B0604020202020204" pitchFamily="34" charset="0"/>
              </a:rPr>
              <a:t>DFD 0:</a:t>
            </a:r>
          </a:p>
          <a:p>
            <a:pPr marL="0" indent="0" algn="just">
              <a:buNone/>
            </a:pPr>
            <a:endParaRPr lang="en-US" sz="1800" b="1"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xmlns="" id="{8CD30816-3619-7C66-8A64-53F2B13D4D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37516" y="1970468"/>
            <a:ext cx="5516968" cy="3527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48134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722D2ED-8BD4-EF21-1956-386FCE333611}"/>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5" name="Title 1">
            <a:extLst>
              <a:ext uri="{FF2B5EF4-FFF2-40B4-BE49-F238E27FC236}">
                <a16:creationId xmlns:a16="http://schemas.microsoft.com/office/drawing/2014/main" xmlns="" id="{1458C017-E8D8-A8C6-D9F2-140ED7B9C9B2}"/>
              </a:ext>
            </a:extLst>
          </p:cNvPr>
          <p:cNvSpPr txBox="1">
            <a:spLocks/>
          </p:cNvSpPr>
          <p:nvPr/>
        </p:nvSpPr>
        <p:spPr>
          <a:xfrm>
            <a:off x="533400" y="533400"/>
            <a:ext cx="7101586" cy="5999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IN" sz="3600" dirty="0">
                <a:solidFill>
                  <a:srgbClr val="FFC000"/>
                </a:solidFill>
                <a:latin typeface="Arial" panose="020B0604020202020204" pitchFamily="34" charset="0"/>
                <a:cs typeface="Arial" panose="020B0604020202020204" pitchFamily="34" charset="0"/>
              </a:rPr>
              <a:t>System Analysis And Design</a:t>
            </a:r>
            <a:r>
              <a:rPr lang="en-US" sz="3600" dirty="0">
                <a:solidFill>
                  <a:srgbClr val="FFC000"/>
                </a:solidFill>
                <a:latin typeface="Arial" pitchFamily="34" charset="0"/>
                <a:cs typeface="Arial" pitchFamily="34" charset="0"/>
              </a:rPr>
              <a:t>:</a:t>
            </a:r>
            <a:endParaRPr lang="en-IN" sz="3600" dirty="0">
              <a:solidFill>
                <a:srgbClr val="FFC000"/>
              </a:solidFill>
            </a:endParaRPr>
          </a:p>
        </p:txBody>
      </p:sp>
      <p:sp>
        <p:nvSpPr>
          <p:cNvPr id="7" name="Content Placeholder 3">
            <a:extLst>
              <a:ext uri="{FF2B5EF4-FFF2-40B4-BE49-F238E27FC236}">
                <a16:creationId xmlns:a16="http://schemas.microsoft.com/office/drawing/2014/main" xmlns="" id="{B8FD47F5-6927-A307-737C-22A00956BAF6}"/>
              </a:ext>
            </a:extLst>
          </p:cNvPr>
          <p:cNvSpPr>
            <a:spLocks noGrp="1"/>
          </p:cNvSpPr>
          <p:nvPr/>
        </p:nvSpPr>
        <p:spPr>
          <a:xfrm>
            <a:off x="533400" y="1142999"/>
            <a:ext cx="11125200" cy="5172075"/>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IN" sz="1800" b="1" dirty="0">
                <a:latin typeface="Arial" panose="020B0604020202020204" pitchFamily="34" charset="0"/>
                <a:cs typeface="Arial" panose="020B0604020202020204" pitchFamily="34" charset="0"/>
              </a:rPr>
              <a:t> </a:t>
            </a:r>
            <a:r>
              <a:rPr lang="en-IN" sz="1800" b="1" dirty="0">
                <a:solidFill>
                  <a:schemeClr val="bg1"/>
                </a:solidFill>
                <a:latin typeface="Arial" panose="020B0604020202020204" pitchFamily="34" charset="0"/>
                <a:cs typeface="Arial" panose="020B0604020202020204" pitchFamily="34" charset="0"/>
              </a:rPr>
              <a:t>DFD 1:</a:t>
            </a:r>
          </a:p>
          <a:p>
            <a:pPr marL="0" indent="0">
              <a:buNone/>
            </a:pPr>
            <a:endParaRPr lang="en-IN" sz="18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FE375C12-BD03-BADE-DE02-D59C4DBB3D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98502" y="1339404"/>
            <a:ext cx="7456868" cy="44628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7607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533400" y="533400"/>
            <a:ext cx="4634948" cy="619539"/>
          </a:xfrm>
        </p:spPr>
        <p:txBody>
          <a:bodyPr>
            <a:normAutofit fontScale="90000"/>
          </a:bodyPr>
          <a:lstStyle/>
          <a:p>
            <a:r>
              <a:rPr lang="en-US" sz="4000" b="1" dirty="0">
                <a:solidFill>
                  <a:srgbClr val="FFC000"/>
                </a:solidFill>
                <a:latin typeface="Arial" pitchFamily="34" charset="0"/>
                <a:cs typeface="Arial" pitchFamily="34" charset="0"/>
              </a:rPr>
              <a:t>Contents :</a:t>
            </a:r>
            <a:endParaRPr lang="en-US" sz="4000" dirty="0">
              <a:solidFill>
                <a:srgbClr val="FFC000"/>
              </a:solidFill>
            </a:endParaRP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533401" y="1325217"/>
            <a:ext cx="9153938" cy="4731025"/>
          </a:xfrm>
        </p:spPr>
        <p:txBody>
          <a:bodyPr>
            <a:normAutofit lnSpcReduction="10000"/>
          </a:bodyPr>
          <a:lstStyle/>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Introduction </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Motivation and Objective</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Literature Review</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Problem Statement</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Project scope</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Key points from Software Requirement Specification(SRS)</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Proposed System Study</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System Analysis And Design</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Development Environment</a:t>
            </a:r>
          </a:p>
          <a:p>
            <a:pPr marL="285750" indent="-285750">
              <a:buFont typeface="Arial" panose="020B0604020202020204" pitchFamily="34" charset="0"/>
              <a:buChar char="•"/>
            </a:pPr>
            <a:r>
              <a:rPr lang="en-IN" sz="2400" dirty="0">
                <a:solidFill>
                  <a:schemeClr val="bg1"/>
                </a:solidFill>
                <a:latin typeface="Arial" panose="020B0604020202020204" pitchFamily="34" charset="0"/>
                <a:cs typeface="Arial" panose="020B0604020202020204" pitchFamily="34" charset="0"/>
              </a:rPr>
              <a:t>References</a:t>
            </a:r>
            <a:endParaRPr lang="en-IN" sz="2400" dirty="0">
              <a:solidFill>
                <a:schemeClr val="bg1"/>
              </a:solidFill>
            </a:endParaRPr>
          </a:p>
          <a:p>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5A89C7C-FD98-EAE3-D07D-DB937A407A47}"/>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5" name="Title 1">
            <a:extLst>
              <a:ext uri="{FF2B5EF4-FFF2-40B4-BE49-F238E27FC236}">
                <a16:creationId xmlns:a16="http://schemas.microsoft.com/office/drawing/2014/main" xmlns="" id="{87B6D887-2462-784E-31D7-6E2F1489E9DC}"/>
              </a:ext>
            </a:extLst>
          </p:cNvPr>
          <p:cNvSpPr txBox="1">
            <a:spLocks/>
          </p:cNvSpPr>
          <p:nvPr/>
        </p:nvSpPr>
        <p:spPr>
          <a:xfrm>
            <a:off x="533400" y="533400"/>
            <a:ext cx="7101586" cy="5999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IN" sz="3600" dirty="0">
                <a:solidFill>
                  <a:srgbClr val="FFC000"/>
                </a:solidFill>
                <a:latin typeface="Arial" panose="020B0604020202020204" pitchFamily="34" charset="0"/>
                <a:cs typeface="Arial" panose="020B0604020202020204" pitchFamily="34" charset="0"/>
              </a:rPr>
              <a:t>System Analysis And Design</a:t>
            </a:r>
            <a:r>
              <a:rPr lang="en-US" sz="3600" dirty="0">
                <a:solidFill>
                  <a:srgbClr val="FFC000"/>
                </a:solidFill>
                <a:latin typeface="Arial" pitchFamily="34" charset="0"/>
                <a:cs typeface="Arial" pitchFamily="34" charset="0"/>
              </a:rPr>
              <a:t>:</a:t>
            </a:r>
            <a:endParaRPr lang="en-IN" sz="3600" dirty="0">
              <a:solidFill>
                <a:srgbClr val="FFC000"/>
              </a:solidFill>
            </a:endParaRPr>
          </a:p>
        </p:txBody>
      </p:sp>
      <p:sp>
        <p:nvSpPr>
          <p:cNvPr id="6" name="Content Placeholder 3">
            <a:extLst>
              <a:ext uri="{FF2B5EF4-FFF2-40B4-BE49-F238E27FC236}">
                <a16:creationId xmlns:a16="http://schemas.microsoft.com/office/drawing/2014/main" xmlns="" id="{F779D2CC-2167-884B-5E9F-C132D9EA88F5}"/>
              </a:ext>
            </a:extLst>
          </p:cNvPr>
          <p:cNvSpPr>
            <a:spLocks noGrp="1"/>
          </p:cNvSpPr>
          <p:nvPr/>
        </p:nvSpPr>
        <p:spPr>
          <a:xfrm>
            <a:off x="533400" y="1236371"/>
            <a:ext cx="11125200" cy="507870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l">
              <a:buNone/>
            </a:pPr>
            <a:r>
              <a:rPr lang="en-US" sz="1800" b="1" dirty="0">
                <a:solidFill>
                  <a:schemeClr val="bg1"/>
                </a:solidFill>
                <a:latin typeface="Arial" panose="020B0604020202020204" pitchFamily="34" charset="0"/>
                <a:cs typeface="Arial" panose="020B0604020202020204" pitchFamily="34" charset="0"/>
              </a:rPr>
              <a:t>Use Case Diagram:</a:t>
            </a:r>
          </a:p>
          <a:p>
            <a:pPr marL="0" indent="0" algn="l">
              <a:buNone/>
            </a:pPr>
            <a:endParaRPr lang="en-US"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762B6C2E-0366-B4AD-448E-1F293D7479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3972350" y="1346135"/>
            <a:ext cx="4818263" cy="51644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2921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77D2010-555F-18D1-665F-CB5676D0B2C1}"/>
              </a:ext>
            </a:extLst>
          </p:cNvPr>
          <p:cNvSpPr>
            <a:spLocks noGrp="1"/>
          </p:cNvSpPr>
          <p:nvPr>
            <p:ph type="title"/>
          </p:nvPr>
        </p:nvSpPr>
        <p:spPr>
          <a:xfrm>
            <a:off x="533400" y="533401"/>
            <a:ext cx="6122488" cy="496910"/>
          </a:xfrm>
        </p:spPr>
        <p:txBody>
          <a:bodyPr>
            <a:normAutofit fontScale="90000"/>
          </a:bodyPr>
          <a:lstStyle/>
          <a:p>
            <a:r>
              <a:rPr lang="en-US" sz="3600" b="1" dirty="0">
                <a:solidFill>
                  <a:srgbClr val="FFC000"/>
                </a:solidFill>
                <a:latin typeface="Arial" pitchFamily="34" charset="0"/>
                <a:cs typeface="Arial" pitchFamily="34" charset="0"/>
              </a:rPr>
              <a:t>Development Environment:</a:t>
            </a:r>
            <a:endParaRPr lang="en-IN" sz="3600" dirty="0">
              <a:solidFill>
                <a:srgbClr val="FFC000"/>
              </a:solidFill>
            </a:endParaRPr>
          </a:p>
        </p:txBody>
      </p:sp>
      <p:sp>
        <p:nvSpPr>
          <p:cNvPr id="6" name="Text Placeholder 5">
            <a:extLst>
              <a:ext uri="{FF2B5EF4-FFF2-40B4-BE49-F238E27FC236}">
                <a16:creationId xmlns:a16="http://schemas.microsoft.com/office/drawing/2014/main" xmlns="" id="{A3B576F9-F119-F1C7-EA1F-072537B2A355}"/>
              </a:ext>
            </a:extLst>
          </p:cNvPr>
          <p:cNvSpPr>
            <a:spLocks noGrp="1"/>
          </p:cNvSpPr>
          <p:nvPr>
            <p:ph type="body" idx="1"/>
          </p:nvPr>
        </p:nvSpPr>
        <p:spPr>
          <a:xfrm>
            <a:off x="533400" y="1390918"/>
            <a:ext cx="11125200" cy="4933682"/>
          </a:xfrm>
        </p:spPr>
        <p:txBody>
          <a:bodyPr>
            <a:normAutofit fontScale="92500" lnSpcReduction="10000"/>
          </a:bodyPr>
          <a:lstStyle/>
          <a:p>
            <a:pPr marL="457200" lvl="1" indent="0">
              <a:lnSpc>
                <a:spcPct val="115000"/>
              </a:lnSpc>
              <a:buNone/>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IDE- Spyder(with numPy , Pandas , Librosa,Seaborn etc. packages installed )</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Programming Language</a:t>
            </a: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 </a:t>
            </a: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Python</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Package Distributor -MiniConda</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Browser- Google Chrome</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193675" indent="0">
              <a:lnSpc>
                <a:spcPct val="115000"/>
              </a:lnSpc>
              <a:buNone/>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15000"/>
              </a:lnSpc>
              <a:buNone/>
            </a:pPr>
            <a:r>
              <a:rPr lang="en-US" sz="1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Hardware Requirements :</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Operating System: 64 -bit Windows 10/11</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Memory(RAM): 8 GB</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Free Disk Space :8 GB</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Processor: x86_64 CPU architecture; 5th generation Intel Core or newer</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Symbol" panose="05050102010706020507" pitchFamily="18" charset="2"/>
              <a:buChar char=""/>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Screen Resolution: 1280 x 800 minimum screen resolution</a:t>
            </a:r>
            <a:endParaRPr lang="en-IN" sz="18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xmlns="" id="{B9426352-532E-CB49-30A4-3C19DCFA39EB}"/>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Tree>
    <p:extLst>
      <p:ext uri="{BB962C8B-B14F-4D97-AF65-F5344CB8AC3E}">
        <p14:creationId xmlns:p14="http://schemas.microsoft.com/office/powerpoint/2010/main" val="12235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57064-1616-42C8-9AC9-7E3770B4F800}"/>
              </a:ext>
            </a:extLst>
          </p:cNvPr>
          <p:cNvSpPr>
            <a:spLocks noGrp="1"/>
          </p:cNvSpPr>
          <p:nvPr>
            <p:ph type="title"/>
          </p:nvPr>
        </p:nvSpPr>
        <p:spPr>
          <a:xfrm>
            <a:off x="533400" y="533400"/>
            <a:ext cx="7781544" cy="548425"/>
          </a:xfrm>
        </p:spPr>
        <p:txBody>
          <a:bodyPr>
            <a:normAutofit fontScale="90000"/>
          </a:bodyPr>
          <a:lstStyle/>
          <a:p>
            <a:r>
              <a:rPr lang="en-US" sz="3600" b="1" dirty="0">
                <a:solidFill>
                  <a:srgbClr val="FFC000"/>
                </a:solidFill>
                <a:latin typeface="Arial" pitchFamily="34" charset="0"/>
                <a:cs typeface="Arial" pitchFamily="34" charset="0"/>
              </a:rPr>
              <a:t>Screenshot :</a:t>
            </a:r>
            <a:endParaRPr lang="en-IN" sz="3600" dirty="0">
              <a:solidFill>
                <a:srgbClr val="FFC000"/>
              </a:solidFill>
            </a:endParaRPr>
          </a:p>
        </p:txBody>
      </p:sp>
      <p:sp>
        <p:nvSpPr>
          <p:cNvPr id="4" name="Slide Number Placeholder 3">
            <a:extLst>
              <a:ext uri="{FF2B5EF4-FFF2-40B4-BE49-F238E27FC236}">
                <a16:creationId xmlns:a16="http://schemas.microsoft.com/office/drawing/2014/main" xmlns="" id="{257E22D3-08D8-9ACF-C292-00CF2BB13880}"/>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6" name="Content Placeholder 7">
            <a:extLst>
              <a:ext uri="{FF2B5EF4-FFF2-40B4-BE49-F238E27FC236}">
                <a16:creationId xmlns:a16="http://schemas.microsoft.com/office/drawing/2014/main" xmlns="" id="{ABEA3356-E90A-380B-FE93-DED2F566B5A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33400" y="1243013"/>
            <a:ext cx="11125200" cy="50720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625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2678DE0-ACAC-3C5A-EA64-FC357F2D4496}"/>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23</a:t>
            </a:fld>
            <a:endParaRPr lang="en-US" noProof="0" dirty="0"/>
          </a:p>
        </p:txBody>
      </p:sp>
      <p:pic>
        <p:nvPicPr>
          <p:cNvPr id="6" name="Picture 5">
            <a:extLst>
              <a:ext uri="{FF2B5EF4-FFF2-40B4-BE49-F238E27FC236}">
                <a16:creationId xmlns:a16="http://schemas.microsoft.com/office/drawing/2014/main" xmlns="" id="{6B9D58EB-8EB8-4F53-81DA-3A9BB9941D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3401"/>
            <a:ext cx="11125200" cy="5781674"/>
          </a:xfrm>
          <a:prstGeom prst="rect">
            <a:avLst/>
          </a:prstGeom>
        </p:spPr>
      </p:pic>
    </p:spTree>
    <p:extLst>
      <p:ext uri="{BB962C8B-B14F-4D97-AF65-F5344CB8AC3E}">
        <p14:creationId xmlns:p14="http://schemas.microsoft.com/office/powerpoint/2010/main" val="121094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533400" y="510210"/>
            <a:ext cx="5178287" cy="669234"/>
          </a:xfrm>
        </p:spPr>
        <p:txBody>
          <a:bodyPr>
            <a:normAutofit/>
          </a:bodyPr>
          <a:lstStyle/>
          <a:p>
            <a:r>
              <a:rPr lang="en-IN" sz="3600" b="1" dirty="0">
                <a:solidFill>
                  <a:srgbClr val="FFC000"/>
                </a:solidFill>
                <a:latin typeface="Arial" pitchFamily="34" charset="0"/>
                <a:cs typeface="Arial" pitchFamily="34" charset="0"/>
              </a:rPr>
              <a:t>Introduction:</a:t>
            </a:r>
            <a:endParaRPr lang="en-US" sz="3600" dirty="0">
              <a:solidFill>
                <a:srgbClr val="FFC000"/>
              </a:solidFill>
            </a:endParaRPr>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533400" y="1308651"/>
            <a:ext cx="10306878" cy="5039139"/>
          </a:xfrm>
        </p:spPr>
        <p:txBody>
          <a:bodyPr>
            <a:normAutofit/>
          </a:bodyPr>
          <a:lstStyle/>
          <a:p>
            <a:pPr indent="457200" algn="just"/>
            <a:r>
              <a:rPr lang="en-US" sz="1800" dirty="0">
                <a:effectLst/>
                <a:latin typeface="Arial" panose="020B0604020202020204" pitchFamily="34" charset="0"/>
                <a:ea typeface="Times New Roman" panose="02020603050405020304" pitchFamily="18" charset="0"/>
              </a:rPr>
              <a:t>Through all the available senses, humans can sense the emotional state of their communication partner. This emotional detection is natural for humans, but it is very difficult task for computers; although they can easily understand content based information, accessing the depth behind content is difficult and that’s what speech emotion recognition sets out to do. It is a system through which various audio speech files are classified into different emotions such as happy, sad, anger and neutral by computers. </a:t>
            </a:r>
            <a:endParaRPr lang="en-IN" sz="1800" dirty="0">
              <a:effectLst/>
              <a:latin typeface="Times New Roman" panose="02020603050405020304" pitchFamily="18" charset="0"/>
              <a:ea typeface="Times New Roman" panose="02020603050405020304" pitchFamily="18" charset="0"/>
            </a:endParaRPr>
          </a:p>
          <a:p>
            <a:pPr indent="457200" algn="just"/>
            <a:r>
              <a:rPr lang="en-US" sz="1800" dirty="0">
                <a:effectLst/>
                <a:latin typeface="Arial" panose="020B0604020202020204" pitchFamily="34" charset="0"/>
                <a:ea typeface="Times New Roman" panose="02020603050405020304" pitchFamily="18" charset="0"/>
              </a:rPr>
              <a:t>Speech emotion recognition can be used in areas such as the medical field or customer call centers. The foundation of modeling began with feature selection. After extracting MFCCs, Chroma, and Mel spectrograms from the audio files we began assembling models readily available from Sci-kit Learn and other Python packages. </a:t>
            </a:r>
          </a:p>
          <a:p>
            <a:pPr indent="457200" algn="just"/>
            <a:r>
              <a:rPr lang="en-US" sz="1800" dirty="0">
                <a:effectLst/>
                <a:latin typeface="Arial" panose="020B0604020202020204" pitchFamily="34" charset="0"/>
                <a:ea typeface="Times New Roman" panose="02020603050405020304" pitchFamily="18" charset="0"/>
              </a:rPr>
              <a:t>Speech includes calm, happy, sad, angry, fearful, surprise, and disgust expressions contain calm, happy, sad, angry, and fearful emotions.</a:t>
            </a:r>
            <a:endParaRPr lang="en-IN" sz="1800" dirty="0">
              <a:effectLst/>
              <a:latin typeface="Times New Roman" panose="02020603050405020304" pitchFamily="18" charset="0"/>
              <a:ea typeface="Times New Roman" panose="02020603050405020304" pitchFamily="18" charset="0"/>
            </a:endParaRPr>
          </a:p>
          <a:p>
            <a:pPr marL="457200" indent="0" algn="just">
              <a:spcAft>
                <a:spcPts val="0"/>
              </a:spcAft>
              <a:buNone/>
            </a:pPr>
            <a:r>
              <a:rPr lang="en-US" sz="1900" i="1"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IN" sz="1800" dirty="0">
              <a:solidFill>
                <a:schemeClr val="bg1"/>
              </a:solidFill>
              <a:effectLst/>
              <a:latin typeface="Arial" panose="020B0604020202020204" pitchFamily="34"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590931"/>
          </a:xfrm>
        </p:spPr>
        <p:txBody>
          <a:bodyPr/>
          <a:lstStyle/>
          <a:p>
            <a:r>
              <a:rPr lang="en-US" sz="3600" dirty="0">
                <a:solidFill>
                  <a:srgbClr val="FFC000"/>
                </a:solidFill>
                <a:latin typeface="Arial" panose="020B0604020202020204" pitchFamily="34" charset="0"/>
                <a:cs typeface="Arial" panose="020B0604020202020204" pitchFamily="34" charset="0"/>
              </a:rPr>
              <a:t>Motivation and Objective:</a:t>
            </a:r>
            <a:endParaRPr lang="en-US" sz="3600" dirty="0">
              <a:solidFill>
                <a:srgbClr val="FFC000"/>
              </a:solidFill>
            </a:endParaRP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533399" y="1442435"/>
            <a:ext cx="11125199" cy="4534296"/>
          </a:xfrm>
        </p:spPr>
        <p:txBody>
          <a:bodyPr/>
          <a:lstStyle/>
          <a:p>
            <a:pPr marL="457200" indent="457200"/>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rPr>
              <a:t>Speech Emotion Recognition (SER) is the task of recognizing the emotion from speech irrespective of the semantic contents. </a:t>
            </a:r>
          </a:p>
          <a:p>
            <a:pPr marL="457200" indent="457200"/>
            <a:r>
              <a:rPr lang="en-US" sz="1800" dirty="0">
                <a:effectLst/>
                <a:latin typeface="Arial" panose="020B0604020202020204" pitchFamily="34" charset="0"/>
                <a:ea typeface="Times New Roman" panose="02020603050405020304" pitchFamily="18" charset="0"/>
              </a:rPr>
              <a:t>However, emotions are subjective and even for humans it is hard to notate them in natural speech communication regardless of the meaning. The ability to automatically conduct it is a very difficult task and still an ongoing subject of research.</a:t>
            </a:r>
            <a:endParaRPr lang="en-IN" sz="1800" dirty="0">
              <a:latin typeface="Times New Roman" panose="02020603050405020304" pitchFamily="18" charset="0"/>
              <a:ea typeface="Times New Roman" panose="02020603050405020304" pitchFamily="18" charset="0"/>
            </a:endParaRPr>
          </a:p>
          <a:p>
            <a:pPr marL="457200" indent="457200"/>
            <a:r>
              <a:rPr lang="en-US" sz="1800" dirty="0">
                <a:effectLst/>
                <a:latin typeface="Arial" panose="020B0604020202020204" pitchFamily="34" charset="0"/>
                <a:ea typeface="Times New Roman" panose="02020603050405020304" pitchFamily="18" charset="0"/>
              </a:rPr>
              <a:t>In the past, emotions were considered to be hard to measure and were consequently not studied by computer scientists. </a:t>
            </a:r>
          </a:p>
          <a:p>
            <a:pPr marL="457200" indent="457200"/>
            <a:r>
              <a:rPr lang="en-US" sz="1800" dirty="0">
                <a:effectLst/>
                <a:latin typeface="Arial" panose="020B0604020202020204" pitchFamily="34" charset="0"/>
                <a:ea typeface="Times New Roman" panose="02020603050405020304" pitchFamily="18" charset="0"/>
              </a:rPr>
              <a:t>Although the field has recently received an increase in contributions, it remains a new area of study with a number of potential applications. </a:t>
            </a:r>
          </a:p>
          <a:p>
            <a:pPr marL="457200" indent="457200"/>
            <a:r>
              <a:rPr lang="en-US" sz="1800" dirty="0">
                <a:effectLst/>
                <a:latin typeface="Arial" panose="020B0604020202020204" pitchFamily="34" charset="0"/>
                <a:ea typeface="Times New Roman" panose="02020603050405020304" pitchFamily="18" charset="0"/>
              </a:rPr>
              <a:t>These include emotional hearing aids for people with autism; detection of an angry caller at an automated call </a:t>
            </a:r>
            <a:r>
              <a:rPr lang="en-US" sz="1800" dirty="0" err="1">
                <a:effectLst/>
                <a:latin typeface="Arial" panose="020B0604020202020204" pitchFamily="34" charset="0"/>
                <a:ea typeface="Times New Roman" panose="02020603050405020304" pitchFamily="18" charset="0"/>
              </a:rPr>
              <a:t>centre</a:t>
            </a:r>
            <a:r>
              <a:rPr lang="en-US" sz="1800" dirty="0">
                <a:effectLst/>
                <a:latin typeface="Arial" panose="020B0604020202020204" pitchFamily="34" charset="0"/>
                <a:ea typeface="Times New Roman" panose="02020603050405020304" pitchFamily="18" charset="0"/>
              </a:rPr>
              <a:t> to transfer to a human; or presentation style adjustment of a </a:t>
            </a:r>
            <a:r>
              <a:rPr lang="en-US" sz="1800" dirty="0" err="1">
                <a:effectLst/>
                <a:latin typeface="Arial" panose="020B0604020202020204" pitchFamily="34" charset="0"/>
                <a:ea typeface="Times New Roman" panose="02020603050405020304" pitchFamily="18" charset="0"/>
              </a:rPr>
              <a:t>computerised</a:t>
            </a:r>
            <a:r>
              <a:rPr lang="en-US" sz="1800" dirty="0">
                <a:effectLst/>
                <a:latin typeface="Arial" panose="020B0604020202020204" pitchFamily="34" charset="0"/>
                <a:ea typeface="Times New Roman" panose="02020603050405020304" pitchFamily="18" charset="0"/>
              </a:rPr>
              <a:t> e-learning tutor if the student is bored.</a:t>
            </a:r>
            <a:endParaRPr lang="en-US" sz="1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4" name="Title 3">
            <a:extLst>
              <a:ext uri="{FF2B5EF4-FFF2-40B4-BE49-F238E27FC236}">
                <a16:creationId xmlns:a16="http://schemas.microsoft.com/office/drawing/2014/main" xmlns="" id="{315E3981-F0D7-482C-A8E0-6A57700BECA7}"/>
              </a:ext>
            </a:extLst>
          </p:cNvPr>
          <p:cNvSpPr>
            <a:spLocks noGrp="1"/>
          </p:cNvSpPr>
          <p:nvPr>
            <p:ph type="title" idx="4294967295"/>
          </p:nvPr>
        </p:nvSpPr>
        <p:spPr>
          <a:xfrm>
            <a:off x="533400" y="542925"/>
            <a:ext cx="5339366" cy="534988"/>
          </a:xfrm>
        </p:spPr>
        <p:txBody>
          <a:bodyPr>
            <a:noAutofit/>
          </a:bodyPr>
          <a:lstStyle/>
          <a:p>
            <a:r>
              <a:rPr lang="en-US" sz="3600" b="1" dirty="0">
                <a:solidFill>
                  <a:srgbClr val="FFC000"/>
                </a:solidFill>
                <a:latin typeface="Arial" pitchFamily="34" charset="0"/>
                <a:cs typeface="Arial" pitchFamily="34" charset="0"/>
              </a:rPr>
              <a:t>Literature Review:</a:t>
            </a:r>
            <a:endParaRPr lang="en-US" sz="3600" dirty="0">
              <a:solidFill>
                <a:srgbClr val="FFC000"/>
              </a:solidFill>
            </a:endParaRP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4294967295"/>
          </p:nvPr>
        </p:nvSpPr>
        <p:spPr>
          <a:xfrm>
            <a:off x="533400" y="1249251"/>
            <a:ext cx="11125200" cy="4454637"/>
          </a:xfrm>
        </p:spPr>
        <p:txBody>
          <a:bodyPr>
            <a:normAutofit/>
          </a:bodyPr>
          <a:lstStyle/>
          <a:p>
            <a:pPr marL="0" indent="0">
              <a:buNone/>
            </a:pPr>
            <a:r>
              <a:rPr lang="en-US" sz="2600" b="1" dirty="0">
                <a:solidFill>
                  <a:schemeClr val="bg1"/>
                </a:solidFill>
                <a:effectLst/>
                <a:latin typeface="Times New Roman" panose="02020603050405020304" pitchFamily="18" charset="0"/>
                <a:ea typeface="Times New Roman" panose="02020603050405020304" pitchFamily="18" charset="0"/>
              </a:rPr>
              <a:t>2.1 Existing System Study </a:t>
            </a:r>
            <a:endParaRPr lang="en-IN" sz="2600" dirty="0">
              <a:solidFill>
                <a:schemeClr val="bg1"/>
              </a:solidFill>
              <a:effectLst/>
              <a:latin typeface="Times New Roman" panose="02020603050405020304" pitchFamily="18" charset="0"/>
              <a:ea typeface="Times New Roman" panose="02020603050405020304" pitchFamily="18" charset="0"/>
            </a:endParaRPr>
          </a:p>
          <a:p>
            <a:pPr marL="0" indent="0">
              <a:buNone/>
            </a:pPr>
            <a:r>
              <a:rPr lang="en-US" sz="2800" b="1" dirty="0">
                <a:solidFill>
                  <a:schemeClr val="bg1"/>
                </a:solidFill>
                <a:effectLst/>
                <a:latin typeface="Times New Roman" panose="02020603050405020304" pitchFamily="18" charset="0"/>
                <a:ea typeface="Times New Roman" panose="02020603050405020304" pitchFamily="18" charset="0"/>
              </a:rPr>
              <a:t> </a:t>
            </a:r>
            <a:endParaRPr lang="en-IN" sz="2800" dirty="0">
              <a:solidFill>
                <a:schemeClr val="bg1"/>
              </a:solidFill>
              <a:effectLst/>
              <a:latin typeface="Times New Roman" panose="02020603050405020304" pitchFamily="18" charset="0"/>
              <a:ea typeface="Times New Roman" panose="02020603050405020304" pitchFamily="18" charset="0"/>
            </a:endParaRPr>
          </a:p>
          <a:p>
            <a:pPr marL="228600" algn="just"/>
            <a:r>
              <a:rPr lang="en-US" sz="1900" b="1" dirty="0">
                <a:solidFill>
                  <a:schemeClr val="bg1"/>
                </a:solidFill>
                <a:effectLst/>
                <a:latin typeface="Arial" panose="020B0604020202020204" pitchFamily="34" charset="0"/>
                <a:ea typeface="Times New Roman" panose="02020603050405020304" pitchFamily="18" charset="0"/>
              </a:rPr>
              <a:t>ASR-Automatic Speech Recognition </a:t>
            </a:r>
            <a:endParaRPr lang="en-IN" sz="1900" dirty="0">
              <a:solidFill>
                <a:schemeClr val="bg1"/>
              </a:solidFill>
              <a:effectLst/>
              <a:latin typeface="Times New Roman" panose="02020603050405020304" pitchFamily="18" charset="0"/>
              <a:ea typeface="Times New Roman" panose="02020603050405020304" pitchFamily="18" charset="0"/>
            </a:endParaRPr>
          </a:p>
          <a:p>
            <a:pPr marL="228600" indent="228600" algn="just"/>
            <a:r>
              <a:rPr lang="en-US" sz="1900" dirty="0">
                <a:solidFill>
                  <a:schemeClr val="bg1"/>
                </a:solidFill>
                <a:effectLst/>
                <a:latin typeface="Arial" panose="020B0604020202020204" pitchFamily="34" charset="0"/>
                <a:ea typeface="Times New Roman" panose="02020603050405020304" pitchFamily="18" charset="0"/>
              </a:rPr>
              <a:t>Automatic speech recognition (ASR) or speech-to-text system identifies spoken words in speech and converts them to written text ASR systems extract acoustic signal characteristics from speech and determine the words in it by pattern matching. Acoustic and language models are used in developing ASR systems. ASR systems are classified according to the parameters and features they use—vocabulary size, speaker mode. Mathematical Models for Speech Recognition -General-purpose speech recognition systems are based on statistical approaches for modelling both acoustics and language. A crucial issue for acoustic modelling is the selection of the speech units that represent the acoustic and linguistic information for the language.</a:t>
            </a:r>
            <a:endParaRPr lang="en-IN" sz="19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5" name="Text Placeholder 4">
            <a:extLst>
              <a:ext uri="{FF2B5EF4-FFF2-40B4-BE49-F238E27FC236}">
                <a16:creationId xmlns:a16="http://schemas.microsoft.com/office/drawing/2014/main" xmlns="" id="{BD354872-7983-B0D1-7096-F4C3089205E4}"/>
              </a:ext>
            </a:extLst>
          </p:cNvPr>
          <p:cNvSpPr>
            <a:spLocks noGrp="1"/>
          </p:cNvSpPr>
          <p:nvPr>
            <p:ph type="body" idx="1"/>
          </p:nvPr>
        </p:nvSpPr>
        <p:spPr>
          <a:xfrm>
            <a:off x="533400" y="1300766"/>
            <a:ext cx="11125200" cy="3819874"/>
          </a:xfrm>
        </p:spPr>
        <p:txBody>
          <a:bodyPr/>
          <a:lstStyle/>
          <a:p>
            <a:pPr indent="0">
              <a:lnSpc>
                <a:spcPct val="150000"/>
              </a:lnSpc>
              <a:buNone/>
            </a:pPr>
            <a:r>
              <a:rPr lang="en-US" sz="1800" b="1" dirty="0">
                <a:solidFill>
                  <a:schemeClr val="bg1"/>
                </a:solidFill>
                <a:effectLst/>
                <a:latin typeface="Times New Roman" panose="02020603050405020304" pitchFamily="18" charset="0"/>
                <a:ea typeface="Times New Roman" panose="02020603050405020304" pitchFamily="18" charset="0"/>
              </a:rPr>
              <a:t>2.2 Proposed System Study</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chemeClr val="bg1"/>
                </a:solidFill>
                <a:effectLst/>
                <a:latin typeface="Arial" panose="020B0604020202020204" pitchFamily="34" charset="0"/>
                <a:ea typeface="Times New Roman" panose="02020603050405020304" pitchFamily="18" charset="0"/>
              </a:rPr>
              <a:t>In the Proposed System,</a:t>
            </a:r>
            <a:r>
              <a:rPr lang="en-IN" sz="1800" dirty="0">
                <a:solidFill>
                  <a:schemeClr val="bg1"/>
                </a:solidFill>
                <a:effectLst/>
                <a:latin typeface="Arial" panose="020B0604020202020204" pitchFamily="34" charset="0"/>
                <a:ea typeface="Times New Roman" panose="02020603050405020304" pitchFamily="18" charset="0"/>
              </a:rPr>
              <a:t> input will be recorded audio (to be uploaded by user) or live audio</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chemeClr val="bg1"/>
                </a:solidFill>
                <a:effectLst/>
                <a:latin typeface="Arial" panose="020B0604020202020204" pitchFamily="34" charset="0"/>
                <a:ea typeface="Times New Roman" panose="02020603050405020304" pitchFamily="18" charset="0"/>
              </a:rPr>
              <a:t>Our desired output will be users accurate mood and text of a speech with that if users wants  there is other international language than the English then output will be text in English language</a:t>
            </a:r>
            <a:r>
              <a:rPr lang="en-IN" sz="1600" dirty="0">
                <a:solidFill>
                  <a:schemeClr val="bg1"/>
                </a:solidFill>
                <a:effectLst/>
                <a:latin typeface="Arial" panose="020B0604020202020204" pitchFamily="34" charset="0"/>
                <a:ea typeface="Times New Roman" panose="02020603050405020304" pitchFamily="18" charset="0"/>
              </a:rPr>
              <a:t>.</a:t>
            </a:r>
            <a:endParaRPr lang="en-IN" sz="16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
        <p:nvSpPr>
          <p:cNvPr id="6" name="Title 3">
            <a:extLst>
              <a:ext uri="{FF2B5EF4-FFF2-40B4-BE49-F238E27FC236}">
                <a16:creationId xmlns:a16="http://schemas.microsoft.com/office/drawing/2014/main" xmlns="" id="{A70FB48E-9D97-E103-3F41-C3C0C2AE404D}"/>
              </a:ext>
            </a:extLst>
          </p:cNvPr>
          <p:cNvSpPr txBox="1">
            <a:spLocks/>
          </p:cNvSpPr>
          <p:nvPr/>
        </p:nvSpPr>
        <p:spPr>
          <a:xfrm>
            <a:off x="533400" y="542925"/>
            <a:ext cx="5339366" cy="5349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C000"/>
                </a:solidFill>
                <a:latin typeface="Arial" pitchFamily="34" charset="0"/>
                <a:cs typeface="Arial" pitchFamily="34" charset="0"/>
              </a:rPr>
              <a:t>Literature Review:</a:t>
            </a:r>
            <a:endParaRPr lang="en-US" sz="3600" dirty="0">
              <a:solidFill>
                <a:srgbClr val="FFC000"/>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11214100" cy="590931"/>
          </a:xfrm>
        </p:spPr>
        <p:txBody>
          <a:bodyPr/>
          <a:lstStyle/>
          <a:p>
            <a:r>
              <a:rPr lang="en-US" sz="3600" b="1" dirty="0">
                <a:solidFill>
                  <a:srgbClr val="FFC000"/>
                </a:solidFill>
                <a:latin typeface="Arial" pitchFamily="34" charset="0"/>
                <a:cs typeface="Arial" pitchFamily="34" charset="0"/>
              </a:rPr>
              <a:t>Problem Statement:</a:t>
            </a:r>
            <a:endParaRPr lang="en-US" sz="3600" dirty="0">
              <a:solidFill>
                <a:srgbClr val="FFC000"/>
              </a:solidFill>
            </a:endParaRP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3"/>
          </p:nvPr>
        </p:nvSpPr>
        <p:spPr>
          <a:xfrm>
            <a:off x="533400" y="1133856"/>
            <a:ext cx="11125200" cy="4648757"/>
          </a:xfrm>
        </p:spPr>
        <p:txBody>
          <a:bodyPr/>
          <a:lstStyle/>
          <a:p>
            <a:pPr indent="457200">
              <a:lnSpc>
                <a:spcPct val="150000"/>
              </a:lnSpc>
            </a:pPr>
            <a:r>
              <a:rPr lang="en-US" sz="1800" dirty="0">
                <a:effectLst/>
                <a:latin typeface="Arial" panose="020B0604020202020204" pitchFamily="34" charset="0"/>
                <a:ea typeface="Times New Roman" panose="02020603050405020304" pitchFamily="18" charset="0"/>
              </a:rPr>
              <a:t>The study of emotion has advanced rapidly over the last decade, driven by low-cost smart technologies and broad interest from researchers in neuroscience, psychology, psychiatry, audiology, and computer science. Integral to these studies is the availability of validated and reliable expressions of emotion. To meet these needs, a growing number of emotion stimulus sets have become available. Most sets contain either static facial expressions or voice recordings. Clinically, there is growing recognition for the role of singing in understanding neurological disorders and facilitating rehabilitation. </a:t>
            </a:r>
            <a:endParaRPr lang="en-IN" sz="1800" dirty="0">
              <a:latin typeface="Times New Roman" panose="02020603050405020304" pitchFamily="18" charset="0"/>
              <a:ea typeface="Times New Roman" panose="02020603050405020304" pitchFamily="18" charset="0"/>
            </a:endParaRPr>
          </a:p>
          <a:p>
            <a:pPr indent="457200">
              <a:lnSpc>
                <a:spcPct val="150000"/>
              </a:lnSpc>
            </a:pPr>
            <a:r>
              <a:rPr lang="en-US" sz="1800" dirty="0">
                <a:effectLst/>
                <a:latin typeface="Arial" panose="020B0604020202020204" pitchFamily="34" charset="0"/>
                <a:ea typeface="Times New Roman" panose="02020603050405020304" pitchFamily="18" charset="0"/>
              </a:rPr>
              <a:t>Yet there are few validated sets of sung emotional expression. To address these needs, we are developing this project, a large validated set of audiovisual speech .</a:t>
            </a:r>
            <a:endParaRPr lang="en-IN" sz="1800" dirty="0">
              <a:latin typeface="Times New Roman" panose="02020603050405020304" pitchFamily="18" charset="0"/>
              <a:ea typeface="Times New Roman" panose="02020603050405020304" pitchFamily="18" charset="0"/>
            </a:endParaRPr>
          </a:p>
          <a:p>
            <a:pPr indent="457200">
              <a:lnSpc>
                <a:spcPct val="150000"/>
              </a:lnSpc>
            </a:pPr>
            <a:r>
              <a:rPr lang="en-IN" sz="1800" dirty="0">
                <a:effectLst/>
                <a:latin typeface="Arial" panose="020B0604020202020204" pitchFamily="34" charset="0"/>
                <a:ea typeface="Times New Roman" panose="02020603050405020304" pitchFamily="18" charset="0"/>
              </a:rPr>
              <a:t>In this project we are going to take input as audio from user then features of that audio will be extracted using SNN and then we will maintain a list which will be according to sorted moods and the mood emoji will be displayed with that we are going to convert audio to text and conversion of any other international language to English</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542925"/>
            <a:ext cx="11214100" cy="590931"/>
          </a:xfrm>
        </p:spPr>
        <p:txBody>
          <a:bodyPr/>
          <a:lstStyle/>
          <a:p>
            <a:r>
              <a:rPr lang="en-US" sz="3600" b="1" dirty="0">
                <a:solidFill>
                  <a:srgbClr val="FFC000"/>
                </a:solidFill>
                <a:latin typeface="Arial" pitchFamily="34" charset="0"/>
                <a:cs typeface="Arial" pitchFamily="34" charset="0"/>
              </a:rPr>
              <a:t>Project Scope:</a:t>
            </a:r>
            <a:endParaRPr lang="en-IN" sz="3600" dirty="0">
              <a:solidFill>
                <a:srgbClr val="FFC000"/>
              </a:solidFill>
            </a:endParaRPr>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Content Placeholder 3">
            <a:extLst>
              <a:ext uri="{FF2B5EF4-FFF2-40B4-BE49-F238E27FC236}">
                <a16:creationId xmlns:a16="http://schemas.microsoft.com/office/drawing/2014/main" xmlns="" id="{97FE043A-95E0-12B7-3674-776CFF500EBF}"/>
              </a:ext>
            </a:extLst>
          </p:cNvPr>
          <p:cNvSpPr txBox="1">
            <a:spLocks/>
          </p:cNvSpPr>
          <p:nvPr/>
        </p:nvSpPr>
        <p:spPr>
          <a:xfrm>
            <a:off x="533400" y="1447800"/>
            <a:ext cx="11125200" cy="4572000"/>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lnSpc>
                <a:spcPct val="115000"/>
              </a:lnSpc>
            </a:pPr>
            <a:r>
              <a:rPr lang="en-IN" sz="1800" dirty="0">
                <a:solidFill>
                  <a:schemeClr val="bg1"/>
                </a:solidFill>
                <a:latin typeface="Arial" panose="020B0604020202020204" pitchFamily="34" charset="0"/>
                <a:ea typeface="Times New Roman" panose="02020603050405020304" pitchFamily="18" charset="0"/>
              </a:rPr>
              <a:t>From this project we are going to deliver mood recognition system according to voice of user it can be either recorded or  live.</a:t>
            </a:r>
            <a:endParaRPr lang="en-IN" sz="1800" dirty="0">
              <a:solidFill>
                <a:schemeClr val="bg1"/>
              </a:solidFill>
              <a:latin typeface="Times New Roman" panose="02020603050405020304" pitchFamily="18" charset="0"/>
              <a:ea typeface="Times New Roman" panose="02020603050405020304" pitchFamily="18" charset="0"/>
            </a:endParaRPr>
          </a:p>
          <a:p>
            <a:pPr marL="514350" indent="-285750" algn="just">
              <a:lnSpc>
                <a:spcPct val="115000"/>
              </a:lnSpc>
            </a:pPr>
            <a:r>
              <a:rPr lang="en-IN" sz="1800" dirty="0">
                <a:solidFill>
                  <a:schemeClr val="bg1"/>
                </a:solidFill>
                <a:latin typeface="Arial" panose="020B0604020202020204" pitchFamily="34" charset="0"/>
                <a:ea typeface="Times New Roman" panose="02020603050405020304" pitchFamily="18" charset="0"/>
              </a:rPr>
              <a:t>With that our system includes speech to text convertor.</a:t>
            </a:r>
            <a:endParaRPr lang="en-IN" sz="1800" dirty="0">
              <a:solidFill>
                <a:schemeClr val="bg1"/>
              </a:solidFill>
              <a:latin typeface="Times New Roman" panose="02020603050405020304" pitchFamily="18" charset="0"/>
              <a:ea typeface="Times New Roman" panose="02020603050405020304" pitchFamily="18" charset="0"/>
            </a:endParaRPr>
          </a:p>
          <a:p>
            <a:pPr marL="514350" indent="-285750" algn="just">
              <a:lnSpc>
                <a:spcPct val="115000"/>
              </a:lnSpc>
            </a:pPr>
            <a:r>
              <a:rPr lang="en-IN" sz="1800" dirty="0">
                <a:solidFill>
                  <a:schemeClr val="bg1"/>
                </a:solidFill>
                <a:latin typeface="Arial" panose="020B0604020202020204" pitchFamily="34" charset="0"/>
                <a:ea typeface="Times New Roman" panose="02020603050405020304" pitchFamily="18" charset="0"/>
              </a:rPr>
              <a:t>As we are developing our project as purely web application it can be lag behind while integrating with other systems like robotics hardware or any other </a:t>
            </a:r>
            <a:r>
              <a:rPr lang="en-IN" sz="1800" dirty="0" err="1">
                <a:solidFill>
                  <a:schemeClr val="bg1"/>
                </a:solidFill>
                <a:latin typeface="Arial" panose="020B0604020202020204" pitchFamily="34" charset="0"/>
                <a:ea typeface="Times New Roman" panose="02020603050405020304" pitchFamily="18" charset="0"/>
              </a:rPr>
              <a:t>iot</a:t>
            </a:r>
            <a:r>
              <a:rPr lang="en-IN" sz="1800" dirty="0">
                <a:solidFill>
                  <a:schemeClr val="bg1"/>
                </a:solidFill>
                <a:latin typeface="Arial" panose="020B0604020202020204" pitchFamily="34" charset="0"/>
                <a:ea typeface="Times New Roman" panose="02020603050405020304" pitchFamily="18" charset="0"/>
              </a:rPr>
              <a:t> device.</a:t>
            </a:r>
            <a:endParaRPr lang="en-IN" sz="1800" dirty="0">
              <a:solidFill>
                <a:schemeClr val="bg1"/>
              </a:solidFill>
              <a:latin typeface="Times New Roman" panose="02020603050405020304" pitchFamily="18" charset="0"/>
              <a:ea typeface="Times New Roman" panose="02020603050405020304" pitchFamily="18" charset="0"/>
            </a:endParaRPr>
          </a:p>
          <a:p>
            <a:pPr marL="514350" indent="-285750" algn="just">
              <a:lnSpc>
                <a:spcPct val="115000"/>
              </a:lnSpc>
            </a:pPr>
            <a:r>
              <a:rPr lang="en-IN" sz="1800" dirty="0">
                <a:solidFill>
                  <a:schemeClr val="bg1"/>
                </a:solidFill>
                <a:latin typeface="Arial" panose="020B0604020202020204" pitchFamily="34" charset="0"/>
                <a:ea typeface="Times New Roman" panose="02020603050405020304" pitchFamily="18" charset="0"/>
              </a:rPr>
              <a:t>As this is purely  web development process our system will doesn’t concern about any kind of hardware . So while working with hardware systems there will be boundaries to our project. </a:t>
            </a:r>
            <a:endParaRPr lang="en-IN" sz="1800" dirty="0">
              <a:solidFill>
                <a:schemeClr val="bg1"/>
              </a:solidFill>
              <a:latin typeface="Times New Roman" panose="02020603050405020304" pitchFamily="18" charset="0"/>
              <a:ea typeface="Times New Roman" panose="02020603050405020304" pitchFamily="18" charset="0"/>
            </a:endParaRPr>
          </a:p>
          <a:p>
            <a:pPr marL="0" indent="0" algn="just">
              <a:buFont typeface="Arial" panose="020B0604020202020204" pitchFamily="34" charset="0"/>
              <a:buNone/>
            </a:pPr>
            <a:endParaRPr lang="en-US" sz="1200"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IN" sz="3200" dirty="0">
                <a:solidFill>
                  <a:srgbClr val="FFC000"/>
                </a:solidFill>
                <a:latin typeface="Arial" panose="020B0604020202020204" pitchFamily="34" charset="0"/>
                <a:cs typeface="Arial" panose="020B0604020202020204" pitchFamily="34" charset="0"/>
              </a:rPr>
              <a:t>Key points from Software Requirement Specification(SRS) </a:t>
            </a:r>
            <a:r>
              <a:rPr lang="en-US" sz="3200" b="1" dirty="0">
                <a:solidFill>
                  <a:srgbClr val="FFC000"/>
                </a:solidFill>
                <a:latin typeface="Arial" pitchFamily="34" charset="0"/>
                <a:cs typeface="Arial" pitchFamily="34" charset="0"/>
              </a:rPr>
              <a:t>:</a:t>
            </a:r>
            <a:endParaRPr lang="en-IN" dirty="0">
              <a:solidFill>
                <a:srgbClr val="FFC000"/>
              </a:solidFill>
            </a:endParaRPr>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Content Placeholder 3">
            <a:extLst>
              <a:ext uri="{FF2B5EF4-FFF2-40B4-BE49-F238E27FC236}">
                <a16:creationId xmlns:a16="http://schemas.microsoft.com/office/drawing/2014/main" xmlns="" id="{9B9DD419-AE8D-8E71-374F-1B295EAB6E76}"/>
              </a:ext>
            </a:extLst>
          </p:cNvPr>
          <p:cNvSpPr txBox="1">
            <a:spLocks/>
          </p:cNvSpPr>
          <p:nvPr/>
        </p:nvSpPr>
        <p:spPr>
          <a:xfrm>
            <a:off x="914400" y="1447800"/>
            <a:ext cx="9465972" cy="457200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800" dirty="0">
                <a:solidFill>
                  <a:schemeClr val="bg1"/>
                </a:solidFill>
              </a:rPr>
              <a:t>             All necessary technology exists to develop the system. This system is too flexible and it can be expanded further. This system can give guarantees of accuracy, ease of use, reliability and security of users data. This system can give instant responses to inquire. Our project is technically feasible because all the technology needed for our project is readily available.</a:t>
            </a:r>
            <a:endParaRPr lang="en-US" sz="1800" b="1" dirty="0">
              <a:solidFill>
                <a:schemeClr val="bg1"/>
              </a:solidFill>
            </a:endParaRP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182</TotalTime>
  <Words>1165</Words>
  <Application>Microsoft Office PowerPoint</Application>
  <PresentationFormat>Custom</PresentationFormat>
  <Paragraphs>136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Tatyasaheb Kore Institute of Engineering &amp; Technology,Warananagar(An Autonomous Institute)</vt:lpstr>
      <vt:lpstr>Contents :</vt:lpstr>
      <vt:lpstr>Introduction:</vt:lpstr>
      <vt:lpstr>Motivation and Objective:</vt:lpstr>
      <vt:lpstr>Literature Review:</vt:lpstr>
      <vt:lpstr>PowerPoint Presentation</vt:lpstr>
      <vt:lpstr>Problem Statement:</vt:lpstr>
      <vt:lpstr>Project Scope:</vt:lpstr>
      <vt:lpstr>Key points from Software Requirement Specification(SRS) :</vt:lpstr>
      <vt:lpstr>PowerPoint Presentation</vt:lpstr>
      <vt:lpstr>PowerPoint Presentation</vt:lpstr>
      <vt:lpstr>Proposed System Study: </vt:lpstr>
      <vt:lpstr>Proposed System Study: </vt:lpstr>
      <vt:lpstr>Proposed System Study: </vt:lpstr>
      <vt:lpstr>Proposed System Study: </vt:lpstr>
      <vt:lpstr>Proposed System Study:</vt:lpstr>
      <vt:lpstr>System Analysis And Design:</vt:lpstr>
      <vt:lpstr>PowerPoint Presentation</vt:lpstr>
      <vt:lpstr>PowerPoint Presentation</vt:lpstr>
      <vt:lpstr>PowerPoint Presentation</vt:lpstr>
      <vt:lpstr>Development Environment:</vt:lpstr>
      <vt:lpstr>Screenshot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Tatyasaheb Kore Institute of Engineering &amp; Technology,Warananagar(An Autonomous Institute)</dc:title>
  <dc:creator>Vishwajeet Patil</dc:creator>
  <cp:lastModifiedBy>ASUS</cp:lastModifiedBy>
  <cp:revision>6</cp:revision>
  <dcterms:created xsi:type="dcterms:W3CDTF">2023-06-09T16:19:49Z</dcterms:created>
  <dcterms:modified xsi:type="dcterms:W3CDTF">2023-06-10T04:28:15Z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