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57" r:id="rId3"/>
    <p:sldId id="258" r:id="rId4"/>
    <p:sldId id="259" r:id="rId5"/>
    <p:sldId id="260" r:id="rId6"/>
    <p:sldId id="261" r:id="rId7"/>
    <p:sldId id="262" r:id="rId8"/>
    <p:sldId id="268" r:id="rId9"/>
    <p:sldId id="269" r:id="rId10"/>
    <p:sldId id="263" r:id="rId11"/>
    <p:sldId id="270" r:id="rId12"/>
    <p:sldId id="264" r:id="rId13"/>
    <p:sldId id="271" r:id="rId14"/>
    <p:sldId id="265" r:id="rId15"/>
    <p:sldId id="266" r:id="rId16"/>
    <p:sldId id="272" r:id="rId17"/>
    <p:sldId id="273" r:id="rId18"/>
    <p:sldId id="274" r:id="rId19"/>
    <p:sldId id="267"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C91C70-D9EE-43E9-88C2-E8731A9CA856}"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3208FA9-3B0E-4190-BE2A-E1A6A24ED210}" type="slidenum">
              <a:rPr lang="en-IN" smtClean="0"/>
              <a:t>‹#›</a:t>
            </a:fld>
            <a:endParaRPr lang="en-IN"/>
          </a:p>
        </p:txBody>
      </p:sp>
    </p:spTree>
    <p:extLst>
      <p:ext uri="{BB962C8B-B14F-4D97-AF65-F5344CB8AC3E}">
        <p14:creationId xmlns:p14="http://schemas.microsoft.com/office/powerpoint/2010/main" val="332723240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91C70-D9EE-43E9-88C2-E8731A9CA856}"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208FA9-3B0E-4190-BE2A-E1A6A24ED210}" type="slidenum">
              <a:rPr lang="en-IN" smtClean="0"/>
              <a:t>‹#›</a:t>
            </a:fld>
            <a:endParaRPr lang="en-IN"/>
          </a:p>
        </p:txBody>
      </p:sp>
    </p:spTree>
    <p:extLst>
      <p:ext uri="{BB962C8B-B14F-4D97-AF65-F5344CB8AC3E}">
        <p14:creationId xmlns:p14="http://schemas.microsoft.com/office/powerpoint/2010/main" val="202527677"/>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91C70-D9EE-43E9-88C2-E8731A9CA856}"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208FA9-3B0E-4190-BE2A-E1A6A24ED21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5944973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AC91C70-D9EE-43E9-88C2-E8731A9CA856}"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208FA9-3B0E-4190-BE2A-E1A6A24ED210}" type="slidenum">
              <a:rPr lang="en-IN" smtClean="0"/>
              <a:t>‹#›</a:t>
            </a:fld>
            <a:endParaRPr lang="en-IN"/>
          </a:p>
        </p:txBody>
      </p:sp>
    </p:spTree>
    <p:extLst>
      <p:ext uri="{BB962C8B-B14F-4D97-AF65-F5344CB8AC3E}">
        <p14:creationId xmlns:p14="http://schemas.microsoft.com/office/powerpoint/2010/main" val="58969123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AC91C70-D9EE-43E9-88C2-E8731A9CA856}"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208FA9-3B0E-4190-BE2A-E1A6A24ED21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288467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AC91C70-D9EE-43E9-88C2-E8731A9CA856}"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208FA9-3B0E-4190-BE2A-E1A6A24ED210}" type="slidenum">
              <a:rPr lang="en-IN" smtClean="0"/>
              <a:t>‹#›</a:t>
            </a:fld>
            <a:endParaRPr lang="en-IN"/>
          </a:p>
        </p:txBody>
      </p:sp>
    </p:spTree>
    <p:extLst>
      <p:ext uri="{BB962C8B-B14F-4D97-AF65-F5344CB8AC3E}">
        <p14:creationId xmlns:p14="http://schemas.microsoft.com/office/powerpoint/2010/main" val="46841601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91C70-D9EE-43E9-88C2-E8731A9CA856}"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208FA9-3B0E-4190-BE2A-E1A6A24ED210}" type="slidenum">
              <a:rPr lang="en-IN" smtClean="0"/>
              <a:t>‹#›</a:t>
            </a:fld>
            <a:endParaRPr lang="en-IN"/>
          </a:p>
        </p:txBody>
      </p:sp>
    </p:spTree>
    <p:extLst>
      <p:ext uri="{BB962C8B-B14F-4D97-AF65-F5344CB8AC3E}">
        <p14:creationId xmlns:p14="http://schemas.microsoft.com/office/powerpoint/2010/main" val="308103000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91C70-D9EE-43E9-88C2-E8731A9CA856}"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208FA9-3B0E-4190-BE2A-E1A6A24ED210}" type="slidenum">
              <a:rPr lang="en-IN" smtClean="0"/>
              <a:t>‹#›</a:t>
            </a:fld>
            <a:endParaRPr lang="en-IN"/>
          </a:p>
        </p:txBody>
      </p:sp>
    </p:spTree>
    <p:extLst>
      <p:ext uri="{BB962C8B-B14F-4D97-AF65-F5344CB8AC3E}">
        <p14:creationId xmlns:p14="http://schemas.microsoft.com/office/powerpoint/2010/main" val="339560090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91C70-D9EE-43E9-88C2-E8731A9CA856}"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208FA9-3B0E-4190-BE2A-E1A6A24ED210}" type="slidenum">
              <a:rPr lang="en-IN" smtClean="0"/>
              <a:t>‹#›</a:t>
            </a:fld>
            <a:endParaRPr lang="en-IN"/>
          </a:p>
        </p:txBody>
      </p:sp>
    </p:spTree>
    <p:extLst>
      <p:ext uri="{BB962C8B-B14F-4D97-AF65-F5344CB8AC3E}">
        <p14:creationId xmlns:p14="http://schemas.microsoft.com/office/powerpoint/2010/main" val="55831145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91C70-D9EE-43E9-88C2-E8731A9CA856}" type="datetimeFigureOut">
              <a:rPr lang="en-IN" smtClean="0"/>
              <a:t>25/09/2020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208FA9-3B0E-4190-BE2A-E1A6A24ED210}" type="slidenum">
              <a:rPr lang="en-IN" smtClean="0"/>
              <a:t>‹#›</a:t>
            </a:fld>
            <a:endParaRPr lang="en-IN"/>
          </a:p>
        </p:txBody>
      </p:sp>
    </p:spTree>
    <p:extLst>
      <p:ext uri="{BB962C8B-B14F-4D97-AF65-F5344CB8AC3E}">
        <p14:creationId xmlns:p14="http://schemas.microsoft.com/office/powerpoint/2010/main" val="2224390733"/>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C91C70-D9EE-43E9-88C2-E8731A9CA856}"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3208FA9-3B0E-4190-BE2A-E1A6A24ED210}" type="slidenum">
              <a:rPr lang="en-IN" smtClean="0"/>
              <a:t>‹#›</a:t>
            </a:fld>
            <a:endParaRPr lang="en-IN"/>
          </a:p>
        </p:txBody>
      </p:sp>
    </p:spTree>
    <p:extLst>
      <p:ext uri="{BB962C8B-B14F-4D97-AF65-F5344CB8AC3E}">
        <p14:creationId xmlns:p14="http://schemas.microsoft.com/office/powerpoint/2010/main" val="284352753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C91C70-D9EE-43E9-88C2-E8731A9CA856}" type="datetimeFigureOut">
              <a:rPr lang="en-IN" smtClean="0"/>
              <a:t>25/09/2020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3208FA9-3B0E-4190-BE2A-E1A6A24ED210}" type="slidenum">
              <a:rPr lang="en-IN" smtClean="0"/>
              <a:t>‹#›</a:t>
            </a:fld>
            <a:endParaRPr lang="en-IN"/>
          </a:p>
        </p:txBody>
      </p:sp>
    </p:spTree>
    <p:extLst>
      <p:ext uri="{BB962C8B-B14F-4D97-AF65-F5344CB8AC3E}">
        <p14:creationId xmlns:p14="http://schemas.microsoft.com/office/powerpoint/2010/main" val="129936467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C91C70-D9EE-43E9-88C2-E8731A9CA856}" type="datetimeFigureOut">
              <a:rPr lang="en-IN" smtClean="0"/>
              <a:t>25/09/2020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3208FA9-3B0E-4190-BE2A-E1A6A24ED210}" type="slidenum">
              <a:rPr lang="en-IN" smtClean="0"/>
              <a:t>‹#›</a:t>
            </a:fld>
            <a:endParaRPr lang="en-IN"/>
          </a:p>
        </p:txBody>
      </p:sp>
    </p:spTree>
    <p:extLst>
      <p:ext uri="{BB962C8B-B14F-4D97-AF65-F5344CB8AC3E}">
        <p14:creationId xmlns:p14="http://schemas.microsoft.com/office/powerpoint/2010/main" val="1734236507"/>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91C70-D9EE-43E9-88C2-E8731A9CA856}" type="datetimeFigureOut">
              <a:rPr lang="en-IN" smtClean="0"/>
              <a:t>25/09/2020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3208FA9-3B0E-4190-BE2A-E1A6A24ED210}" type="slidenum">
              <a:rPr lang="en-IN" smtClean="0"/>
              <a:t>‹#›</a:t>
            </a:fld>
            <a:endParaRPr lang="en-IN"/>
          </a:p>
        </p:txBody>
      </p:sp>
    </p:spTree>
    <p:extLst>
      <p:ext uri="{BB962C8B-B14F-4D97-AF65-F5344CB8AC3E}">
        <p14:creationId xmlns:p14="http://schemas.microsoft.com/office/powerpoint/2010/main" val="399232625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C91C70-D9EE-43E9-88C2-E8731A9CA856}"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3208FA9-3B0E-4190-BE2A-E1A6A24ED210}" type="slidenum">
              <a:rPr lang="en-IN" smtClean="0"/>
              <a:t>‹#›</a:t>
            </a:fld>
            <a:endParaRPr lang="en-IN"/>
          </a:p>
        </p:txBody>
      </p:sp>
    </p:spTree>
    <p:extLst>
      <p:ext uri="{BB962C8B-B14F-4D97-AF65-F5344CB8AC3E}">
        <p14:creationId xmlns:p14="http://schemas.microsoft.com/office/powerpoint/2010/main" val="43816681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C91C70-D9EE-43E9-88C2-E8731A9CA856}" type="datetimeFigureOut">
              <a:rPr lang="en-IN" smtClean="0"/>
              <a:t>25/09/2020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208FA9-3B0E-4190-BE2A-E1A6A24ED210}" type="slidenum">
              <a:rPr lang="en-IN" smtClean="0"/>
              <a:t>‹#›</a:t>
            </a:fld>
            <a:endParaRPr lang="en-IN"/>
          </a:p>
        </p:txBody>
      </p:sp>
    </p:spTree>
    <p:extLst>
      <p:ext uri="{BB962C8B-B14F-4D97-AF65-F5344CB8AC3E}">
        <p14:creationId xmlns:p14="http://schemas.microsoft.com/office/powerpoint/2010/main" val="2921708703"/>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C91C70-D9EE-43E9-88C2-E8731A9CA856}" type="datetimeFigureOut">
              <a:rPr lang="en-IN" smtClean="0"/>
              <a:t>25/09/2020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3208FA9-3B0E-4190-BE2A-E1A6A24ED210}" type="slidenum">
              <a:rPr lang="en-IN" smtClean="0"/>
              <a:t>‹#›</a:t>
            </a:fld>
            <a:endParaRPr lang="en-IN"/>
          </a:p>
        </p:txBody>
      </p:sp>
    </p:spTree>
    <p:extLst>
      <p:ext uri="{BB962C8B-B14F-4D97-AF65-F5344CB8AC3E}">
        <p14:creationId xmlns:p14="http://schemas.microsoft.com/office/powerpoint/2010/main" val="2912209176"/>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Lst>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27.jpeg"/></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417F-F96C-4C91-9F47-15568326C986}"/>
              </a:ext>
            </a:extLst>
          </p:cNvPr>
          <p:cNvSpPr>
            <a:spLocks noGrp="1"/>
          </p:cNvSpPr>
          <p:nvPr>
            <p:ph type="ctrTitle"/>
          </p:nvPr>
        </p:nvSpPr>
        <p:spPr>
          <a:xfrm>
            <a:off x="3045368" y="2043663"/>
            <a:ext cx="6105194" cy="2031055"/>
          </a:xfrm>
        </p:spPr>
        <p:txBody>
          <a:bodyPr>
            <a:normAutofit/>
          </a:bodyPr>
          <a:lstStyle/>
          <a:p>
            <a:r>
              <a:rPr lang="en-US" sz="5200" dirty="0">
                <a:solidFill>
                  <a:schemeClr val="tx2"/>
                </a:solidFill>
              </a:rPr>
              <a:t>Heart disease prediction</a:t>
            </a:r>
            <a:endParaRPr lang="en-IN" sz="5200" dirty="0">
              <a:solidFill>
                <a:schemeClr val="tx2"/>
              </a:solidFill>
            </a:endParaRPr>
          </a:p>
        </p:txBody>
      </p:sp>
      <p:sp>
        <p:nvSpPr>
          <p:cNvPr id="3" name="Subtitle 2">
            <a:extLst>
              <a:ext uri="{FF2B5EF4-FFF2-40B4-BE49-F238E27FC236}">
                <a16:creationId xmlns:a16="http://schemas.microsoft.com/office/drawing/2014/main" id="{A45BA50C-5934-4420-8350-64916A899B8A}"/>
              </a:ext>
            </a:extLst>
          </p:cNvPr>
          <p:cNvSpPr>
            <a:spLocks noGrp="1"/>
          </p:cNvSpPr>
          <p:nvPr>
            <p:ph type="subTitle" idx="1"/>
          </p:nvPr>
        </p:nvSpPr>
        <p:spPr>
          <a:xfrm>
            <a:off x="3045368" y="4160126"/>
            <a:ext cx="6105194" cy="682079"/>
          </a:xfrm>
        </p:spPr>
        <p:txBody>
          <a:bodyPr>
            <a:normAutofit/>
          </a:bodyPr>
          <a:lstStyle/>
          <a:p>
            <a:r>
              <a:rPr lang="en-US" dirty="0">
                <a:solidFill>
                  <a:schemeClr val="tx2"/>
                </a:solidFill>
              </a:rPr>
              <a:t>Using data science and data analysis</a:t>
            </a:r>
            <a:endParaRPr lang="en-IN" dirty="0">
              <a:solidFill>
                <a:schemeClr val="tx2"/>
              </a:solidFill>
            </a:endParaRPr>
          </a:p>
        </p:txBody>
      </p:sp>
      <p:sp>
        <p:nvSpPr>
          <p:cNvPr id="4" name="TextBox 3">
            <a:extLst>
              <a:ext uri="{FF2B5EF4-FFF2-40B4-BE49-F238E27FC236}">
                <a16:creationId xmlns:a16="http://schemas.microsoft.com/office/drawing/2014/main" id="{FA67ADE4-E658-4F68-8D99-CCF76A9EBBC9}"/>
              </a:ext>
            </a:extLst>
          </p:cNvPr>
          <p:cNvSpPr txBox="1"/>
          <p:nvPr/>
        </p:nvSpPr>
        <p:spPr>
          <a:xfrm>
            <a:off x="3160450" y="4842205"/>
            <a:ext cx="5877018" cy="369332"/>
          </a:xfrm>
          <a:prstGeom prst="rect">
            <a:avLst/>
          </a:prstGeom>
          <a:noFill/>
        </p:spPr>
        <p:txBody>
          <a:bodyPr wrap="square" rtlCol="0">
            <a:spAutoFit/>
          </a:bodyPr>
          <a:lstStyle/>
          <a:p>
            <a:r>
              <a:rPr lang="en-US" dirty="0"/>
              <a:t>Presented by Gaurav Shripad </a:t>
            </a:r>
            <a:endParaRPr lang="en-IN" dirty="0"/>
          </a:p>
        </p:txBody>
      </p:sp>
      <p:sp>
        <p:nvSpPr>
          <p:cNvPr id="5" name="Rectangle: Rounded Corners 4">
            <a:extLst>
              <a:ext uri="{FF2B5EF4-FFF2-40B4-BE49-F238E27FC236}">
                <a16:creationId xmlns:a16="http://schemas.microsoft.com/office/drawing/2014/main" id="{E538B4CF-64E6-4919-B9CE-8F42E4FB068A}"/>
              </a:ext>
            </a:extLst>
          </p:cNvPr>
          <p:cNvSpPr/>
          <p:nvPr/>
        </p:nvSpPr>
        <p:spPr>
          <a:xfrm>
            <a:off x="10422384" y="168676"/>
            <a:ext cx="1455937" cy="275207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A636D15-8CC1-467F-A929-D415A2B4DD49}"/>
              </a:ext>
            </a:extLst>
          </p:cNvPr>
          <p:cNvSpPr txBox="1"/>
          <p:nvPr/>
        </p:nvSpPr>
        <p:spPr>
          <a:xfrm>
            <a:off x="10546670" y="1919376"/>
            <a:ext cx="1207363" cy="584775"/>
          </a:xfrm>
          <a:prstGeom prst="rect">
            <a:avLst/>
          </a:prstGeom>
          <a:noFill/>
        </p:spPr>
        <p:txBody>
          <a:bodyPr wrap="square" rtlCol="0">
            <a:spAutoFit/>
          </a:bodyPr>
          <a:lstStyle/>
          <a:p>
            <a:pPr algn="ctr"/>
            <a:r>
              <a:rPr lang="en-US" sz="1600" dirty="0"/>
              <a:t>Group no 37</a:t>
            </a:r>
            <a:endParaRPr lang="en-IN" sz="1600" dirty="0"/>
          </a:p>
        </p:txBody>
      </p:sp>
    </p:spTree>
    <p:extLst>
      <p:ext uri="{BB962C8B-B14F-4D97-AF65-F5344CB8AC3E}">
        <p14:creationId xmlns:p14="http://schemas.microsoft.com/office/powerpoint/2010/main" val="229674800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93B2D-3497-4D58-9CF3-039F525B6140}"/>
              </a:ext>
            </a:extLst>
          </p:cNvPr>
          <p:cNvSpPr>
            <a:spLocks noGrp="1"/>
          </p:cNvSpPr>
          <p:nvPr>
            <p:ph type="title"/>
          </p:nvPr>
        </p:nvSpPr>
        <p:spPr/>
        <p:txBody>
          <a:bodyPr>
            <a:normAutofit fontScale="90000"/>
          </a:bodyPr>
          <a:lstStyle/>
          <a:p>
            <a:br>
              <a:rPr lang="en-US" dirty="0"/>
            </a:br>
            <a:r>
              <a:rPr lang="en-US" dirty="0"/>
              <a:t>Data pre processing</a:t>
            </a:r>
            <a:br>
              <a:rPr lang="en-US" dirty="0"/>
            </a:br>
            <a:endParaRPr lang="en-IN" dirty="0"/>
          </a:p>
        </p:txBody>
      </p:sp>
      <p:pic>
        <p:nvPicPr>
          <p:cNvPr id="5" name="Content Placeholder 4">
            <a:extLst>
              <a:ext uri="{FF2B5EF4-FFF2-40B4-BE49-F238E27FC236}">
                <a16:creationId xmlns:a16="http://schemas.microsoft.com/office/drawing/2014/main" id="{7F548A05-5AD8-4014-BE0F-259CCF8732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1731146"/>
            <a:ext cx="8436853" cy="2263805"/>
          </a:xfrm>
        </p:spPr>
      </p:pic>
      <p:pic>
        <p:nvPicPr>
          <p:cNvPr id="7" name="Picture 6">
            <a:extLst>
              <a:ext uri="{FF2B5EF4-FFF2-40B4-BE49-F238E27FC236}">
                <a16:creationId xmlns:a16="http://schemas.microsoft.com/office/drawing/2014/main" id="{F2189995-098C-4027-8B64-D00EC5B23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3" y="3994950"/>
            <a:ext cx="8436854" cy="790113"/>
          </a:xfrm>
          <a:prstGeom prst="rect">
            <a:avLst/>
          </a:prstGeom>
        </p:spPr>
      </p:pic>
      <p:pic>
        <p:nvPicPr>
          <p:cNvPr id="9" name="Picture 8">
            <a:extLst>
              <a:ext uri="{FF2B5EF4-FFF2-40B4-BE49-F238E27FC236}">
                <a16:creationId xmlns:a16="http://schemas.microsoft.com/office/drawing/2014/main" id="{598CB801-4FE3-487F-95DC-7C8591E0D1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9213" y="4785064"/>
            <a:ext cx="8436853" cy="852255"/>
          </a:xfrm>
          <a:prstGeom prst="rect">
            <a:avLst/>
          </a:prstGeom>
        </p:spPr>
      </p:pic>
    </p:spTree>
    <p:extLst>
      <p:ext uri="{BB962C8B-B14F-4D97-AF65-F5344CB8AC3E}">
        <p14:creationId xmlns:p14="http://schemas.microsoft.com/office/powerpoint/2010/main" val="420227237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A6DE56-3E8F-4B09-84C3-D9041CB7535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829540" y="879035"/>
            <a:ext cx="8915400" cy="3217863"/>
          </a:xfrm>
        </p:spPr>
      </p:pic>
      <p:sp>
        <p:nvSpPr>
          <p:cNvPr id="6" name="TextBox 5">
            <a:extLst>
              <a:ext uri="{FF2B5EF4-FFF2-40B4-BE49-F238E27FC236}">
                <a16:creationId xmlns:a16="http://schemas.microsoft.com/office/drawing/2014/main" id="{9279442C-A579-4F29-BDC9-BC30C72136EF}"/>
              </a:ext>
            </a:extLst>
          </p:cNvPr>
          <p:cNvSpPr txBox="1"/>
          <p:nvPr/>
        </p:nvSpPr>
        <p:spPr>
          <a:xfrm>
            <a:off x="1988597" y="4673184"/>
            <a:ext cx="8593585" cy="369332"/>
          </a:xfrm>
          <a:prstGeom prst="rect">
            <a:avLst/>
          </a:prstGeom>
          <a:noFill/>
        </p:spPr>
        <p:txBody>
          <a:bodyPr wrap="square" rtlCol="0">
            <a:spAutoFit/>
          </a:bodyPr>
          <a:lstStyle/>
          <a:p>
            <a:pPr algn="ctr"/>
            <a:r>
              <a:rPr lang="en-US" dirty="0"/>
              <a:t>For further process it is pre processing is done</a:t>
            </a:r>
            <a:endParaRPr lang="en-IN" dirty="0"/>
          </a:p>
        </p:txBody>
      </p:sp>
    </p:spTree>
    <p:extLst>
      <p:ext uri="{BB962C8B-B14F-4D97-AF65-F5344CB8AC3E}">
        <p14:creationId xmlns:p14="http://schemas.microsoft.com/office/powerpoint/2010/main" val="239054949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5D5F-BB46-45A2-9D05-9821A9991801}"/>
              </a:ext>
            </a:extLst>
          </p:cNvPr>
          <p:cNvSpPr>
            <a:spLocks noGrp="1"/>
          </p:cNvSpPr>
          <p:nvPr>
            <p:ph type="title"/>
          </p:nvPr>
        </p:nvSpPr>
        <p:spPr/>
        <p:txBody>
          <a:bodyPr>
            <a:normAutofit fontScale="90000"/>
          </a:bodyPr>
          <a:lstStyle/>
          <a:p>
            <a:br>
              <a:rPr lang="en-US" dirty="0"/>
            </a:br>
            <a:r>
              <a:rPr lang="en-US" dirty="0"/>
              <a:t>Sorting by X and Y</a:t>
            </a:r>
            <a:br>
              <a:rPr lang="en-US" dirty="0"/>
            </a:br>
            <a:endParaRPr lang="en-IN" dirty="0"/>
          </a:p>
        </p:txBody>
      </p:sp>
      <p:pic>
        <p:nvPicPr>
          <p:cNvPr id="4" name="Content Placeholder 3">
            <a:extLst>
              <a:ext uri="{FF2B5EF4-FFF2-40B4-BE49-F238E27FC236}">
                <a16:creationId xmlns:a16="http://schemas.microsoft.com/office/drawing/2014/main" id="{9B70C34F-D753-428F-AF17-94327214500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672839"/>
            <a:ext cx="8915400" cy="2188947"/>
          </a:xfrm>
          <a:prstGeom prst="rect">
            <a:avLst/>
          </a:prstGeom>
          <a:noFill/>
          <a:ln>
            <a:noFill/>
          </a:ln>
        </p:spPr>
      </p:pic>
      <p:pic>
        <p:nvPicPr>
          <p:cNvPr id="5" name="Picture 4">
            <a:extLst>
              <a:ext uri="{FF2B5EF4-FFF2-40B4-BE49-F238E27FC236}">
                <a16:creationId xmlns:a16="http://schemas.microsoft.com/office/drawing/2014/main" id="{6B6A6D2E-A1E2-464E-B79B-6B540DA00CC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92925" y="3861786"/>
            <a:ext cx="8911687" cy="2786488"/>
          </a:xfrm>
          <a:prstGeom prst="rect">
            <a:avLst/>
          </a:prstGeom>
          <a:noFill/>
          <a:ln>
            <a:noFill/>
          </a:ln>
        </p:spPr>
      </p:pic>
    </p:spTree>
    <p:extLst>
      <p:ext uri="{BB962C8B-B14F-4D97-AF65-F5344CB8AC3E}">
        <p14:creationId xmlns:p14="http://schemas.microsoft.com/office/powerpoint/2010/main" val="265959453"/>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686D5-CCA1-4197-A662-E991A4C7A4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31770" y="967888"/>
            <a:ext cx="6728460" cy="2880360"/>
          </a:xfrm>
          <a:prstGeom prst="rect">
            <a:avLst/>
          </a:prstGeom>
          <a:noFill/>
          <a:ln>
            <a:noFill/>
          </a:ln>
        </p:spPr>
      </p:pic>
      <p:pic>
        <p:nvPicPr>
          <p:cNvPr id="5" name="Picture 4">
            <a:extLst>
              <a:ext uri="{FF2B5EF4-FFF2-40B4-BE49-F238E27FC236}">
                <a16:creationId xmlns:a16="http://schemas.microsoft.com/office/drawing/2014/main" id="{48CBD98D-3796-45A9-B246-A17FE48CBA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31770" y="3848248"/>
            <a:ext cx="6728460" cy="1760220"/>
          </a:xfrm>
          <a:prstGeom prst="rect">
            <a:avLst/>
          </a:prstGeom>
          <a:noFill/>
          <a:ln>
            <a:noFill/>
          </a:ln>
        </p:spPr>
      </p:pic>
    </p:spTree>
    <p:extLst>
      <p:ext uri="{BB962C8B-B14F-4D97-AF65-F5344CB8AC3E}">
        <p14:creationId xmlns:p14="http://schemas.microsoft.com/office/powerpoint/2010/main" val="516825062"/>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5CE0-FDEA-4D3E-8892-A309257582E7}"/>
              </a:ext>
            </a:extLst>
          </p:cNvPr>
          <p:cNvSpPr>
            <a:spLocks noGrp="1"/>
          </p:cNvSpPr>
          <p:nvPr>
            <p:ph type="title"/>
          </p:nvPr>
        </p:nvSpPr>
        <p:spPr/>
        <p:txBody>
          <a:bodyPr>
            <a:normAutofit fontScale="90000"/>
          </a:bodyPr>
          <a:lstStyle/>
          <a:p>
            <a:br>
              <a:rPr lang="en-US" dirty="0"/>
            </a:br>
            <a:r>
              <a:rPr lang="en-US" dirty="0"/>
              <a:t>Decision Tree Classifier</a:t>
            </a:r>
            <a:br>
              <a:rPr lang="en-US" dirty="0"/>
            </a:br>
            <a:endParaRPr lang="en-IN" dirty="0"/>
          </a:p>
        </p:txBody>
      </p:sp>
      <p:sp>
        <p:nvSpPr>
          <p:cNvPr id="3" name="Content Placeholder 2">
            <a:extLst>
              <a:ext uri="{FF2B5EF4-FFF2-40B4-BE49-F238E27FC236}">
                <a16:creationId xmlns:a16="http://schemas.microsoft.com/office/drawing/2014/main" id="{6506B856-A50D-4458-ABCF-5CC58F154AA3}"/>
              </a:ext>
            </a:extLst>
          </p:cNvPr>
          <p:cNvSpPr>
            <a:spLocks noGrp="1"/>
          </p:cNvSpPr>
          <p:nvPr>
            <p:ph idx="1"/>
          </p:nvPr>
        </p:nvSpPr>
        <p:spPr/>
        <p:txBody>
          <a:bodyPr/>
          <a:lstStyle/>
          <a:p>
            <a:r>
              <a:rPr lang="en-IN" sz="1800" dirty="0">
                <a:solidFill>
                  <a:schemeClr val="tx1"/>
                </a:solidFill>
                <a:effectLst/>
                <a:ea typeface="Times New Roman" panose="02020603050405020304" pitchFamily="18" charset="0"/>
                <a:cs typeface="Times New Roman" panose="02020603050405020304" pitchFamily="18" charset="0"/>
              </a:rPr>
              <a:t>A 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a:t>
            </a:r>
          </a:p>
          <a:p>
            <a:endParaRPr lang="en-IN" dirty="0"/>
          </a:p>
        </p:txBody>
      </p:sp>
      <p:pic>
        <p:nvPicPr>
          <p:cNvPr id="4" name="Picture 3">
            <a:extLst>
              <a:ext uri="{FF2B5EF4-FFF2-40B4-BE49-F238E27FC236}">
                <a16:creationId xmlns:a16="http://schemas.microsoft.com/office/drawing/2014/main" id="{F83F31C7-E9BC-40F3-996E-E54979570E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73044" y="3325464"/>
            <a:ext cx="7034211" cy="1165860"/>
          </a:xfrm>
          <a:prstGeom prst="rect">
            <a:avLst/>
          </a:prstGeom>
          <a:noFill/>
          <a:ln>
            <a:noFill/>
          </a:ln>
        </p:spPr>
      </p:pic>
      <p:pic>
        <p:nvPicPr>
          <p:cNvPr id="5" name="Picture 4">
            <a:extLst>
              <a:ext uri="{FF2B5EF4-FFF2-40B4-BE49-F238E27FC236}">
                <a16:creationId xmlns:a16="http://schemas.microsoft.com/office/drawing/2014/main" id="{B9783B3E-4FB6-471E-BDB6-33D5D9D537C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73045" y="4491324"/>
            <a:ext cx="7034212" cy="579120"/>
          </a:xfrm>
          <a:prstGeom prst="rect">
            <a:avLst/>
          </a:prstGeom>
          <a:noFill/>
          <a:ln>
            <a:noFill/>
          </a:ln>
        </p:spPr>
      </p:pic>
      <p:pic>
        <p:nvPicPr>
          <p:cNvPr id="6" name="Picture 5">
            <a:extLst>
              <a:ext uri="{FF2B5EF4-FFF2-40B4-BE49-F238E27FC236}">
                <a16:creationId xmlns:a16="http://schemas.microsoft.com/office/drawing/2014/main" id="{7CA148B2-2C6A-41D8-AF35-EAE8BBBEC5B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73044" y="5001562"/>
            <a:ext cx="7034213" cy="982980"/>
          </a:xfrm>
          <a:prstGeom prst="rect">
            <a:avLst/>
          </a:prstGeom>
          <a:noFill/>
          <a:ln>
            <a:noFill/>
          </a:ln>
        </p:spPr>
      </p:pic>
    </p:spTree>
    <p:extLst>
      <p:ext uri="{BB962C8B-B14F-4D97-AF65-F5344CB8AC3E}">
        <p14:creationId xmlns:p14="http://schemas.microsoft.com/office/powerpoint/2010/main" val="155139961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57181-B248-4594-915D-DBB3A2CC4821}"/>
              </a:ext>
            </a:extLst>
          </p:cNvPr>
          <p:cNvSpPr>
            <a:spLocks noGrp="1"/>
          </p:cNvSpPr>
          <p:nvPr>
            <p:ph type="title"/>
          </p:nvPr>
        </p:nvSpPr>
        <p:spPr/>
        <p:txBody>
          <a:bodyPr>
            <a:normAutofit fontScale="90000"/>
          </a:bodyPr>
          <a:lstStyle/>
          <a:p>
            <a:br>
              <a:rPr lang="en-US" dirty="0"/>
            </a:br>
            <a:r>
              <a:rPr lang="en-US" dirty="0"/>
              <a:t>K Nearest Neighbor</a:t>
            </a:r>
            <a:br>
              <a:rPr lang="en-US" dirty="0"/>
            </a:br>
            <a:endParaRPr lang="en-IN" dirty="0"/>
          </a:p>
        </p:txBody>
      </p:sp>
      <p:sp>
        <p:nvSpPr>
          <p:cNvPr id="3" name="Content Placeholder 2">
            <a:extLst>
              <a:ext uri="{FF2B5EF4-FFF2-40B4-BE49-F238E27FC236}">
                <a16:creationId xmlns:a16="http://schemas.microsoft.com/office/drawing/2014/main" id="{2087673F-8144-4398-87D8-68CB08988734}"/>
              </a:ext>
            </a:extLst>
          </p:cNvPr>
          <p:cNvSpPr>
            <a:spLocks noGrp="1"/>
          </p:cNvSpPr>
          <p:nvPr>
            <p:ph idx="1"/>
          </p:nvPr>
        </p:nvSpPr>
        <p:spPr/>
        <p:txBody>
          <a:bodyPr/>
          <a:lstStyle/>
          <a:p>
            <a:pPr algn="l"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5" dirty="0">
                <a:solidFill>
                  <a:schemeClr val="tx1"/>
                </a:solidFill>
                <a:effectLst/>
                <a:ea typeface="Times New Roman" panose="02020603050405020304" pitchFamily="18" charset="0"/>
                <a:cs typeface="Times New Roman" panose="02020603050405020304" pitchFamily="18" charset="0"/>
              </a:rPr>
              <a:t>K-Nearest Neighbours, or KNN for short, is one of the simplest machine learning algorithms and is used in a wide array of institutions. KNN is a non-parametric, lazy learning algorithm. When we say a technique is non-parametric, it means that it does not make any assumptions about the underlying data. In other words, it makes its selection based off of the proximity to other data points regardless of what feature the numerical values represent. </a:t>
            </a:r>
            <a:endParaRPr lang="en-IN" sz="1800" dirty="0">
              <a:solidFill>
                <a:schemeClr val="tx1"/>
              </a:solidFill>
              <a:effectLst/>
              <a:ea typeface="Times New Roman" panose="02020603050405020304" pitchFamily="18" charset="0"/>
              <a:cs typeface="Times New Roman" panose="02020603050405020304" pitchFamily="18" charset="0"/>
            </a:endParaRPr>
          </a:p>
          <a:p>
            <a:pPr algn="l" fontAlgn="base"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l" fontAlgn="base" latinLnBrk="1">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5" dirty="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DBB1D7B-0518-4483-A807-FBB300A286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89212" y="3759139"/>
            <a:ext cx="8915400" cy="1257300"/>
          </a:xfrm>
          <a:prstGeom prst="rect">
            <a:avLst/>
          </a:prstGeom>
          <a:noFill/>
          <a:ln>
            <a:noFill/>
          </a:ln>
        </p:spPr>
      </p:pic>
      <p:pic>
        <p:nvPicPr>
          <p:cNvPr id="5" name="Picture 4">
            <a:extLst>
              <a:ext uri="{FF2B5EF4-FFF2-40B4-BE49-F238E27FC236}">
                <a16:creationId xmlns:a16="http://schemas.microsoft.com/office/drawing/2014/main" id="{49660FF9-5648-48AA-A176-53CF5CF1DA7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89212" y="5016439"/>
            <a:ext cx="8915400" cy="510540"/>
          </a:xfrm>
          <a:prstGeom prst="rect">
            <a:avLst/>
          </a:prstGeom>
          <a:noFill/>
          <a:ln>
            <a:noFill/>
          </a:ln>
        </p:spPr>
      </p:pic>
    </p:spTree>
    <p:extLst>
      <p:ext uri="{BB962C8B-B14F-4D97-AF65-F5344CB8AC3E}">
        <p14:creationId xmlns:p14="http://schemas.microsoft.com/office/powerpoint/2010/main" val="3537721843"/>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ABE0E3-700C-4D06-BB60-E7413A78A72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32843" y="1055703"/>
            <a:ext cx="6645910" cy="609600"/>
          </a:xfrm>
          <a:prstGeom prst="rect">
            <a:avLst/>
          </a:prstGeom>
          <a:noFill/>
          <a:ln>
            <a:noFill/>
          </a:ln>
        </p:spPr>
      </p:pic>
      <p:pic>
        <p:nvPicPr>
          <p:cNvPr id="5" name="Picture 4">
            <a:extLst>
              <a:ext uri="{FF2B5EF4-FFF2-40B4-BE49-F238E27FC236}">
                <a16:creationId xmlns:a16="http://schemas.microsoft.com/office/drawing/2014/main" id="{ACBF2058-003B-46C5-AD27-D57D9079A2A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32843" y="1665303"/>
            <a:ext cx="6645910" cy="655320"/>
          </a:xfrm>
          <a:prstGeom prst="rect">
            <a:avLst/>
          </a:prstGeom>
          <a:noFill/>
          <a:ln>
            <a:noFill/>
          </a:ln>
        </p:spPr>
      </p:pic>
      <p:pic>
        <p:nvPicPr>
          <p:cNvPr id="6" name="Picture 5">
            <a:extLst>
              <a:ext uri="{FF2B5EF4-FFF2-40B4-BE49-F238E27FC236}">
                <a16:creationId xmlns:a16="http://schemas.microsoft.com/office/drawing/2014/main" id="{61086261-F412-4A45-A683-0934C3E007F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932843" y="2274903"/>
            <a:ext cx="6645910" cy="929640"/>
          </a:xfrm>
          <a:prstGeom prst="rect">
            <a:avLst/>
          </a:prstGeom>
          <a:noFill/>
          <a:ln>
            <a:noFill/>
          </a:ln>
        </p:spPr>
      </p:pic>
      <p:pic>
        <p:nvPicPr>
          <p:cNvPr id="7" name="Picture 6">
            <a:extLst>
              <a:ext uri="{FF2B5EF4-FFF2-40B4-BE49-F238E27FC236}">
                <a16:creationId xmlns:a16="http://schemas.microsoft.com/office/drawing/2014/main" id="{B0E373DA-8423-4F76-B7C9-88F0953A822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932843" y="3230548"/>
            <a:ext cx="6911340" cy="2613660"/>
          </a:xfrm>
          <a:prstGeom prst="rect">
            <a:avLst/>
          </a:prstGeom>
          <a:noFill/>
          <a:ln>
            <a:noFill/>
          </a:ln>
        </p:spPr>
      </p:pic>
    </p:spTree>
    <p:extLst>
      <p:ext uri="{BB962C8B-B14F-4D97-AF65-F5344CB8AC3E}">
        <p14:creationId xmlns:p14="http://schemas.microsoft.com/office/powerpoint/2010/main" val="155276426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AB6D65-AA71-4F5A-A440-72C4197A0A2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41359" y="994299"/>
            <a:ext cx="7386222" cy="4625266"/>
          </a:xfrm>
          <a:prstGeom prst="rect">
            <a:avLst/>
          </a:prstGeom>
          <a:noFill/>
          <a:ln>
            <a:noFill/>
          </a:ln>
        </p:spPr>
      </p:pic>
    </p:spTree>
    <p:extLst>
      <p:ext uri="{BB962C8B-B14F-4D97-AF65-F5344CB8AC3E}">
        <p14:creationId xmlns:p14="http://schemas.microsoft.com/office/powerpoint/2010/main" val="77574118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3721-A0B4-4143-B139-1AA3F3F0BFA7}"/>
              </a:ext>
            </a:extLst>
          </p:cNvPr>
          <p:cNvSpPr>
            <a:spLocks noGrp="1"/>
          </p:cNvSpPr>
          <p:nvPr>
            <p:ph type="title"/>
          </p:nvPr>
        </p:nvSpPr>
        <p:spPr/>
        <p:txBody>
          <a:bodyPr>
            <a:normAutofit/>
          </a:bodyPr>
          <a:lstStyle/>
          <a:p>
            <a:pPr algn="ctr"/>
            <a:r>
              <a:rPr lang="en-IN" dirty="0"/>
              <a:t>comparison between decision tree classifier and KNN</a:t>
            </a:r>
          </a:p>
        </p:txBody>
      </p:sp>
      <p:pic>
        <p:nvPicPr>
          <p:cNvPr id="3" name="Picture 2">
            <a:extLst>
              <a:ext uri="{FF2B5EF4-FFF2-40B4-BE49-F238E27FC236}">
                <a16:creationId xmlns:a16="http://schemas.microsoft.com/office/drawing/2014/main" id="{A911F823-DFC4-4D14-8A08-C659A6BF7BD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25954" y="1905000"/>
            <a:ext cx="6797040" cy="1188720"/>
          </a:xfrm>
          <a:prstGeom prst="rect">
            <a:avLst/>
          </a:prstGeom>
          <a:noFill/>
          <a:ln>
            <a:noFill/>
          </a:ln>
        </p:spPr>
      </p:pic>
      <p:pic>
        <p:nvPicPr>
          <p:cNvPr id="4" name="Picture 3">
            <a:extLst>
              <a:ext uri="{FF2B5EF4-FFF2-40B4-BE49-F238E27FC236}">
                <a16:creationId xmlns:a16="http://schemas.microsoft.com/office/drawing/2014/main" id="{1EDF3EFF-CEC9-4854-B95B-8CEA59995D5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33574" y="3093720"/>
            <a:ext cx="6789420" cy="3497580"/>
          </a:xfrm>
          <a:prstGeom prst="rect">
            <a:avLst/>
          </a:prstGeom>
          <a:noFill/>
          <a:ln>
            <a:noFill/>
          </a:ln>
        </p:spPr>
      </p:pic>
    </p:spTree>
    <p:extLst>
      <p:ext uri="{BB962C8B-B14F-4D97-AF65-F5344CB8AC3E}">
        <p14:creationId xmlns:p14="http://schemas.microsoft.com/office/powerpoint/2010/main" val="168010729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1BD3-2CA1-409C-AD19-1887028C7D58}"/>
              </a:ext>
            </a:extLst>
          </p:cNvPr>
          <p:cNvSpPr>
            <a:spLocks noGrp="1"/>
          </p:cNvSpPr>
          <p:nvPr>
            <p:ph type="title"/>
          </p:nvPr>
        </p:nvSpPr>
        <p:spPr/>
        <p:txBody>
          <a:bodyPr>
            <a:normAutofit/>
          </a:bodyPr>
          <a:lstStyle/>
          <a:p>
            <a:br>
              <a:rPr lang="en-US" dirty="0"/>
            </a:br>
            <a:r>
              <a:rPr lang="en-IN" dirty="0"/>
              <a:t>Conclusion</a:t>
            </a:r>
          </a:p>
        </p:txBody>
      </p:sp>
      <p:sp>
        <p:nvSpPr>
          <p:cNvPr id="3" name="Content Placeholder 2">
            <a:extLst>
              <a:ext uri="{FF2B5EF4-FFF2-40B4-BE49-F238E27FC236}">
                <a16:creationId xmlns:a16="http://schemas.microsoft.com/office/drawing/2014/main" id="{B857A788-597D-4D20-A7A6-E659B4ACD7CB}"/>
              </a:ext>
            </a:extLst>
          </p:cNvPr>
          <p:cNvSpPr>
            <a:spLocks noGrp="1"/>
          </p:cNvSpPr>
          <p:nvPr>
            <p:ph idx="1"/>
          </p:nvPr>
        </p:nvSpPr>
        <p:spPr>
          <a:xfrm>
            <a:off x="2589212" y="2133600"/>
            <a:ext cx="8915400" cy="4426998"/>
          </a:xfrm>
        </p:spPr>
        <p:txBody>
          <a:bodyPr>
            <a:normAutofit fontScale="92500" lnSpcReduction="10000"/>
          </a:bodyPr>
          <a:lstStyle/>
          <a:p>
            <a:r>
              <a:rPr lang="en-IN" sz="1800" dirty="0">
                <a:solidFill>
                  <a:srgbClr val="44546A"/>
                </a:solidFill>
                <a:effectLst/>
                <a:ea typeface="Times New Roman" panose="02020603050405020304" pitchFamily="18" charset="0"/>
                <a:cs typeface="Times New Roman" panose="02020603050405020304" pitchFamily="18" charset="0"/>
              </a:rPr>
              <a:t>We analyse the data set by performing the datasets shape, size, sum, info to figure out its description.</a:t>
            </a:r>
            <a:endParaRPr lang="en-IN" sz="1800" dirty="0">
              <a:effectLst/>
              <a:ea typeface="Times New Roman" panose="02020603050405020304" pitchFamily="18" charset="0"/>
              <a:cs typeface="Times New Roman" panose="02020603050405020304" pitchFamily="18" charset="0"/>
            </a:endParaRPr>
          </a:p>
          <a:p>
            <a:r>
              <a:rPr lang="en-IN" sz="1800" dirty="0">
                <a:solidFill>
                  <a:srgbClr val="44546A"/>
                </a:solidFill>
                <a:effectLst/>
                <a:ea typeface="Times New Roman" panose="02020603050405020304" pitchFamily="18" charset="0"/>
                <a:cs typeface="Times New Roman" panose="02020603050405020304" pitchFamily="18" charset="0"/>
              </a:rPr>
              <a:t>We perform various graphs such as histogram, bar graph, bar plot, plotly express bar graph, distplot, pair plot, heatmaps, violinplot, swarmplot, and pair plot.</a:t>
            </a:r>
            <a:endParaRPr lang="en-IN" sz="1800" dirty="0">
              <a:effectLst/>
              <a:ea typeface="Times New Roman" panose="02020603050405020304" pitchFamily="18" charset="0"/>
              <a:cs typeface="Times New Roman" panose="02020603050405020304" pitchFamily="18" charset="0"/>
            </a:endParaRPr>
          </a:p>
          <a:p>
            <a:r>
              <a:rPr lang="en-IN" sz="1800" dirty="0">
                <a:solidFill>
                  <a:srgbClr val="44546A"/>
                </a:solidFill>
                <a:effectLst/>
                <a:ea typeface="Times New Roman" panose="02020603050405020304" pitchFamily="18" charset="0"/>
              </a:rPr>
              <a:t>We process the data acquired from the target and sum, unique, isnull sum for its description and sort the entire data in x and y. </a:t>
            </a:r>
          </a:p>
          <a:p>
            <a:r>
              <a:rPr lang="en-IN" sz="1800" dirty="0">
                <a:solidFill>
                  <a:srgbClr val="44546A"/>
                </a:solidFill>
                <a:effectLst/>
                <a:ea typeface="Times New Roman" panose="02020603050405020304" pitchFamily="18" charset="0"/>
              </a:rPr>
              <a:t>We use the data acquired to us it for train and test to find the predictions and accuracy. </a:t>
            </a:r>
          </a:p>
          <a:p>
            <a:r>
              <a:rPr lang="en-IN" sz="1800" dirty="0">
                <a:solidFill>
                  <a:srgbClr val="44546A"/>
                </a:solidFill>
                <a:effectLst/>
                <a:ea typeface="Times New Roman" panose="02020603050405020304" pitchFamily="18" charset="0"/>
                <a:cs typeface="Times New Roman" panose="02020603050405020304" pitchFamily="18" charset="0"/>
              </a:rPr>
              <a:t>We use the data for performing the decision tree classifier and k nearest neighbour.</a:t>
            </a:r>
            <a:endParaRPr lang="en-IN" sz="1800" dirty="0">
              <a:effectLst/>
              <a:ea typeface="Times New Roman" panose="02020603050405020304" pitchFamily="18" charset="0"/>
              <a:cs typeface="Times New Roman" panose="02020603050405020304" pitchFamily="18" charset="0"/>
            </a:endParaRPr>
          </a:p>
          <a:p>
            <a:r>
              <a:rPr lang="en-IN" sz="1800" dirty="0">
                <a:solidFill>
                  <a:srgbClr val="44546A"/>
                </a:solidFill>
                <a:effectLst/>
                <a:ea typeface="Times New Roman" panose="02020603050405020304" pitchFamily="18" charset="0"/>
              </a:rPr>
              <a:t>We used all the acquired data and perform the comparison between decision tree and k nearest neighbour.</a:t>
            </a:r>
          </a:p>
          <a:p>
            <a:r>
              <a:rPr lang="en-IN" sz="1800" dirty="0">
                <a:solidFill>
                  <a:srgbClr val="44546A"/>
                </a:solidFill>
                <a:effectLst/>
                <a:ea typeface="Times New Roman" panose="02020603050405020304" pitchFamily="18" charset="0"/>
                <a:cs typeface="Times New Roman" panose="02020603050405020304" pitchFamily="18" charset="0"/>
              </a:rPr>
              <a:t>From all the analysis, we can understand that there are many people who are infected with heart disease because of due to some or the other problems such as bad cholesterol, chest pain etc.</a:t>
            </a:r>
            <a:endParaRPr lang="en-IN" sz="18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279850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04D4-2224-4077-8589-EE866BBA34E0}"/>
              </a:ext>
            </a:extLst>
          </p:cNvPr>
          <p:cNvSpPr>
            <a:spLocks noGrp="1"/>
          </p:cNvSpPr>
          <p:nvPr>
            <p:ph type="title"/>
          </p:nvPr>
        </p:nvSpPr>
        <p:spPr/>
        <p:txBody>
          <a:bodyPr/>
          <a:lstStyle/>
          <a:p>
            <a:br>
              <a:rPr lang="en-US" dirty="0"/>
            </a:br>
            <a:r>
              <a:rPr lang="en-IN" dirty="0"/>
              <a:t>Content</a:t>
            </a:r>
          </a:p>
        </p:txBody>
      </p:sp>
      <p:sp>
        <p:nvSpPr>
          <p:cNvPr id="3" name="Content Placeholder 2">
            <a:extLst>
              <a:ext uri="{FF2B5EF4-FFF2-40B4-BE49-F238E27FC236}">
                <a16:creationId xmlns:a16="http://schemas.microsoft.com/office/drawing/2014/main" id="{B7FD75A4-A234-4110-8CC2-8C254642F8FA}"/>
              </a:ext>
            </a:extLst>
          </p:cNvPr>
          <p:cNvSpPr>
            <a:spLocks noGrp="1"/>
          </p:cNvSpPr>
          <p:nvPr>
            <p:ph idx="1"/>
          </p:nvPr>
        </p:nvSpPr>
        <p:spPr/>
        <p:txBody>
          <a:bodyPr/>
          <a:lstStyle/>
          <a:p>
            <a:r>
              <a:rPr lang="en-US" dirty="0"/>
              <a:t>Abstract</a:t>
            </a:r>
          </a:p>
          <a:p>
            <a:r>
              <a:rPr lang="en-US" dirty="0"/>
              <a:t>Important data visualization libraries in python</a:t>
            </a:r>
          </a:p>
          <a:p>
            <a:r>
              <a:rPr lang="en-US" dirty="0"/>
              <a:t>Understanding with graph</a:t>
            </a:r>
          </a:p>
          <a:p>
            <a:r>
              <a:rPr lang="en-US" dirty="0"/>
              <a:t>Data pre processing</a:t>
            </a:r>
          </a:p>
          <a:p>
            <a:r>
              <a:rPr lang="en-US" dirty="0"/>
              <a:t>Sorting by X and Y</a:t>
            </a:r>
          </a:p>
          <a:p>
            <a:r>
              <a:rPr lang="en-US" dirty="0"/>
              <a:t>Decision tree classifier</a:t>
            </a:r>
          </a:p>
          <a:p>
            <a:r>
              <a:rPr lang="en-US" dirty="0"/>
              <a:t>K Nearest Neighbor</a:t>
            </a:r>
          </a:p>
          <a:p>
            <a:r>
              <a:rPr lang="en-US" dirty="0"/>
              <a:t>Conclusion </a:t>
            </a:r>
          </a:p>
          <a:p>
            <a:endParaRPr lang="en-IN" dirty="0"/>
          </a:p>
        </p:txBody>
      </p:sp>
    </p:spTree>
    <p:extLst>
      <p:ext uri="{BB962C8B-B14F-4D97-AF65-F5344CB8AC3E}">
        <p14:creationId xmlns:p14="http://schemas.microsoft.com/office/powerpoint/2010/main" val="224382448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07CAE0-7E5B-4950-8010-6ACB632310A3}"/>
              </a:ext>
            </a:extLst>
          </p:cNvPr>
          <p:cNvSpPr>
            <a:spLocks noGrp="1"/>
          </p:cNvSpPr>
          <p:nvPr>
            <p:ph type="title"/>
          </p:nvPr>
        </p:nvSpPr>
        <p:spPr>
          <a:xfrm>
            <a:off x="2180840" y="2829017"/>
            <a:ext cx="8915400" cy="2724845"/>
          </a:xfrm>
        </p:spPr>
        <p:txBody>
          <a:bodyPr/>
          <a:lstStyle/>
          <a:p>
            <a:r>
              <a:rPr lang="en-US" dirty="0"/>
              <a:t>Thank You</a:t>
            </a:r>
            <a:endParaRPr lang="en-IN" dirty="0"/>
          </a:p>
        </p:txBody>
      </p:sp>
    </p:spTree>
    <p:extLst>
      <p:ext uri="{BB962C8B-B14F-4D97-AF65-F5344CB8AC3E}">
        <p14:creationId xmlns:p14="http://schemas.microsoft.com/office/powerpoint/2010/main" val="61214908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21088-39B0-4316-B3DB-F19DB2427E1D}"/>
              </a:ext>
            </a:extLst>
          </p:cNvPr>
          <p:cNvSpPr>
            <a:spLocks noGrp="1"/>
          </p:cNvSpPr>
          <p:nvPr>
            <p:ph type="title"/>
          </p:nvPr>
        </p:nvSpPr>
        <p:spPr/>
        <p:txBody>
          <a:bodyPr/>
          <a:lstStyle/>
          <a:p>
            <a:br>
              <a:rPr lang="en-US" dirty="0"/>
            </a:br>
            <a:r>
              <a:rPr lang="en-IN" dirty="0"/>
              <a:t> Abstract</a:t>
            </a:r>
          </a:p>
        </p:txBody>
      </p:sp>
      <p:sp>
        <p:nvSpPr>
          <p:cNvPr id="3" name="Content Placeholder 2">
            <a:extLst>
              <a:ext uri="{FF2B5EF4-FFF2-40B4-BE49-F238E27FC236}">
                <a16:creationId xmlns:a16="http://schemas.microsoft.com/office/drawing/2014/main" id="{694BF27D-D7E1-4F77-A36B-63E383BD7DDD}"/>
              </a:ext>
            </a:extLst>
          </p:cNvPr>
          <p:cNvSpPr>
            <a:spLocks noGrp="1"/>
          </p:cNvSpPr>
          <p:nvPr>
            <p:ph idx="1"/>
          </p:nvPr>
        </p:nvSpPr>
        <p:spPr/>
        <p:txBody>
          <a:bodyPr/>
          <a:lstStyle/>
          <a:p>
            <a:r>
              <a:rPr lang="en-IN" sz="2000" dirty="0">
                <a:solidFill>
                  <a:srgbClr val="44546A"/>
                </a:solidFill>
                <a:effectLst/>
                <a:latin typeface="Comic Sans MS" panose="030F0702030302020204" pitchFamily="66" charset="0"/>
                <a:ea typeface="Times New Roman" panose="02020603050405020304" pitchFamily="18" charset="0"/>
                <a:cs typeface="Times New Roman" panose="02020603050405020304" pitchFamily="18" charset="0"/>
              </a:rPr>
              <a:t>We are creating a Data Science and Analysis Project on Heart Disease Prediction. The project uses raw data in form of .csv and .</a:t>
            </a:r>
            <a:r>
              <a:rPr lang="en-IN" sz="2000" dirty="0" err="1">
                <a:solidFill>
                  <a:srgbClr val="44546A"/>
                </a:solidFill>
                <a:effectLst/>
                <a:latin typeface="Comic Sans MS" panose="030F0702030302020204" pitchFamily="66" charset="0"/>
                <a:ea typeface="Times New Roman" panose="02020603050405020304" pitchFamily="18" charset="0"/>
                <a:cs typeface="Times New Roman" panose="02020603050405020304" pitchFamily="18" charset="0"/>
              </a:rPr>
              <a:t>xls</a:t>
            </a:r>
            <a:r>
              <a:rPr lang="en-IN" sz="2000" dirty="0">
                <a:solidFill>
                  <a:srgbClr val="44546A"/>
                </a:solidFill>
                <a:effectLst/>
                <a:latin typeface="Comic Sans MS" panose="030F0702030302020204" pitchFamily="66" charset="0"/>
                <a:ea typeface="Times New Roman" panose="02020603050405020304" pitchFamily="18" charset="0"/>
                <a:cs typeface="Times New Roman" panose="02020603050405020304" pitchFamily="18" charset="0"/>
              </a:rPr>
              <a:t> files and transforms it into a Data Analysis. This project is attempt of data analysing on Heart Disease Prediction with the help of Data Science and Data Analysis in python code. This analysis will help us to find the basis behind common notions about the disease prediction found between which age from purely a dataset perspective.</a:t>
            </a:r>
            <a:endParaRPr lang="en-IN" sz="2000" dirty="0">
              <a:effectLst/>
              <a:latin typeface="Comic Sans MS" panose="030F0702030302020204" pitchFamily="66"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1775798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F6D8D-F1BB-4C41-85A0-CD5DAB67B34F}"/>
              </a:ext>
            </a:extLst>
          </p:cNvPr>
          <p:cNvSpPr>
            <a:spLocks noGrp="1"/>
          </p:cNvSpPr>
          <p:nvPr>
            <p:ph type="title"/>
          </p:nvPr>
        </p:nvSpPr>
        <p:spPr/>
        <p:txBody>
          <a:bodyPr>
            <a:normAutofit fontScale="90000"/>
          </a:bodyPr>
          <a:lstStyle/>
          <a:p>
            <a:r>
              <a:rPr lang="en-US" dirty="0"/>
              <a:t>Important data visualization libraries in python</a:t>
            </a:r>
            <a:br>
              <a:rPr lang="en-US" dirty="0"/>
            </a:br>
            <a:endParaRPr lang="en-IN" dirty="0"/>
          </a:p>
        </p:txBody>
      </p:sp>
      <p:pic>
        <p:nvPicPr>
          <p:cNvPr id="4" name="Content Placeholder 3">
            <a:extLst>
              <a:ext uri="{FF2B5EF4-FFF2-40B4-BE49-F238E27FC236}">
                <a16:creationId xmlns:a16="http://schemas.microsoft.com/office/drawing/2014/main" id="{7D954FF0-4509-47A1-8420-D2908FCC6F2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2218267"/>
            <a:ext cx="8915400" cy="2504653"/>
          </a:xfrm>
          <a:prstGeom prst="rect">
            <a:avLst/>
          </a:prstGeom>
          <a:noFill/>
          <a:ln>
            <a:noFill/>
          </a:ln>
        </p:spPr>
      </p:pic>
      <p:sp>
        <p:nvSpPr>
          <p:cNvPr id="5" name="TextBox 4">
            <a:extLst>
              <a:ext uri="{FF2B5EF4-FFF2-40B4-BE49-F238E27FC236}">
                <a16:creationId xmlns:a16="http://schemas.microsoft.com/office/drawing/2014/main" id="{4C2F9C8C-17F0-4691-8402-4250FD3F9871}"/>
              </a:ext>
            </a:extLst>
          </p:cNvPr>
          <p:cNvSpPr txBox="1"/>
          <p:nvPr/>
        </p:nvSpPr>
        <p:spPr>
          <a:xfrm>
            <a:off x="2589212" y="4953001"/>
            <a:ext cx="8911687" cy="923330"/>
          </a:xfrm>
          <a:prstGeom prst="rect">
            <a:avLst/>
          </a:prstGeom>
          <a:noFill/>
        </p:spPr>
        <p:txBody>
          <a:bodyPr wrap="square" rtlCol="0">
            <a:spAutoFit/>
          </a:bodyPr>
          <a:lstStyle/>
          <a:p>
            <a:r>
              <a:rPr lang="en-US" dirty="0"/>
              <a:t>Libraries used</a:t>
            </a:r>
          </a:p>
          <a:p>
            <a:r>
              <a:rPr lang="en-US" dirty="0"/>
              <a:t>sklearn,numpy,pandas,plotly,plotly express,plotly graph objs,cufflinks,matplotlib,seaborn,sklearn metrics</a:t>
            </a:r>
            <a:endParaRPr lang="en-IN" dirty="0"/>
          </a:p>
        </p:txBody>
      </p:sp>
    </p:spTree>
    <p:extLst>
      <p:ext uri="{BB962C8B-B14F-4D97-AF65-F5344CB8AC3E}">
        <p14:creationId xmlns:p14="http://schemas.microsoft.com/office/powerpoint/2010/main" val="170135461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BE22-39F0-431A-9B20-3F43393A5670}"/>
              </a:ext>
            </a:extLst>
          </p:cNvPr>
          <p:cNvSpPr>
            <a:spLocks noGrp="1"/>
          </p:cNvSpPr>
          <p:nvPr>
            <p:ph type="title"/>
          </p:nvPr>
        </p:nvSpPr>
        <p:spPr/>
        <p:txBody>
          <a:bodyPr>
            <a:normAutofit fontScale="90000"/>
          </a:bodyPr>
          <a:lstStyle/>
          <a:p>
            <a:br>
              <a:rPr lang="en-US" dirty="0"/>
            </a:br>
            <a:r>
              <a:rPr lang="en-US" dirty="0"/>
              <a:t>Understanding with Graph</a:t>
            </a:r>
            <a:br>
              <a:rPr lang="en-US" dirty="0"/>
            </a:br>
            <a:endParaRPr lang="en-IN" dirty="0"/>
          </a:p>
        </p:txBody>
      </p:sp>
      <p:pic>
        <p:nvPicPr>
          <p:cNvPr id="5" name="Content Placeholder 4">
            <a:extLst>
              <a:ext uri="{FF2B5EF4-FFF2-40B4-BE49-F238E27FC236}">
                <a16:creationId xmlns:a16="http://schemas.microsoft.com/office/drawing/2014/main" id="{D502F2AA-8803-4E57-9E94-548A1D71FA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002656"/>
            <a:ext cx="8214911" cy="2001174"/>
          </a:xfrm>
        </p:spPr>
      </p:pic>
      <p:pic>
        <p:nvPicPr>
          <p:cNvPr id="7" name="Picture 6">
            <a:extLst>
              <a:ext uri="{FF2B5EF4-FFF2-40B4-BE49-F238E27FC236}">
                <a16:creationId xmlns:a16="http://schemas.microsoft.com/office/drawing/2014/main" id="{BF749FB0-9F83-40B2-A387-246FD208F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925" y="4003830"/>
            <a:ext cx="8214911" cy="2118507"/>
          </a:xfrm>
          <a:prstGeom prst="rect">
            <a:avLst/>
          </a:prstGeom>
        </p:spPr>
      </p:pic>
    </p:spTree>
    <p:extLst>
      <p:ext uri="{BB962C8B-B14F-4D97-AF65-F5344CB8AC3E}">
        <p14:creationId xmlns:p14="http://schemas.microsoft.com/office/powerpoint/2010/main" val="304225721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192F-DC01-4D2E-B89D-EAFEF09ED28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B99C74A-F2BD-4E40-91BB-3D046C9B74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624110"/>
            <a:ext cx="8915400" cy="2509707"/>
          </a:xfrm>
        </p:spPr>
      </p:pic>
      <p:pic>
        <p:nvPicPr>
          <p:cNvPr id="7" name="Picture 6">
            <a:extLst>
              <a:ext uri="{FF2B5EF4-FFF2-40B4-BE49-F238E27FC236}">
                <a16:creationId xmlns:a16="http://schemas.microsoft.com/office/drawing/2014/main" id="{62E1B13F-B8E7-4AAE-A62B-4A54BCADF9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2" y="3133816"/>
            <a:ext cx="8911687" cy="2509707"/>
          </a:xfrm>
          <a:prstGeom prst="rect">
            <a:avLst/>
          </a:prstGeom>
        </p:spPr>
      </p:pic>
    </p:spTree>
    <p:extLst>
      <p:ext uri="{BB962C8B-B14F-4D97-AF65-F5344CB8AC3E}">
        <p14:creationId xmlns:p14="http://schemas.microsoft.com/office/powerpoint/2010/main" val="108506794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2582-E754-46C7-8DE0-5BA08790DF2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DA6C5E6-DCAD-4735-A961-FCD1140765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624110"/>
            <a:ext cx="8911688" cy="3335331"/>
          </a:xfrm>
        </p:spPr>
      </p:pic>
      <p:pic>
        <p:nvPicPr>
          <p:cNvPr id="7" name="Picture 6">
            <a:extLst>
              <a:ext uri="{FF2B5EF4-FFF2-40B4-BE49-F238E27FC236}">
                <a16:creationId xmlns:a16="http://schemas.microsoft.com/office/drawing/2014/main" id="{A0F883C3-34A0-4CAB-B4BB-65D8B9AC96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924" y="3959440"/>
            <a:ext cx="8911688" cy="2183907"/>
          </a:xfrm>
          <a:prstGeom prst="rect">
            <a:avLst/>
          </a:prstGeom>
        </p:spPr>
      </p:pic>
    </p:spTree>
    <p:extLst>
      <p:ext uri="{BB962C8B-B14F-4D97-AF65-F5344CB8AC3E}">
        <p14:creationId xmlns:p14="http://schemas.microsoft.com/office/powerpoint/2010/main" val="1525198791"/>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0BA36-20E2-40B7-B7EC-AAB497FC819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0848F64-B568-44BC-8DDA-12094E865B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624110"/>
            <a:ext cx="8911686" cy="2804889"/>
          </a:xfrm>
        </p:spPr>
      </p:pic>
      <p:pic>
        <p:nvPicPr>
          <p:cNvPr id="7" name="Picture 6">
            <a:extLst>
              <a:ext uri="{FF2B5EF4-FFF2-40B4-BE49-F238E27FC236}">
                <a16:creationId xmlns:a16="http://schemas.microsoft.com/office/drawing/2014/main" id="{D57E466A-742D-4FDC-BB40-A97B07640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923" y="3429000"/>
            <a:ext cx="8911687" cy="3158232"/>
          </a:xfrm>
          <a:prstGeom prst="rect">
            <a:avLst/>
          </a:prstGeom>
        </p:spPr>
      </p:pic>
    </p:spTree>
    <p:extLst>
      <p:ext uri="{BB962C8B-B14F-4D97-AF65-F5344CB8AC3E}">
        <p14:creationId xmlns:p14="http://schemas.microsoft.com/office/powerpoint/2010/main" val="406269771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2AC8-57DC-4CC8-93A4-CD167D66F50B}"/>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7F4E0866-866C-49E0-9913-B1C7534A03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6" y="624110"/>
            <a:ext cx="8911686" cy="3140022"/>
          </a:xfrm>
        </p:spPr>
      </p:pic>
      <p:pic>
        <p:nvPicPr>
          <p:cNvPr id="11" name="Picture 10">
            <a:extLst>
              <a:ext uri="{FF2B5EF4-FFF2-40B4-BE49-F238E27FC236}">
                <a16:creationId xmlns:a16="http://schemas.microsoft.com/office/drawing/2014/main" id="{EA3ECC16-D131-41B5-9FCA-275DDC996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925" y="3764131"/>
            <a:ext cx="8911686" cy="2960519"/>
          </a:xfrm>
          <a:prstGeom prst="rect">
            <a:avLst/>
          </a:prstGeom>
        </p:spPr>
      </p:pic>
    </p:spTree>
    <p:extLst>
      <p:ext uri="{BB962C8B-B14F-4D97-AF65-F5344CB8AC3E}">
        <p14:creationId xmlns:p14="http://schemas.microsoft.com/office/powerpoint/2010/main" val="2097421692"/>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57</TotalTime>
  <Words>527</Words>
  <Application>Microsoft Office PowerPoint</Application>
  <PresentationFormat>Widescreen</PresentationFormat>
  <Paragraphs>38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Comic Sans MS</vt:lpstr>
      <vt:lpstr>Times New Roman</vt:lpstr>
      <vt:lpstr>Wingdings 3</vt:lpstr>
      <vt:lpstr>Wisp</vt:lpstr>
      <vt:lpstr>Heart disease prediction</vt:lpstr>
      <vt:lpstr> Content</vt:lpstr>
      <vt:lpstr>  Abstract</vt:lpstr>
      <vt:lpstr>Important data visualization libraries in python </vt:lpstr>
      <vt:lpstr> Understanding with Graph </vt:lpstr>
      <vt:lpstr>PowerPoint Presentation</vt:lpstr>
      <vt:lpstr>PowerPoint Presentation</vt:lpstr>
      <vt:lpstr>PowerPoint Presentation</vt:lpstr>
      <vt:lpstr>PowerPoint Presentation</vt:lpstr>
      <vt:lpstr> Data pre processing </vt:lpstr>
      <vt:lpstr>PowerPoint Presentation</vt:lpstr>
      <vt:lpstr> Sorting by X and Y </vt:lpstr>
      <vt:lpstr>PowerPoint Presentation</vt:lpstr>
      <vt:lpstr> Decision Tree Classifier </vt:lpstr>
      <vt:lpstr> K Nearest Neighbor </vt:lpstr>
      <vt:lpstr>PowerPoint Presentation</vt:lpstr>
      <vt:lpstr>PowerPoint Presentation</vt:lpstr>
      <vt:lpstr>comparison between decision tree classifier and KNN</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Gaurav</dc:creator>
  <cp:lastModifiedBy>Gaurav</cp:lastModifiedBy>
  <cp:revision>9</cp:revision>
  <dcterms:created xsi:type="dcterms:W3CDTF">2020-09-25T09:01:57Z</dcterms:created>
  <dcterms:modified xsi:type="dcterms:W3CDTF">2020-09-25T09:59:39Z</dcterms:modified>
</cp:coreProperties>
</file>