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95" r:id="rId2"/>
    <p:sldId id="346" r:id="rId3"/>
    <p:sldId id="347" r:id="rId4"/>
    <p:sldId id="348" r:id="rId5"/>
    <p:sldId id="365" r:id="rId6"/>
    <p:sldId id="350" r:id="rId7"/>
    <p:sldId id="352" r:id="rId8"/>
    <p:sldId id="353" r:id="rId9"/>
    <p:sldId id="362" r:id="rId10"/>
    <p:sldId id="363" r:id="rId11"/>
    <p:sldId id="364" r:id="rId12"/>
    <p:sldId id="354" r:id="rId13"/>
    <p:sldId id="357" r:id="rId14"/>
    <p:sldId id="358" r:id="rId15"/>
    <p:sldId id="359" r:id="rId16"/>
    <p:sldId id="345" r:id="rId1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20" autoAdjust="0"/>
  </p:normalViewPr>
  <p:slideViewPr>
    <p:cSldViewPr>
      <p:cViewPr>
        <p:scale>
          <a:sx n="89" d="100"/>
          <a:sy n="89" d="100"/>
        </p:scale>
        <p:origin x="-1258" y="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9F1233-0ABC-4AAE-AB53-D76AF6A9EC98}" type="datetimeFigureOut">
              <a:rPr lang="en-US" smtClean="0"/>
              <a:pPr/>
              <a:t>6/23/2021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DFAE99-2354-43A9-B741-C174AEC3E588}" type="slidenum">
              <a:rPr lang="en-US" smtClean="0"/>
              <a:pPr/>
              <a:t>‹#›</a:t>
            </a:fld>
            <a:endParaRPr lang="en-US"/>
          </a:p>
        </p:txBody>
      </p:sp>
    </p:spTree>
    <p:extLst>
      <p:ext uri="{BB962C8B-B14F-4D97-AF65-F5344CB8AC3E}">
        <p14:creationId xmlns:p14="http://schemas.microsoft.com/office/powerpoint/2010/main" val="497192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DFAE99-2354-43A9-B741-C174AEC3E588}" type="slidenum">
              <a:rPr lang="en-US" smtClean="0"/>
              <a:pPr/>
              <a:t>6</a:t>
            </a:fld>
            <a:endParaRPr lang="en-US"/>
          </a:p>
        </p:txBody>
      </p:sp>
    </p:spTree>
    <p:extLst>
      <p:ext uri="{BB962C8B-B14F-4D97-AF65-F5344CB8AC3E}">
        <p14:creationId xmlns:p14="http://schemas.microsoft.com/office/powerpoint/2010/main" val="3569582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6082E50-F27D-40A5-B167-970726F1DCA3}" type="datetime1">
              <a:rPr lang="en-US" smtClean="0"/>
              <a:pPr/>
              <a:t>6/23/2021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A1EED9D-35CB-42F6-AE57-1E02F360C1AB}" type="datetime1">
              <a:rPr lang="en-US" smtClean="0"/>
              <a:pPr/>
              <a:t>6/23/2021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7EB6137-AA5B-4005-B2F5-7224BDBA77E9}" type="datetime1">
              <a:rPr lang="en-US" smtClean="0"/>
              <a:pPr/>
              <a:t>6/23/2021</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C207CC8-22CE-4231-8306-68CE7834191C}" type="datetime1">
              <a:rPr lang="en-US" smtClean="0"/>
              <a:pPr/>
              <a:t>6/23/2021</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604C5F0-CD59-4ED1-BB37-AB2950136562}" type="datetime1">
              <a:rPr lang="en-US" smtClean="0"/>
              <a:pPr/>
              <a:t>6/23/2021</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a:p>
        </p:txBody>
      </p:sp>
      <p:sp>
        <p:nvSpPr>
          <p:cNvPr id="17" name="bg object 17"/>
          <p:cNvSpPr/>
          <p:nvPr/>
        </p:nvSpPr>
        <p:spPr>
          <a:xfrm>
            <a:off x="152400" y="15875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8"/>
            </a:solidFill>
          </a:ln>
        </p:spPr>
        <p:txBody>
          <a:bodyPr wrap="square" lIns="0" tIns="0" rIns="0" bIns="0" rtlCol="0"/>
          <a:lstStyle/>
          <a:p>
            <a:endParaRPr/>
          </a:p>
        </p:txBody>
      </p:sp>
      <p:sp>
        <p:nvSpPr>
          <p:cNvPr id="2" name="Holder 2"/>
          <p:cNvSpPr>
            <a:spLocks noGrp="1"/>
          </p:cNvSpPr>
          <p:nvPr>
            <p:ph type="title"/>
          </p:nvPr>
        </p:nvSpPr>
        <p:spPr>
          <a:xfrm>
            <a:off x="670559" y="346709"/>
            <a:ext cx="7802880"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762000" y="1828800"/>
            <a:ext cx="7471409" cy="3810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2270" y="6458416"/>
            <a:ext cx="39509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59E0CED8-6FDB-49B7-B0A8-9CB92157D08E}" type="datetime1">
              <a:rPr lang="en-US" smtClean="0"/>
              <a:pPr/>
              <a:t>6/23/2021</a:t>
            </a:fld>
            <a:endParaRPr lang="en-US"/>
          </a:p>
        </p:txBody>
      </p:sp>
      <p:sp>
        <p:nvSpPr>
          <p:cNvPr id="6" name="Holder 6"/>
          <p:cNvSpPr>
            <a:spLocks noGrp="1"/>
          </p:cNvSpPr>
          <p:nvPr>
            <p:ph type="sldNum" sz="quarter" idx="7"/>
          </p:nvPr>
        </p:nvSpPr>
        <p:spPr>
          <a:xfrm>
            <a:off x="8459469" y="6430208"/>
            <a:ext cx="302259" cy="252729"/>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8305800" cy="1490152"/>
          </a:xfrm>
          <a:prstGeom prst="rect">
            <a:avLst/>
          </a:prstGeom>
        </p:spPr>
        <p:txBody>
          <a:bodyPr vert="horz" wrap="square" lIns="0" tIns="12700" rIns="0" bIns="0" rtlCol="0">
            <a:spAutoFit/>
          </a:bodyPr>
          <a:lstStyle/>
          <a:p>
            <a:pPr marL="12700" algn="ctr">
              <a:lnSpc>
                <a:spcPct val="100000"/>
              </a:lnSpc>
              <a:spcBef>
                <a:spcPts val="100"/>
              </a:spcBef>
            </a:pPr>
            <a:r>
              <a:rPr lang="en-US" sz="3200" b="1" dirty="0">
                <a:solidFill>
                  <a:srgbClr val="000000"/>
                </a:solidFill>
                <a:latin typeface="Times New Roman" pitchFamily="18" charset="0"/>
                <a:cs typeface="Times New Roman" pitchFamily="18" charset="0"/>
              </a:rPr>
              <a:t>Pre-Submission Seminar</a:t>
            </a:r>
            <a:br>
              <a:rPr lang="en-US" sz="3200" b="1" dirty="0">
                <a:solidFill>
                  <a:srgbClr val="000000"/>
                </a:solidFill>
                <a:latin typeface="Times New Roman" pitchFamily="18" charset="0"/>
                <a:cs typeface="Times New Roman" pitchFamily="18" charset="0"/>
              </a:rPr>
            </a:br>
            <a:r>
              <a:rPr lang="en-US" sz="3200" b="1" dirty="0">
                <a:solidFill>
                  <a:srgbClr val="000000"/>
                </a:solidFill>
                <a:latin typeface="Times New Roman" pitchFamily="18" charset="0"/>
                <a:cs typeface="Times New Roman" pitchFamily="18" charset="0"/>
              </a:rPr>
              <a:t>on</a:t>
            </a:r>
            <a:br>
              <a:rPr lang="en-US" sz="3200" b="1" dirty="0">
                <a:solidFill>
                  <a:srgbClr val="000000"/>
                </a:solidFill>
                <a:latin typeface="Times New Roman" pitchFamily="18" charset="0"/>
                <a:cs typeface="Times New Roman" pitchFamily="18" charset="0"/>
              </a:rPr>
            </a:br>
            <a:r>
              <a:rPr lang="en-US" sz="3200" b="1" dirty="0">
                <a:solidFill>
                  <a:srgbClr val="000000"/>
                </a:solidFill>
                <a:latin typeface="Calibri"/>
              </a:rPr>
              <a:t> </a:t>
            </a:r>
            <a:r>
              <a:rPr lang="en-US" sz="3200" b="1" dirty="0" smtClean="0">
                <a:solidFill>
                  <a:srgbClr val="0000FF"/>
                </a:solidFill>
                <a:latin typeface="Calibri"/>
              </a:rPr>
              <a:t>Obstacle Course Game Using Unity</a:t>
            </a:r>
            <a:endParaRPr sz="3200" dirty="0">
              <a:solidFill>
                <a:srgbClr val="0000FF"/>
              </a:solidFill>
              <a:latin typeface="Times New Roman" pitchFamily="18" charset="0"/>
              <a:cs typeface="Times New Roman" pitchFamily="18" charset="0"/>
            </a:endParaRPr>
          </a:p>
        </p:txBody>
      </p:sp>
      <p:sp>
        <p:nvSpPr>
          <p:cNvPr id="9" name="CustomShape 2"/>
          <p:cNvSpPr/>
          <p:nvPr/>
        </p:nvSpPr>
        <p:spPr>
          <a:xfrm>
            <a:off x="304800" y="3352800"/>
            <a:ext cx="3378240" cy="1230840"/>
          </a:xfrm>
          <a:prstGeom prst="rect">
            <a:avLst/>
          </a:prstGeom>
          <a:noFill/>
          <a:ln>
            <a:noFill/>
          </a:ln>
        </p:spPr>
        <p:txBody>
          <a:bodyPr lIns="90000" tIns="45000" rIns="90000" bIns="45000"/>
          <a:lstStyle/>
          <a:p>
            <a:pPr>
              <a:lnSpc>
                <a:spcPct val="100000"/>
              </a:lnSpc>
            </a:pPr>
            <a:r>
              <a:rPr lang="en-IN" dirty="0">
                <a:solidFill>
                  <a:srgbClr val="000000"/>
                </a:solidFill>
                <a:latin typeface="Arial"/>
              </a:rPr>
              <a:t>        </a:t>
            </a:r>
            <a:r>
              <a:rPr lang="en-IN" sz="2000" dirty="0">
                <a:solidFill>
                  <a:srgbClr val="000000"/>
                </a:solidFill>
                <a:latin typeface="Arial"/>
              </a:rPr>
              <a:t>  </a:t>
            </a:r>
            <a:r>
              <a:rPr lang="en-IN" sz="2000" b="1" dirty="0">
                <a:solidFill>
                  <a:srgbClr val="000000"/>
                </a:solidFill>
                <a:latin typeface="Arial"/>
              </a:rPr>
              <a:t> Presented By</a:t>
            </a:r>
            <a:endParaRPr dirty="0"/>
          </a:p>
          <a:p>
            <a:pPr>
              <a:lnSpc>
                <a:spcPct val="100000"/>
              </a:lnSpc>
            </a:pPr>
            <a:endParaRPr dirty="0"/>
          </a:p>
          <a:p>
            <a:pPr>
              <a:lnSpc>
                <a:spcPct val="100000"/>
              </a:lnSpc>
            </a:pPr>
            <a:r>
              <a:rPr lang="en-IN" sz="2000" b="1" dirty="0">
                <a:solidFill>
                  <a:srgbClr val="000000"/>
                </a:solidFill>
                <a:latin typeface="Arial"/>
              </a:rPr>
              <a:t>         </a:t>
            </a:r>
            <a:r>
              <a:rPr lang="en-IN" sz="2000" b="1" dirty="0" smtClean="0">
                <a:solidFill>
                  <a:srgbClr val="0000FF"/>
                </a:solidFill>
                <a:latin typeface="Arial"/>
              </a:rPr>
              <a:t>Gaurav </a:t>
            </a:r>
            <a:r>
              <a:rPr lang="en-IN" sz="2000" b="1" dirty="0" err="1" smtClean="0">
                <a:solidFill>
                  <a:srgbClr val="0000FF"/>
                </a:solidFill>
                <a:latin typeface="Arial"/>
              </a:rPr>
              <a:t>Shripad</a:t>
            </a:r>
            <a:endParaRPr dirty="0">
              <a:solidFill>
                <a:srgbClr val="0000FF"/>
              </a:solidFill>
            </a:endParaRPr>
          </a:p>
        </p:txBody>
      </p:sp>
      <p:sp>
        <p:nvSpPr>
          <p:cNvPr id="12" name="CustomShape 3"/>
          <p:cNvSpPr/>
          <p:nvPr/>
        </p:nvSpPr>
        <p:spPr>
          <a:xfrm>
            <a:off x="4724220" y="3343275"/>
            <a:ext cx="2064600" cy="1222560"/>
          </a:xfrm>
          <a:prstGeom prst="rect">
            <a:avLst/>
          </a:prstGeom>
          <a:noFill/>
          <a:ln>
            <a:noFill/>
          </a:ln>
        </p:spPr>
        <p:txBody>
          <a:bodyPr wrap="none" lIns="90000" tIns="45000" rIns="90000" bIns="45000"/>
          <a:lstStyle/>
          <a:p>
            <a:pPr>
              <a:lnSpc>
                <a:spcPct val="100000"/>
              </a:lnSpc>
            </a:pPr>
            <a:r>
              <a:rPr lang="en-IN" sz="2000" b="1" dirty="0">
                <a:solidFill>
                  <a:srgbClr val="0000FF"/>
                </a:solidFill>
                <a:latin typeface="Arial"/>
              </a:rPr>
              <a:t>       		 </a:t>
            </a:r>
            <a:r>
              <a:rPr lang="en-IN" sz="2000" b="1" dirty="0">
                <a:solidFill>
                  <a:srgbClr val="000000"/>
                </a:solidFill>
                <a:latin typeface="Arial"/>
              </a:rPr>
              <a:t>Guided By</a:t>
            </a:r>
            <a:endParaRPr dirty="0"/>
          </a:p>
          <a:p>
            <a:pPr>
              <a:lnSpc>
                <a:spcPct val="100000"/>
              </a:lnSpc>
            </a:pPr>
            <a:endParaRPr dirty="0"/>
          </a:p>
          <a:p>
            <a:pPr>
              <a:lnSpc>
                <a:spcPct val="100000"/>
              </a:lnSpc>
            </a:pPr>
            <a:r>
              <a:rPr lang="en-IN" sz="2000" b="1" dirty="0">
                <a:solidFill>
                  <a:srgbClr val="0000FF"/>
                </a:solidFill>
                <a:latin typeface="Arial"/>
              </a:rPr>
              <a:t> </a:t>
            </a:r>
            <a:r>
              <a:rPr lang="en-US" sz="2000" b="1" dirty="0">
                <a:solidFill>
                  <a:srgbClr val="0000FF"/>
                </a:solidFill>
                <a:latin typeface="Arial"/>
              </a:rPr>
              <a:t>Asst. Prof. </a:t>
            </a:r>
            <a:r>
              <a:rPr lang="en-US" sz="2000" b="1" dirty="0" err="1">
                <a:solidFill>
                  <a:srgbClr val="0000FF"/>
                </a:solidFill>
                <a:latin typeface="Arial"/>
              </a:rPr>
              <a:t>Ratnesh</a:t>
            </a:r>
            <a:r>
              <a:rPr lang="en-US" sz="2000" b="1" dirty="0">
                <a:solidFill>
                  <a:srgbClr val="0000FF"/>
                </a:solidFill>
                <a:latin typeface="Arial"/>
              </a:rPr>
              <a:t> K. Choudhary</a:t>
            </a:r>
            <a:endParaRPr dirty="0">
              <a:solidFill>
                <a:srgbClr val="0000FF"/>
              </a:solidFill>
            </a:endParaRPr>
          </a:p>
        </p:txBody>
      </p:sp>
      <p:sp>
        <p:nvSpPr>
          <p:cNvPr id="13" name="CustomShape 5"/>
          <p:cNvSpPr/>
          <p:nvPr/>
        </p:nvSpPr>
        <p:spPr>
          <a:xfrm>
            <a:off x="1447800" y="4876800"/>
            <a:ext cx="6629040" cy="397800"/>
          </a:xfrm>
          <a:prstGeom prst="rect">
            <a:avLst/>
          </a:prstGeom>
          <a:noFill/>
          <a:ln>
            <a:noFill/>
          </a:ln>
        </p:spPr>
        <p:txBody>
          <a:bodyPr lIns="90000" tIns="45000" rIns="90000" bIns="45000"/>
          <a:lstStyle/>
          <a:p>
            <a:pPr>
              <a:lnSpc>
                <a:spcPct val="100000"/>
              </a:lnSpc>
            </a:pPr>
            <a:r>
              <a:rPr lang="en-IN" sz="2200" b="1" dirty="0">
                <a:solidFill>
                  <a:srgbClr val="000000"/>
                </a:solidFill>
                <a:latin typeface="Arial"/>
              </a:rPr>
              <a:t>Department of Computer Science &amp; Engineering</a:t>
            </a:r>
            <a:endParaRPr/>
          </a:p>
        </p:txBody>
      </p:sp>
      <p:sp>
        <p:nvSpPr>
          <p:cNvPr id="14" name="CustomShape 4"/>
          <p:cNvSpPr/>
          <p:nvPr/>
        </p:nvSpPr>
        <p:spPr>
          <a:xfrm>
            <a:off x="457200" y="5334000"/>
            <a:ext cx="8229600" cy="914400"/>
          </a:xfrm>
          <a:prstGeom prst="rect">
            <a:avLst/>
          </a:prstGeom>
          <a:noFill/>
          <a:ln>
            <a:noFill/>
          </a:ln>
        </p:spPr>
        <p:txBody>
          <a:bodyPr lIns="90000" tIns="45000" rIns="90000" bIns="45000"/>
          <a:lstStyle/>
          <a:p>
            <a:pPr algn="ctr">
              <a:lnSpc>
                <a:spcPct val="93000"/>
              </a:lnSpc>
            </a:pPr>
            <a:r>
              <a:rPr lang="en-IN" sz="2200" b="1" dirty="0">
                <a:solidFill>
                  <a:srgbClr val="000000"/>
                </a:solidFill>
                <a:latin typeface="Perpetua"/>
                <a:ea typeface="DejaVu Sans"/>
              </a:rPr>
              <a:t>      </a:t>
            </a:r>
            <a:r>
              <a:rPr lang="en-IN" sz="2000" b="1" dirty="0">
                <a:solidFill>
                  <a:srgbClr val="000000"/>
                </a:solidFill>
                <a:latin typeface="Times New Roman" pitchFamily="18" charset="0"/>
                <a:ea typeface="DejaVu Sans"/>
                <a:cs typeface="Times New Roman" pitchFamily="18" charset="0"/>
              </a:rPr>
              <a:t>S. B. JAIN INSTITUTE OF TECHNOLOGY MANAGEMENT AND RESEARCH,NAGPUR</a:t>
            </a:r>
          </a:p>
          <a:p>
            <a:pPr algn="ctr">
              <a:lnSpc>
                <a:spcPct val="93000"/>
              </a:lnSpc>
            </a:pPr>
            <a:r>
              <a:rPr lang="en-IN" sz="2000" b="1" dirty="0">
                <a:solidFill>
                  <a:srgbClr val="000000"/>
                </a:solidFill>
                <a:latin typeface="Times New Roman" pitchFamily="18" charset="0"/>
                <a:cs typeface="Times New Roman" pitchFamily="18" charset="0"/>
              </a:rPr>
              <a:t>An Autonomous Institute, Affiliated to RTMNU, Nagpur</a:t>
            </a:r>
            <a:endParaRPr sz="2000" dirty="0">
              <a:latin typeface="Times New Roman" pitchFamily="18" charset="0"/>
              <a:cs typeface="Times New Roman" pitchFamily="18" charset="0"/>
            </a:endParaRPr>
          </a:p>
        </p:txBody>
      </p:sp>
      <p:pic>
        <p:nvPicPr>
          <p:cNvPr id="1026" name="Picture 2" descr="C:\Users\PROJECT LAB\Desktop\College LOGO.png"/>
          <p:cNvPicPr>
            <a:picLocks noChangeAspect="1" noChangeArrowheads="1"/>
          </p:cNvPicPr>
          <p:nvPr/>
        </p:nvPicPr>
        <p:blipFill>
          <a:blip r:embed="rId2"/>
          <a:srcRect/>
          <a:stretch>
            <a:fillRect/>
          </a:stretch>
        </p:blipFill>
        <p:spPr bwMode="auto">
          <a:xfrm>
            <a:off x="3810000" y="2057400"/>
            <a:ext cx="1466850" cy="170380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Gaurav\Pictures\project\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76" y="762000"/>
            <a:ext cx="7924800" cy="21494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Gaurav\Pictures\project\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76" y="3429000"/>
            <a:ext cx="7922664"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861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Gaurav\Pictures\project\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800"/>
            <a:ext cx="7620000" cy="5670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378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274680"/>
            <a:ext cx="8226277" cy="63972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Technology Used</a:t>
            </a:r>
            <a:endParaRPr sz="3200">
              <a:latin typeface="Times New Roman" pitchFamily="18" charset="0"/>
              <a:cs typeface="Times New Roman" pitchFamily="18" charset="0"/>
            </a:endParaRPr>
          </a:p>
        </p:txBody>
      </p:sp>
      <p:sp>
        <p:nvSpPr>
          <p:cNvPr id="153" name="CustomShape 2"/>
          <p:cNvSpPr/>
          <p:nvPr/>
        </p:nvSpPr>
        <p:spPr>
          <a:xfrm>
            <a:off x="457200" y="1143000"/>
            <a:ext cx="8226277" cy="4521600"/>
          </a:xfrm>
          <a:prstGeom prst="rect">
            <a:avLst/>
          </a:prstGeom>
          <a:noFill/>
          <a:ln>
            <a:noFill/>
          </a:ln>
        </p:spPr>
        <p:txBody>
          <a:bodyPr lIns="90000" tIns="45000" rIns="90000" bIns="45000"/>
          <a:lstStyle/>
          <a:p>
            <a:pPr>
              <a:lnSpc>
                <a:spcPct val="100000"/>
              </a:lnSpc>
              <a:buFont typeface="Arial"/>
              <a:buChar char="•"/>
            </a:pPr>
            <a:endParaRPr lang="en-US" sz="3200" dirty="0" smtClean="0">
              <a:solidFill>
                <a:srgbClr val="0000FF"/>
              </a:solidFill>
              <a:latin typeface="Cambria"/>
              <a:ea typeface="DejaVu Sans"/>
            </a:endParaRPr>
          </a:p>
          <a:p>
            <a:pPr>
              <a:lnSpc>
                <a:spcPct val="100000"/>
              </a:lnSpc>
              <a:buFont typeface="Arial"/>
              <a:buChar char="•"/>
            </a:pPr>
            <a:r>
              <a:rPr lang="en-US" sz="3200" dirty="0" smtClean="0">
                <a:solidFill>
                  <a:srgbClr val="0000FF"/>
                </a:solidFill>
                <a:latin typeface="Cambria"/>
                <a:ea typeface="DejaVu Sans"/>
              </a:rPr>
              <a:t>Front </a:t>
            </a:r>
            <a:r>
              <a:rPr lang="en-US" sz="3200" dirty="0">
                <a:solidFill>
                  <a:srgbClr val="0000FF"/>
                </a:solidFill>
                <a:latin typeface="Cambria"/>
                <a:ea typeface="DejaVu Sans"/>
              </a:rPr>
              <a:t>End:</a:t>
            </a:r>
          </a:p>
          <a:p>
            <a:pPr>
              <a:lnSpc>
                <a:spcPct val="100000"/>
              </a:lnSpc>
            </a:pPr>
            <a:r>
              <a:rPr lang="en-US" sz="2400" dirty="0">
                <a:solidFill>
                  <a:srgbClr val="0000FF"/>
                </a:solidFill>
                <a:latin typeface="Cambria"/>
                <a:ea typeface="DejaVu Sans"/>
              </a:rPr>
              <a:t>	</a:t>
            </a:r>
            <a:r>
              <a:rPr lang="en-US" sz="2400" dirty="0" smtClean="0">
                <a:solidFill>
                  <a:srgbClr val="FF0000"/>
                </a:solidFill>
                <a:latin typeface="Cambria"/>
                <a:ea typeface="DejaVu Sans"/>
              </a:rPr>
              <a:t>Unity Game Engine</a:t>
            </a:r>
          </a:p>
          <a:p>
            <a:pPr>
              <a:lnSpc>
                <a:spcPct val="100000"/>
              </a:lnSpc>
            </a:pPr>
            <a:endParaRPr lang="en-US" sz="2400" dirty="0">
              <a:solidFill>
                <a:srgbClr val="FF0000"/>
              </a:solidFill>
              <a:latin typeface="Cambria"/>
              <a:ea typeface="DejaVu Sans"/>
            </a:endParaRPr>
          </a:p>
          <a:p>
            <a:pPr>
              <a:lnSpc>
                <a:spcPct val="100000"/>
              </a:lnSpc>
            </a:pPr>
            <a:endParaRPr lang="en-US" sz="3200" dirty="0">
              <a:solidFill>
                <a:srgbClr val="FF0000"/>
              </a:solidFill>
              <a:latin typeface="Cambria"/>
              <a:ea typeface="DejaVu Sans"/>
            </a:endParaRPr>
          </a:p>
          <a:p>
            <a:pPr>
              <a:lnSpc>
                <a:spcPct val="100000"/>
              </a:lnSpc>
              <a:buFont typeface="Arial"/>
              <a:buChar char="•"/>
            </a:pPr>
            <a:r>
              <a:rPr lang="en-US" sz="3200" dirty="0">
                <a:solidFill>
                  <a:srgbClr val="0000FF"/>
                </a:solidFill>
                <a:latin typeface="Cambria"/>
                <a:ea typeface="DejaVu Sans"/>
              </a:rPr>
              <a:t>Back End:</a:t>
            </a:r>
          </a:p>
          <a:p>
            <a:pPr>
              <a:lnSpc>
                <a:spcPct val="100000"/>
              </a:lnSpc>
            </a:pPr>
            <a:r>
              <a:rPr lang="en-US" sz="3200" dirty="0">
                <a:solidFill>
                  <a:srgbClr val="0000FF"/>
                </a:solidFill>
                <a:latin typeface="Cambria"/>
                <a:ea typeface="DejaVu Sans"/>
              </a:rPr>
              <a:t> </a:t>
            </a:r>
            <a:r>
              <a:rPr lang="en-US" sz="3200" dirty="0" smtClean="0">
                <a:solidFill>
                  <a:srgbClr val="0000FF"/>
                </a:solidFill>
                <a:latin typeface="Cambria"/>
                <a:ea typeface="DejaVu Sans"/>
              </a:rPr>
              <a:t>	</a:t>
            </a:r>
            <a:r>
              <a:rPr lang="en-US" sz="2400" dirty="0" smtClean="0">
                <a:solidFill>
                  <a:srgbClr val="FF0000"/>
                </a:solidFill>
                <a:latin typeface="Cambria"/>
                <a:ea typeface="DejaVu Sans"/>
              </a:rPr>
              <a:t>C#</a:t>
            </a:r>
            <a:endParaRPr lang="en-US" sz="2400" dirty="0">
              <a:solidFill>
                <a:srgbClr val="FF0000"/>
              </a:solidFill>
              <a:latin typeface="Cambria"/>
              <a:ea typeface="DejaVu Sans"/>
            </a:endParaRPr>
          </a:p>
        </p:txBody>
      </p:sp>
      <p:sp>
        <p:nvSpPr>
          <p:cNvPr id="154"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55"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393A6E2F-F190-4D2E-9D17-8A3F64F2E6CC}" type="slidenum">
              <a:rPr lang="en-IN">
                <a:solidFill>
                  <a:srgbClr val="8B8B8B"/>
                </a:solidFill>
                <a:latin typeface="Cambria"/>
                <a:ea typeface="DejaVu Sans"/>
              </a:rPr>
              <a:pPr>
                <a:lnSpc>
                  <a:spcPct val="100000"/>
                </a:lnSpc>
              </a:pPr>
              <a:t>12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410400" y="0"/>
            <a:ext cx="8226277" cy="113868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Advantages &amp; Applications</a:t>
            </a:r>
            <a:endParaRPr sz="3200">
              <a:latin typeface="Times New Roman" pitchFamily="18" charset="0"/>
              <a:cs typeface="Times New Roman" pitchFamily="18" charset="0"/>
            </a:endParaRPr>
          </a:p>
        </p:txBody>
      </p:sp>
      <p:sp>
        <p:nvSpPr>
          <p:cNvPr id="167"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68"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16400EEE-C202-420C-880F-2D7F6758A4E0}" type="slidenum">
              <a:rPr lang="en-IN">
                <a:solidFill>
                  <a:srgbClr val="8B8B8B"/>
                </a:solidFill>
                <a:latin typeface="Cambria"/>
                <a:ea typeface="DejaVu Sans"/>
              </a:rPr>
              <a:pPr>
                <a:lnSpc>
                  <a:spcPct val="100000"/>
                </a:lnSpc>
              </a:pPr>
              <a:t>13</a:t>
            </a:fld>
            <a:endParaRPr/>
          </a:p>
        </p:txBody>
      </p:sp>
      <p:sp>
        <p:nvSpPr>
          <p:cNvPr id="2" name="TextBox 1">
            <a:extLst>
              <a:ext uri="{FF2B5EF4-FFF2-40B4-BE49-F238E27FC236}">
                <a16:creationId xmlns:a16="http://schemas.microsoft.com/office/drawing/2014/main" xmlns="" id="{97BCB9D5-2280-4043-90F8-CA999069AD18}"/>
              </a:ext>
            </a:extLst>
          </p:cNvPr>
          <p:cNvSpPr txBox="1"/>
          <p:nvPr/>
        </p:nvSpPr>
        <p:spPr>
          <a:xfrm>
            <a:off x="228600" y="1138680"/>
            <a:ext cx="8619092" cy="3508653"/>
          </a:xfrm>
          <a:prstGeom prst="rect">
            <a:avLst/>
          </a:prstGeom>
          <a:noFill/>
        </p:spPr>
        <p:txBody>
          <a:bodyPr wrap="square" rtlCol="0">
            <a:spAutoFit/>
          </a:bodyPr>
          <a:lstStyle/>
          <a:p>
            <a:pPr marL="285750" indent="-285750" algn="l">
              <a:lnSpc>
                <a:spcPct val="150000"/>
              </a:lnSpc>
              <a:buFont typeface="Wingdings" panose="05000000000000000000" pitchFamily="2" charset="2"/>
              <a:buChar char="v"/>
            </a:pPr>
            <a:r>
              <a:rPr lang="en-US" b="0" i="0" dirty="0">
                <a:solidFill>
                  <a:srgbClr val="202124"/>
                </a:solidFill>
                <a:effectLst/>
                <a:latin typeface="arial" panose="020B0604020202020204" pitchFamily="34" charset="0"/>
              </a:rPr>
              <a:t>It is user-friendly </a:t>
            </a:r>
            <a:r>
              <a:rPr lang="en-US" b="1" i="0" dirty="0">
                <a:solidFill>
                  <a:srgbClr val="202124"/>
                </a:solidFill>
                <a:effectLst/>
                <a:latin typeface="arial" panose="020B0604020202020204" pitchFamily="34" charset="0"/>
              </a:rPr>
              <a:t>software</a:t>
            </a:r>
            <a:r>
              <a:rPr lang="en-US" b="0" i="0" dirty="0">
                <a:solidFill>
                  <a:srgbClr val="202124"/>
                </a:solidFill>
                <a:effectLst/>
                <a:latin typeface="arial" panose="020B0604020202020204" pitchFamily="34" charset="0"/>
              </a:rPr>
              <a:t>.</a:t>
            </a:r>
          </a:p>
          <a:p>
            <a:pPr marL="285750" indent="-285750" algn="l">
              <a:lnSpc>
                <a:spcPct val="150000"/>
              </a:lnSpc>
              <a:buFont typeface="Wingdings" panose="05000000000000000000" pitchFamily="2" charset="2"/>
              <a:buChar char="v"/>
            </a:pPr>
            <a:r>
              <a:rPr lang="en-US" b="0" i="0" dirty="0">
                <a:solidFill>
                  <a:srgbClr val="202124"/>
                </a:solidFill>
                <a:effectLst/>
                <a:latin typeface="arial" panose="020B0604020202020204" pitchFamily="34" charset="0"/>
              </a:rPr>
              <a:t>It is cost-effective and easy to install</a:t>
            </a:r>
            <a:r>
              <a:rPr lang="en-US" b="0" i="0" dirty="0" smtClean="0">
                <a:solidFill>
                  <a:srgbClr val="202124"/>
                </a:solidFill>
                <a:effectLst/>
                <a:latin typeface="arial" panose="020B0604020202020204" pitchFamily="34" charset="0"/>
              </a:rPr>
              <a:t>.</a:t>
            </a:r>
          </a:p>
          <a:p>
            <a:pPr marL="285750" indent="-285750" algn="l">
              <a:lnSpc>
                <a:spcPct val="150000"/>
              </a:lnSpc>
              <a:buFont typeface="Wingdings" panose="05000000000000000000" pitchFamily="2" charset="2"/>
              <a:buChar char="v"/>
            </a:pPr>
            <a:r>
              <a:rPr lang="en-US" dirty="0" smtClean="0">
                <a:solidFill>
                  <a:srgbClr val="202124"/>
                </a:solidFill>
                <a:latin typeface="arial" panose="020B0604020202020204" pitchFamily="34" charset="0"/>
              </a:rPr>
              <a:t>It is very use full to develop memory skills as well as problem solving of children's.</a:t>
            </a:r>
          </a:p>
          <a:p>
            <a:pPr algn="l">
              <a:lnSpc>
                <a:spcPct val="150000"/>
              </a:lnSpc>
            </a:pPr>
            <a:endParaRPr lang="en-US" b="0" i="0" dirty="0">
              <a:solidFill>
                <a:srgbClr val="202124"/>
              </a:solidFill>
              <a:effectLst/>
              <a:latin typeface="arial" panose="020B0604020202020204" pitchFamily="34" charset="0"/>
            </a:endParaRPr>
          </a:p>
          <a:p>
            <a:pPr algn="l">
              <a:lnSpc>
                <a:spcPct val="150000"/>
              </a:lnSpc>
            </a:pPr>
            <a:endParaRPr lang="en-US" b="0" i="0" dirty="0">
              <a:solidFill>
                <a:srgbClr val="202124"/>
              </a:solidFill>
              <a:effectLst/>
              <a:latin typeface="arial" panose="020B0604020202020204" pitchFamily="34" charset="0"/>
            </a:endParaRPr>
          </a:p>
          <a:p>
            <a:r>
              <a:rPr lang="en-IN" sz="2400" dirty="0"/>
              <a:t>Application:</a:t>
            </a:r>
          </a:p>
          <a:p>
            <a:pPr marL="285750" indent="-285750">
              <a:buFont typeface="Wingdings" panose="05000000000000000000" pitchFamily="2" charset="2"/>
              <a:buChar char="Ø"/>
            </a:pPr>
            <a:r>
              <a:rPr lang="en-US" dirty="0"/>
              <a:t>It is used in any education institute can make use </a:t>
            </a:r>
            <a:r>
              <a:rPr lang="en-US" dirty="0" smtClean="0"/>
              <a:t>on Children from age 4+ to develop their memory and problem </a:t>
            </a:r>
            <a:r>
              <a:rPr lang="en-US" dirty="0" err="1" smtClean="0"/>
              <a:t>solvings</a:t>
            </a:r>
            <a:r>
              <a:rPr lang="en-US" dirty="0" smtClean="0"/>
              <a:t>. </a:t>
            </a:r>
            <a:endParaRPr lang="en-IN"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410400" y="0"/>
            <a:ext cx="8226277" cy="76200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Conclusion</a:t>
            </a:r>
            <a:endParaRPr sz="3200">
              <a:latin typeface="Times New Roman" pitchFamily="18" charset="0"/>
              <a:cs typeface="Times New Roman" pitchFamily="18" charset="0"/>
            </a:endParaRPr>
          </a:p>
        </p:txBody>
      </p:sp>
      <p:sp>
        <p:nvSpPr>
          <p:cNvPr id="170"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71"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1EC6D1D8-B24E-4FF7-9275-48478A753778}" type="slidenum">
              <a:rPr lang="en-IN">
                <a:solidFill>
                  <a:srgbClr val="8B8B8B"/>
                </a:solidFill>
                <a:latin typeface="Cambria"/>
                <a:ea typeface="DejaVu Sans"/>
              </a:rPr>
              <a:pPr>
                <a:lnSpc>
                  <a:spcPct val="100000"/>
                </a:lnSpc>
              </a:pPr>
              <a:t>14</a:t>
            </a:fld>
            <a:endParaRPr/>
          </a:p>
        </p:txBody>
      </p:sp>
      <p:sp>
        <p:nvSpPr>
          <p:cNvPr id="2" name="TextBox 1">
            <a:extLst>
              <a:ext uri="{FF2B5EF4-FFF2-40B4-BE49-F238E27FC236}">
                <a16:creationId xmlns:a16="http://schemas.microsoft.com/office/drawing/2014/main" xmlns="" id="{665B6A6A-8265-46AA-8D03-553F3AAD02FB}"/>
              </a:ext>
            </a:extLst>
          </p:cNvPr>
          <p:cNvSpPr txBox="1"/>
          <p:nvPr/>
        </p:nvSpPr>
        <p:spPr>
          <a:xfrm>
            <a:off x="304800" y="1219200"/>
            <a:ext cx="8686800" cy="4524315"/>
          </a:xfrm>
          <a:prstGeom prst="rect">
            <a:avLst/>
          </a:prstGeom>
          <a:noFill/>
        </p:spPr>
        <p:txBody>
          <a:bodyPr wrap="square" rtlCol="0">
            <a:spAutoFit/>
          </a:bodyPr>
          <a:lstStyle/>
          <a:p>
            <a:r>
              <a:rPr lang="en-US" sz="2400" dirty="0"/>
              <a:t>We have entirely completed our project, and our proposed system is designed to reduce the time and save the efforts of the faculties </a:t>
            </a:r>
            <a:endParaRPr lang="en-US" sz="2400" dirty="0" smtClean="0"/>
          </a:p>
          <a:p>
            <a:r>
              <a:rPr lang="en-US" sz="2400" dirty="0" smtClean="0"/>
              <a:t>for children to develop there problem solving skills.</a:t>
            </a:r>
            <a:endParaRPr lang="en-US" sz="2400" dirty="0"/>
          </a:p>
          <a:p>
            <a:r>
              <a:rPr lang="en-US" sz="2400" dirty="0" smtClean="0"/>
              <a:t>The </a:t>
            </a:r>
            <a:r>
              <a:rPr lang="en-US" sz="2400" dirty="0"/>
              <a:t>project </a:t>
            </a:r>
            <a:r>
              <a:rPr lang="en-US" sz="2400" dirty="0" smtClean="0"/>
              <a:t>Obstacle Course Game is totall</a:t>
            </a:r>
            <a:r>
              <a:rPr lang="en-US" sz="2400" dirty="0" smtClean="0"/>
              <a:t>y computerize.</a:t>
            </a:r>
            <a:r>
              <a:rPr lang="en-US" sz="2400" dirty="0"/>
              <a:t>		The software takes care of all the requirements of an a </a:t>
            </a:r>
            <a:r>
              <a:rPr lang="en-US" sz="2400" dirty="0" smtClean="0"/>
              <a:t>Children</a:t>
            </a:r>
            <a:r>
              <a:rPr lang="en-US" sz="2400" dirty="0" smtClean="0"/>
              <a:t> </a:t>
            </a:r>
            <a:r>
              <a:rPr lang="en-US" sz="2400" dirty="0"/>
              <a:t>and is capable to </a:t>
            </a:r>
            <a:r>
              <a:rPr lang="en-US" sz="2400" dirty="0" smtClean="0"/>
              <a:t>provide enough problem solving situation to develop their logic to built. </a:t>
            </a:r>
            <a:r>
              <a:rPr lang="en-US" sz="2400" dirty="0"/>
              <a:t>During the development of the project we understood the importance of individual and team work while project development and management. </a:t>
            </a:r>
          </a:p>
          <a:p>
            <a:r>
              <a:rPr lang="en-US" sz="2400" dirty="0"/>
              <a:t>	While presenting in various seminar we have enhanced our communication skills and displayed professional ethics which will result in lifelong ethics.</a:t>
            </a:r>
            <a:endParaRPr lang="en-IN"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410400" y="228600"/>
            <a:ext cx="8226277" cy="45720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Future Scope</a:t>
            </a:r>
            <a:endParaRPr sz="3200" dirty="0">
              <a:latin typeface="Times New Roman" pitchFamily="18" charset="0"/>
              <a:cs typeface="Times New Roman" pitchFamily="18" charset="0"/>
            </a:endParaRPr>
          </a:p>
        </p:txBody>
      </p:sp>
      <p:sp>
        <p:nvSpPr>
          <p:cNvPr id="173"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74"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DF913256-B9BD-4FA2-85F4-E770BE557AE2}" type="slidenum">
              <a:rPr lang="en-IN">
                <a:solidFill>
                  <a:srgbClr val="8B8B8B"/>
                </a:solidFill>
                <a:latin typeface="Cambria"/>
                <a:ea typeface="DejaVu Sans"/>
              </a:rPr>
              <a:pPr>
                <a:lnSpc>
                  <a:spcPct val="100000"/>
                </a:lnSpc>
              </a:pPr>
              <a:t>15</a:t>
            </a:fld>
            <a:endParaRPr/>
          </a:p>
        </p:txBody>
      </p:sp>
      <p:sp>
        <p:nvSpPr>
          <p:cNvPr id="2" name="TextBox 1">
            <a:extLst>
              <a:ext uri="{FF2B5EF4-FFF2-40B4-BE49-F238E27FC236}">
                <a16:creationId xmlns:a16="http://schemas.microsoft.com/office/drawing/2014/main" xmlns="" id="{8C8F342A-EC70-435D-9E75-249ED00EC220}"/>
              </a:ext>
            </a:extLst>
          </p:cNvPr>
          <p:cNvSpPr txBox="1"/>
          <p:nvPr/>
        </p:nvSpPr>
        <p:spPr>
          <a:xfrm>
            <a:off x="304800" y="1066800"/>
            <a:ext cx="8542892" cy="2369880"/>
          </a:xfrm>
          <a:prstGeom prst="rect">
            <a:avLst/>
          </a:prstGeom>
          <a:noFill/>
        </p:spPr>
        <p:txBody>
          <a:bodyPr wrap="square" rtlCol="0">
            <a:spAutoFit/>
          </a:bodyPr>
          <a:lstStyle/>
          <a:p>
            <a:r>
              <a:rPr lang="en-US" sz="2800" b="1" dirty="0"/>
              <a:t>DESCRIPTION OF FEATURE :</a:t>
            </a:r>
          </a:p>
          <a:p>
            <a:endParaRPr lang="en-US" sz="2000" b="1" dirty="0"/>
          </a:p>
          <a:p>
            <a:pPr marL="285750" indent="-285750">
              <a:buFont typeface="Wingdings" panose="05000000000000000000" pitchFamily="2" charset="2"/>
              <a:buChar char="Ø"/>
            </a:pPr>
            <a:r>
              <a:rPr lang="en-US" sz="2000" dirty="0" smtClean="0"/>
              <a:t>It can be useful in educational institutes to develop the logic and problem solving of children.</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smtClean="0"/>
              <a:t>It can be use by parents for their </a:t>
            </a:r>
            <a:r>
              <a:rPr lang="en-US" sz="2000" dirty="0"/>
              <a:t>children to develop the logic and problem </a:t>
            </a:r>
            <a:r>
              <a:rPr lang="en-US" sz="2000" dirty="0" smtClean="0"/>
              <a:t>solving. </a:t>
            </a:r>
            <a:endParaRPr lang="en-IN"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03384" y="2895480"/>
            <a:ext cx="7626462" cy="1316520"/>
          </a:xfrm>
          <a:prstGeom prst="rect">
            <a:avLst/>
          </a:prstGeom>
          <a:noFill/>
          <a:ln>
            <a:noFill/>
          </a:ln>
        </p:spPr>
        <p:txBody>
          <a:bodyPr lIns="90000" tIns="45000" rIns="90000" bIns="45000"/>
          <a:lstStyle/>
          <a:p>
            <a:pPr>
              <a:lnSpc>
                <a:spcPct val="100000"/>
              </a:lnSpc>
            </a:pPr>
            <a:r>
              <a:rPr lang="en-IN" sz="2800" dirty="0">
                <a:solidFill>
                  <a:srgbClr val="0000FF"/>
                </a:solidFill>
                <a:latin typeface="Arial"/>
              </a:rPr>
              <a:t>                     </a:t>
            </a:r>
            <a:r>
              <a:rPr lang="en-IN" sz="4800" b="1" dirty="0">
                <a:solidFill>
                  <a:srgbClr val="0000FF"/>
                </a:solidFill>
                <a:latin typeface="Arial"/>
              </a:rPr>
              <a:t>Thank You</a:t>
            </a:r>
            <a:endParaRPr/>
          </a:p>
          <a:p>
            <a:pPr>
              <a:lnSpc>
                <a:spcPct val="100000"/>
              </a:lnSpc>
            </a:pPr>
            <a:r>
              <a:rPr lang="en-IN" sz="4800" dirty="0">
                <a:solidFill>
                  <a:srgbClr val="0000FF"/>
                </a:solidFill>
                <a:latin typeface="Arial"/>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57200" y="274680"/>
            <a:ext cx="8226277" cy="715920"/>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Calibri"/>
                <a:ea typeface="DejaVu Sans"/>
              </a:rPr>
              <a:t>Contents</a:t>
            </a:r>
            <a:endParaRPr/>
          </a:p>
        </p:txBody>
      </p:sp>
      <p:sp>
        <p:nvSpPr>
          <p:cNvPr id="117" name="CustomShape 2"/>
          <p:cNvSpPr/>
          <p:nvPr/>
        </p:nvSpPr>
        <p:spPr>
          <a:xfrm>
            <a:off x="457200" y="1219200"/>
            <a:ext cx="8226277" cy="5029200"/>
          </a:xfrm>
          <a:prstGeom prst="rect">
            <a:avLst/>
          </a:prstGeom>
          <a:noFill/>
          <a:ln>
            <a:noFill/>
          </a:ln>
        </p:spPr>
        <p:txBody>
          <a:bodyPr lIns="90000" tIns="45000" rIns="90000" bIns="45000"/>
          <a:lstStyle/>
          <a:p>
            <a:pPr>
              <a:lnSpc>
                <a:spcPct val="100000"/>
              </a:lnSpc>
              <a:buFont typeface="Arial"/>
              <a:buChar char="•"/>
            </a:pPr>
            <a:r>
              <a:rPr lang="en-IN" sz="2200" dirty="0">
                <a:solidFill>
                  <a:srgbClr val="0000FF"/>
                </a:solidFill>
                <a:latin typeface="Cambria"/>
                <a:ea typeface="DejaVu Sans"/>
              </a:rPr>
              <a:t>Problem Statement &amp; Objectives</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Introduction</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System Design</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Developed Modules</a:t>
            </a:r>
            <a:endParaRPr dirty="0">
              <a:solidFill>
                <a:srgbClr val="0000FF"/>
              </a:solidFill>
            </a:endParaRPr>
          </a:p>
          <a:p>
            <a:pPr lvl="1"/>
            <a:r>
              <a:rPr lang="en-IN" sz="2200" dirty="0">
                <a:solidFill>
                  <a:srgbClr val="0000FF"/>
                </a:solidFill>
                <a:latin typeface="Cambria"/>
                <a:ea typeface="DejaVu Sans"/>
              </a:rPr>
              <a:t> Modules Description</a:t>
            </a:r>
            <a:endParaRPr dirty="0">
              <a:solidFill>
                <a:srgbClr val="0000FF"/>
              </a:solidFill>
            </a:endParaRPr>
          </a:p>
          <a:p>
            <a:pPr lvl="1"/>
            <a:r>
              <a:rPr lang="en-IN" sz="2200" dirty="0">
                <a:solidFill>
                  <a:srgbClr val="0000FF"/>
                </a:solidFill>
                <a:latin typeface="Cambria"/>
                <a:ea typeface="DejaVu Sans"/>
              </a:rPr>
              <a:t> Screenshots</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Technology Used </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Advantages &amp; Applications</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Conclusion</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Future scope</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Participation Summary</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References</a:t>
            </a:r>
            <a:endParaRPr dirty="0">
              <a:solidFill>
                <a:srgbClr val="0000FF"/>
              </a:solidFill>
            </a:endParaRPr>
          </a:p>
          <a:p>
            <a:pPr>
              <a:lnSpc>
                <a:spcPct val="100000"/>
              </a:lnSpc>
            </a:pPr>
            <a:endParaRPr dirty="0"/>
          </a:p>
          <a:p>
            <a:pPr>
              <a:lnSpc>
                <a:spcPct val="100000"/>
              </a:lnSpc>
            </a:pPr>
            <a:endParaRPr dirty="0"/>
          </a:p>
        </p:txBody>
      </p:sp>
      <p:sp>
        <p:nvSpPr>
          <p:cNvPr id="118"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19"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30D1C077-4385-40BC-8414-190C1BFAFF8E}" type="slidenum">
              <a:rPr lang="en-IN">
                <a:solidFill>
                  <a:srgbClr val="8B8B8B"/>
                </a:solidFill>
                <a:latin typeface="Cambria"/>
                <a:ea typeface="DejaVu Sans"/>
              </a:rPr>
              <a:pPr>
                <a:lnSpc>
                  <a:spcPct val="100000"/>
                </a:lnSpc>
              </a:p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57200" y="274680"/>
            <a:ext cx="8226277" cy="56352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Problem Statement &amp; Objectives</a:t>
            </a:r>
            <a:endParaRPr sz="3200">
              <a:latin typeface="Times New Roman" pitchFamily="18" charset="0"/>
              <a:cs typeface="Times New Roman" pitchFamily="18" charset="0"/>
            </a:endParaRPr>
          </a:p>
        </p:txBody>
      </p:sp>
      <p:sp>
        <p:nvSpPr>
          <p:cNvPr id="121" name="CustomShape 2"/>
          <p:cNvSpPr/>
          <p:nvPr/>
        </p:nvSpPr>
        <p:spPr>
          <a:xfrm>
            <a:off x="410400" y="1168200"/>
            <a:ext cx="8226277" cy="4521600"/>
          </a:xfrm>
          <a:prstGeom prst="rect">
            <a:avLst/>
          </a:prstGeom>
          <a:noFill/>
          <a:ln>
            <a:noFill/>
          </a:ln>
        </p:spPr>
        <p:txBody>
          <a:bodyPr lIns="90000" tIns="45000" rIns="90000" bIns="45000"/>
          <a:lstStyle/>
          <a:p>
            <a:pPr>
              <a:lnSpc>
                <a:spcPct val="100000"/>
              </a:lnSpc>
            </a:pPr>
            <a:r>
              <a:rPr lang="en-IN" sz="3200" b="1" dirty="0">
                <a:solidFill>
                  <a:srgbClr val="000000"/>
                </a:solidFill>
                <a:latin typeface="Cambria"/>
                <a:ea typeface="DejaVu Sans"/>
              </a:rPr>
              <a:t>Problem Statement</a:t>
            </a:r>
            <a:r>
              <a:rPr lang="en-IN" sz="3200" b="1" dirty="0" smtClean="0">
                <a:solidFill>
                  <a:srgbClr val="000000"/>
                </a:solidFill>
                <a:latin typeface="Cambria"/>
                <a:ea typeface="DejaVu Sans"/>
              </a:rPr>
              <a:t>:</a:t>
            </a:r>
            <a:endParaRPr lang="en-US" sz="2000" b="0" i="0" dirty="0">
              <a:solidFill>
                <a:srgbClr val="202124"/>
              </a:solidFill>
              <a:effectLst/>
              <a:latin typeface="arial" panose="020B0604020202020204" pitchFamily="34" charset="0"/>
            </a:endParaRPr>
          </a:p>
          <a:p>
            <a:pPr marL="342900" indent="-342900">
              <a:lnSpc>
                <a:spcPct val="100000"/>
              </a:lnSpc>
              <a:buFont typeface="Arial" pitchFamily="34" charset="0"/>
              <a:buChar char="•"/>
            </a:pPr>
            <a:r>
              <a:rPr lang="en-US" sz="2000" dirty="0"/>
              <a:t>When children encounter the obstacles in an obstacle course, they develop and enhance strength and balance</a:t>
            </a:r>
            <a:r>
              <a:rPr lang="en-US" sz="2000" dirty="0" smtClean="0"/>
              <a:t>.</a:t>
            </a:r>
            <a:r>
              <a:rPr lang="en-US" sz="2000" dirty="0"/>
              <a:t> In life and school, kids need to be able to remember lots of information. </a:t>
            </a:r>
            <a:endParaRPr lang="en-US" sz="2000" dirty="0" smtClean="0"/>
          </a:p>
          <a:p>
            <a:pPr marL="342900" indent="-342900">
              <a:lnSpc>
                <a:spcPct val="100000"/>
              </a:lnSpc>
              <a:buFont typeface="Arial" pitchFamily="34" charset="0"/>
              <a:buChar char="•"/>
            </a:pPr>
            <a:r>
              <a:rPr lang="en-US" sz="2000" dirty="0" smtClean="0"/>
              <a:t>They </a:t>
            </a:r>
            <a:r>
              <a:rPr lang="en-US" sz="2000" dirty="0"/>
              <a:t>also need to learn how to solve problems based on sequencing information and actions. By running </a:t>
            </a:r>
            <a:r>
              <a:rPr lang="en-US" sz="2000" dirty="0" smtClean="0"/>
              <a:t>an obstacle course game, </a:t>
            </a:r>
            <a:r>
              <a:rPr lang="en-US" sz="2000" dirty="0"/>
              <a:t>children develop and enhance these skills. </a:t>
            </a:r>
            <a:endParaRPr lang="en-US" sz="2000" dirty="0" smtClean="0"/>
          </a:p>
          <a:p>
            <a:pPr>
              <a:lnSpc>
                <a:spcPct val="100000"/>
              </a:lnSpc>
            </a:pPr>
            <a:endParaRPr lang="en-IN" sz="2000" dirty="0">
              <a:latin typeface="Cambria"/>
              <a:ea typeface="DejaVu Sans"/>
            </a:endParaRPr>
          </a:p>
          <a:p>
            <a:pPr>
              <a:lnSpc>
                <a:spcPct val="100000"/>
              </a:lnSpc>
            </a:pPr>
            <a:r>
              <a:rPr lang="en-IN" sz="3200" b="1" dirty="0" smtClean="0">
                <a:solidFill>
                  <a:srgbClr val="000000"/>
                </a:solidFill>
                <a:latin typeface="Cambria"/>
                <a:ea typeface="DejaVu Sans"/>
              </a:rPr>
              <a:t>Objectives</a:t>
            </a:r>
          </a:p>
          <a:p>
            <a:pPr>
              <a:lnSpc>
                <a:spcPct val="100000"/>
              </a:lnSpc>
            </a:pPr>
            <a:endParaRPr lang="en-IN" sz="1600" b="1" dirty="0">
              <a:solidFill>
                <a:srgbClr val="000000"/>
              </a:solidFill>
              <a:latin typeface="Cambria"/>
              <a:ea typeface="DejaVu Sans"/>
            </a:endParaRPr>
          </a:p>
          <a:p>
            <a:pPr marL="342900" indent="-342900">
              <a:lnSpc>
                <a:spcPct val="100000"/>
              </a:lnSpc>
              <a:buFont typeface="Arial" pitchFamily="34" charset="0"/>
              <a:buChar char="•"/>
            </a:pPr>
            <a:r>
              <a:rPr lang="en-US" sz="2000" dirty="0"/>
              <a:t>Not only does it help them exercise and strengthen muscles, but it also assists with their gross motor skill, hand-eye coordination and overall health and wellbeing. These are all crucial to early childhood education.</a:t>
            </a:r>
            <a:endParaRPr sz="2000" dirty="0"/>
          </a:p>
          <a:p>
            <a:pPr>
              <a:lnSpc>
                <a:spcPct val="100000"/>
              </a:lnSpc>
            </a:pPr>
            <a:endParaRPr dirty="0"/>
          </a:p>
        </p:txBody>
      </p:sp>
      <p:sp>
        <p:nvSpPr>
          <p:cNvPr id="122"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23"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0A8709B1-B7F6-49D4-8B1F-ACE23302328D}" type="slidenum">
              <a:rPr lang="en-IN">
                <a:solidFill>
                  <a:srgbClr val="8B8B8B"/>
                </a:solidFill>
                <a:latin typeface="Cambria"/>
                <a:ea typeface="DejaVu Sans"/>
              </a:rPr>
              <a:pPr>
                <a:lnSpc>
                  <a:spcPct val="100000"/>
                </a:lnSpc>
              </a:pPr>
              <a:t>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457200" y="274680"/>
            <a:ext cx="8226277" cy="63972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Introduction</a:t>
            </a:r>
            <a:endParaRPr sz="3200" dirty="0">
              <a:latin typeface="Times New Roman" pitchFamily="18" charset="0"/>
              <a:cs typeface="Times New Roman" pitchFamily="18" charset="0"/>
            </a:endParaRPr>
          </a:p>
        </p:txBody>
      </p:sp>
      <p:sp>
        <p:nvSpPr>
          <p:cNvPr id="125" name="CustomShape 2"/>
          <p:cNvSpPr/>
          <p:nvPr/>
        </p:nvSpPr>
        <p:spPr>
          <a:xfrm>
            <a:off x="457200" y="1600200"/>
            <a:ext cx="8226277" cy="4521600"/>
          </a:xfrm>
          <a:prstGeom prst="rect">
            <a:avLst/>
          </a:prstGeom>
          <a:noFill/>
          <a:ln>
            <a:noFill/>
          </a:ln>
        </p:spPr>
      </p:sp>
      <p:sp>
        <p:nvSpPr>
          <p:cNvPr id="126"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27"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26DEB5D4-483D-4972-931E-A2627EF7F03F}" type="slidenum">
              <a:rPr lang="en-IN">
                <a:solidFill>
                  <a:srgbClr val="8B8B8B"/>
                </a:solidFill>
                <a:latin typeface="Cambria"/>
                <a:ea typeface="DejaVu Sans"/>
              </a:rPr>
              <a:pPr>
                <a:lnSpc>
                  <a:spcPct val="100000"/>
                </a:lnSpc>
              </a:pPr>
              <a:t>4</a:t>
            </a:fld>
            <a:endParaRPr/>
          </a:p>
        </p:txBody>
      </p:sp>
      <p:sp>
        <p:nvSpPr>
          <p:cNvPr id="2" name="TextBox 1">
            <a:extLst>
              <a:ext uri="{FF2B5EF4-FFF2-40B4-BE49-F238E27FC236}">
                <a16:creationId xmlns:a16="http://schemas.microsoft.com/office/drawing/2014/main" xmlns="" id="{19E4517D-7B33-4DAC-B22E-690E23A2ECC1}"/>
              </a:ext>
            </a:extLst>
          </p:cNvPr>
          <p:cNvSpPr txBox="1"/>
          <p:nvPr/>
        </p:nvSpPr>
        <p:spPr>
          <a:xfrm>
            <a:off x="228600" y="1143000"/>
            <a:ext cx="8619092" cy="4247317"/>
          </a:xfrm>
          <a:prstGeom prst="rect">
            <a:avLst/>
          </a:prstGeom>
          <a:noFill/>
        </p:spPr>
        <p:txBody>
          <a:bodyPr wrap="square" rtlCol="0">
            <a:spAutoFit/>
          </a:bodyPr>
          <a:lstStyle/>
          <a:p>
            <a:pPr fontAlgn="base"/>
            <a:r>
              <a:rPr lang="en-US" dirty="0"/>
              <a:t>Obstacle Course </a:t>
            </a:r>
            <a:r>
              <a:rPr lang="en-US" dirty="0" smtClean="0"/>
              <a:t>Game is all about enhancing</a:t>
            </a:r>
            <a:r>
              <a:rPr lang="en-US" dirty="0"/>
              <a:t> motor skills to improving memory and decision-making</a:t>
            </a:r>
            <a:r>
              <a:rPr lang="en-US" dirty="0" smtClean="0"/>
              <a:t> </a:t>
            </a:r>
            <a:r>
              <a:rPr lang="en-US" dirty="0"/>
              <a:t>, courses like Challenge Course can make a positive and lasting impact in children of all ages</a:t>
            </a:r>
            <a:r>
              <a:rPr lang="en-US" dirty="0" smtClean="0"/>
              <a:t>.</a:t>
            </a:r>
          </a:p>
          <a:p>
            <a:pPr fontAlgn="base"/>
            <a:endParaRPr lang="en-US" dirty="0">
              <a:latin typeface="Raleway"/>
            </a:endParaRPr>
          </a:p>
          <a:p>
            <a:pPr fontAlgn="base"/>
            <a:r>
              <a:rPr lang="en-US" dirty="0"/>
              <a:t>Outdoor obstacle courses help children solve problems as they learn how to maneuver up, over, or through an obstacle. They also learn how to adjust to changing conditions and memorize the fastest way to progress through the course</a:t>
            </a:r>
            <a:r>
              <a:rPr lang="en-US" dirty="0" smtClean="0"/>
              <a:t>.</a:t>
            </a:r>
          </a:p>
          <a:p>
            <a:pPr fontAlgn="base"/>
            <a:endParaRPr lang="en-US" b="0" i="0" dirty="0">
              <a:solidFill>
                <a:srgbClr val="444444"/>
              </a:solidFill>
              <a:effectLst/>
              <a:latin typeface="Raleway"/>
            </a:endParaRPr>
          </a:p>
          <a:p>
            <a:pPr fontAlgn="base"/>
            <a:r>
              <a:rPr lang="en-US" b="0" i="0" dirty="0">
                <a:solidFill>
                  <a:srgbClr val="444444"/>
                </a:solidFill>
                <a:effectLst/>
                <a:latin typeface="Raleway"/>
              </a:rPr>
              <a:t>The main aim of this project is providing </a:t>
            </a:r>
            <a:r>
              <a:rPr lang="en-US" dirty="0" smtClean="0">
                <a:solidFill>
                  <a:srgbClr val="444444"/>
                </a:solidFill>
                <a:latin typeface="Raleway"/>
              </a:rPr>
              <a:t>to children to improve </a:t>
            </a:r>
            <a:r>
              <a:rPr lang="en-IN" dirty="0"/>
              <a:t>Memory and Problem </a:t>
            </a:r>
            <a:r>
              <a:rPr lang="en-IN" dirty="0" smtClean="0"/>
              <a:t>Solving,</a:t>
            </a:r>
            <a:r>
              <a:rPr lang="en-IN" dirty="0"/>
              <a:t> Sensory </a:t>
            </a:r>
            <a:r>
              <a:rPr lang="en-IN" dirty="0" smtClean="0"/>
              <a:t>Processing,</a:t>
            </a:r>
            <a:r>
              <a:rPr lang="en-IN" dirty="0"/>
              <a:t> Motor </a:t>
            </a:r>
            <a:r>
              <a:rPr lang="en-IN" dirty="0" smtClean="0"/>
              <a:t>Skills etc.</a:t>
            </a:r>
            <a:endParaRPr lang="en-IN" dirty="0"/>
          </a:p>
          <a:p>
            <a:pPr algn="l" fontAlgn="base"/>
            <a:endParaRPr lang="en-US" dirty="0">
              <a:solidFill>
                <a:srgbClr val="444444"/>
              </a:solidFill>
              <a:latin typeface="Raleway"/>
            </a:endParaRPr>
          </a:p>
          <a:p>
            <a:pPr algn="l" fontAlgn="base"/>
            <a:r>
              <a:rPr lang="en-US" b="0" i="0" dirty="0" smtClean="0">
                <a:solidFill>
                  <a:srgbClr val="444444"/>
                </a:solidFill>
                <a:effectLst/>
                <a:latin typeface="Raleway"/>
              </a:rPr>
              <a:t>The </a:t>
            </a:r>
            <a:r>
              <a:rPr lang="en-US" b="0" i="0" dirty="0">
                <a:solidFill>
                  <a:srgbClr val="444444"/>
                </a:solidFill>
                <a:effectLst/>
                <a:latin typeface="Raleway"/>
              </a:rPr>
              <a:t>owner can </a:t>
            </a:r>
            <a:r>
              <a:rPr lang="en-US" b="0" i="0" dirty="0" smtClean="0">
                <a:solidFill>
                  <a:srgbClr val="444444"/>
                </a:solidFill>
                <a:effectLst/>
                <a:latin typeface="Raleway"/>
              </a:rPr>
              <a:t>easily use it to teach children how to play obstacle course game and improving their memory and logical problem solving which will help them in future as they grow.</a:t>
            </a:r>
            <a:endParaRPr lang="en-US" b="0" i="0" dirty="0">
              <a:solidFill>
                <a:srgbClr val="444444"/>
              </a:solidFill>
              <a:effectLst/>
              <a:latin typeface="Raleway"/>
            </a:endParaRPr>
          </a:p>
          <a:p>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67419F78-882A-4A26-AEBD-7E6059946CA1}"/>
              </a:ext>
            </a:extLst>
          </p:cNvPr>
          <p:cNvGraphicFramePr>
            <a:graphicFrameLocks noGrp="1"/>
          </p:cNvGraphicFramePr>
          <p:nvPr>
            <p:extLst>
              <p:ext uri="{D42A27DB-BD31-4B8C-83A1-F6EECF244321}">
                <p14:modId xmlns:p14="http://schemas.microsoft.com/office/powerpoint/2010/main" val="3583967451"/>
              </p:ext>
            </p:extLst>
          </p:nvPr>
        </p:nvGraphicFramePr>
        <p:xfrm>
          <a:off x="914400" y="990600"/>
          <a:ext cx="7505700" cy="2802606"/>
        </p:xfrm>
        <a:graphic>
          <a:graphicData uri="http://schemas.openxmlformats.org/drawingml/2006/table">
            <a:tbl>
              <a:tblPr firstRow="1" bandRow="1">
                <a:tableStyleId>{5940675A-B579-460E-94D1-54222C63F5DA}</a:tableStyleId>
              </a:tblPr>
              <a:tblGrid>
                <a:gridCol w="3657600">
                  <a:extLst>
                    <a:ext uri="{9D8B030D-6E8A-4147-A177-3AD203B41FA5}">
                      <a16:colId xmlns:a16="http://schemas.microsoft.com/office/drawing/2014/main" xmlns="" val="768978845"/>
                    </a:ext>
                  </a:extLst>
                </a:gridCol>
                <a:gridCol w="3848100">
                  <a:extLst>
                    <a:ext uri="{9D8B030D-6E8A-4147-A177-3AD203B41FA5}">
                      <a16:colId xmlns:a16="http://schemas.microsoft.com/office/drawing/2014/main" xmlns="" val="4053253994"/>
                    </a:ext>
                  </a:extLst>
                </a:gridCol>
              </a:tblGrid>
              <a:tr h="516606">
                <a:tc>
                  <a:txBody>
                    <a:bodyPr/>
                    <a:lstStyle/>
                    <a:p>
                      <a:pPr algn="ctr"/>
                      <a:r>
                        <a:rPr lang="en-IN" b="1" dirty="0"/>
                        <a:t>Websites / Paper / Article</a:t>
                      </a:r>
                    </a:p>
                  </a:txBody>
                  <a:tcPr/>
                </a:tc>
                <a:tc>
                  <a:txBody>
                    <a:bodyPr/>
                    <a:lstStyle/>
                    <a:p>
                      <a:pPr algn="ctr"/>
                      <a:r>
                        <a:rPr lang="en-IN" b="1" dirty="0"/>
                        <a:t>Reviews / Findings</a:t>
                      </a:r>
                    </a:p>
                  </a:txBody>
                  <a:tcPr/>
                </a:tc>
                <a:extLst>
                  <a:ext uri="{0D108BD9-81ED-4DB2-BD59-A6C34878D82A}">
                    <a16:rowId xmlns:a16="http://schemas.microsoft.com/office/drawing/2014/main" xmlns="" val="2803151787"/>
                  </a:ext>
                </a:extLst>
              </a:tr>
              <a:tr h="2227031">
                <a:tc>
                  <a:txBody>
                    <a:bodyPr/>
                    <a:lstStyle/>
                    <a:p>
                      <a:pPr marL="0" indent="0">
                        <a:buFont typeface="+mj-lt"/>
                        <a:buNone/>
                      </a:pPr>
                      <a:r>
                        <a:rPr lang="en-US" b="1" dirty="0" smtClean="0"/>
                        <a:t>1.  </a:t>
                      </a:r>
                      <a:r>
                        <a:rPr lang="en-US" b="1" dirty="0" err="1" smtClean="0"/>
                        <a:t>Theverge</a:t>
                      </a:r>
                      <a:endParaRPr lang="en-IN" b="1" dirty="0"/>
                    </a:p>
                  </a:txBody>
                  <a:tcPr/>
                </a:tc>
                <a:tc>
                  <a:txBody>
                    <a:bodyPr/>
                    <a:lstStyle/>
                    <a:p>
                      <a:r>
                        <a:rPr lang="en-US" sz="1200" b="0" i="1" dirty="0" smtClean="0">
                          <a:solidFill>
                            <a:schemeClr val="tx1"/>
                          </a:solidFill>
                          <a:effectLst/>
                          <a:latin typeface="+mn-lt"/>
                          <a:ea typeface="+mn-ea"/>
                          <a:cs typeface="+mn-cs"/>
                        </a:rPr>
                        <a:t>Fall Guys</a:t>
                      </a:r>
                      <a:r>
                        <a:rPr lang="en-US" sz="1200" b="0" i="0" dirty="0" smtClean="0">
                          <a:solidFill>
                            <a:schemeClr val="tx1"/>
                          </a:solidFill>
                          <a:effectLst/>
                          <a:latin typeface="+mn-lt"/>
                          <a:ea typeface="+mn-ea"/>
                          <a:cs typeface="+mn-cs"/>
                        </a:rPr>
                        <a:t> is a delightful and colorful trifle: the perfect counter programming to the year 2020. Battle </a:t>
                      </a:r>
                      <a:r>
                        <a:rPr lang="en-US" sz="1200" b="0" i="0" dirty="0" err="1" smtClean="0">
                          <a:solidFill>
                            <a:schemeClr val="tx1"/>
                          </a:solidFill>
                          <a:effectLst/>
                          <a:latin typeface="+mn-lt"/>
                          <a:ea typeface="+mn-ea"/>
                          <a:cs typeface="+mn-cs"/>
                        </a:rPr>
                        <a:t>royale</a:t>
                      </a:r>
                      <a:r>
                        <a:rPr lang="en-US" sz="1200" b="0" i="0" dirty="0" smtClean="0">
                          <a:solidFill>
                            <a:schemeClr val="tx1"/>
                          </a:solidFill>
                          <a:effectLst/>
                          <a:latin typeface="+mn-lt"/>
                          <a:ea typeface="+mn-ea"/>
                          <a:cs typeface="+mn-cs"/>
                        </a:rPr>
                        <a:t> games used to feel fast and exciting to me, but they’ve largely become dark and stressful slogs with awkward pacing and too much waiting time. </a:t>
                      </a:r>
                      <a:r>
                        <a:rPr lang="en-US" sz="1200" b="0" i="1" dirty="0" smtClean="0">
                          <a:solidFill>
                            <a:schemeClr val="tx1"/>
                          </a:solidFill>
                          <a:effectLst/>
                          <a:latin typeface="+mn-lt"/>
                          <a:ea typeface="+mn-ea"/>
                          <a:cs typeface="+mn-cs"/>
                        </a:rPr>
                        <a:t>Fall Guys </a:t>
                      </a:r>
                      <a:r>
                        <a:rPr lang="en-US" sz="1200" b="0" i="0" dirty="0" smtClean="0">
                          <a:solidFill>
                            <a:schemeClr val="tx1"/>
                          </a:solidFill>
                          <a:effectLst/>
                          <a:latin typeface="+mn-lt"/>
                          <a:ea typeface="+mn-ea"/>
                          <a:cs typeface="+mn-cs"/>
                        </a:rPr>
                        <a:t>avoids these pitfalls by lowering the stakes, cutting out a lot of waiting time, and providing plenty of charming and kinetic goofs. When I fail in </a:t>
                      </a:r>
                      <a:r>
                        <a:rPr lang="en-US" sz="1200" b="0" i="1" dirty="0" smtClean="0">
                          <a:solidFill>
                            <a:schemeClr val="tx1"/>
                          </a:solidFill>
                          <a:effectLst/>
                          <a:latin typeface="+mn-lt"/>
                          <a:ea typeface="+mn-ea"/>
                          <a:cs typeface="+mn-cs"/>
                        </a:rPr>
                        <a:t>Fall Guys</a:t>
                      </a:r>
                      <a:r>
                        <a:rPr lang="en-US" sz="1200" b="0" i="0" dirty="0" smtClean="0">
                          <a:solidFill>
                            <a:schemeClr val="tx1"/>
                          </a:solidFill>
                          <a:effectLst/>
                          <a:latin typeface="+mn-lt"/>
                          <a:ea typeface="+mn-ea"/>
                          <a:cs typeface="+mn-cs"/>
                        </a:rPr>
                        <a:t>, I often end up laughing at myself. If you get disqualified, it’s easy to join a new game and start playing again right away. And even if you qualify through to the end, most matches only last about 15 minutes from start to finish.</a:t>
                      </a:r>
                      <a:endParaRPr lang="en-IN" sz="1200" dirty="0"/>
                    </a:p>
                  </a:txBody>
                  <a:tcPr/>
                </a:tc>
                <a:extLst>
                  <a:ext uri="{0D108BD9-81ED-4DB2-BD59-A6C34878D82A}">
                    <a16:rowId xmlns:a16="http://schemas.microsoft.com/office/drawing/2014/main" xmlns="" val="4188150952"/>
                  </a:ext>
                </a:extLst>
              </a:tr>
            </a:tbl>
          </a:graphicData>
        </a:graphic>
      </p:graphicFrame>
      <p:sp>
        <p:nvSpPr>
          <p:cNvPr id="5" name="TextBox 4">
            <a:extLst>
              <a:ext uri="{FF2B5EF4-FFF2-40B4-BE49-F238E27FC236}">
                <a16:creationId xmlns:a16="http://schemas.microsoft.com/office/drawing/2014/main" xmlns="" id="{72B68318-0956-4B32-A310-AC41B1C5B44D}"/>
              </a:ext>
            </a:extLst>
          </p:cNvPr>
          <p:cNvSpPr txBox="1"/>
          <p:nvPr/>
        </p:nvSpPr>
        <p:spPr>
          <a:xfrm>
            <a:off x="2362200" y="304800"/>
            <a:ext cx="3810000" cy="646331"/>
          </a:xfrm>
          <a:prstGeom prst="rect">
            <a:avLst/>
          </a:prstGeom>
          <a:noFill/>
        </p:spPr>
        <p:txBody>
          <a:bodyPr wrap="square" rtlCol="0">
            <a:spAutoFit/>
          </a:bodyPr>
          <a:lstStyle/>
          <a:p>
            <a:pPr algn="ctr"/>
            <a:r>
              <a:rPr lang="en-IN" sz="3600" b="1" dirty="0"/>
              <a:t>Literature Survey</a:t>
            </a:r>
          </a:p>
        </p:txBody>
      </p:sp>
      <p:graphicFrame>
        <p:nvGraphicFramePr>
          <p:cNvPr id="6" name="Table 6">
            <a:extLst>
              <a:ext uri="{FF2B5EF4-FFF2-40B4-BE49-F238E27FC236}">
                <a16:creationId xmlns:a16="http://schemas.microsoft.com/office/drawing/2014/main" xmlns="" id="{817B553E-FEC1-4502-9D20-58C071114F9D}"/>
              </a:ext>
            </a:extLst>
          </p:cNvPr>
          <p:cNvGraphicFramePr>
            <a:graphicFrameLocks noGrp="1"/>
          </p:cNvGraphicFramePr>
          <p:nvPr>
            <p:extLst>
              <p:ext uri="{D42A27DB-BD31-4B8C-83A1-F6EECF244321}">
                <p14:modId xmlns:p14="http://schemas.microsoft.com/office/powerpoint/2010/main" val="1088328118"/>
              </p:ext>
            </p:extLst>
          </p:nvPr>
        </p:nvGraphicFramePr>
        <p:xfrm>
          <a:off x="914400" y="3810000"/>
          <a:ext cx="7505700" cy="2575997"/>
        </p:xfrm>
        <a:graphic>
          <a:graphicData uri="http://schemas.openxmlformats.org/drawingml/2006/table">
            <a:tbl>
              <a:tblPr firstRow="1" bandRow="1">
                <a:tableStyleId>{5940675A-B579-460E-94D1-54222C63F5DA}</a:tableStyleId>
              </a:tblPr>
              <a:tblGrid>
                <a:gridCol w="3657600">
                  <a:extLst>
                    <a:ext uri="{9D8B030D-6E8A-4147-A177-3AD203B41FA5}">
                      <a16:colId xmlns:a16="http://schemas.microsoft.com/office/drawing/2014/main" xmlns="" val="4137190706"/>
                    </a:ext>
                  </a:extLst>
                </a:gridCol>
                <a:gridCol w="3848100">
                  <a:extLst>
                    <a:ext uri="{9D8B030D-6E8A-4147-A177-3AD203B41FA5}">
                      <a16:colId xmlns:a16="http://schemas.microsoft.com/office/drawing/2014/main" xmlns="" val="1111543816"/>
                    </a:ext>
                  </a:extLst>
                </a:gridCol>
              </a:tblGrid>
              <a:tr h="2575997">
                <a:tc>
                  <a:txBody>
                    <a:bodyPr/>
                    <a:lstStyle/>
                    <a:p>
                      <a:pPr marL="0" indent="0">
                        <a:buFont typeface="+mj-lt"/>
                        <a:buNone/>
                      </a:pPr>
                      <a:r>
                        <a:rPr lang="en-US" b="1" dirty="0" smtClean="0"/>
                        <a:t>2. </a:t>
                      </a:r>
                      <a:r>
                        <a:rPr lang="en-US" b="1" dirty="0" err="1" smtClean="0"/>
                        <a:t>flintobox</a:t>
                      </a:r>
                      <a:endParaRPr lang="en-US" b="1" dirty="0" smtClean="0"/>
                    </a:p>
                  </a:txBody>
                  <a:tcPr/>
                </a:tc>
                <a:tc>
                  <a:txBody>
                    <a:bodyPr/>
                    <a:lstStyle/>
                    <a:p>
                      <a:r>
                        <a:rPr lang="en-US" sz="1400" b="0" i="0" dirty="0" smtClean="0">
                          <a:solidFill>
                            <a:schemeClr val="tx1"/>
                          </a:solidFill>
                          <a:effectLst/>
                          <a:latin typeface="+mn-lt"/>
                          <a:ea typeface="+mn-ea"/>
                          <a:cs typeface="+mn-cs"/>
                        </a:rPr>
                        <a:t>Obstacle courses are easy to set up and one of the best mind games for kids. You can set one up right in your living room.</a:t>
                      </a:r>
                    </a:p>
                    <a:p>
                      <a:r>
                        <a:rPr lang="en-US" sz="1400" b="0" i="0" dirty="0" smtClean="0">
                          <a:solidFill>
                            <a:schemeClr val="tx1"/>
                          </a:solidFill>
                          <a:effectLst/>
                          <a:latin typeface="+mn-lt"/>
                          <a:ea typeface="+mn-ea"/>
                          <a:cs typeface="+mn-cs"/>
                        </a:rPr>
                        <a:t>Create simple obstacle courses using household supplies, increase the complexity with creative obstacles for older kids.</a:t>
                      </a:r>
                    </a:p>
                    <a:p>
                      <a:r>
                        <a:rPr lang="en-US" sz="1400" b="0" i="0" dirty="0" smtClean="0">
                          <a:solidFill>
                            <a:schemeClr val="tx1"/>
                          </a:solidFill>
                          <a:effectLst/>
                          <a:latin typeface="+mn-lt"/>
                          <a:ea typeface="+mn-ea"/>
                          <a:cs typeface="+mn-cs"/>
                        </a:rPr>
                        <a:t>Obstacle courses help enhance your child’s gross motor, visual perception, motor planning, coordination, problem-solving, critical thinking and language skills.</a:t>
                      </a:r>
                    </a:p>
                    <a:p>
                      <a:endParaRPr lang="en-IN" sz="1400" dirty="0"/>
                    </a:p>
                  </a:txBody>
                  <a:tcPr/>
                </a:tc>
                <a:extLst>
                  <a:ext uri="{0D108BD9-81ED-4DB2-BD59-A6C34878D82A}">
                    <a16:rowId xmlns:a16="http://schemas.microsoft.com/office/drawing/2014/main" xmlns="" val="708600288"/>
                  </a:ext>
                </a:extLst>
              </a:tr>
            </a:tbl>
          </a:graphicData>
        </a:graphic>
      </p:graphicFrame>
    </p:spTree>
    <p:extLst>
      <p:ext uri="{BB962C8B-B14F-4D97-AF65-F5344CB8AC3E}">
        <p14:creationId xmlns:p14="http://schemas.microsoft.com/office/powerpoint/2010/main" val="26306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57200" y="228600"/>
            <a:ext cx="8226277" cy="60960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System Design: Flowchart</a:t>
            </a:r>
            <a:r>
              <a:rPr lang="en-IN" sz="4400" b="1" dirty="0">
                <a:solidFill>
                  <a:srgbClr val="000000"/>
                </a:solidFill>
                <a:latin typeface="Calibri"/>
                <a:ea typeface="DejaVu Sans"/>
              </a:rPr>
              <a:t>                 </a:t>
            </a:r>
            <a:endParaRPr/>
          </a:p>
        </p:txBody>
      </p:sp>
      <p:sp>
        <p:nvSpPr>
          <p:cNvPr id="134"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35"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9F81C39D-0B5F-4F33-B0D0-B1F3FAE08D60}" type="slidenum">
              <a:rPr lang="en-IN">
                <a:solidFill>
                  <a:srgbClr val="8B8B8B"/>
                </a:solidFill>
                <a:latin typeface="Cambria"/>
                <a:ea typeface="DejaVu Sans"/>
              </a:rPr>
              <a:pPr>
                <a:lnSpc>
                  <a:spcPct val="100000"/>
                </a:lnSpc>
              </a:pPr>
              <a:t>6</a:t>
            </a:fld>
            <a:endParaRPr/>
          </a:p>
        </p:txBody>
      </p:sp>
      <p:sp>
        <p:nvSpPr>
          <p:cNvPr id="4" name="TextBox 3"/>
          <p:cNvSpPr txBox="1"/>
          <p:nvPr/>
        </p:nvSpPr>
        <p:spPr>
          <a:xfrm>
            <a:off x="564022" y="1263134"/>
            <a:ext cx="275780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dirty="0" smtClean="0"/>
              <a:t>Obstacle Course Flowchart:</a:t>
            </a:r>
            <a:endParaRPr lang="en-IN" b="1" dirty="0"/>
          </a:p>
        </p:txBody>
      </p:sp>
      <p:sp>
        <p:nvSpPr>
          <p:cNvPr id="5" name="TextBox 4"/>
          <p:cNvSpPr txBox="1"/>
          <p:nvPr/>
        </p:nvSpPr>
        <p:spPr>
          <a:xfrm>
            <a:off x="4606865" y="1637067"/>
            <a:ext cx="77745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b="1" dirty="0" smtClean="0"/>
              <a:t>Player</a:t>
            </a:r>
            <a:endParaRPr lang="en-IN" b="1" dirty="0"/>
          </a:p>
        </p:txBody>
      </p:sp>
      <p:sp>
        <p:nvSpPr>
          <p:cNvPr id="6" name="TextBox 5"/>
          <p:cNvSpPr txBox="1"/>
          <p:nvPr/>
        </p:nvSpPr>
        <p:spPr>
          <a:xfrm>
            <a:off x="748046" y="2468748"/>
            <a:ext cx="2389757"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b="1" dirty="0" smtClean="0"/>
              <a:t>Camera (Follow Player)</a:t>
            </a:r>
          </a:p>
        </p:txBody>
      </p:sp>
      <p:sp>
        <p:nvSpPr>
          <p:cNvPr id="7" name="TextBox 6"/>
          <p:cNvSpPr txBox="1"/>
          <p:nvPr/>
        </p:nvSpPr>
        <p:spPr>
          <a:xfrm>
            <a:off x="3659298" y="2469624"/>
            <a:ext cx="2672591"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b="1" dirty="0" smtClean="0"/>
              <a:t>Object (Moveable, player)</a:t>
            </a:r>
            <a:endParaRPr lang="en-IN" b="1" dirty="0"/>
          </a:p>
        </p:txBody>
      </p:sp>
      <p:sp>
        <p:nvSpPr>
          <p:cNvPr id="8" name="TextBox 7"/>
          <p:cNvSpPr txBox="1"/>
          <p:nvPr/>
        </p:nvSpPr>
        <p:spPr>
          <a:xfrm>
            <a:off x="4265009" y="3200400"/>
            <a:ext cx="1461169"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b="1" dirty="0" smtClean="0"/>
              <a:t>Travel from A</a:t>
            </a:r>
            <a:endParaRPr lang="en-IN" b="1" dirty="0"/>
          </a:p>
        </p:txBody>
      </p:sp>
      <p:sp>
        <p:nvSpPr>
          <p:cNvPr id="9" name="TextBox 8"/>
          <p:cNvSpPr txBox="1"/>
          <p:nvPr/>
        </p:nvSpPr>
        <p:spPr>
          <a:xfrm>
            <a:off x="3950692" y="3886200"/>
            <a:ext cx="208980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t>Obstacles (To avoid)</a:t>
            </a:r>
            <a:endParaRPr lang="en-IN" b="1" dirty="0"/>
          </a:p>
        </p:txBody>
      </p:sp>
      <p:sp>
        <p:nvSpPr>
          <p:cNvPr id="10" name="TextBox 9"/>
          <p:cNvSpPr txBox="1"/>
          <p:nvPr/>
        </p:nvSpPr>
        <p:spPr>
          <a:xfrm>
            <a:off x="1828800" y="4756666"/>
            <a:ext cx="1398588"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b="1" dirty="0" smtClean="0"/>
              <a:t>Static Object</a:t>
            </a:r>
            <a:endParaRPr lang="en-IN" b="1" dirty="0"/>
          </a:p>
        </p:txBody>
      </p:sp>
      <p:sp>
        <p:nvSpPr>
          <p:cNvPr id="11" name="TextBox 10"/>
          <p:cNvSpPr txBox="1"/>
          <p:nvPr/>
        </p:nvSpPr>
        <p:spPr>
          <a:xfrm>
            <a:off x="3505200" y="4756666"/>
            <a:ext cx="1691489"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b="1" dirty="0" smtClean="0"/>
              <a:t>Spinning Object</a:t>
            </a:r>
            <a:endParaRPr lang="en-IN" b="1" dirty="0"/>
          </a:p>
        </p:txBody>
      </p:sp>
      <p:sp>
        <p:nvSpPr>
          <p:cNvPr id="12" name="TextBox 11"/>
          <p:cNvSpPr txBox="1"/>
          <p:nvPr/>
        </p:nvSpPr>
        <p:spPr>
          <a:xfrm>
            <a:off x="5554549" y="4756666"/>
            <a:ext cx="1481624"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b="1" dirty="0" smtClean="0"/>
              <a:t>Falling Object</a:t>
            </a:r>
            <a:endParaRPr lang="en-IN" b="1" dirty="0"/>
          </a:p>
        </p:txBody>
      </p:sp>
      <p:sp>
        <p:nvSpPr>
          <p:cNvPr id="13" name="TextBox 12"/>
          <p:cNvSpPr txBox="1"/>
          <p:nvPr/>
        </p:nvSpPr>
        <p:spPr>
          <a:xfrm>
            <a:off x="7187139" y="4756666"/>
            <a:ext cx="151753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b="1" dirty="0" smtClean="0"/>
              <a:t>Rolling Object</a:t>
            </a:r>
            <a:endParaRPr lang="en-IN" b="1" dirty="0"/>
          </a:p>
        </p:txBody>
      </p:sp>
      <p:sp>
        <p:nvSpPr>
          <p:cNvPr id="14" name="TextBox 13"/>
          <p:cNvSpPr txBox="1"/>
          <p:nvPr/>
        </p:nvSpPr>
        <p:spPr>
          <a:xfrm>
            <a:off x="4383390" y="5486400"/>
            <a:ext cx="1189236"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b="1" dirty="0" smtClean="0"/>
              <a:t>Travel to B</a:t>
            </a:r>
            <a:endParaRPr lang="en-IN" b="1" dirty="0"/>
          </a:p>
        </p:txBody>
      </p:sp>
      <p:sp>
        <p:nvSpPr>
          <p:cNvPr id="15" name="TextBox 14"/>
          <p:cNvSpPr txBox="1"/>
          <p:nvPr/>
        </p:nvSpPr>
        <p:spPr>
          <a:xfrm>
            <a:off x="7659479" y="2811073"/>
            <a:ext cx="1023998"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b="1" dirty="0" smtClean="0"/>
              <a:t>Exit(ESC)</a:t>
            </a:r>
            <a:endParaRPr lang="en-IN" b="1" dirty="0"/>
          </a:p>
        </p:txBody>
      </p:sp>
      <p:cxnSp>
        <p:nvCxnSpPr>
          <p:cNvPr id="23" name="Straight Arrow Connector 22"/>
          <p:cNvCxnSpPr>
            <a:stCxn id="8" idx="2"/>
            <a:endCxn id="9" idx="0"/>
          </p:cNvCxnSpPr>
          <p:nvPr/>
        </p:nvCxnSpPr>
        <p:spPr>
          <a:xfrm>
            <a:off x="4995594" y="3569732"/>
            <a:ext cx="0" cy="316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5" idx="3"/>
            <a:endCxn id="15" idx="1"/>
          </p:cNvCxnSpPr>
          <p:nvPr/>
        </p:nvCxnSpPr>
        <p:spPr>
          <a:xfrm>
            <a:off x="5384322" y="1821733"/>
            <a:ext cx="2275157" cy="117400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2"/>
            <a:endCxn id="7" idx="0"/>
          </p:cNvCxnSpPr>
          <p:nvPr/>
        </p:nvCxnSpPr>
        <p:spPr>
          <a:xfrm>
            <a:off x="4995594" y="2006399"/>
            <a:ext cx="0" cy="463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3"/>
            <a:endCxn id="7" idx="1"/>
          </p:cNvCxnSpPr>
          <p:nvPr/>
        </p:nvCxnSpPr>
        <p:spPr>
          <a:xfrm>
            <a:off x="3137803" y="2653414"/>
            <a:ext cx="521495" cy="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2"/>
            <a:endCxn id="8" idx="0"/>
          </p:cNvCxnSpPr>
          <p:nvPr/>
        </p:nvCxnSpPr>
        <p:spPr>
          <a:xfrm>
            <a:off x="4995594" y="2838956"/>
            <a:ext cx="0" cy="361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2528094" y="4495800"/>
            <a:ext cx="54178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endCxn id="10" idx="0"/>
          </p:cNvCxnSpPr>
          <p:nvPr/>
        </p:nvCxnSpPr>
        <p:spPr>
          <a:xfrm>
            <a:off x="2528094" y="4495800"/>
            <a:ext cx="0" cy="260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endCxn id="11" idx="0"/>
          </p:cNvCxnSpPr>
          <p:nvPr/>
        </p:nvCxnSpPr>
        <p:spPr>
          <a:xfrm>
            <a:off x="4350944" y="4495800"/>
            <a:ext cx="1" cy="260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endCxn id="12" idx="0"/>
          </p:cNvCxnSpPr>
          <p:nvPr/>
        </p:nvCxnSpPr>
        <p:spPr>
          <a:xfrm>
            <a:off x="6295361" y="4495800"/>
            <a:ext cx="0" cy="260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endCxn id="13" idx="0"/>
          </p:cNvCxnSpPr>
          <p:nvPr/>
        </p:nvCxnSpPr>
        <p:spPr>
          <a:xfrm>
            <a:off x="7945904" y="4495800"/>
            <a:ext cx="1" cy="260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9" idx="2"/>
          </p:cNvCxnSpPr>
          <p:nvPr/>
        </p:nvCxnSpPr>
        <p:spPr>
          <a:xfrm>
            <a:off x="4995594" y="4255532"/>
            <a:ext cx="0" cy="240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9" idx="1"/>
          </p:cNvCxnSpPr>
          <p:nvPr/>
        </p:nvCxnSpPr>
        <p:spPr>
          <a:xfrm flipH="1">
            <a:off x="1143000" y="4070866"/>
            <a:ext cx="28076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143000" y="4070866"/>
            <a:ext cx="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endCxn id="14" idx="1"/>
          </p:cNvCxnSpPr>
          <p:nvPr/>
        </p:nvCxnSpPr>
        <p:spPr>
          <a:xfrm>
            <a:off x="1143000" y="5671066"/>
            <a:ext cx="3240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457200" y="274680"/>
            <a:ext cx="8226277" cy="411120"/>
          </a:xfrm>
          <a:prstGeom prst="rect">
            <a:avLst/>
          </a:prstGeom>
          <a:noFill/>
          <a:ln>
            <a:noFill/>
          </a:ln>
        </p:spPr>
        <p:txBody>
          <a:bodyPr lIns="90000" tIns="45000" rIns="90000" bIns="45000" anchor="ctr"/>
          <a:lstStyle/>
          <a:p>
            <a:pPr algn="ctr">
              <a:lnSpc>
                <a:spcPct val="100000"/>
              </a:lnSpc>
            </a:pPr>
            <a:r>
              <a:rPr lang="en-IN" sz="3200" dirty="0">
                <a:solidFill>
                  <a:srgbClr val="000000"/>
                </a:solidFill>
                <a:latin typeface="Times New Roman" pitchFamily="18" charset="0"/>
                <a:ea typeface="DejaVu Sans"/>
                <a:cs typeface="Times New Roman" pitchFamily="18" charset="0"/>
              </a:rPr>
              <a:t>Developed Modules</a:t>
            </a:r>
            <a:endParaRPr sz="3200" dirty="0">
              <a:latin typeface="Times New Roman" pitchFamily="18" charset="0"/>
              <a:cs typeface="Times New Roman" pitchFamily="18" charset="0"/>
            </a:endParaRPr>
          </a:p>
        </p:txBody>
      </p:sp>
      <p:sp>
        <p:nvSpPr>
          <p:cNvPr id="145" name="CustomShape 2"/>
          <p:cNvSpPr/>
          <p:nvPr/>
        </p:nvSpPr>
        <p:spPr>
          <a:xfrm>
            <a:off x="457200" y="1600200"/>
            <a:ext cx="8226277" cy="4521600"/>
          </a:xfrm>
          <a:prstGeom prst="rect">
            <a:avLst/>
          </a:prstGeom>
          <a:noFill/>
          <a:ln>
            <a:noFill/>
          </a:ln>
        </p:spPr>
        <p:txBody>
          <a:bodyPr lIns="90000" tIns="45000" rIns="90000" bIns="45000"/>
          <a:lstStyle/>
          <a:p>
            <a:pPr>
              <a:lnSpc>
                <a:spcPct val="100000"/>
              </a:lnSpc>
            </a:pPr>
            <a:endParaRPr dirty="0"/>
          </a:p>
        </p:txBody>
      </p:sp>
      <p:sp>
        <p:nvSpPr>
          <p:cNvPr id="146"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47"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952F66A9-43B8-4358-93AB-CA5525392EED}" type="slidenum">
              <a:rPr lang="en-IN">
                <a:solidFill>
                  <a:srgbClr val="8B8B8B"/>
                </a:solidFill>
                <a:latin typeface="Cambria"/>
                <a:ea typeface="DejaVu Sans"/>
              </a:rPr>
              <a:pPr>
                <a:lnSpc>
                  <a:spcPct val="100000"/>
                </a:lnSpc>
              </a:pPr>
              <a:t>7</a:t>
            </a:fld>
            <a:endParaRPr/>
          </a:p>
        </p:txBody>
      </p:sp>
      <p:sp>
        <p:nvSpPr>
          <p:cNvPr id="2" name="TextBox 1">
            <a:extLst>
              <a:ext uri="{FF2B5EF4-FFF2-40B4-BE49-F238E27FC236}">
                <a16:creationId xmlns:a16="http://schemas.microsoft.com/office/drawing/2014/main" xmlns="" id="{C752AD9D-4F0E-487F-A6A9-D0F62C7F751E}"/>
              </a:ext>
            </a:extLst>
          </p:cNvPr>
          <p:cNvSpPr txBox="1"/>
          <p:nvPr/>
        </p:nvSpPr>
        <p:spPr>
          <a:xfrm>
            <a:off x="279875" y="1219200"/>
            <a:ext cx="8542892" cy="7848302"/>
          </a:xfrm>
          <a:prstGeom prst="rect">
            <a:avLst/>
          </a:prstGeom>
          <a:noFill/>
        </p:spPr>
        <p:txBody>
          <a:bodyPr wrap="square" rtlCol="0">
            <a:spAutoFit/>
          </a:bodyPr>
          <a:lstStyle/>
          <a:p>
            <a:r>
              <a:rPr lang="en-US" b="1" dirty="0" smtClean="0"/>
              <a:t>1.  What Player must Experience:</a:t>
            </a:r>
          </a:p>
          <a:p>
            <a:r>
              <a:rPr lang="en-US" b="1" dirty="0"/>
              <a:t>	</a:t>
            </a:r>
            <a:r>
              <a:rPr lang="en-US" dirty="0" smtClean="0"/>
              <a:t>She/he want to be careful</a:t>
            </a:r>
            <a:r>
              <a:rPr lang="en-US" dirty="0" smtClean="0"/>
              <a:t> ,Clever, Nimble, Agile</a:t>
            </a:r>
          </a:p>
          <a:p>
            <a:endParaRPr lang="en-US" b="1" dirty="0" smtClean="0"/>
          </a:p>
          <a:p>
            <a:pPr marL="342900" indent="-342900">
              <a:buAutoNum type="arabicPeriod" startAt="2"/>
            </a:pPr>
            <a:r>
              <a:rPr lang="en-US" b="1" dirty="0" smtClean="0"/>
              <a:t>Core Mechanism:</a:t>
            </a:r>
          </a:p>
          <a:p>
            <a:r>
              <a:rPr lang="en-US" b="1" dirty="0" smtClean="0"/>
              <a:t>  	</a:t>
            </a:r>
            <a:r>
              <a:rPr lang="en-US" dirty="0" smtClean="0"/>
              <a:t>The player must move the object and Dodge Obstacles</a:t>
            </a:r>
          </a:p>
          <a:p>
            <a:endParaRPr lang="en-US" b="1" dirty="0"/>
          </a:p>
          <a:p>
            <a:pPr marL="342900" indent="-342900">
              <a:buAutoNum type="arabicPeriod" startAt="3"/>
            </a:pPr>
            <a:r>
              <a:rPr lang="en-US" b="1" dirty="0" smtClean="0"/>
              <a:t>Game Loop:</a:t>
            </a:r>
          </a:p>
          <a:p>
            <a:r>
              <a:rPr lang="en-US" b="1" dirty="0"/>
              <a:t>	</a:t>
            </a:r>
            <a:r>
              <a:rPr lang="en-US" dirty="0" smtClean="0"/>
              <a:t>Player needs to move the object from position A to B</a:t>
            </a:r>
          </a:p>
          <a:p>
            <a:endParaRPr lang="en-US" b="1" dirty="0" smtClean="0"/>
          </a:p>
          <a:p>
            <a:pPr marL="342900" indent="-342900">
              <a:buAutoNum type="arabicPeriod" startAt="4"/>
            </a:pPr>
            <a:r>
              <a:rPr lang="en-US" b="1" dirty="0" smtClean="0"/>
              <a:t>Input Mechanism:</a:t>
            </a:r>
          </a:p>
          <a:p>
            <a:r>
              <a:rPr lang="en-US" b="1" dirty="0"/>
              <a:t>	</a:t>
            </a:r>
            <a:r>
              <a:rPr lang="en-US" dirty="0" smtClean="0"/>
              <a:t>for movement of a player there is the universal keys such as </a:t>
            </a:r>
          </a:p>
          <a:p>
            <a:r>
              <a:rPr lang="en-US" dirty="0"/>
              <a:t>	</a:t>
            </a:r>
            <a:r>
              <a:rPr lang="en-US" dirty="0" smtClean="0"/>
              <a:t>up arrow, down arrow, right arrow, left arrow keys or can use </a:t>
            </a:r>
          </a:p>
          <a:p>
            <a:r>
              <a:rPr lang="en-US" dirty="0"/>
              <a:t>	</a:t>
            </a:r>
            <a:r>
              <a:rPr lang="en-US" dirty="0" smtClean="0"/>
              <a:t>W for up, S for Down, D for moving Right side, A for moving Left side.</a:t>
            </a:r>
          </a:p>
          <a:p>
            <a:pPr marL="342900" indent="-342900">
              <a:buAutoNum type="arabicPeriod" startAt="5"/>
            </a:pPr>
            <a:r>
              <a:rPr lang="en-US" b="1" dirty="0" smtClean="0"/>
              <a:t>Output Mechanism:</a:t>
            </a:r>
          </a:p>
          <a:p>
            <a:r>
              <a:rPr lang="en-US" b="1" dirty="0"/>
              <a:t>	</a:t>
            </a:r>
            <a:r>
              <a:rPr lang="en-US" dirty="0" smtClean="0"/>
              <a:t>Object must Travel From A to B in Such a way that it avoids all the obstacle  </a:t>
            </a:r>
          </a:p>
          <a:p>
            <a:r>
              <a:rPr lang="en-US" dirty="0"/>
              <a:t>	</a:t>
            </a:r>
            <a:r>
              <a:rPr lang="en-US" dirty="0" smtClean="0"/>
              <a:t>in its path. With the help of keys. </a:t>
            </a:r>
            <a:endParaRPr lang="en-US" b="1" dirty="0" smtClean="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381825" y="65994"/>
            <a:ext cx="8226277" cy="639720"/>
          </a:xfrm>
          <a:prstGeom prst="rect">
            <a:avLst/>
          </a:prstGeom>
          <a:noFill/>
          <a:ln>
            <a:noFill/>
          </a:ln>
        </p:spPr>
        <p:txBody>
          <a:bodyPr lIns="90000" tIns="45000" rIns="90000" bIns="45000" anchor="ctr"/>
          <a:lstStyle/>
          <a:p>
            <a:pPr algn="ctr">
              <a:lnSpc>
                <a:spcPct val="100000"/>
              </a:lnSpc>
            </a:pPr>
            <a:r>
              <a:rPr lang="en-IN" sz="3200" dirty="0" err="1">
                <a:solidFill>
                  <a:srgbClr val="000000"/>
                </a:solidFill>
                <a:latin typeface="Times New Roman" pitchFamily="18" charset="0"/>
                <a:ea typeface="DejaVu Sans"/>
                <a:cs typeface="Times New Roman" pitchFamily="18" charset="0"/>
              </a:rPr>
              <a:t>ScreenShots</a:t>
            </a:r>
            <a:endParaRPr sz="3200" dirty="0">
              <a:latin typeface="Times New Roman" pitchFamily="18" charset="0"/>
              <a:cs typeface="Times New Roman" pitchFamily="18" charset="0"/>
            </a:endParaRPr>
          </a:p>
        </p:txBody>
      </p:sp>
      <p:sp>
        <p:nvSpPr>
          <p:cNvPr id="149" name="CustomShape 2"/>
          <p:cNvSpPr/>
          <p:nvPr/>
        </p:nvSpPr>
        <p:spPr>
          <a:xfrm>
            <a:off x="457200" y="1600200"/>
            <a:ext cx="8226277" cy="4521600"/>
          </a:xfrm>
          <a:prstGeom prst="rect">
            <a:avLst/>
          </a:prstGeom>
          <a:noFill/>
          <a:ln>
            <a:noFill/>
          </a:ln>
        </p:spPr>
        <p:txBody>
          <a:bodyPr lIns="90000" tIns="45000" rIns="90000" bIns="45000"/>
          <a:lstStyle/>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lang="en-US" dirty="0"/>
          </a:p>
        </p:txBody>
      </p:sp>
      <p:sp>
        <p:nvSpPr>
          <p:cNvPr id="150"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51"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B9AB3EB1-703F-4D33-A282-BD61275BE69C}" type="slidenum">
              <a:rPr lang="en-IN">
                <a:solidFill>
                  <a:srgbClr val="8B8B8B"/>
                </a:solidFill>
                <a:latin typeface="Cambria"/>
                <a:ea typeface="DejaVu Sans"/>
              </a:rPr>
              <a:pPr>
                <a:lnSpc>
                  <a:spcPct val="100000"/>
                </a:lnSpc>
              </a:pPr>
              <a:t>8</a:t>
            </a:fld>
            <a:endParaRPr/>
          </a:p>
        </p:txBody>
      </p:sp>
      <p:pic>
        <p:nvPicPr>
          <p:cNvPr id="1026" name="Picture 2" descr="C:\Users\Gaurav\Pictures\projec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353" y="990600"/>
            <a:ext cx="8073877" cy="403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Gaurav\Pictures\project\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8" y="515938"/>
            <a:ext cx="8229601" cy="2165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Gaurav\Pictures\project\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3276600"/>
            <a:ext cx="8305801" cy="203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623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1252</TotalTime>
  <Words>442</Words>
  <Application>Microsoft Office PowerPoint</Application>
  <PresentationFormat>On-screen Show (4:3)</PresentationFormat>
  <Paragraphs>142</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Pre-Submission Seminar on  Obstacle Course Game Using 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Pankaj Bankar</dc:creator>
  <cp:lastModifiedBy>Gaurav</cp:lastModifiedBy>
  <cp:revision>144</cp:revision>
  <dcterms:created xsi:type="dcterms:W3CDTF">2021-03-08T15:20:31Z</dcterms:created>
  <dcterms:modified xsi:type="dcterms:W3CDTF">2021-06-23T08:05:35Z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Impress</vt:lpwstr>
  </property>
  <property fmtid="{D5CDD505-2E9C-101B-9397-08002B2CF9AE}" pid="4" name="LastSaved">
    <vt:filetime>2021-03-08T00:00:00Z</vt:filetime>
  </property>
</Properties>
</file>